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F8C9968-2AF8-4D0B-A4DF-8CDFB74189F5}">
  <a:tblStyle styleId="{5F8C9968-2AF8-4D0B-A4DF-8CDFB74189F5}"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2.xml"/><Relationship Id="rId3" Type="http://schemas.openxmlformats.org/officeDocument/2006/relationships/hyperlink" Target="https://teachers.raiselearning.org/2e/getting-started/quick-start" TargetMode="External"/><Relationship Id="rId4" Type="http://schemas.openxmlformats.org/officeDocument/2006/relationships/slide" Target="/pp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225/openstax-alg1-unit-7-spn-vocabulary-flash-cards/?funnelUUID=64d6c38d-d0b9-4dc0-94d3-93c122c6e063" TargetMode="External"/><Relationship Id="rId4" Type="http://schemas.openxmlformats.org/officeDocument/2006/relationships/hyperlink" Target="https://quizlet.com/881562770/openstax-alg1-unit-7-vocabulary-flash-cards/?funnelUUID=9b801ce2-897f-47c0-8ee3-8661d0e80671"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PF8fRA107OA;&amp;rel=0" TargetMode="External"/><Relationship Id="rId3" Type="http://schemas.openxmlformats.org/officeDocument/2006/relationships/hyperlink" Target="https://k12.openstax.org/contents/raise/resources/148b1f7389f830f97173bb682b5b02a516b4f097" TargetMode="External"/><Relationship Id="rId4" Type="http://schemas.openxmlformats.org/officeDocument/2006/relationships/hyperlink" Target="https://k12.openstax.org/contents/raise/resources/b78966af01df5ac778b33c02999abeea5c40c196"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5.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9c39c74e23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9c39c74e23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How to Get Started</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Review </a:t>
            </a:r>
            <a:r>
              <a:rPr lang="en" u="sng">
                <a:solidFill>
                  <a:schemeClr val="hlink"/>
                </a:solidFill>
                <a:hlinkClick action="ppaction://hlinksldjump" r:id="rId2"/>
              </a:rPr>
              <a:t>Slide 2: How to use these slides</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Check out the </a:t>
            </a:r>
            <a:r>
              <a:rPr lang="en" u="sng">
                <a:solidFill>
                  <a:schemeClr val="hlink"/>
                </a:solidFill>
                <a:hlinkClick r:id="rId3"/>
              </a:rPr>
              <a:t>Check out the digital quick start guide!</a:t>
            </a:r>
            <a:r>
              <a:rPr lang="en">
                <a:solidFill>
                  <a:schemeClr val="dk1"/>
                </a:solidFill>
              </a:rPr>
              <a:t>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Review </a:t>
            </a:r>
            <a:r>
              <a:rPr lang="en" u="sng">
                <a:solidFill>
                  <a:schemeClr val="hlink"/>
                </a:solidFill>
                <a:hlinkClick action="ppaction://hlinksldjump" r:id="rId4"/>
              </a:rPr>
              <a:t>Slide 3: Reference Key of Icons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lesson has two goals. First, it connects students’ work with quadratic expressions to quadratic functions, showing that different expressions can represent the same function. Second, it helps students see how numbers in standard and factored forms relate to the </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 and </a:t>
            </a:r>
            <a:r>
              <a:rPr i="1" lang="en">
                <a:solidFill>
                  <a:schemeClr val="dk1"/>
                </a:solidFill>
                <a:latin typeface="Times New Roman"/>
                <a:ea typeface="Times New Roman"/>
                <a:cs typeface="Times New Roman"/>
                <a:sym typeface="Times New Roman"/>
              </a:rPr>
              <a:t>y</a:t>
            </a:r>
            <a:r>
              <a:rPr lang="en">
                <a:solidFill>
                  <a:schemeClr val="dk1"/>
                </a:solidFill>
                <a:latin typeface="Noto Sans"/>
                <a:ea typeface="Noto Sans"/>
                <a:cs typeface="Noto Sans"/>
                <a:sym typeface="Noto Sans"/>
              </a:rPr>
              <a:t>-intercepts of a graph. These observations lay the groundwork for understanding how the parameters of quadratic expressions affect a graph’s shape and position in future lessons.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A1(B) use a problem-solving model that incorporates analyzing given information, formulating a plan or strategy, determining a solution, justifying the solution, and evaluating the problem-solving process and the reasonableness of the solution</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A7(B) describe the relationship between the linear factors of quadratic expressions and the zeros of their associated quadratic functions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347b1eaab1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347b1eaab1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7 Spanish Vocabulary</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7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1(C) use strategic learning techniques such as concept mapping, drawing, memorizing, comparing, contrasting, and reviewing to acquire basic and grade-level vocabulary</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3(E) share information in cooperative learning interactions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3(H) narrate, describe, and explain with increasing specificity and detail as more English is acquired</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39c39c74e23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39c39c74e23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 this warm up, students revisit the graph of a linear equation and recall that an equation can tell us something about the graph that represents it and vice versa.</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Allow students time to answer on their own, and then “turn and talk” to compare answers.</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8 in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8 − 2</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means the graph intersects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-axis at 8.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is (0, 8).</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–2 is the slope of the line. You can see it, for example, by looking at (0, 8) and (1, 6). When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increases by 1,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decreases by 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 is (4, 0) so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-value is 4. When 4 is substituted for the value of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in the equation, the result is 0. In other words, this is when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0. Thus, it is location where the graph of the equation crosses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-axis and where the value of the equation equals 0.</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Make sure students recall that:</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tells us where a graph intersects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-axis, at which point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value is 0. When a linear equation is written in the form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mx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the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tells us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because when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is 0, </a:t>
            </a:r>
            <a:r>
              <a:rPr i="1" lang="en" sz="1300">
                <a:solidFill>
                  <a:schemeClr val="dk1"/>
                </a:solidFill>
                <a:latin typeface="Times New Roman"/>
                <a:ea typeface="Times New Roman"/>
                <a:cs typeface="Times New Roman"/>
                <a:sym typeface="Times New Roman"/>
              </a:rPr>
              <a:t>mx</a:t>
            </a:r>
            <a:r>
              <a:rPr lang="en" sz="1300">
                <a:solidFill>
                  <a:schemeClr val="dk1"/>
                </a:solidFill>
                <a:latin typeface="Calibri"/>
                <a:ea typeface="Calibri"/>
                <a:cs typeface="Calibri"/>
                <a:sym typeface="Calibri"/>
              </a:rPr>
              <a:t> is also 0, so </a:t>
            </a:r>
            <a:r>
              <a:rPr i="1" lang="en" sz="1300">
                <a:solidFill>
                  <a:schemeClr val="dk1"/>
                </a:solidFill>
                <a:latin typeface="Times New Roman"/>
                <a:ea typeface="Times New Roman"/>
                <a:cs typeface="Times New Roman"/>
                <a:sym typeface="Times New Roman"/>
              </a:rPr>
              <a:t>y = b</a:t>
            </a:r>
            <a:r>
              <a:rPr lang="en" sz="1300">
                <a:solidFill>
                  <a:schemeClr val="dk1"/>
                </a:solidFill>
                <a:latin typeface="Calibri"/>
                <a:ea typeface="Calibri"/>
                <a:cs typeface="Calibri"/>
                <a:sym typeface="Calibri"/>
              </a:rPr>
              <a:t> and (0,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is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 tells us where a graph intersects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-axis, at which point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-value is 0. To find where the graph intersects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-axis, find the solution to 0 = </a:t>
            </a:r>
            <a:r>
              <a:rPr i="1" lang="en" sz="1300">
                <a:solidFill>
                  <a:schemeClr val="dk1"/>
                </a:solidFill>
                <a:latin typeface="Times New Roman"/>
                <a:ea typeface="Times New Roman"/>
                <a:cs typeface="Times New Roman"/>
                <a:sym typeface="Times New Roman"/>
              </a:rPr>
              <a:t>mx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Tell students that, when written in certain forms, quadratic expressions also tell us information about their graphs, and vice versa. We'll explore these connections in this lesson and upcoming ones.</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39c39c74e23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39c39c74e23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34e020773c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34e020773c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English Language Learners: </a:t>
            </a:r>
            <a:r>
              <a:rPr b="1" lang="en" sz="1300">
                <a:solidFill>
                  <a:schemeClr val="dk1"/>
                </a:solidFill>
                <a:latin typeface="Calibri"/>
                <a:ea typeface="Calibri"/>
                <a:cs typeface="Calibri"/>
                <a:sym typeface="Calibri"/>
              </a:rPr>
              <a:t>MLR 7 Compare and Connect: Representing, Conversing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As students share their observations with the class, create a display to illustrate the connections between the situation, the graph, and both expressions. Take a close look at both standard and factored forms to distinguish how different aspects of the situation are represented in each one. Amplify student language and gestures that describe the connections between a specific feature of one mathematical representation with a specific feature of another representation.</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Maximize meta-awareness; Support sense-making</a:t>
            </a:r>
            <a:endParaRPr i="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Learn more about this routine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2">
                  <a:extLst>
                    <a:ext uri="{A12FA001-AC4F-418D-AE19-62706E023703}">
                      <ahyp:hlinkClr val="tx"/>
                    </a:ext>
                  </a:extLst>
                </a:hlinkClick>
              </a:rPr>
              <a:t>View the instructional video</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and</a:t>
            </a:r>
            <a:r>
              <a:rPr lang="en" sz="1300">
                <a:solidFill>
                  <a:srgbClr val="1D2125"/>
                </a:solidFill>
                <a:latin typeface="Calibri"/>
                <a:ea typeface="Calibri"/>
                <a:cs typeface="Calibri"/>
                <a:sym typeface="Calibri"/>
              </a:rPr>
              <a:t> </a:t>
            </a:r>
            <a:r>
              <a:rPr lang="en" sz="1300" u="sng">
                <a:solidFill>
                  <a:srgbClr val="1155CC"/>
                </a:solidFill>
                <a:latin typeface="Calibri"/>
                <a:ea typeface="Calibri"/>
                <a:cs typeface="Calibri"/>
                <a:sym typeface="Calibri"/>
                <a:hlinkClick r:id="rId3">
                  <a:extLst>
                    <a:ext uri="{A12FA001-AC4F-418D-AE19-62706E023703}">
                      <ahyp:hlinkClr val="tx"/>
                    </a:ext>
                  </a:extLst>
                </a:hlinkClick>
              </a:rPr>
              <a:t>follow along with the materials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assist you with learning this routine.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1155CC"/>
                </a:solidFill>
                <a:latin typeface="Calibri"/>
                <a:ea typeface="Calibri"/>
                <a:cs typeface="Calibri"/>
                <a:sym typeface="Calibri"/>
                <a:hlinkClick r:id="rId4">
                  <a:extLst>
                    <a:ext uri="{A12FA001-AC4F-418D-AE19-62706E023703}">
                      <ahyp:hlinkClr val="tx"/>
                    </a:ext>
                  </a:extLst>
                </a:hlinkClick>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sz="1300">
              <a:solidFill>
                <a:schemeClr val="dk1"/>
              </a:solidFill>
              <a:latin typeface="Calibri"/>
              <a:ea typeface="Calibri"/>
              <a:cs typeface="Calibri"/>
              <a:sym typeface="Calibri"/>
            </a:endParaRPr>
          </a:p>
          <a:p>
            <a:pPr indent="0" lvl="0" marL="0" rtl="0" algn="l">
              <a:spcBef>
                <a:spcPts val="300"/>
              </a:spcBef>
              <a:spcAft>
                <a:spcPts val="0"/>
              </a:spcAft>
              <a:buNone/>
            </a:pPr>
            <a:r>
              <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i="1"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this activity, students connect their recent work with quadratic expressions to the functions that represent earlier situations. They compare two equivalent expressions for the same function, justify their equivalence using expansion, and interpret the graph’s features in context, focusing on the horizontal and vertical intercepts rather than</a:t>
            </a:r>
            <a:r>
              <a:rPr i="1" lang="en" sz="1300">
                <a:solidFill>
                  <a:schemeClr val="dk1"/>
                </a:solidFill>
                <a:latin typeface="Times New Roman"/>
                <a:ea typeface="Times New Roman"/>
                <a:cs typeface="Times New Roman"/>
                <a:sym typeface="Times New Roman"/>
              </a:rPr>
              <a:t> x</a:t>
            </a: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Encourage and support opportunities for peer interactions.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Invite students to talk about their ideas with a partner before writing them down.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Yes. It is a sum of a squared term, a linear term, and a constant term. Written in the form </a:t>
            </a:r>
            <a:r>
              <a:rPr i="1" lang="en" sz="1300">
                <a:solidFill>
                  <a:schemeClr val="dk1"/>
                </a:solidFill>
                <a:latin typeface="Times New Roman"/>
                <a:ea typeface="Times New Roman"/>
                <a:cs typeface="Times New Roman"/>
                <a:sym typeface="Times New Roman"/>
              </a:rPr>
              <a:t> ax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 16 is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78 is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and 10 is </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Yes. Distribute the – 2 to (8</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+ 1) and you have (−16</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− 2). Multiply this binomial by (</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− 5). The result of (−16</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− 5) is −16</a:t>
            </a:r>
            <a:r>
              <a:rPr i="1" lang="en" sz="1300">
                <a:solidFill>
                  <a:schemeClr val="dk1"/>
                </a:solidFill>
                <a:latin typeface="Times New Roman"/>
                <a:ea typeface="Times New Roman"/>
                <a:cs typeface="Times New Roman"/>
                <a:sym typeface="Times New Roman"/>
              </a:rPr>
              <a:t>t</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+ 78</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+ 10.</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More activity questions, answers, misconceptions, and synthesis on the next slide.</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a.	10</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	b.	5</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	c.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shows the height, in feet, of the object when it was thrown, and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 shows the number of seconds that passed after the object was thrown before it hit the ground.</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Some students may not recognize that the quadratic terms are the same if they identify the squared term as 16</a:t>
            </a:r>
            <a:r>
              <a:rPr i="1" lang="en" sz="1300">
                <a:solidFill>
                  <a:schemeClr val="dk1"/>
                </a:solidFill>
                <a:latin typeface="Times New Roman"/>
                <a:ea typeface="Times New Roman"/>
                <a:cs typeface="Times New Roman"/>
                <a:sym typeface="Times New Roman"/>
              </a:rPr>
              <a:t>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rather than −16</a:t>
            </a:r>
            <a:r>
              <a:rPr i="1" lang="en" sz="1300">
                <a:solidFill>
                  <a:schemeClr val="dk1"/>
                </a:solidFill>
                <a:latin typeface="Times New Roman"/>
                <a:ea typeface="Times New Roman"/>
                <a:cs typeface="Times New Roman"/>
                <a:sym typeface="Times New Roman"/>
              </a:rPr>
              <a:t>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Some may ignore the subtraction sign in 10 + 78</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− 16</a:t>
            </a:r>
            <a:r>
              <a:rPr i="1" lang="en" sz="1300">
                <a:solidFill>
                  <a:schemeClr val="dk1"/>
                </a:solidFill>
                <a:latin typeface="Times New Roman"/>
                <a:ea typeface="Times New Roman"/>
                <a:cs typeface="Times New Roman"/>
                <a:sym typeface="Times New Roman"/>
              </a:rPr>
              <a:t>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or associate it with the 78</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rather than the 16</a:t>
            </a:r>
            <a:r>
              <a:rPr i="1" lang="en" sz="1300">
                <a:solidFill>
                  <a:schemeClr val="dk1"/>
                </a:solidFill>
                <a:latin typeface="Times New Roman"/>
                <a:ea typeface="Times New Roman"/>
                <a:cs typeface="Times New Roman"/>
                <a:sym typeface="Times New Roman"/>
              </a:rPr>
              <a:t>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Show them a simpler problem expression such as (5 − 10) and rewrite it as 5 + −10. Then, ask them to rewrite the expression defining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 in a similar way.</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Make sure that: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Students see that the expression 10 + 78</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− 16</a:t>
            </a:r>
            <a:r>
              <a:rPr i="1" lang="en" sz="1300">
                <a:solidFill>
                  <a:schemeClr val="dk1"/>
                </a:solidFill>
                <a:latin typeface="Times New Roman"/>
                <a:ea typeface="Times New Roman"/>
                <a:cs typeface="Times New Roman"/>
                <a:sym typeface="Times New Roman"/>
              </a:rPr>
              <a:t>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is in standard form, even though it is written as </a:t>
            </a:r>
            <a:r>
              <a:rPr i="1" lang="en" sz="1300">
                <a:solidFill>
                  <a:schemeClr val="dk1"/>
                </a:solidFill>
                <a:latin typeface="Times New Roman"/>
                <a:ea typeface="Times New Roman"/>
                <a:cs typeface="Times New Roman"/>
                <a:sym typeface="Times New Roman"/>
              </a:rPr>
              <a:t>c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ax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Clarify that – 16 is a (the coefficient of the squared term), 78 is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(the coefficient of the linear term), and 10 is </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(the constant term).</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Students can explain the equivalence of (−16</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− 5) and 10 + 78</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− 16</a:t>
            </a:r>
            <a:r>
              <a:rPr i="1" lang="en" sz="1300">
                <a:solidFill>
                  <a:schemeClr val="dk1"/>
                </a:solidFill>
                <a:latin typeface="Times New Roman"/>
                <a:ea typeface="Times New Roman"/>
                <a:cs typeface="Times New Roman"/>
                <a:sym typeface="Times New Roman"/>
              </a:rPr>
              <a:t>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using a strategy from earlier lessons (for example, drawing a diagram or applying the Distributive Property).</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Ask students if they notice any connections between the two equations and the features of the graph. Some may notice the 10 in the standard form of the equation tells us the vertical intercept is (0, 10). Others may predict that the subtraction of 5 has something to do with the horizontal intercepts or may not see any connections. Any observation is fine at this point, as students will look closely at equations and graphs starting in the next activity.</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This is one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 but there are two.</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This is one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 and 6 is the value of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graph crosses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-axis at these two values.</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Six is the value of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Characteristics of Quadratic Graphs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This happens at (−1, 0) and (2, 0).</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This happens at (0, 2).</a:t>
            </a:r>
            <a:endParaRPr sz="130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39c39c74e23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39c39c74e23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2"/>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helps students connect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-intercepts of a graph to the parameters of quadratic expressions in standard and factored form. It reinforces that the zeros of a quadratic function are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-values where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0, corresponding to the graph’s x-intercepts. Students may notice that, in these examples, the y-intercept equals the product of the zeros—though this is not always true. Encourage them to revisit this idea in future lessons.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Arrange students in groups of two.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Give students a few minutes of quiet time to complete the first two questions.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Then, ask them to discuss their observations with a partner before completing the last question.</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Graph of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 (−3, 0) and (−1, 0).</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b.	3, Graph of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(0, 3).</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8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80"/>
              </a:spcBef>
              <a:spcAft>
                <a:spcPts val="80"/>
              </a:spcAft>
              <a:buNone/>
            </a:pPr>
            <a:r>
              <a:rPr b="1" i="1" lang="en" sz="1300">
                <a:solidFill>
                  <a:schemeClr val="dk1"/>
                </a:solidFill>
                <a:latin typeface="Calibri"/>
                <a:ea typeface="Calibri"/>
                <a:cs typeface="Calibri"/>
                <a:sym typeface="Calibri"/>
              </a:rPr>
              <a:t>More activity questions and answers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351b4548e97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351b4548e97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2"/>
            </a:pPr>
            <a:r>
              <a:rPr lang="en" sz="1300">
                <a:solidFill>
                  <a:schemeClr val="dk1"/>
                </a:solidFill>
                <a:latin typeface="Calibri"/>
                <a:ea typeface="Calibri"/>
                <a:cs typeface="Calibri"/>
                <a:sym typeface="Calibri"/>
              </a:rPr>
              <a:t>a.	Graph of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 (1, 0) and (4, 0).</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b.	4, Graph of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(0, 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2"/>
            </a:pPr>
            <a:r>
              <a:rPr lang="en" sz="1300">
                <a:solidFill>
                  <a:schemeClr val="dk1"/>
                </a:solidFill>
                <a:latin typeface="Calibri"/>
                <a:ea typeface="Calibri"/>
                <a:cs typeface="Calibri"/>
                <a:sym typeface="Calibri"/>
              </a:rPr>
              <a:t>a.	Graph of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 (3, 0) and (−3, 0).</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b.	-9, Graph of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(0, -9).</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2"/>
            </a:pPr>
            <a:r>
              <a:rPr lang="en" sz="1300">
                <a:solidFill>
                  <a:schemeClr val="dk1"/>
                </a:solidFill>
                <a:latin typeface="Calibri"/>
                <a:ea typeface="Calibri"/>
                <a:cs typeface="Calibri"/>
                <a:sym typeface="Calibri"/>
              </a:rPr>
              <a:t>a.	Graph of </a:t>
            </a:r>
            <a:r>
              <a:rPr i="1" lang="en" sz="1300">
                <a:solidFill>
                  <a:schemeClr val="dk1"/>
                </a:solidFill>
                <a:latin typeface="Times New Roman"/>
                <a:ea typeface="Times New Roman"/>
                <a:cs typeface="Times New Roman"/>
                <a:sym typeface="Times New Roman"/>
              </a:rPr>
              <a:t>j</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 (0, 0) and (0, 5).</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b.	0, Graph of </a:t>
            </a:r>
            <a:r>
              <a:rPr i="1" lang="en" sz="1300">
                <a:solidFill>
                  <a:schemeClr val="dk1"/>
                </a:solidFill>
                <a:latin typeface="Times New Roman"/>
                <a:ea typeface="Times New Roman"/>
                <a:cs typeface="Times New Roman"/>
                <a:sym typeface="Times New Roman"/>
              </a:rPr>
              <a:t>j</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(0, 0).</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More activity questions, answers, and synthesis on the next slide.</a:t>
            </a:r>
            <a:endParaRPr b="1" i="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39dda5a4237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39dda5a4237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NOTE: Additional questions can be accessed in the full Teacher Guide and Student Versions in the online textbook.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5"/>
            </a:pPr>
            <a:r>
              <a:rPr lang="en" sz="17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-coordinate of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is the constant term when the function is expressed in standard form.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is (0, −9) for the function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− 9.</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 in each graph seem to match the numbers in the factors of the expressions in factored form, but the signs seem to be the opposite. For example, when the expression is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 are (−3, 0) and (−1, 0).</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When one of the factors is just a variable (rather than a sum or a difference), one of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 is (0, 0). For the function </a:t>
            </a:r>
            <a:r>
              <a:rPr i="1" lang="en" sz="1300">
                <a:solidFill>
                  <a:schemeClr val="dk1"/>
                </a:solidFill>
                <a:latin typeface="Times New Roman"/>
                <a:ea typeface="Times New Roman"/>
                <a:cs typeface="Times New Roman"/>
                <a:sym typeface="Times New Roman"/>
              </a:rPr>
              <a:t>j</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− 5), one of the intercepts is (0, 0)).</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5"/>
            </a:pPr>
            <a:r>
              <a:rPr lang="en" sz="1300">
                <a:solidFill>
                  <a:schemeClr val="dk1"/>
                </a:solidFill>
                <a:latin typeface="Calibri"/>
                <a:ea typeface="Calibri"/>
                <a:cs typeface="Calibri"/>
                <a:sym typeface="Calibri"/>
              </a:rPr>
              <a:t>a.	</a:t>
            </a:r>
            <a:r>
              <a:rPr lang="en" sz="1300">
                <a:solidFill>
                  <a:schemeClr val="dk1"/>
                </a:solidFill>
                <a:latin typeface="Calibri"/>
                <a:ea typeface="Calibri"/>
                <a:cs typeface="Calibri"/>
                <a:sym typeface="Calibri"/>
              </a:rPr>
              <a:t>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 will be (9, 0) and (1, 0)</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b.	9</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lang="en" sz="1300">
                <a:solidFill>
                  <a:schemeClr val="dk1"/>
                </a:solidFill>
                <a:latin typeface="Calibri"/>
                <a:ea typeface="Calibri"/>
                <a:cs typeface="Calibri"/>
                <a:sym typeface="Calibri"/>
              </a:rPr>
              <a:t>Have students share how numbers in the expressions relate to the graph’s intercepts. Ask them to predict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-intercepts for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− 9)(</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lang="en" sz="1300">
                <a:solidFill>
                  <a:schemeClr val="dk1"/>
                </a:solidFill>
                <a:latin typeface="Calibri"/>
                <a:ea typeface="Calibri"/>
                <a:cs typeface="Calibri"/>
                <a:sym typeface="Calibri"/>
              </a:rPr>
              <a:t>Discuss:</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Char char="●"/>
            </a:pPr>
            <a:r>
              <a:rPr lang="en" sz="1300">
                <a:solidFill>
                  <a:schemeClr val="dk1"/>
                </a:solidFill>
                <a:latin typeface="Calibri"/>
                <a:ea typeface="Calibri"/>
                <a:cs typeface="Calibri"/>
                <a:sym typeface="Calibri"/>
              </a:rPr>
              <a:t>Finding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 Notice that for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 are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0) and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,0).</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Char char="●"/>
            </a:pPr>
            <a:r>
              <a:rPr lang="en" sz="1300">
                <a:solidFill>
                  <a:schemeClr val="dk1"/>
                </a:solidFill>
                <a:latin typeface="Calibri"/>
                <a:ea typeface="Calibri"/>
                <a:cs typeface="Calibri"/>
                <a:sym typeface="Calibri"/>
              </a:rPr>
              <a:t>Finding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Substitute x=0x = 0x=0 or look at the constant term in standard form.</a:t>
            </a:r>
            <a:br>
              <a:rPr lang="en"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lang="en" sz="1300">
                <a:solidFill>
                  <a:schemeClr val="dk1"/>
                </a:solidFill>
                <a:latin typeface="Calibri"/>
                <a:ea typeface="Calibri"/>
                <a:cs typeface="Calibri"/>
                <a:sym typeface="Calibri"/>
              </a:rPr>
              <a:t>Graph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with technology and point out the intercepts.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Earlier in the unit we learned that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 of a graph tell us the zeros of the function, or the input values that produce an output of 0. Highlight that, because an expression in factored form can tell us about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 of the graph, this form is also handy for telling us about the zeros of the function that the expression represents.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At this point, students are just noticing that numbers in the expression have something to do with intercepts on the graph. Tell students that, in the next lesson, we will explore why they are related.</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video discusses question </a:t>
            </a:r>
            <a:r>
              <a:rPr lang="en">
                <a:solidFill>
                  <a:srgbClr val="9900FF"/>
                </a:solidFill>
                <a:latin typeface="Noto Sans"/>
                <a:ea typeface="Noto Sans"/>
                <a:cs typeface="Noto Sans"/>
                <a:sym typeface="Noto Sans"/>
              </a:rPr>
              <a:t>2</a:t>
            </a:r>
            <a:r>
              <a:rPr lang="en">
                <a:solidFill>
                  <a:schemeClr val="dk1"/>
                </a:solidFill>
                <a:latin typeface="Noto Sans"/>
                <a:ea typeface="Noto Sans"/>
                <a:cs typeface="Noto Sans"/>
                <a:sym typeface="Noto Sans"/>
              </a:rPr>
              <a:t> of activity </a:t>
            </a:r>
            <a:r>
              <a:rPr b="1" lang="en">
                <a:solidFill>
                  <a:schemeClr val="dk1"/>
                </a:solidFill>
                <a:latin typeface="Noto Sans"/>
                <a:ea typeface="Noto Sans"/>
                <a:cs typeface="Noto Sans"/>
                <a:sym typeface="Noto Sans"/>
              </a:rPr>
              <a:t>7.10</a:t>
            </a:r>
            <a:r>
              <a:rPr b="1" lang="en">
                <a:solidFill>
                  <a:schemeClr val="dk1"/>
                </a:solidFill>
                <a:latin typeface="Noto Sans"/>
                <a:ea typeface="Noto Sans"/>
                <a:cs typeface="Noto Sans"/>
                <a:sym typeface="Noto Sans"/>
              </a:rPr>
              <a:t>.3</a:t>
            </a:r>
            <a:r>
              <a:rPr b="1" lang="en">
                <a:solidFill>
                  <a:srgbClr val="9900FF"/>
                </a:solidFill>
                <a:highlight>
                  <a:srgbClr val="FFFF00"/>
                </a:highlight>
                <a:latin typeface="Noto Sans"/>
                <a:ea typeface="Noto Sans"/>
                <a:cs typeface="Noto Sans"/>
                <a:sym typeface="Noto Sans"/>
              </a:rPr>
              <a:t> </a:t>
            </a:r>
            <a:endParaRPr b="1">
              <a:solidFill>
                <a:srgbClr val="9900FF"/>
              </a:solidFill>
              <a:highlight>
                <a:srgbClr val="FFFF00"/>
              </a:highlight>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39c39c74e23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39c39c74e23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u="sng">
                <a:solidFill>
                  <a:schemeClr val="hlink"/>
                </a:solidFill>
                <a:latin typeface="Calibri"/>
                <a:ea typeface="Calibri"/>
                <a:cs typeface="Calibri"/>
                <a:sym typeface="Calibri"/>
                <a:hlinkClick action="ppaction://hlinksldjump" r:id="rId2"/>
              </a:rPr>
              <a:t>Go back to Lesson Activity</a:t>
            </a:r>
            <a:endParaRPr sz="1300">
              <a:solidFill>
                <a:schemeClr val="dk1"/>
              </a:solidFill>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 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p </a:t>
            </a:r>
            <a:r>
              <a:rPr lang="en" sz="1300">
                <a:solidFill>
                  <a:schemeClr val="dk1"/>
                </a:solidFill>
                <a:latin typeface="Calibri"/>
                <a:ea typeface="Calibri"/>
                <a:cs typeface="Calibri"/>
                <a:sym typeface="Calibri"/>
              </a:rPr>
              <a:t>= 1 or </a:t>
            </a:r>
            <a:r>
              <a:rPr i="1" lang="en" sz="1300">
                <a:solidFill>
                  <a:schemeClr val="dk1"/>
                </a:solidFill>
                <a:latin typeface="Times New Roman"/>
                <a:ea typeface="Times New Roman"/>
                <a:cs typeface="Times New Roman"/>
                <a:sym typeface="Times New Roman"/>
              </a:rPr>
              <a:t>p </a:t>
            </a:r>
            <a:r>
              <a:rPr lang="en" sz="1300">
                <a:solidFill>
                  <a:schemeClr val="dk1"/>
                </a:solidFill>
                <a:latin typeface="Calibri"/>
                <a:ea typeface="Calibri"/>
                <a:cs typeface="Calibri"/>
                <a:sym typeface="Calibri"/>
              </a:rPr>
              <a:t>= 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q </a:t>
            </a:r>
            <a:r>
              <a:rPr lang="en" sz="1300">
                <a:solidFill>
                  <a:schemeClr val="dk1"/>
                </a:solidFill>
                <a:latin typeface="Calibri"/>
                <a:ea typeface="Calibri"/>
                <a:cs typeface="Calibri"/>
                <a:sym typeface="Calibri"/>
              </a:rPr>
              <a:t>= 1 or </a:t>
            </a:r>
            <a:r>
              <a:rPr i="1" lang="en" sz="1300">
                <a:solidFill>
                  <a:schemeClr val="dk1"/>
                </a:solidFill>
                <a:latin typeface="Times New Roman"/>
                <a:ea typeface="Times New Roman"/>
                <a:cs typeface="Times New Roman"/>
                <a:sym typeface="Times New Roman"/>
              </a:rPr>
              <a:t>q </a:t>
            </a:r>
            <a:r>
              <a:rPr lang="en" sz="1300">
                <a:solidFill>
                  <a:schemeClr val="dk1"/>
                </a:solidFill>
                <a:latin typeface="Calibri"/>
                <a:ea typeface="Calibri"/>
                <a:cs typeface="Calibri"/>
                <a:sym typeface="Calibri"/>
              </a:rPr>
              <a:t>= 3</a:t>
            </a:r>
            <a:endParaRPr sz="1300">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What value for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makes the factors zero?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 are the opposite sign of the numbers in the parenthesis.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There is a -9 in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− 9) so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 is 9. There is a 2 in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 so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 is – 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Check your answers by substituting the values into the factors to see if they equal zero. While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 is a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–9 is not.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9 is one of the intercepts. However,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 are the opposite sign of the numbers in the parenthesis.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Finding </a:t>
            </a:r>
            <a:r>
              <a:rPr b="1" i="1" lang="en" sz="1300">
                <a:solidFill>
                  <a:schemeClr val="dk1"/>
                </a:solidFill>
                <a:latin typeface="Times New Roman"/>
                <a:ea typeface="Times New Roman"/>
                <a:cs typeface="Times New Roman"/>
                <a:sym typeface="Times New Roman"/>
              </a:rPr>
              <a:t>x</a:t>
            </a:r>
            <a:r>
              <a:rPr b="1" lang="en" sz="1300">
                <a:solidFill>
                  <a:schemeClr val="dk1"/>
                </a:solidFill>
                <a:latin typeface="Calibri"/>
                <a:ea typeface="Calibri"/>
                <a:cs typeface="Calibri"/>
                <a:sym typeface="Calibri"/>
              </a:rPr>
              <a:t>-intercepts Without Graphs</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 = 0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 = 0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Times New Roman"/>
                <a:ea typeface="Times New Roman"/>
                <a:cs typeface="Times New Roman"/>
                <a:sym typeface="Times New Roman"/>
              </a:rPr>
              <a:t>      x </a:t>
            </a:r>
            <a:r>
              <a:rPr lang="en" sz="1300">
                <a:solidFill>
                  <a:schemeClr val="dk1"/>
                </a:solidFill>
                <a:latin typeface="Calibri"/>
                <a:ea typeface="Calibri"/>
                <a:cs typeface="Calibri"/>
                <a:sym typeface="Calibri"/>
              </a:rPr>
              <a:t>= 3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Remind Students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Notice that for the factor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 or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 the constant is – 3, so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 is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 or the point (3,0).</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the factor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 the constant is +2, so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 is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 or the point (−2, 0).</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b="1"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39c39c74e23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39c39c74e23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(−2, 0), (−4, 0); The constants in the factors of an equation in factored form give a clue about where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 are when the equation is graphed. In the equation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+ 4),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 are (−2, 0) and (−4, 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8;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-intercepts of the graph can be seen when the equation is in standard form.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-coordinate is the number without the variable. In the equation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+ 6</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+ 8, it is the 8 so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is (0,8).</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a:t>
            </a:r>
            <a:r>
              <a:rPr b="1" lang="en" sz="1300">
                <a:solidFill>
                  <a:srgbClr val="9900FF"/>
                </a:solidFill>
                <a:latin typeface="Calibri"/>
                <a:ea typeface="Calibri"/>
                <a:cs typeface="Calibri"/>
                <a:sym typeface="Calibri"/>
              </a:rPr>
              <a:t> </a:t>
            </a:r>
            <a:r>
              <a:rPr b="1" lang="en" sz="1300">
                <a:solidFill>
                  <a:schemeClr val="dk1"/>
                </a:solidFill>
                <a:latin typeface="Calibri"/>
                <a:ea typeface="Calibri"/>
                <a:cs typeface="Calibri"/>
                <a:sym typeface="Calibri"/>
              </a:rPr>
              <a:t>More Chances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will have more opportunities to understand the mathematical ideas in this cool down, so there is no need to slow down or add additional work to the next lessons. Instead, use the results of this cool down to provide guidance for what to look for and emphasize over the next several lessons, in order to support students in advancing their current understanding.</a:t>
            </a:r>
            <a:endParaRPr sz="1300">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39c39c74e23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8" name="Google Shape;298;g39c39c74e23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u="sng">
                <a:solidFill>
                  <a:schemeClr val="hlink"/>
                </a:solidFill>
                <a:latin typeface="Noto Sans"/>
                <a:ea typeface="Noto Sans"/>
                <a:cs typeface="Noto Sans"/>
                <a:sym typeface="Noto Sans"/>
                <a:hlinkClick r:id="rId2"/>
              </a:rPr>
              <a:t>https://openstax.org/details/books/algebra-1</a:t>
            </a:r>
            <a:r>
              <a:rPr lang="en">
                <a:solidFill>
                  <a:schemeClr val="dk1"/>
                </a:solidFill>
                <a:latin typeface="Noto Sans"/>
                <a:ea typeface="Noto Sans"/>
                <a:cs typeface="Noto Sans"/>
                <a:sym typeface="Noto Sans"/>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39c39c74e23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39c39c74e23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Yes. The two expressions that define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are equivalent. Expanding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− 7)(</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 gives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− 7</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+ 21 or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− 10</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will be (0, 21) and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 will be (7, 0) and (3, 0). In the examples in the lesson, we saw that the numbers in the factored form give a clue about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 and the constant term in the standard form gives a clue about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Also, evaluating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when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0 gives us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They tell us the zeros of the function.</a:t>
            </a:r>
            <a:endParaRPr sz="1300">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39c6e6a8845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1" name="Google Shape;331;g39c6e6a8845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0" y="744575"/>
            <a:ext cx="9144000" cy="2052600"/>
          </a:xfrm>
          <a:prstGeom prst="rect">
            <a:avLst/>
          </a:prstGeom>
          <a:solidFill>
            <a:srgbClr val="005047"/>
          </a:solidFill>
        </p:spPr>
        <p:txBody>
          <a:bodyPr anchorCtr="0" anchor="t" bIns="91425" lIns="91425" spcFirstLastPara="1" rIns="91425" wrap="square" tIns="548625">
            <a:noAutofit/>
          </a:bodyPr>
          <a:lstStyle>
            <a:lvl1pPr lvl="0" algn="ctr">
              <a:spcBef>
                <a:spcPts val="0"/>
              </a:spcBef>
              <a:spcAft>
                <a:spcPts val="0"/>
              </a:spcAft>
              <a:buClr>
                <a:srgbClr val="FDBD3E"/>
              </a:buClr>
              <a:buSzPts val="3000"/>
              <a:buFont typeface="Roboto Slab"/>
              <a:buNone/>
              <a:defRPr>
                <a:solidFill>
                  <a:srgbClr val="FDBD3E"/>
                </a:solidFill>
                <a:latin typeface="Roboto Slab"/>
                <a:ea typeface="Roboto Slab"/>
                <a:cs typeface="Roboto Slab"/>
                <a:sym typeface="Roboto Slab"/>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1846075"/>
            <a:ext cx="8520600" cy="792600"/>
          </a:xfrm>
          <a:prstGeom prst="rect">
            <a:avLst/>
          </a:prstGeom>
          <a:solidFill>
            <a:srgbClr val="005047"/>
          </a:solidFill>
        </p:spPr>
        <p:txBody>
          <a:bodyPr anchorCtr="0" anchor="t" bIns="91425" lIns="91425" spcFirstLastPara="1" rIns="91425" wrap="square" tIns="91425">
            <a:noAutofit/>
          </a:bodyPr>
          <a:lstStyle>
            <a:lvl1pPr lvl="0" algn="ctr">
              <a:lnSpc>
                <a:spcPct val="100000"/>
              </a:lnSpc>
              <a:spcBef>
                <a:spcPts val="0"/>
              </a:spcBef>
              <a:spcAft>
                <a:spcPts val="0"/>
              </a:spcAft>
              <a:buClr>
                <a:srgbClr val="FDBD3E"/>
              </a:buClr>
              <a:buSzPts val="2000"/>
              <a:buNone/>
              <a:defRPr b="1" sz="2000">
                <a:solidFill>
                  <a:srgbClr val="FDBD3E"/>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pic>
        <p:nvPicPr>
          <p:cNvPr descr="OpenStax Algebra 1 textbook cover" id="12" name="Google Shape;12;p2" title="Book Imahe.png"/>
          <p:cNvPicPr preferRelativeResize="0"/>
          <p:nvPr/>
        </p:nvPicPr>
        <p:blipFill>
          <a:blip r:embed="rId2">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pic>
        <p:nvPicPr>
          <p:cNvPr descr="OpenStax logo" id="13" name="Google Shape;13;p2"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sp>
        <p:nvSpPr>
          <p:cNvPr id="14" name="Google Shape;14;p2"/>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1800"/>
              <a:buNone/>
              <a:defRPr sz="1800"/>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 name="Shape 15"/>
        <p:cNvGrpSpPr/>
        <p:nvPr/>
      </p:nvGrpSpPr>
      <p:grpSpPr>
        <a:xfrm>
          <a:off x="0" y="0"/>
          <a:ext cx="0" cy="0"/>
          <a:chOff x="0" y="0"/>
          <a:chExt cx="0" cy="0"/>
        </a:xfrm>
      </p:grpSpPr>
      <p:cxnSp>
        <p:nvCxnSpPr>
          <p:cNvPr id="16" name="Google Shape;16;p3"/>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
        <p:nvSpPr>
          <p:cNvPr id="17" name="Google Shape;17;p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3"/>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Font typeface="Noto Sans"/>
              <a:buChar char="●"/>
              <a:defRPr sz="2400">
                <a:latin typeface="Noto Sans"/>
                <a:ea typeface="Noto Sans"/>
                <a:cs typeface="Noto Sans"/>
                <a:sym typeface="Noto Sans"/>
              </a:defRPr>
            </a:lvl1pPr>
            <a:lvl2pPr indent="-368300" lvl="1" marL="914400">
              <a:spcBef>
                <a:spcPts val="0"/>
              </a:spcBef>
              <a:spcAft>
                <a:spcPts val="0"/>
              </a:spcAft>
              <a:buSzPts val="2200"/>
              <a:buFont typeface="Noto Sans"/>
              <a:buChar char="○"/>
              <a:defRPr sz="2200">
                <a:latin typeface="Noto Sans"/>
                <a:ea typeface="Noto Sans"/>
                <a:cs typeface="Noto Sans"/>
                <a:sym typeface="Noto Sans"/>
              </a:defRPr>
            </a:lvl2pPr>
            <a:lvl3pPr indent="-368300" lvl="2" marL="1371600">
              <a:spcBef>
                <a:spcPts val="0"/>
              </a:spcBef>
              <a:spcAft>
                <a:spcPts val="0"/>
              </a:spcAft>
              <a:buSzPts val="2200"/>
              <a:buFont typeface="Noto Sans"/>
              <a:buChar char="■"/>
              <a:defRPr sz="2200">
                <a:latin typeface="Noto Sans"/>
                <a:ea typeface="Noto Sans"/>
                <a:cs typeface="Noto Sans"/>
                <a:sym typeface="Noto Sans"/>
              </a:defRPr>
            </a:lvl3pPr>
            <a:lvl4pPr indent="-368300" lvl="3" marL="1828800">
              <a:spcBef>
                <a:spcPts val="0"/>
              </a:spcBef>
              <a:spcAft>
                <a:spcPts val="0"/>
              </a:spcAft>
              <a:buSzPts val="2200"/>
              <a:buFont typeface="Noto Sans"/>
              <a:buChar char="●"/>
              <a:defRPr sz="2200">
                <a:latin typeface="Noto Sans"/>
                <a:ea typeface="Noto Sans"/>
                <a:cs typeface="Noto Sans"/>
                <a:sym typeface="Noto Sans"/>
              </a:defRPr>
            </a:lvl4pPr>
            <a:lvl5pPr indent="-368300" lvl="4" marL="2286000">
              <a:spcBef>
                <a:spcPts val="0"/>
              </a:spcBef>
              <a:spcAft>
                <a:spcPts val="0"/>
              </a:spcAft>
              <a:buSzPts val="2200"/>
              <a:buFont typeface="Noto Sans"/>
              <a:buChar char="○"/>
              <a:defRPr sz="2200">
                <a:latin typeface="Noto Sans"/>
                <a:ea typeface="Noto Sans"/>
                <a:cs typeface="Noto Sans"/>
                <a:sym typeface="Noto Sans"/>
              </a:defRPr>
            </a:lvl5pPr>
            <a:lvl6pPr indent="-368300" lvl="5" marL="2743200">
              <a:spcBef>
                <a:spcPts val="0"/>
              </a:spcBef>
              <a:spcAft>
                <a:spcPts val="0"/>
              </a:spcAft>
              <a:buSzPts val="2200"/>
              <a:buFont typeface="Noto Sans"/>
              <a:buChar char="■"/>
              <a:defRPr sz="2200">
                <a:latin typeface="Noto Sans"/>
                <a:ea typeface="Noto Sans"/>
                <a:cs typeface="Noto Sans"/>
                <a:sym typeface="Noto Sans"/>
              </a:defRPr>
            </a:lvl6pPr>
            <a:lvl7pPr indent="-368300" lvl="6" marL="3200400">
              <a:spcBef>
                <a:spcPts val="0"/>
              </a:spcBef>
              <a:spcAft>
                <a:spcPts val="0"/>
              </a:spcAft>
              <a:buSzPts val="2200"/>
              <a:buFont typeface="Noto Sans"/>
              <a:buChar char="●"/>
              <a:defRPr sz="2200">
                <a:latin typeface="Noto Sans"/>
                <a:ea typeface="Noto Sans"/>
                <a:cs typeface="Noto Sans"/>
                <a:sym typeface="Noto Sans"/>
              </a:defRPr>
            </a:lvl7pPr>
            <a:lvl8pPr indent="-368300" lvl="7" marL="3657600">
              <a:spcBef>
                <a:spcPts val="0"/>
              </a:spcBef>
              <a:spcAft>
                <a:spcPts val="0"/>
              </a:spcAft>
              <a:buSzPts val="2200"/>
              <a:buFont typeface="Noto Sans"/>
              <a:buChar char="○"/>
              <a:defRPr sz="2200">
                <a:latin typeface="Noto Sans"/>
                <a:ea typeface="Noto Sans"/>
                <a:cs typeface="Noto Sans"/>
                <a:sym typeface="Noto Sans"/>
              </a:defRPr>
            </a:lvl8pPr>
            <a:lvl9pPr indent="-368300" lvl="8" marL="4114800">
              <a:spcBef>
                <a:spcPts val="0"/>
              </a:spcBef>
              <a:spcAft>
                <a:spcPts val="0"/>
              </a:spcAft>
              <a:buSzPts val="2200"/>
              <a:buFont typeface="Noto Sans"/>
              <a:buChar char="■"/>
              <a:defRPr sz="2200">
                <a:latin typeface="Noto Sans"/>
                <a:ea typeface="Noto Sans"/>
                <a:cs typeface="Noto Sans"/>
                <a:sym typeface="Noto Sans"/>
              </a:defRPr>
            </a:lvl9pPr>
          </a:lstStyle>
          <a:p/>
        </p:txBody>
      </p:sp>
      <p:sp>
        <p:nvSpPr>
          <p:cNvPr id="19" name="Google Shape;19;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0" name="Google Shape;20;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21" name="Shape 21"/>
        <p:cNvGrpSpPr/>
        <p:nvPr/>
      </p:nvGrpSpPr>
      <p:grpSpPr>
        <a:xfrm>
          <a:off x="0" y="0"/>
          <a:ext cx="0" cy="0"/>
          <a:chOff x="0" y="0"/>
          <a:chExt cx="0" cy="0"/>
        </a:xfrm>
      </p:grpSpPr>
      <p:sp>
        <p:nvSpPr>
          <p:cNvPr id="22" name="Google Shape;22;p4"/>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4"/>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4" name="Google Shape;24;p4"/>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5" name="Google Shape;25;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6" name="Google Shape;26;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27" name="Google Shape;27;p4"/>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2">
  <p:cSld name="TITLE_AND_TWO_COLUMNS_2">
    <p:spTree>
      <p:nvGrpSpPr>
        <p:cNvPr id="28" name="Shape 28"/>
        <p:cNvGrpSpPr/>
        <p:nvPr/>
      </p:nvGrpSpPr>
      <p:grpSpPr>
        <a:xfrm>
          <a:off x="0" y="0"/>
          <a:ext cx="0" cy="0"/>
          <a:chOff x="0" y="0"/>
          <a:chExt cx="0" cy="0"/>
        </a:xfrm>
      </p:grpSpPr>
      <p:sp>
        <p:nvSpPr>
          <p:cNvPr id="29" name="Google Shape;29;p5"/>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p5"/>
          <p:cNvSpPr txBox="1"/>
          <p:nvPr>
            <p:ph idx="1" type="body"/>
          </p:nvPr>
        </p:nvSpPr>
        <p:spPr>
          <a:xfrm>
            <a:off x="311700" y="960125"/>
            <a:ext cx="51642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1" name="Google Shape;31;p5"/>
          <p:cNvSpPr txBox="1"/>
          <p:nvPr>
            <p:ph idx="2" type="body"/>
          </p:nvPr>
        </p:nvSpPr>
        <p:spPr>
          <a:xfrm>
            <a:off x="5931450" y="960125"/>
            <a:ext cx="2901000" cy="3657600"/>
          </a:xfrm>
          <a:prstGeom prst="rect">
            <a:avLst/>
          </a:prstGeom>
          <a:solidFill>
            <a:srgbClr val="F3F3F3"/>
          </a:solidFill>
          <a:ln cap="flat" cmpd="sng" w="28575">
            <a:solidFill>
              <a:srgbClr val="9E9E9E"/>
            </a:solidFill>
            <a:prstDash val="solid"/>
            <a:round/>
            <a:headEnd len="sm" w="sm" type="none"/>
            <a:tailEnd len="sm" w="sm" type="none"/>
          </a:ln>
        </p:spPr>
        <p:txBody>
          <a:bodyPr anchorCtr="0" anchor="t" bIns="91425" lIns="91425" spcFirstLastPara="1" rIns="91425" wrap="square" tIns="91425">
            <a:noAutofit/>
          </a:bodyPr>
          <a:lstStyle>
            <a:lvl1pPr indent="-342900" lvl="0" marL="457200">
              <a:spcBef>
                <a:spcPts val="0"/>
              </a:spcBef>
              <a:spcAft>
                <a:spcPts val="0"/>
              </a:spcAft>
              <a:buSzPts val="1800"/>
              <a:buFont typeface="Noto Sans"/>
              <a:buChar char="●"/>
              <a:defRPr sz="1800">
                <a:latin typeface="Noto Sans"/>
                <a:ea typeface="Noto Sans"/>
                <a:cs typeface="Noto Sans"/>
                <a:sym typeface="Noto Sans"/>
              </a:defRPr>
            </a:lvl1pPr>
            <a:lvl2pPr indent="-330200" lvl="1" marL="914400">
              <a:spcBef>
                <a:spcPts val="0"/>
              </a:spcBef>
              <a:spcAft>
                <a:spcPts val="0"/>
              </a:spcAft>
              <a:buSzPts val="1600"/>
              <a:buFont typeface="Noto Sans"/>
              <a:buChar char="○"/>
              <a:defRPr sz="1600">
                <a:latin typeface="Noto Sans"/>
                <a:ea typeface="Noto Sans"/>
                <a:cs typeface="Noto Sans"/>
                <a:sym typeface="Noto Sans"/>
              </a:defRPr>
            </a:lvl2pPr>
            <a:lvl3pPr indent="-330200" lvl="2" marL="1371600">
              <a:spcBef>
                <a:spcPts val="0"/>
              </a:spcBef>
              <a:spcAft>
                <a:spcPts val="0"/>
              </a:spcAft>
              <a:buSzPts val="1600"/>
              <a:buFont typeface="Noto Sans"/>
              <a:buChar char="■"/>
              <a:defRPr sz="1600">
                <a:latin typeface="Noto Sans"/>
                <a:ea typeface="Noto Sans"/>
                <a:cs typeface="Noto Sans"/>
                <a:sym typeface="Noto Sans"/>
              </a:defRPr>
            </a:lvl3pPr>
            <a:lvl4pPr indent="-330200" lvl="3" marL="1828800">
              <a:spcBef>
                <a:spcPts val="0"/>
              </a:spcBef>
              <a:spcAft>
                <a:spcPts val="0"/>
              </a:spcAft>
              <a:buSzPts val="1600"/>
              <a:buFont typeface="Noto Sans"/>
              <a:buChar char="●"/>
              <a:defRPr sz="1600">
                <a:latin typeface="Noto Sans"/>
                <a:ea typeface="Noto Sans"/>
                <a:cs typeface="Noto Sans"/>
                <a:sym typeface="Noto Sans"/>
              </a:defRPr>
            </a:lvl4pPr>
            <a:lvl5pPr indent="-330200" lvl="4" marL="2286000">
              <a:spcBef>
                <a:spcPts val="0"/>
              </a:spcBef>
              <a:spcAft>
                <a:spcPts val="0"/>
              </a:spcAft>
              <a:buSzPts val="1600"/>
              <a:buFont typeface="Noto Sans"/>
              <a:buChar char="○"/>
              <a:defRPr sz="1600">
                <a:latin typeface="Noto Sans"/>
                <a:ea typeface="Noto Sans"/>
                <a:cs typeface="Noto Sans"/>
                <a:sym typeface="Noto Sans"/>
              </a:defRPr>
            </a:lvl5pPr>
            <a:lvl6pPr indent="-330200" lvl="5" marL="2743200">
              <a:spcBef>
                <a:spcPts val="0"/>
              </a:spcBef>
              <a:spcAft>
                <a:spcPts val="0"/>
              </a:spcAft>
              <a:buSzPts val="1600"/>
              <a:buFont typeface="Noto Sans"/>
              <a:buChar char="■"/>
              <a:defRPr sz="1600">
                <a:latin typeface="Noto Sans"/>
                <a:ea typeface="Noto Sans"/>
                <a:cs typeface="Noto Sans"/>
                <a:sym typeface="Noto Sans"/>
              </a:defRPr>
            </a:lvl6pPr>
            <a:lvl7pPr indent="-330200" lvl="6" marL="3200400">
              <a:spcBef>
                <a:spcPts val="0"/>
              </a:spcBef>
              <a:spcAft>
                <a:spcPts val="0"/>
              </a:spcAft>
              <a:buSzPts val="1600"/>
              <a:buFont typeface="Noto Sans"/>
              <a:buChar char="●"/>
              <a:defRPr sz="1600">
                <a:latin typeface="Noto Sans"/>
                <a:ea typeface="Noto Sans"/>
                <a:cs typeface="Noto Sans"/>
                <a:sym typeface="Noto Sans"/>
              </a:defRPr>
            </a:lvl7pPr>
            <a:lvl8pPr indent="-330200" lvl="7" marL="3657600">
              <a:spcBef>
                <a:spcPts val="0"/>
              </a:spcBef>
              <a:spcAft>
                <a:spcPts val="0"/>
              </a:spcAft>
              <a:buSzPts val="1600"/>
              <a:buFont typeface="Noto Sans"/>
              <a:buChar char="○"/>
              <a:defRPr sz="1600">
                <a:latin typeface="Noto Sans"/>
                <a:ea typeface="Noto Sans"/>
                <a:cs typeface="Noto Sans"/>
                <a:sym typeface="Noto Sans"/>
              </a:defRPr>
            </a:lvl8pPr>
            <a:lvl9pPr indent="-330200" lvl="8" marL="4114800">
              <a:spcBef>
                <a:spcPts val="0"/>
              </a:spcBef>
              <a:spcAft>
                <a:spcPts val="0"/>
              </a:spcAft>
              <a:buSzPts val="1600"/>
              <a:buFont typeface="Noto Sans"/>
              <a:buChar char="■"/>
              <a:defRPr sz="1600">
                <a:latin typeface="Noto Sans"/>
                <a:ea typeface="Noto Sans"/>
                <a:cs typeface="Noto Sans"/>
                <a:sym typeface="Noto Sans"/>
              </a:defRPr>
            </a:lvl9pPr>
          </a:lstStyle>
          <a:p/>
        </p:txBody>
      </p:sp>
      <p:sp>
        <p:nvSpPr>
          <p:cNvPr id="32" name="Google Shape;32;p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3" name="Google Shape;33;p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fferentiation Slide">
  <p:cSld name="TITLE_AND_TWO_COLUMNS_1">
    <p:spTree>
      <p:nvGrpSpPr>
        <p:cNvPr id="34" name="Shape 34"/>
        <p:cNvGrpSpPr/>
        <p:nvPr/>
      </p:nvGrpSpPr>
      <p:grpSpPr>
        <a:xfrm>
          <a:off x="0" y="0"/>
          <a:ext cx="0" cy="0"/>
          <a:chOff x="0" y="0"/>
          <a:chExt cx="0" cy="0"/>
        </a:xfrm>
      </p:grpSpPr>
      <p:sp>
        <p:nvSpPr>
          <p:cNvPr id="35" name="Google Shape;35;p6"/>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 name="Google Shape;36;p6"/>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7" name="Google Shape;37;p6"/>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8" name="Google Shape;38;p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9" name="Google Shape;39;p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Slide 1">
  <p:cSld name="TITLE_AND_TWO_COLUMNS_1_2">
    <p:spTree>
      <p:nvGrpSpPr>
        <p:cNvPr id="40" name="Shape 40"/>
        <p:cNvGrpSpPr/>
        <p:nvPr/>
      </p:nvGrpSpPr>
      <p:grpSpPr>
        <a:xfrm>
          <a:off x="0" y="0"/>
          <a:ext cx="0" cy="0"/>
          <a:chOff x="0" y="0"/>
          <a:chExt cx="0" cy="0"/>
        </a:xfrm>
      </p:grpSpPr>
      <p:sp>
        <p:nvSpPr>
          <p:cNvPr id="41" name="Google Shape;41;p7"/>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2" name="Google Shape;42;p7"/>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43" name="Google Shape;43;p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4" name="Google Shape;44;p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o slide">
  <p:cSld name="CAPTION_ONLY">
    <p:spTree>
      <p:nvGrpSpPr>
        <p:cNvPr id="45" name="Shape 45"/>
        <p:cNvGrpSpPr/>
        <p:nvPr/>
      </p:nvGrpSpPr>
      <p:grpSpPr>
        <a:xfrm>
          <a:off x="0" y="0"/>
          <a:ext cx="0" cy="0"/>
          <a:chOff x="0" y="0"/>
          <a:chExt cx="0" cy="0"/>
        </a:xfrm>
      </p:grpSpPr>
      <p:sp>
        <p:nvSpPr>
          <p:cNvPr id="46" name="Google Shape;46;p8"/>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100"/>
              <a:buFont typeface="Noto Sans"/>
              <a:buNone/>
              <a:defRPr sz="2100">
                <a:latin typeface="Noto Sans"/>
                <a:ea typeface="Noto Sans"/>
                <a:cs typeface="Noto Sans"/>
                <a:sym typeface="Noto Sans"/>
              </a:defRPr>
            </a:lvl1pPr>
          </a:lstStyle>
          <a:p/>
        </p:txBody>
      </p:sp>
      <p:sp>
        <p:nvSpPr>
          <p:cNvPr id="47" name="Google Shape;47;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8" name="Google Shape;48;p8"/>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lvl1pPr lvl="0">
              <a:spcBef>
                <a:spcPts val="0"/>
              </a:spcBef>
              <a:spcAft>
                <a:spcPts val="0"/>
              </a:spcAft>
              <a:buClr>
                <a:srgbClr val="666666"/>
              </a:buClr>
              <a:buSzPts val="1400"/>
              <a:buNone/>
              <a:defRPr b="0" sz="1400">
                <a:solidFill>
                  <a:srgbClr val="666666"/>
                </a:solidFill>
              </a:defRPr>
            </a:lvl1pPr>
            <a:lvl2pPr lvl="1">
              <a:spcBef>
                <a:spcPts val="0"/>
              </a:spcBef>
              <a:spcAft>
                <a:spcPts val="0"/>
              </a:spcAft>
              <a:buClr>
                <a:srgbClr val="666666"/>
              </a:buClr>
              <a:buSzPts val="1400"/>
              <a:buNone/>
              <a:defRPr b="0" sz="1400">
                <a:solidFill>
                  <a:srgbClr val="666666"/>
                </a:solidFill>
              </a:defRPr>
            </a:lvl2pPr>
            <a:lvl3pPr lvl="2">
              <a:spcBef>
                <a:spcPts val="0"/>
              </a:spcBef>
              <a:spcAft>
                <a:spcPts val="0"/>
              </a:spcAft>
              <a:buClr>
                <a:srgbClr val="666666"/>
              </a:buClr>
              <a:buSzPts val="1400"/>
              <a:buNone/>
              <a:defRPr b="0" sz="1400">
                <a:solidFill>
                  <a:srgbClr val="666666"/>
                </a:solidFill>
              </a:defRPr>
            </a:lvl3pPr>
            <a:lvl4pPr lvl="3">
              <a:spcBef>
                <a:spcPts val="0"/>
              </a:spcBef>
              <a:spcAft>
                <a:spcPts val="0"/>
              </a:spcAft>
              <a:buClr>
                <a:srgbClr val="666666"/>
              </a:buClr>
              <a:buSzPts val="1400"/>
              <a:buNone/>
              <a:defRPr b="0" sz="1400">
                <a:solidFill>
                  <a:srgbClr val="666666"/>
                </a:solidFill>
              </a:defRPr>
            </a:lvl4pPr>
            <a:lvl5pPr lvl="4">
              <a:spcBef>
                <a:spcPts val="0"/>
              </a:spcBef>
              <a:spcAft>
                <a:spcPts val="0"/>
              </a:spcAft>
              <a:buClr>
                <a:srgbClr val="666666"/>
              </a:buClr>
              <a:buSzPts val="1400"/>
              <a:buNone/>
              <a:defRPr b="0" sz="1400">
                <a:solidFill>
                  <a:srgbClr val="666666"/>
                </a:solidFill>
              </a:defRPr>
            </a:lvl5pPr>
            <a:lvl6pPr lvl="5">
              <a:spcBef>
                <a:spcPts val="0"/>
              </a:spcBef>
              <a:spcAft>
                <a:spcPts val="0"/>
              </a:spcAft>
              <a:buClr>
                <a:srgbClr val="666666"/>
              </a:buClr>
              <a:buSzPts val="1400"/>
              <a:buNone/>
              <a:defRPr b="0" sz="1400">
                <a:solidFill>
                  <a:srgbClr val="666666"/>
                </a:solidFill>
              </a:defRPr>
            </a:lvl6pPr>
            <a:lvl7pPr lvl="6">
              <a:spcBef>
                <a:spcPts val="0"/>
              </a:spcBef>
              <a:spcAft>
                <a:spcPts val="0"/>
              </a:spcAft>
              <a:buClr>
                <a:srgbClr val="666666"/>
              </a:buClr>
              <a:buSzPts val="1400"/>
              <a:buNone/>
              <a:defRPr b="0" sz="1400">
                <a:solidFill>
                  <a:srgbClr val="666666"/>
                </a:solidFill>
              </a:defRPr>
            </a:lvl7pPr>
            <a:lvl8pPr lvl="7">
              <a:spcBef>
                <a:spcPts val="0"/>
              </a:spcBef>
              <a:spcAft>
                <a:spcPts val="0"/>
              </a:spcAft>
              <a:buClr>
                <a:srgbClr val="666666"/>
              </a:buClr>
              <a:buSzPts val="1400"/>
              <a:buNone/>
              <a:defRPr b="0" sz="1400">
                <a:solidFill>
                  <a:srgbClr val="666666"/>
                </a:solidFill>
              </a:defRPr>
            </a:lvl8pPr>
            <a:lvl9pPr lvl="8">
              <a:spcBef>
                <a:spcPts val="0"/>
              </a:spcBef>
              <a:spcAft>
                <a:spcPts val="0"/>
              </a:spcAft>
              <a:buClr>
                <a:srgbClr val="666666"/>
              </a:buClr>
              <a:buSzPts val="1400"/>
              <a:buNone/>
              <a:defRPr b="0" sz="1400">
                <a:solidFill>
                  <a:srgbClr val="666666"/>
                </a:solidFill>
              </a:defRPr>
            </a:lvl9pPr>
          </a:lstStyle>
          <a:p/>
        </p:txBody>
      </p:sp>
      <p:sp>
        <p:nvSpPr>
          <p:cNvPr id="49" name="Google Shape;49;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50" name="Google Shape;50;p8"/>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lf Check slide">
  <p:cSld name="TITLE_AND_BODY_1">
    <p:spTree>
      <p:nvGrpSpPr>
        <p:cNvPr id="51" name="Shape 51"/>
        <p:cNvGrpSpPr/>
        <p:nvPr/>
      </p:nvGrpSpPr>
      <p:grpSpPr>
        <a:xfrm>
          <a:off x="0" y="0"/>
          <a:ext cx="0" cy="0"/>
          <a:chOff x="0" y="0"/>
          <a:chExt cx="0" cy="0"/>
        </a:xfrm>
      </p:grpSpPr>
      <p:sp>
        <p:nvSpPr>
          <p:cNvPr id="52" name="Google Shape;52;p9"/>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3" name="Google Shape;53;p9"/>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Char char="●"/>
              <a:defRPr/>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54" name="Google Shape;54;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55" name="Google Shape;55;p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pic>
        <p:nvPicPr>
          <p:cNvPr descr="Icon indicating the slide contains a check for understanding question for students " id="56" name="Google Shape;56;p9" title="self-checl-1.png"/>
          <p:cNvPicPr preferRelativeResize="0"/>
          <p:nvPr/>
        </p:nvPicPr>
        <p:blipFill>
          <a:blip r:embed="rId2">
            <a:alphaModFix/>
          </a:blip>
          <a:stretch>
            <a:fillRect/>
          </a:stretch>
        </p:blipFill>
        <p:spPr>
          <a:xfrm>
            <a:off x="8557975" y="107275"/>
            <a:ext cx="274320" cy="274320"/>
          </a:xfrm>
          <a:prstGeom prst="rect">
            <a:avLst/>
          </a:prstGeom>
          <a:noFill/>
          <a:ln>
            <a:noFill/>
          </a:ln>
        </p:spPr>
      </p:pic>
      <p:sp>
        <p:nvSpPr>
          <p:cNvPr id="57" name="Google Shape;57;p9"/>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spTree>
      <p:nvGrpSpPr>
        <p:cNvPr id="58" name="Shape 58"/>
        <p:cNvGrpSpPr/>
        <p:nvPr/>
      </p:nvGrpSpPr>
      <p:grpSpPr>
        <a:xfrm>
          <a:off x="0" y="0"/>
          <a:ext cx="0" cy="0"/>
          <a:chOff x="0" y="0"/>
          <a:chExt cx="0" cy="0"/>
        </a:xfrm>
      </p:grpSpPr>
      <p:sp>
        <p:nvSpPr>
          <p:cNvPr id="59" name="Google Shape;59;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0" name="Google Shape;60;p1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1" name="Google Shape;61;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62" name="Google Shape;62;p10"/>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arning Goals slide">
  <p:cSld name="TITLE_AND_TWO_COLUMNS_1_1">
    <p:bg>
      <p:bgPr>
        <a:solidFill>
          <a:srgbClr val="005047"/>
        </a:solidFill>
      </p:bgPr>
    </p:bg>
    <p:spTree>
      <p:nvGrpSpPr>
        <p:cNvPr id="63" name="Shape 63"/>
        <p:cNvGrpSpPr/>
        <p:nvPr/>
      </p:nvGrpSpPr>
      <p:grpSpPr>
        <a:xfrm>
          <a:off x="0" y="0"/>
          <a:ext cx="0" cy="0"/>
          <a:chOff x="0" y="0"/>
          <a:chExt cx="0" cy="0"/>
        </a:xfrm>
      </p:grpSpPr>
      <p:sp>
        <p:nvSpPr>
          <p:cNvPr id="64" name="Google Shape;64;p11"/>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FDBD3E"/>
              </a:buClr>
              <a:buSzPts val="2800"/>
              <a:buNone/>
              <a:defRPr sz="2800">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5" name="Google Shape;65;p11"/>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Clr>
                <a:schemeClr val="lt1"/>
              </a:buClr>
              <a:buSzPts val="2200"/>
              <a:buFont typeface="Noto Sans"/>
              <a:buChar char="●"/>
              <a:defRPr sz="2200">
                <a:solidFill>
                  <a:schemeClr val="lt1"/>
                </a:solidFill>
                <a:latin typeface="Noto Sans"/>
                <a:ea typeface="Noto Sans"/>
                <a:cs typeface="Noto Sans"/>
                <a:sym typeface="Noto Sans"/>
              </a:defRPr>
            </a:lvl1pPr>
            <a:lvl2pPr indent="-355600" lvl="1" marL="914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2pPr>
            <a:lvl3pPr indent="-355600" lvl="2" marL="1371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3pPr>
            <a:lvl4pPr indent="-355600" lvl="3" marL="1828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4pPr>
            <a:lvl5pPr indent="-355600" lvl="4" marL="22860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5pPr>
            <a:lvl6pPr indent="-355600" lvl="5" marL="27432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6pPr>
            <a:lvl7pPr indent="-355600" lvl="6" marL="3200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7pPr>
            <a:lvl8pPr indent="-355600" lvl="7" marL="3657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8pPr>
            <a:lvl9pPr indent="-355600" lvl="8" marL="4114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9pPr>
          </a:lstStyle>
          <a:p/>
        </p:txBody>
      </p:sp>
      <p:sp>
        <p:nvSpPr>
          <p:cNvPr id="66" name="Google Shape;66;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solidFill>
                  <a:schemeClr val="lt1"/>
                </a:solidFill>
              </a:defRPr>
            </a:lvl1pPr>
            <a:lvl2pPr lvl="1">
              <a:buNone/>
              <a:defRPr sz="1100">
                <a:solidFill>
                  <a:schemeClr val="lt1"/>
                </a:solidFill>
              </a:defRPr>
            </a:lvl2pPr>
            <a:lvl3pPr lvl="2">
              <a:buNone/>
              <a:defRPr sz="1100">
                <a:solidFill>
                  <a:schemeClr val="lt1"/>
                </a:solidFill>
              </a:defRPr>
            </a:lvl3pPr>
            <a:lvl4pPr lvl="3">
              <a:buNone/>
              <a:defRPr sz="1100">
                <a:solidFill>
                  <a:schemeClr val="lt1"/>
                </a:solidFill>
              </a:defRPr>
            </a:lvl4pPr>
            <a:lvl5pPr lvl="4">
              <a:buNone/>
              <a:defRPr sz="1100">
                <a:solidFill>
                  <a:schemeClr val="lt1"/>
                </a:solidFill>
              </a:defRPr>
            </a:lvl5pPr>
            <a:lvl6pPr lvl="5">
              <a:buNone/>
              <a:defRPr sz="1100">
                <a:solidFill>
                  <a:schemeClr val="lt1"/>
                </a:solidFill>
              </a:defRPr>
            </a:lvl6pPr>
            <a:lvl7pPr lvl="6">
              <a:buNone/>
              <a:defRPr sz="1100">
                <a:solidFill>
                  <a:schemeClr val="lt1"/>
                </a:solidFill>
              </a:defRPr>
            </a:lvl7pPr>
            <a:lvl8pPr lvl="7">
              <a:buNone/>
              <a:defRPr sz="1100">
                <a:solidFill>
                  <a:schemeClr val="lt1"/>
                </a:solidFill>
              </a:defRPr>
            </a:lvl8pPr>
            <a:lvl9pPr lvl="8">
              <a:buNone/>
              <a:defRPr sz="1100">
                <a:solidFill>
                  <a:schemeClr val="lt1"/>
                </a:solidFill>
              </a:defRPr>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67" name="Google Shape;67;p1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solidFill>
                  <a:schemeClr val="lt1"/>
                </a:solidFill>
                <a:latin typeface="Noto Sans"/>
                <a:ea typeface="Noto Sans"/>
                <a:cs typeface="Noto Sans"/>
                <a:sym typeface="Noto Sans"/>
              </a:defRPr>
            </a:lvl1pPr>
            <a:lvl2pPr lvl="1" algn="l">
              <a:buNone/>
              <a:defRPr sz="1100">
                <a:solidFill>
                  <a:schemeClr val="lt1"/>
                </a:solidFill>
                <a:latin typeface="Noto Sans"/>
                <a:ea typeface="Noto Sans"/>
                <a:cs typeface="Noto Sans"/>
                <a:sym typeface="Noto Sans"/>
              </a:defRPr>
            </a:lvl2pPr>
            <a:lvl3pPr lvl="2" algn="l">
              <a:buNone/>
              <a:defRPr sz="1100">
                <a:solidFill>
                  <a:schemeClr val="lt1"/>
                </a:solidFill>
                <a:latin typeface="Noto Sans"/>
                <a:ea typeface="Noto Sans"/>
                <a:cs typeface="Noto Sans"/>
                <a:sym typeface="Noto Sans"/>
              </a:defRPr>
            </a:lvl3pPr>
            <a:lvl4pPr lvl="3" algn="l">
              <a:buNone/>
              <a:defRPr sz="1100">
                <a:solidFill>
                  <a:schemeClr val="lt1"/>
                </a:solidFill>
                <a:latin typeface="Noto Sans"/>
                <a:ea typeface="Noto Sans"/>
                <a:cs typeface="Noto Sans"/>
                <a:sym typeface="Noto Sans"/>
              </a:defRPr>
            </a:lvl4pPr>
            <a:lvl5pPr lvl="4" algn="l">
              <a:buNone/>
              <a:defRPr sz="1100">
                <a:solidFill>
                  <a:schemeClr val="lt1"/>
                </a:solidFill>
                <a:latin typeface="Noto Sans"/>
                <a:ea typeface="Noto Sans"/>
                <a:cs typeface="Noto Sans"/>
                <a:sym typeface="Noto Sans"/>
              </a:defRPr>
            </a:lvl5pPr>
            <a:lvl6pPr lvl="5" algn="l">
              <a:buNone/>
              <a:defRPr sz="1100">
                <a:solidFill>
                  <a:schemeClr val="lt1"/>
                </a:solidFill>
                <a:latin typeface="Noto Sans"/>
                <a:ea typeface="Noto Sans"/>
                <a:cs typeface="Noto Sans"/>
                <a:sym typeface="Noto Sans"/>
              </a:defRPr>
            </a:lvl6pPr>
            <a:lvl7pPr lvl="6" algn="l">
              <a:buNone/>
              <a:defRPr sz="1100">
                <a:solidFill>
                  <a:schemeClr val="lt1"/>
                </a:solidFill>
                <a:latin typeface="Noto Sans"/>
                <a:ea typeface="Noto Sans"/>
                <a:cs typeface="Noto Sans"/>
                <a:sym typeface="Noto Sans"/>
              </a:defRPr>
            </a:lvl7pPr>
            <a:lvl8pPr lvl="7" algn="l">
              <a:buNone/>
              <a:defRPr sz="1100">
                <a:solidFill>
                  <a:schemeClr val="lt1"/>
                </a:solidFill>
                <a:latin typeface="Noto Sans"/>
                <a:ea typeface="Noto Sans"/>
                <a:cs typeface="Noto Sans"/>
                <a:sym typeface="Noto Sans"/>
              </a:defRPr>
            </a:lvl8pPr>
            <a:lvl9pPr lvl="8" algn="l">
              <a:buNone/>
              <a:defRPr sz="1100">
                <a:solidFill>
                  <a:schemeClr val="lt1"/>
                </a:solidFill>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Journey slide" type="blank">
  <p:cSld name="BLANK">
    <p:spTree>
      <p:nvGrpSpPr>
        <p:cNvPr id="68" name="Shape 68"/>
        <p:cNvGrpSpPr/>
        <p:nvPr/>
      </p:nvGrpSpPr>
      <p:grpSpPr>
        <a:xfrm>
          <a:off x="0" y="0"/>
          <a:ext cx="0" cy="0"/>
          <a:chOff x="0" y="0"/>
          <a:chExt cx="0" cy="0"/>
        </a:xfrm>
      </p:grpSpPr>
      <p:sp>
        <p:nvSpPr>
          <p:cNvPr id="69" name="Google Shape;6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70" name="Google Shape;70;p12"/>
          <p:cNvSpPr txBox="1"/>
          <p:nvPr>
            <p:ph type="title"/>
          </p:nvPr>
        </p:nvSpPr>
        <p:spPr>
          <a:xfrm>
            <a:off x="-7000" y="-39550"/>
            <a:ext cx="9150900" cy="1194000"/>
          </a:xfrm>
          <a:prstGeom prst="rect">
            <a:avLst/>
          </a:prstGeom>
          <a:solidFill>
            <a:srgbClr val="005047"/>
          </a:solidFill>
        </p:spPr>
        <p:txBody>
          <a:bodyPr anchorCtr="0" anchor="t" bIns="91425" lIns="91425" spcFirstLastPara="1" rIns="91425" wrap="square" tIns="182875">
            <a:noAutofit/>
          </a:bodyPr>
          <a:lstStyle>
            <a:lvl1pPr lvl="0" algn="ctr">
              <a:spcBef>
                <a:spcPts val="0"/>
              </a:spcBef>
              <a:spcAft>
                <a:spcPts val="0"/>
              </a:spcAft>
              <a:buClr>
                <a:srgbClr val="FDBD3E"/>
              </a:buClr>
              <a:buSzPts val="3000"/>
              <a:buNone/>
              <a:defRPr>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137160"/>
            <a:ext cx="8520600" cy="822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005047"/>
              </a:buClr>
              <a:buSzPts val="3000"/>
              <a:buFont typeface="Verdana"/>
              <a:buNone/>
              <a:defRPr b="1" sz="3000">
                <a:solidFill>
                  <a:srgbClr val="005047"/>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960120"/>
            <a:ext cx="8520600" cy="3657600"/>
          </a:xfrm>
          <a:prstGeom prst="rect">
            <a:avLst/>
          </a:prstGeom>
          <a:noFill/>
          <a:ln>
            <a:noFill/>
          </a:ln>
        </p:spPr>
        <p:txBody>
          <a:bodyPr anchorCtr="0" anchor="t" bIns="91425" lIns="91425" spcFirstLastPara="1" rIns="91425" wrap="square" tIns="91425">
            <a:noAutofit/>
          </a:bodyPr>
          <a:lstStyle>
            <a:lvl1pPr indent="-381000" lvl="0" marL="457200">
              <a:lnSpc>
                <a:spcPct val="115000"/>
              </a:lnSpc>
              <a:spcBef>
                <a:spcPts val="0"/>
              </a:spcBef>
              <a:spcAft>
                <a:spcPts val="0"/>
              </a:spcAft>
              <a:buClr>
                <a:schemeClr val="dk1"/>
              </a:buClr>
              <a:buSzPts val="2400"/>
              <a:buFont typeface="Noto Sans"/>
              <a:buChar char="●"/>
              <a:defRPr sz="2400">
                <a:solidFill>
                  <a:schemeClr val="dk1"/>
                </a:solidFill>
                <a:latin typeface="Noto Sans"/>
                <a:ea typeface="Noto Sans"/>
                <a:cs typeface="Noto Sans"/>
                <a:sym typeface="Noto Sans"/>
              </a:defRPr>
            </a:lvl1pPr>
            <a:lvl2pPr indent="-355600" lvl="1" marL="914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2pPr>
            <a:lvl3pPr indent="-355600" lvl="2" marL="1371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3pPr>
            <a:lvl4pPr indent="-355600" lvl="3" marL="1828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4pPr>
            <a:lvl5pPr indent="-355600" lvl="4" marL="22860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5pPr>
            <a:lvl6pPr indent="-355600" lvl="5" marL="27432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6pPr>
            <a:lvl7pPr indent="-355600" lvl="6" marL="3200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7pPr>
            <a:lvl8pPr indent="-355600" lvl="7" marL="3657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8pPr>
            <a:lvl9pPr indent="-355600" lvl="8" marL="4114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ancillaries.openstax.org/ancillaries/resources/ddbc409a-95e0-46eb-8a8a-2786b11fdc85/1748882784005/99e4a3d3-55ac-486a-ae16-30c75ca9c18d/2e/getting-started/quick-start" TargetMode="Externa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png"/><Relationship Id="rId4" Type="http://schemas.openxmlformats.org/officeDocument/2006/relationships/image" Target="../media/image8.png"/><Relationship Id="rId5" Type="http://schemas.openxmlformats.org/officeDocument/2006/relationships/image" Target="../media/image4.png"/><Relationship Id="rId6" Type="http://schemas.openxmlformats.org/officeDocument/2006/relationships/image" Target="../media/image10.png"/><Relationship Id="rId7" Type="http://schemas.openxmlformats.org/officeDocument/2006/relationships/image" Target="../media/image11.png"/><Relationship Id="rId8"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xml"/><Relationship Id="rId3" Type="http://schemas.openxmlformats.org/officeDocument/2006/relationships/image" Target="../media/image2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0.jp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5.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0.jpg"/><Relationship Id="rId4" Type="http://schemas.openxmlformats.org/officeDocument/2006/relationships/image" Target="../media/image15.png"/><Relationship Id="rId5" Type="http://schemas.openxmlformats.org/officeDocument/2006/relationships/image" Target="../media/image2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1.xml"/><Relationship Id="rId3" Type="http://schemas.openxmlformats.org/officeDocument/2006/relationships/image" Target="../media/image20.jp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 Id="rId3" Type="http://schemas.openxmlformats.org/officeDocument/2006/relationships/image" Target="../media/image5.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6.png"/><Relationship Id="rId4" Type="http://schemas.openxmlformats.org/officeDocument/2006/relationships/image" Target="../media/image3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2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20.jpg"/><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0.jpg"/><Relationship Id="rId4" Type="http://schemas.openxmlformats.org/officeDocument/2006/relationships/image" Target="../media/image19.png"/><Relationship Id="rId5" Type="http://schemas.openxmlformats.org/officeDocument/2006/relationships/image" Target="../media/image30.png"/><Relationship Id="rId6" Type="http://schemas.openxmlformats.org/officeDocument/2006/relationships/image" Target="../media/image2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0.jpg"/><Relationship Id="rId4" Type="http://schemas.openxmlformats.org/officeDocument/2006/relationships/slide" Target="/ppt/slides/slide1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20.jpg"/><Relationship Id="rId4" Type="http://schemas.openxmlformats.org/officeDocument/2006/relationships/hyperlink" Target="https://www.youtube.com/watch?v=T9uaABCOjOQ" TargetMode="External"/><Relationship Id="rId11" Type="http://schemas.openxmlformats.org/officeDocument/2006/relationships/hyperlink" Target="http://www.youtube.com/watch?v=T9uaABCOjOQ" TargetMode="External"/><Relationship Id="rId10" Type="http://schemas.openxmlformats.org/officeDocument/2006/relationships/hyperlink" Target="https://www.youtube.com/watch?v=T9uaABCOjOQ" TargetMode="External"/><Relationship Id="rId12" Type="http://schemas.openxmlformats.org/officeDocument/2006/relationships/image" Target="../media/image45.jpg"/><Relationship Id="rId9" Type="http://schemas.openxmlformats.org/officeDocument/2006/relationships/hyperlink" Target="https://www.youtube.com/watch?v=T9uaABCOjOQ" TargetMode="External"/><Relationship Id="rId5" Type="http://schemas.openxmlformats.org/officeDocument/2006/relationships/hyperlink" Target="https://www.youtube.com/watch?v=T9uaABCOjOQ" TargetMode="External"/><Relationship Id="rId6" Type="http://schemas.openxmlformats.org/officeDocument/2006/relationships/hyperlink" Target="https://www.youtube.com/watch?v=T9uaABCOjOQ" TargetMode="External"/><Relationship Id="rId7" Type="http://schemas.openxmlformats.org/officeDocument/2006/relationships/hyperlink" Target="https://www.youtube.com/watch?v=T9uaABCOjOQ" TargetMode="External"/><Relationship Id="rId8" Type="http://schemas.openxmlformats.org/officeDocument/2006/relationships/hyperlink" Target="https://www.youtube.com/watch?v=T9uaABCOjOQ"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image" Target="../media/image17.png"/><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5.png"/><Relationship Id="rId4" Type="http://schemas.openxmlformats.org/officeDocument/2006/relationships/image" Target="../media/image3.png"/><Relationship Id="rId5" Type="http://schemas.openxmlformats.org/officeDocument/2006/relationships/image" Target="../media/image4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6.png"/><Relationship Id="rId4" Type="http://schemas.openxmlformats.org/officeDocument/2006/relationships/image" Target="../media/image4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 Id="rId3" Type="http://schemas.openxmlformats.org/officeDocument/2006/relationships/image" Target="../media/image2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0.jpg"/><Relationship Id="rId4" Type="http://schemas.openxmlformats.org/officeDocument/2006/relationships/image" Target="../media/image4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 Id="rId3" Type="http://schemas.openxmlformats.org/officeDocument/2006/relationships/image" Target="../media/image3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20.jpg"/><Relationship Id="rId4" Type="http://schemas.openxmlformats.org/officeDocument/2006/relationships/image" Target="../media/image4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 Id="rId3" Type="http://schemas.openxmlformats.org/officeDocument/2006/relationships/image" Target="../media/image4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0.jpg"/><Relationship Id="rId4" Type="http://schemas.openxmlformats.org/officeDocument/2006/relationships/image" Target="../media/image4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3"/>
          <p:cNvSpPr txBox="1"/>
          <p:nvPr>
            <p:ph type="ctrTitle"/>
          </p:nvPr>
        </p:nvSpPr>
        <p:spPr>
          <a:xfrm>
            <a:off x="0" y="744575"/>
            <a:ext cx="9144000" cy="2052600"/>
          </a:xfrm>
          <a:prstGeom prst="rect">
            <a:avLst/>
          </a:prstGeom>
        </p:spPr>
        <p:txBody>
          <a:bodyPr anchorCtr="0" anchor="t" bIns="91425" lIns="91425" spcFirstLastPara="1" rIns="91425" wrap="square" tIns="548625">
            <a:noAutofit/>
          </a:bodyPr>
          <a:lstStyle/>
          <a:p>
            <a:pPr indent="0" lvl="0" marL="0" rtl="0" algn="ctr">
              <a:spcBef>
                <a:spcPts val="0"/>
              </a:spcBef>
              <a:spcAft>
                <a:spcPts val="0"/>
              </a:spcAft>
              <a:buNone/>
            </a:pPr>
            <a:r>
              <a:rPr lang="en"/>
              <a:t>Algebra 1</a:t>
            </a:r>
            <a:endParaRPr/>
          </a:p>
        </p:txBody>
      </p:sp>
      <p:sp>
        <p:nvSpPr>
          <p:cNvPr id="76" name="Google Shape;76;p13"/>
          <p:cNvSpPr txBox="1"/>
          <p:nvPr>
            <p:ph idx="1" type="subTitle"/>
          </p:nvPr>
        </p:nvSpPr>
        <p:spPr>
          <a:xfrm>
            <a:off x="311700" y="184607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Unit 7 Introduction to Quadratic Functions</a:t>
            </a:r>
            <a:endParaRPr b="1" sz="2200"/>
          </a:p>
        </p:txBody>
      </p:sp>
      <p:sp>
        <p:nvSpPr>
          <p:cNvPr id="77" name="Google Shape;77;p13"/>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a:t>Lesson 7.10 Graphs of Functions in Standard and Factored Form</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1" name="Shape 81"/>
        <p:cNvGrpSpPr/>
        <p:nvPr/>
      </p:nvGrpSpPr>
      <p:grpSpPr>
        <a:xfrm>
          <a:off x="0" y="0"/>
          <a:ext cx="0" cy="0"/>
          <a:chOff x="0" y="0"/>
          <a:chExt cx="0" cy="0"/>
        </a:xfrm>
      </p:grpSpPr>
      <p:sp>
        <p:nvSpPr>
          <p:cNvPr id="82" name="Google Shape;82;p14"/>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83" name="Google Shape;83;p14"/>
          <p:cNvSpPr txBox="1"/>
          <p:nvPr>
            <p:ph idx="1" type="body"/>
          </p:nvPr>
        </p:nvSpPr>
        <p:spPr>
          <a:xfrm>
            <a:off x="311700" y="959070"/>
            <a:ext cx="8520600" cy="3555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sz="1800"/>
              <a:t>On the activity slides </a:t>
            </a:r>
            <a:r>
              <a:rPr b="1" lang="en" sz="1800"/>
              <a:t>c</a:t>
            </a:r>
            <a:r>
              <a:rPr b="1" lang="en" sz="1800"/>
              <a:t>heck the speaker notes</a:t>
            </a:r>
            <a:r>
              <a:rPr lang="en" sz="1800"/>
              <a:t> for teacher support and instructional information.</a:t>
            </a:r>
            <a:endParaRPr sz="1800"/>
          </a:p>
          <a:p>
            <a:pPr indent="-342900" lvl="0" marL="457200" rtl="0" algn="l">
              <a:spcBef>
                <a:spcPts val="0"/>
              </a:spcBef>
              <a:spcAft>
                <a:spcPts val="0"/>
              </a:spcAft>
              <a:buClr>
                <a:srgbClr val="424242"/>
              </a:buClr>
              <a:buSzPts val="1800"/>
              <a:buFont typeface="Noto Sans"/>
              <a:buChar char="●"/>
            </a:pPr>
            <a:r>
              <a:rPr lang="en" sz="1800"/>
              <a:t>Each lesson includes 1 warm up, 2-3 learning activities, a cool down, practice and a lesson synthesis. </a:t>
            </a:r>
            <a:endParaRPr sz="1800"/>
          </a:p>
          <a:p>
            <a:pPr indent="-342900" lvl="1" marL="914400" rtl="0" algn="l">
              <a:spcBef>
                <a:spcPts val="0"/>
              </a:spcBef>
              <a:spcAft>
                <a:spcPts val="0"/>
              </a:spcAft>
              <a:buSzPts val="1800"/>
              <a:buChar char="○"/>
            </a:pPr>
            <a:r>
              <a:rPr lang="en" sz="1800"/>
              <a:t>Learning activities are followed by a self check question, and review section.</a:t>
            </a:r>
            <a:endParaRPr sz="1800"/>
          </a:p>
          <a:p>
            <a:pPr indent="-342900" lvl="0" marL="457200" rtl="0" algn="l">
              <a:spcBef>
                <a:spcPts val="0"/>
              </a:spcBef>
              <a:spcAft>
                <a:spcPts val="0"/>
              </a:spcAft>
              <a:buSzPts val="1800"/>
              <a:buChar char="●"/>
            </a:pPr>
            <a:r>
              <a:rPr lang="en" sz="1800"/>
              <a:t>Some slides have been</a:t>
            </a:r>
            <a:r>
              <a:rPr b="1" lang="en" sz="1800"/>
              <a:t> hidden from student view</a:t>
            </a:r>
            <a:r>
              <a:rPr lang="en" sz="1800"/>
              <a:t>, more information can be found on the next slide (Reference Key).</a:t>
            </a:r>
            <a:endParaRPr sz="1800"/>
          </a:p>
          <a:p>
            <a:pPr indent="-342900" lvl="0" marL="457200" rtl="0" algn="l">
              <a:spcBef>
                <a:spcPts val="0"/>
              </a:spcBef>
              <a:spcAft>
                <a:spcPts val="0"/>
              </a:spcAft>
              <a:buSzPts val="1800"/>
              <a:buChar char="●"/>
            </a:pPr>
            <a:r>
              <a:rPr lang="en" sz="1800"/>
              <a:t>You can edit and use these slides for personal and classroom use, but cannot sell them and must keep the attribution logos.</a:t>
            </a:r>
            <a:endParaRPr sz="1800"/>
          </a:p>
          <a:p>
            <a:pPr indent="-342900" lvl="0" marL="457200" rtl="0" algn="l">
              <a:spcBef>
                <a:spcPts val="0"/>
              </a:spcBef>
              <a:spcAft>
                <a:spcPts val="0"/>
              </a:spcAft>
              <a:buSzPts val="1800"/>
              <a:buChar char="●"/>
            </a:pPr>
            <a:r>
              <a:rPr lang="en" sz="1800"/>
              <a:t>For more information, </a:t>
            </a:r>
            <a:r>
              <a:rPr lang="en" sz="1800" u="sng">
                <a:solidFill>
                  <a:schemeClr val="hlink"/>
                </a:solidFill>
                <a:hlinkClick r:id="rId3"/>
              </a:rPr>
              <a:t>Check out the digital quick start guide</a:t>
            </a:r>
            <a:r>
              <a:rPr lang="en" sz="1800"/>
              <a:t>!			</a:t>
            </a:r>
            <a:endParaRPr sz="1800"/>
          </a:p>
        </p:txBody>
      </p:sp>
      <p:sp>
        <p:nvSpPr>
          <p:cNvPr id="84" name="Google Shape;84;p1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pic>
        <p:nvPicPr>
          <p:cNvPr descr="Icon indicating this slide is hidden from student view" id="85" name="Google Shape;85;p14" title="mdi_hide.png"/>
          <p:cNvPicPr preferRelativeResize="0"/>
          <p:nvPr/>
        </p:nvPicPr>
        <p:blipFill>
          <a:blip r:embed="rId4">
            <a:alphaModFix/>
          </a:blip>
          <a:stretch>
            <a:fillRect/>
          </a:stretch>
        </p:blipFill>
        <p:spPr>
          <a:xfrm>
            <a:off x="8686800" y="137160"/>
            <a:ext cx="274320" cy="27432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9" name="Shape 89"/>
        <p:cNvGrpSpPr/>
        <p:nvPr/>
      </p:nvGrpSpPr>
      <p:grpSpPr>
        <a:xfrm>
          <a:off x="0" y="0"/>
          <a:ext cx="0" cy="0"/>
          <a:chOff x="0" y="0"/>
          <a:chExt cx="0" cy="0"/>
        </a:xfrm>
      </p:grpSpPr>
      <p:sp>
        <p:nvSpPr>
          <p:cNvPr id="90" name="Google Shape;90;p15"/>
          <p:cNvSpPr txBox="1"/>
          <p:nvPr>
            <p:ph type="title"/>
          </p:nvPr>
        </p:nvSpPr>
        <p:spPr>
          <a:xfrm>
            <a:off x="215767"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91" name="Google Shape;91;p15"/>
          <p:cNvSpPr txBox="1"/>
          <p:nvPr>
            <p:ph idx="1" type="body"/>
          </p:nvPr>
        </p:nvSpPr>
        <p:spPr>
          <a:xfrm>
            <a:off x="215767" y="722926"/>
            <a:ext cx="8520600" cy="4770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sz="1900"/>
              <a:t>Check the top right corner for an icon referencing these unique sections. </a:t>
            </a:r>
            <a:endParaRPr sz="1900"/>
          </a:p>
        </p:txBody>
      </p:sp>
      <p:sp>
        <p:nvSpPr>
          <p:cNvPr id="92" name="Google Shape;92;p1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pic>
        <p:nvPicPr>
          <p:cNvPr descr="Icon indicating this slide is hidden from student view" id="93" name="Google Shape;93;p15"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94" name="Google Shape;94;p15"/>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graphicFrame>
        <p:nvGraphicFramePr>
          <p:cNvPr descr="Table organizing information about the meanings of various icons used on the slides. The first row serves as the table header and indicates the first column lists the icon images, the second column lists the icon title, the third column indicates if the page is initially hidden from student view, and the fourth column indicates the location of the icon and description of the purpose for the slide. " id="95" name="Google Shape;95;p15" title="Reference Key Icon table"/>
          <p:cNvGraphicFramePr/>
          <p:nvPr/>
        </p:nvGraphicFramePr>
        <p:xfrm>
          <a:off x="242200" y="1160330"/>
          <a:ext cx="3000000" cy="3000000"/>
        </p:xfrm>
        <a:graphic>
          <a:graphicData uri="http://schemas.openxmlformats.org/drawingml/2006/table">
            <a:tbl>
              <a:tblPr>
                <a:noFill/>
                <a:tableStyleId>{5F8C9968-2AF8-4D0B-A4DF-8CDFB74189F5}</a:tableStyleId>
              </a:tblPr>
              <a:tblGrid>
                <a:gridCol w="684550"/>
                <a:gridCol w="2780925"/>
                <a:gridCol w="871450"/>
                <a:gridCol w="4070225"/>
              </a:tblGrid>
              <a:tr h="294550">
                <a:tc>
                  <a:txBody>
                    <a:bodyPr/>
                    <a:lstStyle/>
                    <a:p>
                      <a:pPr indent="0" lvl="0" marL="0" rtl="0" algn="ctr">
                        <a:spcBef>
                          <a:spcPts val="0"/>
                        </a:spcBef>
                        <a:spcAft>
                          <a:spcPts val="0"/>
                        </a:spcAft>
                        <a:buNone/>
                      </a:pPr>
                      <a:r>
                        <a:rPr b="1" lang="en" sz="1200">
                          <a:solidFill>
                            <a:srgbClr val="FFFFFF"/>
                          </a:solidFill>
                          <a:latin typeface="Noto Sans"/>
                          <a:ea typeface="Noto Sans"/>
                          <a:cs typeface="Noto Sans"/>
                          <a:sym typeface="Noto Sans"/>
                        </a:rPr>
                        <a:t>Icon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Title</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View</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Location and </a:t>
                      </a:r>
                      <a:r>
                        <a:rPr b="1" lang="en" sz="1200">
                          <a:solidFill>
                            <a:srgbClr val="FFFFFF"/>
                          </a:solidFill>
                          <a:latin typeface="Noto Sans"/>
                          <a:ea typeface="Noto Sans"/>
                          <a:cs typeface="Noto Sans"/>
                          <a:sym typeface="Noto Sans"/>
                        </a:rPr>
                        <a:t>Description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r>
              <a:tr h="521350">
                <a:tc>
                  <a:txBody>
                    <a:bodyPr/>
                    <a:lstStyle/>
                    <a:p>
                      <a:pPr indent="0" lvl="0" marL="0" rtl="0" algn="ctr">
                        <a:spcBef>
                          <a:spcPts val="0"/>
                        </a:spcBef>
                        <a:spcAft>
                          <a:spcPts val="0"/>
                        </a:spcAft>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n/a</a:t>
                      </a:r>
                      <a:endParaRPr>
                        <a:solidFill>
                          <a:srgbClr val="5E5E5E"/>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200">
                        <a:solidFill>
                          <a:srgbClr val="424242"/>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pic>
        <p:nvPicPr>
          <p:cNvPr descr="Icon indicating the slide contains a support for emerging bilingual students " id="96" name="Google Shape;96;p15" title="emojione_input-latin-letters (4).png"/>
          <p:cNvPicPr preferRelativeResize="0"/>
          <p:nvPr/>
        </p:nvPicPr>
        <p:blipFill>
          <a:blip r:embed="rId4">
            <a:alphaModFix/>
          </a:blip>
          <a:stretch>
            <a:fillRect/>
          </a:stretch>
        </p:blipFill>
        <p:spPr>
          <a:xfrm>
            <a:off x="418607" y="2162346"/>
            <a:ext cx="320040" cy="320040"/>
          </a:xfrm>
          <a:prstGeom prst="rect">
            <a:avLst/>
          </a:prstGeom>
          <a:noFill/>
          <a:ln>
            <a:noFill/>
          </a:ln>
        </p:spPr>
      </p:pic>
      <p:pic>
        <p:nvPicPr>
          <p:cNvPr descr="Icon indicating the slide contains a support for students with disabilities" id="97" name="Google Shape;97;p15" title="Frame 13.png"/>
          <p:cNvPicPr preferRelativeResize="0"/>
          <p:nvPr/>
        </p:nvPicPr>
        <p:blipFill>
          <a:blip r:embed="rId5">
            <a:alphaModFix/>
          </a:blip>
          <a:stretch>
            <a:fillRect/>
          </a:stretch>
        </p:blipFill>
        <p:spPr>
          <a:xfrm>
            <a:off x="441470" y="1624887"/>
            <a:ext cx="274320" cy="274320"/>
          </a:xfrm>
          <a:prstGeom prst="rect">
            <a:avLst/>
          </a:prstGeom>
          <a:noFill/>
          <a:ln>
            <a:noFill/>
          </a:ln>
        </p:spPr>
      </p:pic>
      <p:pic>
        <p:nvPicPr>
          <p:cNvPr descr="Icon indicating the slide contains a check for understanding question for students " id="98" name="Google Shape;98;p15" title="self check 1 opaque"/>
          <p:cNvPicPr preferRelativeResize="0"/>
          <p:nvPr/>
        </p:nvPicPr>
        <p:blipFill>
          <a:blip r:embed="rId6">
            <a:alphaModFix/>
          </a:blip>
          <a:stretch>
            <a:fillRect/>
          </a:stretch>
        </p:blipFill>
        <p:spPr>
          <a:xfrm>
            <a:off x="418612" y="3306384"/>
            <a:ext cx="320050" cy="309016"/>
          </a:xfrm>
          <a:prstGeom prst="rect">
            <a:avLst/>
          </a:prstGeom>
          <a:noFill/>
          <a:ln>
            <a:noFill/>
          </a:ln>
        </p:spPr>
      </p:pic>
      <p:pic>
        <p:nvPicPr>
          <p:cNvPr descr="Icon indicating the slide contains a additional resources for students who struggled with the check for understanding (self check) question" id="99" name="Google Shape;99;p15" title="additional resources icon opaque"/>
          <p:cNvPicPr preferRelativeResize="0"/>
          <p:nvPr/>
        </p:nvPicPr>
        <p:blipFill>
          <a:blip r:embed="rId7">
            <a:alphaModFix/>
          </a:blip>
          <a:stretch>
            <a:fillRect/>
          </a:stretch>
        </p:blipFill>
        <p:spPr>
          <a:xfrm>
            <a:off x="397310" y="3866175"/>
            <a:ext cx="362627" cy="354000"/>
          </a:xfrm>
          <a:prstGeom prst="rect">
            <a:avLst/>
          </a:prstGeom>
          <a:noFill/>
          <a:ln>
            <a:noFill/>
          </a:ln>
        </p:spPr>
      </p:pic>
      <p:pic>
        <p:nvPicPr>
          <p:cNvPr descr="Icon indicating the slide contains a support for gifted students by providing a challenge that increases the depth or complexity of the material" id="100" name="Google Shape;100;p15" title="extending your thinking icon opaque"/>
          <p:cNvPicPr preferRelativeResize="0"/>
          <p:nvPr/>
        </p:nvPicPr>
        <p:blipFill>
          <a:blip r:embed="rId8">
            <a:alphaModFix/>
          </a:blip>
          <a:stretch>
            <a:fillRect/>
          </a:stretch>
        </p:blipFill>
        <p:spPr>
          <a:xfrm>
            <a:off x="382175" y="2702586"/>
            <a:ext cx="392925" cy="383577"/>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104" name="Shape 104"/>
        <p:cNvGrpSpPr/>
        <p:nvPr/>
      </p:nvGrpSpPr>
      <p:grpSpPr>
        <a:xfrm>
          <a:off x="0" y="0"/>
          <a:ext cx="0" cy="0"/>
          <a:chOff x="0" y="0"/>
          <a:chExt cx="0" cy="0"/>
        </a:xfrm>
      </p:grpSpPr>
      <p:sp>
        <p:nvSpPr>
          <p:cNvPr id="105" name="Google Shape;105;p16"/>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106" name="Google Shape;106;p16"/>
          <p:cNvSpPr txBox="1"/>
          <p:nvPr>
            <p:ph idx="1" type="body"/>
          </p:nvPr>
        </p:nvSpPr>
        <p:spPr>
          <a:xfrm>
            <a:off x="311700" y="893525"/>
            <a:ext cx="55350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to -</a:t>
            </a:r>
            <a:endParaRPr b="1">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Explain </a:t>
            </a:r>
            <a:r>
              <a:rPr lang="en">
                <a:solidFill>
                  <a:srgbClr val="F3F3F3"/>
                </a:solidFill>
              </a:rPr>
              <a:t>the meaning of the </a:t>
            </a:r>
            <a:r>
              <a:rPr b="1" lang="en">
                <a:solidFill>
                  <a:srgbClr val="F3F3F3"/>
                </a:solidFill>
              </a:rPr>
              <a:t>intercepts on a graph of a quadratic function</a:t>
            </a:r>
            <a:r>
              <a:rPr lang="en">
                <a:solidFill>
                  <a:srgbClr val="F3F3F3"/>
                </a:solidFill>
              </a:rPr>
              <a:t> in terms of the situation it represents.</a:t>
            </a:r>
            <a:endParaRPr>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Explain</a:t>
            </a:r>
            <a:r>
              <a:rPr lang="en">
                <a:solidFill>
                  <a:srgbClr val="F3F3F3"/>
                </a:solidFill>
              </a:rPr>
              <a:t> how the </a:t>
            </a:r>
            <a:r>
              <a:rPr b="1" lang="en">
                <a:solidFill>
                  <a:srgbClr val="F3F3F3"/>
                </a:solidFill>
              </a:rPr>
              <a:t>numbers in the factored form</a:t>
            </a:r>
            <a:r>
              <a:rPr lang="en">
                <a:solidFill>
                  <a:srgbClr val="F3F3F3"/>
                </a:solidFill>
              </a:rPr>
              <a:t> of a quadratic expression </a:t>
            </a:r>
            <a:r>
              <a:rPr b="1" lang="en">
                <a:solidFill>
                  <a:srgbClr val="F3F3F3"/>
                </a:solidFill>
              </a:rPr>
              <a:t>relate to the intercepts of its graph</a:t>
            </a:r>
            <a:r>
              <a:rPr lang="en">
                <a:solidFill>
                  <a:srgbClr val="F3F3F3"/>
                </a:solidFill>
              </a:rPr>
              <a:t>. </a:t>
            </a:r>
            <a:endParaRPr>
              <a:solidFill>
                <a:srgbClr val="F3F3F3"/>
              </a:solidFill>
            </a:endParaRPr>
          </a:p>
        </p:txBody>
      </p:sp>
      <p:pic>
        <p:nvPicPr>
          <p:cNvPr descr="Three students helping each other up a staircase toward a flag, symbolizing teamwork and building math skills step by step." id="107" name="Google Shape;107;p16" title="lesson journey-opt 2 (2).png"/>
          <p:cNvPicPr preferRelativeResize="0"/>
          <p:nvPr/>
        </p:nvPicPr>
        <p:blipFill rotWithShape="1">
          <a:blip r:embed="rId3">
            <a:alphaModFix/>
          </a:blip>
          <a:srcRect b="0" l="39" r="49" t="0"/>
          <a:stretch/>
        </p:blipFill>
        <p:spPr>
          <a:xfrm>
            <a:off x="5385050" y="1152463"/>
            <a:ext cx="3447249" cy="2298175"/>
          </a:xfrm>
          <a:prstGeom prst="rect">
            <a:avLst/>
          </a:prstGeom>
          <a:noFill/>
          <a:ln>
            <a:noFill/>
          </a:ln>
        </p:spPr>
      </p:pic>
      <p:sp>
        <p:nvSpPr>
          <p:cNvPr id="108" name="Google Shape;108;p1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7.10 Graphs of Functions in Standard and Factored Form</a:t>
            </a:r>
            <a:endParaRPr/>
          </a:p>
        </p:txBody>
      </p:sp>
      <p:sp>
        <p:nvSpPr>
          <p:cNvPr id="109" name="Google Shape;109;p1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17"/>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115" name="Google Shape;115;p17"/>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Previous</a:t>
            </a:r>
            <a:endParaRPr b="1"/>
          </a:p>
          <a:p>
            <a:pPr indent="-342900" lvl="0" marL="457200" rtl="0" algn="l">
              <a:spcBef>
                <a:spcPts val="1200"/>
              </a:spcBef>
              <a:spcAft>
                <a:spcPts val="0"/>
              </a:spcAft>
              <a:buSzPts val="1800"/>
              <a:buChar char="●"/>
            </a:pPr>
            <a:r>
              <a:rPr lang="en" sz="1800"/>
              <a:t>Factored form</a:t>
            </a:r>
            <a:endParaRPr sz="1800"/>
          </a:p>
          <a:p>
            <a:pPr indent="-330200" lvl="1" marL="914400" rtl="0" algn="l">
              <a:spcBef>
                <a:spcPts val="0"/>
              </a:spcBef>
              <a:spcAft>
                <a:spcPts val="0"/>
              </a:spcAft>
              <a:buSzPts val="1600"/>
              <a:buChar char="○"/>
            </a:pPr>
            <a:r>
              <a:rPr lang="en" sz="1600"/>
              <a:t>The form of a number or algebraic expression when it has been broken down into a product of its factors.</a:t>
            </a:r>
            <a:endParaRPr sz="1600"/>
          </a:p>
          <a:p>
            <a:pPr indent="-342900" lvl="0" marL="457200" rtl="0" algn="l">
              <a:spcBef>
                <a:spcPts val="1000"/>
              </a:spcBef>
              <a:spcAft>
                <a:spcPts val="0"/>
              </a:spcAft>
              <a:buSzPts val="1800"/>
              <a:buChar char="●"/>
            </a:pPr>
            <a:r>
              <a:rPr lang="en" sz="1800"/>
              <a:t>Quadratic functions</a:t>
            </a:r>
            <a:endParaRPr sz="1800"/>
          </a:p>
          <a:p>
            <a:pPr indent="-330200" lvl="1" marL="914400" rtl="0" algn="l">
              <a:spcBef>
                <a:spcPts val="0"/>
              </a:spcBef>
              <a:spcAft>
                <a:spcPts val="0"/>
              </a:spcAft>
              <a:buSzPts val="1600"/>
              <a:buChar char="○"/>
            </a:pPr>
            <a:r>
              <a:rPr lang="en" sz="1600"/>
              <a:t>A function where the output is given by a quadratic expression in the input. </a:t>
            </a:r>
            <a:endParaRPr sz="1600"/>
          </a:p>
          <a:p>
            <a:pPr indent="457200" lvl="0" marL="457200" rtl="0" algn="l">
              <a:spcBef>
                <a:spcPts val="0"/>
              </a:spcBef>
              <a:spcAft>
                <a:spcPts val="1200"/>
              </a:spcAft>
              <a:buNone/>
            </a:pPr>
            <a:r>
              <a:rPr i="1" lang="en" sz="1600">
                <a:latin typeface="Times New Roman"/>
                <a:ea typeface="Times New Roman"/>
                <a:cs typeface="Times New Roman"/>
                <a:sym typeface="Times New Roman"/>
              </a:rPr>
              <a:t>f</a:t>
            </a:r>
            <a:r>
              <a:rPr lang="en" sz="1600"/>
              <a:t>(</a:t>
            </a:r>
            <a:r>
              <a:rPr i="1" lang="en" sz="1600">
                <a:latin typeface="Times New Roman"/>
                <a:ea typeface="Times New Roman"/>
                <a:cs typeface="Times New Roman"/>
                <a:sym typeface="Times New Roman"/>
              </a:rPr>
              <a:t>x</a:t>
            </a:r>
            <a:r>
              <a:rPr lang="en" sz="1600"/>
              <a:t>) = </a:t>
            </a:r>
            <a:r>
              <a:rPr i="1" lang="en" sz="1600">
                <a:latin typeface="Times New Roman"/>
                <a:ea typeface="Times New Roman"/>
                <a:cs typeface="Times New Roman"/>
                <a:sym typeface="Times New Roman"/>
              </a:rPr>
              <a:t>ax</a:t>
            </a:r>
            <a:r>
              <a:rPr baseline="30000" lang="en" sz="1600"/>
              <a:t>2</a:t>
            </a:r>
            <a:r>
              <a:rPr lang="en" sz="1600"/>
              <a:t>+ </a:t>
            </a:r>
            <a:r>
              <a:rPr i="1" lang="en" sz="1600">
                <a:latin typeface="Times New Roman"/>
                <a:ea typeface="Times New Roman"/>
                <a:cs typeface="Times New Roman"/>
                <a:sym typeface="Times New Roman"/>
              </a:rPr>
              <a:t>bx</a:t>
            </a:r>
            <a:r>
              <a:rPr lang="en" sz="1600"/>
              <a:t> + </a:t>
            </a:r>
            <a:r>
              <a:rPr i="1" lang="en" sz="1600">
                <a:latin typeface="Times New Roman"/>
                <a:ea typeface="Times New Roman"/>
                <a:cs typeface="Times New Roman"/>
                <a:sym typeface="Times New Roman"/>
              </a:rPr>
              <a:t>c</a:t>
            </a:r>
            <a:r>
              <a:rPr lang="en" sz="1600"/>
              <a:t>.</a:t>
            </a:r>
            <a:endParaRPr sz="1600"/>
          </a:p>
        </p:txBody>
      </p:sp>
      <p:sp>
        <p:nvSpPr>
          <p:cNvPr id="116" name="Google Shape;116;p17"/>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7.10 Graphs of Functions in Standard and Factored Form</a:t>
            </a:r>
            <a:endParaRPr/>
          </a:p>
        </p:txBody>
      </p:sp>
      <p:sp>
        <p:nvSpPr>
          <p:cNvPr id="117" name="Google Shape;117;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18" name="Google Shape;118;p17"/>
          <p:cNvSpPr txBox="1"/>
          <p:nvPr>
            <p:ph idx="2" type="body"/>
          </p:nvPr>
        </p:nvSpPr>
        <p:spPr>
          <a:xfrm>
            <a:off x="4832400" y="185026"/>
            <a:ext cx="3999900" cy="44328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800"/>
              <a:t>Standard form</a:t>
            </a:r>
            <a:endParaRPr sz="1800"/>
          </a:p>
          <a:p>
            <a:pPr indent="-342900" lvl="1" marL="914400" rtl="0" algn="l">
              <a:spcBef>
                <a:spcPts val="0"/>
              </a:spcBef>
              <a:spcAft>
                <a:spcPts val="0"/>
              </a:spcAft>
              <a:buSzPts val="1800"/>
              <a:buChar char="○"/>
            </a:pPr>
            <a:r>
              <a:rPr lang="en" sz="1600"/>
              <a:t>l</a:t>
            </a:r>
            <a:r>
              <a:rPr lang="en" sz="1600"/>
              <a:t>inear </a:t>
            </a:r>
            <a:endParaRPr sz="1600"/>
          </a:p>
          <a:p>
            <a:pPr indent="-330200" lvl="2" marL="1371600" rtl="0" algn="l">
              <a:spcBef>
                <a:spcPts val="0"/>
              </a:spcBef>
              <a:spcAft>
                <a:spcPts val="0"/>
              </a:spcAft>
              <a:buSzPts val="1600"/>
              <a:buChar char="■"/>
            </a:pPr>
            <a:r>
              <a:rPr i="1" lang="en" sz="1600">
                <a:latin typeface="Times New Roman"/>
                <a:ea typeface="Times New Roman"/>
                <a:cs typeface="Times New Roman"/>
                <a:sym typeface="Times New Roman"/>
              </a:rPr>
              <a:t>𝐴𝑥</a:t>
            </a:r>
            <a:r>
              <a:rPr lang="en" sz="1600"/>
              <a:t> + </a:t>
            </a:r>
            <a:r>
              <a:rPr i="1" lang="en" sz="1600">
                <a:latin typeface="Times New Roman"/>
                <a:ea typeface="Times New Roman"/>
                <a:cs typeface="Times New Roman"/>
                <a:sym typeface="Times New Roman"/>
              </a:rPr>
              <a:t>𝐵𝑦</a:t>
            </a:r>
            <a:r>
              <a:rPr lang="en" sz="1600"/>
              <a:t> = </a:t>
            </a:r>
            <a:r>
              <a:rPr i="1" lang="en" sz="1600">
                <a:latin typeface="Times New Roman"/>
                <a:ea typeface="Times New Roman"/>
                <a:cs typeface="Times New Roman"/>
                <a:sym typeface="Times New Roman"/>
              </a:rPr>
              <a:t>𝐶</a:t>
            </a:r>
            <a:r>
              <a:rPr lang="en" sz="1600"/>
              <a:t>, where </a:t>
            </a:r>
            <a:r>
              <a:rPr i="1" lang="en" sz="1600">
                <a:latin typeface="Times New Roman"/>
                <a:ea typeface="Times New Roman"/>
                <a:cs typeface="Times New Roman"/>
                <a:sym typeface="Times New Roman"/>
              </a:rPr>
              <a:t>𝐴</a:t>
            </a:r>
            <a:r>
              <a:rPr lang="en" sz="1600"/>
              <a:t>, </a:t>
            </a:r>
            <a:r>
              <a:rPr i="1" lang="en" sz="1600">
                <a:latin typeface="Times New Roman"/>
                <a:ea typeface="Times New Roman"/>
                <a:cs typeface="Times New Roman"/>
                <a:sym typeface="Times New Roman"/>
              </a:rPr>
              <a:t>𝐵</a:t>
            </a:r>
            <a:r>
              <a:rPr lang="en" sz="1600"/>
              <a:t>, and </a:t>
            </a:r>
            <a:r>
              <a:rPr i="1" lang="en" sz="1600">
                <a:latin typeface="Times New Roman"/>
                <a:ea typeface="Times New Roman"/>
                <a:cs typeface="Times New Roman"/>
                <a:sym typeface="Times New Roman"/>
              </a:rPr>
              <a:t>𝐶</a:t>
            </a:r>
            <a:r>
              <a:rPr lang="en" sz="1600"/>
              <a:t> are real numbers, and </a:t>
            </a:r>
            <a:r>
              <a:rPr i="1" lang="en" sz="1600">
                <a:latin typeface="Times New Roman"/>
                <a:ea typeface="Times New Roman"/>
                <a:cs typeface="Times New Roman"/>
                <a:sym typeface="Times New Roman"/>
              </a:rPr>
              <a:t>𝐴</a:t>
            </a:r>
            <a:r>
              <a:rPr lang="en" sz="1600"/>
              <a:t> and </a:t>
            </a:r>
            <a:r>
              <a:rPr i="1" lang="en" sz="1600">
                <a:latin typeface="Times New Roman"/>
                <a:ea typeface="Times New Roman"/>
                <a:cs typeface="Times New Roman"/>
                <a:sym typeface="Times New Roman"/>
              </a:rPr>
              <a:t>B</a:t>
            </a:r>
            <a:r>
              <a:rPr lang="en" sz="1600"/>
              <a:t> are not both zero.</a:t>
            </a:r>
            <a:endParaRPr sz="1600"/>
          </a:p>
          <a:p>
            <a:pPr indent="-342900" lvl="1" marL="914400" rtl="0" algn="l">
              <a:spcBef>
                <a:spcPts val="0"/>
              </a:spcBef>
              <a:spcAft>
                <a:spcPts val="0"/>
              </a:spcAft>
              <a:buSzPts val="1800"/>
              <a:buChar char="○"/>
            </a:pPr>
            <a:r>
              <a:rPr lang="en" sz="1600"/>
              <a:t>quadratic</a:t>
            </a:r>
            <a:endParaRPr sz="1600"/>
          </a:p>
          <a:p>
            <a:pPr indent="-330200" lvl="2" marL="1371600" rtl="0" algn="l">
              <a:spcBef>
                <a:spcPts val="0"/>
              </a:spcBef>
              <a:spcAft>
                <a:spcPts val="0"/>
              </a:spcAft>
              <a:buSzPts val="1600"/>
              <a:buChar char="■"/>
            </a:pPr>
            <a:r>
              <a:rPr lang="en" sz="1600"/>
              <a:t>When a quadratic expression is written as </a:t>
            </a:r>
            <a:r>
              <a:rPr i="1" lang="en" sz="1600">
                <a:latin typeface="Times New Roman"/>
                <a:ea typeface="Times New Roman"/>
                <a:cs typeface="Times New Roman"/>
                <a:sym typeface="Times New Roman"/>
              </a:rPr>
              <a:t>f</a:t>
            </a:r>
            <a:r>
              <a:rPr lang="en" sz="1600"/>
              <a:t>(</a:t>
            </a:r>
            <a:r>
              <a:rPr i="1" lang="en" sz="1600">
                <a:latin typeface="Times New Roman"/>
                <a:ea typeface="Times New Roman"/>
                <a:cs typeface="Times New Roman"/>
                <a:sym typeface="Times New Roman"/>
              </a:rPr>
              <a:t>x</a:t>
            </a:r>
            <a:r>
              <a:rPr lang="en" sz="1600"/>
              <a:t>) = </a:t>
            </a:r>
            <a:r>
              <a:rPr i="1" lang="en" sz="1600">
                <a:latin typeface="Times New Roman"/>
                <a:ea typeface="Times New Roman"/>
                <a:cs typeface="Times New Roman"/>
                <a:sym typeface="Times New Roman"/>
              </a:rPr>
              <a:t>ax</a:t>
            </a:r>
            <a:r>
              <a:rPr baseline="30000" lang="en" sz="1600"/>
              <a:t>2</a:t>
            </a:r>
            <a:r>
              <a:rPr lang="en" sz="1600"/>
              <a:t>+ </a:t>
            </a:r>
            <a:r>
              <a:rPr i="1" lang="en" sz="1600">
                <a:latin typeface="Times New Roman"/>
                <a:ea typeface="Times New Roman"/>
                <a:cs typeface="Times New Roman"/>
                <a:sym typeface="Times New Roman"/>
              </a:rPr>
              <a:t>bx</a:t>
            </a:r>
            <a:r>
              <a:rPr lang="en" sz="1600"/>
              <a:t> + </a:t>
            </a:r>
            <a:r>
              <a:rPr i="1" lang="en" sz="1600">
                <a:latin typeface="Times New Roman"/>
                <a:ea typeface="Times New Roman"/>
                <a:cs typeface="Times New Roman"/>
                <a:sym typeface="Times New Roman"/>
              </a:rPr>
              <a:t>c</a:t>
            </a:r>
            <a:r>
              <a:rPr lang="en" sz="1600"/>
              <a:t>.</a:t>
            </a:r>
            <a:endParaRPr i="1" sz="1600">
              <a:latin typeface="Times New Roman"/>
              <a:ea typeface="Times New Roman"/>
              <a:cs typeface="Times New Roman"/>
              <a:sym typeface="Times New Roman"/>
            </a:endParaRPr>
          </a:p>
          <a:p>
            <a:pPr indent="0" lvl="0" marL="0" rtl="0" algn="l">
              <a:spcBef>
                <a:spcPts val="1200"/>
              </a:spcBef>
              <a:spcAft>
                <a:spcPts val="0"/>
              </a:spcAft>
              <a:buNone/>
            </a:pPr>
            <a:r>
              <a:rPr b="1" lang="en"/>
              <a:t>New</a:t>
            </a:r>
            <a:endParaRPr b="1"/>
          </a:p>
          <a:p>
            <a:pPr indent="-342900" lvl="0" marL="457200" rtl="0" algn="l">
              <a:spcBef>
                <a:spcPts val="1200"/>
              </a:spcBef>
              <a:spcAft>
                <a:spcPts val="0"/>
              </a:spcAft>
              <a:buSzPts val="1800"/>
              <a:buChar char="●"/>
            </a:pPr>
            <a:r>
              <a:rPr lang="en" sz="1800"/>
              <a:t>None</a:t>
            </a:r>
            <a:endParaRPr sz="18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24" name="Google Shape;124;p18"/>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Clr>
                <a:schemeClr val="dk1"/>
              </a:buClr>
              <a:buSzPts val="1100"/>
              <a:buFont typeface="Arial"/>
              <a:buNone/>
            </a:pPr>
            <a:r>
              <a:rPr b="0" lang="en" sz="2400">
                <a:latin typeface="Noto Sans"/>
                <a:ea typeface="Noto Sans"/>
                <a:cs typeface="Noto Sans"/>
                <a:sym typeface="Noto Sans"/>
              </a:rPr>
              <a:t>First Stop: Warm Up</a:t>
            </a:r>
            <a:endParaRPr/>
          </a:p>
        </p:txBody>
      </p:sp>
      <p:pic>
        <p:nvPicPr>
          <p:cNvPr descr="Map consisting of six rectangles connected by dotted lines conveying the progression of the Lesson. Each rectangle has an icon with text. The first rectangle depicts a rocket and is emphasized in dark green with yellow text that reads &quot;Warm Up.&quot;" id="125" name="Google Shape;125;p18" title="2 learning activity stop 1.png"/>
          <p:cNvPicPr preferRelativeResize="0"/>
          <p:nvPr/>
        </p:nvPicPr>
        <p:blipFill>
          <a:blip r:embed="rId3">
            <a:alphaModFix/>
          </a:blip>
          <a:stretch>
            <a:fillRect/>
          </a:stretch>
        </p:blipFill>
        <p:spPr>
          <a:xfrm>
            <a:off x="148850" y="1428745"/>
            <a:ext cx="8839204" cy="316364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9" name="Shape 129"/>
        <p:cNvGrpSpPr/>
        <p:nvPr/>
      </p:nvGrpSpPr>
      <p:grpSpPr>
        <a:xfrm>
          <a:off x="0" y="0"/>
          <a:ext cx="0" cy="0"/>
          <a:chOff x="0" y="0"/>
          <a:chExt cx="0" cy="0"/>
        </a:xfrm>
      </p:grpSpPr>
      <p:sp>
        <p:nvSpPr>
          <p:cNvPr id="130" name="Google Shape;130;p19"/>
          <p:cNvSpPr txBox="1"/>
          <p:nvPr>
            <p:ph type="title"/>
          </p:nvPr>
        </p:nvSpPr>
        <p:spPr>
          <a:xfrm>
            <a:off x="311700" y="13716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Warm Up </a:t>
            </a:r>
            <a:endParaRPr b="0" sz="1400">
              <a:solidFill>
                <a:srgbClr val="666666"/>
              </a:solidFill>
            </a:endParaRPr>
          </a:p>
          <a:p>
            <a:pPr indent="0" lvl="0" marL="0" rtl="0" algn="l">
              <a:spcBef>
                <a:spcPts val="0"/>
              </a:spcBef>
              <a:spcAft>
                <a:spcPts val="0"/>
              </a:spcAft>
              <a:buNone/>
            </a:pPr>
            <a:r>
              <a:rPr lang="en" sz="3000"/>
              <a:t>What Can the Equation Tell Us? 🤨</a:t>
            </a:r>
            <a:endParaRPr>
              <a:solidFill>
                <a:srgbClr val="005047"/>
              </a:solidFill>
            </a:endParaRPr>
          </a:p>
        </p:txBody>
      </p:sp>
      <p:sp>
        <p:nvSpPr>
          <p:cNvPr id="131" name="Google Shape;131;p19"/>
          <p:cNvSpPr txBox="1"/>
          <p:nvPr>
            <p:ph idx="1" type="body"/>
          </p:nvPr>
        </p:nvSpPr>
        <p:spPr>
          <a:xfrm>
            <a:off x="311700" y="960125"/>
            <a:ext cx="4387800" cy="36576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a:t>Here is a graph of the equation</a:t>
            </a:r>
            <a:endParaRPr/>
          </a:p>
          <a:p>
            <a:pPr indent="0" lvl="0" marL="0" rtl="0" algn="l">
              <a:lnSpc>
                <a:spcPct val="100000"/>
              </a:lnSpc>
              <a:spcBef>
                <a:spcPts val="0"/>
              </a:spcBef>
              <a:spcAft>
                <a:spcPts val="0"/>
              </a:spcAft>
              <a:buNone/>
            </a:pPr>
            <a:r>
              <a:rPr lang="en"/>
              <a:t> </a:t>
            </a:r>
            <a:r>
              <a:rPr i="1" lang="en">
                <a:latin typeface="Times New Roman"/>
                <a:ea typeface="Times New Roman"/>
                <a:cs typeface="Times New Roman"/>
                <a:sym typeface="Times New Roman"/>
              </a:rPr>
              <a:t>y </a:t>
            </a:r>
            <a:r>
              <a:rPr lang="en"/>
              <a:t>= 8 − 2</a:t>
            </a:r>
            <a:r>
              <a:rPr i="1" lang="en">
                <a:latin typeface="Times New Roman"/>
                <a:ea typeface="Times New Roman"/>
                <a:cs typeface="Times New Roman"/>
                <a:sym typeface="Times New Roman"/>
              </a:rPr>
              <a:t>x</a:t>
            </a:r>
            <a:r>
              <a:rPr lang="en"/>
              <a:t>.</a:t>
            </a:r>
            <a:endParaRPr/>
          </a:p>
        </p:txBody>
      </p:sp>
      <p:sp>
        <p:nvSpPr>
          <p:cNvPr id="132" name="Google Shape;132;p1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33" name="Google Shape;133;p1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7.10.1 Graphs of Linear Equations</a:t>
            </a:r>
            <a:endParaRPr/>
          </a:p>
        </p:txBody>
      </p:sp>
      <p:sp>
        <p:nvSpPr>
          <p:cNvPr id="134" name="Google Shape;134;p19"/>
          <p:cNvSpPr txBox="1"/>
          <p:nvPr>
            <p:ph idx="2" type="body"/>
          </p:nvPr>
        </p:nvSpPr>
        <p:spPr>
          <a:xfrm>
            <a:off x="4825000" y="1076850"/>
            <a:ext cx="4181700" cy="3657600"/>
          </a:xfrm>
          <a:prstGeom prst="rect">
            <a:avLst/>
          </a:prstGeom>
        </p:spPr>
        <p:txBody>
          <a:bodyPr anchorCtr="0" anchor="t" bIns="91425" lIns="91425" spcFirstLastPara="1" rIns="91425" wrap="square" tIns="91425">
            <a:noAutofit/>
          </a:bodyPr>
          <a:lstStyle/>
          <a:p>
            <a:pPr indent="-361950" lvl="0" marL="457200" rtl="0" algn="l">
              <a:spcBef>
                <a:spcPts val="0"/>
              </a:spcBef>
              <a:spcAft>
                <a:spcPts val="0"/>
              </a:spcAft>
              <a:buSzPts val="2100"/>
              <a:buAutoNum type="arabicPeriod"/>
            </a:pPr>
            <a:r>
              <a:rPr lang="en" sz="2100"/>
              <a:t>Where do you see the 8 from the equation in the graph?</a:t>
            </a:r>
            <a:endParaRPr sz="2100"/>
          </a:p>
          <a:p>
            <a:pPr indent="-361950" lvl="0" marL="457200" rtl="0" algn="l">
              <a:spcBef>
                <a:spcPts val="1000"/>
              </a:spcBef>
              <a:spcAft>
                <a:spcPts val="0"/>
              </a:spcAft>
              <a:buSzPts val="2100"/>
              <a:buAutoNum type="arabicPeriod"/>
            </a:pPr>
            <a:r>
              <a:rPr lang="en" sz="2100"/>
              <a:t>here do you see the –2 from the equation in the graph?</a:t>
            </a:r>
            <a:endParaRPr sz="2100"/>
          </a:p>
          <a:p>
            <a:pPr indent="-361950" lvl="0" marL="457200" rtl="0" algn="l">
              <a:spcBef>
                <a:spcPts val="1000"/>
              </a:spcBef>
              <a:spcAft>
                <a:spcPts val="1000"/>
              </a:spcAft>
              <a:buSzPts val="2100"/>
              <a:buAutoNum type="arabicPeriod"/>
            </a:pPr>
            <a:r>
              <a:rPr lang="en" sz="2100"/>
              <a:t>What is the value of </a:t>
            </a:r>
            <a:r>
              <a:rPr i="1" lang="en" sz="2100">
                <a:latin typeface="Times New Roman"/>
                <a:ea typeface="Times New Roman"/>
                <a:cs typeface="Times New Roman"/>
                <a:sym typeface="Times New Roman"/>
              </a:rPr>
              <a:t>x</a:t>
            </a:r>
            <a:r>
              <a:rPr lang="en" sz="2100"/>
              <a:t> for the </a:t>
            </a:r>
            <a:r>
              <a:rPr i="1" lang="en" sz="2100">
                <a:latin typeface="Times New Roman"/>
                <a:ea typeface="Times New Roman"/>
                <a:cs typeface="Times New Roman"/>
                <a:sym typeface="Times New Roman"/>
              </a:rPr>
              <a:t>x</a:t>
            </a:r>
            <a:r>
              <a:rPr lang="en" sz="2100"/>
              <a:t>-intercept of the graph? How does this relate to the equation?</a:t>
            </a:r>
            <a:endParaRPr sz="2100"/>
          </a:p>
        </p:txBody>
      </p:sp>
      <p:pic>
        <p:nvPicPr>
          <p:cNvPr descr="A graph with a grid shows an orange straight line sloping downward from left to right, crossing the y-axis at 10 and decreasing as x increases. The x-axis ranges from -2 to 5 and the y-axis from -2 to 12.&#10;" id="135" name="Google Shape;135;p19"/>
          <p:cNvPicPr preferRelativeResize="0"/>
          <p:nvPr/>
        </p:nvPicPr>
        <p:blipFill>
          <a:blip r:embed="rId4">
            <a:alphaModFix/>
          </a:blip>
          <a:stretch>
            <a:fillRect/>
          </a:stretch>
        </p:blipFill>
        <p:spPr>
          <a:xfrm>
            <a:off x="1922950" y="1568950"/>
            <a:ext cx="2831475" cy="28314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4">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41" name="Google Shape;141;p20"/>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Second Stop: Learning Activity A</a:t>
            </a:r>
            <a:endParaRPr/>
          </a:p>
        </p:txBody>
      </p:sp>
      <p:pic>
        <p:nvPicPr>
          <p:cNvPr descr="Map consisting of six rectangles connected by dotted lines conveying the progression of the Lesson. Each rectangle has an icon with text. Adding to the warm up stop, the second rectangle is now highlighted in dark green. A clipboard icon and the text &quot;Learning Activity&quot; are displayed in yellow font. " id="142" name="Google Shape;142;p20" title="2 learning activity stop 2.png"/>
          <p:cNvPicPr preferRelativeResize="0"/>
          <p:nvPr/>
        </p:nvPicPr>
        <p:blipFill>
          <a:blip r:embed="rId3">
            <a:alphaModFix/>
          </a:blip>
          <a:stretch>
            <a:fillRect/>
          </a:stretch>
        </p:blipFill>
        <p:spPr>
          <a:xfrm>
            <a:off x="146304" y="1426464"/>
            <a:ext cx="8839204" cy="316364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46" name="Shape 146"/>
        <p:cNvGrpSpPr/>
        <p:nvPr/>
      </p:nvGrpSpPr>
      <p:grpSpPr>
        <a:xfrm>
          <a:off x="0" y="0"/>
          <a:ext cx="0" cy="0"/>
          <a:chOff x="0" y="0"/>
          <a:chExt cx="0" cy="0"/>
        </a:xfrm>
      </p:grpSpPr>
      <p:sp>
        <p:nvSpPr>
          <p:cNvPr id="147" name="Google Shape;147;p21"/>
          <p:cNvSpPr txBox="1"/>
          <p:nvPr>
            <p:ph type="title"/>
          </p:nvPr>
        </p:nvSpPr>
        <p:spPr>
          <a:xfrm>
            <a:off x="311700" y="137160"/>
            <a:ext cx="85206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Learning Strategies</a:t>
            </a:r>
            <a:endParaRPr b="0" sz="1400">
              <a:solidFill>
                <a:srgbClr val="666666"/>
              </a:solidFill>
            </a:endParaRPr>
          </a:p>
          <a:p>
            <a:pPr indent="0" lvl="0" marL="0" rtl="0" algn="l">
              <a:spcBef>
                <a:spcPts val="0"/>
              </a:spcBef>
              <a:spcAft>
                <a:spcPts val="0"/>
              </a:spcAft>
              <a:buNone/>
            </a:pPr>
            <a:r>
              <a:rPr lang="en" sz="2600"/>
              <a:t>Compare Two Equivalent Expressions 🟰</a:t>
            </a:r>
            <a:endParaRPr sz="2600">
              <a:solidFill>
                <a:srgbClr val="005047"/>
              </a:solidFill>
            </a:endParaRPr>
          </a:p>
        </p:txBody>
      </p:sp>
      <p:sp>
        <p:nvSpPr>
          <p:cNvPr id="148" name="Google Shape;148;p2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49" name="Google Shape;149;p2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7.10</a:t>
            </a:r>
            <a:r>
              <a:rPr lang="en"/>
              <a:t>.2 </a:t>
            </a:r>
            <a:r>
              <a:rPr lang="en"/>
              <a:t>Quadratic Forms and Their Graphs</a:t>
            </a:r>
            <a:endParaRPr/>
          </a:p>
        </p:txBody>
      </p:sp>
      <p:sp>
        <p:nvSpPr>
          <p:cNvPr id="150" name="Google Shape;150;p21"/>
          <p:cNvSpPr/>
          <p:nvPr/>
        </p:nvSpPr>
        <p:spPr>
          <a:xfrm>
            <a:off x="5034250" y="902900"/>
            <a:ext cx="3652500" cy="29814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Noto Sans"/>
              <a:buAutoNum type="arabicPeriod"/>
            </a:pPr>
            <a:r>
              <a:rPr lang="en" sz="1500">
                <a:latin typeface="Noto Sans"/>
                <a:ea typeface="Noto Sans"/>
                <a:cs typeface="Noto Sans"/>
                <a:sym typeface="Noto Sans"/>
              </a:rPr>
              <a:t>Examine the situation, graph, and both expressions.</a:t>
            </a:r>
            <a:endParaRPr sz="1500">
              <a:latin typeface="Noto Sans"/>
              <a:ea typeface="Noto Sans"/>
              <a:cs typeface="Noto Sans"/>
              <a:sym typeface="Noto Sans"/>
            </a:endParaRPr>
          </a:p>
          <a:p>
            <a:pPr indent="-232409" lvl="0" marL="274320" rtl="0" algn="l">
              <a:spcBef>
                <a:spcPts val="500"/>
              </a:spcBef>
              <a:spcAft>
                <a:spcPts val="0"/>
              </a:spcAft>
              <a:buSzPts val="1500"/>
              <a:buFont typeface="Noto Sans"/>
              <a:buAutoNum type="arabicPeriod"/>
            </a:pPr>
            <a:r>
              <a:rPr lang="en" sz="1500">
                <a:latin typeface="Noto Sans"/>
                <a:ea typeface="Noto Sans"/>
                <a:cs typeface="Noto Sans"/>
                <a:sym typeface="Noto Sans"/>
              </a:rPr>
              <a:t>Compare standard and factored forms to see how each shows parts of the situation.</a:t>
            </a:r>
            <a:endParaRPr sz="1500">
              <a:latin typeface="Noto Sans"/>
              <a:ea typeface="Noto Sans"/>
              <a:cs typeface="Noto Sans"/>
              <a:sym typeface="Noto Sans"/>
            </a:endParaRPr>
          </a:p>
          <a:p>
            <a:pPr indent="-232409" lvl="0" marL="274320" rtl="0" algn="l">
              <a:spcBef>
                <a:spcPts val="500"/>
              </a:spcBef>
              <a:spcAft>
                <a:spcPts val="0"/>
              </a:spcAft>
              <a:buSzPts val="1500"/>
              <a:buFont typeface="Noto Sans"/>
              <a:buAutoNum type="arabicPeriod"/>
            </a:pPr>
            <a:r>
              <a:rPr lang="en" sz="1500">
                <a:latin typeface="Noto Sans"/>
                <a:ea typeface="Noto Sans"/>
                <a:cs typeface="Noto Sans"/>
                <a:sym typeface="Noto Sans"/>
              </a:rPr>
              <a:t>Highlight how features connect across forms—like points on the graph and numbers in the equation.</a:t>
            </a:r>
            <a:endParaRPr sz="1500">
              <a:latin typeface="Noto Sans"/>
              <a:ea typeface="Noto Sans"/>
              <a:cs typeface="Noto Sans"/>
              <a:sym typeface="Noto Sans"/>
            </a:endParaRPr>
          </a:p>
          <a:p>
            <a:pPr indent="0" lvl="0" marL="0" rtl="0" algn="l">
              <a:spcBef>
                <a:spcPts val="500"/>
              </a:spcBef>
              <a:spcAft>
                <a:spcPts val="0"/>
              </a:spcAft>
              <a:buNone/>
            </a:pPr>
            <a:r>
              <a:t/>
            </a:r>
            <a:endParaRPr sz="1500">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Compare and Connect</a:t>
            </a:r>
            <a:endParaRPr sz="1000">
              <a:latin typeface="Noto Sans"/>
              <a:ea typeface="Noto Sans"/>
              <a:cs typeface="Noto Sans"/>
              <a:sym typeface="Noto Sans"/>
            </a:endParaRPr>
          </a:p>
        </p:txBody>
      </p:sp>
      <p:sp>
        <p:nvSpPr>
          <p:cNvPr id="151" name="Google Shape;151;p21"/>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a:t> Use these strategies to adjust the activity to support English language learners. </a:t>
            </a:r>
            <a:endParaRPr/>
          </a:p>
          <a:p>
            <a:pPr indent="-368300" lvl="0" marL="457200" rtl="0" algn="l">
              <a:lnSpc>
                <a:spcPct val="100000"/>
              </a:lnSpc>
              <a:spcBef>
                <a:spcPts val="1200"/>
              </a:spcBef>
              <a:spcAft>
                <a:spcPts val="0"/>
              </a:spcAft>
              <a:buSzPts val="2200"/>
              <a:buChar char="●"/>
            </a:pPr>
            <a:r>
              <a:rPr i="1" lang="en"/>
              <a:t>You can copy and paste the callouts directly on top of the activity or give the instructions aloud. </a:t>
            </a:r>
            <a:endParaRPr b="1"/>
          </a:p>
        </p:txBody>
      </p:sp>
      <p:pic>
        <p:nvPicPr>
          <p:cNvPr descr="Icon indicating the slide contains a support for emerging bilingual students " id="152" name="Google Shape;152;p21" title="emojione_input-latin-letters (4).png"/>
          <p:cNvPicPr preferRelativeResize="0"/>
          <p:nvPr/>
        </p:nvPicPr>
        <p:blipFill>
          <a:blip r:embed="rId4">
            <a:alphaModFix/>
          </a:blip>
          <a:stretch>
            <a:fillRect/>
          </a:stretch>
        </p:blipFill>
        <p:spPr>
          <a:xfrm>
            <a:off x="8639257" y="117371"/>
            <a:ext cx="320040" cy="32004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6" name="Shape 156"/>
        <p:cNvGrpSpPr/>
        <p:nvPr/>
      </p:nvGrpSpPr>
      <p:grpSpPr>
        <a:xfrm>
          <a:off x="0" y="0"/>
          <a:ext cx="0" cy="0"/>
          <a:chOff x="0" y="0"/>
          <a:chExt cx="0" cy="0"/>
        </a:xfrm>
      </p:grpSpPr>
      <p:sp>
        <p:nvSpPr>
          <p:cNvPr id="157" name="Google Shape;157;p22"/>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Compare Two Equivalent Expressions 🟰</a:t>
            </a:r>
            <a:endParaRPr>
              <a:solidFill>
                <a:srgbClr val="005047"/>
              </a:solidFill>
            </a:endParaRPr>
          </a:p>
        </p:txBody>
      </p:sp>
      <p:sp>
        <p:nvSpPr>
          <p:cNvPr id="158" name="Google Shape;158;p22"/>
          <p:cNvSpPr txBox="1"/>
          <p:nvPr>
            <p:ph idx="1" type="body"/>
          </p:nvPr>
        </p:nvSpPr>
        <p:spPr>
          <a:xfrm>
            <a:off x="311700" y="960050"/>
            <a:ext cx="6511800" cy="3657600"/>
          </a:xfrm>
          <a:prstGeom prst="rect">
            <a:avLst/>
          </a:prstGeom>
        </p:spPr>
        <p:txBody>
          <a:bodyPr anchorCtr="0" anchor="t" bIns="91425" lIns="91425" spcFirstLastPara="1" rIns="91425" wrap="square" tIns="91425">
            <a:normAutofit/>
          </a:bodyPr>
          <a:lstStyle/>
          <a:p>
            <a:pPr indent="0" lvl="0" marL="0" rtl="0" algn="l">
              <a:lnSpc>
                <a:spcPct val="90000"/>
              </a:lnSpc>
              <a:spcBef>
                <a:spcPts val="0"/>
              </a:spcBef>
              <a:spcAft>
                <a:spcPts val="0"/>
              </a:spcAft>
              <a:buNone/>
            </a:pPr>
            <a:r>
              <a:rPr lang="en" sz="2200"/>
              <a:t>In an earlier lesson, we saw that an equation such as </a:t>
            </a:r>
            <a:r>
              <a:rPr i="1" lang="en" sz="2200">
                <a:latin typeface="Times New Roman"/>
                <a:ea typeface="Times New Roman"/>
                <a:cs typeface="Times New Roman"/>
                <a:sym typeface="Times New Roman"/>
              </a:rPr>
              <a:t>h</a:t>
            </a:r>
            <a:r>
              <a:rPr lang="en" sz="2200"/>
              <a:t>(</a:t>
            </a:r>
            <a:r>
              <a:rPr i="1" lang="en" sz="2200">
                <a:latin typeface="Times New Roman"/>
                <a:ea typeface="Times New Roman"/>
                <a:cs typeface="Times New Roman"/>
                <a:sym typeface="Times New Roman"/>
              </a:rPr>
              <a:t>t</a:t>
            </a:r>
            <a:r>
              <a:rPr lang="en" sz="2200"/>
              <a:t>) = 10 + 78</a:t>
            </a:r>
            <a:r>
              <a:rPr i="1" lang="en" sz="2200">
                <a:latin typeface="Times New Roman"/>
                <a:ea typeface="Times New Roman"/>
                <a:cs typeface="Times New Roman"/>
                <a:sym typeface="Times New Roman"/>
              </a:rPr>
              <a:t>t </a:t>
            </a:r>
            <a:r>
              <a:rPr lang="en" sz="2200"/>
              <a:t>− 16</a:t>
            </a:r>
            <a:r>
              <a:rPr i="1" lang="en" sz="2200">
                <a:latin typeface="Times New Roman"/>
                <a:ea typeface="Times New Roman"/>
                <a:cs typeface="Times New Roman"/>
                <a:sym typeface="Times New Roman"/>
              </a:rPr>
              <a:t>t</a:t>
            </a:r>
            <a:r>
              <a:rPr baseline="30000" lang="en" sz="2200"/>
              <a:t>2</a:t>
            </a:r>
            <a:r>
              <a:rPr lang="en" sz="2200"/>
              <a:t> can model the height of an object thrown upward from a height of 10 feet with a vertical velocity of 78 feet per second.</a:t>
            </a:r>
            <a:endParaRPr sz="2200"/>
          </a:p>
        </p:txBody>
      </p:sp>
      <p:sp>
        <p:nvSpPr>
          <p:cNvPr id="159" name="Google Shape;159;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60" name="Google Shape;160;p2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7.10.2 Quadratic Forms and Their Graphs</a:t>
            </a:r>
            <a:endParaRPr/>
          </a:p>
        </p:txBody>
      </p:sp>
      <p:pic>
        <p:nvPicPr>
          <p:cNvPr id="161" name="Google Shape;161;p22"/>
          <p:cNvPicPr preferRelativeResize="0"/>
          <p:nvPr/>
        </p:nvPicPr>
        <p:blipFill>
          <a:blip r:embed="rId4">
            <a:alphaModFix/>
          </a:blip>
          <a:stretch>
            <a:fillRect/>
          </a:stretch>
        </p:blipFill>
        <p:spPr>
          <a:xfrm>
            <a:off x="9502775" y="1838600"/>
            <a:ext cx="1159450" cy="1159450"/>
          </a:xfrm>
          <a:prstGeom prst="rect">
            <a:avLst/>
          </a:prstGeom>
          <a:noFill/>
          <a:ln>
            <a:noFill/>
          </a:ln>
        </p:spPr>
      </p:pic>
      <p:pic>
        <p:nvPicPr>
          <p:cNvPr id="162" name="Google Shape;162;p22"/>
          <p:cNvPicPr preferRelativeResize="0"/>
          <p:nvPr/>
        </p:nvPicPr>
        <p:blipFill>
          <a:blip r:embed="rId5">
            <a:alphaModFix/>
          </a:blip>
          <a:stretch>
            <a:fillRect/>
          </a:stretch>
        </p:blipFill>
        <p:spPr>
          <a:xfrm>
            <a:off x="6512623" y="960120"/>
            <a:ext cx="2143876" cy="1621300"/>
          </a:xfrm>
          <a:prstGeom prst="rect">
            <a:avLst/>
          </a:prstGeom>
          <a:noFill/>
          <a:ln>
            <a:noFill/>
          </a:ln>
        </p:spPr>
      </p:pic>
      <p:sp>
        <p:nvSpPr>
          <p:cNvPr id="163" name="Google Shape;163;p22"/>
          <p:cNvSpPr txBox="1"/>
          <p:nvPr/>
        </p:nvSpPr>
        <p:spPr>
          <a:xfrm>
            <a:off x="310896" y="2581425"/>
            <a:ext cx="8274000" cy="2069400"/>
          </a:xfrm>
          <a:prstGeom prst="rect">
            <a:avLst/>
          </a:prstGeom>
          <a:noFill/>
          <a:ln>
            <a:noFill/>
          </a:ln>
        </p:spPr>
        <p:txBody>
          <a:bodyPr anchorCtr="0" anchor="t" bIns="91425" lIns="91425" spcFirstLastPara="1" rIns="91425" wrap="square" tIns="91425">
            <a:noAutofit/>
          </a:bodyPr>
          <a:lstStyle/>
          <a:p>
            <a:pPr indent="-368300" lvl="0" marL="457200" rtl="0" algn="l">
              <a:spcBef>
                <a:spcPts val="0"/>
              </a:spcBef>
              <a:spcAft>
                <a:spcPts val="0"/>
              </a:spcAft>
              <a:buClr>
                <a:schemeClr val="dk1"/>
              </a:buClr>
              <a:buSzPts val="2200"/>
              <a:buFont typeface="Noto Sans"/>
              <a:buAutoNum type="arabicPeriod"/>
            </a:pPr>
            <a:r>
              <a:rPr lang="en" sz="2200">
                <a:solidFill>
                  <a:schemeClr val="dk1"/>
                </a:solidFill>
                <a:latin typeface="Noto Sans"/>
                <a:ea typeface="Noto Sans"/>
                <a:cs typeface="Noto Sans"/>
                <a:sym typeface="Noto Sans"/>
              </a:rPr>
              <a:t>Is the expression −16</a:t>
            </a:r>
            <a:r>
              <a:rPr i="1" lang="en" sz="2200">
                <a:solidFill>
                  <a:schemeClr val="dk1"/>
                </a:solidFill>
                <a:latin typeface="Times New Roman"/>
                <a:ea typeface="Times New Roman"/>
                <a:cs typeface="Times New Roman"/>
                <a:sym typeface="Times New Roman"/>
              </a:rPr>
              <a:t>t</a:t>
            </a:r>
            <a:r>
              <a:rPr baseline="30000" lang="en" sz="2200">
                <a:solidFill>
                  <a:schemeClr val="dk1"/>
                </a:solidFill>
                <a:latin typeface="Noto Sans"/>
                <a:ea typeface="Noto Sans"/>
                <a:cs typeface="Noto Sans"/>
                <a:sym typeface="Noto Sans"/>
              </a:rPr>
              <a:t>2 </a:t>
            </a:r>
            <a:r>
              <a:rPr lang="en" sz="2200">
                <a:solidFill>
                  <a:schemeClr val="dk1"/>
                </a:solidFill>
                <a:latin typeface="Noto Sans"/>
                <a:ea typeface="Noto Sans"/>
                <a:cs typeface="Noto Sans"/>
                <a:sym typeface="Noto Sans"/>
              </a:rPr>
              <a:t>+ 78</a:t>
            </a:r>
            <a:r>
              <a:rPr i="1" lang="en" sz="2200">
                <a:solidFill>
                  <a:schemeClr val="dk1"/>
                </a:solidFill>
                <a:latin typeface="Times New Roman"/>
                <a:ea typeface="Times New Roman"/>
                <a:cs typeface="Times New Roman"/>
                <a:sym typeface="Times New Roman"/>
              </a:rPr>
              <a:t>t </a:t>
            </a:r>
            <a:r>
              <a:rPr lang="en" sz="2200">
                <a:solidFill>
                  <a:schemeClr val="dk1"/>
                </a:solidFill>
                <a:latin typeface="Noto Sans"/>
                <a:ea typeface="Noto Sans"/>
                <a:cs typeface="Noto Sans"/>
                <a:sym typeface="Noto Sans"/>
              </a:rPr>
              <a:t>+ 10 written in standard form? Be prepared to show your reasoning.</a:t>
            </a:r>
            <a:endParaRPr sz="2200">
              <a:solidFill>
                <a:schemeClr val="dk1"/>
              </a:solidFill>
              <a:latin typeface="Noto Sans"/>
              <a:ea typeface="Noto Sans"/>
              <a:cs typeface="Noto Sans"/>
              <a:sym typeface="Noto Sans"/>
            </a:endParaRPr>
          </a:p>
          <a:p>
            <a:pPr indent="-368300" lvl="0" marL="457200" rtl="0" algn="l">
              <a:spcBef>
                <a:spcPts val="1000"/>
              </a:spcBef>
              <a:spcAft>
                <a:spcPts val="1000"/>
              </a:spcAft>
              <a:buClr>
                <a:schemeClr val="dk1"/>
              </a:buClr>
              <a:buSzPts val="2200"/>
              <a:buFont typeface="Noto Sans"/>
              <a:buAutoNum type="arabicPeriod"/>
            </a:pPr>
            <a:r>
              <a:rPr lang="en" sz="2200">
                <a:solidFill>
                  <a:schemeClr val="dk1"/>
                </a:solidFill>
                <a:latin typeface="Noto Sans"/>
                <a:ea typeface="Noto Sans"/>
                <a:cs typeface="Noto Sans"/>
                <a:sym typeface="Noto Sans"/>
              </a:rPr>
              <a:t>Paola said that the equation </a:t>
            </a:r>
            <a:r>
              <a:rPr i="1" lang="en" sz="2200">
                <a:solidFill>
                  <a:schemeClr val="dk1"/>
                </a:solidFill>
                <a:latin typeface="Times New Roman"/>
                <a:ea typeface="Times New Roman"/>
                <a:cs typeface="Times New Roman"/>
                <a:sym typeface="Times New Roman"/>
              </a:rPr>
              <a:t>g</a:t>
            </a:r>
            <a:r>
              <a:rPr lang="en" sz="2200">
                <a:solidFill>
                  <a:schemeClr val="dk1"/>
                </a:solidFill>
                <a:latin typeface="Noto Sans"/>
                <a:ea typeface="Noto Sans"/>
                <a:cs typeface="Noto Sans"/>
                <a:sym typeface="Noto Sans"/>
              </a:rPr>
              <a:t>(</a:t>
            </a:r>
            <a:r>
              <a:rPr i="1" lang="en" sz="2200">
                <a:solidFill>
                  <a:schemeClr val="dk1"/>
                </a:solidFill>
                <a:latin typeface="Times New Roman"/>
                <a:ea typeface="Times New Roman"/>
                <a:cs typeface="Times New Roman"/>
                <a:sym typeface="Times New Roman"/>
              </a:rPr>
              <a:t>t</a:t>
            </a:r>
            <a:r>
              <a:rPr lang="en" sz="2200">
                <a:solidFill>
                  <a:schemeClr val="dk1"/>
                </a:solidFill>
                <a:latin typeface="Noto Sans"/>
                <a:ea typeface="Noto Sans"/>
                <a:cs typeface="Noto Sans"/>
                <a:sym typeface="Noto Sans"/>
              </a:rPr>
              <a:t>) = −2(8</a:t>
            </a:r>
            <a:r>
              <a:rPr i="1" lang="en" sz="2200">
                <a:solidFill>
                  <a:schemeClr val="dk1"/>
                </a:solidFill>
                <a:latin typeface="Times New Roman"/>
                <a:ea typeface="Times New Roman"/>
                <a:cs typeface="Times New Roman"/>
                <a:sym typeface="Times New Roman"/>
              </a:rPr>
              <a:t>t </a:t>
            </a:r>
            <a:r>
              <a:rPr lang="en" sz="2200">
                <a:solidFill>
                  <a:schemeClr val="dk1"/>
                </a:solidFill>
                <a:latin typeface="Noto Sans"/>
                <a:ea typeface="Noto Sans"/>
                <a:cs typeface="Noto Sans"/>
                <a:sym typeface="Noto Sans"/>
              </a:rPr>
              <a:t>+ 1)(</a:t>
            </a:r>
            <a:r>
              <a:rPr i="1" lang="en" sz="2200">
                <a:solidFill>
                  <a:schemeClr val="dk1"/>
                </a:solidFill>
                <a:latin typeface="Times New Roman"/>
                <a:ea typeface="Times New Roman"/>
                <a:cs typeface="Times New Roman"/>
                <a:sym typeface="Times New Roman"/>
              </a:rPr>
              <a:t>t</a:t>
            </a:r>
            <a:r>
              <a:rPr lang="en" sz="2200">
                <a:solidFill>
                  <a:schemeClr val="dk1"/>
                </a:solidFill>
                <a:latin typeface="Noto Sans"/>
                <a:ea typeface="Noto Sans"/>
                <a:cs typeface="Noto Sans"/>
                <a:sym typeface="Noto Sans"/>
              </a:rPr>
              <a:t> − 5) also defines the same function, written in factored form. Is Paola correct? Be prepared to show your reasoning.</a:t>
            </a:r>
            <a:endParaRPr sz="2200">
              <a:solidFill>
                <a:schemeClr val="dk1"/>
              </a:solidFill>
              <a:latin typeface="Noto Sans"/>
              <a:ea typeface="Noto Sans"/>
              <a:cs typeface="Noto Sans"/>
              <a:sym typeface="Noto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7" name="Shape 167"/>
        <p:cNvGrpSpPr/>
        <p:nvPr/>
      </p:nvGrpSpPr>
      <p:grpSpPr>
        <a:xfrm>
          <a:off x="0" y="0"/>
          <a:ext cx="0" cy="0"/>
          <a:chOff x="0" y="0"/>
          <a:chExt cx="0" cy="0"/>
        </a:xfrm>
      </p:grpSpPr>
      <p:sp>
        <p:nvSpPr>
          <p:cNvPr id="168" name="Google Shape;168;p2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2</a:t>
            </a:r>
            <a:endParaRPr b="0" sz="1400">
              <a:solidFill>
                <a:srgbClr val="666666"/>
              </a:solidFill>
            </a:endParaRPr>
          </a:p>
          <a:p>
            <a:pPr indent="0" lvl="0" marL="0" rtl="0" algn="l">
              <a:spcBef>
                <a:spcPts val="0"/>
              </a:spcBef>
              <a:spcAft>
                <a:spcPts val="0"/>
              </a:spcAft>
              <a:buNone/>
            </a:pPr>
            <a:r>
              <a:rPr lang="en"/>
              <a:t>Compare Two Equivalent Expressions 🟰</a:t>
            </a:r>
            <a:endParaRPr sz="3000">
              <a:solidFill>
                <a:srgbClr val="005047"/>
              </a:solidFill>
            </a:endParaRPr>
          </a:p>
        </p:txBody>
      </p:sp>
      <p:sp>
        <p:nvSpPr>
          <p:cNvPr id="169" name="Google Shape;169;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70" name="Google Shape;170;p2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7.10.2 Quadratic Forms and Their Graphs</a:t>
            </a:r>
            <a:endParaRPr/>
          </a:p>
        </p:txBody>
      </p:sp>
      <p:sp>
        <p:nvSpPr>
          <p:cNvPr id="171" name="Google Shape;171;p23"/>
          <p:cNvSpPr txBox="1"/>
          <p:nvPr/>
        </p:nvSpPr>
        <p:spPr>
          <a:xfrm>
            <a:off x="310896" y="960122"/>
            <a:ext cx="8274000" cy="875400"/>
          </a:xfrm>
          <a:prstGeom prst="rect">
            <a:avLst/>
          </a:prstGeom>
          <a:noFill/>
          <a:ln>
            <a:noFill/>
          </a:ln>
        </p:spPr>
        <p:txBody>
          <a:bodyPr anchorCtr="0" anchor="t" bIns="91425" lIns="91425" spcFirstLastPara="1" rIns="91425" wrap="square" tIns="91425">
            <a:noAutofit/>
          </a:bodyPr>
          <a:lstStyle/>
          <a:p>
            <a:pPr indent="-368300" lvl="0" marL="457200" rtl="0" algn="l">
              <a:spcBef>
                <a:spcPts val="0"/>
              </a:spcBef>
              <a:spcAft>
                <a:spcPts val="0"/>
              </a:spcAft>
              <a:buClr>
                <a:schemeClr val="dk1"/>
              </a:buClr>
              <a:buSzPts val="2200"/>
              <a:buAutoNum type="arabicPeriod" startAt="3"/>
            </a:pPr>
            <a:r>
              <a:rPr lang="en" sz="2200">
                <a:solidFill>
                  <a:schemeClr val="dk1"/>
                </a:solidFill>
                <a:latin typeface="Noto Sans"/>
                <a:ea typeface="Noto Sans"/>
                <a:cs typeface="Noto Sans"/>
                <a:sym typeface="Noto Sans"/>
              </a:rPr>
              <a:t>Here is a graph representing both </a:t>
            </a:r>
            <a:r>
              <a:rPr i="1" lang="en" sz="2200">
                <a:solidFill>
                  <a:schemeClr val="dk1"/>
                </a:solidFill>
                <a:latin typeface="Times New Roman"/>
                <a:ea typeface="Times New Roman"/>
                <a:cs typeface="Times New Roman"/>
                <a:sym typeface="Times New Roman"/>
              </a:rPr>
              <a:t>g</a:t>
            </a:r>
            <a:r>
              <a:rPr lang="en" sz="2200">
                <a:solidFill>
                  <a:schemeClr val="dk1"/>
                </a:solidFill>
                <a:latin typeface="Noto Sans"/>
                <a:ea typeface="Noto Sans"/>
                <a:cs typeface="Noto Sans"/>
                <a:sym typeface="Noto Sans"/>
              </a:rPr>
              <a:t>(</a:t>
            </a:r>
            <a:r>
              <a:rPr i="1" lang="en" sz="2200">
                <a:solidFill>
                  <a:schemeClr val="dk1"/>
                </a:solidFill>
                <a:latin typeface="Times New Roman"/>
                <a:ea typeface="Times New Roman"/>
                <a:cs typeface="Times New Roman"/>
                <a:sym typeface="Times New Roman"/>
              </a:rPr>
              <a:t>t</a:t>
            </a:r>
            <a:r>
              <a:rPr lang="en" sz="2200">
                <a:solidFill>
                  <a:schemeClr val="dk1"/>
                </a:solidFill>
                <a:latin typeface="Noto Sans"/>
                <a:ea typeface="Noto Sans"/>
                <a:cs typeface="Noto Sans"/>
                <a:sym typeface="Noto Sans"/>
              </a:rPr>
              <a:t>) = −2(8</a:t>
            </a:r>
            <a:r>
              <a:rPr i="1" lang="en" sz="2200">
                <a:solidFill>
                  <a:schemeClr val="dk1"/>
                </a:solidFill>
                <a:latin typeface="Times New Roman"/>
                <a:ea typeface="Times New Roman"/>
                <a:cs typeface="Times New Roman"/>
                <a:sym typeface="Times New Roman"/>
              </a:rPr>
              <a:t>t </a:t>
            </a:r>
            <a:r>
              <a:rPr lang="en" sz="2200">
                <a:solidFill>
                  <a:schemeClr val="dk1"/>
                </a:solidFill>
                <a:latin typeface="Noto Sans"/>
                <a:ea typeface="Noto Sans"/>
                <a:cs typeface="Noto Sans"/>
                <a:sym typeface="Noto Sans"/>
              </a:rPr>
              <a:t>+ 1)(</a:t>
            </a:r>
            <a:r>
              <a:rPr i="1" lang="en" sz="2200">
                <a:solidFill>
                  <a:schemeClr val="dk1"/>
                </a:solidFill>
                <a:latin typeface="Times New Roman"/>
                <a:ea typeface="Times New Roman"/>
                <a:cs typeface="Times New Roman"/>
                <a:sym typeface="Times New Roman"/>
              </a:rPr>
              <a:t>t</a:t>
            </a:r>
            <a:r>
              <a:rPr lang="en" sz="2200">
                <a:solidFill>
                  <a:schemeClr val="dk1"/>
                </a:solidFill>
                <a:latin typeface="Noto Sans"/>
                <a:ea typeface="Noto Sans"/>
                <a:cs typeface="Noto Sans"/>
                <a:sym typeface="Noto Sans"/>
              </a:rPr>
              <a:t> − 5) and </a:t>
            </a:r>
            <a:r>
              <a:rPr i="1" lang="en" sz="2200">
                <a:solidFill>
                  <a:schemeClr val="dk1"/>
                </a:solidFill>
                <a:latin typeface="Times New Roman"/>
                <a:ea typeface="Times New Roman"/>
                <a:cs typeface="Times New Roman"/>
                <a:sym typeface="Times New Roman"/>
              </a:rPr>
              <a:t>h</a:t>
            </a:r>
            <a:r>
              <a:rPr lang="en" sz="2200">
                <a:solidFill>
                  <a:schemeClr val="dk1"/>
                </a:solidFill>
                <a:latin typeface="Noto Sans"/>
                <a:ea typeface="Noto Sans"/>
                <a:cs typeface="Noto Sans"/>
                <a:sym typeface="Noto Sans"/>
              </a:rPr>
              <a:t>(</a:t>
            </a:r>
            <a:r>
              <a:rPr i="1" lang="en" sz="2200">
                <a:solidFill>
                  <a:schemeClr val="dk1"/>
                </a:solidFill>
                <a:latin typeface="Times New Roman"/>
                <a:ea typeface="Times New Roman"/>
                <a:cs typeface="Times New Roman"/>
                <a:sym typeface="Times New Roman"/>
              </a:rPr>
              <a:t>t</a:t>
            </a:r>
            <a:r>
              <a:rPr lang="en" sz="2200">
                <a:solidFill>
                  <a:schemeClr val="dk1"/>
                </a:solidFill>
                <a:latin typeface="Noto Sans"/>
                <a:ea typeface="Noto Sans"/>
                <a:cs typeface="Noto Sans"/>
                <a:sym typeface="Noto Sans"/>
              </a:rPr>
              <a:t>) = 10 + 78</a:t>
            </a:r>
            <a:r>
              <a:rPr i="1" lang="en" sz="2200">
                <a:solidFill>
                  <a:schemeClr val="dk1"/>
                </a:solidFill>
                <a:latin typeface="Times New Roman"/>
                <a:ea typeface="Times New Roman"/>
                <a:cs typeface="Times New Roman"/>
                <a:sym typeface="Times New Roman"/>
              </a:rPr>
              <a:t>t </a:t>
            </a:r>
            <a:r>
              <a:rPr lang="en" sz="2200">
                <a:solidFill>
                  <a:schemeClr val="dk1"/>
                </a:solidFill>
                <a:latin typeface="Noto Sans"/>
                <a:ea typeface="Noto Sans"/>
                <a:cs typeface="Noto Sans"/>
                <a:sym typeface="Noto Sans"/>
              </a:rPr>
              <a:t>− 16</a:t>
            </a:r>
            <a:r>
              <a:rPr i="1" lang="en" sz="2200">
                <a:solidFill>
                  <a:schemeClr val="dk1"/>
                </a:solidFill>
                <a:latin typeface="Times New Roman"/>
                <a:ea typeface="Times New Roman"/>
                <a:cs typeface="Times New Roman"/>
                <a:sym typeface="Times New Roman"/>
              </a:rPr>
              <a:t>t</a:t>
            </a:r>
            <a:r>
              <a:rPr baseline="30000" lang="en" sz="2200">
                <a:solidFill>
                  <a:schemeClr val="dk1"/>
                </a:solidFill>
                <a:latin typeface="Noto Sans"/>
                <a:ea typeface="Noto Sans"/>
                <a:cs typeface="Noto Sans"/>
                <a:sym typeface="Noto Sans"/>
              </a:rPr>
              <a:t>2</a:t>
            </a:r>
            <a:r>
              <a:rPr lang="en" sz="2200">
                <a:solidFill>
                  <a:schemeClr val="dk1"/>
                </a:solidFill>
                <a:latin typeface="Noto Sans"/>
                <a:ea typeface="Noto Sans"/>
                <a:cs typeface="Noto Sans"/>
                <a:sym typeface="Noto Sans"/>
              </a:rPr>
              <a:t>.</a:t>
            </a:r>
            <a:endParaRPr sz="2200">
              <a:solidFill>
                <a:schemeClr val="dk1"/>
              </a:solidFill>
              <a:latin typeface="Noto Sans"/>
              <a:ea typeface="Noto Sans"/>
              <a:cs typeface="Noto Sans"/>
              <a:sym typeface="Noto Sans"/>
            </a:endParaRPr>
          </a:p>
        </p:txBody>
      </p:sp>
      <p:pic>
        <p:nvPicPr>
          <p:cNvPr descr="A graph with a curved blue line rising from (0,0) to a peak near (2.5, 120), then falling to (5,0). The x-axis ranges 0–5 and the y-axis ranges 0–140. The grid is shown for reference." id="172" name="Google Shape;172;p23"/>
          <p:cNvPicPr preferRelativeResize="0"/>
          <p:nvPr/>
        </p:nvPicPr>
        <p:blipFill>
          <a:blip r:embed="rId4">
            <a:alphaModFix/>
          </a:blip>
          <a:stretch>
            <a:fillRect/>
          </a:stretch>
        </p:blipFill>
        <p:spPr>
          <a:xfrm>
            <a:off x="836346" y="1968797"/>
            <a:ext cx="2743200" cy="1981200"/>
          </a:xfrm>
          <a:prstGeom prst="rect">
            <a:avLst/>
          </a:prstGeom>
          <a:noFill/>
          <a:ln>
            <a:noFill/>
          </a:ln>
        </p:spPr>
      </p:pic>
      <p:sp>
        <p:nvSpPr>
          <p:cNvPr id="173" name="Google Shape;173;p23"/>
          <p:cNvSpPr txBox="1"/>
          <p:nvPr/>
        </p:nvSpPr>
        <p:spPr>
          <a:xfrm>
            <a:off x="3746500" y="1965960"/>
            <a:ext cx="4838400" cy="2354100"/>
          </a:xfrm>
          <a:prstGeom prst="rect">
            <a:avLst/>
          </a:prstGeom>
          <a:noFill/>
          <a:ln>
            <a:noFill/>
          </a:ln>
        </p:spPr>
        <p:txBody>
          <a:bodyPr anchorCtr="0" anchor="t" bIns="91425" lIns="91425" spcFirstLastPara="1" rIns="91425" wrap="square" tIns="91425">
            <a:noAutofit/>
          </a:bodyPr>
          <a:lstStyle/>
          <a:p>
            <a:pPr indent="-381000" lvl="0" marL="457200" rtl="0" algn="l">
              <a:spcBef>
                <a:spcPts val="0"/>
              </a:spcBef>
              <a:spcAft>
                <a:spcPts val="0"/>
              </a:spcAft>
              <a:buClr>
                <a:schemeClr val="dk1"/>
              </a:buClr>
              <a:buSzPts val="2400"/>
              <a:buFont typeface="Noto Sans"/>
              <a:buAutoNum type="alphaLcPeriod"/>
            </a:pPr>
            <a:r>
              <a:rPr lang="en" sz="2400">
                <a:solidFill>
                  <a:schemeClr val="dk1"/>
                </a:solidFill>
                <a:latin typeface="Noto Sans"/>
                <a:ea typeface="Noto Sans"/>
                <a:cs typeface="Noto Sans"/>
                <a:sym typeface="Noto Sans"/>
              </a:rPr>
              <a:t>What is the </a:t>
            </a:r>
            <a:r>
              <a:rPr i="1" lang="en" sz="2400">
                <a:solidFill>
                  <a:schemeClr val="dk1"/>
                </a:solidFill>
                <a:latin typeface="Times New Roman"/>
                <a:ea typeface="Times New Roman"/>
                <a:cs typeface="Times New Roman"/>
                <a:sym typeface="Times New Roman"/>
              </a:rPr>
              <a:t>y</a:t>
            </a:r>
            <a:r>
              <a:rPr lang="en" sz="2400">
                <a:solidFill>
                  <a:schemeClr val="dk1"/>
                </a:solidFill>
                <a:latin typeface="Noto Sans"/>
                <a:ea typeface="Noto Sans"/>
                <a:cs typeface="Noto Sans"/>
                <a:sym typeface="Noto Sans"/>
              </a:rPr>
              <a:t>-value of the </a:t>
            </a:r>
            <a:r>
              <a:rPr i="1" lang="en" sz="2400">
                <a:solidFill>
                  <a:schemeClr val="dk1"/>
                </a:solidFill>
                <a:latin typeface="Times New Roman"/>
                <a:ea typeface="Times New Roman"/>
                <a:cs typeface="Times New Roman"/>
                <a:sym typeface="Times New Roman"/>
              </a:rPr>
              <a:t>y</a:t>
            </a:r>
            <a:r>
              <a:rPr lang="en" sz="2400">
                <a:solidFill>
                  <a:schemeClr val="dk1"/>
                </a:solidFill>
                <a:latin typeface="Noto Sans"/>
                <a:ea typeface="Noto Sans"/>
                <a:cs typeface="Noto Sans"/>
                <a:sym typeface="Noto Sans"/>
              </a:rPr>
              <a:t>-intercept?</a:t>
            </a:r>
            <a:endParaRPr sz="2400">
              <a:solidFill>
                <a:schemeClr val="dk1"/>
              </a:solidFill>
              <a:latin typeface="Noto Sans"/>
              <a:ea typeface="Noto Sans"/>
              <a:cs typeface="Noto Sans"/>
              <a:sym typeface="Noto Sans"/>
            </a:endParaRPr>
          </a:p>
          <a:p>
            <a:pPr indent="-381000" lvl="0" marL="457200" rtl="0" algn="l">
              <a:spcBef>
                <a:spcPts val="1000"/>
              </a:spcBef>
              <a:spcAft>
                <a:spcPts val="0"/>
              </a:spcAft>
              <a:buClr>
                <a:schemeClr val="dk1"/>
              </a:buClr>
              <a:buSzPts val="2400"/>
              <a:buFont typeface="Noto Sans"/>
              <a:buAutoNum type="alphaLcPeriod"/>
            </a:pPr>
            <a:r>
              <a:rPr lang="en" sz="2400">
                <a:solidFill>
                  <a:schemeClr val="dk1"/>
                </a:solidFill>
                <a:latin typeface="Noto Sans"/>
                <a:ea typeface="Noto Sans"/>
                <a:cs typeface="Noto Sans"/>
                <a:sym typeface="Noto Sans"/>
              </a:rPr>
              <a:t>What is the </a:t>
            </a:r>
            <a:r>
              <a:rPr i="1" lang="en" sz="2400">
                <a:solidFill>
                  <a:schemeClr val="dk1"/>
                </a:solidFill>
                <a:latin typeface="Times New Roman"/>
                <a:ea typeface="Times New Roman"/>
                <a:cs typeface="Times New Roman"/>
                <a:sym typeface="Times New Roman"/>
              </a:rPr>
              <a:t>x</a:t>
            </a:r>
            <a:r>
              <a:rPr lang="en" sz="2400">
                <a:solidFill>
                  <a:schemeClr val="dk1"/>
                </a:solidFill>
                <a:latin typeface="Noto Sans"/>
                <a:ea typeface="Noto Sans"/>
                <a:cs typeface="Noto Sans"/>
                <a:sym typeface="Noto Sans"/>
              </a:rPr>
              <a:t>-value of the </a:t>
            </a:r>
            <a:r>
              <a:rPr i="1" lang="en" sz="2400">
                <a:solidFill>
                  <a:schemeClr val="dk1"/>
                </a:solidFill>
                <a:latin typeface="Times New Roman"/>
                <a:ea typeface="Times New Roman"/>
                <a:cs typeface="Times New Roman"/>
                <a:sym typeface="Times New Roman"/>
              </a:rPr>
              <a:t>x</a:t>
            </a:r>
            <a:r>
              <a:rPr lang="en" sz="2400">
                <a:solidFill>
                  <a:schemeClr val="dk1"/>
                </a:solidFill>
                <a:latin typeface="Noto Sans"/>
                <a:ea typeface="Noto Sans"/>
                <a:cs typeface="Noto Sans"/>
                <a:sym typeface="Noto Sans"/>
              </a:rPr>
              <a:t>-intercept?</a:t>
            </a:r>
            <a:endParaRPr sz="2400">
              <a:solidFill>
                <a:schemeClr val="dk1"/>
              </a:solidFill>
              <a:latin typeface="Noto Sans"/>
              <a:ea typeface="Noto Sans"/>
              <a:cs typeface="Noto Sans"/>
              <a:sym typeface="Noto Sans"/>
            </a:endParaRPr>
          </a:p>
          <a:p>
            <a:pPr indent="-381000" lvl="0" marL="457200" rtl="0" algn="l">
              <a:spcBef>
                <a:spcPts val="1000"/>
              </a:spcBef>
              <a:spcAft>
                <a:spcPts val="1000"/>
              </a:spcAft>
              <a:buClr>
                <a:schemeClr val="dk1"/>
              </a:buClr>
              <a:buSzPts val="2400"/>
              <a:buFont typeface="Noto Sans"/>
              <a:buAutoNum type="alphaLcPeriod"/>
            </a:pPr>
            <a:r>
              <a:rPr lang="en" sz="2400">
                <a:solidFill>
                  <a:schemeClr val="dk1"/>
                </a:solidFill>
                <a:latin typeface="Noto Sans"/>
                <a:ea typeface="Noto Sans"/>
                <a:cs typeface="Noto Sans"/>
                <a:sym typeface="Noto Sans"/>
              </a:rPr>
              <a:t>What do each of these points mean in this situation?</a:t>
            </a:r>
            <a:endParaRPr sz="2400">
              <a:solidFill>
                <a:schemeClr val="dk1"/>
              </a:solidFill>
              <a:latin typeface="Noto Sans"/>
              <a:ea typeface="Noto Sans"/>
              <a:cs typeface="Noto Sans"/>
              <a:sym typeface="Noto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7" name="Shape 177"/>
        <p:cNvGrpSpPr/>
        <p:nvPr/>
      </p:nvGrpSpPr>
      <p:grpSpPr>
        <a:xfrm>
          <a:off x="0" y="0"/>
          <a:ext cx="0" cy="0"/>
          <a:chOff x="0" y="0"/>
          <a:chExt cx="0" cy="0"/>
        </a:xfrm>
      </p:grpSpPr>
      <p:sp>
        <p:nvSpPr>
          <p:cNvPr id="178" name="Google Shape;178;p24"/>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800">
                <a:solidFill>
                  <a:srgbClr val="424242"/>
                </a:solidFill>
              </a:rPr>
              <a:t>This is a graph of the quadratic function </a:t>
            </a:r>
            <a:r>
              <a:rPr i="1" lang="en" sz="1800">
                <a:solidFill>
                  <a:srgbClr val="424242"/>
                </a:solidFill>
                <a:latin typeface="Times New Roman"/>
                <a:ea typeface="Times New Roman"/>
                <a:cs typeface="Times New Roman"/>
                <a:sym typeface="Times New Roman"/>
              </a:rPr>
              <a:t>y </a:t>
            </a:r>
            <a:r>
              <a:rPr lang="en" sz="1800">
                <a:solidFill>
                  <a:srgbClr val="424242"/>
                </a:solidFill>
              </a:rPr>
              <a:t>= −(</a:t>
            </a:r>
            <a:r>
              <a:rPr i="1" lang="en" sz="1800">
                <a:solidFill>
                  <a:srgbClr val="424242"/>
                </a:solidFill>
                <a:latin typeface="Times New Roman"/>
                <a:ea typeface="Times New Roman"/>
                <a:cs typeface="Times New Roman"/>
                <a:sym typeface="Times New Roman"/>
              </a:rPr>
              <a:t>x </a:t>
            </a:r>
            <a:r>
              <a:rPr lang="en" sz="1800">
                <a:solidFill>
                  <a:srgbClr val="424242"/>
                </a:solidFill>
              </a:rPr>
              <a:t>− 2)(</a:t>
            </a:r>
            <a:r>
              <a:rPr i="1" lang="en" sz="1800">
                <a:solidFill>
                  <a:srgbClr val="424242"/>
                </a:solidFill>
                <a:latin typeface="Times New Roman"/>
                <a:ea typeface="Times New Roman"/>
                <a:cs typeface="Times New Roman"/>
                <a:sym typeface="Times New Roman"/>
              </a:rPr>
              <a:t>x </a:t>
            </a:r>
            <a:r>
              <a:rPr lang="en" sz="1800">
                <a:solidFill>
                  <a:srgbClr val="424242"/>
                </a:solidFill>
              </a:rPr>
              <a:t>+ 3). </a:t>
            </a:r>
            <a:endParaRPr sz="1800">
              <a:solidFill>
                <a:srgbClr val="424242"/>
              </a:solidFill>
            </a:endParaRPr>
          </a:p>
          <a:p>
            <a:pPr indent="0" lvl="0" marL="0" rtl="0" algn="l">
              <a:lnSpc>
                <a:spcPct val="100000"/>
              </a:lnSpc>
              <a:spcBef>
                <a:spcPts val="1200"/>
              </a:spcBef>
              <a:spcAft>
                <a:spcPts val="0"/>
              </a:spcAft>
              <a:buNone/>
            </a:pPr>
            <a:r>
              <a:rPr lang="en" sz="1800">
                <a:solidFill>
                  <a:srgbClr val="424242"/>
                </a:solidFill>
              </a:rPr>
              <a:t>What are all the </a:t>
            </a:r>
            <a:r>
              <a:rPr i="1" lang="en" sz="1800">
                <a:solidFill>
                  <a:srgbClr val="424242"/>
                </a:solidFill>
                <a:latin typeface="Times New Roman"/>
                <a:ea typeface="Times New Roman"/>
                <a:cs typeface="Times New Roman"/>
                <a:sym typeface="Times New Roman"/>
              </a:rPr>
              <a:t>x </a:t>
            </a:r>
            <a:r>
              <a:rPr lang="en" sz="1800">
                <a:solidFill>
                  <a:srgbClr val="424242"/>
                </a:solidFill>
              </a:rPr>
              <a:t>intercepts</a:t>
            </a:r>
            <a:r>
              <a:rPr lang="en" sz="1800">
                <a:solidFill>
                  <a:srgbClr val="424242"/>
                </a:solidFill>
              </a:rPr>
              <a:t>?</a:t>
            </a:r>
            <a:endParaRPr sz="1800">
              <a:solidFill>
                <a:srgbClr val="424242"/>
              </a:solidFill>
            </a:endParaRPr>
          </a:p>
          <a:p>
            <a:pPr indent="-342900" lvl="0" marL="914400" rtl="0" algn="l">
              <a:lnSpc>
                <a:spcPct val="100000"/>
              </a:lnSpc>
              <a:spcBef>
                <a:spcPts val="1200"/>
              </a:spcBef>
              <a:spcAft>
                <a:spcPts val="0"/>
              </a:spcAft>
              <a:buClr>
                <a:srgbClr val="424242"/>
              </a:buClr>
              <a:buSzPts val="1800"/>
              <a:buFont typeface="Calibri"/>
              <a:buAutoNum type="alphaLcPeriod"/>
            </a:pPr>
            <a:r>
              <a:rPr i="1" lang="en" sz="2100">
                <a:latin typeface="Times New Roman"/>
                <a:ea typeface="Times New Roman"/>
                <a:cs typeface="Times New Roman"/>
                <a:sym typeface="Times New Roman"/>
              </a:rPr>
              <a:t>x</a:t>
            </a:r>
            <a:r>
              <a:rPr lang="en" sz="2100"/>
              <a:t> = -3</a:t>
            </a:r>
            <a:endParaRPr sz="1800">
              <a:solidFill>
                <a:srgbClr val="424242"/>
              </a:solidFill>
            </a:endParaRPr>
          </a:p>
          <a:p>
            <a:pPr indent="-342900" lvl="0" marL="914400" rtl="0" algn="l">
              <a:lnSpc>
                <a:spcPct val="100000"/>
              </a:lnSpc>
              <a:spcBef>
                <a:spcPts val="1000"/>
              </a:spcBef>
              <a:spcAft>
                <a:spcPts val="0"/>
              </a:spcAft>
              <a:buClr>
                <a:srgbClr val="424242"/>
              </a:buClr>
              <a:buSzPts val="1800"/>
              <a:buFont typeface="Calibri"/>
              <a:buAutoNum type="alphaLcPeriod"/>
            </a:pPr>
            <a:r>
              <a:rPr i="1" lang="en" sz="2100">
                <a:latin typeface="Times New Roman"/>
                <a:ea typeface="Times New Roman"/>
                <a:cs typeface="Times New Roman"/>
                <a:sym typeface="Times New Roman"/>
              </a:rPr>
              <a:t>x</a:t>
            </a:r>
            <a:r>
              <a:rPr lang="en" sz="2100"/>
              <a:t> = 2, </a:t>
            </a:r>
            <a:r>
              <a:rPr i="1" lang="en" sz="2100">
                <a:latin typeface="Times New Roman"/>
                <a:ea typeface="Times New Roman"/>
                <a:cs typeface="Times New Roman"/>
                <a:sym typeface="Times New Roman"/>
              </a:rPr>
              <a:t>x</a:t>
            </a:r>
            <a:r>
              <a:rPr lang="en" sz="2100"/>
              <a:t> = 6</a:t>
            </a:r>
            <a:endParaRPr sz="1800">
              <a:solidFill>
                <a:srgbClr val="424242"/>
              </a:solidFill>
            </a:endParaRPr>
          </a:p>
          <a:p>
            <a:pPr indent="-342900" lvl="0" marL="914400" rtl="0" algn="l">
              <a:lnSpc>
                <a:spcPct val="100000"/>
              </a:lnSpc>
              <a:spcBef>
                <a:spcPts val="1000"/>
              </a:spcBef>
              <a:spcAft>
                <a:spcPts val="0"/>
              </a:spcAft>
              <a:buClr>
                <a:srgbClr val="424242"/>
              </a:buClr>
              <a:buSzPts val="1800"/>
              <a:buFont typeface="Calibri"/>
              <a:buAutoNum type="alphaLcPeriod"/>
            </a:pPr>
            <a:r>
              <a:rPr i="1" lang="en" sz="2100">
                <a:latin typeface="Times New Roman"/>
                <a:ea typeface="Times New Roman"/>
                <a:cs typeface="Times New Roman"/>
                <a:sym typeface="Times New Roman"/>
              </a:rPr>
              <a:t>x</a:t>
            </a:r>
            <a:r>
              <a:rPr lang="en" sz="2100"/>
              <a:t> = -3, </a:t>
            </a:r>
            <a:r>
              <a:rPr i="1" lang="en" sz="2100">
                <a:latin typeface="Times New Roman"/>
                <a:ea typeface="Times New Roman"/>
                <a:cs typeface="Times New Roman"/>
                <a:sym typeface="Times New Roman"/>
              </a:rPr>
              <a:t>x</a:t>
            </a:r>
            <a:r>
              <a:rPr lang="en" sz="2100"/>
              <a:t> = 2</a:t>
            </a:r>
            <a:endParaRPr sz="1800">
              <a:solidFill>
                <a:srgbClr val="424242"/>
              </a:solidFill>
            </a:endParaRPr>
          </a:p>
          <a:p>
            <a:pPr indent="-342900" lvl="0" marL="914400" rtl="0" algn="l">
              <a:lnSpc>
                <a:spcPct val="100000"/>
              </a:lnSpc>
              <a:spcBef>
                <a:spcPts val="1000"/>
              </a:spcBef>
              <a:spcAft>
                <a:spcPts val="1000"/>
              </a:spcAft>
              <a:buClr>
                <a:srgbClr val="424242"/>
              </a:buClr>
              <a:buSzPts val="1800"/>
              <a:buFont typeface="Calibri"/>
              <a:buAutoNum type="alphaLcPeriod"/>
            </a:pPr>
            <a:r>
              <a:rPr i="1" lang="en" sz="2100">
                <a:latin typeface="Times New Roman"/>
                <a:ea typeface="Times New Roman"/>
                <a:cs typeface="Times New Roman"/>
                <a:sym typeface="Times New Roman"/>
              </a:rPr>
              <a:t>x</a:t>
            </a:r>
            <a:r>
              <a:rPr lang="en" sz="2100"/>
              <a:t> = 6</a:t>
            </a:r>
            <a:endParaRPr sz="1800">
              <a:solidFill>
                <a:srgbClr val="424242"/>
              </a:solidFill>
            </a:endParaRPr>
          </a:p>
        </p:txBody>
      </p:sp>
      <p:sp>
        <p:nvSpPr>
          <p:cNvPr descr="Icon indicating the slide contains a check for understanding question for students " id="179" name="Google Shape;179;p24"/>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180" name="Google Shape;180;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1" name="Google Shape;181;p2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7.10.2 Quadratic Forms and Their Graphs</a:t>
            </a:r>
            <a:endParaRPr/>
          </a:p>
        </p:txBody>
      </p:sp>
      <p:sp>
        <p:nvSpPr>
          <p:cNvPr id="182" name="Google Shape;182;p24">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pic>
        <p:nvPicPr>
          <p:cNvPr descr="A graph shows a downward-opening parabola in orange, centered on the y-axis. The coordinate grid includes labeled axes ranging from −10 to 10." id="183" name="Google Shape;183;p24"/>
          <p:cNvPicPr preferRelativeResize="0"/>
          <p:nvPr/>
        </p:nvPicPr>
        <p:blipFill rotWithShape="1">
          <a:blip r:embed="rId4">
            <a:alphaModFix/>
          </a:blip>
          <a:srcRect b="0" l="0" r="0" t="17688"/>
          <a:stretch/>
        </p:blipFill>
        <p:spPr>
          <a:xfrm>
            <a:off x="3707075" y="1793675"/>
            <a:ext cx="3381199" cy="28240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187" name="Shape 187"/>
        <p:cNvGrpSpPr/>
        <p:nvPr/>
      </p:nvGrpSpPr>
      <p:grpSpPr>
        <a:xfrm>
          <a:off x="0" y="0"/>
          <a:ext cx="0" cy="0"/>
          <a:chOff x="0" y="0"/>
          <a:chExt cx="0" cy="0"/>
        </a:xfrm>
      </p:grpSpPr>
      <p:sp>
        <p:nvSpPr>
          <p:cNvPr id="188" name="Google Shape;188;p2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189" name="Google Shape;189;p25"/>
          <p:cNvSpPr txBox="1"/>
          <p:nvPr>
            <p:ph idx="1" type="body"/>
          </p:nvPr>
        </p:nvSpPr>
        <p:spPr>
          <a:xfrm>
            <a:off x="311700" y="959075"/>
            <a:ext cx="40029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This is a graph of </a:t>
            </a:r>
            <a:r>
              <a:rPr i="1" lang="en" sz="1800">
                <a:latin typeface="Times New Roman"/>
                <a:ea typeface="Times New Roman"/>
                <a:cs typeface="Times New Roman"/>
                <a:sym typeface="Times New Roman"/>
              </a:rPr>
              <a:t>y </a:t>
            </a:r>
            <a:r>
              <a:rPr lang="en" sz="1800"/>
              <a:t>= (</a:t>
            </a:r>
            <a:r>
              <a:rPr i="1" lang="en" sz="1800">
                <a:latin typeface="Times New Roman"/>
                <a:ea typeface="Times New Roman"/>
                <a:cs typeface="Times New Roman"/>
                <a:sym typeface="Times New Roman"/>
              </a:rPr>
              <a:t>x </a:t>
            </a:r>
            <a:r>
              <a:rPr lang="en" sz="1800"/>
              <a:t>+ 1)(</a:t>
            </a:r>
            <a:r>
              <a:rPr i="1" lang="en" sz="1800">
                <a:latin typeface="Times New Roman"/>
                <a:ea typeface="Times New Roman"/>
                <a:cs typeface="Times New Roman"/>
                <a:sym typeface="Times New Roman"/>
              </a:rPr>
              <a:t>x</a:t>
            </a:r>
            <a:r>
              <a:rPr lang="en" sz="1800"/>
              <a:t> − 2).</a:t>
            </a:r>
            <a:endParaRPr sz="1800"/>
          </a:p>
          <a:p>
            <a:pPr indent="0" lvl="0" marL="0" rtl="0" algn="l">
              <a:spcBef>
                <a:spcPts val="1200"/>
              </a:spcBef>
              <a:spcAft>
                <a:spcPts val="0"/>
              </a:spcAft>
              <a:buNone/>
            </a:pPr>
            <a:r>
              <a:t/>
            </a:r>
            <a:endParaRPr sz="1800"/>
          </a:p>
          <a:p>
            <a:pPr indent="0" lvl="0" marL="0" rtl="0" algn="l">
              <a:spcBef>
                <a:spcPts val="1200"/>
              </a:spcBef>
              <a:spcAft>
                <a:spcPts val="1200"/>
              </a:spcAft>
              <a:buNone/>
            </a:pPr>
            <a:r>
              <a:t/>
            </a:r>
            <a:endParaRPr sz="1800"/>
          </a:p>
        </p:txBody>
      </p:sp>
      <p:sp>
        <p:nvSpPr>
          <p:cNvPr id="190" name="Google Shape;190;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91" name="Google Shape;191;p2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7.10.2 Quadratic Forms and Their Graphs - Additional Resources</a:t>
            </a:r>
            <a:endParaRPr/>
          </a:p>
        </p:txBody>
      </p:sp>
      <p:pic>
        <p:nvPicPr>
          <p:cNvPr descr="Icon indicating the slide contains a additional resources for students who struggled with the check for understanding (self check) question" id="192" name="Google Shape;192;p25"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pic>
        <p:nvPicPr>
          <p:cNvPr id="193" name="Google Shape;193;p25"/>
          <p:cNvPicPr preferRelativeResize="0"/>
          <p:nvPr/>
        </p:nvPicPr>
        <p:blipFill rotWithShape="1">
          <a:blip r:embed="rId4">
            <a:alphaModFix/>
          </a:blip>
          <a:srcRect b="0" l="0" r="0" t="24975"/>
          <a:stretch/>
        </p:blipFill>
        <p:spPr>
          <a:xfrm>
            <a:off x="368075" y="1584425"/>
            <a:ext cx="3472924" cy="2642426"/>
          </a:xfrm>
          <a:prstGeom prst="rect">
            <a:avLst/>
          </a:prstGeom>
          <a:noFill/>
          <a:ln>
            <a:noFill/>
          </a:ln>
        </p:spPr>
      </p:pic>
      <p:sp>
        <p:nvSpPr>
          <p:cNvPr id="194" name="Google Shape;194;p25"/>
          <p:cNvSpPr txBox="1"/>
          <p:nvPr>
            <p:ph idx="1" type="body"/>
          </p:nvPr>
        </p:nvSpPr>
        <p:spPr>
          <a:xfrm>
            <a:off x="4364275" y="1729800"/>
            <a:ext cx="4666800" cy="386700"/>
          </a:xfrm>
          <a:prstGeom prst="rect">
            <a:avLst/>
          </a:prstGeom>
          <a:solidFill>
            <a:schemeClr val="lt2"/>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i="1" lang="en" sz="1400"/>
              <a:t>The </a:t>
            </a:r>
            <a:r>
              <a:rPr i="1" lang="en" sz="1400">
                <a:latin typeface="Times New Roman"/>
                <a:ea typeface="Times New Roman"/>
                <a:cs typeface="Times New Roman"/>
                <a:sym typeface="Times New Roman"/>
              </a:rPr>
              <a:t>x</a:t>
            </a:r>
            <a:r>
              <a:rPr i="1" lang="en" sz="1400"/>
              <a:t>-intercepts are where the graph crosses the </a:t>
            </a:r>
            <a:r>
              <a:rPr i="1" lang="en" sz="1400">
                <a:latin typeface="Times New Roman"/>
                <a:ea typeface="Times New Roman"/>
                <a:cs typeface="Times New Roman"/>
                <a:sym typeface="Times New Roman"/>
              </a:rPr>
              <a:t>x</a:t>
            </a:r>
            <a:r>
              <a:rPr i="1" lang="en" sz="1400"/>
              <a:t>-axis.</a:t>
            </a:r>
            <a:endParaRPr i="1" sz="1400"/>
          </a:p>
          <a:p>
            <a:pPr indent="0" lvl="0" marL="0" rtl="0" algn="l">
              <a:spcBef>
                <a:spcPts val="1200"/>
              </a:spcBef>
              <a:spcAft>
                <a:spcPts val="0"/>
              </a:spcAft>
              <a:buNone/>
            </a:pPr>
            <a:r>
              <a:t/>
            </a:r>
            <a:endParaRPr sz="1800"/>
          </a:p>
          <a:p>
            <a:pPr indent="0" lvl="0" marL="0" rtl="0" algn="l">
              <a:spcBef>
                <a:spcPts val="1200"/>
              </a:spcBef>
              <a:spcAft>
                <a:spcPts val="1200"/>
              </a:spcAft>
              <a:buNone/>
            </a:pPr>
            <a:r>
              <a:t/>
            </a:r>
            <a:endParaRPr sz="1800"/>
          </a:p>
        </p:txBody>
      </p:sp>
      <p:sp>
        <p:nvSpPr>
          <p:cNvPr id="195" name="Google Shape;195;p25"/>
          <p:cNvSpPr txBox="1"/>
          <p:nvPr>
            <p:ph idx="1" type="body"/>
          </p:nvPr>
        </p:nvSpPr>
        <p:spPr>
          <a:xfrm>
            <a:off x="4364275" y="3007100"/>
            <a:ext cx="4666800" cy="386700"/>
          </a:xfrm>
          <a:prstGeom prst="rect">
            <a:avLst/>
          </a:prstGeom>
          <a:solidFill>
            <a:schemeClr val="lt2"/>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i="1" lang="en" sz="1400"/>
              <a:t>The </a:t>
            </a:r>
            <a:r>
              <a:rPr i="1" lang="en" sz="1400">
                <a:latin typeface="Times New Roman"/>
                <a:ea typeface="Times New Roman"/>
                <a:cs typeface="Times New Roman"/>
                <a:sym typeface="Times New Roman"/>
              </a:rPr>
              <a:t>y</a:t>
            </a:r>
            <a:r>
              <a:rPr i="1" lang="en" sz="1400"/>
              <a:t>-intercept is where the graph crosses the </a:t>
            </a:r>
            <a:r>
              <a:rPr i="1" lang="en" sz="1400">
                <a:latin typeface="Times New Roman"/>
                <a:ea typeface="Times New Roman"/>
                <a:cs typeface="Times New Roman"/>
                <a:sym typeface="Times New Roman"/>
              </a:rPr>
              <a:t>y</a:t>
            </a:r>
            <a:r>
              <a:rPr i="1" lang="en" sz="1400"/>
              <a:t>-axis.</a:t>
            </a:r>
            <a:endParaRPr i="1" sz="1400"/>
          </a:p>
          <a:p>
            <a:pPr indent="0" lvl="0" marL="0" rtl="0" algn="l">
              <a:spcBef>
                <a:spcPts val="1200"/>
              </a:spcBef>
              <a:spcAft>
                <a:spcPts val="0"/>
              </a:spcAft>
              <a:buNone/>
            </a:pPr>
            <a:r>
              <a:t/>
            </a:r>
            <a:endParaRPr sz="1800"/>
          </a:p>
          <a:p>
            <a:pPr indent="0" lvl="0" marL="0" rtl="0" algn="l">
              <a:spcBef>
                <a:spcPts val="1200"/>
              </a:spcBef>
              <a:spcAft>
                <a:spcPts val="1200"/>
              </a:spcAft>
              <a:buNone/>
            </a:pPr>
            <a:r>
              <a:t/>
            </a:r>
            <a:endParaRPr sz="1800"/>
          </a:p>
        </p:txBody>
      </p:sp>
      <p:sp>
        <p:nvSpPr>
          <p:cNvPr id="196" name="Google Shape;196;p25"/>
          <p:cNvSpPr txBox="1"/>
          <p:nvPr/>
        </p:nvSpPr>
        <p:spPr>
          <a:xfrm>
            <a:off x="4364264" y="2116575"/>
            <a:ext cx="4666800" cy="384000"/>
          </a:xfrm>
          <a:prstGeom prst="rect">
            <a:avLst/>
          </a:prstGeom>
          <a:noFill/>
          <a:ln>
            <a:noFill/>
          </a:ln>
        </p:spPr>
        <p:txBody>
          <a:bodyPr anchorCtr="0" anchor="t" bIns="91425" lIns="91425" spcFirstLastPara="1" rIns="91425" wrap="square" tIns="91425">
            <a:noAutofit/>
          </a:bodyPr>
          <a:lstStyle/>
          <a:p>
            <a:pPr indent="-323850" lvl="0" marL="457200" rtl="0" algn="l">
              <a:spcBef>
                <a:spcPts val="0"/>
              </a:spcBef>
              <a:spcAft>
                <a:spcPts val="0"/>
              </a:spcAft>
              <a:buClr>
                <a:schemeClr val="dk1"/>
              </a:buClr>
              <a:buSzPts val="1500"/>
              <a:buFont typeface="Noto Sans"/>
              <a:buAutoNum type="arabicPeriod"/>
            </a:pPr>
            <a:r>
              <a:rPr lang="en" sz="1500">
                <a:solidFill>
                  <a:schemeClr val="dk1"/>
                </a:solidFill>
                <a:latin typeface="Noto Sans"/>
                <a:ea typeface="Noto Sans"/>
                <a:cs typeface="Noto Sans"/>
                <a:sym typeface="Noto Sans"/>
              </a:rPr>
              <a:t>What are the </a:t>
            </a:r>
            <a:r>
              <a:rPr i="1" lang="en" sz="1800">
                <a:solidFill>
                  <a:schemeClr val="dk1"/>
                </a:solidFill>
                <a:latin typeface="Times New Roman"/>
                <a:ea typeface="Times New Roman"/>
                <a:cs typeface="Times New Roman"/>
                <a:sym typeface="Times New Roman"/>
              </a:rPr>
              <a:t>x</a:t>
            </a:r>
            <a:r>
              <a:rPr lang="en" sz="1500">
                <a:solidFill>
                  <a:schemeClr val="dk1"/>
                </a:solidFill>
                <a:latin typeface="Noto Sans"/>
                <a:ea typeface="Noto Sans"/>
                <a:cs typeface="Noto Sans"/>
                <a:sym typeface="Noto Sans"/>
              </a:rPr>
              <a:t>-intercepts of the graph?</a:t>
            </a:r>
            <a:endParaRPr sz="1500">
              <a:solidFill>
                <a:schemeClr val="dk1"/>
              </a:solidFill>
              <a:latin typeface="Noto Sans"/>
              <a:ea typeface="Noto Sans"/>
              <a:cs typeface="Noto Sans"/>
              <a:sym typeface="Noto Sans"/>
            </a:endParaRPr>
          </a:p>
        </p:txBody>
      </p:sp>
      <p:sp>
        <p:nvSpPr>
          <p:cNvPr id="197" name="Google Shape;197;p25"/>
          <p:cNvSpPr txBox="1"/>
          <p:nvPr/>
        </p:nvSpPr>
        <p:spPr>
          <a:xfrm>
            <a:off x="4364264" y="3383175"/>
            <a:ext cx="4666800" cy="384000"/>
          </a:xfrm>
          <a:prstGeom prst="rect">
            <a:avLst/>
          </a:prstGeom>
          <a:noFill/>
          <a:ln>
            <a:noFill/>
          </a:ln>
        </p:spPr>
        <p:txBody>
          <a:bodyPr anchorCtr="0" anchor="t" bIns="91425" lIns="91425" spcFirstLastPara="1" rIns="91425" wrap="square" tIns="91425">
            <a:noAutofit/>
          </a:bodyPr>
          <a:lstStyle/>
          <a:p>
            <a:pPr indent="-323850" lvl="0" marL="457200" rtl="0" algn="l">
              <a:spcBef>
                <a:spcPts val="0"/>
              </a:spcBef>
              <a:spcAft>
                <a:spcPts val="0"/>
              </a:spcAft>
              <a:buClr>
                <a:schemeClr val="dk1"/>
              </a:buClr>
              <a:buSzPts val="1500"/>
              <a:buFont typeface="Noto Sans"/>
              <a:buAutoNum type="arabicPeriod" startAt="2"/>
            </a:pPr>
            <a:r>
              <a:rPr lang="en" sz="1500">
                <a:solidFill>
                  <a:schemeClr val="dk1"/>
                </a:solidFill>
                <a:latin typeface="Noto Sans"/>
                <a:ea typeface="Noto Sans"/>
                <a:cs typeface="Noto Sans"/>
                <a:sym typeface="Noto Sans"/>
              </a:rPr>
              <a:t>What is the </a:t>
            </a:r>
            <a:r>
              <a:rPr i="1" lang="en" sz="1800">
                <a:solidFill>
                  <a:schemeClr val="dk1"/>
                </a:solidFill>
                <a:latin typeface="Times New Roman"/>
                <a:ea typeface="Times New Roman"/>
                <a:cs typeface="Times New Roman"/>
                <a:sym typeface="Times New Roman"/>
              </a:rPr>
              <a:t>y</a:t>
            </a:r>
            <a:r>
              <a:rPr lang="en" sz="1500">
                <a:solidFill>
                  <a:schemeClr val="dk1"/>
                </a:solidFill>
                <a:latin typeface="Noto Sans"/>
                <a:ea typeface="Noto Sans"/>
                <a:cs typeface="Noto Sans"/>
                <a:sym typeface="Noto Sans"/>
              </a:rPr>
              <a:t>-intercept of the graph?</a:t>
            </a:r>
            <a:endParaRPr sz="1500">
              <a:solidFill>
                <a:schemeClr val="dk1"/>
              </a:solidFill>
              <a:latin typeface="Noto Sans"/>
              <a:ea typeface="Noto Sans"/>
              <a:cs typeface="Noto Sans"/>
              <a:sym typeface="Noto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03" name="Google Shape;203;p26"/>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Third Stop: Learning Activity B</a:t>
            </a:r>
            <a:endParaRPr/>
          </a:p>
        </p:txBody>
      </p:sp>
      <p:pic>
        <p:nvPicPr>
          <p:cNvPr descr="Map consisting of six rectangles connected by dotted lines conveying the progression of the Lesson. Each rectangle has an icon with text. Adding to the previous two stops, the third rectangle is now highlighted in dark green. A clipboard icon and the text &quot;Learning Activity&quot; are displayed in yellow font. " id="204" name="Google Shape;204;p26" title="2 learning activity stop 3.png"/>
          <p:cNvPicPr preferRelativeResize="0"/>
          <p:nvPr/>
        </p:nvPicPr>
        <p:blipFill>
          <a:blip r:embed="rId3">
            <a:alphaModFix/>
          </a:blip>
          <a:stretch>
            <a:fillRect/>
          </a:stretch>
        </p:blipFill>
        <p:spPr>
          <a:xfrm>
            <a:off x="146304" y="1426464"/>
            <a:ext cx="8839204" cy="316364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8" name="Shape 208"/>
        <p:cNvGrpSpPr/>
        <p:nvPr/>
      </p:nvGrpSpPr>
      <p:grpSpPr>
        <a:xfrm>
          <a:off x="0" y="0"/>
          <a:ext cx="0" cy="0"/>
          <a:chOff x="0" y="0"/>
          <a:chExt cx="0" cy="0"/>
        </a:xfrm>
      </p:grpSpPr>
      <p:sp>
        <p:nvSpPr>
          <p:cNvPr id="209" name="Google Shape;209;p27"/>
          <p:cNvSpPr txBox="1"/>
          <p:nvPr>
            <p:ph type="title"/>
          </p:nvPr>
        </p:nvSpPr>
        <p:spPr>
          <a:xfrm>
            <a:off x="311700" y="137160"/>
            <a:ext cx="8520600" cy="8019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1</a:t>
            </a:r>
            <a:endParaRPr b="0" sz="1400">
              <a:solidFill>
                <a:srgbClr val="666666"/>
              </a:solidFill>
            </a:endParaRPr>
          </a:p>
          <a:p>
            <a:pPr indent="0" lvl="0" marL="0" rtl="0" algn="l">
              <a:spcBef>
                <a:spcPts val="0"/>
              </a:spcBef>
              <a:spcAft>
                <a:spcPts val="0"/>
              </a:spcAft>
              <a:buNone/>
            </a:pPr>
            <a:r>
              <a:rPr lang="en" sz="2400"/>
              <a:t>Uncover The </a:t>
            </a:r>
            <a:r>
              <a:rPr i="1" lang="en" sz="2400">
                <a:latin typeface="Times New Roman"/>
                <a:ea typeface="Times New Roman"/>
                <a:cs typeface="Times New Roman"/>
                <a:sym typeface="Times New Roman"/>
              </a:rPr>
              <a:t>x</a:t>
            </a:r>
            <a:r>
              <a:rPr lang="en" sz="2400"/>
              <a:t>- and </a:t>
            </a:r>
            <a:r>
              <a:rPr i="1" lang="en" sz="2400">
                <a:latin typeface="Times New Roman"/>
                <a:ea typeface="Times New Roman"/>
                <a:cs typeface="Times New Roman"/>
                <a:sym typeface="Times New Roman"/>
              </a:rPr>
              <a:t>y</a:t>
            </a:r>
            <a:r>
              <a:rPr lang="en" sz="2400"/>
              <a:t>-intercept Connections 🫣</a:t>
            </a:r>
            <a:endParaRPr sz="2400">
              <a:solidFill>
                <a:srgbClr val="005047"/>
              </a:solidFill>
            </a:endParaRPr>
          </a:p>
        </p:txBody>
      </p:sp>
      <p:sp>
        <p:nvSpPr>
          <p:cNvPr id="210" name="Google Shape;210;p2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11" name="Google Shape;211;p27"/>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7.10.3 The X- and Y-Intercepts of Quadratic Expressions</a:t>
            </a:r>
            <a:endParaRPr/>
          </a:p>
        </p:txBody>
      </p:sp>
      <p:sp>
        <p:nvSpPr>
          <p:cNvPr id="212" name="Google Shape;212;p27"/>
          <p:cNvSpPr txBox="1"/>
          <p:nvPr/>
        </p:nvSpPr>
        <p:spPr>
          <a:xfrm>
            <a:off x="310900" y="1102700"/>
            <a:ext cx="5321100" cy="216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chemeClr val="dk1"/>
                </a:solidFill>
                <a:latin typeface="Noto Sans"/>
                <a:ea typeface="Noto Sans"/>
                <a:cs typeface="Noto Sans"/>
                <a:sym typeface="Noto Sans"/>
              </a:rPr>
              <a:t>Each pair of expressions, one in standard form and one in factored form, represents the same quadratic function, shown by the accompanying graph.</a:t>
            </a:r>
            <a:endParaRPr sz="2400">
              <a:solidFill>
                <a:schemeClr val="dk1"/>
              </a:solidFill>
              <a:latin typeface="Noto Sans"/>
              <a:ea typeface="Noto Sans"/>
              <a:cs typeface="Noto Sans"/>
              <a:sym typeface="Noto Sans"/>
            </a:endParaRPr>
          </a:p>
          <a:p>
            <a:pPr indent="0" lvl="0" marL="0" rtl="0" algn="l">
              <a:spcBef>
                <a:spcPts val="0"/>
              </a:spcBef>
              <a:spcAft>
                <a:spcPts val="0"/>
              </a:spcAft>
              <a:buNone/>
            </a:pPr>
            <a:r>
              <a:t/>
            </a:r>
            <a:endParaRPr sz="2400">
              <a:solidFill>
                <a:schemeClr val="dk1"/>
              </a:solidFill>
              <a:latin typeface="Noto Sans"/>
              <a:ea typeface="Noto Sans"/>
              <a:cs typeface="Noto Sans"/>
              <a:sym typeface="Noto Sans"/>
            </a:endParaRPr>
          </a:p>
          <a:p>
            <a:pPr indent="0" lvl="0" marL="0" rtl="0" algn="l">
              <a:spcBef>
                <a:spcPts val="0"/>
              </a:spcBef>
              <a:spcAft>
                <a:spcPts val="0"/>
              </a:spcAft>
              <a:buNone/>
            </a:pPr>
            <a:r>
              <a:rPr lang="en" sz="2400">
                <a:solidFill>
                  <a:schemeClr val="dk1"/>
                </a:solidFill>
                <a:latin typeface="Noto Sans"/>
                <a:ea typeface="Noto Sans"/>
                <a:cs typeface="Noto Sans"/>
                <a:sym typeface="Noto Sans"/>
              </a:rPr>
              <a:t>For each graph:</a:t>
            </a:r>
            <a:endParaRPr sz="2400">
              <a:solidFill>
                <a:schemeClr val="dk1"/>
              </a:solidFill>
              <a:latin typeface="Noto Sans"/>
              <a:ea typeface="Noto Sans"/>
              <a:cs typeface="Noto Sans"/>
              <a:sym typeface="Noto Sans"/>
            </a:endParaRPr>
          </a:p>
          <a:p>
            <a:pPr indent="-381000" lvl="0" marL="457200" rtl="0" algn="l">
              <a:spcBef>
                <a:spcPts val="0"/>
              </a:spcBef>
              <a:spcAft>
                <a:spcPts val="0"/>
              </a:spcAft>
              <a:buClr>
                <a:schemeClr val="dk1"/>
              </a:buClr>
              <a:buSzPts val="2400"/>
              <a:buAutoNum type="alphaLcPeriod"/>
            </a:pPr>
            <a:r>
              <a:rPr lang="en" sz="2400">
                <a:solidFill>
                  <a:schemeClr val="dk1"/>
                </a:solidFill>
                <a:latin typeface="Noto Sans"/>
                <a:ea typeface="Noto Sans"/>
                <a:cs typeface="Noto Sans"/>
                <a:sym typeface="Noto Sans"/>
              </a:rPr>
              <a:t>Identify the </a:t>
            </a:r>
            <a:r>
              <a:rPr i="1" lang="en" sz="2400">
                <a:solidFill>
                  <a:schemeClr val="dk1"/>
                </a:solidFill>
                <a:latin typeface="Times New Roman"/>
                <a:ea typeface="Times New Roman"/>
                <a:cs typeface="Times New Roman"/>
                <a:sym typeface="Times New Roman"/>
              </a:rPr>
              <a:t>x</a:t>
            </a:r>
            <a:r>
              <a:rPr lang="en" sz="2400">
                <a:solidFill>
                  <a:schemeClr val="dk1"/>
                </a:solidFill>
                <a:latin typeface="Noto Sans"/>
                <a:ea typeface="Noto Sans"/>
                <a:cs typeface="Noto Sans"/>
                <a:sym typeface="Noto Sans"/>
              </a:rPr>
              <a:t>-intercepts </a:t>
            </a:r>
            <a:endParaRPr sz="2400">
              <a:solidFill>
                <a:schemeClr val="dk1"/>
              </a:solidFill>
              <a:latin typeface="Noto Sans"/>
              <a:ea typeface="Noto Sans"/>
              <a:cs typeface="Noto Sans"/>
              <a:sym typeface="Noto Sans"/>
            </a:endParaRPr>
          </a:p>
          <a:p>
            <a:pPr indent="-381000" lvl="0" marL="457200" rtl="0" algn="l">
              <a:spcBef>
                <a:spcPts val="0"/>
              </a:spcBef>
              <a:spcAft>
                <a:spcPts val="0"/>
              </a:spcAft>
              <a:buClr>
                <a:schemeClr val="dk1"/>
              </a:buClr>
              <a:buSzPts val="2400"/>
              <a:buAutoNum type="alphaLcPeriod"/>
            </a:pPr>
            <a:r>
              <a:rPr lang="en" sz="2400">
                <a:solidFill>
                  <a:schemeClr val="dk1"/>
                </a:solidFill>
                <a:latin typeface="Noto Sans"/>
                <a:ea typeface="Noto Sans"/>
                <a:cs typeface="Noto Sans"/>
                <a:sym typeface="Noto Sans"/>
              </a:rPr>
              <a:t>Identify the</a:t>
            </a:r>
            <a:r>
              <a:rPr lang="en" sz="2400">
                <a:solidFill>
                  <a:schemeClr val="dk1"/>
                </a:solidFill>
                <a:latin typeface="Noto Sans"/>
                <a:ea typeface="Noto Sans"/>
                <a:cs typeface="Noto Sans"/>
                <a:sym typeface="Noto Sans"/>
              </a:rPr>
              <a:t> </a:t>
            </a:r>
            <a:r>
              <a:rPr i="1" lang="en" sz="2400">
                <a:solidFill>
                  <a:schemeClr val="dk1"/>
                </a:solidFill>
                <a:latin typeface="Times New Roman"/>
                <a:ea typeface="Times New Roman"/>
                <a:cs typeface="Times New Roman"/>
                <a:sym typeface="Times New Roman"/>
              </a:rPr>
              <a:t>y</a:t>
            </a:r>
            <a:r>
              <a:rPr lang="en" sz="2400">
                <a:solidFill>
                  <a:schemeClr val="dk1"/>
                </a:solidFill>
                <a:latin typeface="Noto Sans"/>
                <a:ea typeface="Noto Sans"/>
                <a:cs typeface="Noto Sans"/>
                <a:sym typeface="Noto Sans"/>
              </a:rPr>
              <a:t>-intercept </a:t>
            </a:r>
            <a:endParaRPr sz="2400">
              <a:solidFill>
                <a:schemeClr val="dk1"/>
              </a:solidFill>
              <a:latin typeface="Noto Sans"/>
              <a:ea typeface="Noto Sans"/>
              <a:cs typeface="Noto Sans"/>
              <a:sym typeface="Noto Sans"/>
            </a:endParaRPr>
          </a:p>
        </p:txBody>
      </p:sp>
      <p:sp>
        <p:nvSpPr>
          <p:cNvPr id="213" name="Google Shape;213;p27"/>
          <p:cNvSpPr txBox="1"/>
          <p:nvPr/>
        </p:nvSpPr>
        <p:spPr>
          <a:xfrm>
            <a:off x="6216600" y="1251475"/>
            <a:ext cx="2323800" cy="1317300"/>
          </a:xfrm>
          <a:prstGeom prst="rect">
            <a:avLst/>
          </a:prstGeom>
          <a:noFill/>
          <a:ln>
            <a:noFill/>
          </a:ln>
        </p:spPr>
        <p:txBody>
          <a:bodyPr anchorCtr="0" anchor="t" bIns="91425" lIns="91425" spcFirstLastPara="1" rIns="91425" wrap="square" tIns="91425">
            <a:noAutofit/>
          </a:bodyPr>
          <a:lstStyle/>
          <a:p>
            <a:pPr indent="-381000" lvl="0" marL="457200" rtl="0" algn="l">
              <a:spcBef>
                <a:spcPts val="0"/>
              </a:spcBef>
              <a:spcAft>
                <a:spcPts val="0"/>
              </a:spcAft>
              <a:buClr>
                <a:schemeClr val="dk1"/>
              </a:buClr>
              <a:buSzPts val="2400"/>
              <a:buFont typeface="Noto Sans"/>
              <a:buAutoNum type="arabicPeriod"/>
            </a:pPr>
            <a:r>
              <a:rPr lang="en" sz="2400">
                <a:solidFill>
                  <a:schemeClr val="dk1"/>
                </a:solidFill>
                <a:latin typeface="Noto Sans"/>
                <a:ea typeface="Noto Sans"/>
                <a:cs typeface="Noto Sans"/>
                <a:sym typeface="Noto Sans"/>
              </a:rPr>
              <a:t>Function </a:t>
            </a:r>
            <a:r>
              <a:rPr i="1" lang="en" sz="2400">
                <a:solidFill>
                  <a:schemeClr val="dk1"/>
                </a:solidFill>
                <a:latin typeface="Times New Roman"/>
                <a:ea typeface="Times New Roman"/>
                <a:cs typeface="Times New Roman"/>
                <a:sym typeface="Times New Roman"/>
              </a:rPr>
              <a:t>f</a:t>
            </a:r>
            <a:endParaRPr i="1" sz="2400">
              <a:solidFill>
                <a:schemeClr val="dk1"/>
              </a:solidFill>
              <a:latin typeface="Times New Roman"/>
              <a:ea typeface="Times New Roman"/>
              <a:cs typeface="Times New Roman"/>
              <a:sym typeface="Times New Roman"/>
            </a:endParaRPr>
          </a:p>
          <a:p>
            <a:pPr indent="457200" lvl="0" marL="0" rtl="0" algn="l">
              <a:spcBef>
                <a:spcPts val="0"/>
              </a:spcBef>
              <a:spcAft>
                <a:spcPts val="0"/>
              </a:spcAft>
              <a:buNone/>
            </a:pPr>
            <a:r>
              <a:rPr i="1" lang="en" sz="2400">
                <a:solidFill>
                  <a:schemeClr val="dk1"/>
                </a:solidFill>
                <a:latin typeface="Times New Roman"/>
                <a:ea typeface="Times New Roman"/>
                <a:cs typeface="Times New Roman"/>
                <a:sym typeface="Times New Roman"/>
              </a:rPr>
              <a:t>x</a:t>
            </a:r>
            <a:r>
              <a:rPr baseline="30000" lang="en" sz="2400">
                <a:solidFill>
                  <a:schemeClr val="dk1"/>
                </a:solidFill>
                <a:latin typeface="Noto Sans"/>
                <a:ea typeface="Noto Sans"/>
                <a:cs typeface="Noto Sans"/>
                <a:sym typeface="Noto Sans"/>
              </a:rPr>
              <a:t>2 </a:t>
            </a:r>
            <a:r>
              <a:rPr lang="en" sz="2400">
                <a:solidFill>
                  <a:schemeClr val="dk1"/>
                </a:solidFill>
                <a:latin typeface="Noto Sans"/>
                <a:ea typeface="Noto Sans"/>
                <a:cs typeface="Noto Sans"/>
                <a:sym typeface="Noto Sans"/>
              </a:rPr>
              <a:t>+ 4</a:t>
            </a:r>
            <a:r>
              <a:rPr i="1" lang="en" sz="2400">
                <a:solidFill>
                  <a:schemeClr val="dk1"/>
                </a:solidFill>
                <a:latin typeface="Times New Roman"/>
                <a:ea typeface="Times New Roman"/>
                <a:cs typeface="Times New Roman"/>
                <a:sym typeface="Times New Roman"/>
              </a:rPr>
              <a:t>x </a:t>
            </a:r>
            <a:r>
              <a:rPr lang="en" sz="2400">
                <a:solidFill>
                  <a:schemeClr val="dk1"/>
                </a:solidFill>
                <a:latin typeface="Noto Sans"/>
                <a:ea typeface="Noto Sans"/>
                <a:cs typeface="Noto Sans"/>
                <a:sym typeface="Noto Sans"/>
              </a:rPr>
              <a:t>+ 3</a:t>
            </a:r>
            <a:endParaRPr sz="2400">
              <a:solidFill>
                <a:schemeClr val="dk1"/>
              </a:solidFill>
              <a:latin typeface="Noto Sans"/>
              <a:ea typeface="Noto Sans"/>
              <a:cs typeface="Noto Sans"/>
              <a:sym typeface="Noto Sans"/>
            </a:endParaRPr>
          </a:p>
          <a:p>
            <a:pPr indent="457200" lvl="0" marL="0" rtl="0" algn="l">
              <a:spcBef>
                <a:spcPts val="0"/>
              </a:spcBef>
              <a:spcAft>
                <a:spcPts val="0"/>
              </a:spcAft>
              <a:buNone/>
            </a:pPr>
            <a:r>
              <a:rPr lang="en" sz="2400">
                <a:solidFill>
                  <a:schemeClr val="dk1"/>
                </a:solidFill>
                <a:latin typeface="Noto Sans"/>
                <a:ea typeface="Noto Sans"/>
                <a:cs typeface="Noto Sans"/>
                <a:sym typeface="Noto Sans"/>
              </a:rPr>
              <a:t>(</a:t>
            </a:r>
            <a:r>
              <a:rPr i="1" lang="en" sz="2400">
                <a:solidFill>
                  <a:schemeClr val="dk1"/>
                </a:solidFill>
                <a:latin typeface="Times New Roman"/>
                <a:ea typeface="Times New Roman"/>
                <a:cs typeface="Times New Roman"/>
                <a:sym typeface="Times New Roman"/>
              </a:rPr>
              <a:t>x </a:t>
            </a:r>
            <a:r>
              <a:rPr lang="en" sz="2400">
                <a:solidFill>
                  <a:schemeClr val="dk1"/>
                </a:solidFill>
                <a:latin typeface="Noto Sans"/>
                <a:ea typeface="Noto Sans"/>
                <a:cs typeface="Noto Sans"/>
                <a:sym typeface="Noto Sans"/>
              </a:rPr>
              <a:t>+ 3)(</a:t>
            </a:r>
            <a:r>
              <a:rPr i="1" lang="en" sz="2400">
                <a:solidFill>
                  <a:schemeClr val="dk1"/>
                </a:solidFill>
                <a:latin typeface="Times New Roman"/>
                <a:ea typeface="Times New Roman"/>
                <a:cs typeface="Times New Roman"/>
                <a:sym typeface="Times New Roman"/>
              </a:rPr>
              <a:t>x </a:t>
            </a:r>
            <a:r>
              <a:rPr lang="en" sz="2400">
                <a:solidFill>
                  <a:schemeClr val="dk1"/>
                </a:solidFill>
                <a:latin typeface="Noto Sans"/>
                <a:ea typeface="Noto Sans"/>
                <a:cs typeface="Noto Sans"/>
                <a:sym typeface="Noto Sans"/>
              </a:rPr>
              <a:t>+ 1)</a:t>
            </a:r>
            <a:endParaRPr sz="2400">
              <a:solidFill>
                <a:schemeClr val="dk1"/>
              </a:solidFill>
              <a:latin typeface="Noto Sans"/>
              <a:ea typeface="Noto Sans"/>
              <a:cs typeface="Noto Sans"/>
              <a:sym typeface="Noto Sans"/>
            </a:endParaRPr>
          </a:p>
        </p:txBody>
      </p:sp>
      <p:pic>
        <p:nvPicPr>
          <p:cNvPr id="214" name="Google Shape;214;p27"/>
          <p:cNvPicPr preferRelativeResize="0"/>
          <p:nvPr/>
        </p:nvPicPr>
        <p:blipFill>
          <a:blip r:embed="rId4">
            <a:alphaModFix/>
          </a:blip>
          <a:stretch>
            <a:fillRect/>
          </a:stretch>
        </p:blipFill>
        <p:spPr>
          <a:xfrm>
            <a:off x="5961850" y="2505800"/>
            <a:ext cx="2833300" cy="22624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8" name="Shape 218"/>
        <p:cNvGrpSpPr/>
        <p:nvPr/>
      </p:nvGrpSpPr>
      <p:grpSpPr>
        <a:xfrm>
          <a:off x="0" y="0"/>
          <a:ext cx="0" cy="0"/>
          <a:chOff x="0" y="0"/>
          <a:chExt cx="0" cy="0"/>
        </a:xfrm>
      </p:grpSpPr>
      <p:sp>
        <p:nvSpPr>
          <p:cNvPr id="219" name="Google Shape;219;p28"/>
          <p:cNvSpPr txBox="1"/>
          <p:nvPr>
            <p:ph type="title"/>
          </p:nvPr>
        </p:nvSpPr>
        <p:spPr>
          <a:xfrm>
            <a:off x="311700" y="137160"/>
            <a:ext cx="8520600" cy="8019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2</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400"/>
              <a:t>Uncover The </a:t>
            </a:r>
            <a:r>
              <a:rPr i="1" lang="en" sz="2400">
                <a:latin typeface="Times New Roman"/>
                <a:ea typeface="Times New Roman"/>
                <a:cs typeface="Times New Roman"/>
                <a:sym typeface="Times New Roman"/>
              </a:rPr>
              <a:t>x</a:t>
            </a:r>
            <a:r>
              <a:rPr lang="en" sz="2400"/>
              <a:t>- and </a:t>
            </a:r>
            <a:r>
              <a:rPr i="1" lang="en" sz="2400">
                <a:latin typeface="Times New Roman"/>
                <a:ea typeface="Times New Roman"/>
                <a:cs typeface="Times New Roman"/>
                <a:sym typeface="Times New Roman"/>
              </a:rPr>
              <a:t>y</a:t>
            </a:r>
            <a:r>
              <a:rPr lang="en" sz="2400"/>
              <a:t>-intercept Connections 🫣</a:t>
            </a:r>
            <a:endParaRPr>
              <a:solidFill>
                <a:srgbClr val="005047"/>
              </a:solidFill>
            </a:endParaRPr>
          </a:p>
        </p:txBody>
      </p:sp>
      <p:sp>
        <p:nvSpPr>
          <p:cNvPr id="220" name="Google Shape;220;p2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21" name="Google Shape;221;p28"/>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7.10.3 The X- and Y-Intercepts of Quadratic Expressions</a:t>
            </a:r>
            <a:endParaRPr/>
          </a:p>
        </p:txBody>
      </p:sp>
      <p:sp>
        <p:nvSpPr>
          <p:cNvPr id="222" name="Google Shape;222;p28"/>
          <p:cNvSpPr txBox="1"/>
          <p:nvPr/>
        </p:nvSpPr>
        <p:spPr>
          <a:xfrm>
            <a:off x="509517" y="1160320"/>
            <a:ext cx="2323800" cy="1317300"/>
          </a:xfrm>
          <a:prstGeom prst="rect">
            <a:avLst/>
          </a:prstGeom>
          <a:noFill/>
          <a:ln>
            <a:noFill/>
          </a:ln>
        </p:spPr>
        <p:txBody>
          <a:bodyPr anchorCtr="0" anchor="t" bIns="91425" lIns="91425" spcFirstLastPara="1" rIns="91425" wrap="square" tIns="91425">
            <a:noAutofit/>
          </a:bodyPr>
          <a:lstStyle/>
          <a:p>
            <a:pPr indent="-381000" lvl="0" marL="457200" rtl="0" algn="l">
              <a:spcBef>
                <a:spcPts val="0"/>
              </a:spcBef>
              <a:spcAft>
                <a:spcPts val="0"/>
              </a:spcAft>
              <a:buClr>
                <a:schemeClr val="dk1"/>
              </a:buClr>
              <a:buSzPts val="2400"/>
              <a:buFont typeface="Noto Sans"/>
              <a:buAutoNum type="arabicPeriod" startAt="2"/>
            </a:pPr>
            <a:r>
              <a:rPr lang="en" sz="2400">
                <a:solidFill>
                  <a:schemeClr val="dk1"/>
                </a:solidFill>
                <a:latin typeface="Noto Sans"/>
                <a:ea typeface="Noto Sans"/>
                <a:cs typeface="Noto Sans"/>
                <a:sym typeface="Noto Sans"/>
              </a:rPr>
              <a:t>Function </a:t>
            </a:r>
            <a:r>
              <a:rPr i="1" lang="en" sz="2400">
                <a:solidFill>
                  <a:schemeClr val="dk1"/>
                </a:solidFill>
                <a:latin typeface="Times New Roman"/>
                <a:ea typeface="Times New Roman"/>
                <a:cs typeface="Times New Roman"/>
                <a:sym typeface="Times New Roman"/>
              </a:rPr>
              <a:t>g</a:t>
            </a:r>
            <a:endParaRPr i="1" sz="2400">
              <a:solidFill>
                <a:schemeClr val="dk1"/>
              </a:solidFill>
              <a:latin typeface="Times New Roman"/>
              <a:ea typeface="Times New Roman"/>
              <a:cs typeface="Times New Roman"/>
              <a:sym typeface="Times New Roman"/>
            </a:endParaRPr>
          </a:p>
          <a:p>
            <a:pPr indent="457200" lvl="0" marL="0" rtl="0" algn="l">
              <a:spcBef>
                <a:spcPts val="0"/>
              </a:spcBef>
              <a:spcAft>
                <a:spcPts val="0"/>
              </a:spcAft>
              <a:buNone/>
            </a:pPr>
            <a:r>
              <a:rPr i="1" lang="en" sz="2400">
                <a:solidFill>
                  <a:schemeClr val="dk1"/>
                </a:solidFill>
                <a:latin typeface="Times New Roman"/>
                <a:ea typeface="Times New Roman"/>
                <a:cs typeface="Times New Roman"/>
                <a:sym typeface="Times New Roman"/>
              </a:rPr>
              <a:t>x</a:t>
            </a:r>
            <a:r>
              <a:rPr baseline="30000" lang="en" sz="2400">
                <a:solidFill>
                  <a:schemeClr val="dk1"/>
                </a:solidFill>
                <a:latin typeface="Noto Sans"/>
                <a:ea typeface="Noto Sans"/>
                <a:cs typeface="Noto Sans"/>
                <a:sym typeface="Noto Sans"/>
              </a:rPr>
              <a:t>2 </a:t>
            </a:r>
            <a:r>
              <a:rPr lang="en" sz="2400">
                <a:solidFill>
                  <a:schemeClr val="dk1"/>
                </a:solidFill>
                <a:latin typeface="Noto Sans"/>
                <a:ea typeface="Noto Sans"/>
                <a:cs typeface="Noto Sans"/>
                <a:sym typeface="Noto Sans"/>
              </a:rPr>
              <a:t>-</a:t>
            </a:r>
            <a:r>
              <a:rPr lang="en" sz="2400">
                <a:solidFill>
                  <a:schemeClr val="dk1"/>
                </a:solidFill>
                <a:latin typeface="Noto Sans"/>
                <a:ea typeface="Noto Sans"/>
                <a:cs typeface="Noto Sans"/>
                <a:sym typeface="Noto Sans"/>
              </a:rPr>
              <a:t> 5</a:t>
            </a:r>
            <a:r>
              <a:rPr i="1" lang="en" sz="2400">
                <a:solidFill>
                  <a:schemeClr val="dk1"/>
                </a:solidFill>
                <a:latin typeface="Times New Roman"/>
                <a:ea typeface="Times New Roman"/>
                <a:cs typeface="Times New Roman"/>
                <a:sym typeface="Times New Roman"/>
              </a:rPr>
              <a:t>x </a:t>
            </a:r>
            <a:r>
              <a:rPr lang="en" sz="2400">
                <a:solidFill>
                  <a:schemeClr val="dk1"/>
                </a:solidFill>
                <a:latin typeface="Noto Sans"/>
                <a:ea typeface="Noto Sans"/>
                <a:cs typeface="Noto Sans"/>
                <a:sym typeface="Noto Sans"/>
              </a:rPr>
              <a:t>+ 4</a:t>
            </a:r>
            <a:endParaRPr sz="2400">
              <a:solidFill>
                <a:schemeClr val="dk1"/>
              </a:solidFill>
              <a:latin typeface="Noto Sans"/>
              <a:ea typeface="Noto Sans"/>
              <a:cs typeface="Noto Sans"/>
              <a:sym typeface="Noto Sans"/>
            </a:endParaRPr>
          </a:p>
          <a:p>
            <a:pPr indent="457200" lvl="0" marL="0" rtl="0" algn="l">
              <a:spcBef>
                <a:spcPts val="0"/>
              </a:spcBef>
              <a:spcAft>
                <a:spcPts val="0"/>
              </a:spcAft>
              <a:buNone/>
            </a:pPr>
            <a:r>
              <a:rPr lang="en" sz="2400">
                <a:solidFill>
                  <a:schemeClr val="dk1"/>
                </a:solidFill>
                <a:latin typeface="Noto Sans"/>
                <a:ea typeface="Noto Sans"/>
                <a:cs typeface="Noto Sans"/>
                <a:sym typeface="Noto Sans"/>
              </a:rPr>
              <a:t>(</a:t>
            </a:r>
            <a:r>
              <a:rPr i="1" lang="en" sz="2400">
                <a:solidFill>
                  <a:schemeClr val="dk1"/>
                </a:solidFill>
                <a:latin typeface="Times New Roman"/>
                <a:ea typeface="Times New Roman"/>
                <a:cs typeface="Times New Roman"/>
                <a:sym typeface="Times New Roman"/>
              </a:rPr>
              <a:t>x </a:t>
            </a:r>
            <a:r>
              <a:rPr lang="en" sz="2400">
                <a:solidFill>
                  <a:schemeClr val="dk1"/>
                </a:solidFill>
                <a:latin typeface="Noto Sans"/>
                <a:ea typeface="Noto Sans"/>
                <a:cs typeface="Noto Sans"/>
                <a:sym typeface="Noto Sans"/>
              </a:rPr>
              <a:t>- 4</a:t>
            </a:r>
            <a:r>
              <a:rPr lang="en" sz="2400">
                <a:solidFill>
                  <a:schemeClr val="dk1"/>
                </a:solidFill>
                <a:latin typeface="Noto Sans"/>
                <a:ea typeface="Noto Sans"/>
                <a:cs typeface="Noto Sans"/>
                <a:sym typeface="Noto Sans"/>
              </a:rPr>
              <a:t>)(</a:t>
            </a:r>
            <a:r>
              <a:rPr i="1" lang="en" sz="2400">
                <a:solidFill>
                  <a:schemeClr val="dk1"/>
                </a:solidFill>
                <a:latin typeface="Times New Roman"/>
                <a:ea typeface="Times New Roman"/>
                <a:cs typeface="Times New Roman"/>
                <a:sym typeface="Times New Roman"/>
              </a:rPr>
              <a:t>x </a:t>
            </a:r>
            <a:r>
              <a:rPr lang="en" sz="2400">
                <a:solidFill>
                  <a:schemeClr val="dk1"/>
                </a:solidFill>
                <a:latin typeface="Noto Sans"/>
                <a:ea typeface="Noto Sans"/>
                <a:cs typeface="Noto Sans"/>
                <a:sym typeface="Noto Sans"/>
              </a:rPr>
              <a:t>-</a:t>
            </a:r>
            <a:r>
              <a:rPr lang="en" sz="2400">
                <a:solidFill>
                  <a:schemeClr val="dk1"/>
                </a:solidFill>
                <a:latin typeface="Noto Sans"/>
                <a:ea typeface="Noto Sans"/>
                <a:cs typeface="Noto Sans"/>
                <a:sym typeface="Noto Sans"/>
              </a:rPr>
              <a:t> 1)</a:t>
            </a:r>
            <a:endParaRPr sz="2400">
              <a:solidFill>
                <a:schemeClr val="dk1"/>
              </a:solidFill>
              <a:latin typeface="Noto Sans"/>
              <a:ea typeface="Noto Sans"/>
              <a:cs typeface="Noto Sans"/>
              <a:sym typeface="Noto Sans"/>
            </a:endParaRPr>
          </a:p>
        </p:txBody>
      </p:sp>
      <p:pic>
        <p:nvPicPr>
          <p:cNvPr id="223" name="Google Shape;223;p28"/>
          <p:cNvPicPr preferRelativeResize="0"/>
          <p:nvPr/>
        </p:nvPicPr>
        <p:blipFill>
          <a:blip r:embed="rId4">
            <a:alphaModFix/>
          </a:blip>
          <a:stretch>
            <a:fillRect/>
          </a:stretch>
        </p:blipFill>
        <p:spPr>
          <a:xfrm>
            <a:off x="310896" y="2498695"/>
            <a:ext cx="2552700" cy="2038350"/>
          </a:xfrm>
          <a:prstGeom prst="rect">
            <a:avLst/>
          </a:prstGeom>
          <a:noFill/>
          <a:ln>
            <a:noFill/>
          </a:ln>
        </p:spPr>
      </p:pic>
      <p:sp>
        <p:nvSpPr>
          <p:cNvPr id="224" name="Google Shape;224;p28"/>
          <p:cNvSpPr txBox="1"/>
          <p:nvPr/>
        </p:nvSpPr>
        <p:spPr>
          <a:xfrm>
            <a:off x="3237367" y="1160320"/>
            <a:ext cx="2323800" cy="1317300"/>
          </a:xfrm>
          <a:prstGeom prst="rect">
            <a:avLst/>
          </a:prstGeom>
          <a:noFill/>
          <a:ln>
            <a:noFill/>
          </a:ln>
        </p:spPr>
        <p:txBody>
          <a:bodyPr anchorCtr="0" anchor="t" bIns="91425" lIns="91425" spcFirstLastPara="1" rIns="91425" wrap="square" tIns="91425">
            <a:noAutofit/>
          </a:bodyPr>
          <a:lstStyle/>
          <a:p>
            <a:pPr indent="-381000" lvl="0" marL="457200" rtl="0" algn="l">
              <a:spcBef>
                <a:spcPts val="0"/>
              </a:spcBef>
              <a:spcAft>
                <a:spcPts val="0"/>
              </a:spcAft>
              <a:buClr>
                <a:schemeClr val="dk1"/>
              </a:buClr>
              <a:buSzPts val="2400"/>
              <a:buFont typeface="Noto Sans"/>
              <a:buAutoNum type="arabicPeriod" startAt="3"/>
            </a:pPr>
            <a:r>
              <a:rPr lang="en" sz="2400">
                <a:solidFill>
                  <a:schemeClr val="dk1"/>
                </a:solidFill>
                <a:latin typeface="Noto Sans"/>
                <a:ea typeface="Noto Sans"/>
                <a:cs typeface="Noto Sans"/>
                <a:sym typeface="Noto Sans"/>
              </a:rPr>
              <a:t>Function </a:t>
            </a:r>
            <a:r>
              <a:rPr i="1" lang="en" sz="2400">
                <a:solidFill>
                  <a:schemeClr val="dk1"/>
                </a:solidFill>
                <a:latin typeface="Times New Roman"/>
                <a:ea typeface="Times New Roman"/>
                <a:cs typeface="Times New Roman"/>
                <a:sym typeface="Times New Roman"/>
              </a:rPr>
              <a:t>h</a:t>
            </a:r>
            <a:endParaRPr i="1" sz="2400">
              <a:solidFill>
                <a:schemeClr val="dk1"/>
              </a:solidFill>
              <a:latin typeface="Times New Roman"/>
              <a:ea typeface="Times New Roman"/>
              <a:cs typeface="Times New Roman"/>
              <a:sym typeface="Times New Roman"/>
            </a:endParaRPr>
          </a:p>
          <a:p>
            <a:pPr indent="457200" lvl="0" marL="0" rtl="0" algn="l">
              <a:spcBef>
                <a:spcPts val="0"/>
              </a:spcBef>
              <a:spcAft>
                <a:spcPts val="0"/>
              </a:spcAft>
              <a:buNone/>
            </a:pPr>
            <a:r>
              <a:rPr i="1" lang="en" sz="2400">
                <a:solidFill>
                  <a:schemeClr val="dk1"/>
                </a:solidFill>
                <a:latin typeface="Times New Roman"/>
                <a:ea typeface="Times New Roman"/>
                <a:cs typeface="Times New Roman"/>
                <a:sym typeface="Times New Roman"/>
              </a:rPr>
              <a:t>x</a:t>
            </a:r>
            <a:r>
              <a:rPr baseline="30000" lang="en" sz="2400">
                <a:solidFill>
                  <a:schemeClr val="dk1"/>
                </a:solidFill>
                <a:latin typeface="Noto Sans"/>
                <a:ea typeface="Noto Sans"/>
                <a:cs typeface="Noto Sans"/>
                <a:sym typeface="Noto Sans"/>
              </a:rPr>
              <a:t>2 </a:t>
            </a:r>
            <a:r>
              <a:rPr lang="en" sz="2400">
                <a:solidFill>
                  <a:schemeClr val="dk1"/>
                </a:solidFill>
                <a:latin typeface="Noto Sans"/>
                <a:ea typeface="Noto Sans"/>
                <a:cs typeface="Noto Sans"/>
                <a:sym typeface="Noto Sans"/>
              </a:rPr>
              <a:t>- 9</a:t>
            </a:r>
            <a:endParaRPr sz="2400">
              <a:solidFill>
                <a:schemeClr val="dk1"/>
              </a:solidFill>
              <a:latin typeface="Noto Sans"/>
              <a:ea typeface="Noto Sans"/>
              <a:cs typeface="Noto Sans"/>
              <a:sym typeface="Noto Sans"/>
            </a:endParaRPr>
          </a:p>
          <a:p>
            <a:pPr indent="457200" lvl="0" marL="0" rtl="0" algn="l">
              <a:spcBef>
                <a:spcPts val="0"/>
              </a:spcBef>
              <a:spcAft>
                <a:spcPts val="0"/>
              </a:spcAft>
              <a:buNone/>
            </a:pPr>
            <a:r>
              <a:rPr lang="en" sz="2400">
                <a:solidFill>
                  <a:schemeClr val="dk1"/>
                </a:solidFill>
                <a:latin typeface="Noto Sans"/>
                <a:ea typeface="Noto Sans"/>
                <a:cs typeface="Noto Sans"/>
                <a:sym typeface="Noto Sans"/>
              </a:rPr>
              <a:t>(</a:t>
            </a:r>
            <a:r>
              <a:rPr i="1" lang="en" sz="2400">
                <a:solidFill>
                  <a:schemeClr val="dk1"/>
                </a:solidFill>
                <a:latin typeface="Times New Roman"/>
                <a:ea typeface="Times New Roman"/>
                <a:cs typeface="Times New Roman"/>
                <a:sym typeface="Times New Roman"/>
              </a:rPr>
              <a:t>x </a:t>
            </a:r>
            <a:r>
              <a:rPr lang="en" sz="2400">
                <a:solidFill>
                  <a:schemeClr val="dk1"/>
                </a:solidFill>
                <a:latin typeface="Noto Sans"/>
                <a:ea typeface="Noto Sans"/>
                <a:cs typeface="Noto Sans"/>
                <a:sym typeface="Noto Sans"/>
              </a:rPr>
              <a:t>- 3)(</a:t>
            </a:r>
            <a:r>
              <a:rPr i="1" lang="en" sz="2400">
                <a:solidFill>
                  <a:schemeClr val="dk1"/>
                </a:solidFill>
                <a:latin typeface="Times New Roman"/>
                <a:ea typeface="Times New Roman"/>
                <a:cs typeface="Times New Roman"/>
                <a:sym typeface="Times New Roman"/>
              </a:rPr>
              <a:t>x </a:t>
            </a:r>
            <a:r>
              <a:rPr lang="en" sz="2400">
                <a:solidFill>
                  <a:schemeClr val="dk1"/>
                </a:solidFill>
                <a:latin typeface="Noto Sans"/>
                <a:ea typeface="Noto Sans"/>
                <a:cs typeface="Noto Sans"/>
                <a:sym typeface="Noto Sans"/>
              </a:rPr>
              <a:t>+</a:t>
            </a:r>
            <a:r>
              <a:rPr lang="en" sz="2400">
                <a:solidFill>
                  <a:schemeClr val="dk1"/>
                </a:solidFill>
                <a:latin typeface="Noto Sans"/>
                <a:ea typeface="Noto Sans"/>
                <a:cs typeface="Noto Sans"/>
                <a:sym typeface="Noto Sans"/>
              </a:rPr>
              <a:t> 3)</a:t>
            </a:r>
            <a:endParaRPr sz="2400">
              <a:solidFill>
                <a:schemeClr val="dk1"/>
              </a:solidFill>
              <a:latin typeface="Noto Sans"/>
              <a:ea typeface="Noto Sans"/>
              <a:cs typeface="Noto Sans"/>
              <a:sym typeface="Noto Sans"/>
            </a:endParaRPr>
          </a:p>
        </p:txBody>
      </p:sp>
      <p:pic>
        <p:nvPicPr>
          <p:cNvPr id="225" name="Google Shape;225;p28"/>
          <p:cNvPicPr preferRelativeResize="0"/>
          <p:nvPr/>
        </p:nvPicPr>
        <p:blipFill>
          <a:blip r:embed="rId5">
            <a:alphaModFix/>
          </a:blip>
          <a:stretch>
            <a:fillRect/>
          </a:stretch>
        </p:blipFill>
        <p:spPr>
          <a:xfrm>
            <a:off x="3375096" y="2498695"/>
            <a:ext cx="2281562" cy="2068730"/>
          </a:xfrm>
          <a:prstGeom prst="rect">
            <a:avLst/>
          </a:prstGeom>
          <a:noFill/>
          <a:ln>
            <a:noFill/>
          </a:ln>
        </p:spPr>
      </p:pic>
      <p:sp>
        <p:nvSpPr>
          <p:cNvPr id="226" name="Google Shape;226;p28"/>
          <p:cNvSpPr txBox="1"/>
          <p:nvPr/>
        </p:nvSpPr>
        <p:spPr>
          <a:xfrm>
            <a:off x="6105817" y="1160320"/>
            <a:ext cx="2323800" cy="1317300"/>
          </a:xfrm>
          <a:prstGeom prst="rect">
            <a:avLst/>
          </a:prstGeom>
          <a:noFill/>
          <a:ln>
            <a:noFill/>
          </a:ln>
        </p:spPr>
        <p:txBody>
          <a:bodyPr anchorCtr="0" anchor="t" bIns="91425" lIns="91425" spcFirstLastPara="1" rIns="91425" wrap="square" tIns="91425">
            <a:noAutofit/>
          </a:bodyPr>
          <a:lstStyle/>
          <a:p>
            <a:pPr indent="-381000" lvl="0" marL="457200" rtl="0" algn="l">
              <a:spcBef>
                <a:spcPts val="0"/>
              </a:spcBef>
              <a:spcAft>
                <a:spcPts val="0"/>
              </a:spcAft>
              <a:buClr>
                <a:schemeClr val="dk1"/>
              </a:buClr>
              <a:buSzPts val="2400"/>
              <a:buFont typeface="Noto Sans"/>
              <a:buAutoNum type="arabicPeriod" startAt="4"/>
            </a:pPr>
            <a:r>
              <a:rPr lang="en" sz="2400">
                <a:solidFill>
                  <a:schemeClr val="dk1"/>
                </a:solidFill>
                <a:latin typeface="Noto Sans"/>
                <a:ea typeface="Noto Sans"/>
                <a:cs typeface="Noto Sans"/>
                <a:sym typeface="Noto Sans"/>
              </a:rPr>
              <a:t>Function </a:t>
            </a:r>
            <a:r>
              <a:rPr i="1" lang="en" sz="2400">
                <a:solidFill>
                  <a:schemeClr val="dk1"/>
                </a:solidFill>
                <a:latin typeface="Times New Roman"/>
                <a:ea typeface="Times New Roman"/>
                <a:cs typeface="Times New Roman"/>
                <a:sym typeface="Times New Roman"/>
              </a:rPr>
              <a:t>j</a:t>
            </a:r>
            <a:endParaRPr i="1" sz="2400">
              <a:solidFill>
                <a:schemeClr val="dk1"/>
              </a:solidFill>
              <a:latin typeface="Times New Roman"/>
              <a:ea typeface="Times New Roman"/>
              <a:cs typeface="Times New Roman"/>
              <a:sym typeface="Times New Roman"/>
            </a:endParaRPr>
          </a:p>
          <a:p>
            <a:pPr indent="457200" lvl="0" marL="0" rtl="0" algn="l">
              <a:spcBef>
                <a:spcPts val="0"/>
              </a:spcBef>
              <a:spcAft>
                <a:spcPts val="0"/>
              </a:spcAft>
              <a:buNone/>
            </a:pPr>
            <a:r>
              <a:rPr i="1" lang="en" sz="2400">
                <a:solidFill>
                  <a:schemeClr val="dk1"/>
                </a:solidFill>
                <a:latin typeface="Times New Roman"/>
                <a:ea typeface="Times New Roman"/>
                <a:cs typeface="Times New Roman"/>
                <a:sym typeface="Times New Roman"/>
              </a:rPr>
              <a:t>x</a:t>
            </a:r>
            <a:r>
              <a:rPr baseline="30000" lang="en" sz="2400">
                <a:solidFill>
                  <a:schemeClr val="dk1"/>
                </a:solidFill>
                <a:latin typeface="Noto Sans"/>
                <a:ea typeface="Noto Sans"/>
                <a:cs typeface="Noto Sans"/>
                <a:sym typeface="Noto Sans"/>
              </a:rPr>
              <a:t>2 </a:t>
            </a:r>
            <a:r>
              <a:rPr lang="en" sz="2400">
                <a:solidFill>
                  <a:schemeClr val="dk1"/>
                </a:solidFill>
                <a:latin typeface="Noto Sans"/>
                <a:ea typeface="Noto Sans"/>
                <a:cs typeface="Noto Sans"/>
                <a:sym typeface="Noto Sans"/>
              </a:rPr>
              <a:t>- 5</a:t>
            </a:r>
            <a:r>
              <a:rPr i="1" lang="en" sz="2400">
                <a:solidFill>
                  <a:schemeClr val="dk1"/>
                </a:solidFill>
                <a:latin typeface="Times New Roman"/>
                <a:ea typeface="Times New Roman"/>
                <a:cs typeface="Times New Roman"/>
                <a:sym typeface="Times New Roman"/>
              </a:rPr>
              <a:t>x</a:t>
            </a:r>
            <a:endParaRPr sz="2400">
              <a:solidFill>
                <a:schemeClr val="dk1"/>
              </a:solidFill>
              <a:latin typeface="Noto Sans"/>
              <a:ea typeface="Noto Sans"/>
              <a:cs typeface="Noto Sans"/>
              <a:sym typeface="Noto Sans"/>
            </a:endParaRPr>
          </a:p>
          <a:p>
            <a:pPr indent="457200" lvl="0" marL="0" rtl="0" algn="l">
              <a:spcBef>
                <a:spcPts val="0"/>
              </a:spcBef>
              <a:spcAft>
                <a:spcPts val="0"/>
              </a:spcAft>
              <a:buNone/>
            </a:pPr>
            <a:r>
              <a:rPr i="1" lang="en" sz="2400">
                <a:solidFill>
                  <a:schemeClr val="dk1"/>
                </a:solidFill>
                <a:latin typeface="Times New Roman"/>
                <a:ea typeface="Times New Roman"/>
                <a:cs typeface="Times New Roman"/>
                <a:sym typeface="Times New Roman"/>
              </a:rPr>
              <a:t>x</a:t>
            </a:r>
            <a:r>
              <a:rPr lang="en" sz="2400">
                <a:solidFill>
                  <a:schemeClr val="dk1"/>
                </a:solidFill>
                <a:latin typeface="Noto Sans"/>
                <a:ea typeface="Noto Sans"/>
                <a:cs typeface="Noto Sans"/>
                <a:sym typeface="Noto Sans"/>
              </a:rPr>
              <a:t>(</a:t>
            </a:r>
            <a:r>
              <a:rPr i="1" lang="en" sz="2400">
                <a:solidFill>
                  <a:schemeClr val="dk1"/>
                </a:solidFill>
                <a:latin typeface="Times New Roman"/>
                <a:ea typeface="Times New Roman"/>
                <a:cs typeface="Times New Roman"/>
                <a:sym typeface="Times New Roman"/>
              </a:rPr>
              <a:t>x </a:t>
            </a:r>
            <a:r>
              <a:rPr lang="en" sz="2400">
                <a:solidFill>
                  <a:schemeClr val="dk1"/>
                </a:solidFill>
                <a:latin typeface="Noto Sans"/>
                <a:ea typeface="Noto Sans"/>
                <a:cs typeface="Noto Sans"/>
                <a:sym typeface="Noto Sans"/>
              </a:rPr>
              <a:t>- 5)</a:t>
            </a:r>
            <a:endParaRPr sz="2400">
              <a:solidFill>
                <a:schemeClr val="dk1"/>
              </a:solidFill>
              <a:latin typeface="Noto Sans"/>
              <a:ea typeface="Noto Sans"/>
              <a:cs typeface="Noto Sans"/>
              <a:sym typeface="Noto Sans"/>
            </a:endParaRPr>
          </a:p>
        </p:txBody>
      </p:sp>
      <p:pic>
        <p:nvPicPr>
          <p:cNvPr id="227" name="Google Shape;227;p28"/>
          <p:cNvPicPr preferRelativeResize="0"/>
          <p:nvPr/>
        </p:nvPicPr>
        <p:blipFill>
          <a:blip r:embed="rId6">
            <a:alphaModFix/>
          </a:blip>
          <a:stretch>
            <a:fillRect/>
          </a:stretch>
        </p:blipFill>
        <p:spPr>
          <a:xfrm>
            <a:off x="6124433" y="2498695"/>
            <a:ext cx="2286593" cy="1868522"/>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1" name="Shape 231"/>
        <p:cNvGrpSpPr/>
        <p:nvPr/>
      </p:nvGrpSpPr>
      <p:grpSpPr>
        <a:xfrm>
          <a:off x="0" y="0"/>
          <a:ext cx="0" cy="0"/>
          <a:chOff x="0" y="0"/>
          <a:chExt cx="0" cy="0"/>
        </a:xfrm>
      </p:grpSpPr>
      <p:sp>
        <p:nvSpPr>
          <p:cNvPr id="232" name="Google Shape;232;p29"/>
          <p:cNvSpPr txBox="1"/>
          <p:nvPr>
            <p:ph type="title"/>
          </p:nvPr>
        </p:nvSpPr>
        <p:spPr>
          <a:xfrm>
            <a:off x="311700" y="137160"/>
            <a:ext cx="8520600" cy="8019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2</a:t>
            </a:r>
            <a:endParaRPr b="0" sz="1400">
              <a:solidFill>
                <a:srgbClr val="666666"/>
              </a:solidFill>
            </a:endParaRPr>
          </a:p>
          <a:p>
            <a:pPr indent="0" lvl="0" marL="0" rtl="0" algn="l">
              <a:spcBef>
                <a:spcPts val="0"/>
              </a:spcBef>
              <a:spcAft>
                <a:spcPts val="0"/>
              </a:spcAft>
              <a:buNone/>
            </a:pPr>
            <a:r>
              <a:rPr lang="en" sz="2400"/>
              <a:t>Uncover The </a:t>
            </a:r>
            <a:r>
              <a:rPr i="1" lang="en" sz="2400">
                <a:latin typeface="Times New Roman"/>
                <a:ea typeface="Times New Roman"/>
                <a:cs typeface="Times New Roman"/>
                <a:sym typeface="Times New Roman"/>
              </a:rPr>
              <a:t>x</a:t>
            </a:r>
            <a:r>
              <a:rPr lang="en" sz="2400"/>
              <a:t>- and </a:t>
            </a:r>
            <a:r>
              <a:rPr i="1" lang="en" sz="2400">
                <a:latin typeface="Times New Roman"/>
                <a:ea typeface="Times New Roman"/>
                <a:cs typeface="Times New Roman"/>
                <a:sym typeface="Times New Roman"/>
              </a:rPr>
              <a:t>y</a:t>
            </a:r>
            <a:r>
              <a:rPr lang="en" sz="2400"/>
              <a:t>-intercept Connections 🫣</a:t>
            </a:r>
            <a:endParaRPr>
              <a:solidFill>
                <a:srgbClr val="005047"/>
              </a:solidFill>
            </a:endParaRPr>
          </a:p>
        </p:txBody>
      </p:sp>
      <p:sp>
        <p:nvSpPr>
          <p:cNvPr id="233" name="Google Shape;233;p2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34" name="Google Shape;234;p2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7.10.3 The X- and Y-Intercepts of Quadratic Expressions</a:t>
            </a:r>
            <a:endParaRPr/>
          </a:p>
        </p:txBody>
      </p:sp>
      <p:sp>
        <p:nvSpPr>
          <p:cNvPr id="235" name="Google Shape;235;p29">
            <a:hlinkClick action="ppaction://hlinksldjump" r:id="rId4"/>
          </p:cNvPr>
          <p:cNvSpPr/>
          <p:nvPr/>
        </p:nvSpPr>
        <p:spPr>
          <a:xfrm>
            <a:off x="7206100" y="4291800"/>
            <a:ext cx="1341600" cy="8517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300">
                <a:latin typeface="Calibri"/>
                <a:ea typeface="Calibri"/>
                <a:cs typeface="Calibri"/>
                <a:sym typeface="Calibri"/>
              </a:rPr>
              <a:t>Are you ready for more?</a:t>
            </a:r>
            <a:endParaRPr b="1" sz="1300">
              <a:latin typeface="Calibri"/>
              <a:ea typeface="Calibri"/>
              <a:cs typeface="Calibri"/>
              <a:sym typeface="Calibri"/>
            </a:endParaRPr>
          </a:p>
        </p:txBody>
      </p:sp>
      <p:sp>
        <p:nvSpPr>
          <p:cNvPr id="236" name="Google Shape;236;p29"/>
          <p:cNvSpPr txBox="1"/>
          <p:nvPr/>
        </p:nvSpPr>
        <p:spPr>
          <a:xfrm>
            <a:off x="311700" y="1382400"/>
            <a:ext cx="8520600" cy="3268500"/>
          </a:xfrm>
          <a:prstGeom prst="rect">
            <a:avLst/>
          </a:prstGeom>
          <a:noFill/>
          <a:ln>
            <a:noFill/>
          </a:ln>
        </p:spPr>
        <p:txBody>
          <a:bodyPr anchorCtr="0" anchor="t" bIns="91425" lIns="91425" spcFirstLastPara="1" rIns="91425" wrap="square" tIns="91425">
            <a:noAutofit/>
          </a:bodyPr>
          <a:lstStyle/>
          <a:p>
            <a:pPr indent="-368300" lvl="0" marL="457200" rtl="0" algn="l">
              <a:spcBef>
                <a:spcPts val="0"/>
              </a:spcBef>
              <a:spcAft>
                <a:spcPts val="0"/>
              </a:spcAft>
              <a:buClr>
                <a:schemeClr val="dk1"/>
              </a:buClr>
              <a:buSzPts val="2200"/>
              <a:buAutoNum type="arabicPeriod" startAt="5"/>
            </a:pPr>
            <a:r>
              <a:rPr lang="en" sz="2200">
                <a:solidFill>
                  <a:schemeClr val="dk1"/>
                </a:solidFill>
                <a:latin typeface="Noto Sans"/>
                <a:ea typeface="Noto Sans"/>
                <a:cs typeface="Noto Sans"/>
                <a:sym typeface="Noto Sans"/>
              </a:rPr>
              <a:t>What do you notice about the </a:t>
            </a:r>
            <a:r>
              <a:rPr i="1" lang="en" sz="2200">
                <a:solidFill>
                  <a:schemeClr val="dk1"/>
                </a:solidFill>
                <a:latin typeface="Times New Roman"/>
                <a:ea typeface="Times New Roman"/>
                <a:cs typeface="Times New Roman"/>
                <a:sym typeface="Times New Roman"/>
              </a:rPr>
              <a:t>x</a:t>
            </a:r>
            <a:r>
              <a:rPr lang="en" sz="2200">
                <a:solidFill>
                  <a:schemeClr val="dk1"/>
                </a:solidFill>
                <a:latin typeface="Noto Sans"/>
                <a:ea typeface="Noto Sans"/>
                <a:cs typeface="Noto Sans"/>
                <a:sym typeface="Noto Sans"/>
              </a:rPr>
              <a:t>-intercepts, the </a:t>
            </a:r>
            <a:r>
              <a:rPr i="1" lang="en" sz="2200">
                <a:solidFill>
                  <a:schemeClr val="dk1"/>
                </a:solidFill>
                <a:latin typeface="Times New Roman"/>
                <a:ea typeface="Times New Roman"/>
                <a:cs typeface="Times New Roman"/>
                <a:sym typeface="Times New Roman"/>
              </a:rPr>
              <a:t>y</a:t>
            </a:r>
            <a:r>
              <a:rPr lang="en" sz="2200">
                <a:solidFill>
                  <a:schemeClr val="dk1"/>
                </a:solidFill>
                <a:latin typeface="Noto Sans"/>
                <a:ea typeface="Noto Sans"/>
                <a:cs typeface="Noto Sans"/>
                <a:sym typeface="Noto Sans"/>
              </a:rPr>
              <a:t>-intercept, and the numbers in the expressions defining each function? Make a couple of observations.</a:t>
            </a:r>
            <a:endParaRPr sz="2200">
              <a:solidFill>
                <a:schemeClr val="dk1"/>
              </a:solidFill>
              <a:latin typeface="Noto Sans"/>
              <a:ea typeface="Noto Sans"/>
              <a:cs typeface="Noto Sans"/>
              <a:sym typeface="Noto Sans"/>
            </a:endParaRPr>
          </a:p>
          <a:p>
            <a:pPr indent="-368300" lvl="0" marL="457200" rtl="0" algn="l">
              <a:spcBef>
                <a:spcPts val="1000"/>
              </a:spcBef>
              <a:spcAft>
                <a:spcPts val="0"/>
              </a:spcAft>
              <a:buClr>
                <a:schemeClr val="dk1"/>
              </a:buClr>
              <a:buSzPts val="2200"/>
              <a:buFont typeface="Noto Sans"/>
              <a:buAutoNum type="arabicPeriod" startAt="5"/>
            </a:pPr>
            <a:r>
              <a:rPr lang="en" sz="2200">
                <a:solidFill>
                  <a:schemeClr val="dk1"/>
                </a:solidFill>
                <a:latin typeface="Noto Sans"/>
                <a:ea typeface="Noto Sans"/>
                <a:cs typeface="Noto Sans"/>
                <a:sym typeface="Noto Sans"/>
              </a:rPr>
              <a:t>Here is an expression that models function </a:t>
            </a:r>
            <a:r>
              <a:rPr i="1" lang="en" sz="2200">
                <a:solidFill>
                  <a:schemeClr val="dk1"/>
                </a:solidFill>
                <a:latin typeface="Times New Roman"/>
                <a:ea typeface="Times New Roman"/>
                <a:cs typeface="Times New Roman"/>
                <a:sym typeface="Times New Roman"/>
              </a:rPr>
              <a:t>p</a:t>
            </a:r>
            <a:r>
              <a:rPr lang="en" sz="2200">
                <a:solidFill>
                  <a:schemeClr val="dk1"/>
                </a:solidFill>
                <a:latin typeface="Noto Sans"/>
                <a:ea typeface="Noto Sans"/>
                <a:cs typeface="Noto Sans"/>
                <a:sym typeface="Noto Sans"/>
              </a:rPr>
              <a:t>, another quadratic function: (</a:t>
            </a:r>
            <a:r>
              <a:rPr i="1" lang="en" sz="2200">
                <a:solidFill>
                  <a:schemeClr val="dk1"/>
                </a:solidFill>
                <a:latin typeface="Times New Roman"/>
                <a:ea typeface="Times New Roman"/>
                <a:cs typeface="Times New Roman"/>
                <a:sym typeface="Times New Roman"/>
              </a:rPr>
              <a:t>x </a:t>
            </a:r>
            <a:r>
              <a:rPr lang="en" sz="2200">
                <a:solidFill>
                  <a:schemeClr val="dk1"/>
                </a:solidFill>
                <a:latin typeface="Noto Sans"/>
                <a:ea typeface="Noto Sans"/>
                <a:cs typeface="Noto Sans"/>
                <a:sym typeface="Noto Sans"/>
              </a:rPr>
              <a:t>− 9)(</a:t>
            </a:r>
            <a:r>
              <a:rPr i="1" lang="en" sz="2200">
                <a:solidFill>
                  <a:schemeClr val="dk1"/>
                </a:solidFill>
                <a:latin typeface="Times New Roman"/>
                <a:ea typeface="Times New Roman"/>
                <a:cs typeface="Times New Roman"/>
                <a:sym typeface="Times New Roman"/>
              </a:rPr>
              <a:t>x </a:t>
            </a:r>
            <a:r>
              <a:rPr lang="en" sz="2200">
                <a:solidFill>
                  <a:schemeClr val="dk1"/>
                </a:solidFill>
                <a:latin typeface="Noto Sans"/>
                <a:ea typeface="Noto Sans"/>
                <a:cs typeface="Noto Sans"/>
                <a:sym typeface="Noto Sans"/>
              </a:rPr>
              <a:t>− 1).</a:t>
            </a:r>
            <a:endParaRPr sz="2200">
              <a:solidFill>
                <a:schemeClr val="dk1"/>
              </a:solidFill>
              <a:latin typeface="Noto Sans"/>
              <a:ea typeface="Noto Sans"/>
              <a:cs typeface="Noto Sans"/>
              <a:sym typeface="Noto Sans"/>
            </a:endParaRPr>
          </a:p>
          <a:p>
            <a:pPr indent="-368300" lvl="1" marL="914400" rtl="0" algn="l">
              <a:spcBef>
                <a:spcPts val="0"/>
              </a:spcBef>
              <a:spcAft>
                <a:spcPts val="0"/>
              </a:spcAft>
              <a:buClr>
                <a:schemeClr val="dk1"/>
              </a:buClr>
              <a:buSzPts val="2200"/>
              <a:buFont typeface="Noto Sans"/>
              <a:buAutoNum type="alphaLcPeriod"/>
            </a:pPr>
            <a:r>
              <a:rPr lang="en" sz="2200">
                <a:solidFill>
                  <a:schemeClr val="dk1"/>
                </a:solidFill>
                <a:latin typeface="Noto Sans"/>
                <a:ea typeface="Noto Sans"/>
                <a:cs typeface="Noto Sans"/>
                <a:sym typeface="Noto Sans"/>
              </a:rPr>
              <a:t>Predict the </a:t>
            </a:r>
            <a:r>
              <a:rPr i="1" lang="en" sz="2200">
                <a:solidFill>
                  <a:schemeClr val="dk1"/>
                </a:solidFill>
                <a:latin typeface="Times New Roman"/>
                <a:ea typeface="Times New Roman"/>
                <a:cs typeface="Times New Roman"/>
                <a:sym typeface="Times New Roman"/>
              </a:rPr>
              <a:t>x</a:t>
            </a:r>
            <a:r>
              <a:rPr lang="en" sz="2200">
                <a:solidFill>
                  <a:schemeClr val="dk1"/>
                </a:solidFill>
                <a:latin typeface="Noto Sans"/>
                <a:ea typeface="Noto Sans"/>
                <a:cs typeface="Noto Sans"/>
                <a:sym typeface="Noto Sans"/>
              </a:rPr>
              <a:t>-intercepts of the graph that represents this function.</a:t>
            </a:r>
            <a:endParaRPr sz="2200">
              <a:solidFill>
                <a:schemeClr val="dk1"/>
              </a:solidFill>
              <a:latin typeface="Noto Sans"/>
              <a:ea typeface="Noto Sans"/>
              <a:cs typeface="Noto Sans"/>
              <a:sym typeface="Noto Sans"/>
            </a:endParaRPr>
          </a:p>
          <a:p>
            <a:pPr indent="-368300" lvl="1" marL="914400" rtl="0" algn="l">
              <a:spcBef>
                <a:spcPts val="0"/>
              </a:spcBef>
              <a:spcAft>
                <a:spcPts val="0"/>
              </a:spcAft>
              <a:buClr>
                <a:schemeClr val="dk1"/>
              </a:buClr>
              <a:buSzPts val="2200"/>
              <a:buFont typeface="Noto Sans"/>
              <a:buAutoNum type="alphaLcPeriod"/>
            </a:pPr>
            <a:r>
              <a:rPr lang="en" sz="2200">
                <a:solidFill>
                  <a:schemeClr val="dk1"/>
                </a:solidFill>
                <a:latin typeface="Noto Sans"/>
                <a:ea typeface="Noto Sans"/>
                <a:cs typeface="Noto Sans"/>
                <a:sym typeface="Noto Sans"/>
              </a:rPr>
              <a:t>Identify the </a:t>
            </a:r>
            <a:r>
              <a:rPr i="1" lang="en" sz="2200">
                <a:solidFill>
                  <a:schemeClr val="dk1"/>
                </a:solidFill>
                <a:latin typeface="Times New Roman"/>
                <a:ea typeface="Times New Roman"/>
                <a:cs typeface="Times New Roman"/>
                <a:sym typeface="Times New Roman"/>
              </a:rPr>
              <a:t>y</a:t>
            </a:r>
            <a:r>
              <a:rPr lang="en" sz="2200">
                <a:solidFill>
                  <a:schemeClr val="dk1"/>
                </a:solidFill>
                <a:latin typeface="Noto Sans"/>
                <a:ea typeface="Noto Sans"/>
                <a:cs typeface="Noto Sans"/>
                <a:sym typeface="Noto Sans"/>
              </a:rPr>
              <a:t>-value of the </a:t>
            </a:r>
            <a:r>
              <a:rPr i="1" lang="en" sz="2200">
                <a:solidFill>
                  <a:schemeClr val="dk1"/>
                </a:solidFill>
                <a:latin typeface="Times New Roman"/>
                <a:ea typeface="Times New Roman"/>
                <a:cs typeface="Times New Roman"/>
                <a:sym typeface="Times New Roman"/>
              </a:rPr>
              <a:t>y</a:t>
            </a:r>
            <a:r>
              <a:rPr lang="en" sz="2200">
                <a:solidFill>
                  <a:schemeClr val="dk1"/>
                </a:solidFill>
                <a:latin typeface="Noto Sans"/>
                <a:ea typeface="Noto Sans"/>
                <a:cs typeface="Noto Sans"/>
                <a:sym typeface="Noto Sans"/>
              </a:rPr>
              <a:t>-intercept of the graph that represents this function.</a:t>
            </a:r>
            <a:endParaRPr sz="2200">
              <a:solidFill>
                <a:schemeClr val="dk1"/>
              </a:solidFill>
              <a:latin typeface="Noto Sans"/>
              <a:ea typeface="Noto Sans"/>
              <a:cs typeface="Noto Sans"/>
              <a:sym typeface="Noto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0" name="Shape 240"/>
        <p:cNvGrpSpPr/>
        <p:nvPr/>
      </p:nvGrpSpPr>
      <p:grpSpPr>
        <a:xfrm>
          <a:off x="0" y="0"/>
          <a:ext cx="0" cy="0"/>
          <a:chOff x="0" y="0"/>
          <a:chExt cx="0" cy="0"/>
        </a:xfrm>
      </p:grpSpPr>
      <p:sp>
        <p:nvSpPr>
          <p:cNvPr id="241" name="Google Shape;241;p30"/>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Video</a:t>
            </a:r>
            <a:endParaRPr/>
          </a:p>
        </p:txBody>
      </p:sp>
      <p:sp>
        <p:nvSpPr>
          <p:cNvPr id="242" name="Google Shape;242;p3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7.10.3 The X- and Y-Intercepts of Quadratic Expressions</a:t>
            </a:r>
            <a:endParaRPr/>
          </a:p>
        </p:txBody>
      </p:sp>
      <p:sp>
        <p:nvSpPr>
          <p:cNvPr id="243" name="Google Shape;243;p30"/>
          <p:cNvSpPr txBox="1"/>
          <p:nvPr>
            <p:ph idx="1" type="body"/>
          </p:nvPr>
        </p:nvSpPr>
        <p:spPr>
          <a:xfrm>
            <a:off x="311700" y="457200"/>
            <a:ext cx="87492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hlinkClick r:id="rId4"/>
              </a:rPr>
              <a:t>Video: Determining the </a:t>
            </a:r>
            <a:r>
              <a:rPr i="1" lang="en" u="sng">
                <a:solidFill>
                  <a:schemeClr val="hlink"/>
                </a:solidFill>
                <a:latin typeface="Times New Roman"/>
                <a:ea typeface="Times New Roman"/>
                <a:cs typeface="Times New Roman"/>
                <a:sym typeface="Times New Roman"/>
                <a:hlinkClick r:id="rId5"/>
              </a:rPr>
              <a:t>x</a:t>
            </a:r>
            <a:r>
              <a:rPr lang="en" u="sng">
                <a:solidFill>
                  <a:schemeClr val="hlink"/>
                </a:solidFill>
                <a:hlinkClick r:id="rId6"/>
              </a:rPr>
              <a:t>- and </a:t>
            </a:r>
            <a:r>
              <a:rPr i="1" lang="en" u="sng">
                <a:solidFill>
                  <a:schemeClr val="hlink"/>
                </a:solidFill>
                <a:latin typeface="Times New Roman"/>
                <a:ea typeface="Times New Roman"/>
                <a:cs typeface="Times New Roman"/>
                <a:sym typeface="Times New Roman"/>
                <a:hlinkClick r:id="rId7"/>
              </a:rPr>
              <a:t>y</a:t>
            </a:r>
            <a:r>
              <a:rPr lang="en" u="sng">
                <a:solidFill>
                  <a:schemeClr val="hlink"/>
                </a:solidFill>
                <a:hlinkClick r:id="rId8"/>
              </a:rPr>
              <a:t>-intercepts of </a:t>
            </a:r>
            <a:r>
              <a:rPr lang="en" u="sng">
                <a:solidFill>
                  <a:schemeClr val="hlink"/>
                </a:solidFill>
                <a:hlinkClick r:id="rId9"/>
              </a:rPr>
              <a:t>Quadratic</a:t>
            </a:r>
            <a:r>
              <a:rPr lang="en" u="sng">
                <a:solidFill>
                  <a:schemeClr val="hlink"/>
                </a:solidFill>
                <a:hlinkClick r:id="rId10"/>
              </a:rPr>
              <a:t> Expressions</a:t>
            </a:r>
            <a:endParaRPr/>
          </a:p>
        </p:txBody>
      </p:sp>
      <p:sp>
        <p:nvSpPr>
          <p:cNvPr id="244" name="Google Shape;244;p3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descr="This Algebra 1 curriculum has been developed by Rice University's OpenStax through the Rice Algebra Initiative for Success and Equity (RAISE). Learn more at https://openstax.org/k12/algebra.&#10;&#10;#Algebra #HighSchool #QuadraticFunctions #Quadratic #Characteristics #EquationWorkedExample #Annotations #Graph #Algebraic" id="245" name="Google Shape;245;p30" title="Determining the x- and ð    ¦-intercepts of Quadratic Expressions">
            <a:hlinkClick r:id="rId11"/>
          </p:cNvPr>
          <p:cNvPicPr preferRelativeResize="0"/>
          <p:nvPr/>
        </p:nvPicPr>
        <p:blipFill>
          <a:blip r:embed="rId12">
            <a:alphaModFix/>
          </a:blip>
          <a:stretch>
            <a:fillRect/>
          </a:stretch>
        </p:blipFill>
        <p:spPr>
          <a:xfrm>
            <a:off x="1691640" y="1161288"/>
            <a:ext cx="5760720" cy="3200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5"/>
                                        </p:tgtEl>
                                        <p:attrNameLst>
                                          <p:attrName>style.visibility</p:attrName>
                                        </p:attrNameLst>
                                      </p:cBhvr>
                                      <p:to>
                                        <p:strVal val="visible"/>
                                      </p:to>
                                    </p:set>
                                    <p:animEffect filter="fade" transition="in">
                                      <p:cBhvr>
                                        <p:cTn dur="1000"/>
                                        <p:tgtEl>
                                          <p:spTgt spid="24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49" name="Shape 249"/>
        <p:cNvGrpSpPr/>
        <p:nvPr/>
      </p:nvGrpSpPr>
      <p:grpSpPr>
        <a:xfrm>
          <a:off x="0" y="0"/>
          <a:ext cx="0" cy="0"/>
          <a:chOff x="0" y="0"/>
          <a:chExt cx="0" cy="0"/>
        </a:xfrm>
      </p:grpSpPr>
      <p:sp>
        <p:nvSpPr>
          <p:cNvPr id="250" name="Google Shape;250;p31"/>
          <p:cNvSpPr txBox="1"/>
          <p:nvPr>
            <p:ph type="title"/>
          </p:nvPr>
        </p:nvSpPr>
        <p:spPr>
          <a:xfrm>
            <a:off x="311700" y="13715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l">
              <a:spcBef>
                <a:spcPts val="0"/>
              </a:spcBef>
              <a:spcAft>
                <a:spcPts val="0"/>
              </a:spcAft>
              <a:buNone/>
            </a:pPr>
            <a:r>
              <a:rPr lang="en" sz="3000"/>
              <a:t>Extending Your Thinking</a:t>
            </a:r>
            <a:endParaRPr/>
          </a:p>
        </p:txBody>
      </p:sp>
      <p:sp>
        <p:nvSpPr>
          <p:cNvPr id="251" name="Google Shape;251;p31"/>
          <p:cNvSpPr txBox="1"/>
          <p:nvPr>
            <p:ph idx="1" type="body"/>
          </p:nvPr>
        </p:nvSpPr>
        <p:spPr>
          <a:xfrm>
            <a:off x="311700" y="2420100"/>
            <a:ext cx="3999900" cy="1835400"/>
          </a:xfrm>
          <a:prstGeom prst="rect">
            <a:avLst/>
          </a:prstGeom>
        </p:spPr>
        <p:txBody>
          <a:bodyPr anchorCtr="0" anchor="t" bIns="91425" lIns="91425" spcFirstLastPara="1" rIns="91425" wrap="square" tIns="91425">
            <a:noAutofit/>
          </a:bodyPr>
          <a:lstStyle/>
          <a:p>
            <a:pPr indent="-368300" lvl="0" marL="457200" rtl="0" algn="l">
              <a:spcBef>
                <a:spcPts val="0"/>
              </a:spcBef>
              <a:spcAft>
                <a:spcPts val="0"/>
              </a:spcAft>
              <a:buSzPts val="2200"/>
              <a:buAutoNum type="arabicPeriod"/>
            </a:pPr>
            <a:r>
              <a:rPr lang="en"/>
              <a:t>What is the value of </a:t>
            </a:r>
            <a:r>
              <a:rPr i="1" lang="en" sz="2400">
                <a:latin typeface="Times New Roman"/>
                <a:ea typeface="Times New Roman"/>
                <a:cs typeface="Times New Roman"/>
                <a:sym typeface="Times New Roman"/>
              </a:rPr>
              <a:t>a</a:t>
            </a:r>
            <a:r>
              <a:rPr lang="en"/>
              <a:t>?</a:t>
            </a:r>
            <a:endParaRPr/>
          </a:p>
          <a:p>
            <a:pPr indent="-368300" lvl="0" marL="457200" rtl="0" algn="l">
              <a:spcBef>
                <a:spcPts val="1000"/>
              </a:spcBef>
              <a:spcAft>
                <a:spcPts val="0"/>
              </a:spcAft>
              <a:buSzPts val="2200"/>
              <a:buAutoNum type="arabicPeriod"/>
            </a:pPr>
            <a:r>
              <a:rPr lang="en"/>
              <a:t>What is the value of </a:t>
            </a:r>
            <a:r>
              <a:rPr i="1" lang="en" sz="2400">
                <a:latin typeface="Times New Roman"/>
                <a:ea typeface="Times New Roman"/>
                <a:cs typeface="Times New Roman"/>
                <a:sym typeface="Times New Roman"/>
              </a:rPr>
              <a:t>p</a:t>
            </a:r>
            <a:r>
              <a:rPr lang="en"/>
              <a:t>?</a:t>
            </a:r>
            <a:endParaRPr/>
          </a:p>
          <a:p>
            <a:pPr indent="-368300" lvl="0" marL="457200" rtl="0" algn="l">
              <a:spcBef>
                <a:spcPts val="1000"/>
              </a:spcBef>
              <a:spcAft>
                <a:spcPts val="1000"/>
              </a:spcAft>
              <a:buSzPts val="2200"/>
              <a:buAutoNum type="arabicPeriod"/>
            </a:pPr>
            <a:r>
              <a:rPr lang="en"/>
              <a:t>What is the value of </a:t>
            </a:r>
            <a:r>
              <a:rPr i="1" lang="en" sz="2400">
                <a:latin typeface="Times New Roman"/>
                <a:ea typeface="Times New Roman"/>
                <a:cs typeface="Times New Roman"/>
                <a:sym typeface="Times New Roman"/>
              </a:rPr>
              <a:t>q</a:t>
            </a:r>
            <a:r>
              <a:rPr lang="en"/>
              <a:t>?</a:t>
            </a:r>
            <a:endParaRPr/>
          </a:p>
        </p:txBody>
      </p:sp>
      <p:sp>
        <p:nvSpPr>
          <p:cNvPr id="252" name="Google Shape;252;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53" name="Google Shape;253;p3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7.10.2 Quadratic Forms and Their Graphs</a:t>
            </a:r>
            <a:endParaRPr/>
          </a:p>
        </p:txBody>
      </p:sp>
      <p:pic>
        <p:nvPicPr>
          <p:cNvPr descr="Icon indicating the slide contains a support for gifted students by providing a challenge that increases the depth or complexity of the material" id="254" name="Google Shape;254;p31" title="extending your thinking-1.png"/>
          <p:cNvPicPr preferRelativeResize="0"/>
          <p:nvPr/>
        </p:nvPicPr>
        <p:blipFill>
          <a:blip r:embed="rId3">
            <a:alphaModFix/>
          </a:blip>
          <a:stretch>
            <a:fillRect/>
          </a:stretch>
        </p:blipFill>
        <p:spPr>
          <a:xfrm>
            <a:off x="8478301" y="142926"/>
            <a:ext cx="354000" cy="354000"/>
          </a:xfrm>
          <a:prstGeom prst="rect">
            <a:avLst/>
          </a:prstGeom>
          <a:noFill/>
          <a:ln>
            <a:noFill/>
          </a:ln>
        </p:spPr>
      </p:pic>
      <p:pic>
        <p:nvPicPr>
          <p:cNvPr id="255" name="Google Shape;255;p31"/>
          <p:cNvPicPr preferRelativeResize="0"/>
          <p:nvPr/>
        </p:nvPicPr>
        <p:blipFill>
          <a:blip r:embed="rId4">
            <a:alphaModFix/>
          </a:blip>
          <a:stretch>
            <a:fillRect/>
          </a:stretch>
        </p:blipFill>
        <p:spPr>
          <a:xfrm>
            <a:off x="4769375" y="1901952"/>
            <a:ext cx="3514225" cy="2871699"/>
          </a:xfrm>
          <a:prstGeom prst="rect">
            <a:avLst/>
          </a:prstGeom>
          <a:noFill/>
          <a:ln>
            <a:noFill/>
          </a:ln>
        </p:spPr>
      </p:pic>
      <p:sp>
        <p:nvSpPr>
          <p:cNvPr id="256" name="Google Shape;256;p31"/>
          <p:cNvSpPr txBox="1"/>
          <p:nvPr/>
        </p:nvSpPr>
        <p:spPr>
          <a:xfrm>
            <a:off x="310896" y="947300"/>
            <a:ext cx="8592300" cy="70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chemeClr val="dk1"/>
                </a:solidFill>
                <a:latin typeface="Noto Sans"/>
                <a:ea typeface="Noto Sans"/>
                <a:cs typeface="Noto Sans"/>
                <a:sym typeface="Noto Sans"/>
              </a:rPr>
              <a:t>Find the values of </a:t>
            </a:r>
            <a:r>
              <a:rPr i="1" lang="en" sz="2400">
                <a:solidFill>
                  <a:schemeClr val="dk1"/>
                </a:solidFill>
                <a:latin typeface="Times New Roman"/>
                <a:ea typeface="Times New Roman"/>
                <a:cs typeface="Times New Roman"/>
                <a:sym typeface="Times New Roman"/>
              </a:rPr>
              <a:t>a</a:t>
            </a:r>
            <a:r>
              <a:rPr lang="en" sz="2400">
                <a:solidFill>
                  <a:schemeClr val="dk1"/>
                </a:solidFill>
                <a:latin typeface="Noto Sans"/>
                <a:ea typeface="Noto Sans"/>
                <a:cs typeface="Noto Sans"/>
                <a:sym typeface="Noto Sans"/>
              </a:rPr>
              <a:t>, </a:t>
            </a:r>
            <a:r>
              <a:rPr i="1" lang="en" sz="2400">
                <a:solidFill>
                  <a:schemeClr val="dk1"/>
                </a:solidFill>
                <a:latin typeface="Times New Roman"/>
                <a:ea typeface="Times New Roman"/>
                <a:cs typeface="Times New Roman"/>
                <a:sym typeface="Times New Roman"/>
              </a:rPr>
              <a:t>p</a:t>
            </a:r>
            <a:r>
              <a:rPr lang="en" sz="2400">
                <a:solidFill>
                  <a:schemeClr val="dk1"/>
                </a:solidFill>
                <a:latin typeface="Noto Sans"/>
                <a:ea typeface="Noto Sans"/>
                <a:cs typeface="Noto Sans"/>
                <a:sym typeface="Noto Sans"/>
              </a:rPr>
              <a:t>, and </a:t>
            </a:r>
            <a:r>
              <a:rPr i="1" lang="en" sz="2400">
                <a:solidFill>
                  <a:schemeClr val="dk1"/>
                </a:solidFill>
                <a:latin typeface="Times New Roman"/>
                <a:ea typeface="Times New Roman"/>
                <a:cs typeface="Times New Roman"/>
                <a:sym typeface="Times New Roman"/>
              </a:rPr>
              <a:t>q</a:t>
            </a:r>
            <a:r>
              <a:rPr lang="en" sz="2400">
                <a:solidFill>
                  <a:schemeClr val="dk1"/>
                </a:solidFill>
                <a:latin typeface="Noto Sans"/>
                <a:ea typeface="Noto Sans"/>
                <a:cs typeface="Noto Sans"/>
                <a:sym typeface="Noto Sans"/>
              </a:rPr>
              <a:t> that will make </a:t>
            </a:r>
            <a:endParaRPr sz="2400">
              <a:solidFill>
                <a:schemeClr val="dk1"/>
              </a:solidFill>
              <a:latin typeface="Noto Sans"/>
              <a:ea typeface="Noto Sans"/>
              <a:cs typeface="Noto Sans"/>
              <a:sym typeface="Noto Sans"/>
            </a:endParaRPr>
          </a:p>
          <a:p>
            <a:pPr indent="0" lvl="0" marL="0" rtl="0" algn="l">
              <a:spcBef>
                <a:spcPts val="0"/>
              </a:spcBef>
              <a:spcAft>
                <a:spcPts val="0"/>
              </a:spcAft>
              <a:buNone/>
            </a:pPr>
            <a:r>
              <a:rPr i="1" lang="en" sz="2400">
                <a:solidFill>
                  <a:schemeClr val="dk1"/>
                </a:solidFill>
                <a:latin typeface="Times New Roman"/>
                <a:ea typeface="Times New Roman"/>
                <a:cs typeface="Times New Roman"/>
                <a:sym typeface="Times New Roman"/>
              </a:rPr>
              <a:t>y </a:t>
            </a:r>
            <a:r>
              <a:rPr lang="en" sz="2400">
                <a:solidFill>
                  <a:schemeClr val="dk1"/>
                </a:solidFill>
                <a:latin typeface="Noto Sans"/>
                <a:ea typeface="Noto Sans"/>
                <a:cs typeface="Noto Sans"/>
                <a:sym typeface="Noto Sans"/>
              </a:rPr>
              <a:t>= </a:t>
            </a:r>
            <a:r>
              <a:rPr i="1" lang="en" sz="2400">
                <a:solidFill>
                  <a:schemeClr val="dk1"/>
                </a:solidFill>
                <a:latin typeface="Times New Roman"/>
                <a:ea typeface="Times New Roman"/>
                <a:cs typeface="Times New Roman"/>
                <a:sym typeface="Times New Roman"/>
              </a:rPr>
              <a:t>a</a:t>
            </a:r>
            <a:r>
              <a:rPr lang="en" sz="2400">
                <a:solidFill>
                  <a:schemeClr val="dk1"/>
                </a:solidFill>
                <a:latin typeface="Noto Sans"/>
                <a:ea typeface="Noto Sans"/>
                <a:cs typeface="Noto Sans"/>
                <a:sym typeface="Noto Sans"/>
              </a:rPr>
              <a:t>(</a:t>
            </a:r>
            <a:r>
              <a:rPr i="1" lang="en" sz="2400">
                <a:solidFill>
                  <a:schemeClr val="dk1"/>
                </a:solidFill>
                <a:latin typeface="Times New Roman"/>
                <a:ea typeface="Times New Roman"/>
                <a:cs typeface="Times New Roman"/>
                <a:sym typeface="Times New Roman"/>
              </a:rPr>
              <a:t>x</a:t>
            </a:r>
            <a:r>
              <a:rPr lang="en" sz="2400">
                <a:solidFill>
                  <a:schemeClr val="dk1"/>
                </a:solidFill>
                <a:latin typeface="Noto Sans"/>
                <a:ea typeface="Noto Sans"/>
                <a:cs typeface="Noto Sans"/>
                <a:sym typeface="Noto Sans"/>
              </a:rPr>
              <a:t> − </a:t>
            </a:r>
            <a:r>
              <a:rPr i="1" lang="en" sz="2400">
                <a:solidFill>
                  <a:schemeClr val="dk1"/>
                </a:solidFill>
                <a:latin typeface="Times New Roman"/>
                <a:ea typeface="Times New Roman"/>
                <a:cs typeface="Times New Roman"/>
                <a:sym typeface="Times New Roman"/>
              </a:rPr>
              <a:t>p</a:t>
            </a:r>
            <a:r>
              <a:rPr lang="en" sz="2400">
                <a:solidFill>
                  <a:schemeClr val="dk1"/>
                </a:solidFill>
                <a:latin typeface="Noto Sans"/>
                <a:ea typeface="Noto Sans"/>
                <a:cs typeface="Noto Sans"/>
                <a:sym typeface="Noto Sans"/>
              </a:rPr>
              <a:t>)(</a:t>
            </a:r>
            <a:r>
              <a:rPr i="1" lang="en" sz="2400">
                <a:solidFill>
                  <a:schemeClr val="dk1"/>
                </a:solidFill>
                <a:latin typeface="Times New Roman"/>
                <a:ea typeface="Times New Roman"/>
                <a:cs typeface="Times New Roman"/>
                <a:sym typeface="Times New Roman"/>
              </a:rPr>
              <a:t>x </a:t>
            </a:r>
            <a:r>
              <a:rPr lang="en" sz="2400">
                <a:solidFill>
                  <a:schemeClr val="dk1"/>
                </a:solidFill>
                <a:latin typeface="Noto Sans"/>
                <a:ea typeface="Noto Sans"/>
                <a:cs typeface="Noto Sans"/>
                <a:sym typeface="Noto Sans"/>
              </a:rPr>
              <a:t>− </a:t>
            </a:r>
            <a:r>
              <a:rPr i="1" lang="en" sz="2400">
                <a:solidFill>
                  <a:schemeClr val="dk1"/>
                </a:solidFill>
                <a:latin typeface="Times New Roman"/>
                <a:ea typeface="Times New Roman"/>
                <a:cs typeface="Times New Roman"/>
                <a:sym typeface="Times New Roman"/>
              </a:rPr>
              <a:t>q</a:t>
            </a:r>
            <a:r>
              <a:rPr lang="en" sz="2400">
                <a:solidFill>
                  <a:schemeClr val="dk1"/>
                </a:solidFill>
                <a:latin typeface="Noto Sans"/>
                <a:ea typeface="Noto Sans"/>
                <a:cs typeface="Noto Sans"/>
                <a:sym typeface="Noto Sans"/>
              </a:rPr>
              <a:t>) be the equation represented by the graph.</a:t>
            </a:r>
            <a:endParaRPr sz="2400">
              <a:solidFill>
                <a:schemeClr val="dk1"/>
              </a:solidFill>
              <a:latin typeface="Noto Sans"/>
              <a:ea typeface="Noto Sans"/>
              <a:cs typeface="Noto Sans"/>
              <a:sym typeface="Noto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0" name="Shape 260"/>
        <p:cNvGrpSpPr/>
        <p:nvPr/>
      </p:nvGrpSpPr>
      <p:grpSpPr>
        <a:xfrm>
          <a:off x="0" y="0"/>
          <a:ext cx="0" cy="0"/>
          <a:chOff x="0" y="0"/>
          <a:chExt cx="0" cy="0"/>
        </a:xfrm>
      </p:grpSpPr>
      <p:sp>
        <p:nvSpPr>
          <p:cNvPr id="261" name="Google Shape;261;p32"/>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descr="A centered equation reads y = (x − 9)(x + 2) in black text on a soft cream background. The design uses italicized variables and clean, high-contrast formatting for accessibility.&#10;" id="262" name="Google Shape;262;p32"/>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100"/>
              <a:t>What are the </a:t>
            </a:r>
            <a:r>
              <a:rPr i="1" lang="en" sz="2100">
                <a:latin typeface="Times New Roman"/>
                <a:ea typeface="Times New Roman"/>
                <a:cs typeface="Times New Roman"/>
                <a:sym typeface="Times New Roman"/>
              </a:rPr>
              <a:t>x</a:t>
            </a:r>
            <a:r>
              <a:rPr lang="en" sz="2100"/>
              <a:t>-values of the </a:t>
            </a:r>
            <a:r>
              <a:rPr i="1" lang="en" sz="2100">
                <a:latin typeface="Times New Roman"/>
                <a:ea typeface="Times New Roman"/>
                <a:cs typeface="Times New Roman"/>
                <a:sym typeface="Times New Roman"/>
              </a:rPr>
              <a:t>x</a:t>
            </a:r>
            <a:r>
              <a:rPr lang="en" sz="2100"/>
              <a:t>-intercept(s) of the equation?</a:t>
            </a:r>
            <a:endParaRPr sz="2100"/>
          </a:p>
          <a:p>
            <a:pPr indent="0" lvl="0" marL="0" rtl="0" algn="l">
              <a:lnSpc>
                <a:spcPct val="100000"/>
              </a:lnSpc>
              <a:spcBef>
                <a:spcPts val="1200"/>
              </a:spcBef>
              <a:spcAft>
                <a:spcPts val="0"/>
              </a:spcAft>
              <a:buNone/>
            </a:pPr>
            <a:r>
              <a:t/>
            </a:r>
            <a:endParaRPr sz="2100"/>
          </a:p>
          <a:p>
            <a:pPr indent="-361950" lvl="0" marL="4114800" rtl="0" algn="l">
              <a:lnSpc>
                <a:spcPct val="100000"/>
              </a:lnSpc>
              <a:spcBef>
                <a:spcPts val="1200"/>
              </a:spcBef>
              <a:spcAft>
                <a:spcPts val="0"/>
              </a:spcAft>
              <a:buSzPts val="2100"/>
              <a:buFont typeface="Noto Sans"/>
              <a:buAutoNum type="alphaLcPeriod"/>
            </a:pPr>
            <a:r>
              <a:rPr i="1" lang="en" sz="2100">
                <a:latin typeface="Times New Roman"/>
                <a:ea typeface="Times New Roman"/>
                <a:cs typeface="Times New Roman"/>
                <a:sym typeface="Times New Roman"/>
              </a:rPr>
              <a:t>x</a:t>
            </a:r>
            <a:r>
              <a:rPr lang="en" sz="2100"/>
              <a:t> = 2, </a:t>
            </a:r>
            <a:r>
              <a:rPr i="1" lang="en" sz="2100">
                <a:latin typeface="Times New Roman"/>
                <a:ea typeface="Times New Roman"/>
                <a:cs typeface="Times New Roman"/>
                <a:sym typeface="Times New Roman"/>
              </a:rPr>
              <a:t>x</a:t>
            </a:r>
            <a:r>
              <a:rPr lang="en" sz="2100"/>
              <a:t> = -9</a:t>
            </a:r>
            <a:endParaRPr baseline="30000" sz="2100">
              <a:latin typeface="Noto Sans"/>
              <a:ea typeface="Noto Sans"/>
              <a:cs typeface="Noto Sans"/>
              <a:sym typeface="Noto Sans"/>
            </a:endParaRPr>
          </a:p>
          <a:p>
            <a:pPr indent="-361950" lvl="0" marL="4114800" rtl="0" algn="l">
              <a:lnSpc>
                <a:spcPct val="100000"/>
              </a:lnSpc>
              <a:spcBef>
                <a:spcPts val="1000"/>
              </a:spcBef>
              <a:spcAft>
                <a:spcPts val="0"/>
              </a:spcAft>
              <a:buSzPts val="2100"/>
              <a:buFont typeface="Noto Sans"/>
              <a:buAutoNum type="alphaLcPeriod"/>
            </a:pPr>
            <a:r>
              <a:rPr i="1" lang="en" sz="2100">
                <a:latin typeface="Times New Roman"/>
                <a:ea typeface="Times New Roman"/>
                <a:cs typeface="Times New Roman"/>
                <a:sym typeface="Times New Roman"/>
              </a:rPr>
              <a:t>x</a:t>
            </a:r>
            <a:r>
              <a:rPr lang="en" sz="2100"/>
              <a:t> = -2, </a:t>
            </a:r>
            <a:r>
              <a:rPr i="1" lang="en" sz="2100">
                <a:latin typeface="Times New Roman"/>
                <a:ea typeface="Times New Roman"/>
                <a:cs typeface="Times New Roman"/>
                <a:sym typeface="Times New Roman"/>
              </a:rPr>
              <a:t>x</a:t>
            </a:r>
            <a:r>
              <a:rPr lang="en" sz="2100"/>
              <a:t> = 9</a:t>
            </a:r>
            <a:endParaRPr sz="2100">
              <a:latin typeface="Noto Sans"/>
              <a:ea typeface="Noto Sans"/>
              <a:cs typeface="Noto Sans"/>
              <a:sym typeface="Noto Sans"/>
            </a:endParaRPr>
          </a:p>
          <a:p>
            <a:pPr indent="-361950" lvl="0" marL="4114800" rtl="0" algn="l">
              <a:lnSpc>
                <a:spcPct val="100000"/>
              </a:lnSpc>
              <a:spcBef>
                <a:spcPts val="1000"/>
              </a:spcBef>
              <a:spcAft>
                <a:spcPts val="0"/>
              </a:spcAft>
              <a:buSzPts val="2100"/>
              <a:buFont typeface="Noto Sans"/>
              <a:buAutoNum type="alphaLcPeriod"/>
            </a:pPr>
            <a:r>
              <a:rPr i="1" lang="en" sz="2100">
                <a:latin typeface="Times New Roman"/>
                <a:ea typeface="Times New Roman"/>
                <a:cs typeface="Times New Roman"/>
                <a:sym typeface="Times New Roman"/>
              </a:rPr>
              <a:t>x</a:t>
            </a:r>
            <a:r>
              <a:rPr lang="en" sz="2100"/>
              <a:t> = -2, </a:t>
            </a:r>
            <a:r>
              <a:rPr i="1" lang="en" sz="2100">
                <a:latin typeface="Times New Roman"/>
                <a:ea typeface="Times New Roman"/>
                <a:cs typeface="Times New Roman"/>
                <a:sym typeface="Times New Roman"/>
              </a:rPr>
              <a:t>x</a:t>
            </a:r>
            <a:r>
              <a:rPr lang="en" sz="2100"/>
              <a:t> = -9</a:t>
            </a:r>
            <a:endParaRPr sz="2100">
              <a:latin typeface="Noto Sans"/>
              <a:ea typeface="Noto Sans"/>
              <a:cs typeface="Noto Sans"/>
              <a:sym typeface="Noto Sans"/>
            </a:endParaRPr>
          </a:p>
          <a:p>
            <a:pPr indent="-361950" lvl="0" marL="4114800" rtl="0" algn="l">
              <a:lnSpc>
                <a:spcPct val="100000"/>
              </a:lnSpc>
              <a:spcBef>
                <a:spcPts val="1000"/>
              </a:spcBef>
              <a:spcAft>
                <a:spcPts val="1000"/>
              </a:spcAft>
              <a:buSzPts val="2100"/>
              <a:buFont typeface="Noto Sans"/>
              <a:buAutoNum type="alphaLcPeriod"/>
            </a:pPr>
            <a:r>
              <a:rPr i="1" lang="en" sz="2100">
                <a:latin typeface="Times New Roman"/>
                <a:ea typeface="Times New Roman"/>
                <a:cs typeface="Times New Roman"/>
                <a:sym typeface="Times New Roman"/>
              </a:rPr>
              <a:t>x</a:t>
            </a:r>
            <a:r>
              <a:rPr lang="en" sz="2100"/>
              <a:t> = 2, </a:t>
            </a:r>
            <a:r>
              <a:rPr i="1" lang="en" sz="2100">
                <a:latin typeface="Times New Roman"/>
                <a:ea typeface="Times New Roman"/>
                <a:cs typeface="Times New Roman"/>
                <a:sym typeface="Times New Roman"/>
              </a:rPr>
              <a:t>x</a:t>
            </a:r>
            <a:r>
              <a:rPr lang="en" sz="2100"/>
              <a:t> = 9</a:t>
            </a:r>
            <a:endParaRPr sz="2100">
              <a:latin typeface="Noto Sans"/>
              <a:ea typeface="Noto Sans"/>
              <a:cs typeface="Noto Sans"/>
              <a:sym typeface="Noto Sans"/>
            </a:endParaRPr>
          </a:p>
        </p:txBody>
      </p:sp>
      <p:sp>
        <p:nvSpPr>
          <p:cNvPr id="263" name="Google Shape;263;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64" name="Google Shape;264;p3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7.10.3 The X- and Y-Intercepts of Quadratic Expressions</a:t>
            </a:r>
            <a:endParaRPr/>
          </a:p>
        </p:txBody>
      </p:sp>
      <p:pic>
        <p:nvPicPr>
          <p:cNvPr descr="Icon indicating the slide contains a check for understanding question for students " id="265" name="Google Shape;265;p32"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descr="An arrow icon reads &quot;Let's review!&quot; and links to a slide that reviews the content that was assessed in the self check question when it is pressed. " id="266" name="Google Shape;266;p32">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pic>
        <p:nvPicPr>
          <p:cNvPr descr="A centered equation reads y = (x − 9)(x + 2) in black text on a soft cream background. The design uses italicized variables and clean, high-contrast formatting for accessibility.&#10;" id="267" name="Google Shape;267;p32"/>
          <p:cNvPicPr preferRelativeResize="0"/>
          <p:nvPr/>
        </p:nvPicPr>
        <p:blipFill rotWithShape="1">
          <a:blip r:embed="rId5">
            <a:alphaModFix/>
          </a:blip>
          <a:srcRect b="35313" l="0" r="0" t="31955"/>
          <a:stretch/>
        </p:blipFill>
        <p:spPr>
          <a:xfrm>
            <a:off x="520125" y="2268938"/>
            <a:ext cx="3278525" cy="107312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71" name="Shape 271"/>
        <p:cNvGrpSpPr/>
        <p:nvPr/>
      </p:nvGrpSpPr>
      <p:grpSpPr>
        <a:xfrm>
          <a:off x="0" y="0"/>
          <a:ext cx="0" cy="0"/>
          <a:chOff x="0" y="0"/>
          <a:chExt cx="0" cy="0"/>
        </a:xfrm>
      </p:grpSpPr>
      <p:sp>
        <p:nvSpPr>
          <p:cNvPr id="272" name="Google Shape;272;p3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l">
              <a:spcBef>
                <a:spcPts val="0"/>
              </a:spcBef>
              <a:spcAft>
                <a:spcPts val="0"/>
              </a:spcAft>
              <a:buNone/>
            </a:pPr>
            <a:r>
              <a:rPr lang="en"/>
              <a:t>Self Check - </a:t>
            </a:r>
            <a:r>
              <a:rPr lang="en"/>
              <a:t>Review</a:t>
            </a:r>
            <a:endParaRPr/>
          </a:p>
        </p:txBody>
      </p:sp>
      <p:sp>
        <p:nvSpPr>
          <p:cNvPr id="273" name="Google Shape;273;p3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74" name="Google Shape;274;p3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7.10.3 The X- and Y-Intercepts of Quadratic Expressions - Additional Resources</a:t>
            </a:r>
            <a:endParaRPr/>
          </a:p>
        </p:txBody>
      </p:sp>
      <p:pic>
        <p:nvPicPr>
          <p:cNvPr descr="Icon indicating the slide contains a additional resources for students who struggled with the check for understanding (self check) question" id="275" name="Google Shape;275;p33"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76" name="Google Shape;276;p33"/>
          <p:cNvSpPr txBox="1"/>
          <p:nvPr>
            <p:ph idx="1" type="body"/>
          </p:nvPr>
        </p:nvSpPr>
        <p:spPr>
          <a:xfrm>
            <a:off x="311700" y="960121"/>
            <a:ext cx="3999900" cy="964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Find the </a:t>
            </a:r>
            <a:r>
              <a:rPr i="1" lang="en">
                <a:latin typeface="Times New Roman"/>
                <a:ea typeface="Times New Roman"/>
                <a:cs typeface="Times New Roman"/>
                <a:sym typeface="Times New Roman"/>
              </a:rPr>
              <a:t>x</a:t>
            </a:r>
            <a:r>
              <a:rPr lang="en"/>
              <a:t>-intercepts of the equation.</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t/>
            </a:r>
            <a:endParaRPr/>
          </a:p>
        </p:txBody>
      </p:sp>
      <p:sp>
        <p:nvSpPr>
          <p:cNvPr id="277" name="Google Shape;277;p33"/>
          <p:cNvSpPr txBox="1"/>
          <p:nvPr>
            <p:ph idx="4294967295" type="body"/>
          </p:nvPr>
        </p:nvSpPr>
        <p:spPr>
          <a:xfrm>
            <a:off x="4832400" y="960125"/>
            <a:ext cx="3999900" cy="2769900"/>
          </a:xfrm>
          <a:prstGeom prst="rect">
            <a:avLst/>
          </a:prstGeom>
          <a:solidFill>
            <a:schemeClr val="lt2"/>
          </a:solidFill>
        </p:spPr>
        <p:txBody>
          <a:bodyPr anchorCtr="0" anchor="t" bIns="91425" lIns="91425" spcFirstLastPara="1" rIns="91425" wrap="square" tIns="91425">
            <a:noAutofit/>
          </a:bodyPr>
          <a:lstStyle/>
          <a:p>
            <a:pPr indent="0" lvl="0" marL="0" rtl="0" algn="l">
              <a:spcBef>
                <a:spcPts val="0"/>
              </a:spcBef>
              <a:spcAft>
                <a:spcPts val="0"/>
              </a:spcAft>
              <a:buNone/>
            </a:pPr>
            <a:r>
              <a:rPr lang="en" sz="1400"/>
              <a:t>When a quadratic is in factored form, the </a:t>
            </a:r>
            <a:r>
              <a:rPr i="1" lang="en" sz="1400">
                <a:latin typeface="Times New Roman"/>
                <a:ea typeface="Times New Roman"/>
                <a:cs typeface="Times New Roman"/>
                <a:sym typeface="Times New Roman"/>
              </a:rPr>
              <a:t>x</a:t>
            </a:r>
            <a:r>
              <a:rPr lang="en" sz="1400"/>
              <a:t>-intercepts of a quadratic equation will be:</a:t>
            </a:r>
            <a:endParaRPr sz="1400"/>
          </a:p>
          <a:p>
            <a:pPr indent="-317500" lvl="0" marL="457200" rtl="0" algn="l">
              <a:spcBef>
                <a:spcPts val="1200"/>
              </a:spcBef>
              <a:spcAft>
                <a:spcPts val="0"/>
              </a:spcAft>
              <a:buSzPts val="1400"/>
              <a:buChar char="●"/>
            </a:pPr>
            <a:r>
              <a:rPr lang="en" sz="1400"/>
              <a:t>the opposite sign of the constant in the factor because if </a:t>
            </a:r>
            <a:r>
              <a:rPr i="1" lang="en" sz="1400">
                <a:latin typeface="Times New Roman"/>
                <a:ea typeface="Times New Roman"/>
                <a:cs typeface="Times New Roman"/>
                <a:sym typeface="Times New Roman"/>
              </a:rPr>
              <a:t>x </a:t>
            </a:r>
            <a:r>
              <a:rPr lang="en" sz="1400"/>
              <a:t>+ </a:t>
            </a:r>
            <a:r>
              <a:rPr i="1" lang="en" sz="1400">
                <a:latin typeface="Times New Roman"/>
                <a:ea typeface="Times New Roman"/>
                <a:cs typeface="Times New Roman"/>
                <a:sym typeface="Times New Roman"/>
              </a:rPr>
              <a:t>a </a:t>
            </a:r>
            <a:r>
              <a:rPr lang="en" sz="1400"/>
              <a:t>= 0 , then </a:t>
            </a:r>
            <a:r>
              <a:rPr i="1" lang="en" sz="1400">
                <a:latin typeface="Times New Roman"/>
                <a:ea typeface="Times New Roman"/>
                <a:cs typeface="Times New Roman"/>
                <a:sym typeface="Times New Roman"/>
              </a:rPr>
              <a:t>x </a:t>
            </a:r>
            <a:r>
              <a:rPr lang="en" sz="1400"/>
              <a:t>= –</a:t>
            </a:r>
            <a:r>
              <a:rPr i="1" lang="en" sz="1400">
                <a:latin typeface="Times New Roman"/>
                <a:ea typeface="Times New Roman"/>
                <a:cs typeface="Times New Roman"/>
                <a:sym typeface="Times New Roman"/>
              </a:rPr>
              <a:t>a</a:t>
            </a:r>
            <a:r>
              <a:rPr lang="en" sz="1400"/>
              <a:t>.</a:t>
            </a:r>
            <a:endParaRPr sz="1400"/>
          </a:p>
          <a:p>
            <a:pPr indent="-317500" lvl="0" marL="457200" rtl="0" algn="l">
              <a:spcBef>
                <a:spcPts val="0"/>
              </a:spcBef>
              <a:spcAft>
                <a:spcPts val="0"/>
              </a:spcAft>
              <a:buSzPts val="1400"/>
              <a:buChar char="●"/>
            </a:pPr>
            <a:r>
              <a:rPr i="1" lang="en" sz="1400">
                <a:latin typeface="Times New Roman"/>
                <a:ea typeface="Times New Roman"/>
                <a:cs typeface="Times New Roman"/>
                <a:sym typeface="Times New Roman"/>
              </a:rPr>
              <a:t>x </a:t>
            </a:r>
            <a:r>
              <a:rPr lang="en" sz="1400"/>
              <a:t>= 0 is an option.</a:t>
            </a:r>
            <a:endParaRPr sz="1400"/>
          </a:p>
          <a:p>
            <a:pPr indent="-317500" lvl="0" marL="457200" rtl="0" algn="l">
              <a:spcBef>
                <a:spcPts val="0"/>
              </a:spcBef>
              <a:spcAft>
                <a:spcPts val="0"/>
              </a:spcAft>
              <a:buSzPts val="1400"/>
              <a:buChar char="●"/>
            </a:pPr>
            <a:r>
              <a:rPr lang="en" sz="1400"/>
              <a:t>If a factor is repeated, there is only one </a:t>
            </a:r>
            <a:r>
              <a:rPr i="1" lang="en" sz="1400">
                <a:latin typeface="Times New Roman"/>
                <a:ea typeface="Times New Roman"/>
                <a:cs typeface="Times New Roman"/>
                <a:sym typeface="Times New Roman"/>
              </a:rPr>
              <a:t>x</a:t>
            </a:r>
            <a:r>
              <a:rPr lang="en" sz="1400"/>
              <a:t>-intercept.</a:t>
            </a:r>
            <a:endParaRPr sz="1400"/>
          </a:p>
          <a:p>
            <a:pPr indent="0" lvl="0" marL="0" rtl="0" algn="l">
              <a:spcBef>
                <a:spcPts val="1200"/>
              </a:spcBef>
              <a:spcAft>
                <a:spcPts val="0"/>
              </a:spcAft>
              <a:buNone/>
            </a:pPr>
            <a:r>
              <a:rPr b="1" lang="en" sz="1400"/>
              <a:t>Reminder:</a:t>
            </a:r>
            <a:endParaRPr b="1" sz="1400"/>
          </a:p>
          <a:p>
            <a:pPr indent="-317500" lvl="0" marL="457200" rtl="0" algn="l">
              <a:spcBef>
                <a:spcPts val="0"/>
              </a:spcBef>
              <a:spcAft>
                <a:spcPts val="0"/>
              </a:spcAft>
              <a:buSzPts val="1400"/>
              <a:buChar char="●"/>
            </a:pPr>
            <a:r>
              <a:rPr lang="en" sz="1400"/>
              <a:t>The </a:t>
            </a:r>
            <a:r>
              <a:rPr i="1" lang="en" sz="1400">
                <a:latin typeface="Times New Roman"/>
                <a:ea typeface="Times New Roman"/>
                <a:cs typeface="Times New Roman"/>
                <a:sym typeface="Times New Roman"/>
              </a:rPr>
              <a:t>x</a:t>
            </a:r>
            <a:r>
              <a:rPr lang="en" sz="1400"/>
              <a:t>-intercepts occur when </a:t>
            </a:r>
            <a:r>
              <a:rPr i="1" lang="en" sz="1400">
                <a:latin typeface="Times New Roman"/>
                <a:ea typeface="Times New Roman"/>
                <a:cs typeface="Times New Roman"/>
                <a:sym typeface="Times New Roman"/>
              </a:rPr>
              <a:t>y</a:t>
            </a:r>
            <a:r>
              <a:rPr lang="en" sz="1400"/>
              <a:t> = 0.</a:t>
            </a:r>
            <a:endParaRPr sz="1400"/>
          </a:p>
        </p:txBody>
      </p:sp>
      <p:pic>
        <p:nvPicPr>
          <p:cNvPr descr="A centered equation reads y = (x − 3)(x + 2) in black text on a soft peach background. The design uses italicized variables and clean, high-contrast formatting for accessibility.&#10;" id="278" name="Google Shape;278;p33"/>
          <p:cNvPicPr preferRelativeResize="0"/>
          <p:nvPr/>
        </p:nvPicPr>
        <p:blipFill rotWithShape="1">
          <a:blip r:embed="rId4">
            <a:alphaModFix/>
          </a:blip>
          <a:srcRect b="34180" l="0" r="0" t="26006"/>
          <a:stretch/>
        </p:blipFill>
        <p:spPr>
          <a:xfrm>
            <a:off x="418825" y="2506724"/>
            <a:ext cx="3632751" cy="96420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3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84" name="Google Shape;284;p34"/>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Fourth Step: Cool Down</a:t>
            </a:r>
            <a:endParaRPr/>
          </a:p>
        </p:txBody>
      </p:sp>
      <p:pic>
        <p:nvPicPr>
          <p:cNvPr descr="Map consisting of six rectangles connected by dotted lines conveying the progression of the Lesson. Each rectangle has an icon with text. Adding to the previous three stops, the fourth rectangle is now highlighted in dark green with a yellow icon and text. The icon is a bar graph made of three progressively smaller rectangles with an arrow on top, following the slope. The text reads Cool Down." id="285" name="Google Shape;285;p34" title="2 learning activity stop 4.png"/>
          <p:cNvPicPr preferRelativeResize="0"/>
          <p:nvPr/>
        </p:nvPicPr>
        <p:blipFill>
          <a:blip r:embed="rId3">
            <a:alphaModFix/>
          </a:blip>
          <a:stretch>
            <a:fillRect/>
          </a:stretch>
        </p:blipFill>
        <p:spPr>
          <a:xfrm>
            <a:off x="146304" y="1426464"/>
            <a:ext cx="8839204" cy="316364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9" name="Shape 289"/>
        <p:cNvGrpSpPr/>
        <p:nvPr/>
      </p:nvGrpSpPr>
      <p:grpSpPr>
        <a:xfrm>
          <a:off x="0" y="0"/>
          <a:ext cx="0" cy="0"/>
          <a:chOff x="0" y="0"/>
          <a:chExt cx="0" cy="0"/>
        </a:xfrm>
      </p:grpSpPr>
      <p:sp>
        <p:nvSpPr>
          <p:cNvPr id="290" name="Google Shape;290;p3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Cool Down</a:t>
            </a:r>
            <a:endParaRPr sz="3000">
              <a:solidFill>
                <a:srgbClr val="005047"/>
              </a:solidFill>
            </a:endParaRPr>
          </a:p>
        </p:txBody>
      </p:sp>
      <p:sp>
        <p:nvSpPr>
          <p:cNvPr id="291" name="Google Shape;291;p35"/>
          <p:cNvSpPr txBox="1"/>
          <p:nvPr>
            <p:ph idx="1" type="body"/>
          </p:nvPr>
        </p:nvSpPr>
        <p:spPr>
          <a:xfrm>
            <a:off x="311700" y="959071"/>
            <a:ext cx="8520600" cy="491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Both of the </a:t>
            </a:r>
            <a:r>
              <a:rPr lang="en"/>
              <a:t>equations define the same quadratic function.</a:t>
            </a:r>
            <a:endParaRPr/>
          </a:p>
        </p:txBody>
      </p:sp>
      <p:sp>
        <p:nvSpPr>
          <p:cNvPr id="292" name="Google Shape;292;p3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93" name="Google Shape;293;p3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7.10.4 Using the Standard Form of an Equation to Find the X- and Y-Intercepts</a:t>
            </a:r>
            <a:endParaRPr/>
          </a:p>
        </p:txBody>
      </p:sp>
      <p:sp>
        <p:nvSpPr>
          <p:cNvPr id="294" name="Google Shape;294;p35"/>
          <p:cNvSpPr txBox="1"/>
          <p:nvPr/>
        </p:nvSpPr>
        <p:spPr>
          <a:xfrm>
            <a:off x="3219300" y="1450475"/>
            <a:ext cx="5802300" cy="681000"/>
          </a:xfrm>
          <a:prstGeom prst="rect">
            <a:avLst/>
          </a:prstGeom>
          <a:noFill/>
          <a:ln>
            <a:noFill/>
          </a:ln>
        </p:spPr>
        <p:txBody>
          <a:bodyPr anchorCtr="0" anchor="t" bIns="91425" lIns="91425" spcFirstLastPara="1" rIns="91425" wrap="square" tIns="91425">
            <a:noAutofit/>
          </a:bodyPr>
          <a:lstStyle/>
          <a:p>
            <a:pPr indent="-381000" lvl="0" marL="457200" rtl="0" algn="l">
              <a:spcBef>
                <a:spcPts val="0"/>
              </a:spcBef>
              <a:spcAft>
                <a:spcPts val="0"/>
              </a:spcAft>
              <a:buClr>
                <a:schemeClr val="dk1"/>
              </a:buClr>
              <a:buSzPts val="2400"/>
              <a:buFont typeface="Noto Sans"/>
              <a:buAutoNum type="arabicPeriod"/>
            </a:pPr>
            <a:r>
              <a:rPr lang="en" sz="2400">
                <a:solidFill>
                  <a:schemeClr val="dk1"/>
                </a:solidFill>
                <a:latin typeface="Noto Sans"/>
                <a:ea typeface="Noto Sans"/>
                <a:cs typeface="Noto Sans"/>
                <a:sym typeface="Noto Sans"/>
              </a:rPr>
              <a:t>Without graphing, identify the </a:t>
            </a:r>
            <a:r>
              <a:rPr i="1" lang="en" sz="2400">
                <a:solidFill>
                  <a:schemeClr val="dk1"/>
                </a:solidFill>
                <a:latin typeface="Times New Roman"/>
                <a:ea typeface="Times New Roman"/>
                <a:cs typeface="Times New Roman"/>
                <a:sym typeface="Times New Roman"/>
              </a:rPr>
              <a:t>x</a:t>
            </a:r>
            <a:r>
              <a:rPr lang="en" sz="2400">
                <a:solidFill>
                  <a:schemeClr val="dk1"/>
                </a:solidFill>
                <a:latin typeface="Noto Sans"/>
                <a:ea typeface="Noto Sans"/>
                <a:cs typeface="Noto Sans"/>
                <a:sym typeface="Noto Sans"/>
              </a:rPr>
              <a:t>-intercepts of the graph. Explain how you know.</a:t>
            </a:r>
            <a:endParaRPr sz="2400">
              <a:solidFill>
                <a:schemeClr val="dk1"/>
              </a:solidFill>
              <a:latin typeface="Noto Sans"/>
              <a:ea typeface="Noto Sans"/>
              <a:cs typeface="Noto Sans"/>
              <a:sym typeface="Noto Sans"/>
            </a:endParaRPr>
          </a:p>
          <a:p>
            <a:pPr indent="-381000" lvl="0" marL="457200" rtl="0" algn="l">
              <a:spcBef>
                <a:spcPts val="1000"/>
              </a:spcBef>
              <a:spcAft>
                <a:spcPts val="0"/>
              </a:spcAft>
              <a:buClr>
                <a:schemeClr val="dk1"/>
              </a:buClr>
              <a:buSzPts val="2400"/>
              <a:buFont typeface="Noto Sans"/>
              <a:buAutoNum type="arabicPeriod"/>
            </a:pPr>
            <a:r>
              <a:rPr lang="en" sz="2400">
                <a:solidFill>
                  <a:schemeClr val="dk1"/>
                </a:solidFill>
                <a:latin typeface="Noto Sans"/>
                <a:ea typeface="Noto Sans"/>
                <a:cs typeface="Noto Sans"/>
                <a:sym typeface="Noto Sans"/>
              </a:rPr>
              <a:t>Without graphing, identify the </a:t>
            </a:r>
            <a:r>
              <a:rPr i="1" lang="en" sz="2400">
                <a:solidFill>
                  <a:schemeClr val="dk1"/>
                </a:solidFill>
                <a:latin typeface="Times New Roman"/>
                <a:ea typeface="Times New Roman"/>
                <a:cs typeface="Times New Roman"/>
                <a:sym typeface="Times New Roman"/>
              </a:rPr>
              <a:t>y</a:t>
            </a:r>
            <a:r>
              <a:rPr lang="en" sz="2400">
                <a:solidFill>
                  <a:schemeClr val="dk1"/>
                </a:solidFill>
                <a:latin typeface="Noto Sans"/>
                <a:ea typeface="Noto Sans"/>
                <a:cs typeface="Noto Sans"/>
                <a:sym typeface="Noto Sans"/>
              </a:rPr>
              <a:t>-value of the </a:t>
            </a:r>
            <a:r>
              <a:rPr i="1" lang="en" sz="2400">
                <a:solidFill>
                  <a:schemeClr val="dk1"/>
                </a:solidFill>
                <a:latin typeface="Times New Roman"/>
                <a:ea typeface="Times New Roman"/>
                <a:cs typeface="Times New Roman"/>
                <a:sym typeface="Times New Roman"/>
              </a:rPr>
              <a:t>y</a:t>
            </a:r>
            <a:r>
              <a:rPr lang="en" sz="2400">
                <a:solidFill>
                  <a:schemeClr val="dk1"/>
                </a:solidFill>
                <a:latin typeface="Noto Sans"/>
                <a:ea typeface="Noto Sans"/>
                <a:cs typeface="Noto Sans"/>
                <a:sym typeface="Noto Sans"/>
              </a:rPr>
              <a:t>-intercept of the graph. Be prepared to show your reasoning.</a:t>
            </a:r>
            <a:endParaRPr sz="2400">
              <a:solidFill>
                <a:schemeClr val="dk1"/>
              </a:solidFill>
              <a:latin typeface="Noto Sans"/>
              <a:ea typeface="Noto Sans"/>
              <a:cs typeface="Noto Sans"/>
              <a:sym typeface="Noto Sans"/>
            </a:endParaRPr>
          </a:p>
        </p:txBody>
      </p:sp>
      <p:pic>
        <p:nvPicPr>
          <p:cNvPr descr="Two centered equations read y = x squared+ 6x+8 on the first line, the word, and on the second line, and y =(x+2)(X+4) on the third line.  All letters are in black text on a soft cream background. The design uses italicized variables and clean, high-contrast formatting for accessibility.&#10;&#10;" id="295" name="Google Shape;295;p35"/>
          <p:cNvPicPr preferRelativeResize="0"/>
          <p:nvPr/>
        </p:nvPicPr>
        <p:blipFill>
          <a:blip r:embed="rId4">
            <a:alphaModFix/>
          </a:blip>
          <a:stretch>
            <a:fillRect/>
          </a:stretch>
        </p:blipFill>
        <p:spPr>
          <a:xfrm>
            <a:off x="323625" y="1536271"/>
            <a:ext cx="2895680" cy="289568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3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01" name="Google Shape;301;p36"/>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Fifth Stop: Practice</a:t>
            </a:r>
            <a:endParaRPr/>
          </a:p>
        </p:txBody>
      </p:sp>
      <p:pic>
        <p:nvPicPr>
          <p:cNvPr descr="Map consisting of six rectangles connected by dotted lines conveying the progression of the Lesson. Each rectangle has an icon with text. Adding to the previous four stops, the fifth rectangle is now highlighted in dark green with a yellow icon and text. The icon is a pencil tip and the text reads &quot;Practice.&quot;" id="302" name="Google Shape;302;p36" title="2 learning activity stop 5.png"/>
          <p:cNvPicPr preferRelativeResize="0"/>
          <p:nvPr/>
        </p:nvPicPr>
        <p:blipFill>
          <a:blip r:embed="rId3">
            <a:alphaModFix/>
          </a:blip>
          <a:stretch>
            <a:fillRect/>
          </a:stretch>
        </p:blipFill>
        <p:spPr>
          <a:xfrm>
            <a:off x="146304" y="1426464"/>
            <a:ext cx="8839204" cy="316364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6" name="Shape 306"/>
        <p:cNvGrpSpPr/>
        <p:nvPr/>
      </p:nvGrpSpPr>
      <p:grpSpPr>
        <a:xfrm>
          <a:off x="0" y="0"/>
          <a:ext cx="0" cy="0"/>
          <a:chOff x="0" y="0"/>
          <a:chExt cx="0" cy="0"/>
        </a:xfrm>
      </p:grpSpPr>
      <p:sp>
        <p:nvSpPr>
          <p:cNvPr id="307" name="Google Shape;307;p37"/>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08" name="Google Shape;308;p37"/>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309" name="Google Shape;309;p3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10" name="Google Shape;310;p37"/>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7.10.5 Practice</a:t>
            </a:r>
            <a:endParaRPr/>
          </a:p>
        </p:txBody>
      </p:sp>
      <p:pic>
        <p:nvPicPr>
          <p:cNvPr descr="Student studying with a laptop and open book, showing focus and independent learning during math practice." id="311" name="Google Shape;311;p37" title="Learning-pana 3 (1).png"/>
          <p:cNvPicPr preferRelativeResize="0"/>
          <p:nvPr/>
        </p:nvPicPr>
        <p:blipFill rotWithShape="1">
          <a:blip r:embed="rId4">
            <a:alphaModFix/>
          </a:blip>
          <a:srcRect b="0" l="0" r="0" t="0"/>
          <a:stretch/>
        </p:blipFill>
        <p:spPr>
          <a:xfrm>
            <a:off x="5577675" y="1152475"/>
            <a:ext cx="3254625" cy="32546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3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17" name="Google Shape;317;p38"/>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Sixth Stop: Lesson Synthesis</a:t>
            </a:r>
            <a:endParaRPr/>
          </a:p>
        </p:txBody>
      </p:sp>
      <p:pic>
        <p:nvPicPr>
          <p:cNvPr descr="Map consisting of six rectangles connected by dotted lines conveying the progression of the Lesson. Each rectangle has an icon with text. This final rectangle is now highlighted in dark green with a yellow icon and text. The icon consists of four arrows pointing at a circle and the text reads &quot;Lesson Synthesis.&quot;" id="318" name="Google Shape;318;p38" title="2 learning activity stop 6.png"/>
          <p:cNvPicPr preferRelativeResize="0"/>
          <p:nvPr/>
        </p:nvPicPr>
        <p:blipFill>
          <a:blip r:embed="rId3">
            <a:alphaModFix/>
          </a:blip>
          <a:stretch>
            <a:fillRect/>
          </a:stretch>
        </p:blipFill>
        <p:spPr>
          <a:xfrm>
            <a:off x="146304" y="1426464"/>
            <a:ext cx="8839204" cy="3163641"/>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2" name="Shape 322"/>
        <p:cNvGrpSpPr/>
        <p:nvPr/>
      </p:nvGrpSpPr>
      <p:grpSpPr>
        <a:xfrm>
          <a:off x="0" y="0"/>
          <a:ext cx="0" cy="0"/>
          <a:chOff x="0" y="0"/>
          <a:chExt cx="0" cy="0"/>
        </a:xfrm>
      </p:grpSpPr>
      <p:sp>
        <p:nvSpPr>
          <p:cNvPr id="323" name="Google Shape;323;p39"/>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324" name="Google Shape;324;p39"/>
          <p:cNvSpPr txBox="1"/>
          <p:nvPr>
            <p:ph idx="1" type="body"/>
          </p:nvPr>
        </p:nvSpPr>
        <p:spPr>
          <a:xfrm>
            <a:off x="311700" y="2101800"/>
            <a:ext cx="8635800" cy="2514900"/>
          </a:xfrm>
          <a:prstGeom prst="rect">
            <a:avLst/>
          </a:prstGeom>
        </p:spPr>
        <p:txBody>
          <a:bodyPr anchorCtr="0" anchor="t" bIns="91425" lIns="91425" spcFirstLastPara="1" rIns="91425" wrap="square" tIns="91425">
            <a:normAutofit lnSpcReduction="10000"/>
          </a:bodyPr>
          <a:lstStyle/>
          <a:p>
            <a:pPr indent="0" lvl="0" marL="0" rtl="0" algn="l">
              <a:lnSpc>
                <a:spcPct val="100000"/>
              </a:lnSpc>
              <a:spcBef>
                <a:spcPts val="0"/>
              </a:spcBef>
              <a:spcAft>
                <a:spcPts val="0"/>
              </a:spcAft>
              <a:buNone/>
            </a:pPr>
            <a:r>
              <a:t/>
            </a:r>
            <a:endParaRPr sz="1900"/>
          </a:p>
          <a:p>
            <a:pPr indent="-349250" lvl="0" marL="457200" rtl="0" algn="l">
              <a:lnSpc>
                <a:spcPct val="100000"/>
              </a:lnSpc>
              <a:spcBef>
                <a:spcPts val="1200"/>
              </a:spcBef>
              <a:spcAft>
                <a:spcPts val="0"/>
              </a:spcAft>
              <a:buSzPts val="1900"/>
              <a:buAutoNum type="arabicPeriod"/>
            </a:pPr>
            <a:r>
              <a:rPr lang="en" sz="1900"/>
              <a:t>If we graph </a:t>
            </a:r>
            <a:r>
              <a:rPr i="1" lang="en" sz="1900">
                <a:latin typeface="Times New Roman"/>
                <a:ea typeface="Times New Roman"/>
                <a:cs typeface="Times New Roman"/>
                <a:sym typeface="Times New Roman"/>
              </a:rPr>
              <a:t>y </a:t>
            </a:r>
            <a:r>
              <a:rPr lang="en" sz="1900"/>
              <a:t>= (</a:t>
            </a:r>
            <a:r>
              <a:rPr i="1" lang="en" sz="1900">
                <a:latin typeface="Times New Roman"/>
                <a:ea typeface="Times New Roman"/>
                <a:cs typeface="Times New Roman"/>
                <a:sym typeface="Times New Roman"/>
              </a:rPr>
              <a:t>x </a:t>
            </a:r>
            <a:r>
              <a:rPr lang="en" sz="1900"/>
              <a:t>− 7)(</a:t>
            </a:r>
            <a:r>
              <a:rPr i="1" lang="en" sz="1900">
                <a:latin typeface="Times New Roman"/>
                <a:ea typeface="Times New Roman"/>
                <a:cs typeface="Times New Roman"/>
                <a:sym typeface="Times New Roman"/>
              </a:rPr>
              <a:t>x </a:t>
            </a:r>
            <a:r>
              <a:rPr lang="en" sz="1900"/>
              <a:t>− 3) and </a:t>
            </a:r>
            <a:r>
              <a:rPr i="1" lang="en" sz="1900">
                <a:latin typeface="Times New Roman"/>
                <a:ea typeface="Times New Roman"/>
                <a:cs typeface="Times New Roman"/>
                <a:sym typeface="Times New Roman"/>
              </a:rPr>
              <a:t>y </a:t>
            </a:r>
            <a:r>
              <a:rPr lang="en" sz="1900"/>
              <a:t>= </a:t>
            </a:r>
            <a:r>
              <a:rPr i="1" lang="en" sz="1900">
                <a:latin typeface="Times New Roman"/>
                <a:ea typeface="Times New Roman"/>
                <a:cs typeface="Times New Roman"/>
                <a:sym typeface="Times New Roman"/>
              </a:rPr>
              <a:t>x</a:t>
            </a:r>
            <a:r>
              <a:rPr baseline="30000" lang="en" sz="1900"/>
              <a:t>2 </a:t>
            </a:r>
            <a:r>
              <a:rPr lang="en" sz="1900"/>
              <a:t>− 10</a:t>
            </a:r>
            <a:r>
              <a:rPr i="1" lang="en" sz="1900">
                <a:latin typeface="Times New Roman"/>
                <a:ea typeface="Times New Roman"/>
                <a:cs typeface="Times New Roman"/>
                <a:sym typeface="Times New Roman"/>
              </a:rPr>
              <a:t>x </a:t>
            </a:r>
            <a:r>
              <a:rPr lang="en" sz="1900"/>
              <a:t>+ 21, will we end up with the same graph? How do you know?</a:t>
            </a:r>
            <a:endParaRPr sz="1900"/>
          </a:p>
          <a:p>
            <a:pPr indent="-349250" lvl="0" marL="457200" rtl="0" algn="l">
              <a:lnSpc>
                <a:spcPct val="100000"/>
              </a:lnSpc>
              <a:spcBef>
                <a:spcPts val="1000"/>
              </a:spcBef>
              <a:spcAft>
                <a:spcPts val="0"/>
              </a:spcAft>
              <a:buSzPts val="1900"/>
              <a:buAutoNum type="arabicPeriod"/>
            </a:pPr>
            <a:r>
              <a:rPr lang="en" sz="1900"/>
              <a:t>Where do you predict the intercepts of the graph will be? How do you make your predictions?</a:t>
            </a:r>
            <a:endParaRPr sz="1900"/>
          </a:p>
          <a:p>
            <a:pPr indent="-349250" lvl="0" marL="457200" rtl="0" algn="l">
              <a:lnSpc>
                <a:spcPct val="100000"/>
              </a:lnSpc>
              <a:spcBef>
                <a:spcPts val="1000"/>
              </a:spcBef>
              <a:spcAft>
                <a:spcPts val="1000"/>
              </a:spcAft>
              <a:buSzPts val="1900"/>
              <a:buAutoNum type="arabicPeriod"/>
            </a:pPr>
            <a:r>
              <a:rPr lang="en" sz="1900"/>
              <a:t>What do the </a:t>
            </a:r>
            <a:r>
              <a:rPr i="1" lang="en" sz="1900">
                <a:latin typeface="Times New Roman"/>
                <a:ea typeface="Times New Roman"/>
                <a:cs typeface="Times New Roman"/>
                <a:sym typeface="Times New Roman"/>
              </a:rPr>
              <a:t>x</a:t>
            </a:r>
            <a:r>
              <a:rPr lang="en" sz="1900"/>
              <a:t>-intercepts of a graph tell us about the quadratic function it represents?</a:t>
            </a:r>
            <a:endParaRPr sz="1900"/>
          </a:p>
        </p:txBody>
      </p:sp>
      <p:sp>
        <p:nvSpPr>
          <p:cNvPr id="325" name="Google Shape;325;p3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26" name="Google Shape;326;p3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7.10 Graphs of Functions in Standard and Factored Form</a:t>
            </a:r>
            <a:endParaRPr/>
          </a:p>
        </p:txBody>
      </p:sp>
      <p:pic>
        <p:nvPicPr>
          <p:cNvPr id="327" name="Google Shape;327;p39" title="ChatGPT_Image_Oct_13__2025__03_10_54_PM-removebg-preview.png"/>
          <p:cNvPicPr preferRelativeResize="0"/>
          <p:nvPr/>
        </p:nvPicPr>
        <p:blipFill>
          <a:blip r:embed="rId4">
            <a:alphaModFix/>
          </a:blip>
          <a:stretch>
            <a:fillRect/>
          </a:stretch>
        </p:blipFill>
        <p:spPr>
          <a:xfrm>
            <a:off x="6921000" y="701150"/>
            <a:ext cx="1911300" cy="1911300"/>
          </a:xfrm>
          <a:prstGeom prst="rect">
            <a:avLst/>
          </a:prstGeom>
          <a:noFill/>
          <a:ln>
            <a:noFill/>
          </a:ln>
        </p:spPr>
      </p:pic>
      <p:sp>
        <p:nvSpPr>
          <p:cNvPr id="328" name="Google Shape;328;p39"/>
          <p:cNvSpPr txBox="1"/>
          <p:nvPr/>
        </p:nvSpPr>
        <p:spPr>
          <a:xfrm>
            <a:off x="414425" y="979700"/>
            <a:ext cx="6660600" cy="135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dk1"/>
                </a:solidFill>
                <a:latin typeface="Noto Sans"/>
                <a:ea typeface="Noto Sans"/>
                <a:cs typeface="Noto Sans"/>
                <a:sym typeface="Noto Sans"/>
              </a:rPr>
              <a:t>Answer the questions to reinforce your understanding of how quadratic expressions can give us clues about the intercepts of their graphs, and graphs can give us insights about the expressions they represent.</a:t>
            </a:r>
            <a:endParaRPr sz="2000">
              <a:solidFill>
                <a:schemeClr val="dk1"/>
              </a:solidFill>
              <a:latin typeface="Noto Sans"/>
              <a:ea typeface="Noto Sans"/>
              <a:cs typeface="Noto Sans"/>
              <a:sym typeface="Noto Sans"/>
            </a:endParaRPr>
          </a:p>
          <a:p>
            <a:pPr indent="0" lvl="0" marL="0" rtl="0" algn="l">
              <a:spcBef>
                <a:spcPts val="0"/>
              </a:spcBef>
              <a:spcAft>
                <a:spcPts val="0"/>
              </a:spcAft>
              <a:buNone/>
            </a:pPr>
            <a:r>
              <a:t/>
            </a:r>
            <a:endParaRPr sz="2400">
              <a:solidFill>
                <a:schemeClr val="dk1"/>
              </a:solidFill>
              <a:latin typeface="Noto Sans"/>
              <a:ea typeface="Noto Sans"/>
              <a:cs typeface="Noto Sans"/>
              <a:sym typeface="Noto Sans"/>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4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 </a:t>
            </a:r>
            <a:endParaRPr/>
          </a:p>
        </p:txBody>
      </p:sp>
      <p:sp>
        <p:nvSpPr>
          <p:cNvPr id="334" name="Google Shape;334;p40"/>
          <p:cNvSpPr txBox="1"/>
          <p:nvPr>
            <p:ph idx="1" type="body"/>
          </p:nvPr>
        </p:nvSpPr>
        <p:spPr>
          <a:xfrm>
            <a:off x="311700" y="959071"/>
            <a:ext cx="8520600" cy="560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t>How much do you agree with the following statements?</a:t>
            </a:r>
            <a:endParaRPr/>
          </a:p>
        </p:txBody>
      </p:sp>
      <p:sp>
        <p:nvSpPr>
          <p:cNvPr id="335" name="Google Shape;335;p4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36" name="Google Shape;336;p4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Lesson 7.10 Graphs of Functions in Standard and Factored Form</a:t>
            </a:r>
            <a:endParaRPr/>
          </a:p>
        </p:txBody>
      </p:sp>
      <p:graphicFrame>
        <p:nvGraphicFramePr>
          <p:cNvPr descr="Table that organizes responses about the lesson's learning goals with the first row serving as the table header. The header for the first column lists the learning goals. The remaining columns are where students indicate their level of understanding. In order, the headers label the columns as &quot;I can,&quot; &quot;Almost,&quot; and &quot;Not yet.&quot; " id="337" name="Google Shape;337;p40" title="Student Self Assessment table"/>
          <p:cNvGraphicFramePr/>
          <p:nvPr/>
        </p:nvGraphicFramePr>
        <p:xfrm>
          <a:off x="403153" y="1764100"/>
          <a:ext cx="3000000" cy="3000000"/>
        </p:xfrm>
        <a:graphic>
          <a:graphicData uri="http://schemas.openxmlformats.org/drawingml/2006/table">
            <a:tbl>
              <a:tblPr>
                <a:noFill/>
                <a:tableStyleId>{5F8C9968-2AF8-4D0B-A4DF-8CDFB74189F5}</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Learning Goals</a:t>
                      </a:r>
                      <a:endParaRPr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Explain the meaning of the intercepts on a graph of a quadratic function in terms of the situation it represents.</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Explain how the numbers in the factored form of a quadratic expression relate to the intercepts of its graph.</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