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EC518721-6480-4DF2-A48E-D5E24DC973A6}">
  <a:tblStyle styleId="{EC518721-6480-4DF2-A48E-D5E24DC973A6}"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2.xml"/><Relationship Id="rId3" Type="http://schemas.openxmlformats.org/officeDocument/2006/relationships/hyperlink" Target="https://teachers.raiselearning.org/2e/getting-started/quick-start" TargetMode="External"/><Relationship Id="rId4" Type="http://schemas.openxmlformats.org/officeDocument/2006/relationships/slide" Target="/pp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81784766/openstax-alg1-unit-9-spn-vocabulary-flash-cards/?funnelUUID=1fd7afff-d3f0-45d5-b4b9-3915c20c22f0" TargetMode="External"/><Relationship Id="rId4" Type="http://schemas.openxmlformats.org/officeDocument/2006/relationships/hyperlink" Target="https://quizlet.com/881567564/openstax-alg1-unit-9-vocabulary-flash-cards/?funnelUUID=762f8869-1556-44ff-8fed-e4aa5812d356"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0.xml"/><Relationship Id="rId3" Type="http://schemas.openxmlformats.org/officeDocument/2006/relationships/slide" Target="/ppt/slides/slide14.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Q2PGJThrG2Q;&amp;rel=0" TargetMode="External"/><Relationship Id="rId3" Type="http://schemas.openxmlformats.org/officeDocument/2006/relationships/hyperlink" Target="https://k12.openstax.org/contents/raise/resources/841ae32e85322500aaadf44ebb6fbe6269916d77" TargetMode="External"/><Relationship Id="rId4" Type="http://schemas.openxmlformats.org/officeDocument/2006/relationships/hyperlink" Target="https://k12.openstax.org/contents/raise/resources/dea3dbdcb5ad38aa790899274fb16a6259b5141d" TargetMode="Externa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9.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details/books/algebra-1" TargetMode="Externa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g39c39c74e23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 name="Google Shape;79;g39c39c74e23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b="1" lang="en">
                <a:solidFill>
                  <a:schemeClr val="dk1"/>
                </a:solidFill>
              </a:rPr>
              <a:t>How to Get Started</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Review </a:t>
            </a:r>
            <a:r>
              <a:rPr lang="en" u="sng">
                <a:solidFill>
                  <a:schemeClr val="hlink"/>
                </a:solidFill>
                <a:hlinkClick action="ppaction://hlinksldjump" r:id="rId2"/>
              </a:rPr>
              <a:t>Slide 2: How to use these slides</a:t>
            </a:r>
            <a:endParaRPr>
              <a:solidFill>
                <a:schemeClr val="dk1"/>
              </a:solidFill>
            </a:endParaRPr>
          </a:p>
          <a:p>
            <a:pPr indent="-298450" lvl="1" marL="914400" rtl="0" algn="l">
              <a:spcBef>
                <a:spcPts val="0"/>
              </a:spcBef>
              <a:spcAft>
                <a:spcPts val="0"/>
              </a:spcAft>
              <a:buClr>
                <a:schemeClr val="dk1"/>
              </a:buClr>
              <a:buSzPts val="1100"/>
              <a:buChar char="○"/>
            </a:pPr>
            <a:r>
              <a:rPr lang="en">
                <a:solidFill>
                  <a:schemeClr val="dk1"/>
                </a:solidFill>
              </a:rPr>
              <a:t>Check out the </a:t>
            </a:r>
            <a:r>
              <a:rPr lang="en" u="sng">
                <a:solidFill>
                  <a:schemeClr val="hlink"/>
                </a:solidFill>
                <a:hlinkClick r:id="rId3"/>
              </a:rPr>
              <a:t>Check out the digital quick start guide!</a:t>
            </a:r>
            <a:r>
              <a:rPr lang="en">
                <a:solidFill>
                  <a:schemeClr val="dk1"/>
                </a:solidFill>
              </a:rPr>
              <a:t>	</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Review </a:t>
            </a:r>
            <a:r>
              <a:rPr lang="en" u="sng">
                <a:solidFill>
                  <a:schemeClr val="hlink"/>
                </a:solidFill>
                <a:hlinkClick action="ppaction://hlinksldjump" r:id="rId4"/>
              </a:rPr>
              <a:t>Slide 3: Reference Key of Icons</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highlight>
                  <a:srgbClr val="FDBD3E"/>
                </a:highlight>
                <a:latin typeface="Calibri"/>
                <a:ea typeface="Calibri"/>
                <a:cs typeface="Calibri"/>
                <a:sym typeface="Calibri"/>
              </a:rPr>
              <a:t>Check the Speaker Notes</a:t>
            </a:r>
            <a:r>
              <a:rPr lang="en" sz="1300">
                <a:latin typeface="Calibri"/>
                <a:ea typeface="Calibri"/>
                <a:cs typeface="Calibri"/>
                <a:sym typeface="Calibri"/>
              </a:rPr>
              <a:t>: On the next slides you can find discussion questions, lesson information, answers to the activities, and ways to adjust the </a:t>
            </a:r>
            <a:r>
              <a:rPr lang="en" sz="1300">
                <a:latin typeface="Calibri"/>
                <a:ea typeface="Calibri"/>
                <a:cs typeface="Calibri"/>
                <a:sym typeface="Calibri"/>
              </a:rPr>
              <a:t>activity</a:t>
            </a:r>
            <a:r>
              <a:rPr lang="en" sz="1300">
                <a:latin typeface="Calibri"/>
                <a:ea typeface="Calibri"/>
                <a:cs typeface="Calibri"/>
                <a:sym typeface="Calibri"/>
              </a:rPr>
              <a:t> for your students! </a:t>
            </a:r>
            <a:endParaRPr sz="130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Lesson Narrative</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In an earlier lesson, students used vertex form to identify the vertex of a quadratic and practiced rewriting expressions into vertex form by completing the square. Now, they use vertex form to determine the maximum or minimum value of a quadratic and solve related problems.</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Students have found maximums and minimums before, but only when the expression was already in vertex form. Now that they can rewrite any quadratic into vertex form, they can find maximums and minimums no matter how the expression is written.</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This lesson focuses on using the structure of </a:t>
            </a:r>
            <a:r>
              <a:rPr i="1" lang="en">
                <a:solidFill>
                  <a:schemeClr val="dk1"/>
                </a:solidFill>
                <a:latin typeface="Times New Roman"/>
                <a:ea typeface="Times New Roman"/>
                <a:cs typeface="Times New Roman"/>
                <a:sym typeface="Times New Roman"/>
              </a:rPr>
              <a:t>y </a:t>
            </a:r>
            <a:r>
              <a:rPr lang="en">
                <a:solidFill>
                  <a:schemeClr val="dk1"/>
                </a:solidFill>
                <a:latin typeface="Noto Sans"/>
                <a:ea typeface="Noto Sans"/>
                <a:cs typeface="Noto Sans"/>
                <a:sym typeface="Noto Sans"/>
              </a:rPr>
              <a:t>= </a:t>
            </a:r>
            <a:r>
              <a:rPr i="1" lang="en">
                <a:solidFill>
                  <a:schemeClr val="dk1"/>
                </a:solidFill>
                <a:latin typeface="Times New Roman"/>
                <a:ea typeface="Times New Roman"/>
                <a:cs typeface="Times New Roman"/>
                <a:sym typeface="Times New Roman"/>
              </a:rPr>
              <a:t>a</a:t>
            </a:r>
            <a:r>
              <a:rPr lang="en">
                <a:solidFill>
                  <a:schemeClr val="dk1"/>
                </a:solidFill>
                <a:latin typeface="Noto Sans"/>
                <a:ea typeface="Noto Sans"/>
                <a:cs typeface="Noto Sans"/>
                <a:sym typeface="Noto Sans"/>
              </a:rPr>
              <a:t>(</a:t>
            </a:r>
            <a:r>
              <a:rPr i="1" lang="en">
                <a:solidFill>
                  <a:schemeClr val="dk1"/>
                </a:solidFill>
                <a:latin typeface="Times New Roman"/>
                <a:ea typeface="Times New Roman"/>
                <a:cs typeface="Times New Roman"/>
                <a:sym typeface="Times New Roman"/>
              </a:rPr>
              <a:t>x </a:t>
            </a:r>
            <a:r>
              <a:rPr lang="en">
                <a:solidFill>
                  <a:schemeClr val="dk1"/>
                </a:solidFill>
                <a:latin typeface="Noto Sans"/>
                <a:ea typeface="Noto Sans"/>
                <a:cs typeface="Noto Sans"/>
                <a:sym typeface="Noto Sans"/>
              </a:rPr>
              <a:t>− </a:t>
            </a:r>
            <a:r>
              <a:rPr i="1" lang="en">
                <a:solidFill>
                  <a:schemeClr val="dk1"/>
                </a:solidFill>
                <a:latin typeface="Times New Roman"/>
                <a:ea typeface="Times New Roman"/>
                <a:cs typeface="Times New Roman"/>
                <a:sym typeface="Times New Roman"/>
              </a:rPr>
              <a:t>h</a:t>
            </a:r>
            <a:r>
              <a:rPr lang="en">
                <a:solidFill>
                  <a:schemeClr val="dk1"/>
                </a:solidFill>
                <a:latin typeface="Noto Sans"/>
                <a:ea typeface="Noto Sans"/>
                <a:cs typeface="Noto Sans"/>
                <a:sym typeface="Noto Sans"/>
              </a:rPr>
              <a:t>)</a:t>
            </a:r>
            <a:r>
              <a:rPr baseline="30000" lang="en">
                <a:solidFill>
                  <a:schemeClr val="dk1"/>
                </a:solidFill>
                <a:latin typeface="Noto Sans"/>
                <a:ea typeface="Noto Sans"/>
                <a:cs typeface="Noto Sans"/>
                <a:sym typeface="Noto Sans"/>
              </a:rPr>
              <a:t>2 </a:t>
            </a:r>
            <a:r>
              <a:rPr lang="en">
                <a:solidFill>
                  <a:schemeClr val="dk1"/>
                </a:solidFill>
                <a:latin typeface="Noto Sans"/>
                <a:ea typeface="Noto Sans"/>
                <a:cs typeface="Noto Sans"/>
                <a:sym typeface="Noto Sans"/>
              </a:rPr>
              <a:t>+ </a:t>
            </a:r>
            <a:r>
              <a:rPr i="1" lang="en">
                <a:solidFill>
                  <a:schemeClr val="dk1"/>
                </a:solidFill>
                <a:latin typeface="Times New Roman"/>
                <a:ea typeface="Times New Roman"/>
                <a:cs typeface="Times New Roman"/>
                <a:sym typeface="Times New Roman"/>
              </a:rPr>
              <a:t>k</a:t>
            </a:r>
            <a:r>
              <a:rPr lang="en">
                <a:solidFill>
                  <a:schemeClr val="dk1"/>
                </a:solidFill>
                <a:latin typeface="Noto Sans"/>
                <a:ea typeface="Noto Sans"/>
                <a:cs typeface="Noto Sans"/>
                <a:sym typeface="Noto Sans"/>
              </a:rPr>
              <a:t> to explain why the vertex represents a maximum or minimum: </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Char char="●"/>
            </a:pPr>
            <a:r>
              <a:rPr lang="en">
                <a:solidFill>
                  <a:schemeClr val="dk1"/>
                </a:solidFill>
                <a:latin typeface="Noto Sans"/>
                <a:ea typeface="Noto Sans"/>
                <a:cs typeface="Noto Sans"/>
                <a:sym typeface="Noto Sans"/>
              </a:rPr>
              <a:t>(</a:t>
            </a:r>
            <a:r>
              <a:rPr i="1" lang="en">
                <a:solidFill>
                  <a:schemeClr val="dk1"/>
                </a:solidFill>
                <a:latin typeface="Noto Sans"/>
                <a:ea typeface="Noto Sans"/>
                <a:cs typeface="Noto Sans"/>
                <a:sym typeface="Noto Sans"/>
              </a:rPr>
              <a:t>x </a:t>
            </a: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h</a:t>
            </a:r>
            <a:r>
              <a:rPr lang="en">
                <a:solidFill>
                  <a:schemeClr val="dk1"/>
                </a:solidFill>
                <a:latin typeface="Noto Sans"/>
                <a:ea typeface="Noto Sans"/>
                <a:cs typeface="Noto Sans"/>
                <a:sym typeface="Noto Sans"/>
              </a:rPr>
              <a:t>)</a:t>
            </a:r>
            <a:r>
              <a:rPr baseline="30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 is always 0 or positive, and equals 0 only when </a:t>
            </a:r>
            <a:r>
              <a:rPr i="1" lang="en">
                <a:solidFill>
                  <a:schemeClr val="dk1"/>
                </a:solidFill>
                <a:latin typeface="Noto Sans"/>
                <a:ea typeface="Noto Sans"/>
                <a:cs typeface="Noto Sans"/>
                <a:sym typeface="Noto Sans"/>
              </a:rPr>
              <a:t>x </a:t>
            </a: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h</a:t>
            </a:r>
            <a:r>
              <a:rPr lang="en">
                <a:solidFill>
                  <a:schemeClr val="dk1"/>
                </a:solidFill>
                <a:latin typeface="Noto Sans"/>
                <a:ea typeface="Noto Sans"/>
                <a:cs typeface="Noto Sans"/>
                <a:sym typeface="Noto Sans"/>
              </a:rPr>
              <a:t>=h.</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Char char="●"/>
            </a:pPr>
            <a:r>
              <a:rPr lang="en">
                <a:solidFill>
                  <a:schemeClr val="dk1"/>
                </a:solidFill>
                <a:latin typeface="Noto Sans"/>
                <a:ea typeface="Noto Sans"/>
                <a:cs typeface="Noto Sans"/>
                <a:sym typeface="Noto Sans"/>
              </a:rPr>
              <a:t>If </a:t>
            </a:r>
            <a:r>
              <a:rPr i="1" lang="en">
                <a:solidFill>
                  <a:schemeClr val="dk1"/>
                </a:solidFill>
                <a:latin typeface="Times New Roman"/>
                <a:ea typeface="Times New Roman"/>
                <a:cs typeface="Times New Roman"/>
                <a:sym typeface="Times New Roman"/>
              </a:rPr>
              <a:t>a </a:t>
            </a:r>
            <a:r>
              <a:rPr lang="en">
                <a:solidFill>
                  <a:schemeClr val="dk1"/>
                </a:solidFill>
                <a:latin typeface="Noto Sans"/>
                <a:ea typeface="Noto Sans"/>
                <a:cs typeface="Noto Sans"/>
                <a:sym typeface="Noto Sans"/>
              </a:rPr>
              <a:t>&gt; 0, </a:t>
            </a:r>
            <a:r>
              <a:rPr i="1" lang="en">
                <a:solidFill>
                  <a:schemeClr val="dk1"/>
                </a:solidFill>
                <a:latin typeface="Times New Roman"/>
                <a:ea typeface="Times New Roman"/>
                <a:cs typeface="Times New Roman"/>
                <a:sym typeface="Times New Roman"/>
              </a:rPr>
              <a:t>a</a:t>
            </a:r>
            <a:r>
              <a:rPr lang="en">
                <a:solidFill>
                  <a:schemeClr val="dk1"/>
                </a:solidFill>
                <a:latin typeface="Noto Sans"/>
                <a:ea typeface="Noto Sans"/>
                <a:cs typeface="Noto Sans"/>
                <a:sym typeface="Noto Sans"/>
              </a:rPr>
              <a:t>(</a:t>
            </a:r>
            <a:r>
              <a:rPr i="1" lang="en">
                <a:solidFill>
                  <a:schemeClr val="dk1"/>
                </a:solidFill>
                <a:latin typeface="Times New Roman"/>
                <a:ea typeface="Times New Roman"/>
                <a:cs typeface="Times New Roman"/>
                <a:sym typeface="Times New Roman"/>
              </a:rPr>
              <a:t>x </a:t>
            </a:r>
            <a:r>
              <a:rPr lang="en">
                <a:solidFill>
                  <a:schemeClr val="dk1"/>
                </a:solidFill>
                <a:latin typeface="Noto Sans"/>
                <a:ea typeface="Noto Sans"/>
                <a:cs typeface="Noto Sans"/>
                <a:sym typeface="Noto Sans"/>
              </a:rPr>
              <a:t>− </a:t>
            </a:r>
            <a:r>
              <a:rPr i="1" lang="en">
                <a:solidFill>
                  <a:schemeClr val="dk1"/>
                </a:solidFill>
                <a:latin typeface="Times New Roman"/>
                <a:ea typeface="Times New Roman"/>
                <a:cs typeface="Times New Roman"/>
                <a:sym typeface="Times New Roman"/>
              </a:rPr>
              <a:t>h</a:t>
            </a:r>
            <a:r>
              <a:rPr lang="en">
                <a:solidFill>
                  <a:schemeClr val="dk1"/>
                </a:solidFill>
                <a:latin typeface="Noto Sans"/>
                <a:ea typeface="Noto Sans"/>
                <a:cs typeface="Noto Sans"/>
                <a:sym typeface="Noto Sans"/>
              </a:rPr>
              <a:t>)</a:t>
            </a:r>
            <a:r>
              <a:rPr baseline="30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 is never negative, so </a:t>
            </a:r>
            <a:r>
              <a:rPr i="1" lang="en">
                <a:solidFill>
                  <a:schemeClr val="dk1"/>
                </a:solidFill>
                <a:latin typeface="Times New Roman"/>
                <a:ea typeface="Times New Roman"/>
                <a:cs typeface="Times New Roman"/>
                <a:sym typeface="Times New Roman"/>
              </a:rPr>
              <a:t>k</a:t>
            </a:r>
            <a:r>
              <a:rPr lang="en">
                <a:solidFill>
                  <a:schemeClr val="dk1"/>
                </a:solidFill>
                <a:latin typeface="Noto Sans"/>
                <a:ea typeface="Noto Sans"/>
                <a:cs typeface="Noto Sans"/>
                <a:sym typeface="Noto Sans"/>
              </a:rPr>
              <a:t> is the minimum value.</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If </a:t>
            </a:r>
            <a:r>
              <a:rPr i="1" lang="en">
                <a:solidFill>
                  <a:schemeClr val="dk1"/>
                </a:solidFill>
                <a:latin typeface="Times New Roman"/>
                <a:ea typeface="Times New Roman"/>
                <a:cs typeface="Times New Roman"/>
                <a:sym typeface="Times New Roman"/>
              </a:rPr>
              <a:t>a </a:t>
            </a:r>
            <a:r>
              <a:rPr lang="en">
                <a:solidFill>
                  <a:schemeClr val="dk1"/>
                </a:solidFill>
                <a:latin typeface="Noto Sans"/>
                <a:ea typeface="Noto Sans"/>
                <a:cs typeface="Noto Sans"/>
                <a:sym typeface="Noto Sans"/>
              </a:rPr>
              <a:t>&lt; 0, </a:t>
            </a:r>
            <a:r>
              <a:rPr i="1" lang="en">
                <a:solidFill>
                  <a:schemeClr val="dk1"/>
                </a:solidFill>
                <a:latin typeface="Times New Roman"/>
                <a:ea typeface="Times New Roman"/>
                <a:cs typeface="Times New Roman"/>
                <a:sym typeface="Times New Roman"/>
              </a:rPr>
              <a:t>a</a:t>
            </a:r>
            <a:r>
              <a:rPr lang="en">
                <a:solidFill>
                  <a:schemeClr val="dk1"/>
                </a:solidFill>
                <a:latin typeface="Noto Sans"/>
                <a:ea typeface="Noto Sans"/>
                <a:cs typeface="Noto Sans"/>
                <a:sym typeface="Noto Sans"/>
              </a:rPr>
              <a:t>(</a:t>
            </a:r>
            <a:r>
              <a:rPr i="1" lang="en">
                <a:solidFill>
                  <a:schemeClr val="dk1"/>
                </a:solidFill>
                <a:latin typeface="Times New Roman"/>
                <a:ea typeface="Times New Roman"/>
                <a:cs typeface="Times New Roman"/>
                <a:sym typeface="Times New Roman"/>
              </a:rPr>
              <a:t>x </a:t>
            </a:r>
            <a:r>
              <a:rPr lang="en">
                <a:solidFill>
                  <a:schemeClr val="dk1"/>
                </a:solidFill>
                <a:latin typeface="Noto Sans"/>
                <a:ea typeface="Noto Sans"/>
                <a:cs typeface="Noto Sans"/>
                <a:sym typeface="Noto Sans"/>
              </a:rPr>
              <a:t>− </a:t>
            </a:r>
            <a:r>
              <a:rPr i="1" lang="en">
                <a:solidFill>
                  <a:schemeClr val="dk1"/>
                </a:solidFill>
                <a:latin typeface="Times New Roman"/>
                <a:ea typeface="Times New Roman"/>
                <a:cs typeface="Times New Roman"/>
                <a:sym typeface="Times New Roman"/>
              </a:rPr>
              <a:t>h</a:t>
            </a:r>
            <a:r>
              <a:rPr lang="en">
                <a:solidFill>
                  <a:schemeClr val="dk1"/>
                </a:solidFill>
                <a:latin typeface="Noto Sans"/>
                <a:ea typeface="Noto Sans"/>
                <a:cs typeface="Noto Sans"/>
                <a:sym typeface="Noto Sans"/>
              </a:rPr>
              <a:t>)</a:t>
            </a:r>
            <a:r>
              <a:rPr baseline="30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 is never positive, so </a:t>
            </a:r>
            <a:r>
              <a:rPr i="1" lang="en">
                <a:solidFill>
                  <a:schemeClr val="dk1"/>
                </a:solidFill>
                <a:latin typeface="Times New Roman"/>
                <a:ea typeface="Times New Roman"/>
                <a:cs typeface="Times New Roman"/>
                <a:sym typeface="Times New Roman"/>
              </a:rPr>
              <a:t>k</a:t>
            </a:r>
            <a:r>
              <a:rPr lang="en">
                <a:solidFill>
                  <a:schemeClr val="dk1"/>
                </a:solidFill>
                <a:latin typeface="Noto Sans"/>
                <a:ea typeface="Noto Sans"/>
                <a:cs typeface="Noto Sans"/>
                <a:sym typeface="Noto Sans"/>
              </a:rPr>
              <a:t> is the maximum value.</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Students use this reasoning to justify why the vertex gives the maximum or minimum value and to communicate their thinking precisely.</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Preparation</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None</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Materials</a:t>
            </a:r>
            <a:endParaRPr b="1">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None</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Texas Essential Knowledge and Skills</a:t>
            </a:r>
            <a:endParaRPr b="1">
              <a:solidFill>
                <a:schemeClr val="dk1"/>
              </a:solidFill>
              <a:latin typeface="Noto Sans"/>
              <a:ea typeface="Noto Sans"/>
              <a:cs typeface="Noto Sans"/>
              <a:sym typeface="Noto Sans"/>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A1(A) apply mathematics to problems arising in everyday life, society, and the workplace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A1(D) communicate mathematical ideas, reasoning, and their implications using multiple representations, including symbols, diagrams, graphs, and language as appropriate</a:t>
            </a:r>
            <a:endParaRPr sz="1300">
              <a:solidFill>
                <a:schemeClr val="dk1"/>
              </a:solidFill>
              <a:latin typeface="Calibri"/>
              <a:ea typeface="Calibri"/>
              <a:cs typeface="Calibri"/>
              <a:sym typeface="Calibri"/>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A1(F) analyze mathematical relationships to connect and communicate mathematical ideas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A1(G) display, explain, and justify mathematical ideas and arguments using precise mathematical language in written or oral communication</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A7(A) graph quadratic functions on the coordinate plane and use the graph to identify key attributes, if possible, including </a:t>
            </a:r>
            <a:r>
              <a:rPr i="1" lang="en">
                <a:solidFill>
                  <a:schemeClr val="dk1"/>
                </a:solidFill>
                <a:latin typeface="Times New Roman"/>
                <a:ea typeface="Times New Roman"/>
                <a:cs typeface="Times New Roman"/>
                <a:sym typeface="Times New Roman"/>
              </a:rPr>
              <a:t>x</a:t>
            </a:r>
            <a:r>
              <a:rPr lang="en">
                <a:solidFill>
                  <a:schemeClr val="dk1"/>
                </a:solidFill>
                <a:latin typeface="Noto Sans"/>
                <a:ea typeface="Noto Sans"/>
                <a:cs typeface="Noto Sans"/>
                <a:sym typeface="Noto Sans"/>
              </a:rPr>
              <a:t>-intercept, </a:t>
            </a:r>
            <a:r>
              <a:rPr i="1" lang="en">
                <a:solidFill>
                  <a:schemeClr val="dk1"/>
                </a:solidFill>
                <a:latin typeface="Times New Roman"/>
                <a:ea typeface="Times New Roman"/>
                <a:cs typeface="Times New Roman"/>
                <a:sym typeface="Times New Roman"/>
              </a:rPr>
              <a:t>y</a:t>
            </a:r>
            <a:r>
              <a:rPr lang="en">
                <a:solidFill>
                  <a:schemeClr val="dk1"/>
                </a:solidFill>
                <a:latin typeface="Noto Sans"/>
                <a:ea typeface="Noto Sans"/>
                <a:cs typeface="Noto Sans"/>
                <a:sym typeface="Noto Sans"/>
              </a:rPr>
              <a:t>-intercept, zeros, maximum value, minimum values, vertex, and the equation of the axis of symmetry</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A8(A) solve quadratic equations having real solutions by factoring, taking square roots, completing the square, and applying the quadratic formula.</a:t>
            </a:r>
            <a:endParaRPr>
              <a:solidFill>
                <a:schemeClr val="dk1"/>
              </a:solidFill>
              <a:latin typeface="Noto Sans"/>
              <a:ea typeface="Noto Sans"/>
              <a:cs typeface="Noto Sans"/>
              <a:sym typeface="Noto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39e507288b6_1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39e507288b6_1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Lesson Vocabulary</a:t>
            </a:r>
            <a:endParaRPr b="1" sz="1300">
              <a:solidFill>
                <a:schemeClr val="dk1"/>
              </a:solidFill>
              <a:latin typeface="Calibri"/>
              <a:ea typeface="Calibri"/>
              <a:cs typeface="Calibri"/>
              <a:sym typeface="Calibri"/>
            </a:endParaRPr>
          </a:p>
          <a:p>
            <a:pPr indent="0" lvl="0" marL="0" rtl="0" algn="l">
              <a:lnSpc>
                <a:spcPct val="12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support student understanding of key vocabulary:</a:t>
            </a:r>
            <a:endParaRPr sz="1300">
              <a:solidFill>
                <a:schemeClr val="dk1"/>
              </a:solidFill>
              <a:latin typeface="Calibri"/>
              <a:ea typeface="Calibri"/>
              <a:cs typeface="Calibri"/>
              <a:sym typeface="Calibri"/>
            </a:endParaRPr>
          </a:p>
          <a:p>
            <a:pPr indent="-311150" lvl="0" marL="457200" rtl="0" algn="l">
              <a:lnSpc>
                <a:spcPct val="120000"/>
              </a:lnSpc>
              <a:spcBef>
                <a:spcPts val="2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Introduce and review the vocabulary words students will see in this lesson.</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Encourage students to notice how these words are used and to include them in their math discussions and explanations—both written and oral.</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Use a word wall to reinforce vocabulary. </a:t>
            </a:r>
            <a:r>
              <a:rPr lang="en" sz="1300" u="sng">
                <a:solidFill>
                  <a:schemeClr val="hlink"/>
                </a:solidFill>
                <a:latin typeface="Calibri"/>
                <a:ea typeface="Calibri"/>
                <a:cs typeface="Calibri"/>
                <a:sym typeface="Calibri"/>
                <a:hlinkClick r:id="rId2"/>
              </a:rPr>
              <a:t>Sample word wall cards are available here.</a:t>
            </a:r>
            <a:endParaRPr sz="1300">
              <a:solidFill>
                <a:srgbClr val="1D2125"/>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newcomers or students with beginning English proficiency, use these Quizlet sets to support vocabulary learning: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3"/>
              </a:rPr>
              <a:t>Unit 9 Spanish Vocabulary</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first to build understanding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4"/>
              </a:rPr>
              <a:t>Unit 9 Vocabulary (English)</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1(B) monitor oral and written language production and employ self-corrective techniques or other resources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2(A) distinguish sounds and intonation patterns of English with increasing ease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2(B) recognize elements of the English sound system in newly acquired vocabulary such as long and short vowels, silent letters, and consonant clusters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3(A) practice producing sounds of newly acquired vocabulary such as long and short vowels, silent letters, and consonant clusters to pronounce English words in a manner that is increasingly comprehensible</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4(A) learn relationships between sounds and letters of the English language and decode (sound out) words using a combination of skills such as recognizing sound-letter relationships and identifying cognates, affixes, roots, and base words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5(A) learn relationships between sounds and letters of the English language to represent sounds when writing in English</a:t>
            </a:r>
            <a:endParaRPr sz="1300">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39c39c74e23_0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39c39c74e23_0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34e020773c1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34e020773c1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Warm Up (5 minutes)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 this activity, students recall the meaning of maximum or minimum value of a function, which they learned in a previous unit. They also practice interpreting the language related to maximum and minimum values of functions.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Launch</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Ask students to describe some situations in which people use the words "minimum" and "maximum." For example, we might say there is a minimum age for voting or for getting a driver's license, or that roads and highways have maximum speed limits.</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Then, ask students what the words "minimum" and "maximum" mean more generally. We might think of a minimum as the least, the least possible, or the least allowable value, and a maximum as the greatest, the greatest possible, or the greatest allowable value.</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a:t>
            </a:r>
            <a:r>
              <a:rPr b="1" lang="en" sz="1300">
                <a:solidFill>
                  <a:schemeClr val="dk1"/>
                </a:solidFill>
                <a:latin typeface="Calibri"/>
                <a:ea typeface="Calibri"/>
                <a:cs typeface="Calibri"/>
                <a:sym typeface="Calibri"/>
              </a:rPr>
              <a:t>y</a:t>
            </a:r>
            <a:r>
              <a:rPr b="1" lang="en" sz="1300">
                <a:solidFill>
                  <a:schemeClr val="dk1"/>
                </a:solidFill>
                <a:latin typeface="Calibri"/>
                <a:ea typeface="Calibri"/>
                <a:cs typeface="Calibri"/>
                <a:sym typeface="Calibri"/>
              </a:rPr>
              <a:t> Answers</a:t>
            </a:r>
            <a:endParaRPr b="1"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10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 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37</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No. From the graph, it seems that 1 is the least value of </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 and that occurs when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4. All other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-values produce outputs that are greater than 1.</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Yes. There are lots of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-values that produce an output greater than 10,000. For example, both -100 and 110 would make </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greater than 10,000.</a:t>
            </a:r>
            <a:endParaRPr sz="1300">
              <a:solidFill>
                <a:schemeClr val="dk1"/>
              </a:solidFill>
              <a:latin typeface="Calibri"/>
              <a:ea typeface="Calibri"/>
              <a:cs typeface="Calibri"/>
              <a:sym typeface="Calibri"/>
            </a:endParaRPr>
          </a:p>
          <a:p>
            <a:pPr indent="0" lvl="0" marL="0" rtl="0" algn="l">
              <a:spcBef>
                <a:spcPts val="80"/>
              </a:spcBef>
              <a:spcAft>
                <a:spcPts val="0"/>
              </a:spcAft>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None/>
            </a:pPr>
            <a:r>
              <a:t/>
            </a:r>
            <a:endParaRPr sz="1300">
              <a:solidFill>
                <a:schemeClr val="dk1"/>
              </a:solidFill>
              <a:latin typeface="Calibri"/>
              <a:ea typeface="Calibri"/>
              <a:cs typeface="Calibri"/>
              <a:sym typeface="Calibri"/>
            </a:endParaRPr>
          </a:p>
          <a:p>
            <a:pPr indent="0" lvl="0" marL="0" rtl="0" algn="l">
              <a:spcBef>
                <a:spcPts val="80"/>
              </a:spcBef>
              <a:spcAft>
                <a:spcPts val="80"/>
              </a:spcAft>
              <a:buClr>
                <a:schemeClr val="dk1"/>
              </a:buClr>
              <a:buSzPts val="1100"/>
              <a:buFont typeface="Arial"/>
              <a:buNone/>
            </a:pPr>
            <a:r>
              <a:rPr b="1" lang="en" sz="1300">
                <a:solidFill>
                  <a:schemeClr val="dk1"/>
                </a:solidFill>
                <a:latin typeface="Calibri"/>
                <a:ea typeface="Calibri"/>
                <a:cs typeface="Calibri"/>
                <a:sym typeface="Calibri"/>
              </a:rPr>
              <a:t>More a</a:t>
            </a:r>
            <a:r>
              <a:rPr b="1" lang="en" sz="1300">
                <a:solidFill>
                  <a:schemeClr val="dk1"/>
                </a:solidFill>
                <a:latin typeface="Calibri"/>
                <a:ea typeface="Calibri"/>
                <a:cs typeface="Calibri"/>
                <a:sym typeface="Calibri"/>
              </a:rPr>
              <a:t>ctivity questions, answers, anticipated misconceptions, and activity synthesis on the the next slide</a:t>
            </a:r>
            <a:endParaRPr sz="1300">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3acb7313361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3acb7313361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Answers</a:t>
            </a:r>
            <a:endParaRPr b="1"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-2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6</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-93</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No. From the graph, it seems that 7 is the greatest value of </a:t>
            </a:r>
            <a:r>
              <a:rPr i="1" lang="en" sz="1300">
                <a:solidFill>
                  <a:schemeClr val="dk1"/>
                </a:solidFill>
                <a:latin typeface="Times New Roman"/>
                <a:ea typeface="Times New Roman"/>
                <a:cs typeface="Times New Roman"/>
                <a:sym typeface="Times New Roman"/>
              </a:rPr>
              <a:t>g</a:t>
            </a:r>
            <a:r>
              <a:rPr lang="en" sz="1300">
                <a:solidFill>
                  <a:schemeClr val="dk1"/>
                </a:solidFill>
                <a:latin typeface="Calibri"/>
                <a:ea typeface="Calibri"/>
                <a:cs typeface="Calibri"/>
                <a:sym typeface="Calibri"/>
              </a:rPr>
              <a:t>, and that occurs when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12. All other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-values produce outputs that are less than 7.</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Yes. There are lots of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-values that produce an output less than -10,000. For example, both -200 and 200 would make </a:t>
            </a:r>
            <a:r>
              <a:rPr i="1" lang="en" sz="1300">
                <a:solidFill>
                  <a:schemeClr val="dk1"/>
                </a:solidFill>
                <a:latin typeface="Times New Roman"/>
                <a:ea typeface="Times New Roman"/>
                <a:cs typeface="Times New Roman"/>
                <a:sym typeface="Times New Roman"/>
              </a:rPr>
              <a:t>g</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greater than -10,000.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Anticipated Misconceptions</a:t>
            </a:r>
            <a:endParaRPr b="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lang="en" sz="1300">
                <a:solidFill>
                  <a:schemeClr val="dk1"/>
                </a:solidFill>
                <a:latin typeface="Calibri"/>
                <a:ea typeface="Calibri"/>
                <a:cs typeface="Calibri"/>
                <a:sym typeface="Calibri"/>
              </a:rPr>
              <a:t>Some students may struggle to relate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-coordinates of the points on a graph with the outputs of a function. Earlier in the course, students learned that the graph of a function </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 is the graph of the equation </a:t>
            </a: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Consider having students label the coordinates of points on each graph and then complete the statements, such as, "The point (3, 2) on the graph means             2 = </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(3)." Another approach would be to have students organize the points on the graphs into tables with headers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and </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and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and </a:t>
            </a:r>
            <a:r>
              <a:rPr i="1" lang="en" sz="1300">
                <a:solidFill>
                  <a:schemeClr val="dk1"/>
                </a:solidFill>
                <a:latin typeface="Times New Roman"/>
                <a:ea typeface="Times New Roman"/>
                <a:cs typeface="Times New Roman"/>
                <a:sym typeface="Times New Roman"/>
              </a:rPr>
              <a:t>g</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80"/>
              </a:spcBef>
              <a:spcAft>
                <a:spcPts val="0"/>
              </a:spcAft>
              <a:buNone/>
            </a:pPr>
            <a:r>
              <a:rPr lang="en">
                <a:solidFill>
                  <a:schemeClr val="dk1"/>
                </a:solidFill>
                <a:latin typeface="Noto Sans"/>
                <a:ea typeface="Noto Sans"/>
                <a:cs typeface="Noto Sans"/>
                <a:sym typeface="Noto Sans"/>
              </a:rPr>
              <a:t>Discuss with students:</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"Why does </a:t>
            </a:r>
            <a:r>
              <a:rPr i="1" lang="en">
                <a:solidFill>
                  <a:schemeClr val="dk1"/>
                </a:solidFill>
                <a:latin typeface="Times New Roman"/>
                <a:ea typeface="Times New Roman"/>
                <a:cs typeface="Times New Roman"/>
                <a:sym typeface="Times New Roman"/>
              </a:rPr>
              <a:t>f</a:t>
            </a:r>
            <a:r>
              <a:rPr lang="en">
                <a:solidFill>
                  <a:schemeClr val="dk1"/>
                </a:solidFill>
                <a:latin typeface="Noto Sans"/>
                <a:ea typeface="Noto Sans"/>
                <a:cs typeface="Noto Sans"/>
                <a:sym typeface="Noto Sans"/>
              </a:rPr>
              <a:t> not have a maximum value?" (We can always use larger values of </a:t>
            </a:r>
            <a:r>
              <a:rPr i="1" lang="en">
                <a:solidFill>
                  <a:schemeClr val="dk1"/>
                </a:solidFill>
                <a:latin typeface="Times New Roman"/>
                <a:ea typeface="Times New Roman"/>
                <a:cs typeface="Times New Roman"/>
                <a:sym typeface="Times New Roman"/>
              </a:rPr>
              <a:t>x</a:t>
            </a:r>
            <a:r>
              <a:rPr lang="en">
                <a:solidFill>
                  <a:schemeClr val="dk1"/>
                </a:solidFill>
                <a:latin typeface="Noto Sans"/>
                <a:ea typeface="Noto Sans"/>
                <a:cs typeface="Noto Sans"/>
                <a:sym typeface="Noto Sans"/>
              </a:rPr>
              <a:t> in both the positive and negative directions to get greater and greater values of </a:t>
            </a:r>
            <a:r>
              <a:rPr i="1" lang="en">
                <a:solidFill>
                  <a:schemeClr val="dk1"/>
                </a:solidFill>
                <a:latin typeface="Times New Roman"/>
                <a:ea typeface="Times New Roman"/>
                <a:cs typeface="Times New Roman"/>
                <a:sym typeface="Times New Roman"/>
              </a:rPr>
              <a:t>f</a:t>
            </a:r>
            <a:r>
              <a:rPr lang="en">
                <a:solidFill>
                  <a:schemeClr val="dk1"/>
                </a:solidFill>
                <a:latin typeface="Noto Sans"/>
                <a:ea typeface="Noto Sans"/>
                <a:cs typeface="Noto Sans"/>
                <a:sym typeface="Noto Sans"/>
              </a:rPr>
              <a:t>.)</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"Why does </a:t>
            </a:r>
            <a:r>
              <a:rPr i="1" lang="en">
                <a:solidFill>
                  <a:schemeClr val="dk1"/>
                </a:solidFill>
                <a:latin typeface="Times New Roman"/>
                <a:ea typeface="Times New Roman"/>
                <a:cs typeface="Times New Roman"/>
                <a:sym typeface="Times New Roman"/>
              </a:rPr>
              <a:t>g</a:t>
            </a:r>
            <a:r>
              <a:rPr lang="en">
                <a:solidFill>
                  <a:schemeClr val="dk1"/>
                </a:solidFill>
                <a:latin typeface="Noto Sans"/>
                <a:ea typeface="Noto Sans"/>
                <a:cs typeface="Noto Sans"/>
                <a:sym typeface="Noto Sans"/>
              </a:rPr>
              <a:t> not have a minimum value?" (We can always find an input that makes the value of </a:t>
            </a:r>
            <a:r>
              <a:rPr i="1" lang="en">
                <a:solidFill>
                  <a:schemeClr val="dk1"/>
                </a:solidFill>
                <a:latin typeface="Times New Roman"/>
                <a:ea typeface="Times New Roman"/>
                <a:cs typeface="Times New Roman"/>
                <a:sym typeface="Times New Roman"/>
              </a:rPr>
              <a:t>g</a:t>
            </a:r>
            <a:r>
              <a:rPr lang="en">
                <a:solidFill>
                  <a:schemeClr val="dk1"/>
                </a:solidFill>
                <a:latin typeface="Noto Sans"/>
                <a:ea typeface="Noto Sans"/>
                <a:cs typeface="Noto Sans"/>
                <a:sym typeface="Noto Sans"/>
              </a:rPr>
              <a:t> less and less.)</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Emphasize that we can find an input that makes the value of </a:t>
            </a:r>
            <a:r>
              <a:rPr i="1" lang="en">
                <a:solidFill>
                  <a:schemeClr val="dk1"/>
                </a:solidFill>
                <a:latin typeface="Times New Roman"/>
                <a:ea typeface="Times New Roman"/>
                <a:cs typeface="Times New Roman"/>
                <a:sym typeface="Times New Roman"/>
              </a:rPr>
              <a:t>f</a:t>
            </a:r>
            <a:r>
              <a:rPr lang="en">
                <a:solidFill>
                  <a:schemeClr val="dk1"/>
                </a:solidFill>
                <a:latin typeface="Noto Sans"/>
                <a:ea typeface="Noto Sans"/>
                <a:cs typeface="Noto Sans"/>
                <a:sym typeface="Noto Sans"/>
              </a:rPr>
              <a:t> as great as we want and that makes </a:t>
            </a:r>
            <a:r>
              <a:rPr i="1" lang="en">
                <a:solidFill>
                  <a:schemeClr val="dk1"/>
                </a:solidFill>
                <a:latin typeface="Times New Roman"/>
                <a:ea typeface="Times New Roman"/>
                <a:cs typeface="Times New Roman"/>
                <a:sym typeface="Times New Roman"/>
              </a:rPr>
              <a:t>g</a:t>
            </a:r>
            <a:r>
              <a:rPr lang="en">
                <a:solidFill>
                  <a:schemeClr val="dk1"/>
                </a:solidFill>
                <a:latin typeface="Noto Sans"/>
                <a:ea typeface="Noto Sans"/>
                <a:cs typeface="Noto Sans"/>
                <a:sym typeface="Noto Sans"/>
              </a:rPr>
              <a:t> as small as we want.</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Remind students that:</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 maximum value of a function is a value of a function that is greater than or equal to all the other values. It corresponds to the highest </a:t>
            </a:r>
            <a:r>
              <a:rPr i="1" lang="en">
                <a:solidFill>
                  <a:schemeClr val="dk1"/>
                </a:solidFill>
                <a:latin typeface="Times New Roman"/>
                <a:ea typeface="Times New Roman"/>
                <a:cs typeface="Times New Roman"/>
                <a:sym typeface="Times New Roman"/>
              </a:rPr>
              <a:t>y</a:t>
            </a:r>
            <a:r>
              <a:rPr lang="en">
                <a:solidFill>
                  <a:schemeClr val="dk1"/>
                </a:solidFill>
                <a:latin typeface="Noto Sans"/>
                <a:ea typeface="Noto Sans"/>
                <a:cs typeface="Noto Sans"/>
                <a:sym typeface="Noto Sans"/>
              </a:rPr>
              <a:t>-value on the graph of the function. </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 minimum value of a function is a value of a function that is less than or equal to all the other values. It corresponds to the lowest point on the graph of the function. </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For quadratic functions, there is only one maximum or minimum value.</a:t>
            </a:r>
            <a:endParaRPr>
              <a:solidFill>
                <a:schemeClr val="dk1"/>
              </a:solidFill>
              <a:latin typeface="Noto Sans"/>
              <a:ea typeface="Noto Sans"/>
              <a:cs typeface="Noto Sans"/>
              <a:sym typeface="Noto San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g39c39c74e23_0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 name="Google Shape;155;g39c39c74e23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3acb7313361_0_1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3acb7313361_0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English Language Learners: </a:t>
            </a:r>
            <a:r>
              <a:rPr b="1" lang="en" sz="1300">
                <a:solidFill>
                  <a:schemeClr val="dk1"/>
                </a:solidFill>
                <a:latin typeface="Calibri"/>
                <a:ea typeface="Calibri"/>
                <a:cs typeface="Calibri"/>
                <a:sym typeface="Calibri"/>
              </a:rPr>
              <a:t>MLR 8 Discussion Supports: Conversing</a:t>
            </a:r>
            <a:endParaRPr sz="1300">
              <a:solidFill>
                <a:srgbClr val="9900FF"/>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Use this routine to help partners explain their reasoning for the first question. Invite Partner A to begin with this sentence frame: “The point (4, 1) is a maximum value because . . .”, “First, I _____ because. . .”, or “I noticed _____ so I . . . .” Invite the listener, Partner B, to press for additional details by asking “What happens when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4?”, “What happens when you square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− 4)?”, or “Can you say that a different way?” This will help students justify if a vertex represents the minimum or maximum value of a function.</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Design Principle(s): Support sense-making; Cultivate conversation</a:t>
            </a:r>
            <a:endParaRPr i="1"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Support for Students with Disabilities: </a:t>
            </a:r>
            <a:r>
              <a:rPr b="1" lang="en" sz="1300">
                <a:solidFill>
                  <a:schemeClr val="dk1"/>
                </a:solidFill>
                <a:latin typeface="Calibri"/>
                <a:ea typeface="Calibri"/>
                <a:cs typeface="Calibri"/>
                <a:sym typeface="Calibri"/>
              </a:rPr>
              <a:t>Representation: Internalize Comprehension</a:t>
            </a:r>
            <a:endParaRPr b="1" sz="1300">
              <a:solidFill>
                <a:srgbClr val="9900FF"/>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support working memory, provide students with sticky notes or mini whiteboards. After students decide whether the vertex is a maximum or minimum, encourage students to prepare for the discussion by drawing a rough sketch of the graphs, or by making tables to reinforce understanding.</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Supports accessibility for: Memory; Organization</a:t>
            </a:r>
            <a:endParaRPr i="1"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34e020773c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 name="Google Shape;173;g34e020773c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students looking for an extra challenge, be sure to review the </a:t>
            </a:r>
            <a:r>
              <a:rPr lang="en" sz="1300" u="sng">
                <a:solidFill>
                  <a:schemeClr val="hlink"/>
                </a:solidFill>
                <a:latin typeface="Calibri"/>
                <a:ea typeface="Calibri"/>
                <a:cs typeface="Calibri"/>
                <a:sym typeface="Calibri"/>
                <a:hlinkClick action="ppaction://hlinksldjump" r:id="rId3"/>
              </a:rPr>
              <a:t>Extending Your Thinking slide</a:t>
            </a:r>
            <a:r>
              <a:rPr lang="en" sz="1300">
                <a:solidFill>
                  <a:srgbClr val="1D2125"/>
                </a:solidFill>
                <a:latin typeface="Calibri"/>
                <a:ea typeface="Calibri"/>
                <a:cs typeface="Calibri"/>
                <a:sym typeface="Calibri"/>
              </a:rPr>
              <a:t>!</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(15 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The goal of this activity is to use the vertex form to find out if a vertex represents the minimum or the maximum value of the function. To do this, students rely on the behavior of a quadratic function, the structure of the expression, and some properties of operations.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Because using structure is central to the work here, graphing technology is not an appropriate tool.</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Arrange students in groups of two and ask students to keep their materials closed.</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Display the equation </a:t>
            </a:r>
            <a:r>
              <a:rPr i="1" lang="en" sz="1300">
                <a:solidFill>
                  <a:schemeClr val="dk1"/>
                </a:solidFill>
                <a:latin typeface="Times New Roman"/>
                <a:ea typeface="Times New Roman"/>
                <a:cs typeface="Times New Roman"/>
                <a:sym typeface="Times New Roman"/>
              </a:rPr>
              <a:t>p</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− 8)</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+ 1 for all to see. Ask students how they would determine, without graphing, if the vertex of the graph, (8, 1), is a maximum or a minimum.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Give partners a moment to discuss their thinking. Solicit a few ideas from the class. </a:t>
            </a:r>
            <a:r>
              <a:rPr b="1" lang="en" sz="1300">
                <a:solidFill>
                  <a:schemeClr val="dk1"/>
                </a:solidFill>
                <a:highlight>
                  <a:srgbClr val="FFFF00"/>
                </a:highlight>
                <a:latin typeface="Calibri"/>
                <a:ea typeface="Calibri"/>
                <a:cs typeface="Calibri"/>
                <a:sym typeface="Calibri"/>
              </a:rPr>
              <a:t>Possible students responses have been ANIMATED TO DISPLAY ON CLICK (bulleted responses).</a:t>
            </a:r>
            <a:endParaRPr b="1" sz="1300">
              <a:solidFill>
                <a:schemeClr val="dk1"/>
              </a:solidFill>
              <a:highlight>
                <a:srgbClr val="FFFF00"/>
              </a:highlight>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 Before proceeding to the activity, ask students to take a couple of minutes of quiet time to think individually to make sense of the line of reasoning in the first question and then discuss their understanding with their partner.</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i="1" lang="en" sz="1300">
                <a:solidFill>
                  <a:schemeClr val="dk1"/>
                </a:solidFill>
                <a:latin typeface="Calibri"/>
                <a:ea typeface="Calibri"/>
                <a:cs typeface="Calibri"/>
                <a:sym typeface="Calibri"/>
              </a:rPr>
              <a:t>Activity questions, answers on the next slide.</a:t>
            </a:r>
            <a:endParaRPr b="1" i="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3a6831ce79a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3" name="Google Shape;183;g3a6831ce79a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Encourage students to use similar reasoning to one of the previous models (on slide 11) to help them think through this problem.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When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4, the value of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− 4)</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is 0 because −2(4 − 4)</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−2(0</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0.</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Squaring any number always results in a positive number, so when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is any value other than 4 (either greater or less),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− 4) will be a number other than 0. When squared,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− 4)</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will be positive, but then it gets multiplied to a negative number, so the product will be negative.</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Any negative number is less than 0, so when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4, the value of −2(</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− 4)</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will be less than when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4. In other words, </a:t>
            </a:r>
            <a:r>
              <a:rPr i="1" lang="en" sz="1300">
                <a:solidFill>
                  <a:schemeClr val="dk1"/>
                </a:solidFill>
                <a:latin typeface="Times New Roman"/>
                <a:ea typeface="Times New Roman"/>
                <a:cs typeface="Times New Roman"/>
                <a:sym typeface="Times New Roman"/>
              </a:rPr>
              <a:t>q</a:t>
            </a:r>
            <a:r>
              <a:rPr lang="en" sz="1300">
                <a:solidFill>
                  <a:schemeClr val="dk1"/>
                </a:solidFill>
                <a:latin typeface="Calibri"/>
                <a:ea typeface="Calibri"/>
                <a:cs typeface="Calibri"/>
                <a:sym typeface="Calibri"/>
              </a:rPr>
              <a:t> has the greatest value when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4.</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i="1" lang="en" sz="1300">
                <a:solidFill>
                  <a:schemeClr val="dk1"/>
                </a:solidFill>
                <a:latin typeface="Calibri"/>
                <a:ea typeface="Calibri"/>
                <a:cs typeface="Calibri"/>
                <a:sym typeface="Calibri"/>
              </a:rPr>
              <a:t>More activity questions, answers, and activity synthesis on the next slide.</a:t>
            </a:r>
            <a:endParaRPr b="1" i="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3a6831ce79a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3a6831ce79a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AutoNum type="alphaLcPeriod"/>
            </a:pPr>
            <a:r>
              <a:rPr lang="en" sz="1300">
                <a:solidFill>
                  <a:schemeClr val="dk1"/>
                </a:solidFill>
                <a:latin typeface="Calibri"/>
                <a:ea typeface="Calibri"/>
                <a:cs typeface="Calibri"/>
                <a:sym typeface="Calibri"/>
              </a:rPr>
              <a:t>Maximum. The leading coefficient is negative, so the parabola opens down.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Minimum. The leading coefficient is positive, so the parabola opens up.</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Minimum. The leading coefficient is positive, so the parabola opens up.</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Minimum. The leading coefficient is positive, so the parabola opens up.</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Maximum. The leading coefficient is negative, so the parabola opens down.</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Focus the discussion on students' responses to the first question. Invite students to share their explanations and highlight reasoning that makes use of structure (as shown in the sample response).</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Squaring an expression results in a positive value or a zero value.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Zero is the least possible value of a squared expression.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Multiplying a squared expression (which is either positive or zero) by a negative number gives either a negative or zero value.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graph of a quadratic function is symmetrical across the vertex. If an input value on one side of the vertex (</a:t>
            </a:r>
            <a:r>
              <a:rPr i="1" lang="en" sz="1300">
                <a:solidFill>
                  <a:schemeClr val="dk1"/>
                </a:solidFill>
                <a:latin typeface="Times New Roman"/>
                <a:ea typeface="Times New Roman"/>
                <a:cs typeface="Times New Roman"/>
                <a:sym typeface="Times New Roman"/>
              </a:rPr>
              <a:t>h</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k</a:t>
            </a:r>
            <a:r>
              <a:rPr lang="en" sz="1300">
                <a:solidFill>
                  <a:schemeClr val="dk1"/>
                </a:solidFill>
                <a:latin typeface="Calibri"/>
                <a:ea typeface="Calibri"/>
                <a:cs typeface="Calibri"/>
                <a:sym typeface="Calibri"/>
              </a:rPr>
              <a:t>) produces an output that is less than </a:t>
            </a:r>
            <a:r>
              <a:rPr i="1" lang="en" sz="1300">
                <a:solidFill>
                  <a:schemeClr val="dk1"/>
                </a:solidFill>
                <a:latin typeface="Times New Roman"/>
                <a:ea typeface="Times New Roman"/>
                <a:cs typeface="Times New Roman"/>
                <a:sym typeface="Times New Roman"/>
              </a:rPr>
              <a:t>k</a:t>
            </a:r>
            <a:r>
              <a:rPr lang="en" sz="1300">
                <a:solidFill>
                  <a:schemeClr val="dk1"/>
                </a:solidFill>
                <a:latin typeface="Calibri"/>
                <a:ea typeface="Calibri"/>
                <a:cs typeface="Calibri"/>
                <a:sym typeface="Calibri"/>
              </a:rPr>
              <a:t>, then (</a:t>
            </a:r>
            <a:r>
              <a:rPr i="1" lang="en" sz="1300">
                <a:solidFill>
                  <a:schemeClr val="dk1"/>
                </a:solidFill>
                <a:latin typeface="Times New Roman"/>
                <a:ea typeface="Times New Roman"/>
                <a:cs typeface="Times New Roman"/>
                <a:sym typeface="Times New Roman"/>
              </a:rPr>
              <a:t>h</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k</a:t>
            </a:r>
            <a:r>
              <a:rPr lang="en" sz="1300">
                <a:solidFill>
                  <a:schemeClr val="dk1"/>
                </a:solidFill>
                <a:latin typeface="Calibri"/>
                <a:ea typeface="Calibri"/>
                <a:cs typeface="Calibri"/>
                <a:sym typeface="Calibri"/>
              </a:rPr>
              <a:t>) represents the maximum value of the function. Similarly, if an input value on one side of the vertex (</a:t>
            </a:r>
            <a:r>
              <a:rPr i="1" lang="en" sz="1300">
                <a:solidFill>
                  <a:schemeClr val="dk1"/>
                </a:solidFill>
                <a:latin typeface="Times New Roman"/>
                <a:ea typeface="Times New Roman"/>
                <a:cs typeface="Times New Roman"/>
                <a:sym typeface="Times New Roman"/>
              </a:rPr>
              <a:t>h</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k</a:t>
            </a:r>
            <a:r>
              <a:rPr lang="en" sz="1300">
                <a:solidFill>
                  <a:schemeClr val="dk1"/>
                </a:solidFill>
                <a:latin typeface="Calibri"/>
                <a:ea typeface="Calibri"/>
                <a:cs typeface="Calibri"/>
                <a:sym typeface="Calibri"/>
              </a:rPr>
              <a:t>) produces an output that is more than </a:t>
            </a:r>
            <a:r>
              <a:rPr i="1" lang="en" sz="1300">
                <a:solidFill>
                  <a:schemeClr val="dk1"/>
                </a:solidFill>
                <a:latin typeface="Times New Roman"/>
                <a:ea typeface="Times New Roman"/>
                <a:cs typeface="Times New Roman"/>
                <a:sym typeface="Times New Roman"/>
              </a:rPr>
              <a:t>k</a:t>
            </a:r>
            <a:r>
              <a:rPr lang="en" sz="1300">
                <a:solidFill>
                  <a:schemeClr val="dk1"/>
                </a:solidFill>
                <a:latin typeface="Calibri"/>
                <a:ea typeface="Calibri"/>
                <a:cs typeface="Calibri"/>
                <a:sym typeface="Calibri"/>
              </a:rPr>
              <a:t>, then (</a:t>
            </a:r>
            <a:r>
              <a:rPr i="1" lang="en" sz="1300">
                <a:solidFill>
                  <a:schemeClr val="dk1"/>
                </a:solidFill>
                <a:latin typeface="Times New Roman"/>
                <a:ea typeface="Times New Roman"/>
                <a:cs typeface="Times New Roman"/>
                <a:sym typeface="Times New Roman"/>
              </a:rPr>
              <a:t>h</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k</a:t>
            </a:r>
            <a:r>
              <a:rPr lang="en" sz="1300">
                <a:solidFill>
                  <a:schemeClr val="dk1"/>
                </a:solidFill>
                <a:latin typeface="Calibri"/>
                <a:ea typeface="Calibri"/>
                <a:cs typeface="Calibri"/>
                <a:sym typeface="Calibri"/>
              </a:rPr>
              <a:t>) represents the minimum value of the function.</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i="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g3acb7313361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2" name="Google Shape;202;g3acb7313361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300" u="sng">
                <a:solidFill>
                  <a:schemeClr val="hlink"/>
                </a:solidFill>
                <a:latin typeface="Calibri"/>
                <a:ea typeface="Calibri"/>
                <a:cs typeface="Calibri"/>
                <a:sym typeface="Calibri"/>
                <a:hlinkClick action="ppaction://hlinksldjump" r:id="rId2"/>
              </a:rPr>
              <a:t>Go back to Lesson Activity</a:t>
            </a:r>
            <a:endParaRPr sz="1300">
              <a:solidFill>
                <a:schemeClr val="dk1"/>
              </a:solidFill>
              <a:latin typeface="Calibri"/>
              <a:ea typeface="Calibri"/>
              <a:cs typeface="Calibri"/>
              <a:sym typeface="Calibri"/>
            </a:endParaRPr>
          </a:p>
          <a:p>
            <a:pPr indent="0" lvl="0" marL="0" rtl="0" algn="l">
              <a:spcBef>
                <a:spcPts val="10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54 square units.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For example:</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expression can be rewritten in factored form as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+ 10)(</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− 4), so 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-intercepts are (4, 0) and (10, 0), which means the length of AB</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 is 6 units. 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-coordinate of the vertex is halfway between 4 and 10, which is 7. Substituting 7 for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in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+ 10)(</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− 4) gives 3⋅3 or 9, so the height of the rectangle is 9. The area is 6⋅9 or 54 square units.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equation </a:t>
            </a:r>
            <a:r>
              <a:rPr i="1" lang="en" sz="1300">
                <a:solidFill>
                  <a:schemeClr val="dk1"/>
                </a:solidFill>
                <a:latin typeface="Times New Roman"/>
                <a:ea typeface="Times New Roman"/>
                <a:cs typeface="Times New Roman"/>
                <a:sym typeface="Times New Roman"/>
              </a:rPr>
              <a:t>q</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+ 14</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− 40 can be written in vertex form as </a:t>
            </a:r>
            <a:r>
              <a:rPr i="1" lang="en" sz="1300">
                <a:solidFill>
                  <a:schemeClr val="dk1"/>
                </a:solidFill>
                <a:latin typeface="Times New Roman"/>
                <a:ea typeface="Times New Roman"/>
                <a:cs typeface="Times New Roman"/>
                <a:sym typeface="Times New Roman"/>
              </a:rPr>
              <a:t>q</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−1(</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− 7)</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+ 9, so its vertex is at (7, 9) and the height of the rectangle is 9 units. Completing the square for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+ 14</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−40 = 0 gives the solutions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4 and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10, which correspond to 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-intercepts at points A and B. This means the width of the rectangle is 10 − 4 or 6 units.</a:t>
            </a:r>
            <a:endParaRPr sz="1300">
              <a:solidFill>
                <a:schemeClr val="dk1"/>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34602a3bca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2" name="Google Shape;212;g34602a3bc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a:t>
            </a:r>
            <a:r>
              <a:rPr b="1" lang="en" sz="1300">
                <a:solidFill>
                  <a:schemeClr val="dk1"/>
                </a:solidFill>
                <a:latin typeface="Calibri"/>
                <a:ea typeface="Calibri"/>
                <a:cs typeface="Calibri"/>
                <a:sym typeface="Calibri"/>
              </a:rPr>
              <a:t>Individualized</a:t>
            </a:r>
            <a:r>
              <a:rPr b="1" lang="en" sz="1300">
                <a:solidFill>
                  <a:schemeClr val="dk1"/>
                </a:solidFill>
                <a:latin typeface="Calibri"/>
                <a:ea typeface="Calibri"/>
                <a:cs typeface="Calibri"/>
                <a:sym typeface="Calibri"/>
              </a:rPr>
              <a:t> by Response</a:t>
            </a:r>
            <a:endParaRPr b="1"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-value is the opposite sign of what is there, and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-value remains the same sign.</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Since the leading coefficient is negative, the parabola opens down and the vertex is a maximum value.</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T</a:t>
            </a:r>
            <a:r>
              <a:rPr b="1" lang="en" sz="1300">
                <a:solidFill>
                  <a:schemeClr val="dk1"/>
                </a:solidFill>
                <a:latin typeface="Calibri"/>
                <a:ea typeface="Calibri"/>
                <a:cs typeface="Calibri"/>
                <a:sym typeface="Calibri"/>
              </a:rPr>
              <a:t>hat’s correct!</a:t>
            </a:r>
            <a:r>
              <a:rPr lang="en" sz="1300">
                <a:solidFill>
                  <a:schemeClr val="dk1"/>
                </a:solidFill>
                <a:latin typeface="Calibri"/>
                <a:ea typeface="Calibri"/>
                <a:cs typeface="Calibri"/>
                <a:sym typeface="Calibri"/>
              </a:rPr>
              <a:t> Since the leading coefficient is negative, the parabola opens down and the vertex is a maximum value.</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-value is the opposite sign of what is there, and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-value remains the same sign.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g33b29274434_1_1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1" name="Google Shape;221;g33b29274434_1_1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Remind Students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That the maximum is the highest point of the graph and the minimum is the lowest point of the graph.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 quadratic function shape is called a parabola, and a parabola will only have a maximum or a minimum.</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vertex is at (2, −1).</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Since the leading coefficient,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 is positive, the parabola opens up. This means the vertex is a minimum.</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b="1" i="1" lang="en" sz="1300">
                <a:solidFill>
                  <a:schemeClr val="dk1"/>
                </a:solidFill>
                <a:latin typeface="Calibri"/>
                <a:ea typeface="Calibri"/>
                <a:cs typeface="Calibri"/>
                <a:sym typeface="Calibri"/>
              </a:rPr>
              <a:t>More review on the next slide.</a:t>
            </a:r>
            <a:endParaRPr i="1" sz="1300">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3acb7313361_0_2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2" name="Google Shape;232;g3acb7313361_0_2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startAt="3"/>
            </a:pPr>
            <a:r>
              <a:rPr lang="en" sz="1300">
                <a:solidFill>
                  <a:schemeClr val="dk1"/>
                </a:solidFill>
                <a:latin typeface="Calibri"/>
                <a:ea typeface="Calibri"/>
                <a:cs typeface="Calibri"/>
                <a:sym typeface="Calibri"/>
              </a:rPr>
              <a:t>The vertex is at (-1, 3).</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startAt="3"/>
            </a:pPr>
            <a:r>
              <a:rPr lang="en" sz="1300">
                <a:solidFill>
                  <a:schemeClr val="dk1"/>
                </a:solidFill>
                <a:latin typeface="Calibri"/>
                <a:ea typeface="Calibri"/>
                <a:cs typeface="Calibri"/>
                <a:sym typeface="Calibri"/>
              </a:rPr>
              <a:t>Since the leading coefficient,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 is </a:t>
            </a:r>
            <a:r>
              <a:rPr lang="en" sz="1300">
                <a:solidFill>
                  <a:schemeClr val="dk1"/>
                </a:solidFill>
                <a:latin typeface="Calibri"/>
                <a:ea typeface="Calibri"/>
                <a:cs typeface="Calibri"/>
                <a:sym typeface="Calibri"/>
              </a:rPr>
              <a:t>negative, the parabola opens down and the vertex is a maximum.</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i="1" sz="1300">
              <a:solidFill>
                <a:schemeClr val="dk1"/>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g39c39c74e23_0_1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3" name="Google Shape;243;g39c39c74e23_0_1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g34e020773c1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0" name="Google Shape;250;g34e020773c1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English Language Learners: </a:t>
            </a:r>
            <a:r>
              <a:rPr b="1" lang="en" sz="1300">
                <a:solidFill>
                  <a:schemeClr val="dk1"/>
                </a:solidFill>
                <a:latin typeface="Calibri"/>
                <a:ea typeface="Calibri"/>
                <a:cs typeface="Calibri"/>
                <a:sym typeface="Calibri"/>
              </a:rPr>
              <a:t>MLR 6 Three Reads: Reading, Listening, Conversing</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Use this routine to support reading comprehension, without solving, for students. Use the first read to orient students to the situation. Ask students to describe what the situation is about without using numbers (two performances occurred and generated revenue). Use the second read to identify quantities and relationships. Ask students what can be counted or measured without focusing on the values. Listen for, and amplify, the important quantities that vary in relation to each other in this situation: ticket price and revenue. After the third read, ask students to brainstorm possible strategies to answer the question, “Without creating a graph to represent the revenue from Performance A, determine which performance has the greater maximum revenue. Explain or show your reasoning.” This helps students connect the language in the word problem and the reasoning needed to solve the problem while keeping the cognitive demand of the task.</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Design Principle: Support sense-making</a:t>
            </a:r>
            <a:endParaRPr i="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Learn more about this routine </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rgbClr val="2200CC"/>
                </a:solidFill>
                <a:latin typeface="Calibri"/>
                <a:ea typeface="Calibri"/>
                <a:cs typeface="Calibri"/>
                <a:sym typeface="Calibri"/>
                <a:hlinkClick r:id="rId2">
                  <a:extLst>
                    <a:ext uri="{A12FA001-AC4F-418D-AE19-62706E023703}">
                      <ahyp:hlinkClr val="tx"/>
                    </a:ext>
                  </a:extLst>
                </a:hlinkClick>
              </a:rPr>
              <a:t>View the instructional video</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and</a:t>
            </a:r>
            <a:r>
              <a:rPr lang="en" sz="1300">
                <a:solidFill>
                  <a:srgbClr val="1D2125"/>
                </a:solidFill>
                <a:latin typeface="Calibri"/>
                <a:ea typeface="Calibri"/>
                <a:cs typeface="Calibri"/>
                <a:sym typeface="Calibri"/>
              </a:rPr>
              <a:t> </a:t>
            </a:r>
            <a:r>
              <a:rPr lang="en" sz="1300" u="sng">
                <a:solidFill>
                  <a:srgbClr val="1155CC"/>
                </a:solidFill>
                <a:latin typeface="Calibri"/>
                <a:ea typeface="Calibri"/>
                <a:cs typeface="Calibri"/>
                <a:sym typeface="Calibri"/>
                <a:hlinkClick r:id="rId3">
                  <a:extLst>
                    <a:ext uri="{A12FA001-AC4F-418D-AE19-62706E023703}">
                      <ahyp:hlinkClr val="tx"/>
                    </a:ext>
                  </a:extLst>
                </a:hlinkClick>
              </a:rPr>
              <a:t>follow along with the materials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assist you with learning this routine.</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Provide support for students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rgbClr val="1155CC"/>
                </a:solidFill>
                <a:latin typeface="Calibri"/>
                <a:ea typeface="Calibri"/>
                <a:cs typeface="Calibri"/>
                <a:sym typeface="Calibri"/>
                <a:hlinkClick r:id="rId4">
                  <a:extLst>
                    <a:ext uri="{A12FA001-AC4F-418D-AE19-62706E023703}">
                      <ahyp:hlinkClr val="tx"/>
                    </a:ext>
                  </a:extLst>
                </a:hlinkClick>
              </a:rPr>
              <a:t>Distribute graphic organizers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the students to assist them with participating in this routine.</a:t>
            </a:r>
            <a:endParaRPr sz="1300">
              <a:solidFill>
                <a:schemeClr val="dk1"/>
              </a:solidFill>
              <a:latin typeface="Calibri"/>
              <a:ea typeface="Calibri"/>
              <a:cs typeface="Calibri"/>
              <a:sym typeface="Calibri"/>
            </a:endParaRPr>
          </a:p>
          <a:p>
            <a:pPr indent="0" lvl="0" marL="0" rtl="0" algn="l">
              <a:spcBef>
                <a:spcPts val="30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Support for Students with Disabilities: Action and Expression: Internalize Executive Functions</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support development of organizational skills, check in with students within the first two to three minutes of work time. Look for students who are working to identify the zeros or convert the equation for Performance A into vertex form. If students are stuck, remind them of previous experiences converting expressions into vertex form, and encourage them to write the vertex of Performance B next to the graph to compare. If a display was created in the previous lesson, use the display as a reference.</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Supports accessibility for: Memory; Organization</a:t>
            </a:r>
            <a:endParaRPr i="1"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351b4548e97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1" name="Google Shape;261;g351b4548e97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(10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may intuitively think of graphing the function for Performance A, comparing the two graphs, and seeing which one has a greater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-value at its vertex. While this strategy is both effective and efficient, the task asks students to decide which function has a greater maximum without graphing in order to encourage them to reason algebraically.</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Monitor for students taking different approaches. Some possible strategies: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Use the factored form of the expression for Performance A to find 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-intercepts. Then, find the midpoint of the two intercepts, identify its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-value, evaluate the expression at that value, and compare the output with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-value of the vertex of the other graph.</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Convert the expression representing Performance A to vertex form, identify the vertex, and compare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-value to that of the vertex on the graph for Performance B.</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lnSpc>
                <a:spcPct val="115000"/>
              </a:lnSpc>
              <a:spcBef>
                <a:spcPts val="120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Arrange students in groups of two.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Give students time to read the task statement and think quietly about how they would go about comparing the two functions.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Then, ask them to share their thoughts with their partner before beginning to work on the problem.</a:t>
            </a:r>
            <a:endParaRPr sz="1300">
              <a:solidFill>
                <a:schemeClr val="dk1"/>
              </a:solidFill>
              <a:latin typeface="Calibri"/>
              <a:ea typeface="Calibri"/>
              <a:cs typeface="Calibri"/>
              <a:sym typeface="Calibri"/>
            </a:endParaRPr>
          </a:p>
          <a:p>
            <a:pPr indent="0" lvl="0" marL="0" rtl="0" algn="l">
              <a:spcBef>
                <a:spcPts val="1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Performance A.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maximum revenue for Performance B is $900 based on the vertex (of a graph) of its graph. For Performance A, the expression </a:t>
            </a:r>
            <a:r>
              <a:rPr i="1" lang="en" sz="1300">
                <a:solidFill>
                  <a:schemeClr val="dk1"/>
                </a:solidFill>
                <a:latin typeface="Times New Roman"/>
                <a:ea typeface="Times New Roman"/>
                <a:cs typeface="Times New Roman"/>
                <a:sym typeface="Times New Roman"/>
              </a:rPr>
              <a:t>p</a:t>
            </a:r>
            <a:r>
              <a:rPr lang="en" sz="1300">
                <a:solidFill>
                  <a:schemeClr val="dk1"/>
                </a:solidFill>
                <a:latin typeface="Calibri"/>
                <a:ea typeface="Calibri"/>
                <a:cs typeface="Calibri"/>
                <a:sym typeface="Calibri"/>
              </a:rPr>
              <a:t>(600 − 75</a:t>
            </a:r>
            <a:r>
              <a:rPr i="1" lang="en" sz="1300">
                <a:solidFill>
                  <a:schemeClr val="dk1"/>
                </a:solidFill>
                <a:latin typeface="Times New Roman"/>
                <a:ea typeface="Times New Roman"/>
                <a:cs typeface="Times New Roman"/>
                <a:sym typeface="Times New Roman"/>
              </a:rPr>
              <a:t>p</a:t>
            </a:r>
            <a:r>
              <a:rPr lang="en" sz="1300">
                <a:solidFill>
                  <a:schemeClr val="dk1"/>
                </a:solidFill>
                <a:latin typeface="Calibri"/>
                <a:ea typeface="Calibri"/>
                <a:cs typeface="Calibri"/>
                <a:sym typeface="Calibri"/>
              </a:rPr>
              <a:t>) is in factored form, which tells us that the horizontal intercepts are (0, 0) and (8, 0). The horizontal coordinate of the vertex is halfway between 0 and 8, which is 4. Substituting 4 for p in </a:t>
            </a:r>
            <a:r>
              <a:rPr i="1" lang="en" sz="1300">
                <a:solidFill>
                  <a:schemeClr val="dk1"/>
                </a:solidFill>
                <a:latin typeface="Times New Roman"/>
                <a:ea typeface="Times New Roman"/>
                <a:cs typeface="Times New Roman"/>
                <a:sym typeface="Times New Roman"/>
              </a:rPr>
              <a:t>p</a:t>
            </a:r>
            <a:r>
              <a:rPr lang="en" sz="1300">
                <a:solidFill>
                  <a:schemeClr val="dk1"/>
                </a:solidFill>
                <a:latin typeface="Calibri"/>
                <a:ea typeface="Calibri"/>
                <a:cs typeface="Calibri"/>
                <a:sym typeface="Calibri"/>
              </a:rPr>
              <a:t>(600 − 75</a:t>
            </a:r>
            <a:r>
              <a:rPr i="1" lang="en" sz="1300">
                <a:solidFill>
                  <a:schemeClr val="dk1"/>
                </a:solidFill>
                <a:latin typeface="Times New Roman"/>
                <a:ea typeface="Times New Roman"/>
                <a:cs typeface="Times New Roman"/>
                <a:sym typeface="Times New Roman"/>
              </a:rPr>
              <a:t>p</a:t>
            </a:r>
            <a:r>
              <a:rPr lang="en" sz="1300">
                <a:solidFill>
                  <a:schemeClr val="dk1"/>
                </a:solidFill>
                <a:latin typeface="Calibri"/>
                <a:ea typeface="Calibri"/>
                <a:cs typeface="Calibri"/>
                <a:sym typeface="Calibri"/>
              </a:rPr>
              <a:t>) gives 1200, so the vertex is at (4, 1200). 1200 is greater than 900.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maximum revenue for Performance B is $900 based on the vertex of its graph. The expression </a:t>
            </a:r>
            <a:r>
              <a:rPr i="1" lang="en" sz="1300">
                <a:solidFill>
                  <a:schemeClr val="dk1"/>
                </a:solidFill>
                <a:latin typeface="Times New Roman"/>
                <a:ea typeface="Times New Roman"/>
                <a:cs typeface="Times New Roman"/>
                <a:sym typeface="Times New Roman"/>
              </a:rPr>
              <a:t>p</a:t>
            </a:r>
            <a:r>
              <a:rPr lang="en" sz="1300">
                <a:solidFill>
                  <a:schemeClr val="dk1"/>
                </a:solidFill>
                <a:latin typeface="Calibri"/>
                <a:ea typeface="Calibri"/>
                <a:cs typeface="Calibri"/>
                <a:sym typeface="Calibri"/>
              </a:rPr>
              <a:t>(600 − 75</a:t>
            </a:r>
            <a:r>
              <a:rPr i="1" lang="en" sz="1300">
                <a:solidFill>
                  <a:schemeClr val="dk1"/>
                </a:solidFill>
                <a:latin typeface="Times New Roman"/>
                <a:ea typeface="Times New Roman"/>
                <a:cs typeface="Times New Roman"/>
                <a:sym typeface="Times New Roman"/>
              </a:rPr>
              <a:t>p</a:t>
            </a:r>
            <a:r>
              <a:rPr lang="en" sz="1300">
                <a:solidFill>
                  <a:schemeClr val="dk1"/>
                </a:solidFill>
                <a:latin typeface="Calibri"/>
                <a:ea typeface="Calibri"/>
                <a:cs typeface="Calibri"/>
                <a:sym typeface="Calibri"/>
              </a:rPr>
              <a:t>) can be rewritten in vertex form (of a quadratic expression): −75(</a:t>
            </a:r>
            <a:r>
              <a:rPr i="1" lang="en" sz="1300">
                <a:solidFill>
                  <a:schemeClr val="dk1"/>
                </a:solidFill>
                <a:latin typeface="Times New Roman"/>
                <a:ea typeface="Times New Roman"/>
                <a:cs typeface="Times New Roman"/>
                <a:sym typeface="Times New Roman"/>
              </a:rPr>
              <a:t>p </a:t>
            </a:r>
            <a:r>
              <a:rPr lang="en" sz="1300">
                <a:solidFill>
                  <a:schemeClr val="dk1"/>
                </a:solidFill>
                <a:latin typeface="Calibri"/>
                <a:ea typeface="Calibri"/>
                <a:cs typeface="Calibri"/>
                <a:sym typeface="Calibri"/>
              </a:rPr>
              <a:t>− 4)</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+ 1200, which tells us that the vertex of a graph of the function is at (4, 1200) and that the maximum revenue is $1200.</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Invite previously identified students to share their solutions. Ask students to explain why they decided to take the steps that they did. Highlight any connections made between the structure of an expression defining a function, points on its graph, and the meaning of any values in this situation.</a:t>
            </a:r>
            <a:endParaRPr b="1" i="1" sz="1300">
              <a:solidFill>
                <a:schemeClr val="dk1"/>
              </a:solidFill>
              <a:latin typeface="Calibri"/>
              <a:ea typeface="Calibri"/>
              <a:cs typeface="Calibri"/>
              <a:sym typeface="Calibri"/>
            </a:endParaRPr>
          </a:p>
          <a:p>
            <a:pPr indent="0" lvl="0" marL="0" rtl="0" algn="l">
              <a:spcBef>
                <a:spcPts val="0"/>
              </a:spcBef>
              <a:spcAft>
                <a:spcPts val="80"/>
              </a:spcAft>
              <a:buNone/>
            </a:pPr>
            <a:r>
              <a:t/>
            </a:r>
            <a:endParaRPr b="1" i="1" sz="1300">
              <a:solidFill>
                <a:schemeClr val="dk1"/>
              </a:solidFill>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g33b29274434_1_15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1" name="Google Shape;271;g33b29274434_1_15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This video discusses the entire question of activity </a:t>
            </a:r>
            <a:r>
              <a:rPr b="1" lang="en">
                <a:solidFill>
                  <a:schemeClr val="dk1"/>
                </a:solidFill>
                <a:latin typeface="Noto Sans"/>
                <a:ea typeface="Noto Sans"/>
                <a:cs typeface="Noto Sans"/>
                <a:sym typeface="Noto Sans"/>
              </a:rPr>
              <a:t>9.11</a:t>
            </a:r>
            <a:r>
              <a:rPr b="1" lang="en">
                <a:solidFill>
                  <a:schemeClr val="dk1"/>
                </a:solidFill>
                <a:latin typeface="Noto Sans"/>
                <a:ea typeface="Noto Sans"/>
                <a:cs typeface="Noto Sans"/>
                <a:sym typeface="Noto Sans"/>
              </a:rPr>
              <a:t>.3 </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g34602a3bca2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0" name="Google Shape;280;g34602a3bca2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This is 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-coordinate of the vertex.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-value is needed for the maximum.</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That's correct!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5  is the value halfway between the horizontal intercepts and is 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-value of the vertex. Substitute into </a:t>
            </a:r>
            <a:r>
              <a:rPr i="1" lang="en" sz="1300">
                <a:solidFill>
                  <a:schemeClr val="dk1"/>
                </a:solidFill>
                <a:latin typeface="Times New Roman"/>
                <a:ea typeface="Times New Roman"/>
                <a:cs typeface="Times New Roman"/>
                <a:sym typeface="Times New Roman"/>
              </a:rPr>
              <a:t>p</a:t>
            </a:r>
            <a:r>
              <a:rPr lang="en" sz="1300">
                <a:solidFill>
                  <a:schemeClr val="dk1"/>
                </a:solidFill>
                <a:latin typeface="Calibri"/>
                <a:ea typeface="Calibri"/>
                <a:cs typeface="Calibri"/>
                <a:sym typeface="Calibri"/>
              </a:rPr>
              <a:t>(600 − 60</a:t>
            </a:r>
            <a:r>
              <a:rPr i="1" lang="en" sz="1300">
                <a:solidFill>
                  <a:schemeClr val="dk1"/>
                </a:solidFill>
                <a:latin typeface="Times New Roman"/>
                <a:ea typeface="Times New Roman"/>
                <a:cs typeface="Times New Roman"/>
                <a:sym typeface="Times New Roman"/>
              </a:rPr>
              <a:t>p</a:t>
            </a:r>
            <a:r>
              <a:rPr lang="en" sz="1300">
                <a:solidFill>
                  <a:schemeClr val="dk1"/>
                </a:solidFill>
                <a:latin typeface="Calibri"/>
                <a:ea typeface="Calibri"/>
                <a:cs typeface="Calibri"/>
                <a:sym typeface="Calibri"/>
              </a:rPr>
              <a:t>) to find the maximum revenue.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This is the other horizontal intercept, besides 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This is not the maximum value. First, find the horizontal intercepts, then find the halfway point and location of the vertex.</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g34e020773c1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1" name="Google Shape;291;g34e020773c1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Answer</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The maximum revenue is at $2,528,100 with a $31.80 subscription.</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Note, students may be more comfortable using the terminology of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-intercepts,” and become confused with terminology such as “horizontal intercepts.” It may be helpful to discuss with them why the terms “horizontal” and “vertical” are used when the axes are no longer labeled with an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or a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b="1"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t/>
            </a:r>
            <a:endParaRPr b="1">
              <a:solidFill>
                <a:srgbClr val="1D2125"/>
              </a:solidFill>
              <a:latin typeface="Noto Sans"/>
              <a:ea typeface="Noto Sans"/>
              <a:cs typeface="Noto Sans"/>
              <a:sym typeface="Noto Sans"/>
            </a:endParaRPr>
          </a:p>
          <a:p>
            <a:pPr indent="0" lvl="0" marL="0" rtl="0" algn="l">
              <a:lnSpc>
                <a:spcPct val="115000"/>
              </a:lnSpc>
              <a:spcBef>
                <a:spcPts val="1200"/>
              </a:spcBef>
              <a:spcAft>
                <a:spcPts val="1200"/>
              </a:spcAft>
              <a:buNone/>
            </a:pPr>
            <a:r>
              <a:t/>
            </a:r>
            <a:endParaRPr b="1">
              <a:solidFill>
                <a:srgbClr val="1D2125"/>
              </a:solidFill>
              <a:latin typeface="Noto Sans"/>
              <a:ea typeface="Noto Sans"/>
              <a:cs typeface="Noto Sans"/>
              <a:sym typeface="Noto San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g39c39c74e23_0_1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2" name="Google Shape;302;g39c39c74e23_0_1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9" name="Google Shape;309;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Cool Down (5 minutes)</a:t>
            </a:r>
            <a:endParaRPr b="1" sz="1300">
              <a:solidFill>
                <a:schemeClr val="dk1"/>
              </a:solidFill>
              <a:latin typeface="Calibri"/>
              <a:ea typeface="Calibri"/>
              <a:cs typeface="Calibri"/>
              <a:sym typeface="Calibri"/>
            </a:endParaRPr>
          </a:p>
          <a:p>
            <a:pPr indent="0" lvl="0" marL="0" rtl="0" algn="l">
              <a:spcBef>
                <a:spcPts val="40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Ask students to put away their devices for the cool down.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vertex is at (−7, −11).</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	f(</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+ 14</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+ 60)</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lang="en" sz="1300">
                <a:solidFill>
                  <a:schemeClr val="dk1"/>
                </a:solidFill>
                <a:latin typeface="Calibri"/>
                <a:ea typeface="Calibri"/>
                <a:cs typeface="Calibri"/>
                <a:sym typeface="Calibri"/>
              </a:rPr>
              <a:t>f(</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+ 14</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+ 49 + 11)</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lang="en" sz="1300">
                <a:solidFill>
                  <a:schemeClr val="dk1"/>
                </a:solidFill>
                <a:latin typeface="Calibri"/>
                <a:ea typeface="Calibri"/>
                <a:cs typeface="Calibri"/>
                <a:sym typeface="Calibri"/>
              </a:rPr>
              <a:t>f(</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+ 7)</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+ 11)</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lang="en" sz="1300">
                <a:solidFill>
                  <a:schemeClr val="dk1"/>
                </a:solidFill>
                <a:latin typeface="Calibri"/>
                <a:ea typeface="Calibri"/>
                <a:cs typeface="Calibri"/>
                <a:sym typeface="Calibri"/>
              </a:rPr>
              <a:t>f(</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+ 7)</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− 11</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 maximum value. The squared term has a coefficient of -1. The squared term will be 0 when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is -7. For all other values of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the squared term will be subtracted from -11, resulting in outputs that are less than -11.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Note:</a:t>
            </a:r>
            <a:r>
              <a:rPr lang="en" sz="1300">
                <a:solidFill>
                  <a:schemeClr val="dk1"/>
                </a:solidFill>
                <a:latin typeface="Calibri"/>
                <a:ea typeface="Calibri"/>
                <a:cs typeface="Calibri"/>
                <a:sym typeface="Calibri"/>
              </a:rPr>
              <a:t> If the vertex isn't asked for and the "value of the maximum or minimum" is asked for, the maximum or minimum value occurs at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-value of the vertex because that is the value of the coordinate that represents the vertical height of the point.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Response to Student Thinking -</a:t>
            </a:r>
            <a:r>
              <a:rPr b="1" lang="en" sz="1300">
                <a:solidFill>
                  <a:srgbClr val="9900FF"/>
                </a:solidFill>
                <a:latin typeface="Calibri"/>
                <a:ea typeface="Calibri"/>
                <a:cs typeface="Calibri"/>
                <a:sym typeface="Calibri"/>
              </a:rPr>
              <a:t> </a:t>
            </a:r>
            <a:r>
              <a:rPr b="1" lang="en" sz="1300">
                <a:solidFill>
                  <a:schemeClr val="dk1"/>
                </a:solidFill>
                <a:latin typeface="Calibri"/>
                <a:ea typeface="Calibri"/>
                <a:cs typeface="Calibri"/>
                <a:sym typeface="Calibri"/>
              </a:rPr>
              <a:t>Press Pause</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If students struggle to transform quadratic expressions into vertex form, and it is emphasized in your standards, take a few minutes from the next lesson to highlight examples of misconceptions from student work and use practice problems for additional opportunities to practice.</a:t>
            </a:r>
            <a:endParaRPr sz="1300">
              <a:solidFill>
                <a:schemeClr val="dk1"/>
              </a:solidFill>
              <a:latin typeface="Calibri"/>
              <a:ea typeface="Calibri"/>
              <a:cs typeface="Calibri"/>
              <a:sym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g39c39c74e23_0_1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8" name="Google Shape;318;g39c39c74e23_0_1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5" name="Google Shape;325;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Digital Practice: </a:t>
            </a:r>
            <a:r>
              <a:rPr lang="en" sz="1300">
                <a:solidFill>
                  <a:schemeClr val="dk1"/>
                </a:solidFill>
                <a:latin typeface="Calibri"/>
                <a:ea typeface="Calibri"/>
                <a:cs typeface="Calibri"/>
                <a:sym typeface="Calibri"/>
              </a:rPr>
              <a:t>Access the practice pages at </a:t>
            </a:r>
            <a:r>
              <a:rPr lang="en" u="sng">
                <a:solidFill>
                  <a:schemeClr val="hlink"/>
                </a:solidFill>
                <a:latin typeface="Noto Sans"/>
                <a:ea typeface="Noto Sans"/>
                <a:cs typeface="Noto Sans"/>
                <a:sym typeface="Noto Sans"/>
                <a:hlinkClick r:id="rId2"/>
              </a:rPr>
              <a:t>https://openstax.org/details/books/algebra-1</a:t>
            </a:r>
            <a:r>
              <a:rPr lang="en">
                <a:solidFill>
                  <a:schemeClr val="dk1"/>
                </a:solidFill>
                <a:latin typeface="Noto Sans"/>
                <a:ea typeface="Noto Sans"/>
                <a:cs typeface="Noto Sans"/>
                <a:sym typeface="Noto Sans"/>
              </a:rPr>
              <a:t> </a:t>
            </a:r>
            <a:endParaRPr sz="1300">
              <a:solidFill>
                <a:schemeClr val="dk1"/>
              </a:solidFill>
              <a:latin typeface="Calibri"/>
              <a:ea typeface="Calibri"/>
              <a:cs typeface="Calibri"/>
              <a:sym typeface="Calibri"/>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g39c39c74e23_0_1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4" name="Google Shape;334;g39c39c74e23_0_1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1" name="Google Shape;341;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Possible 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Since the coefficient of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is negative, I know the graph of the function opens downward, so the function has a maximum value.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 could use technology to graph the function and see if the graph has a largest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-coordinate, so the function has a maximum value, or a smallest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-coordinate, so the function has a minimum value.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 could use the quadratic equation to find the zeros, and since I know the vertex is exactly in between the zeros, I could determine the value of the midpoint of the two zeros and then substitute that value into the function to determine its output. Then I could compare this output to any other output value and see if it was larger or smaller.</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 could rewrite the expression in vertex form to see the coordinates of the vertex. Then, I could think about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-values on either side, and whether their corresponding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-values were greater than or less than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-coordinate of the vertex.</a:t>
            </a:r>
            <a:endParaRPr sz="1300">
              <a:solidFill>
                <a:schemeClr val="dk1"/>
              </a:solidFill>
              <a:latin typeface="Calibri"/>
              <a:ea typeface="Calibri"/>
              <a:cs typeface="Calibri"/>
              <a:sym typeface="Calibri"/>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g39c6e6a8845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0" name="Google Shape;350;g39c6e6a8845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0" y="744575"/>
            <a:ext cx="9144000" cy="2052600"/>
          </a:xfrm>
          <a:prstGeom prst="rect">
            <a:avLst/>
          </a:prstGeom>
          <a:solidFill>
            <a:srgbClr val="005047"/>
          </a:solidFill>
        </p:spPr>
        <p:txBody>
          <a:bodyPr anchorCtr="0" anchor="t" bIns="91425" lIns="91425" spcFirstLastPara="1" rIns="91425" wrap="square" tIns="548625">
            <a:noAutofit/>
          </a:bodyPr>
          <a:lstStyle>
            <a:lvl1pPr lvl="0" algn="ctr">
              <a:spcBef>
                <a:spcPts val="0"/>
              </a:spcBef>
              <a:spcAft>
                <a:spcPts val="0"/>
              </a:spcAft>
              <a:buClr>
                <a:srgbClr val="FDBD3E"/>
              </a:buClr>
              <a:buSzPts val="3000"/>
              <a:buFont typeface="Roboto Slab"/>
              <a:buNone/>
              <a:defRPr>
                <a:solidFill>
                  <a:srgbClr val="FDBD3E"/>
                </a:solidFill>
                <a:latin typeface="Roboto Slab"/>
                <a:ea typeface="Roboto Slab"/>
                <a:cs typeface="Roboto Slab"/>
                <a:sym typeface="Roboto Slab"/>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1846075"/>
            <a:ext cx="8520600" cy="792600"/>
          </a:xfrm>
          <a:prstGeom prst="rect">
            <a:avLst/>
          </a:prstGeom>
          <a:solidFill>
            <a:srgbClr val="005047"/>
          </a:solidFill>
        </p:spPr>
        <p:txBody>
          <a:bodyPr anchorCtr="0" anchor="t" bIns="91425" lIns="91425" spcFirstLastPara="1" rIns="91425" wrap="square" tIns="91425">
            <a:noAutofit/>
          </a:bodyPr>
          <a:lstStyle>
            <a:lvl1pPr lvl="0" algn="ctr">
              <a:lnSpc>
                <a:spcPct val="100000"/>
              </a:lnSpc>
              <a:spcBef>
                <a:spcPts val="0"/>
              </a:spcBef>
              <a:spcAft>
                <a:spcPts val="0"/>
              </a:spcAft>
              <a:buClr>
                <a:srgbClr val="FDBD3E"/>
              </a:buClr>
              <a:buSzPts val="2000"/>
              <a:buNone/>
              <a:defRPr b="1" sz="2000">
                <a:solidFill>
                  <a:srgbClr val="FDBD3E"/>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pic>
        <p:nvPicPr>
          <p:cNvPr descr="OpenStax Algebra 1 textbook cover" id="12" name="Google Shape;12;p2" title="Book Imahe.png"/>
          <p:cNvPicPr preferRelativeResize="0"/>
          <p:nvPr/>
        </p:nvPicPr>
        <p:blipFill>
          <a:blip r:embed="rId2">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pic>
        <p:nvPicPr>
          <p:cNvPr descr="OpenStax logo" id="13" name="Google Shape;13;p2"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sp>
        <p:nvSpPr>
          <p:cNvPr id="14" name="Google Shape;14;p2"/>
          <p:cNvSpPr txBox="1"/>
          <p:nvPr>
            <p:ph idx="2" type="subTitle"/>
          </p:nvPr>
        </p:nvSpPr>
        <p:spPr>
          <a:xfrm>
            <a:off x="1078800" y="2819495"/>
            <a:ext cx="6986400" cy="792600"/>
          </a:xfrm>
          <a:prstGeom prst="rect">
            <a:avLst/>
          </a:prstGeom>
        </p:spPr>
        <p:txBody>
          <a:bodyPr anchorCtr="0" anchor="t" bIns="91425" lIns="91425" spcFirstLastPara="1" rIns="91425" wrap="square" tIns="91425">
            <a:noAutofit/>
          </a:bodyPr>
          <a:lstStyle>
            <a:lvl1pPr lvl="0" algn="ctr">
              <a:spcBef>
                <a:spcPts val="0"/>
              </a:spcBef>
              <a:spcAft>
                <a:spcPts val="0"/>
              </a:spcAft>
              <a:buSzPts val="1800"/>
              <a:buNone/>
              <a:defRPr sz="1800"/>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5" name="Shape 15"/>
        <p:cNvGrpSpPr/>
        <p:nvPr/>
      </p:nvGrpSpPr>
      <p:grpSpPr>
        <a:xfrm>
          <a:off x="0" y="0"/>
          <a:ext cx="0" cy="0"/>
          <a:chOff x="0" y="0"/>
          <a:chExt cx="0" cy="0"/>
        </a:xfrm>
      </p:grpSpPr>
      <p:cxnSp>
        <p:nvCxnSpPr>
          <p:cNvPr id="16" name="Google Shape;16;p3"/>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
        <p:nvSpPr>
          <p:cNvPr id="17" name="Google Shape;17;p3"/>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3"/>
          <p:cNvSpPr txBox="1"/>
          <p:nvPr>
            <p:ph idx="1" type="body"/>
          </p:nvPr>
        </p:nvSpPr>
        <p:spPr>
          <a:xfrm>
            <a:off x="311700" y="959070"/>
            <a:ext cx="8520600" cy="3657600"/>
          </a:xfrm>
          <a:prstGeom prst="rect">
            <a:avLst/>
          </a:prstGeom>
        </p:spPr>
        <p:txBody>
          <a:bodyPr anchorCtr="0" anchor="t" bIns="91425" lIns="91425" spcFirstLastPara="1" rIns="91425" wrap="square" tIns="91425">
            <a:noAutofit/>
          </a:bodyPr>
          <a:lstStyle>
            <a:lvl1pPr indent="-381000" lvl="0" marL="457200">
              <a:spcBef>
                <a:spcPts val="0"/>
              </a:spcBef>
              <a:spcAft>
                <a:spcPts val="0"/>
              </a:spcAft>
              <a:buSzPts val="2400"/>
              <a:buFont typeface="Noto Sans"/>
              <a:buChar char="●"/>
              <a:defRPr sz="2400">
                <a:latin typeface="Noto Sans"/>
                <a:ea typeface="Noto Sans"/>
                <a:cs typeface="Noto Sans"/>
                <a:sym typeface="Noto Sans"/>
              </a:defRPr>
            </a:lvl1pPr>
            <a:lvl2pPr indent="-368300" lvl="1" marL="914400">
              <a:spcBef>
                <a:spcPts val="0"/>
              </a:spcBef>
              <a:spcAft>
                <a:spcPts val="0"/>
              </a:spcAft>
              <a:buSzPts val="2200"/>
              <a:buFont typeface="Noto Sans"/>
              <a:buChar char="○"/>
              <a:defRPr sz="2200">
                <a:latin typeface="Noto Sans"/>
                <a:ea typeface="Noto Sans"/>
                <a:cs typeface="Noto Sans"/>
                <a:sym typeface="Noto Sans"/>
              </a:defRPr>
            </a:lvl2pPr>
            <a:lvl3pPr indent="-368300" lvl="2" marL="1371600">
              <a:spcBef>
                <a:spcPts val="0"/>
              </a:spcBef>
              <a:spcAft>
                <a:spcPts val="0"/>
              </a:spcAft>
              <a:buSzPts val="2200"/>
              <a:buFont typeface="Noto Sans"/>
              <a:buChar char="■"/>
              <a:defRPr sz="2200">
                <a:latin typeface="Noto Sans"/>
                <a:ea typeface="Noto Sans"/>
                <a:cs typeface="Noto Sans"/>
                <a:sym typeface="Noto Sans"/>
              </a:defRPr>
            </a:lvl3pPr>
            <a:lvl4pPr indent="-368300" lvl="3" marL="1828800">
              <a:spcBef>
                <a:spcPts val="0"/>
              </a:spcBef>
              <a:spcAft>
                <a:spcPts val="0"/>
              </a:spcAft>
              <a:buSzPts val="2200"/>
              <a:buFont typeface="Noto Sans"/>
              <a:buChar char="●"/>
              <a:defRPr sz="2200">
                <a:latin typeface="Noto Sans"/>
                <a:ea typeface="Noto Sans"/>
                <a:cs typeface="Noto Sans"/>
                <a:sym typeface="Noto Sans"/>
              </a:defRPr>
            </a:lvl4pPr>
            <a:lvl5pPr indent="-368300" lvl="4" marL="2286000">
              <a:spcBef>
                <a:spcPts val="0"/>
              </a:spcBef>
              <a:spcAft>
                <a:spcPts val="0"/>
              </a:spcAft>
              <a:buSzPts val="2200"/>
              <a:buFont typeface="Noto Sans"/>
              <a:buChar char="○"/>
              <a:defRPr sz="2200">
                <a:latin typeface="Noto Sans"/>
                <a:ea typeface="Noto Sans"/>
                <a:cs typeface="Noto Sans"/>
                <a:sym typeface="Noto Sans"/>
              </a:defRPr>
            </a:lvl5pPr>
            <a:lvl6pPr indent="-368300" lvl="5" marL="2743200">
              <a:spcBef>
                <a:spcPts val="0"/>
              </a:spcBef>
              <a:spcAft>
                <a:spcPts val="0"/>
              </a:spcAft>
              <a:buSzPts val="2200"/>
              <a:buFont typeface="Noto Sans"/>
              <a:buChar char="■"/>
              <a:defRPr sz="2200">
                <a:latin typeface="Noto Sans"/>
                <a:ea typeface="Noto Sans"/>
                <a:cs typeface="Noto Sans"/>
                <a:sym typeface="Noto Sans"/>
              </a:defRPr>
            </a:lvl6pPr>
            <a:lvl7pPr indent="-368300" lvl="6" marL="3200400">
              <a:spcBef>
                <a:spcPts val="0"/>
              </a:spcBef>
              <a:spcAft>
                <a:spcPts val="0"/>
              </a:spcAft>
              <a:buSzPts val="2200"/>
              <a:buFont typeface="Noto Sans"/>
              <a:buChar char="●"/>
              <a:defRPr sz="2200">
                <a:latin typeface="Noto Sans"/>
                <a:ea typeface="Noto Sans"/>
                <a:cs typeface="Noto Sans"/>
                <a:sym typeface="Noto Sans"/>
              </a:defRPr>
            </a:lvl7pPr>
            <a:lvl8pPr indent="-368300" lvl="7" marL="3657600">
              <a:spcBef>
                <a:spcPts val="0"/>
              </a:spcBef>
              <a:spcAft>
                <a:spcPts val="0"/>
              </a:spcAft>
              <a:buSzPts val="2200"/>
              <a:buFont typeface="Noto Sans"/>
              <a:buChar char="○"/>
              <a:defRPr sz="2200">
                <a:latin typeface="Noto Sans"/>
                <a:ea typeface="Noto Sans"/>
                <a:cs typeface="Noto Sans"/>
                <a:sym typeface="Noto Sans"/>
              </a:defRPr>
            </a:lvl8pPr>
            <a:lvl9pPr indent="-368300" lvl="8" marL="4114800">
              <a:spcBef>
                <a:spcPts val="0"/>
              </a:spcBef>
              <a:spcAft>
                <a:spcPts val="0"/>
              </a:spcAft>
              <a:buSzPts val="2200"/>
              <a:buFont typeface="Noto Sans"/>
              <a:buChar char="■"/>
              <a:defRPr sz="2200">
                <a:latin typeface="Noto Sans"/>
                <a:ea typeface="Noto Sans"/>
                <a:cs typeface="Noto Sans"/>
                <a:sym typeface="Noto Sans"/>
              </a:defRPr>
            </a:lvl9pPr>
          </a:lstStyle>
          <a:p/>
        </p:txBody>
      </p:sp>
      <p:sp>
        <p:nvSpPr>
          <p:cNvPr id="19" name="Google Shape;19;p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0" name="Google Shape;20;p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21" name="Shape 21"/>
        <p:cNvGrpSpPr/>
        <p:nvPr/>
      </p:nvGrpSpPr>
      <p:grpSpPr>
        <a:xfrm>
          <a:off x="0" y="0"/>
          <a:ext cx="0" cy="0"/>
          <a:chOff x="0" y="0"/>
          <a:chExt cx="0" cy="0"/>
        </a:xfrm>
      </p:grpSpPr>
      <p:sp>
        <p:nvSpPr>
          <p:cNvPr id="22" name="Google Shape;22;p4"/>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3" name="Google Shape;23;p4"/>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24" name="Google Shape;24;p4"/>
          <p:cNvSpPr txBox="1"/>
          <p:nvPr>
            <p:ph idx="2" type="body"/>
          </p:nvPr>
        </p:nvSpPr>
        <p:spPr>
          <a:xfrm>
            <a:off x="48324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25" name="Google Shape;25;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26" name="Google Shape;26;p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27" name="Google Shape;27;p4"/>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dditional Resources 2">
  <p:cSld name="TITLE_AND_TWO_COLUMNS_2">
    <p:spTree>
      <p:nvGrpSpPr>
        <p:cNvPr id="28" name="Shape 28"/>
        <p:cNvGrpSpPr/>
        <p:nvPr/>
      </p:nvGrpSpPr>
      <p:grpSpPr>
        <a:xfrm>
          <a:off x="0" y="0"/>
          <a:ext cx="0" cy="0"/>
          <a:chOff x="0" y="0"/>
          <a:chExt cx="0" cy="0"/>
        </a:xfrm>
      </p:grpSpPr>
      <p:sp>
        <p:nvSpPr>
          <p:cNvPr id="29" name="Google Shape;29;p5"/>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0" name="Google Shape;30;p5"/>
          <p:cNvSpPr txBox="1"/>
          <p:nvPr>
            <p:ph idx="1" type="body"/>
          </p:nvPr>
        </p:nvSpPr>
        <p:spPr>
          <a:xfrm>
            <a:off x="311700" y="960125"/>
            <a:ext cx="51642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31" name="Google Shape;31;p5"/>
          <p:cNvSpPr txBox="1"/>
          <p:nvPr>
            <p:ph idx="2" type="body"/>
          </p:nvPr>
        </p:nvSpPr>
        <p:spPr>
          <a:xfrm>
            <a:off x="5931450" y="960125"/>
            <a:ext cx="2901000" cy="3657600"/>
          </a:xfrm>
          <a:prstGeom prst="rect">
            <a:avLst/>
          </a:prstGeom>
          <a:solidFill>
            <a:srgbClr val="F3F3F3"/>
          </a:solidFill>
          <a:ln cap="flat" cmpd="sng" w="28575">
            <a:solidFill>
              <a:srgbClr val="9E9E9E"/>
            </a:solidFill>
            <a:prstDash val="solid"/>
            <a:round/>
            <a:headEnd len="sm" w="sm" type="none"/>
            <a:tailEnd len="sm" w="sm" type="none"/>
          </a:ln>
        </p:spPr>
        <p:txBody>
          <a:bodyPr anchorCtr="0" anchor="t" bIns="91425" lIns="91425" spcFirstLastPara="1" rIns="91425" wrap="square" tIns="91425">
            <a:noAutofit/>
          </a:bodyPr>
          <a:lstStyle>
            <a:lvl1pPr indent="-342900" lvl="0" marL="457200">
              <a:spcBef>
                <a:spcPts val="0"/>
              </a:spcBef>
              <a:spcAft>
                <a:spcPts val="0"/>
              </a:spcAft>
              <a:buSzPts val="1800"/>
              <a:buFont typeface="Noto Sans"/>
              <a:buChar char="●"/>
              <a:defRPr sz="1800">
                <a:latin typeface="Noto Sans"/>
                <a:ea typeface="Noto Sans"/>
                <a:cs typeface="Noto Sans"/>
                <a:sym typeface="Noto Sans"/>
              </a:defRPr>
            </a:lvl1pPr>
            <a:lvl2pPr indent="-330200" lvl="1" marL="914400">
              <a:spcBef>
                <a:spcPts val="0"/>
              </a:spcBef>
              <a:spcAft>
                <a:spcPts val="0"/>
              </a:spcAft>
              <a:buSzPts val="1600"/>
              <a:buFont typeface="Noto Sans"/>
              <a:buChar char="○"/>
              <a:defRPr sz="1600">
                <a:latin typeface="Noto Sans"/>
                <a:ea typeface="Noto Sans"/>
                <a:cs typeface="Noto Sans"/>
                <a:sym typeface="Noto Sans"/>
              </a:defRPr>
            </a:lvl2pPr>
            <a:lvl3pPr indent="-330200" lvl="2" marL="1371600">
              <a:spcBef>
                <a:spcPts val="0"/>
              </a:spcBef>
              <a:spcAft>
                <a:spcPts val="0"/>
              </a:spcAft>
              <a:buSzPts val="1600"/>
              <a:buFont typeface="Noto Sans"/>
              <a:buChar char="■"/>
              <a:defRPr sz="1600">
                <a:latin typeface="Noto Sans"/>
                <a:ea typeface="Noto Sans"/>
                <a:cs typeface="Noto Sans"/>
                <a:sym typeface="Noto Sans"/>
              </a:defRPr>
            </a:lvl3pPr>
            <a:lvl4pPr indent="-330200" lvl="3" marL="1828800">
              <a:spcBef>
                <a:spcPts val="0"/>
              </a:spcBef>
              <a:spcAft>
                <a:spcPts val="0"/>
              </a:spcAft>
              <a:buSzPts val="1600"/>
              <a:buFont typeface="Noto Sans"/>
              <a:buChar char="●"/>
              <a:defRPr sz="1600">
                <a:latin typeface="Noto Sans"/>
                <a:ea typeface="Noto Sans"/>
                <a:cs typeface="Noto Sans"/>
                <a:sym typeface="Noto Sans"/>
              </a:defRPr>
            </a:lvl4pPr>
            <a:lvl5pPr indent="-330200" lvl="4" marL="2286000">
              <a:spcBef>
                <a:spcPts val="0"/>
              </a:spcBef>
              <a:spcAft>
                <a:spcPts val="0"/>
              </a:spcAft>
              <a:buSzPts val="1600"/>
              <a:buFont typeface="Noto Sans"/>
              <a:buChar char="○"/>
              <a:defRPr sz="1600">
                <a:latin typeface="Noto Sans"/>
                <a:ea typeface="Noto Sans"/>
                <a:cs typeface="Noto Sans"/>
                <a:sym typeface="Noto Sans"/>
              </a:defRPr>
            </a:lvl5pPr>
            <a:lvl6pPr indent="-330200" lvl="5" marL="2743200">
              <a:spcBef>
                <a:spcPts val="0"/>
              </a:spcBef>
              <a:spcAft>
                <a:spcPts val="0"/>
              </a:spcAft>
              <a:buSzPts val="1600"/>
              <a:buFont typeface="Noto Sans"/>
              <a:buChar char="■"/>
              <a:defRPr sz="1600">
                <a:latin typeface="Noto Sans"/>
                <a:ea typeface="Noto Sans"/>
                <a:cs typeface="Noto Sans"/>
                <a:sym typeface="Noto Sans"/>
              </a:defRPr>
            </a:lvl6pPr>
            <a:lvl7pPr indent="-330200" lvl="6" marL="3200400">
              <a:spcBef>
                <a:spcPts val="0"/>
              </a:spcBef>
              <a:spcAft>
                <a:spcPts val="0"/>
              </a:spcAft>
              <a:buSzPts val="1600"/>
              <a:buFont typeface="Noto Sans"/>
              <a:buChar char="●"/>
              <a:defRPr sz="1600">
                <a:latin typeface="Noto Sans"/>
                <a:ea typeface="Noto Sans"/>
                <a:cs typeface="Noto Sans"/>
                <a:sym typeface="Noto Sans"/>
              </a:defRPr>
            </a:lvl7pPr>
            <a:lvl8pPr indent="-330200" lvl="7" marL="3657600">
              <a:spcBef>
                <a:spcPts val="0"/>
              </a:spcBef>
              <a:spcAft>
                <a:spcPts val="0"/>
              </a:spcAft>
              <a:buSzPts val="1600"/>
              <a:buFont typeface="Noto Sans"/>
              <a:buChar char="○"/>
              <a:defRPr sz="1600">
                <a:latin typeface="Noto Sans"/>
                <a:ea typeface="Noto Sans"/>
                <a:cs typeface="Noto Sans"/>
                <a:sym typeface="Noto Sans"/>
              </a:defRPr>
            </a:lvl8pPr>
            <a:lvl9pPr indent="-330200" lvl="8" marL="4114800">
              <a:spcBef>
                <a:spcPts val="0"/>
              </a:spcBef>
              <a:spcAft>
                <a:spcPts val="0"/>
              </a:spcAft>
              <a:buSzPts val="1600"/>
              <a:buFont typeface="Noto Sans"/>
              <a:buChar char="■"/>
              <a:defRPr sz="1600">
                <a:latin typeface="Noto Sans"/>
                <a:ea typeface="Noto Sans"/>
                <a:cs typeface="Noto Sans"/>
                <a:sym typeface="Noto Sans"/>
              </a:defRPr>
            </a:lvl9pPr>
          </a:lstStyle>
          <a:p/>
        </p:txBody>
      </p:sp>
      <p:sp>
        <p:nvSpPr>
          <p:cNvPr id="32" name="Google Shape;32;p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33" name="Google Shape;33;p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fferentiation Slide">
  <p:cSld name="TITLE_AND_TWO_COLUMNS_1">
    <p:spTree>
      <p:nvGrpSpPr>
        <p:cNvPr id="34" name="Shape 34"/>
        <p:cNvGrpSpPr/>
        <p:nvPr/>
      </p:nvGrpSpPr>
      <p:grpSpPr>
        <a:xfrm>
          <a:off x="0" y="0"/>
          <a:ext cx="0" cy="0"/>
          <a:chOff x="0" y="0"/>
          <a:chExt cx="0" cy="0"/>
        </a:xfrm>
      </p:grpSpPr>
      <p:sp>
        <p:nvSpPr>
          <p:cNvPr id="35" name="Google Shape;35;p6"/>
          <p:cNvSpPr/>
          <p:nvPr/>
        </p:nvSpPr>
        <p:spPr>
          <a:xfrm>
            <a:off x="12700" y="3100"/>
            <a:ext cx="9131400" cy="5143500"/>
          </a:xfrm>
          <a:prstGeom prst="rect">
            <a:avLst/>
          </a:prstGeom>
          <a:noFill/>
          <a:ln cap="flat" cmpd="sng" w="38100">
            <a:solidFill>
              <a:srgbClr val="00504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6" name="Google Shape;36;p6"/>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7" name="Google Shape;37;p6"/>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38" name="Google Shape;38;p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39" name="Google Shape;39;p6"/>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dditional Resources Slide 1">
  <p:cSld name="TITLE_AND_TWO_COLUMNS_1_2">
    <p:spTree>
      <p:nvGrpSpPr>
        <p:cNvPr id="40" name="Shape 40"/>
        <p:cNvGrpSpPr/>
        <p:nvPr/>
      </p:nvGrpSpPr>
      <p:grpSpPr>
        <a:xfrm>
          <a:off x="0" y="0"/>
          <a:ext cx="0" cy="0"/>
          <a:chOff x="0" y="0"/>
          <a:chExt cx="0" cy="0"/>
        </a:xfrm>
      </p:grpSpPr>
      <p:sp>
        <p:nvSpPr>
          <p:cNvPr id="41" name="Google Shape;41;p7"/>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2" name="Google Shape;42;p7"/>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43" name="Google Shape;43;p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44" name="Google Shape;44;p7"/>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o slide">
  <p:cSld name="CAPTION_ONLY">
    <p:spTree>
      <p:nvGrpSpPr>
        <p:cNvPr id="45" name="Shape 45"/>
        <p:cNvGrpSpPr/>
        <p:nvPr/>
      </p:nvGrpSpPr>
      <p:grpSpPr>
        <a:xfrm>
          <a:off x="0" y="0"/>
          <a:ext cx="0" cy="0"/>
          <a:chOff x="0" y="0"/>
          <a:chExt cx="0" cy="0"/>
        </a:xfrm>
      </p:grpSpPr>
      <p:sp>
        <p:nvSpPr>
          <p:cNvPr id="46" name="Google Shape;46;p8"/>
          <p:cNvSpPr txBox="1"/>
          <p:nvPr>
            <p:ph idx="1" type="body"/>
          </p:nvPr>
        </p:nvSpPr>
        <p:spPr>
          <a:xfrm>
            <a:off x="311700" y="457200"/>
            <a:ext cx="85206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2100"/>
              <a:buFont typeface="Noto Sans"/>
              <a:buNone/>
              <a:defRPr sz="2100">
                <a:latin typeface="Noto Sans"/>
                <a:ea typeface="Noto Sans"/>
                <a:cs typeface="Noto Sans"/>
                <a:sym typeface="Noto Sans"/>
              </a:defRPr>
            </a:lvl1pPr>
          </a:lstStyle>
          <a:p/>
        </p:txBody>
      </p:sp>
      <p:sp>
        <p:nvSpPr>
          <p:cNvPr id="47" name="Google Shape;47;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atin typeface="Noto Sans"/>
                <a:ea typeface="Noto Sans"/>
                <a:cs typeface="Noto Sans"/>
                <a:sym typeface="Noto Sans"/>
              </a:defRPr>
            </a:lvl1pPr>
            <a:lvl2pPr lvl="1">
              <a:buNone/>
              <a:defRPr>
                <a:latin typeface="Noto Sans"/>
                <a:ea typeface="Noto Sans"/>
                <a:cs typeface="Noto Sans"/>
                <a:sym typeface="Noto Sans"/>
              </a:defRPr>
            </a:lvl2pPr>
            <a:lvl3pPr lvl="2">
              <a:buNone/>
              <a:defRPr>
                <a:latin typeface="Noto Sans"/>
                <a:ea typeface="Noto Sans"/>
                <a:cs typeface="Noto Sans"/>
                <a:sym typeface="Noto Sans"/>
              </a:defRPr>
            </a:lvl3pPr>
            <a:lvl4pPr lvl="3">
              <a:buNone/>
              <a:defRPr>
                <a:latin typeface="Noto Sans"/>
                <a:ea typeface="Noto Sans"/>
                <a:cs typeface="Noto Sans"/>
                <a:sym typeface="Noto Sans"/>
              </a:defRPr>
            </a:lvl4pPr>
            <a:lvl5pPr lvl="4">
              <a:buNone/>
              <a:defRPr>
                <a:latin typeface="Noto Sans"/>
                <a:ea typeface="Noto Sans"/>
                <a:cs typeface="Noto Sans"/>
                <a:sym typeface="Noto Sans"/>
              </a:defRPr>
            </a:lvl5pPr>
            <a:lvl6pPr lvl="5">
              <a:buNone/>
              <a:defRPr>
                <a:latin typeface="Noto Sans"/>
                <a:ea typeface="Noto Sans"/>
                <a:cs typeface="Noto Sans"/>
                <a:sym typeface="Noto Sans"/>
              </a:defRPr>
            </a:lvl6pPr>
            <a:lvl7pPr lvl="6">
              <a:buNone/>
              <a:defRPr>
                <a:latin typeface="Noto Sans"/>
                <a:ea typeface="Noto Sans"/>
                <a:cs typeface="Noto Sans"/>
                <a:sym typeface="Noto Sans"/>
              </a:defRPr>
            </a:lvl7pPr>
            <a:lvl8pPr lvl="7">
              <a:buNone/>
              <a:defRPr>
                <a:latin typeface="Noto Sans"/>
                <a:ea typeface="Noto Sans"/>
                <a:cs typeface="Noto Sans"/>
                <a:sym typeface="Noto Sans"/>
              </a:defRPr>
            </a:lvl8pPr>
            <a:lvl9pPr lvl="8">
              <a:buNone/>
              <a:defRPr>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48" name="Google Shape;48;p8"/>
          <p:cNvSpPr txBox="1"/>
          <p:nvPr>
            <p:ph type="title"/>
          </p:nvPr>
        </p:nvSpPr>
        <p:spPr>
          <a:xfrm>
            <a:off x="311700" y="137160"/>
            <a:ext cx="8520600" cy="365700"/>
          </a:xfrm>
          <a:prstGeom prst="rect">
            <a:avLst/>
          </a:prstGeom>
        </p:spPr>
        <p:txBody>
          <a:bodyPr anchorCtr="0" anchor="t" bIns="91425" lIns="91425" spcFirstLastPara="1" rIns="91425" wrap="square" tIns="91425">
            <a:noAutofit/>
          </a:bodyPr>
          <a:lstStyle>
            <a:lvl1pPr lvl="0">
              <a:spcBef>
                <a:spcPts val="0"/>
              </a:spcBef>
              <a:spcAft>
                <a:spcPts val="0"/>
              </a:spcAft>
              <a:buClr>
                <a:srgbClr val="666666"/>
              </a:buClr>
              <a:buSzPts val="1400"/>
              <a:buNone/>
              <a:defRPr b="0" sz="1400">
                <a:solidFill>
                  <a:srgbClr val="666666"/>
                </a:solidFill>
              </a:defRPr>
            </a:lvl1pPr>
            <a:lvl2pPr lvl="1">
              <a:spcBef>
                <a:spcPts val="0"/>
              </a:spcBef>
              <a:spcAft>
                <a:spcPts val="0"/>
              </a:spcAft>
              <a:buClr>
                <a:srgbClr val="666666"/>
              </a:buClr>
              <a:buSzPts val="1400"/>
              <a:buNone/>
              <a:defRPr b="0" sz="1400">
                <a:solidFill>
                  <a:srgbClr val="666666"/>
                </a:solidFill>
              </a:defRPr>
            </a:lvl2pPr>
            <a:lvl3pPr lvl="2">
              <a:spcBef>
                <a:spcPts val="0"/>
              </a:spcBef>
              <a:spcAft>
                <a:spcPts val="0"/>
              </a:spcAft>
              <a:buClr>
                <a:srgbClr val="666666"/>
              </a:buClr>
              <a:buSzPts val="1400"/>
              <a:buNone/>
              <a:defRPr b="0" sz="1400">
                <a:solidFill>
                  <a:srgbClr val="666666"/>
                </a:solidFill>
              </a:defRPr>
            </a:lvl3pPr>
            <a:lvl4pPr lvl="3">
              <a:spcBef>
                <a:spcPts val="0"/>
              </a:spcBef>
              <a:spcAft>
                <a:spcPts val="0"/>
              </a:spcAft>
              <a:buClr>
                <a:srgbClr val="666666"/>
              </a:buClr>
              <a:buSzPts val="1400"/>
              <a:buNone/>
              <a:defRPr b="0" sz="1400">
                <a:solidFill>
                  <a:srgbClr val="666666"/>
                </a:solidFill>
              </a:defRPr>
            </a:lvl4pPr>
            <a:lvl5pPr lvl="4">
              <a:spcBef>
                <a:spcPts val="0"/>
              </a:spcBef>
              <a:spcAft>
                <a:spcPts val="0"/>
              </a:spcAft>
              <a:buClr>
                <a:srgbClr val="666666"/>
              </a:buClr>
              <a:buSzPts val="1400"/>
              <a:buNone/>
              <a:defRPr b="0" sz="1400">
                <a:solidFill>
                  <a:srgbClr val="666666"/>
                </a:solidFill>
              </a:defRPr>
            </a:lvl5pPr>
            <a:lvl6pPr lvl="5">
              <a:spcBef>
                <a:spcPts val="0"/>
              </a:spcBef>
              <a:spcAft>
                <a:spcPts val="0"/>
              </a:spcAft>
              <a:buClr>
                <a:srgbClr val="666666"/>
              </a:buClr>
              <a:buSzPts val="1400"/>
              <a:buNone/>
              <a:defRPr b="0" sz="1400">
                <a:solidFill>
                  <a:srgbClr val="666666"/>
                </a:solidFill>
              </a:defRPr>
            </a:lvl6pPr>
            <a:lvl7pPr lvl="6">
              <a:spcBef>
                <a:spcPts val="0"/>
              </a:spcBef>
              <a:spcAft>
                <a:spcPts val="0"/>
              </a:spcAft>
              <a:buClr>
                <a:srgbClr val="666666"/>
              </a:buClr>
              <a:buSzPts val="1400"/>
              <a:buNone/>
              <a:defRPr b="0" sz="1400">
                <a:solidFill>
                  <a:srgbClr val="666666"/>
                </a:solidFill>
              </a:defRPr>
            </a:lvl7pPr>
            <a:lvl8pPr lvl="7">
              <a:spcBef>
                <a:spcPts val="0"/>
              </a:spcBef>
              <a:spcAft>
                <a:spcPts val="0"/>
              </a:spcAft>
              <a:buClr>
                <a:srgbClr val="666666"/>
              </a:buClr>
              <a:buSzPts val="1400"/>
              <a:buNone/>
              <a:defRPr b="0" sz="1400">
                <a:solidFill>
                  <a:srgbClr val="666666"/>
                </a:solidFill>
              </a:defRPr>
            </a:lvl8pPr>
            <a:lvl9pPr lvl="8">
              <a:spcBef>
                <a:spcPts val="0"/>
              </a:spcBef>
              <a:spcAft>
                <a:spcPts val="0"/>
              </a:spcAft>
              <a:buClr>
                <a:srgbClr val="666666"/>
              </a:buClr>
              <a:buSzPts val="1400"/>
              <a:buNone/>
              <a:defRPr b="0" sz="1400">
                <a:solidFill>
                  <a:srgbClr val="666666"/>
                </a:solidFill>
              </a:defRPr>
            </a:lvl9pPr>
          </a:lstStyle>
          <a:p/>
        </p:txBody>
      </p:sp>
      <p:sp>
        <p:nvSpPr>
          <p:cNvPr id="49" name="Google Shape;49;p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50" name="Google Shape;50;p8"/>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lf Check slide">
  <p:cSld name="TITLE_AND_BODY_1">
    <p:spTree>
      <p:nvGrpSpPr>
        <p:cNvPr id="51" name="Shape 51"/>
        <p:cNvGrpSpPr/>
        <p:nvPr/>
      </p:nvGrpSpPr>
      <p:grpSpPr>
        <a:xfrm>
          <a:off x="0" y="0"/>
          <a:ext cx="0" cy="0"/>
          <a:chOff x="0" y="0"/>
          <a:chExt cx="0" cy="0"/>
        </a:xfrm>
      </p:grpSpPr>
      <p:sp>
        <p:nvSpPr>
          <p:cNvPr id="52" name="Google Shape;52;p9"/>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lgn="ctr">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53" name="Google Shape;53;p9"/>
          <p:cNvSpPr txBox="1"/>
          <p:nvPr>
            <p:ph idx="1" type="body"/>
          </p:nvPr>
        </p:nvSpPr>
        <p:spPr>
          <a:xfrm>
            <a:off x="311700" y="960120"/>
            <a:ext cx="8520600" cy="3657600"/>
          </a:xfrm>
          <a:prstGeom prst="rect">
            <a:avLst/>
          </a:prstGeom>
        </p:spPr>
        <p:txBody>
          <a:bodyPr anchorCtr="0" anchor="t" bIns="91425" lIns="91425" spcFirstLastPara="1" rIns="91425" wrap="square" tIns="91425">
            <a:noAutofit/>
          </a:bodyPr>
          <a:lstStyle>
            <a:lvl1pPr indent="-381000" lvl="0" marL="457200">
              <a:spcBef>
                <a:spcPts val="0"/>
              </a:spcBef>
              <a:spcAft>
                <a:spcPts val="0"/>
              </a:spcAft>
              <a:buSzPts val="2400"/>
              <a:buChar char="●"/>
              <a:defRPr/>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54" name="Google Shape;54;p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55" name="Google Shape;55;p9"/>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pic>
        <p:nvPicPr>
          <p:cNvPr descr="Icon indicating the slide contains a check for understanding question for students " id="56" name="Google Shape;56;p9" title="self-checl-1.png"/>
          <p:cNvPicPr preferRelativeResize="0"/>
          <p:nvPr/>
        </p:nvPicPr>
        <p:blipFill>
          <a:blip r:embed="rId2">
            <a:alphaModFix/>
          </a:blip>
          <a:stretch>
            <a:fillRect/>
          </a:stretch>
        </p:blipFill>
        <p:spPr>
          <a:xfrm>
            <a:off x="8557975" y="107275"/>
            <a:ext cx="274320" cy="274320"/>
          </a:xfrm>
          <a:prstGeom prst="rect">
            <a:avLst/>
          </a:prstGeom>
          <a:noFill/>
          <a:ln>
            <a:noFill/>
          </a:ln>
        </p:spPr>
      </p:pic>
      <p:sp>
        <p:nvSpPr>
          <p:cNvPr id="57" name="Google Shape;57;p9"/>
          <p:cNvSpPr/>
          <p:nvPr/>
        </p:nvSpPr>
        <p:spPr>
          <a:xfrm>
            <a:off x="12700" y="3100"/>
            <a:ext cx="9131400" cy="5143500"/>
          </a:xfrm>
          <a:prstGeom prst="rect">
            <a:avLst/>
          </a:prstGeom>
          <a:noFill/>
          <a:ln cap="flat" cmpd="sng" w="38100">
            <a:solidFill>
              <a:srgbClr val="00504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BLANK_1">
    <p:spTree>
      <p:nvGrpSpPr>
        <p:cNvPr id="58" name="Shape 58"/>
        <p:cNvGrpSpPr/>
        <p:nvPr/>
      </p:nvGrpSpPr>
      <p:grpSpPr>
        <a:xfrm>
          <a:off x="0" y="0"/>
          <a:ext cx="0" cy="0"/>
          <a:chOff x="0" y="0"/>
          <a:chExt cx="0" cy="0"/>
        </a:xfrm>
      </p:grpSpPr>
      <p:sp>
        <p:nvSpPr>
          <p:cNvPr id="59" name="Google Shape;59;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atin typeface="Noto Sans"/>
                <a:ea typeface="Noto Sans"/>
                <a:cs typeface="Noto Sans"/>
                <a:sym typeface="Noto Sans"/>
              </a:defRPr>
            </a:lvl1pPr>
            <a:lvl2pPr lvl="1">
              <a:buNone/>
              <a:defRPr>
                <a:latin typeface="Noto Sans"/>
                <a:ea typeface="Noto Sans"/>
                <a:cs typeface="Noto Sans"/>
                <a:sym typeface="Noto Sans"/>
              </a:defRPr>
            </a:lvl2pPr>
            <a:lvl3pPr lvl="2">
              <a:buNone/>
              <a:defRPr>
                <a:latin typeface="Noto Sans"/>
                <a:ea typeface="Noto Sans"/>
                <a:cs typeface="Noto Sans"/>
                <a:sym typeface="Noto Sans"/>
              </a:defRPr>
            </a:lvl3pPr>
            <a:lvl4pPr lvl="3">
              <a:buNone/>
              <a:defRPr>
                <a:latin typeface="Noto Sans"/>
                <a:ea typeface="Noto Sans"/>
                <a:cs typeface="Noto Sans"/>
                <a:sym typeface="Noto Sans"/>
              </a:defRPr>
            </a:lvl4pPr>
            <a:lvl5pPr lvl="4">
              <a:buNone/>
              <a:defRPr>
                <a:latin typeface="Noto Sans"/>
                <a:ea typeface="Noto Sans"/>
                <a:cs typeface="Noto Sans"/>
                <a:sym typeface="Noto Sans"/>
              </a:defRPr>
            </a:lvl5pPr>
            <a:lvl6pPr lvl="5">
              <a:buNone/>
              <a:defRPr>
                <a:latin typeface="Noto Sans"/>
                <a:ea typeface="Noto Sans"/>
                <a:cs typeface="Noto Sans"/>
                <a:sym typeface="Noto Sans"/>
              </a:defRPr>
            </a:lvl6pPr>
            <a:lvl7pPr lvl="6">
              <a:buNone/>
              <a:defRPr>
                <a:latin typeface="Noto Sans"/>
                <a:ea typeface="Noto Sans"/>
                <a:cs typeface="Noto Sans"/>
                <a:sym typeface="Noto Sans"/>
              </a:defRPr>
            </a:lvl7pPr>
            <a:lvl8pPr lvl="7">
              <a:buNone/>
              <a:defRPr>
                <a:latin typeface="Noto Sans"/>
                <a:ea typeface="Noto Sans"/>
                <a:cs typeface="Noto Sans"/>
                <a:sym typeface="Noto Sans"/>
              </a:defRPr>
            </a:lvl8pPr>
            <a:lvl9pPr lvl="8">
              <a:buNone/>
              <a:defRPr>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60" name="Google Shape;60;p10"/>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1" name="Google Shape;61;p1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62" name="Google Shape;62;p10"/>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ocabulary">
  <p:cSld name="TITLE_AND_TWO_COLUMNS_3">
    <p:spTree>
      <p:nvGrpSpPr>
        <p:cNvPr id="63" name="Shape 63"/>
        <p:cNvGrpSpPr/>
        <p:nvPr/>
      </p:nvGrpSpPr>
      <p:grpSpPr>
        <a:xfrm>
          <a:off x="0" y="0"/>
          <a:ext cx="0" cy="0"/>
          <a:chOff x="0" y="0"/>
          <a:chExt cx="0" cy="0"/>
        </a:xfrm>
      </p:grpSpPr>
      <p:sp>
        <p:nvSpPr>
          <p:cNvPr id="64" name="Google Shape;64;p11"/>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5" name="Google Shape;65;p11"/>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66" name="Google Shape;66;p11"/>
          <p:cNvSpPr txBox="1"/>
          <p:nvPr>
            <p:ph idx="2" type="body"/>
          </p:nvPr>
        </p:nvSpPr>
        <p:spPr>
          <a:xfrm>
            <a:off x="48324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67" name="Google Shape;67;p1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68" name="Google Shape;68;p1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arning Goals slide">
  <p:cSld name="TITLE_AND_TWO_COLUMNS_1_1">
    <p:bg>
      <p:bgPr>
        <a:solidFill>
          <a:srgbClr val="005047"/>
        </a:solidFill>
      </p:bgPr>
    </p:bg>
    <p:spTree>
      <p:nvGrpSpPr>
        <p:cNvPr id="69" name="Shape 69"/>
        <p:cNvGrpSpPr/>
        <p:nvPr/>
      </p:nvGrpSpPr>
      <p:grpSpPr>
        <a:xfrm>
          <a:off x="0" y="0"/>
          <a:ext cx="0" cy="0"/>
          <a:chOff x="0" y="0"/>
          <a:chExt cx="0" cy="0"/>
        </a:xfrm>
      </p:grpSpPr>
      <p:sp>
        <p:nvSpPr>
          <p:cNvPr id="70" name="Google Shape;70;p12"/>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FDBD3E"/>
              </a:buClr>
              <a:buSzPts val="2800"/>
              <a:buNone/>
              <a:defRPr sz="2800">
                <a:solidFill>
                  <a:srgbClr val="FDBD3E"/>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71" name="Google Shape;71;p12"/>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Clr>
                <a:schemeClr val="lt1"/>
              </a:buClr>
              <a:buSzPts val="2200"/>
              <a:buFont typeface="Noto Sans"/>
              <a:buChar char="●"/>
              <a:defRPr sz="2200">
                <a:solidFill>
                  <a:schemeClr val="lt1"/>
                </a:solidFill>
                <a:latin typeface="Noto Sans"/>
                <a:ea typeface="Noto Sans"/>
                <a:cs typeface="Noto Sans"/>
                <a:sym typeface="Noto Sans"/>
              </a:defRPr>
            </a:lvl1pPr>
            <a:lvl2pPr indent="-355600" lvl="1" marL="9144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2pPr>
            <a:lvl3pPr indent="-355600" lvl="2" marL="13716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3pPr>
            <a:lvl4pPr indent="-355600" lvl="3" marL="18288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4pPr>
            <a:lvl5pPr indent="-355600" lvl="4" marL="22860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5pPr>
            <a:lvl6pPr indent="-355600" lvl="5" marL="27432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6pPr>
            <a:lvl7pPr indent="-355600" lvl="6" marL="32004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7pPr>
            <a:lvl8pPr indent="-355600" lvl="7" marL="36576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8pPr>
            <a:lvl9pPr indent="-355600" lvl="8" marL="41148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9pPr>
          </a:lstStyle>
          <a:p/>
        </p:txBody>
      </p:sp>
      <p:sp>
        <p:nvSpPr>
          <p:cNvPr id="72" name="Google Shape;72;p1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solidFill>
                  <a:schemeClr val="lt1"/>
                </a:solidFill>
              </a:defRPr>
            </a:lvl1pPr>
            <a:lvl2pPr lvl="1">
              <a:buNone/>
              <a:defRPr sz="1100">
                <a:solidFill>
                  <a:schemeClr val="lt1"/>
                </a:solidFill>
              </a:defRPr>
            </a:lvl2pPr>
            <a:lvl3pPr lvl="2">
              <a:buNone/>
              <a:defRPr sz="1100">
                <a:solidFill>
                  <a:schemeClr val="lt1"/>
                </a:solidFill>
              </a:defRPr>
            </a:lvl3pPr>
            <a:lvl4pPr lvl="3">
              <a:buNone/>
              <a:defRPr sz="1100">
                <a:solidFill>
                  <a:schemeClr val="lt1"/>
                </a:solidFill>
              </a:defRPr>
            </a:lvl4pPr>
            <a:lvl5pPr lvl="4">
              <a:buNone/>
              <a:defRPr sz="1100">
                <a:solidFill>
                  <a:schemeClr val="lt1"/>
                </a:solidFill>
              </a:defRPr>
            </a:lvl5pPr>
            <a:lvl6pPr lvl="5">
              <a:buNone/>
              <a:defRPr sz="1100">
                <a:solidFill>
                  <a:schemeClr val="lt1"/>
                </a:solidFill>
              </a:defRPr>
            </a:lvl6pPr>
            <a:lvl7pPr lvl="6">
              <a:buNone/>
              <a:defRPr sz="1100">
                <a:solidFill>
                  <a:schemeClr val="lt1"/>
                </a:solidFill>
              </a:defRPr>
            </a:lvl7pPr>
            <a:lvl8pPr lvl="7">
              <a:buNone/>
              <a:defRPr sz="1100">
                <a:solidFill>
                  <a:schemeClr val="lt1"/>
                </a:solidFill>
              </a:defRPr>
            </a:lvl8pPr>
            <a:lvl9pPr lvl="8">
              <a:buNone/>
              <a:defRPr sz="1100">
                <a:solidFill>
                  <a:schemeClr val="lt1"/>
                </a:solidFill>
              </a:defRPr>
            </a:lvl9p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73" name="Google Shape;73;p12"/>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solidFill>
                  <a:schemeClr val="lt1"/>
                </a:solidFill>
                <a:latin typeface="Noto Sans"/>
                <a:ea typeface="Noto Sans"/>
                <a:cs typeface="Noto Sans"/>
                <a:sym typeface="Noto Sans"/>
              </a:defRPr>
            </a:lvl1pPr>
            <a:lvl2pPr lvl="1" algn="l">
              <a:buNone/>
              <a:defRPr sz="1100">
                <a:solidFill>
                  <a:schemeClr val="lt1"/>
                </a:solidFill>
                <a:latin typeface="Noto Sans"/>
                <a:ea typeface="Noto Sans"/>
                <a:cs typeface="Noto Sans"/>
                <a:sym typeface="Noto Sans"/>
              </a:defRPr>
            </a:lvl2pPr>
            <a:lvl3pPr lvl="2" algn="l">
              <a:buNone/>
              <a:defRPr sz="1100">
                <a:solidFill>
                  <a:schemeClr val="lt1"/>
                </a:solidFill>
                <a:latin typeface="Noto Sans"/>
                <a:ea typeface="Noto Sans"/>
                <a:cs typeface="Noto Sans"/>
                <a:sym typeface="Noto Sans"/>
              </a:defRPr>
            </a:lvl3pPr>
            <a:lvl4pPr lvl="3" algn="l">
              <a:buNone/>
              <a:defRPr sz="1100">
                <a:solidFill>
                  <a:schemeClr val="lt1"/>
                </a:solidFill>
                <a:latin typeface="Noto Sans"/>
                <a:ea typeface="Noto Sans"/>
                <a:cs typeface="Noto Sans"/>
                <a:sym typeface="Noto Sans"/>
              </a:defRPr>
            </a:lvl4pPr>
            <a:lvl5pPr lvl="4" algn="l">
              <a:buNone/>
              <a:defRPr sz="1100">
                <a:solidFill>
                  <a:schemeClr val="lt1"/>
                </a:solidFill>
                <a:latin typeface="Noto Sans"/>
                <a:ea typeface="Noto Sans"/>
                <a:cs typeface="Noto Sans"/>
                <a:sym typeface="Noto Sans"/>
              </a:defRPr>
            </a:lvl5pPr>
            <a:lvl6pPr lvl="5" algn="l">
              <a:buNone/>
              <a:defRPr sz="1100">
                <a:solidFill>
                  <a:schemeClr val="lt1"/>
                </a:solidFill>
                <a:latin typeface="Noto Sans"/>
                <a:ea typeface="Noto Sans"/>
                <a:cs typeface="Noto Sans"/>
                <a:sym typeface="Noto Sans"/>
              </a:defRPr>
            </a:lvl6pPr>
            <a:lvl7pPr lvl="6" algn="l">
              <a:buNone/>
              <a:defRPr sz="1100">
                <a:solidFill>
                  <a:schemeClr val="lt1"/>
                </a:solidFill>
                <a:latin typeface="Noto Sans"/>
                <a:ea typeface="Noto Sans"/>
                <a:cs typeface="Noto Sans"/>
                <a:sym typeface="Noto Sans"/>
              </a:defRPr>
            </a:lvl7pPr>
            <a:lvl8pPr lvl="7" algn="l">
              <a:buNone/>
              <a:defRPr sz="1100">
                <a:solidFill>
                  <a:schemeClr val="lt1"/>
                </a:solidFill>
                <a:latin typeface="Noto Sans"/>
                <a:ea typeface="Noto Sans"/>
                <a:cs typeface="Noto Sans"/>
                <a:sym typeface="Noto Sans"/>
              </a:defRPr>
            </a:lvl8pPr>
            <a:lvl9pPr lvl="8" algn="l">
              <a:buNone/>
              <a:defRPr sz="1100">
                <a:solidFill>
                  <a:schemeClr val="lt1"/>
                </a:solidFill>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sson Journey slide" type="blank">
  <p:cSld name="BLANK">
    <p:spTree>
      <p:nvGrpSpPr>
        <p:cNvPr id="74" name="Shape 74"/>
        <p:cNvGrpSpPr/>
        <p:nvPr/>
      </p:nvGrpSpPr>
      <p:grpSpPr>
        <a:xfrm>
          <a:off x="0" y="0"/>
          <a:ext cx="0" cy="0"/>
          <a:chOff x="0" y="0"/>
          <a:chExt cx="0" cy="0"/>
        </a:xfrm>
      </p:grpSpPr>
      <p:sp>
        <p:nvSpPr>
          <p:cNvPr id="75" name="Google Shape;75;p1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76" name="Google Shape;76;p13"/>
          <p:cNvSpPr txBox="1"/>
          <p:nvPr>
            <p:ph type="title"/>
          </p:nvPr>
        </p:nvSpPr>
        <p:spPr>
          <a:xfrm>
            <a:off x="-7000" y="-39550"/>
            <a:ext cx="9150900" cy="1194000"/>
          </a:xfrm>
          <a:prstGeom prst="rect">
            <a:avLst/>
          </a:prstGeom>
          <a:solidFill>
            <a:srgbClr val="005047"/>
          </a:solidFill>
        </p:spPr>
        <p:txBody>
          <a:bodyPr anchorCtr="0" anchor="t" bIns="91425" lIns="91425" spcFirstLastPara="1" rIns="91425" wrap="square" tIns="182875">
            <a:noAutofit/>
          </a:bodyPr>
          <a:lstStyle>
            <a:lvl1pPr lvl="0" algn="ctr">
              <a:spcBef>
                <a:spcPts val="0"/>
              </a:spcBef>
              <a:spcAft>
                <a:spcPts val="0"/>
              </a:spcAft>
              <a:buClr>
                <a:srgbClr val="FDBD3E"/>
              </a:buClr>
              <a:buSzPts val="3000"/>
              <a:buNone/>
              <a:defRPr>
                <a:solidFill>
                  <a:srgbClr val="FDBD3E"/>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137160"/>
            <a:ext cx="8520600" cy="8229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rgbClr val="005047"/>
              </a:buClr>
              <a:buSzPts val="3000"/>
              <a:buFont typeface="Verdana"/>
              <a:buNone/>
              <a:defRPr b="1" sz="3000">
                <a:solidFill>
                  <a:srgbClr val="005047"/>
                </a:solidFill>
                <a:latin typeface="Verdana"/>
                <a:ea typeface="Verdana"/>
                <a:cs typeface="Verdana"/>
                <a:sym typeface="Verdana"/>
              </a:defRPr>
            </a:lvl1pPr>
            <a:lvl2pPr lvl="1">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2pPr>
            <a:lvl3pPr lvl="2">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3pPr>
            <a:lvl4pPr lvl="3">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4pPr>
            <a:lvl5pPr lvl="4">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5pPr>
            <a:lvl6pPr lvl="5">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6pPr>
            <a:lvl7pPr lvl="6">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7pPr>
            <a:lvl8pPr lvl="7">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8pPr>
            <a:lvl9pPr lvl="8">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9pPr>
          </a:lstStyle>
          <a:p/>
        </p:txBody>
      </p:sp>
      <p:sp>
        <p:nvSpPr>
          <p:cNvPr id="7" name="Google Shape;7;p1"/>
          <p:cNvSpPr txBox="1"/>
          <p:nvPr>
            <p:ph idx="1" type="body"/>
          </p:nvPr>
        </p:nvSpPr>
        <p:spPr>
          <a:xfrm>
            <a:off x="311700" y="960120"/>
            <a:ext cx="8520600" cy="3657600"/>
          </a:xfrm>
          <a:prstGeom prst="rect">
            <a:avLst/>
          </a:prstGeom>
          <a:noFill/>
          <a:ln>
            <a:noFill/>
          </a:ln>
        </p:spPr>
        <p:txBody>
          <a:bodyPr anchorCtr="0" anchor="t" bIns="91425" lIns="91425" spcFirstLastPara="1" rIns="91425" wrap="square" tIns="91425">
            <a:noAutofit/>
          </a:bodyPr>
          <a:lstStyle>
            <a:lvl1pPr indent="-381000" lvl="0" marL="457200">
              <a:lnSpc>
                <a:spcPct val="115000"/>
              </a:lnSpc>
              <a:spcBef>
                <a:spcPts val="0"/>
              </a:spcBef>
              <a:spcAft>
                <a:spcPts val="0"/>
              </a:spcAft>
              <a:buClr>
                <a:schemeClr val="dk1"/>
              </a:buClr>
              <a:buSzPts val="2400"/>
              <a:buFont typeface="Noto Sans"/>
              <a:buChar char="●"/>
              <a:defRPr sz="2400">
                <a:solidFill>
                  <a:schemeClr val="dk1"/>
                </a:solidFill>
                <a:latin typeface="Noto Sans"/>
                <a:ea typeface="Noto Sans"/>
                <a:cs typeface="Noto Sans"/>
                <a:sym typeface="Noto Sans"/>
              </a:defRPr>
            </a:lvl1pPr>
            <a:lvl2pPr indent="-355600" lvl="1" marL="9144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2pPr>
            <a:lvl3pPr indent="-355600" lvl="2" marL="13716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3pPr>
            <a:lvl4pPr indent="-355600" lvl="3" marL="18288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4pPr>
            <a:lvl5pPr indent="-355600" lvl="4" marL="22860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5pPr>
            <a:lvl6pPr indent="-355600" lvl="5" marL="27432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6pPr>
            <a:lvl7pPr indent="-355600" lvl="6" marL="32004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7pPr>
            <a:lvl8pPr indent="-355600" lvl="7" marL="36576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8pPr>
            <a:lvl9pPr indent="-355600" lvl="8" marL="41148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Calibri"/>
                <a:ea typeface="Calibri"/>
                <a:cs typeface="Calibri"/>
                <a:sym typeface="Calibri"/>
              </a:defRPr>
            </a:lvl1pPr>
            <a:lvl2pPr lvl="1" algn="r">
              <a:buNone/>
              <a:defRPr sz="1100">
                <a:solidFill>
                  <a:schemeClr val="dk2"/>
                </a:solidFill>
                <a:latin typeface="Calibri"/>
                <a:ea typeface="Calibri"/>
                <a:cs typeface="Calibri"/>
                <a:sym typeface="Calibri"/>
              </a:defRPr>
            </a:lvl2pPr>
            <a:lvl3pPr lvl="2" algn="r">
              <a:buNone/>
              <a:defRPr sz="1100">
                <a:solidFill>
                  <a:schemeClr val="dk2"/>
                </a:solidFill>
                <a:latin typeface="Calibri"/>
                <a:ea typeface="Calibri"/>
                <a:cs typeface="Calibri"/>
                <a:sym typeface="Calibri"/>
              </a:defRPr>
            </a:lvl3pPr>
            <a:lvl4pPr lvl="3" algn="r">
              <a:buNone/>
              <a:defRPr sz="1100">
                <a:solidFill>
                  <a:schemeClr val="dk2"/>
                </a:solidFill>
                <a:latin typeface="Calibri"/>
                <a:ea typeface="Calibri"/>
                <a:cs typeface="Calibri"/>
                <a:sym typeface="Calibri"/>
              </a:defRPr>
            </a:lvl4pPr>
            <a:lvl5pPr lvl="4" algn="r">
              <a:buNone/>
              <a:defRPr sz="1100">
                <a:solidFill>
                  <a:schemeClr val="dk2"/>
                </a:solidFill>
                <a:latin typeface="Calibri"/>
                <a:ea typeface="Calibri"/>
                <a:cs typeface="Calibri"/>
                <a:sym typeface="Calibri"/>
              </a:defRPr>
            </a:lvl5pPr>
            <a:lvl6pPr lvl="5" algn="r">
              <a:buNone/>
              <a:defRPr sz="1100">
                <a:solidFill>
                  <a:schemeClr val="dk2"/>
                </a:solidFill>
                <a:latin typeface="Calibri"/>
                <a:ea typeface="Calibri"/>
                <a:cs typeface="Calibri"/>
                <a:sym typeface="Calibri"/>
              </a:defRPr>
            </a:lvl6pPr>
            <a:lvl7pPr lvl="6" algn="r">
              <a:buNone/>
              <a:defRPr sz="1100">
                <a:solidFill>
                  <a:schemeClr val="dk2"/>
                </a:solidFill>
                <a:latin typeface="Calibri"/>
                <a:ea typeface="Calibri"/>
                <a:cs typeface="Calibri"/>
                <a:sym typeface="Calibri"/>
              </a:defRPr>
            </a:lvl7pPr>
            <a:lvl8pPr lvl="7" algn="r">
              <a:buNone/>
              <a:defRPr sz="1100">
                <a:solidFill>
                  <a:schemeClr val="dk2"/>
                </a:solidFill>
                <a:latin typeface="Calibri"/>
                <a:ea typeface="Calibri"/>
                <a:cs typeface="Calibri"/>
                <a:sym typeface="Calibri"/>
              </a:defRPr>
            </a:lvl8pPr>
            <a:lvl9pPr lvl="8" algn="r">
              <a:buNone/>
              <a:defRPr sz="11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png"/><Relationship Id="rId4" Type="http://schemas.openxmlformats.org/officeDocument/2006/relationships/hyperlink" Target="https://ancillaries.openstax.org/ancillaries/resources/ddbc409a-95e0-46eb-8a8a-2786b11fdc85/1748882784005/99e4a3d3-55ac-486a-ae16-30c75ca9c18d/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png"/><Relationship Id="rId4" Type="http://schemas.openxmlformats.org/officeDocument/2006/relationships/image" Target="../media/image6.png"/><Relationship Id="rId5" Type="http://schemas.openxmlformats.org/officeDocument/2006/relationships/image" Target="../media/image8.png"/><Relationship Id="rId6" Type="http://schemas.openxmlformats.org/officeDocument/2006/relationships/image" Target="../media/image5.png"/><Relationship Id="rId7" Type="http://schemas.openxmlformats.org/officeDocument/2006/relationships/image" Target="../media/image9.png"/><Relationship Id="rId8"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 Id="rId3" Type="http://schemas.openxmlformats.org/officeDocument/2006/relationships/image" Target="../media/image2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1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2.jpg"/><Relationship Id="rId4" Type="http://schemas.openxmlformats.org/officeDocument/2006/relationships/image" Target="../media/image3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2.jpg"/><Relationship Id="rId4" Type="http://schemas.openxmlformats.org/officeDocument/2006/relationships/image" Target="../media/image2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1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 Id="rId3" Type="http://schemas.openxmlformats.org/officeDocument/2006/relationships/image" Target="../media/image11.png"/><Relationship Id="rId4" Type="http://schemas.openxmlformats.org/officeDocument/2006/relationships/image" Target="../media/image6.png"/><Relationship Id="rId5"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2.jpg"/><Relationship Id="rId4" Type="http://schemas.openxmlformats.org/officeDocument/2006/relationships/image" Target="../media/image4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2.jpg"/><Relationship Id="rId4" Type="http://schemas.openxmlformats.org/officeDocument/2006/relationships/slide" Target="/ppt/slides/slide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 Id="rId3" Type="http://schemas.openxmlformats.org/officeDocument/2006/relationships/image" Target="../media/image13.png"/><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 Id="rId3" Type="http://schemas.openxmlformats.org/officeDocument/2006/relationships/image" Target="../media/image1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6.png"/><Relationship Id="rId4" Type="http://schemas.openxmlformats.org/officeDocument/2006/relationships/image" Target="../media/image3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6.png"/><Relationship Id="rId4" Type="http://schemas.openxmlformats.org/officeDocument/2006/relationships/image" Target="../media/image3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 Id="rId3" Type="http://schemas.openxmlformats.org/officeDocument/2006/relationships/image" Target="../media/image2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 Id="rId3" Type="http://schemas.openxmlformats.org/officeDocument/2006/relationships/image" Target="../media/image11.png"/><Relationship Id="rId4" Type="http://schemas.openxmlformats.org/officeDocument/2006/relationships/image" Target="../media/image6.png"/><Relationship Id="rId5" Type="http://schemas.openxmlformats.org/officeDocument/2006/relationships/image" Target="../media/image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12.jpg"/><Relationship Id="rId4" Type="http://schemas.openxmlformats.org/officeDocument/2006/relationships/image" Target="../media/image3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 Id="rId3" Type="http://schemas.openxmlformats.org/officeDocument/2006/relationships/image" Target="../media/image12.jpg"/><Relationship Id="rId4" Type="http://schemas.openxmlformats.org/officeDocument/2006/relationships/hyperlink" Target="https://youtu.be/PB_omP2Hkbo?si=69Ie4pnqKchiSXUX" TargetMode="External"/><Relationship Id="rId5" Type="http://schemas.openxmlformats.org/officeDocument/2006/relationships/hyperlink" Target="http://www.youtube.com/watch?v=PB_omP2Hkbo" TargetMode="External"/><Relationship Id="rId6" Type="http://schemas.openxmlformats.org/officeDocument/2006/relationships/image" Target="../media/image39.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1.png"/><Relationship Id="rId4" Type="http://schemas.openxmlformats.org/officeDocument/2006/relationships/image" Target="../media/image4.png"/><Relationship Id="rId5" Type="http://schemas.openxmlformats.org/officeDocument/2006/relationships/image" Target="../media/image4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1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 Id="rId3" Type="http://schemas.openxmlformats.org/officeDocument/2006/relationships/image" Target="../media/image2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12.jpg"/><Relationship Id="rId4" Type="http://schemas.openxmlformats.org/officeDocument/2006/relationships/image" Target="../media/image4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 Id="rId3" Type="http://schemas.openxmlformats.org/officeDocument/2006/relationships/image" Target="../media/image2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12.jpg"/><Relationship Id="rId4" Type="http://schemas.openxmlformats.org/officeDocument/2006/relationships/image" Target="../media/image3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8.xml"/><Relationship Id="rId3" Type="http://schemas.openxmlformats.org/officeDocument/2006/relationships/image" Target="../media/image3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12.jpg"/><Relationship Id="rId4" Type="http://schemas.openxmlformats.org/officeDocument/2006/relationships/image" Target="../media/image4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 name="Shape 80"/>
        <p:cNvGrpSpPr/>
        <p:nvPr/>
      </p:nvGrpSpPr>
      <p:grpSpPr>
        <a:xfrm>
          <a:off x="0" y="0"/>
          <a:ext cx="0" cy="0"/>
          <a:chOff x="0" y="0"/>
          <a:chExt cx="0" cy="0"/>
        </a:xfrm>
      </p:grpSpPr>
      <p:sp>
        <p:nvSpPr>
          <p:cNvPr id="81" name="Google Shape;81;p14"/>
          <p:cNvSpPr txBox="1"/>
          <p:nvPr>
            <p:ph type="ctrTitle"/>
          </p:nvPr>
        </p:nvSpPr>
        <p:spPr>
          <a:xfrm>
            <a:off x="0" y="744575"/>
            <a:ext cx="9144000" cy="2052600"/>
          </a:xfrm>
          <a:prstGeom prst="rect">
            <a:avLst/>
          </a:prstGeom>
        </p:spPr>
        <p:txBody>
          <a:bodyPr anchorCtr="0" anchor="t" bIns="91425" lIns="91425" spcFirstLastPara="1" rIns="91425" wrap="square" tIns="548625">
            <a:noAutofit/>
          </a:bodyPr>
          <a:lstStyle/>
          <a:p>
            <a:pPr indent="0" lvl="0" marL="0" rtl="0" algn="ctr">
              <a:spcBef>
                <a:spcPts val="0"/>
              </a:spcBef>
              <a:spcAft>
                <a:spcPts val="0"/>
              </a:spcAft>
              <a:buNone/>
            </a:pPr>
            <a:r>
              <a:rPr lang="en"/>
              <a:t>Algebra 1</a:t>
            </a:r>
            <a:endParaRPr/>
          </a:p>
        </p:txBody>
      </p:sp>
      <p:sp>
        <p:nvSpPr>
          <p:cNvPr id="82" name="Google Shape;82;p14"/>
          <p:cNvSpPr txBox="1"/>
          <p:nvPr>
            <p:ph idx="1" type="subTitle"/>
          </p:nvPr>
        </p:nvSpPr>
        <p:spPr>
          <a:xfrm>
            <a:off x="311700" y="184607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t>Unit 9 More Quadratic Equations</a:t>
            </a:r>
            <a:endParaRPr b="1" sz="2200"/>
          </a:p>
        </p:txBody>
      </p:sp>
      <p:sp>
        <p:nvSpPr>
          <p:cNvPr id="83" name="Google Shape;83;p14"/>
          <p:cNvSpPr txBox="1"/>
          <p:nvPr>
            <p:ph idx="2" type="subTitle"/>
          </p:nvPr>
        </p:nvSpPr>
        <p:spPr>
          <a:xfrm>
            <a:off x="1078800" y="2819495"/>
            <a:ext cx="69864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n"/>
              <a:t>Lesson 9.11 Using Quadratic Expressions in Vertex Form to Solve Problems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7" name="Shape 87"/>
        <p:cNvGrpSpPr/>
        <p:nvPr/>
      </p:nvGrpSpPr>
      <p:grpSpPr>
        <a:xfrm>
          <a:off x="0" y="0"/>
          <a:ext cx="0" cy="0"/>
          <a:chOff x="0" y="0"/>
          <a:chExt cx="0" cy="0"/>
        </a:xfrm>
      </p:grpSpPr>
      <p:pic>
        <p:nvPicPr>
          <p:cNvPr descr="Icon indicating this slide is hidden from student view" id="88" name="Google Shape;88;p15" title="mdi_hide.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89" name="Google Shape;89;p15"/>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rPr>
              <a:t>How to use these slides</a:t>
            </a:r>
            <a:endParaRPr sz="3000">
              <a:solidFill>
                <a:srgbClr val="005047"/>
              </a:solidFill>
            </a:endParaRPr>
          </a:p>
        </p:txBody>
      </p:sp>
      <p:sp>
        <p:nvSpPr>
          <p:cNvPr id="90" name="Google Shape;90;p15"/>
          <p:cNvSpPr txBox="1"/>
          <p:nvPr>
            <p:ph idx="1" type="body"/>
          </p:nvPr>
        </p:nvSpPr>
        <p:spPr>
          <a:xfrm>
            <a:off x="311700" y="959070"/>
            <a:ext cx="8520600" cy="35556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Clr>
                <a:srgbClr val="424242"/>
              </a:buClr>
              <a:buSzPts val="1800"/>
              <a:buFont typeface="Noto Sans"/>
              <a:buChar char="●"/>
            </a:pPr>
            <a:r>
              <a:rPr lang="en" sz="1800"/>
              <a:t>On the activity slides </a:t>
            </a:r>
            <a:r>
              <a:rPr b="1" lang="en" sz="1800"/>
              <a:t>c</a:t>
            </a:r>
            <a:r>
              <a:rPr b="1" lang="en" sz="1800"/>
              <a:t>heck the speaker notes</a:t>
            </a:r>
            <a:r>
              <a:rPr lang="en" sz="1800"/>
              <a:t> for teacher support and instructional information.</a:t>
            </a:r>
            <a:endParaRPr sz="1800"/>
          </a:p>
          <a:p>
            <a:pPr indent="-342900" lvl="0" marL="457200" rtl="0" algn="l">
              <a:spcBef>
                <a:spcPts val="0"/>
              </a:spcBef>
              <a:spcAft>
                <a:spcPts val="0"/>
              </a:spcAft>
              <a:buClr>
                <a:srgbClr val="424242"/>
              </a:buClr>
              <a:buSzPts val="1800"/>
              <a:buFont typeface="Noto Sans"/>
              <a:buChar char="●"/>
            </a:pPr>
            <a:r>
              <a:rPr lang="en" sz="1800"/>
              <a:t>Each lesson includes 1 warm up, 2-3 learning activities, a cool down, practice and a lesson synthesis. </a:t>
            </a:r>
            <a:endParaRPr sz="1800"/>
          </a:p>
          <a:p>
            <a:pPr indent="-342900" lvl="1" marL="914400" rtl="0" algn="l">
              <a:spcBef>
                <a:spcPts val="0"/>
              </a:spcBef>
              <a:spcAft>
                <a:spcPts val="0"/>
              </a:spcAft>
              <a:buSzPts val="1800"/>
              <a:buChar char="○"/>
            </a:pPr>
            <a:r>
              <a:rPr lang="en" sz="1800"/>
              <a:t>Learning activities are followed by a self check question, and review section.</a:t>
            </a:r>
            <a:endParaRPr sz="1800"/>
          </a:p>
          <a:p>
            <a:pPr indent="-342900" lvl="0" marL="457200" rtl="0" algn="l">
              <a:spcBef>
                <a:spcPts val="0"/>
              </a:spcBef>
              <a:spcAft>
                <a:spcPts val="0"/>
              </a:spcAft>
              <a:buSzPts val="1800"/>
              <a:buChar char="●"/>
            </a:pPr>
            <a:r>
              <a:rPr lang="en" sz="1800"/>
              <a:t>Some slides have been</a:t>
            </a:r>
            <a:r>
              <a:rPr b="1" lang="en" sz="1800"/>
              <a:t> hidden from student view</a:t>
            </a:r>
            <a:r>
              <a:rPr lang="en" sz="1800"/>
              <a:t>, more information can be found on the next slide (Reference Key).</a:t>
            </a:r>
            <a:endParaRPr sz="1800"/>
          </a:p>
          <a:p>
            <a:pPr indent="-342900" lvl="0" marL="457200" rtl="0" algn="l">
              <a:spcBef>
                <a:spcPts val="0"/>
              </a:spcBef>
              <a:spcAft>
                <a:spcPts val="0"/>
              </a:spcAft>
              <a:buSzPts val="1800"/>
              <a:buChar char="●"/>
            </a:pPr>
            <a:r>
              <a:rPr lang="en" sz="1800"/>
              <a:t>You can edit and use these slides for personal and classroom use, but cannot sell them and must keep the attribution logos.</a:t>
            </a:r>
            <a:endParaRPr sz="1800"/>
          </a:p>
          <a:p>
            <a:pPr indent="-342900" lvl="0" marL="457200" rtl="0" algn="l">
              <a:spcBef>
                <a:spcPts val="0"/>
              </a:spcBef>
              <a:spcAft>
                <a:spcPts val="0"/>
              </a:spcAft>
              <a:buSzPts val="1800"/>
              <a:buChar char="●"/>
            </a:pPr>
            <a:r>
              <a:rPr lang="en" sz="1800"/>
              <a:t>For more information, </a:t>
            </a:r>
            <a:r>
              <a:rPr lang="en" sz="1800" u="sng">
                <a:solidFill>
                  <a:schemeClr val="hlink"/>
                </a:solidFill>
                <a:hlinkClick r:id="rId4"/>
              </a:rPr>
              <a:t>Check out the digital quick start guide</a:t>
            </a:r>
            <a:r>
              <a:rPr lang="en" sz="1800"/>
              <a:t>!</a:t>
            </a:r>
            <a:endParaRPr sz="1800"/>
          </a:p>
        </p:txBody>
      </p:sp>
      <p:sp>
        <p:nvSpPr>
          <p:cNvPr id="91" name="Google Shape;91;p15"/>
          <p:cNvSpPr txBox="1"/>
          <p:nvPr/>
        </p:nvSpPr>
        <p:spPr>
          <a:xfrm>
            <a:off x="241526" y="4631150"/>
            <a:ext cx="2861100" cy="393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rgbClr val="666666"/>
                </a:solidFill>
                <a:latin typeface="Noto Sans"/>
                <a:ea typeface="Noto Sans"/>
                <a:cs typeface="Noto Sans"/>
                <a:sym typeface="Noto Sans"/>
              </a:rPr>
              <a:t>OpenStax CC BY NC SA</a:t>
            </a:r>
            <a:endParaRPr sz="1000">
              <a:solidFill>
                <a:srgbClr val="666666"/>
              </a:solidFill>
              <a:latin typeface="Noto Sans"/>
              <a:ea typeface="Noto Sans"/>
              <a:cs typeface="Noto Sans"/>
              <a:sym typeface="Noto Sans"/>
            </a:endParaRPr>
          </a:p>
        </p:txBody>
      </p:sp>
      <p:sp>
        <p:nvSpPr>
          <p:cNvPr id="92" name="Google Shape;92;p15"/>
          <p:cNvSpPr txBox="1"/>
          <p:nvPr>
            <p:ph idx="12" type="sldNum"/>
          </p:nvPr>
        </p:nvSpPr>
        <p:spPr>
          <a:xfrm>
            <a:off x="8283608" y="4650942"/>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6" name="Shape 96"/>
        <p:cNvGrpSpPr/>
        <p:nvPr/>
      </p:nvGrpSpPr>
      <p:grpSpPr>
        <a:xfrm>
          <a:off x="0" y="0"/>
          <a:ext cx="0" cy="0"/>
          <a:chOff x="0" y="0"/>
          <a:chExt cx="0" cy="0"/>
        </a:xfrm>
      </p:grpSpPr>
      <p:pic>
        <p:nvPicPr>
          <p:cNvPr descr="Icon indicating this slide is hidden from student view" id="97" name="Google Shape;97;p16" title="mdi_hide.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98" name="Google Shape;98;p16"/>
          <p:cNvSpPr txBox="1"/>
          <p:nvPr>
            <p:ph type="title"/>
          </p:nvPr>
        </p:nvSpPr>
        <p:spPr>
          <a:xfrm>
            <a:off x="215767"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 </a:t>
            </a:r>
            <a:r>
              <a:rPr lang="en"/>
              <a:t>Key</a:t>
            </a:r>
            <a:endParaRPr sz="3000">
              <a:solidFill>
                <a:srgbClr val="005047"/>
              </a:solidFill>
            </a:endParaRPr>
          </a:p>
        </p:txBody>
      </p:sp>
      <p:sp>
        <p:nvSpPr>
          <p:cNvPr id="99" name="Google Shape;99;p16"/>
          <p:cNvSpPr txBox="1"/>
          <p:nvPr>
            <p:ph idx="1" type="body"/>
          </p:nvPr>
        </p:nvSpPr>
        <p:spPr>
          <a:xfrm>
            <a:off x="215767" y="722926"/>
            <a:ext cx="8520600" cy="4770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sz="1900"/>
              <a:t>Check the top right corner for an icon referencing these unique sections. </a:t>
            </a:r>
            <a:endParaRPr sz="1900"/>
          </a:p>
        </p:txBody>
      </p:sp>
      <p:graphicFrame>
        <p:nvGraphicFramePr>
          <p:cNvPr descr="Table organizing information about the meanings of various icons used on the slides. The first row serves as the table header and indicates the first column lists the icon images, the second column lists the icon title, the third column indicates if the page is initially hidden from student view, and the fourth column indicates the location of the icon and description of the purpose for the slide. " id="100" name="Google Shape;100;p16" title="Reference Key Icon table"/>
          <p:cNvGraphicFramePr/>
          <p:nvPr/>
        </p:nvGraphicFramePr>
        <p:xfrm>
          <a:off x="242200" y="1160330"/>
          <a:ext cx="3000000" cy="3000000"/>
        </p:xfrm>
        <a:graphic>
          <a:graphicData uri="http://schemas.openxmlformats.org/drawingml/2006/table">
            <a:tbl>
              <a:tblPr>
                <a:noFill/>
                <a:tableStyleId>{EC518721-6480-4DF2-A48E-D5E24DC973A6}</a:tableStyleId>
              </a:tblPr>
              <a:tblGrid>
                <a:gridCol w="684550"/>
                <a:gridCol w="2780925"/>
                <a:gridCol w="871450"/>
                <a:gridCol w="4070225"/>
              </a:tblGrid>
              <a:tr h="294550">
                <a:tc>
                  <a:txBody>
                    <a:bodyPr/>
                    <a:lstStyle/>
                    <a:p>
                      <a:pPr indent="0" lvl="0" marL="0" rtl="0" algn="ctr">
                        <a:spcBef>
                          <a:spcPts val="0"/>
                        </a:spcBef>
                        <a:spcAft>
                          <a:spcPts val="0"/>
                        </a:spcAft>
                        <a:buNone/>
                      </a:pPr>
                      <a:r>
                        <a:rPr b="1" lang="en" sz="1200">
                          <a:solidFill>
                            <a:srgbClr val="FFFFFF"/>
                          </a:solidFill>
                          <a:latin typeface="Noto Sans"/>
                          <a:ea typeface="Noto Sans"/>
                          <a:cs typeface="Noto Sans"/>
                          <a:sym typeface="Noto Sans"/>
                        </a:rPr>
                        <a:t>Icon</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Title</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View</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Location and </a:t>
                      </a:r>
                      <a:r>
                        <a:rPr b="1" lang="en" sz="1200">
                          <a:solidFill>
                            <a:srgbClr val="FFFFFF"/>
                          </a:solidFill>
                          <a:latin typeface="Noto Sans"/>
                          <a:ea typeface="Noto Sans"/>
                          <a:cs typeface="Noto Sans"/>
                          <a:sym typeface="Noto Sans"/>
                        </a:rPr>
                        <a:t>Description</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r>
              <a:tr h="521350">
                <a:tc>
                  <a:txBody>
                    <a:bodyPr/>
                    <a:lstStyle/>
                    <a:p>
                      <a:pPr indent="0" lvl="0" marL="0" rtl="0" algn="ctr">
                        <a:spcBef>
                          <a:spcPts val="0"/>
                        </a:spcBef>
                        <a:spcAft>
                          <a:spcPts val="0"/>
                        </a:spcAft>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Support for Students with Disability</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n/a</a:t>
                      </a:r>
                      <a:endParaRPr>
                        <a:solidFill>
                          <a:srgbClr val="5E5E5E"/>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Calibri"/>
                          <a:ea typeface="Calibri"/>
                          <a:cs typeface="Calibri"/>
                          <a:sym typeface="Calibri"/>
                        </a:rPr>
                        <a:t>Support for English Language Learners</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100"/>
                        <a:buFont typeface="Arial"/>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200">
                        <a:solidFill>
                          <a:srgbClr val="424242"/>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 slide, provides an extra challenge for students.</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Not 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slide, checkpoint to assess student understanding after the learning activity.</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Review</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 Review slide, designed to help review topics from the self check question.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pic>
        <p:nvPicPr>
          <p:cNvPr descr="Icon indicating the slide contains a support for students with disabilities" id="101" name="Google Shape;101;p16" title="Frame 13.png"/>
          <p:cNvPicPr preferRelativeResize="0"/>
          <p:nvPr/>
        </p:nvPicPr>
        <p:blipFill>
          <a:blip r:embed="rId4">
            <a:alphaModFix/>
          </a:blip>
          <a:stretch>
            <a:fillRect/>
          </a:stretch>
        </p:blipFill>
        <p:spPr>
          <a:xfrm>
            <a:off x="441470" y="1624887"/>
            <a:ext cx="274320" cy="274320"/>
          </a:xfrm>
          <a:prstGeom prst="rect">
            <a:avLst/>
          </a:prstGeom>
          <a:noFill/>
          <a:ln>
            <a:noFill/>
          </a:ln>
        </p:spPr>
      </p:pic>
      <p:pic>
        <p:nvPicPr>
          <p:cNvPr descr="Icon indicating the slide contains a support for emerging bilingual students " id="102" name="Google Shape;102;p16" title="emojione_input-latin-letters (4).png"/>
          <p:cNvPicPr preferRelativeResize="0"/>
          <p:nvPr/>
        </p:nvPicPr>
        <p:blipFill>
          <a:blip r:embed="rId5">
            <a:alphaModFix/>
          </a:blip>
          <a:stretch>
            <a:fillRect/>
          </a:stretch>
        </p:blipFill>
        <p:spPr>
          <a:xfrm>
            <a:off x="418607" y="2162346"/>
            <a:ext cx="320040" cy="320040"/>
          </a:xfrm>
          <a:prstGeom prst="rect">
            <a:avLst/>
          </a:prstGeom>
          <a:noFill/>
          <a:ln>
            <a:noFill/>
          </a:ln>
        </p:spPr>
      </p:pic>
      <p:pic>
        <p:nvPicPr>
          <p:cNvPr descr="Icon indicating the slide contains a support for gifted students by providing a challenge that increases the depth or complexity of the material" id="103" name="Google Shape;103;p16" title="extending your thinking icon opaque"/>
          <p:cNvPicPr preferRelativeResize="0"/>
          <p:nvPr/>
        </p:nvPicPr>
        <p:blipFill>
          <a:blip r:embed="rId6">
            <a:alphaModFix/>
          </a:blip>
          <a:stretch>
            <a:fillRect/>
          </a:stretch>
        </p:blipFill>
        <p:spPr>
          <a:xfrm>
            <a:off x="382175" y="2702586"/>
            <a:ext cx="392925" cy="383577"/>
          </a:xfrm>
          <a:prstGeom prst="rect">
            <a:avLst/>
          </a:prstGeom>
          <a:noFill/>
          <a:ln>
            <a:noFill/>
          </a:ln>
        </p:spPr>
      </p:pic>
      <p:pic>
        <p:nvPicPr>
          <p:cNvPr descr="Icon indicating the slide contains a check for understanding question for students " id="104" name="Google Shape;104;p16" title="self check 1 opaque"/>
          <p:cNvPicPr preferRelativeResize="0"/>
          <p:nvPr/>
        </p:nvPicPr>
        <p:blipFill>
          <a:blip r:embed="rId7">
            <a:alphaModFix/>
          </a:blip>
          <a:stretch>
            <a:fillRect/>
          </a:stretch>
        </p:blipFill>
        <p:spPr>
          <a:xfrm>
            <a:off x="418612" y="3306384"/>
            <a:ext cx="320050" cy="309016"/>
          </a:xfrm>
          <a:prstGeom prst="rect">
            <a:avLst/>
          </a:prstGeom>
          <a:noFill/>
          <a:ln>
            <a:noFill/>
          </a:ln>
        </p:spPr>
      </p:pic>
      <p:pic>
        <p:nvPicPr>
          <p:cNvPr descr="Icon indicating the slide contains a additional resources for students who struggled with the check for understanding (self check) question" id="105" name="Google Shape;105;p16" title="additional resources icon opaque"/>
          <p:cNvPicPr preferRelativeResize="0"/>
          <p:nvPr/>
        </p:nvPicPr>
        <p:blipFill>
          <a:blip r:embed="rId8">
            <a:alphaModFix/>
          </a:blip>
          <a:stretch>
            <a:fillRect/>
          </a:stretch>
        </p:blipFill>
        <p:spPr>
          <a:xfrm>
            <a:off x="397310" y="3866175"/>
            <a:ext cx="362627" cy="354000"/>
          </a:xfrm>
          <a:prstGeom prst="rect">
            <a:avLst/>
          </a:prstGeom>
          <a:noFill/>
          <a:ln>
            <a:noFill/>
          </a:ln>
        </p:spPr>
      </p:pic>
      <p:sp>
        <p:nvSpPr>
          <p:cNvPr descr="Gold colored box with downward point arrow reminding teachers where the speaker notes are located." id="106" name="Google Shape;106;p16" title="Speaker notes callout box"/>
          <p:cNvSpPr/>
          <p:nvPr/>
        </p:nvSpPr>
        <p:spPr>
          <a:xfrm>
            <a:off x="886725" y="4493600"/>
            <a:ext cx="71181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On the next slides, c</a:t>
            </a:r>
            <a:r>
              <a:rPr lang="en" sz="1500">
                <a:solidFill>
                  <a:schemeClr val="dk1"/>
                </a:solidFill>
                <a:latin typeface="Calibri"/>
                <a:ea typeface="Calibri"/>
                <a:cs typeface="Calibri"/>
                <a:sym typeface="Calibri"/>
              </a:rPr>
              <a:t>heck the </a:t>
            </a:r>
            <a:r>
              <a:rPr b="1" lang="en" sz="1500">
                <a:solidFill>
                  <a:schemeClr val="dk1"/>
                </a:solidFill>
                <a:latin typeface="Calibri"/>
                <a:ea typeface="Calibri"/>
                <a:cs typeface="Calibri"/>
                <a:sym typeface="Calibri"/>
              </a:rPr>
              <a:t>speaker notes </a:t>
            </a:r>
            <a:r>
              <a:rPr lang="en" sz="1500">
                <a:solidFill>
                  <a:schemeClr val="dk1"/>
                </a:solidFill>
                <a:latin typeface="Calibri"/>
                <a:ea typeface="Calibri"/>
                <a:cs typeface="Calibri"/>
                <a:sym typeface="Calibri"/>
              </a:rPr>
              <a:t>for teacher instructions and support.</a:t>
            </a:r>
            <a:endParaRPr sz="1600">
              <a:latin typeface="Calibri"/>
              <a:ea typeface="Calibri"/>
              <a:cs typeface="Calibri"/>
              <a:sym typeface="Calibri"/>
            </a:endParaRPr>
          </a:p>
        </p:txBody>
      </p:sp>
      <p:sp>
        <p:nvSpPr>
          <p:cNvPr id="107" name="Google Shape;107;p16"/>
          <p:cNvSpPr txBox="1"/>
          <p:nvPr>
            <p:ph idx="12" type="sldNum"/>
          </p:nvPr>
        </p:nvSpPr>
        <p:spPr>
          <a:xfrm>
            <a:off x="8283608" y="4650942"/>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111" name="Shape 111"/>
        <p:cNvGrpSpPr/>
        <p:nvPr/>
      </p:nvGrpSpPr>
      <p:grpSpPr>
        <a:xfrm>
          <a:off x="0" y="0"/>
          <a:ext cx="0" cy="0"/>
          <a:chOff x="0" y="0"/>
          <a:chExt cx="0" cy="0"/>
        </a:xfrm>
      </p:grpSpPr>
      <p:sp>
        <p:nvSpPr>
          <p:cNvPr id="112" name="Google Shape;112;p17"/>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DBD3E"/>
                </a:solidFill>
              </a:rPr>
              <a:t>Learning Goals</a:t>
            </a:r>
            <a:endParaRPr sz="3000">
              <a:solidFill>
                <a:srgbClr val="FDBD3E"/>
              </a:solidFill>
            </a:endParaRPr>
          </a:p>
        </p:txBody>
      </p:sp>
      <p:sp>
        <p:nvSpPr>
          <p:cNvPr id="113" name="Google Shape;113;p17"/>
          <p:cNvSpPr txBox="1"/>
          <p:nvPr>
            <p:ph idx="1" type="body"/>
          </p:nvPr>
        </p:nvSpPr>
        <p:spPr>
          <a:xfrm>
            <a:off x="311700" y="960125"/>
            <a:ext cx="57402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lang="en">
                <a:solidFill>
                  <a:srgbClr val="F3F3F3"/>
                </a:solidFill>
              </a:rPr>
              <a:t>By the end of this lesson you will be able to -</a:t>
            </a:r>
            <a:endParaRPr>
              <a:solidFill>
                <a:srgbClr val="F3F3F3"/>
              </a:solidFill>
            </a:endParaRPr>
          </a:p>
          <a:p>
            <a:pPr indent="-317500" lvl="0" marL="457200" rtl="0" algn="l">
              <a:lnSpc>
                <a:spcPct val="100000"/>
              </a:lnSpc>
              <a:spcBef>
                <a:spcPts val="1000"/>
              </a:spcBef>
              <a:spcAft>
                <a:spcPts val="0"/>
              </a:spcAft>
              <a:buClr>
                <a:srgbClr val="F3F3F3"/>
              </a:buClr>
              <a:buSzPts val="1400"/>
              <a:buChar char="●"/>
            </a:pPr>
            <a:r>
              <a:rPr b="1" lang="en">
                <a:solidFill>
                  <a:srgbClr val="F3F3F3"/>
                </a:solidFill>
              </a:rPr>
              <a:t>Find the maximum or minimum </a:t>
            </a:r>
            <a:r>
              <a:rPr lang="en">
                <a:solidFill>
                  <a:srgbClr val="F3F3F3"/>
                </a:solidFill>
              </a:rPr>
              <a:t>of a function by</a:t>
            </a:r>
            <a:r>
              <a:rPr b="1" lang="en">
                <a:solidFill>
                  <a:srgbClr val="F3F3F3"/>
                </a:solidFill>
              </a:rPr>
              <a:t> writing the quadratic expression</a:t>
            </a:r>
            <a:r>
              <a:rPr lang="en">
                <a:solidFill>
                  <a:srgbClr val="F3F3F3"/>
                </a:solidFill>
              </a:rPr>
              <a:t> that defines it </a:t>
            </a:r>
            <a:r>
              <a:rPr b="1" lang="en">
                <a:solidFill>
                  <a:srgbClr val="F3F3F3"/>
                </a:solidFill>
              </a:rPr>
              <a:t>in vertex form</a:t>
            </a:r>
            <a:r>
              <a:rPr lang="en">
                <a:solidFill>
                  <a:srgbClr val="F3F3F3"/>
                </a:solidFill>
              </a:rPr>
              <a:t>.</a:t>
            </a:r>
            <a:endParaRPr>
              <a:solidFill>
                <a:srgbClr val="F3F3F3"/>
              </a:solidFill>
            </a:endParaRPr>
          </a:p>
          <a:p>
            <a:pPr indent="-317500" lvl="0" marL="457200" rtl="0" algn="l">
              <a:lnSpc>
                <a:spcPct val="100000"/>
              </a:lnSpc>
              <a:spcBef>
                <a:spcPts val="1000"/>
              </a:spcBef>
              <a:spcAft>
                <a:spcPts val="0"/>
              </a:spcAft>
              <a:buClr>
                <a:srgbClr val="F3F3F3"/>
              </a:buClr>
              <a:buSzPts val="1400"/>
              <a:buChar char="●"/>
            </a:pPr>
            <a:r>
              <a:rPr b="1" lang="en">
                <a:solidFill>
                  <a:srgbClr val="F3F3F3"/>
                </a:solidFill>
              </a:rPr>
              <a:t>Explain</a:t>
            </a:r>
            <a:r>
              <a:rPr lang="en">
                <a:solidFill>
                  <a:srgbClr val="F3F3F3"/>
                </a:solidFill>
              </a:rPr>
              <a:t> </a:t>
            </a:r>
            <a:r>
              <a:rPr b="1" lang="en">
                <a:solidFill>
                  <a:srgbClr val="F3F3F3"/>
                </a:solidFill>
              </a:rPr>
              <a:t>why</a:t>
            </a:r>
            <a:r>
              <a:rPr lang="en">
                <a:solidFill>
                  <a:srgbClr val="F3F3F3"/>
                </a:solidFill>
              </a:rPr>
              <a:t> the </a:t>
            </a:r>
            <a:r>
              <a:rPr b="1" lang="en">
                <a:solidFill>
                  <a:srgbClr val="F3F3F3"/>
                </a:solidFill>
              </a:rPr>
              <a:t>vertex</a:t>
            </a:r>
            <a:r>
              <a:rPr lang="en">
                <a:solidFill>
                  <a:srgbClr val="F3F3F3"/>
                </a:solidFill>
              </a:rPr>
              <a:t> is a </a:t>
            </a:r>
            <a:r>
              <a:rPr b="1" lang="en">
                <a:solidFill>
                  <a:srgbClr val="F3F3F3"/>
                </a:solidFill>
              </a:rPr>
              <a:t>maximum or minimum</a:t>
            </a:r>
            <a:r>
              <a:rPr lang="en">
                <a:solidFill>
                  <a:srgbClr val="F3F3F3"/>
                </a:solidFill>
              </a:rPr>
              <a:t> when given a quadratic function in vertex form.</a:t>
            </a:r>
            <a:endParaRPr>
              <a:solidFill>
                <a:srgbClr val="F3F3F3"/>
              </a:solidFill>
            </a:endParaRPr>
          </a:p>
        </p:txBody>
      </p:sp>
      <p:pic>
        <p:nvPicPr>
          <p:cNvPr descr=" Three students celebrating as they leave a classroom, showing excitement and a sense of accomplishment after finishing a task." id="114" name="Google Shape;114;p17" title="Goals-4.png"/>
          <p:cNvPicPr preferRelativeResize="0"/>
          <p:nvPr/>
        </p:nvPicPr>
        <p:blipFill rotWithShape="1">
          <a:blip r:embed="rId3">
            <a:alphaModFix/>
          </a:blip>
          <a:srcRect b="0" l="0" r="0" t="0"/>
          <a:stretch/>
        </p:blipFill>
        <p:spPr>
          <a:xfrm>
            <a:off x="6155725" y="1368530"/>
            <a:ext cx="2736300" cy="2736320"/>
          </a:xfrm>
          <a:prstGeom prst="rect">
            <a:avLst/>
          </a:prstGeom>
          <a:noFill/>
          <a:ln>
            <a:noFill/>
          </a:ln>
        </p:spPr>
      </p:pic>
      <p:sp>
        <p:nvSpPr>
          <p:cNvPr id="115" name="Google Shape;115;p1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116" name="Google Shape;116;p17"/>
          <p:cNvSpPr txBox="1"/>
          <p:nvPr>
            <p:ph idx="2" type="sldNum"/>
          </p:nvPr>
        </p:nvSpPr>
        <p:spPr>
          <a:xfrm>
            <a:off x="311700" y="4650950"/>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Lesson 9.11 Using Quadratic Expressions in Vertex Form to Solve Problems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18"/>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Vocabulary</a:t>
            </a:r>
            <a:endParaRPr/>
          </a:p>
        </p:txBody>
      </p:sp>
      <p:sp>
        <p:nvSpPr>
          <p:cNvPr id="122" name="Google Shape;122;p18"/>
          <p:cNvSpPr txBox="1"/>
          <p:nvPr>
            <p:ph idx="1" type="body"/>
          </p:nvPr>
        </p:nvSpPr>
        <p:spPr>
          <a:xfrm>
            <a:off x="311700" y="742950"/>
            <a:ext cx="4499700" cy="3908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t>Previous</a:t>
            </a:r>
            <a:endParaRPr b="1"/>
          </a:p>
          <a:p>
            <a:pPr indent="-330200" lvl="0" marL="457200" rtl="0" algn="l">
              <a:spcBef>
                <a:spcPts val="1200"/>
              </a:spcBef>
              <a:spcAft>
                <a:spcPts val="0"/>
              </a:spcAft>
              <a:buSzPts val="1600"/>
              <a:buChar char="●"/>
            </a:pPr>
            <a:r>
              <a:rPr b="1" lang="en" sz="1600"/>
              <a:t>Maximum</a:t>
            </a:r>
            <a:endParaRPr b="1" sz="1600"/>
          </a:p>
          <a:p>
            <a:pPr indent="-317500" lvl="1" marL="914400" rtl="0" algn="l">
              <a:spcBef>
                <a:spcPts val="0"/>
              </a:spcBef>
              <a:spcAft>
                <a:spcPts val="0"/>
              </a:spcAft>
              <a:buSzPts val="1400"/>
              <a:buChar char="○"/>
            </a:pPr>
            <a:r>
              <a:rPr lang="en" sz="1400"/>
              <a:t>The function value that is greater than or equal to all the other values. The highest point on the graph.</a:t>
            </a:r>
            <a:endParaRPr sz="1400"/>
          </a:p>
          <a:p>
            <a:pPr indent="-330200" lvl="0" marL="457200" rtl="0" algn="l">
              <a:spcBef>
                <a:spcPts val="0"/>
              </a:spcBef>
              <a:spcAft>
                <a:spcPts val="0"/>
              </a:spcAft>
              <a:buSzPts val="1600"/>
              <a:buChar char="●"/>
            </a:pPr>
            <a:r>
              <a:rPr b="1" lang="en" sz="1600"/>
              <a:t>Minimum</a:t>
            </a:r>
            <a:endParaRPr b="1" sz="1600"/>
          </a:p>
          <a:p>
            <a:pPr indent="-317500" lvl="1" marL="914400" rtl="0" algn="l">
              <a:spcBef>
                <a:spcPts val="0"/>
              </a:spcBef>
              <a:spcAft>
                <a:spcPts val="0"/>
              </a:spcAft>
              <a:buSzPts val="1400"/>
              <a:buChar char="○"/>
            </a:pPr>
            <a:r>
              <a:rPr lang="en" sz="1400"/>
              <a:t>The function value that is less than or equal to all the other values. The lowest point on the graph.</a:t>
            </a:r>
            <a:endParaRPr sz="1400"/>
          </a:p>
          <a:p>
            <a:pPr indent="-330200" lvl="0" marL="457200" rtl="0" algn="l">
              <a:spcBef>
                <a:spcPts val="0"/>
              </a:spcBef>
              <a:spcAft>
                <a:spcPts val="0"/>
              </a:spcAft>
              <a:buSzPts val="1600"/>
              <a:buChar char="●"/>
            </a:pPr>
            <a:r>
              <a:rPr b="1" lang="en" sz="1600"/>
              <a:t>Parabola</a:t>
            </a:r>
            <a:endParaRPr b="1" sz="1600"/>
          </a:p>
          <a:p>
            <a:pPr indent="-317500" lvl="1" marL="914400" rtl="0" algn="l">
              <a:spcBef>
                <a:spcPts val="0"/>
              </a:spcBef>
              <a:spcAft>
                <a:spcPts val="1000"/>
              </a:spcAft>
              <a:buSzPts val="1400"/>
              <a:buChar char="○"/>
            </a:pPr>
            <a:r>
              <a:rPr lang="en" sz="1400"/>
              <a:t>All points in a plane that are the same distance from a fixed point and a fixed line. The curved shape of the graph of a quadratic function.</a:t>
            </a:r>
            <a:endParaRPr sz="1400"/>
          </a:p>
        </p:txBody>
      </p:sp>
      <p:sp>
        <p:nvSpPr>
          <p:cNvPr id="123" name="Google Shape;123;p18"/>
          <p:cNvSpPr txBox="1"/>
          <p:nvPr>
            <p:ph idx="2" type="body"/>
          </p:nvPr>
        </p:nvSpPr>
        <p:spPr>
          <a:xfrm>
            <a:off x="4904325" y="1280700"/>
            <a:ext cx="3927900" cy="35676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Char char="●"/>
            </a:pPr>
            <a:r>
              <a:rPr b="1" lang="en" sz="1600"/>
              <a:t>Vertex (of a graph)</a:t>
            </a:r>
            <a:endParaRPr b="1" sz="1600"/>
          </a:p>
          <a:p>
            <a:pPr indent="-317500" lvl="1" marL="914400" rtl="0" algn="l">
              <a:spcBef>
                <a:spcPts val="0"/>
              </a:spcBef>
              <a:spcAft>
                <a:spcPts val="0"/>
              </a:spcAft>
              <a:buSzPts val="1400"/>
              <a:buChar char="○"/>
            </a:pPr>
            <a:r>
              <a:rPr lang="en" sz="1400"/>
              <a:t>On a parabola, it is the point where the graph changes from increasing to decreasing or vice versa. It is the highest or lowest point on the graph.</a:t>
            </a:r>
            <a:endParaRPr b="1" sz="1600"/>
          </a:p>
          <a:p>
            <a:pPr indent="-330200" lvl="0" marL="457200" rtl="0" algn="l">
              <a:spcBef>
                <a:spcPts val="0"/>
              </a:spcBef>
              <a:spcAft>
                <a:spcPts val="0"/>
              </a:spcAft>
              <a:buSzPts val="1600"/>
              <a:buChar char="●"/>
            </a:pPr>
            <a:r>
              <a:rPr b="1" lang="en" sz="1600"/>
              <a:t>Vertex Form (of a quadratic)</a:t>
            </a:r>
            <a:endParaRPr b="1" sz="1600"/>
          </a:p>
          <a:p>
            <a:pPr indent="-330200" lvl="1" marL="914400" rtl="0" algn="l">
              <a:spcBef>
                <a:spcPts val="0"/>
              </a:spcBef>
              <a:spcAft>
                <a:spcPts val="0"/>
              </a:spcAft>
              <a:buSzPts val="1600"/>
              <a:buChar char="○"/>
            </a:pPr>
            <a:r>
              <a:rPr lang="en" sz="1600"/>
              <a:t>An expression in the form   </a:t>
            </a:r>
            <a:r>
              <a:rPr i="1" lang="en" sz="1600">
                <a:latin typeface="Times New Roman"/>
                <a:ea typeface="Times New Roman"/>
                <a:cs typeface="Times New Roman"/>
                <a:sym typeface="Times New Roman"/>
              </a:rPr>
              <a:t>a</a:t>
            </a:r>
            <a:r>
              <a:rPr lang="en" sz="1600"/>
              <a:t>(</a:t>
            </a:r>
            <a:r>
              <a:rPr i="1" lang="en" sz="1600">
                <a:latin typeface="Times New Roman"/>
                <a:ea typeface="Times New Roman"/>
                <a:cs typeface="Times New Roman"/>
                <a:sym typeface="Times New Roman"/>
              </a:rPr>
              <a:t>x</a:t>
            </a:r>
            <a:r>
              <a:rPr lang="en" sz="1600"/>
              <a:t> − </a:t>
            </a:r>
            <a:r>
              <a:rPr i="1" lang="en" sz="1600">
                <a:latin typeface="Times New Roman"/>
                <a:ea typeface="Times New Roman"/>
                <a:cs typeface="Times New Roman"/>
                <a:sym typeface="Times New Roman"/>
              </a:rPr>
              <a:t>h</a:t>
            </a:r>
            <a:r>
              <a:rPr lang="en" sz="1600"/>
              <a:t>)² + </a:t>
            </a:r>
            <a:r>
              <a:rPr i="1" lang="en" sz="1600">
                <a:latin typeface="Times New Roman"/>
                <a:ea typeface="Times New Roman"/>
                <a:cs typeface="Times New Roman"/>
                <a:sym typeface="Times New Roman"/>
              </a:rPr>
              <a:t>k</a:t>
            </a:r>
            <a:r>
              <a:rPr lang="en" sz="1600"/>
              <a:t> where </a:t>
            </a:r>
            <a:r>
              <a:rPr i="1" lang="en" sz="1600">
                <a:latin typeface="Times New Roman"/>
                <a:ea typeface="Times New Roman"/>
                <a:cs typeface="Times New Roman"/>
                <a:sym typeface="Times New Roman"/>
              </a:rPr>
              <a:t>a</a:t>
            </a:r>
            <a:r>
              <a:rPr lang="en" sz="1600"/>
              <a:t>, </a:t>
            </a:r>
            <a:r>
              <a:rPr i="1" lang="en" sz="1600">
                <a:latin typeface="Times New Roman"/>
                <a:ea typeface="Times New Roman"/>
                <a:cs typeface="Times New Roman"/>
                <a:sym typeface="Times New Roman"/>
              </a:rPr>
              <a:t>h</a:t>
            </a:r>
            <a:r>
              <a:rPr lang="en" sz="1600"/>
              <a:t>, and </a:t>
            </a:r>
            <a:r>
              <a:rPr i="1" lang="en" sz="1600">
                <a:latin typeface="Times New Roman"/>
                <a:ea typeface="Times New Roman"/>
                <a:cs typeface="Times New Roman"/>
                <a:sym typeface="Times New Roman"/>
              </a:rPr>
              <a:t>k</a:t>
            </a:r>
            <a:r>
              <a:rPr lang="en" sz="1600"/>
              <a:t> are constants, and </a:t>
            </a:r>
            <a:r>
              <a:rPr i="1" lang="en" sz="1600">
                <a:latin typeface="Times New Roman"/>
                <a:ea typeface="Times New Roman"/>
                <a:cs typeface="Times New Roman"/>
                <a:sym typeface="Times New Roman"/>
              </a:rPr>
              <a:t>a</a:t>
            </a:r>
            <a:r>
              <a:rPr lang="en" sz="1600"/>
              <a:t> ≠ 0.</a:t>
            </a:r>
            <a:endParaRPr sz="1800"/>
          </a:p>
        </p:txBody>
      </p:sp>
      <p:sp>
        <p:nvSpPr>
          <p:cNvPr id="124" name="Google Shape;124;p18"/>
          <p:cNvSpPr txBox="1"/>
          <p:nvPr>
            <p:ph idx="12" type="sldNum"/>
          </p:nvPr>
        </p:nvSpPr>
        <p:spPr>
          <a:xfrm>
            <a:off x="8276972" y="4723935"/>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25" name="Google Shape;125;p18"/>
          <p:cNvSpPr txBox="1"/>
          <p:nvPr>
            <p:ph idx="3" type="sldNum"/>
          </p:nvPr>
        </p:nvSpPr>
        <p:spPr>
          <a:xfrm>
            <a:off x="305064" y="4723943"/>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9.11 Using Quadratic Expressions in Vertex Form to Solve Problems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19"/>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Clr>
                <a:schemeClr val="dk1"/>
              </a:buClr>
              <a:buSzPts val="1100"/>
              <a:buFont typeface="Arial"/>
              <a:buNone/>
            </a:pPr>
            <a:r>
              <a:rPr b="0" lang="en" sz="2400">
                <a:latin typeface="Noto Sans"/>
                <a:ea typeface="Noto Sans"/>
                <a:cs typeface="Noto Sans"/>
                <a:sym typeface="Noto Sans"/>
              </a:rPr>
              <a:t>First Stop: Warm Up</a:t>
            </a:r>
            <a:endParaRPr/>
          </a:p>
        </p:txBody>
      </p:sp>
      <p:pic>
        <p:nvPicPr>
          <p:cNvPr descr="Map consisting of six rectangles connected by dotted lines conveying the progression of the Lesson. Each rectangle has an icon with text. The first rectangle depicts a rocket and is emphasized in dark green with yellow text that reads &quot;Warm Up.&quot;" id="131" name="Google Shape;131;p19" title="2 learning activity stop 1.png"/>
          <p:cNvPicPr preferRelativeResize="0"/>
          <p:nvPr/>
        </p:nvPicPr>
        <p:blipFill>
          <a:blip r:embed="rId3">
            <a:alphaModFix/>
          </a:blip>
          <a:stretch>
            <a:fillRect/>
          </a:stretch>
        </p:blipFill>
        <p:spPr>
          <a:xfrm>
            <a:off x="148850" y="1428745"/>
            <a:ext cx="8839204" cy="3163641"/>
          </a:xfrm>
          <a:prstGeom prst="rect">
            <a:avLst/>
          </a:prstGeom>
          <a:noFill/>
          <a:ln>
            <a:noFill/>
          </a:ln>
        </p:spPr>
      </p:pic>
      <p:sp>
        <p:nvSpPr>
          <p:cNvPr id="132" name="Google Shape;132;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6" name="Shape 136"/>
        <p:cNvGrpSpPr/>
        <p:nvPr/>
      </p:nvGrpSpPr>
      <p:grpSpPr>
        <a:xfrm>
          <a:off x="0" y="0"/>
          <a:ext cx="0" cy="0"/>
          <a:chOff x="0" y="0"/>
          <a:chExt cx="0" cy="0"/>
        </a:xfrm>
      </p:grpSpPr>
      <p:sp>
        <p:nvSpPr>
          <p:cNvPr id="137" name="Google Shape;137;p20"/>
          <p:cNvSpPr txBox="1"/>
          <p:nvPr>
            <p:ph type="title"/>
          </p:nvPr>
        </p:nvSpPr>
        <p:spPr>
          <a:xfrm>
            <a:off x="311700" y="137160"/>
            <a:ext cx="8520600" cy="8943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Warm Up </a:t>
            </a:r>
            <a:r>
              <a:rPr b="0" lang="en" sz="1400">
                <a:solidFill>
                  <a:srgbClr val="666666"/>
                </a:solidFill>
              </a:rPr>
              <a:t>| Part 1</a:t>
            </a:r>
            <a:endParaRPr b="0" sz="1400">
              <a:solidFill>
                <a:srgbClr val="666666"/>
              </a:solidFill>
            </a:endParaRPr>
          </a:p>
          <a:p>
            <a:pPr indent="0" lvl="0" marL="0" rtl="0" algn="l">
              <a:spcBef>
                <a:spcPts val="0"/>
              </a:spcBef>
              <a:spcAft>
                <a:spcPts val="0"/>
              </a:spcAft>
              <a:buNone/>
            </a:pPr>
            <a:r>
              <a:rPr lang="en" sz="3000"/>
              <a:t>Is it Maximum or Minimum? 📉</a:t>
            </a:r>
            <a:endParaRPr>
              <a:solidFill>
                <a:srgbClr val="005047"/>
              </a:solidFill>
            </a:endParaRPr>
          </a:p>
        </p:txBody>
      </p:sp>
      <p:sp>
        <p:nvSpPr>
          <p:cNvPr id="138" name="Google Shape;138;p20"/>
          <p:cNvSpPr txBox="1"/>
          <p:nvPr/>
        </p:nvSpPr>
        <p:spPr>
          <a:xfrm>
            <a:off x="211225" y="971625"/>
            <a:ext cx="5667900" cy="3632400"/>
          </a:xfrm>
          <a:prstGeom prst="rect">
            <a:avLst/>
          </a:prstGeom>
          <a:noFill/>
          <a:ln>
            <a:noFill/>
          </a:ln>
        </p:spPr>
        <p:txBody>
          <a:bodyPr anchorCtr="0" anchor="t" bIns="91425" lIns="91425" spcFirstLastPara="1" rIns="91425" wrap="square" tIns="91425">
            <a:noAutofit/>
          </a:bodyPr>
          <a:lstStyle/>
          <a:p>
            <a:pPr indent="-355600" lvl="0" marL="457200" rtl="0" algn="l">
              <a:spcBef>
                <a:spcPts val="0"/>
              </a:spcBef>
              <a:spcAft>
                <a:spcPts val="0"/>
              </a:spcAft>
              <a:buClr>
                <a:schemeClr val="dk1"/>
              </a:buClr>
              <a:buSzPts val="2000"/>
              <a:buFont typeface="Noto Sans"/>
              <a:buAutoNum type="arabicPeriod"/>
            </a:pPr>
            <a:r>
              <a:rPr i="1" lang="en" sz="2000">
                <a:solidFill>
                  <a:schemeClr val="dk1"/>
                </a:solidFill>
                <a:latin typeface="Times New Roman"/>
                <a:ea typeface="Times New Roman"/>
                <a:cs typeface="Times New Roman"/>
                <a:sym typeface="Times New Roman"/>
              </a:rPr>
              <a:t>f</a:t>
            </a:r>
            <a:r>
              <a:rPr lang="en" sz="2000">
                <a:solidFill>
                  <a:schemeClr val="dk1"/>
                </a:solidFill>
                <a:latin typeface="Noto Sans"/>
                <a:ea typeface="Noto Sans"/>
                <a:cs typeface="Noto Sans"/>
                <a:sym typeface="Noto Sans"/>
              </a:rPr>
              <a:t>(1) can be expressed in words as "the </a:t>
            </a:r>
            <a:br>
              <a:rPr lang="en" sz="2000">
                <a:solidFill>
                  <a:schemeClr val="dk1"/>
                </a:solidFill>
                <a:latin typeface="Noto Sans"/>
                <a:ea typeface="Noto Sans"/>
                <a:cs typeface="Noto Sans"/>
                <a:sym typeface="Noto Sans"/>
              </a:rPr>
            </a:br>
            <a:r>
              <a:rPr lang="en" sz="2000">
                <a:solidFill>
                  <a:schemeClr val="dk1"/>
                </a:solidFill>
                <a:latin typeface="Noto Sans"/>
                <a:ea typeface="Noto Sans"/>
                <a:cs typeface="Noto Sans"/>
                <a:sym typeface="Noto Sans"/>
              </a:rPr>
              <a:t>value of </a:t>
            </a:r>
            <a:r>
              <a:rPr i="1" lang="en" sz="2000">
                <a:solidFill>
                  <a:schemeClr val="dk1"/>
                </a:solidFill>
                <a:latin typeface="Times New Roman"/>
                <a:ea typeface="Times New Roman"/>
                <a:cs typeface="Times New Roman"/>
                <a:sym typeface="Times New Roman"/>
              </a:rPr>
              <a:t>f</a:t>
            </a:r>
            <a:r>
              <a:rPr lang="en" sz="2000">
                <a:solidFill>
                  <a:schemeClr val="dk1"/>
                </a:solidFill>
                <a:latin typeface="Noto Sans"/>
                <a:ea typeface="Noto Sans"/>
                <a:cs typeface="Noto Sans"/>
                <a:sym typeface="Noto Sans"/>
              </a:rPr>
              <a:t> when </a:t>
            </a:r>
            <a:r>
              <a:rPr i="1" lang="en" sz="2000">
                <a:solidFill>
                  <a:schemeClr val="dk1"/>
                </a:solidFill>
                <a:latin typeface="Times New Roman"/>
                <a:ea typeface="Times New Roman"/>
                <a:cs typeface="Times New Roman"/>
                <a:sym typeface="Times New Roman"/>
              </a:rPr>
              <a:t>x</a:t>
            </a:r>
            <a:r>
              <a:rPr lang="en" sz="2000">
                <a:solidFill>
                  <a:schemeClr val="dk1"/>
                </a:solidFill>
                <a:latin typeface="Noto Sans"/>
                <a:ea typeface="Noto Sans"/>
                <a:cs typeface="Noto Sans"/>
                <a:sym typeface="Noto Sans"/>
              </a:rPr>
              <a:t> is 1." Find or compute:</a:t>
            </a:r>
            <a:endParaRPr sz="2000">
              <a:solidFill>
                <a:schemeClr val="dk1"/>
              </a:solidFill>
              <a:latin typeface="Noto Sans"/>
              <a:ea typeface="Noto Sans"/>
              <a:cs typeface="Noto Sans"/>
              <a:sym typeface="Noto Sans"/>
            </a:endParaRPr>
          </a:p>
          <a:p>
            <a:pPr indent="-355600" lvl="1" marL="914400" rtl="0" algn="l">
              <a:spcBef>
                <a:spcPts val="1000"/>
              </a:spcBef>
              <a:spcAft>
                <a:spcPts val="0"/>
              </a:spcAft>
              <a:buClr>
                <a:schemeClr val="dk1"/>
              </a:buClr>
              <a:buSzPts val="2000"/>
              <a:buFont typeface="Noto Sans"/>
              <a:buAutoNum type="alphaLcPeriod"/>
            </a:pPr>
            <a:r>
              <a:rPr lang="en" sz="2000">
                <a:solidFill>
                  <a:schemeClr val="dk1"/>
                </a:solidFill>
                <a:latin typeface="Noto Sans"/>
                <a:ea typeface="Noto Sans"/>
                <a:cs typeface="Noto Sans"/>
                <a:sym typeface="Noto Sans"/>
              </a:rPr>
              <a:t>the value of </a:t>
            </a:r>
            <a:r>
              <a:rPr i="1" lang="en" sz="2000">
                <a:solidFill>
                  <a:schemeClr val="dk1"/>
                </a:solidFill>
                <a:latin typeface="Times New Roman"/>
                <a:ea typeface="Times New Roman"/>
                <a:cs typeface="Times New Roman"/>
                <a:sym typeface="Times New Roman"/>
              </a:rPr>
              <a:t>f</a:t>
            </a:r>
            <a:r>
              <a:rPr lang="en" sz="2000">
                <a:solidFill>
                  <a:schemeClr val="dk1"/>
                </a:solidFill>
                <a:latin typeface="Noto Sans"/>
                <a:ea typeface="Noto Sans"/>
                <a:cs typeface="Noto Sans"/>
                <a:sym typeface="Noto Sans"/>
              </a:rPr>
              <a:t> when </a:t>
            </a:r>
            <a:r>
              <a:rPr i="1" lang="en" sz="2000">
                <a:solidFill>
                  <a:schemeClr val="dk1"/>
                </a:solidFill>
                <a:latin typeface="Times New Roman"/>
                <a:ea typeface="Times New Roman"/>
                <a:cs typeface="Times New Roman"/>
                <a:sym typeface="Times New Roman"/>
              </a:rPr>
              <a:t>x</a:t>
            </a:r>
            <a:r>
              <a:rPr lang="en" sz="2000">
                <a:solidFill>
                  <a:schemeClr val="dk1"/>
                </a:solidFill>
                <a:latin typeface="Noto Sans"/>
                <a:ea typeface="Noto Sans"/>
                <a:cs typeface="Noto Sans"/>
                <a:sym typeface="Noto Sans"/>
              </a:rPr>
              <a:t> is 1</a:t>
            </a:r>
            <a:endParaRPr sz="2000">
              <a:solidFill>
                <a:schemeClr val="dk1"/>
              </a:solidFill>
              <a:latin typeface="Noto Sans"/>
              <a:ea typeface="Noto Sans"/>
              <a:cs typeface="Noto Sans"/>
              <a:sym typeface="Noto Sans"/>
            </a:endParaRPr>
          </a:p>
          <a:p>
            <a:pPr indent="-355600" lvl="1" marL="914400" rtl="0" algn="l">
              <a:spcBef>
                <a:spcPts val="1000"/>
              </a:spcBef>
              <a:spcAft>
                <a:spcPts val="0"/>
              </a:spcAft>
              <a:buClr>
                <a:schemeClr val="dk1"/>
              </a:buClr>
              <a:buSzPts val="2000"/>
              <a:buFont typeface="Noto Sans"/>
              <a:buAutoNum type="alphaLcPeriod"/>
            </a:pPr>
            <a:r>
              <a:rPr i="1" lang="en" sz="2000">
                <a:solidFill>
                  <a:schemeClr val="dk1"/>
                </a:solidFill>
                <a:latin typeface="Times New Roman"/>
                <a:ea typeface="Times New Roman"/>
                <a:cs typeface="Times New Roman"/>
                <a:sym typeface="Times New Roman"/>
              </a:rPr>
              <a:t>f</a:t>
            </a:r>
            <a:r>
              <a:rPr lang="en" sz="2000">
                <a:solidFill>
                  <a:schemeClr val="dk1"/>
                </a:solidFill>
                <a:latin typeface="Noto Sans"/>
                <a:ea typeface="Noto Sans"/>
                <a:cs typeface="Noto Sans"/>
                <a:sym typeface="Noto Sans"/>
              </a:rPr>
              <a:t>(3)</a:t>
            </a:r>
            <a:endParaRPr sz="2000">
              <a:solidFill>
                <a:schemeClr val="dk1"/>
              </a:solidFill>
              <a:latin typeface="Noto Sans"/>
              <a:ea typeface="Noto Sans"/>
              <a:cs typeface="Noto Sans"/>
              <a:sym typeface="Noto Sans"/>
            </a:endParaRPr>
          </a:p>
          <a:p>
            <a:pPr indent="-355600" lvl="1" marL="914400" rtl="0" algn="l">
              <a:spcBef>
                <a:spcPts val="1000"/>
              </a:spcBef>
              <a:spcAft>
                <a:spcPts val="0"/>
              </a:spcAft>
              <a:buClr>
                <a:schemeClr val="dk1"/>
              </a:buClr>
              <a:buSzPts val="2000"/>
              <a:buFont typeface="Noto Sans"/>
              <a:buAutoNum type="alphaLcPeriod"/>
            </a:pPr>
            <a:r>
              <a:rPr i="1" lang="en" sz="2000">
                <a:solidFill>
                  <a:schemeClr val="dk1"/>
                </a:solidFill>
                <a:latin typeface="Times New Roman"/>
                <a:ea typeface="Times New Roman"/>
                <a:cs typeface="Times New Roman"/>
                <a:sym typeface="Times New Roman"/>
              </a:rPr>
              <a:t>f</a:t>
            </a:r>
            <a:r>
              <a:rPr lang="en" sz="2000">
                <a:solidFill>
                  <a:schemeClr val="dk1"/>
                </a:solidFill>
                <a:latin typeface="Noto Sans"/>
                <a:ea typeface="Noto Sans"/>
                <a:cs typeface="Noto Sans"/>
                <a:sym typeface="Noto Sans"/>
              </a:rPr>
              <a:t>(10)</a:t>
            </a:r>
            <a:endParaRPr sz="2000">
              <a:solidFill>
                <a:schemeClr val="dk1"/>
              </a:solidFill>
              <a:latin typeface="Noto Sans"/>
              <a:ea typeface="Noto Sans"/>
              <a:cs typeface="Noto Sans"/>
              <a:sym typeface="Noto Sans"/>
            </a:endParaRPr>
          </a:p>
          <a:p>
            <a:pPr indent="-355600" lvl="0" marL="457200" rtl="0" algn="l">
              <a:spcBef>
                <a:spcPts val="1000"/>
              </a:spcBef>
              <a:spcAft>
                <a:spcPts val="0"/>
              </a:spcAft>
              <a:buClr>
                <a:schemeClr val="dk1"/>
              </a:buClr>
              <a:buSzPts val="2000"/>
              <a:buFont typeface="Noto Sans"/>
              <a:buAutoNum type="arabicPeriod"/>
            </a:pPr>
            <a:r>
              <a:rPr lang="en" sz="2000">
                <a:solidFill>
                  <a:schemeClr val="dk1"/>
                </a:solidFill>
                <a:latin typeface="Noto Sans"/>
                <a:ea typeface="Noto Sans"/>
                <a:cs typeface="Noto Sans"/>
                <a:sym typeface="Noto Sans"/>
              </a:rPr>
              <a:t>Yes or no: Can you find an </a:t>
            </a:r>
            <a:r>
              <a:rPr i="1" lang="en" sz="2000">
                <a:solidFill>
                  <a:schemeClr val="dk1"/>
                </a:solidFill>
                <a:latin typeface="Times New Roman"/>
                <a:ea typeface="Times New Roman"/>
                <a:cs typeface="Times New Roman"/>
                <a:sym typeface="Times New Roman"/>
              </a:rPr>
              <a:t>x</a:t>
            </a:r>
            <a:r>
              <a:rPr lang="en" sz="2000">
                <a:solidFill>
                  <a:schemeClr val="dk1"/>
                </a:solidFill>
                <a:latin typeface="Noto Sans"/>
                <a:ea typeface="Noto Sans"/>
                <a:cs typeface="Noto Sans"/>
                <a:sym typeface="Noto Sans"/>
              </a:rPr>
              <a:t>-value that </a:t>
            </a:r>
            <a:br>
              <a:rPr lang="en" sz="2000">
                <a:solidFill>
                  <a:schemeClr val="dk1"/>
                </a:solidFill>
                <a:latin typeface="Noto Sans"/>
                <a:ea typeface="Noto Sans"/>
                <a:cs typeface="Noto Sans"/>
                <a:sym typeface="Noto Sans"/>
              </a:rPr>
            </a:br>
            <a:r>
              <a:rPr lang="en" sz="2000">
                <a:solidFill>
                  <a:schemeClr val="dk1"/>
                </a:solidFill>
                <a:latin typeface="Noto Sans"/>
                <a:ea typeface="Noto Sans"/>
                <a:cs typeface="Noto Sans"/>
                <a:sym typeface="Noto Sans"/>
              </a:rPr>
              <a:t>makes </a:t>
            </a:r>
            <a:r>
              <a:rPr i="1" lang="en" sz="2000">
                <a:solidFill>
                  <a:schemeClr val="dk1"/>
                </a:solidFill>
                <a:latin typeface="Times New Roman"/>
                <a:ea typeface="Times New Roman"/>
                <a:cs typeface="Times New Roman"/>
                <a:sym typeface="Times New Roman"/>
              </a:rPr>
              <a:t>f</a:t>
            </a:r>
            <a:r>
              <a:rPr lang="en" sz="2000">
                <a:solidFill>
                  <a:schemeClr val="dk1"/>
                </a:solidFill>
                <a:latin typeface="Noto Sans"/>
                <a:ea typeface="Noto Sans"/>
                <a:cs typeface="Noto Sans"/>
                <a:sym typeface="Noto Sans"/>
              </a:rPr>
              <a:t>(</a:t>
            </a:r>
            <a:r>
              <a:rPr i="1" lang="en" sz="2000">
                <a:solidFill>
                  <a:schemeClr val="dk1"/>
                </a:solidFill>
                <a:latin typeface="Times New Roman"/>
                <a:ea typeface="Times New Roman"/>
                <a:cs typeface="Times New Roman"/>
                <a:sym typeface="Times New Roman"/>
              </a:rPr>
              <a:t>x</a:t>
            </a:r>
            <a:r>
              <a:rPr lang="en" sz="2000">
                <a:solidFill>
                  <a:schemeClr val="dk1"/>
                </a:solidFill>
                <a:latin typeface="Noto Sans"/>
                <a:ea typeface="Noto Sans"/>
                <a:cs typeface="Noto Sans"/>
                <a:sym typeface="Noto Sans"/>
              </a:rPr>
              <a:t>):</a:t>
            </a:r>
            <a:endParaRPr sz="2000">
              <a:solidFill>
                <a:schemeClr val="dk1"/>
              </a:solidFill>
              <a:latin typeface="Noto Sans"/>
              <a:ea typeface="Noto Sans"/>
              <a:cs typeface="Noto Sans"/>
              <a:sym typeface="Noto Sans"/>
            </a:endParaRPr>
          </a:p>
          <a:p>
            <a:pPr indent="-355600" lvl="1" marL="914400" rtl="0" algn="l">
              <a:spcBef>
                <a:spcPts val="1000"/>
              </a:spcBef>
              <a:spcAft>
                <a:spcPts val="0"/>
              </a:spcAft>
              <a:buClr>
                <a:schemeClr val="dk1"/>
              </a:buClr>
              <a:buSzPts val="2000"/>
              <a:buFont typeface="Noto Sans"/>
              <a:buAutoNum type="alphaLcPeriod"/>
            </a:pPr>
            <a:r>
              <a:rPr lang="en" sz="2000">
                <a:solidFill>
                  <a:schemeClr val="dk1"/>
                </a:solidFill>
                <a:latin typeface="Noto Sans"/>
                <a:ea typeface="Noto Sans"/>
                <a:cs typeface="Noto Sans"/>
                <a:sym typeface="Noto Sans"/>
              </a:rPr>
              <a:t>Less than 1?</a:t>
            </a:r>
            <a:endParaRPr sz="2000">
              <a:solidFill>
                <a:schemeClr val="dk1"/>
              </a:solidFill>
              <a:latin typeface="Noto Sans"/>
              <a:ea typeface="Noto Sans"/>
              <a:cs typeface="Noto Sans"/>
              <a:sym typeface="Noto Sans"/>
            </a:endParaRPr>
          </a:p>
          <a:p>
            <a:pPr indent="-355600" lvl="1" marL="914400" rtl="0" algn="l">
              <a:spcBef>
                <a:spcPts val="1000"/>
              </a:spcBef>
              <a:spcAft>
                <a:spcPts val="1000"/>
              </a:spcAft>
              <a:buClr>
                <a:schemeClr val="dk1"/>
              </a:buClr>
              <a:buSzPts val="2000"/>
              <a:buFont typeface="Noto Sans"/>
              <a:buAutoNum type="alphaLcPeriod"/>
            </a:pPr>
            <a:r>
              <a:rPr lang="en" sz="2000">
                <a:solidFill>
                  <a:schemeClr val="dk1"/>
                </a:solidFill>
                <a:latin typeface="Noto Sans"/>
                <a:ea typeface="Noto Sans"/>
                <a:cs typeface="Noto Sans"/>
                <a:sym typeface="Noto Sans"/>
              </a:rPr>
              <a:t>Greater than 10,000?</a:t>
            </a:r>
            <a:endParaRPr sz="2000">
              <a:solidFill>
                <a:schemeClr val="dk1"/>
              </a:solidFill>
              <a:latin typeface="Noto Sans"/>
              <a:ea typeface="Noto Sans"/>
              <a:cs typeface="Noto Sans"/>
              <a:sym typeface="Noto Sans"/>
            </a:endParaRPr>
          </a:p>
        </p:txBody>
      </p:sp>
      <p:pic>
        <p:nvPicPr>
          <p:cNvPr descr="Graph of a parabola on a coordinate plane. The parabola has been labeled as function f and the plots for 7 points on the graph have been emphasized but not labeled. The x-axis has a scale of 1 extending from 0 to 18. The y-axis extends from negative 4 to 12 with a scale of 1." id="139" name="Google Shape;139;p20"/>
          <p:cNvPicPr preferRelativeResize="0"/>
          <p:nvPr/>
        </p:nvPicPr>
        <p:blipFill>
          <a:blip r:embed="rId4">
            <a:alphaModFix/>
          </a:blip>
          <a:stretch>
            <a:fillRect/>
          </a:stretch>
        </p:blipFill>
        <p:spPr>
          <a:xfrm>
            <a:off x="6344400" y="1384216"/>
            <a:ext cx="2653649" cy="2553363"/>
          </a:xfrm>
          <a:prstGeom prst="rect">
            <a:avLst/>
          </a:prstGeom>
          <a:noFill/>
          <a:ln cap="flat" cmpd="sng" w="9525">
            <a:solidFill>
              <a:schemeClr val="dk1"/>
            </a:solidFill>
            <a:prstDash val="solid"/>
            <a:round/>
            <a:headEnd len="sm" w="sm" type="none"/>
            <a:tailEnd len="sm" w="sm" type="none"/>
          </a:ln>
        </p:spPr>
      </p:pic>
      <p:sp>
        <p:nvSpPr>
          <p:cNvPr descr="A textbox that serves as a label because it contains the equation for the graph placed above it." id="140" name="Google Shape;140;p20"/>
          <p:cNvSpPr txBox="1"/>
          <p:nvPr/>
        </p:nvSpPr>
        <p:spPr>
          <a:xfrm>
            <a:off x="6427275" y="4080675"/>
            <a:ext cx="2487900" cy="493500"/>
          </a:xfrm>
          <a:prstGeom prst="rect">
            <a:avLst/>
          </a:prstGeom>
          <a:solidFill>
            <a:srgbClr val="F5F5F5"/>
          </a:solidFill>
          <a:ln cap="flat" cmpd="sng" w="19050">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i="1" lang="en" sz="2400">
                <a:solidFill>
                  <a:schemeClr val="dk1"/>
                </a:solidFill>
                <a:latin typeface="Times New Roman"/>
                <a:ea typeface="Times New Roman"/>
                <a:cs typeface="Times New Roman"/>
                <a:sym typeface="Times New Roman"/>
              </a:rPr>
              <a:t>f</a:t>
            </a:r>
            <a:r>
              <a:rPr lang="en" sz="2400">
                <a:solidFill>
                  <a:schemeClr val="dk1"/>
                </a:solidFill>
                <a:latin typeface="Noto Sans"/>
                <a:ea typeface="Noto Sans"/>
                <a:cs typeface="Noto Sans"/>
                <a:sym typeface="Noto Sans"/>
              </a:rPr>
              <a:t>(</a:t>
            </a:r>
            <a:r>
              <a:rPr i="1" lang="en" sz="2400">
                <a:solidFill>
                  <a:schemeClr val="dk1"/>
                </a:solidFill>
                <a:latin typeface="Times New Roman"/>
                <a:ea typeface="Times New Roman"/>
                <a:cs typeface="Times New Roman"/>
                <a:sym typeface="Times New Roman"/>
              </a:rPr>
              <a:t>x</a:t>
            </a:r>
            <a:r>
              <a:rPr lang="en" sz="2400">
                <a:solidFill>
                  <a:schemeClr val="dk1"/>
                </a:solidFill>
                <a:latin typeface="Noto Sans"/>
                <a:ea typeface="Noto Sans"/>
                <a:cs typeface="Noto Sans"/>
                <a:sym typeface="Noto Sans"/>
              </a:rPr>
              <a:t>) = (</a:t>
            </a:r>
            <a:r>
              <a:rPr i="1" lang="en" sz="2400">
                <a:solidFill>
                  <a:schemeClr val="dk1"/>
                </a:solidFill>
                <a:latin typeface="Times New Roman"/>
                <a:ea typeface="Times New Roman"/>
                <a:cs typeface="Times New Roman"/>
                <a:sym typeface="Times New Roman"/>
              </a:rPr>
              <a:t>x </a:t>
            </a:r>
            <a:r>
              <a:rPr lang="en" sz="2400">
                <a:solidFill>
                  <a:schemeClr val="dk1"/>
                </a:solidFill>
                <a:latin typeface="Noto Sans"/>
                <a:ea typeface="Noto Sans"/>
                <a:cs typeface="Noto Sans"/>
                <a:sym typeface="Noto Sans"/>
              </a:rPr>
              <a:t>− 4)</a:t>
            </a:r>
            <a:r>
              <a:rPr baseline="30000" lang="en" sz="2400">
                <a:solidFill>
                  <a:schemeClr val="dk1"/>
                </a:solidFill>
                <a:latin typeface="Noto Sans"/>
                <a:ea typeface="Noto Sans"/>
                <a:cs typeface="Noto Sans"/>
                <a:sym typeface="Noto Sans"/>
              </a:rPr>
              <a:t>2 </a:t>
            </a:r>
            <a:r>
              <a:rPr lang="en" sz="2400">
                <a:solidFill>
                  <a:schemeClr val="dk1"/>
                </a:solidFill>
                <a:latin typeface="Noto Sans"/>
                <a:ea typeface="Noto Sans"/>
                <a:cs typeface="Noto Sans"/>
                <a:sym typeface="Noto Sans"/>
              </a:rPr>
              <a:t>+ 1</a:t>
            </a:r>
            <a:endParaRPr sz="2400">
              <a:solidFill>
                <a:schemeClr val="dk1"/>
              </a:solidFill>
              <a:latin typeface="Noto Sans"/>
              <a:ea typeface="Noto Sans"/>
              <a:cs typeface="Noto Sans"/>
              <a:sym typeface="Noto Sans"/>
            </a:endParaRPr>
          </a:p>
        </p:txBody>
      </p:sp>
      <p:sp>
        <p:nvSpPr>
          <p:cNvPr id="141" name="Google Shape;141;p20"/>
          <p:cNvSpPr txBox="1"/>
          <p:nvPr>
            <p:ph idx="12" type="sldNum"/>
          </p:nvPr>
        </p:nvSpPr>
        <p:spPr>
          <a:xfrm>
            <a:off x="8283608" y="4717299"/>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42" name="Google Shape;142;p20"/>
          <p:cNvSpPr txBox="1"/>
          <p:nvPr>
            <p:ph idx="3" type="sldNum"/>
          </p:nvPr>
        </p:nvSpPr>
        <p:spPr>
          <a:xfrm>
            <a:off x="311700" y="4717307"/>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9.11.1 Maximum and Minimum Value of a Function</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6" name="Shape 146"/>
        <p:cNvGrpSpPr/>
        <p:nvPr/>
      </p:nvGrpSpPr>
      <p:grpSpPr>
        <a:xfrm>
          <a:off x="0" y="0"/>
          <a:ext cx="0" cy="0"/>
          <a:chOff x="0" y="0"/>
          <a:chExt cx="0" cy="0"/>
        </a:xfrm>
      </p:grpSpPr>
      <p:sp>
        <p:nvSpPr>
          <p:cNvPr id="147" name="Google Shape;147;p21"/>
          <p:cNvSpPr txBox="1"/>
          <p:nvPr>
            <p:ph type="title"/>
          </p:nvPr>
        </p:nvSpPr>
        <p:spPr>
          <a:xfrm>
            <a:off x="311700" y="137160"/>
            <a:ext cx="8520600" cy="8943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Warm Up | Part 2</a:t>
            </a:r>
            <a:endParaRPr b="0" sz="1400">
              <a:solidFill>
                <a:srgbClr val="666666"/>
              </a:solidFill>
            </a:endParaRPr>
          </a:p>
          <a:p>
            <a:pPr indent="0" lvl="0" marL="0" rtl="0" algn="l">
              <a:spcBef>
                <a:spcPts val="0"/>
              </a:spcBef>
              <a:spcAft>
                <a:spcPts val="0"/>
              </a:spcAft>
              <a:buNone/>
            </a:pPr>
            <a:r>
              <a:rPr lang="en" sz="3000"/>
              <a:t>Is it Maximum or Minimum? 📉</a:t>
            </a:r>
            <a:endParaRPr>
              <a:solidFill>
                <a:srgbClr val="005047"/>
              </a:solidFill>
            </a:endParaRPr>
          </a:p>
        </p:txBody>
      </p:sp>
      <p:sp>
        <p:nvSpPr>
          <p:cNvPr id="148" name="Google Shape;148;p21"/>
          <p:cNvSpPr txBox="1"/>
          <p:nvPr/>
        </p:nvSpPr>
        <p:spPr>
          <a:xfrm>
            <a:off x="211225" y="971625"/>
            <a:ext cx="5614800" cy="3632400"/>
          </a:xfrm>
          <a:prstGeom prst="rect">
            <a:avLst/>
          </a:prstGeom>
          <a:noFill/>
          <a:ln>
            <a:noFill/>
          </a:ln>
        </p:spPr>
        <p:txBody>
          <a:bodyPr anchorCtr="0" anchor="t" bIns="91425" lIns="91425" spcFirstLastPara="1" rIns="91425" wrap="square" tIns="91425">
            <a:noAutofit/>
          </a:bodyPr>
          <a:lstStyle/>
          <a:p>
            <a:pPr indent="-355600" lvl="0" marL="457200" rtl="0" algn="l">
              <a:spcBef>
                <a:spcPts val="0"/>
              </a:spcBef>
              <a:spcAft>
                <a:spcPts val="0"/>
              </a:spcAft>
              <a:buClr>
                <a:schemeClr val="dk1"/>
              </a:buClr>
              <a:buSzPts val="2000"/>
              <a:buFont typeface="Noto Sans"/>
              <a:buAutoNum type="arabicPeriod" startAt="3"/>
            </a:pPr>
            <a:r>
              <a:rPr i="1" lang="en" sz="2000">
                <a:solidFill>
                  <a:schemeClr val="dk1"/>
                </a:solidFill>
                <a:latin typeface="Times New Roman"/>
                <a:ea typeface="Times New Roman"/>
                <a:cs typeface="Times New Roman"/>
                <a:sym typeface="Times New Roman"/>
              </a:rPr>
              <a:t>g</a:t>
            </a:r>
            <a:r>
              <a:rPr lang="en" sz="2000">
                <a:solidFill>
                  <a:schemeClr val="dk1"/>
                </a:solidFill>
                <a:latin typeface="Noto Sans"/>
                <a:ea typeface="Noto Sans"/>
                <a:cs typeface="Noto Sans"/>
                <a:sym typeface="Noto Sans"/>
              </a:rPr>
              <a:t>(9) can be expressed in words as "the </a:t>
            </a:r>
            <a:br>
              <a:rPr lang="en" sz="2000">
                <a:solidFill>
                  <a:schemeClr val="dk1"/>
                </a:solidFill>
                <a:latin typeface="Noto Sans"/>
                <a:ea typeface="Noto Sans"/>
                <a:cs typeface="Noto Sans"/>
                <a:sym typeface="Noto Sans"/>
              </a:rPr>
            </a:br>
            <a:r>
              <a:rPr lang="en" sz="2000">
                <a:solidFill>
                  <a:schemeClr val="dk1"/>
                </a:solidFill>
                <a:latin typeface="Noto Sans"/>
                <a:ea typeface="Noto Sans"/>
                <a:cs typeface="Noto Sans"/>
                <a:sym typeface="Noto Sans"/>
              </a:rPr>
              <a:t>value of </a:t>
            </a:r>
            <a:r>
              <a:rPr i="1" lang="en" sz="2000">
                <a:solidFill>
                  <a:schemeClr val="dk1"/>
                </a:solidFill>
                <a:latin typeface="Times New Roman"/>
                <a:ea typeface="Times New Roman"/>
                <a:cs typeface="Times New Roman"/>
                <a:sym typeface="Times New Roman"/>
              </a:rPr>
              <a:t>g</a:t>
            </a:r>
            <a:r>
              <a:rPr lang="en" sz="2000">
                <a:solidFill>
                  <a:schemeClr val="dk1"/>
                </a:solidFill>
                <a:latin typeface="Noto Sans"/>
                <a:ea typeface="Noto Sans"/>
                <a:cs typeface="Noto Sans"/>
                <a:sym typeface="Noto Sans"/>
              </a:rPr>
              <a:t> when </a:t>
            </a:r>
            <a:r>
              <a:rPr i="1" lang="en" sz="2000">
                <a:solidFill>
                  <a:schemeClr val="dk1"/>
                </a:solidFill>
                <a:latin typeface="Times New Roman"/>
                <a:ea typeface="Times New Roman"/>
                <a:cs typeface="Times New Roman"/>
                <a:sym typeface="Times New Roman"/>
              </a:rPr>
              <a:t>x</a:t>
            </a:r>
            <a:r>
              <a:rPr lang="en" sz="2000">
                <a:solidFill>
                  <a:schemeClr val="dk1"/>
                </a:solidFill>
                <a:latin typeface="Noto Sans"/>
                <a:ea typeface="Noto Sans"/>
                <a:cs typeface="Noto Sans"/>
                <a:sym typeface="Noto Sans"/>
              </a:rPr>
              <a:t> is 9." Find or compute:</a:t>
            </a:r>
            <a:endParaRPr sz="2000">
              <a:solidFill>
                <a:schemeClr val="dk1"/>
              </a:solidFill>
              <a:latin typeface="Noto Sans"/>
              <a:ea typeface="Noto Sans"/>
              <a:cs typeface="Noto Sans"/>
              <a:sym typeface="Noto Sans"/>
            </a:endParaRPr>
          </a:p>
          <a:p>
            <a:pPr indent="-355600" lvl="1" marL="914400" rtl="0" algn="l">
              <a:spcBef>
                <a:spcPts val="1000"/>
              </a:spcBef>
              <a:spcAft>
                <a:spcPts val="0"/>
              </a:spcAft>
              <a:buClr>
                <a:schemeClr val="dk1"/>
              </a:buClr>
              <a:buSzPts val="2000"/>
              <a:buFont typeface="Noto Sans"/>
              <a:buAutoNum type="alphaLcPeriod"/>
            </a:pPr>
            <a:r>
              <a:rPr lang="en" sz="2000">
                <a:solidFill>
                  <a:schemeClr val="dk1"/>
                </a:solidFill>
                <a:latin typeface="Noto Sans"/>
                <a:ea typeface="Noto Sans"/>
                <a:cs typeface="Noto Sans"/>
                <a:sym typeface="Noto Sans"/>
              </a:rPr>
              <a:t>the value of </a:t>
            </a:r>
            <a:r>
              <a:rPr i="1" lang="en" sz="2000">
                <a:solidFill>
                  <a:schemeClr val="dk1"/>
                </a:solidFill>
                <a:latin typeface="Times New Roman"/>
                <a:ea typeface="Times New Roman"/>
                <a:cs typeface="Times New Roman"/>
                <a:sym typeface="Times New Roman"/>
              </a:rPr>
              <a:t>g</a:t>
            </a:r>
            <a:r>
              <a:rPr lang="en" sz="2000">
                <a:solidFill>
                  <a:schemeClr val="dk1"/>
                </a:solidFill>
                <a:latin typeface="Noto Sans"/>
                <a:ea typeface="Noto Sans"/>
                <a:cs typeface="Noto Sans"/>
                <a:sym typeface="Noto Sans"/>
              </a:rPr>
              <a:t> when </a:t>
            </a:r>
            <a:r>
              <a:rPr i="1" lang="en" sz="2000">
                <a:solidFill>
                  <a:schemeClr val="dk1"/>
                </a:solidFill>
                <a:latin typeface="Times New Roman"/>
                <a:ea typeface="Times New Roman"/>
                <a:cs typeface="Times New Roman"/>
                <a:sym typeface="Times New Roman"/>
              </a:rPr>
              <a:t>x</a:t>
            </a:r>
            <a:r>
              <a:rPr lang="en" sz="2000">
                <a:solidFill>
                  <a:schemeClr val="dk1"/>
                </a:solidFill>
                <a:latin typeface="Noto Sans"/>
                <a:ea typeface="Noto Sans"/>
                <a:cs typeface="Noto Sans"/>
                <a:sym typeface="Noto Sans"/>
              </a:rPr>
              <a:t> is 9</a:t>
            </a:r>
            <a:endParaRPr sz="2000">
              <a:solidFill>
                <a:schemeClr val="dk1"/>
              </a:solidFill>
              <a:latin typeface="Noto Sans"/>
              <a:ea typeface="Noto Sans"/>
              <a:cs typeface="Noto Sans"/>
              <a:sym typeface="Noto Sans"/>
            </a:endParaRPr>
          </a:p>
          <a:p>
            <a:pPr indent="-355600" lvl="1" marL="914400" rtl="0" algn="l">
              <a:spcBef>
                <a:spcPts val="1000"/>
              </a:spcBef>
              <a:spcAft>
                <a:spcPts val="0"/>
              </a:spcAft>
              <a:buClr>
                <a:schemeClr val="dk1"/>
              </a:buClr>
              <a:buSzPts val="2000"/>
              <a:buFont typeface="Noto Sans"/>
              <a:buAutoNum type="alphaLcPeriod"/>
            </a:pPr>
            <a:r>
              <a:rPr i="1" lang="en" sz="2000">
                <a:solidFill>
                  <a:schemeClr val="dk1"/>
                </a:solidFill>
                <a:latin typeface="Times New Roman"/>
                <a:ea typeface="Times New Roman"/>
                <a:cs typeface="Times New Roman"/>
                <a:sym typeface="Times New Roman"/>
              </a:rPr>
              <a:t>g</a:t>
            </a:r>
            <a:r>
              <a:rPr lang="en" sz="2000">
                <a:solidFill>
                  <a:schemeClr val="dk1"/>
                </a:solidFill>
                <a:latin typeface="Noto Sans"/>
                <a:ea typeface="Noto Sans"/>
                <a:cs typeface="Noto Sans"/>
                <a:sym typeface="Noto Sans"/>
              </a:rPr>
              <a:t>(13)</a:t>
            </a:r>
            <a:endParaRPr sz="2000">
              <a:solidFill>
                <a:schemeClr val="dk1"/>
              </a:solidFill>
              <a:latin typeface="Noto Sans"/>
              <a:ea typeface="Noto Sans"/>
              <a:cs typeface="Noto Sans"/>
              <a:sym typeface="Noto Sans"/>
            </a:endParaRPr>
          </a:p>
          <a:p>
            <a:pPr indent="-355600" lvl="1" marL="914400" rtl="0" algn="l">
              <a:spcBef>
                <a:spcPts val="1000"/>
              </a:spcBef>
              <a:spcAft>
                <a:spcPts val="0"/>
              </a:spcAft>
              <a:buClr>
                <a:schemeClr val="dk1"/>
              </a:buClr>
              <a:buSzPts val="2000"/>
              <a:buFont typeface="Noto Sans"/>
              <a:buAutoNum type="alphaLcPeriod"/>
            </a:pPr>
            <a:r>
              <a:rPr i="1" lang="en" sz="2000">
                <a:solidFill>
                  <a:schemeClr val="dk1"/>
                </a:solidFill>
                <a:latin typeface="Times New Roman"/>
                <a:ea typeface="Times New Roman"/>
                <a:cs typeface="Times New Roman"/>
                <a:sym typeface="Times New Roman"/>
              </a:rPr>
              <a:t>g</a:t>
            </a:r>
            <a:r>
              <a:rPr lang="en" sz="2000">
                <a:solidFill>
                  <a:schemeClr val="dk1"/>
                </a:solidFill>
                <a:latin typeface="Noto Sans"/>
                <a:ea typeface="Noto Sans"/>
                <a:cs typeface="Noto Sans"/>
                <a:sym typeface="Noto Sans"/>
              </a:rPr>
              <a:t>(2)</a:t>
            </a:r>
            <a:endParaRPr sz="2000">
              <a:solidFill>
                <a:schemeClr val="dk1"/>
              </a:solidFill>
              <a:latin typeface="Noto Sans"/>
              <a:ea typeface="Noto Sans"/>
              <a:cs typeface="Noto Sans"/>
              <a:sym typeface="Noto Sans"/>
            </a:endParaRPr>
          </a:p>
          <a:p>
            <a:pPr indent="-355600" lvl="0" marL="457200" rtl="0" algn="l">
              <a:spcBef>
                <a:spcPts val="1000"/>
              </a:spcBef>
              <a:spcAft>
                <a:spcPts val="0"/>
              </a:spcAft>
              <a:buClr>
                <a:schemeClr val="dk1"/>
              </a:buClr>
              <a:buSzPts val="2000"/>
              <a:buFont typeface="Noto Sans"/>
              <a:buAutoNum type="arabicPeriod" startAt="3"/>
            </a:pPr>
            <a:r>
              <a:rPr lang="en" sz="2000">
                <a:solidFill>
                  <a:schemeClr val="dk1"/>
                </a:solidFill>
                <a:latin typeface="Noto Sans"/>
                <a:ea typeface="Noto Sans"/>
                <a:cs typeface="Noto Sans"/>
                <a:sym typeface="Noto Sans"/>
              </a:rPr>
              <a:t>Yes or no: Can you find an </a:t>
            </a:r>
            <a:r>
              <a:rPr i="1" lang="en" sz="2000">
                <a:solidFill>
                  <a:schemeClr val="dk1"/>
                </a:solidFill>
                <a:latin typeface="Times New Roman"/>
                <a:ea typeface="Times New Roman"/>
                <a:cs typeface="Times New Roman"/>
                <a:sym typeface="Times New Roman"/>
              </a:rPr>
              <a:t>x</a:t>
            </a:r>
            <a:r>
              <a:rPr lang="en" sz="2000">
                <a:solidFill>
                  <a:schemeClr val="dk1"/>
                </a:solidFill>
                <a:latin typeface="Noto Sans"/>
                <a:ea typeface="Noto Sans"/>
                <a:cs typeface="Noto Sans"/>
                <a:sym typeface="Noto Sans"/>
              </a:rPr>
              <a:t>-value that </a:t>
            </a:r>
            <a:br>
              <a:rPr lang="en" sz="2000">
                <a:solidFill>
                  <a:schemeClr val="dk1"/>
                </a:solidFill>
                <a:latin typeface="Noto Sans"/>
                <a:ea typeface="Noto Sans"/>
                <a:cs typeface="Noto Sans"/>
                <a:sym typeface="Noto Sans"/>
              </a:rPr>
            </a:br>
            <a:r>
              <a:rPr lang="en" sz="2000">
                <a:solidFill>
                  <a:schemeClr val="dk1"/>
                </a:solidFill>
                <a:latin typeface="Noto Sans"/>
                <a:ea typeface="Noto Sans"/>
                <a:cs typeface="Noto Sans"/>
                <a:sym typeface="Noto Sans"/>
              </a:rPr>
              <a:t>would make </a:t>
            </a:r>
            <a:r>
              <a:rPr i="1" lang="en" sz="2000">
                <a:solidFill>
                  <a:schemeClr val="dk1"/>
                </a:solidFill>
                <a:latin typeface="Times New Roman"/>
                <a:ea typeface="Times New Roman"/>
                <a:cs typeface="Times New Roman"/>
                <a:sym typeface="Times New Roman"/>
              </a:rPr>
              <a:t>g</a:t>
            </a:r>
            <a:r>
              <a:rPr lang="en" sz="2000">
                <a:solidFill>
                  <a:schemeClr val="dk1"/>
                </a:solidFill>
                <a:latin typeface="Noto Sans"/>
                <a:ea typeface="Noto Sans"/>
                <a:cs typeface="Noto Sans"/>
                <a:sym typeface="Noto Sans"/>
              </a:rPr>
              <a:t>(</a:t>
            </a:r>
            <a:r>
              <a:rPr i="1" lang="en" sz="2000">
                <a:solidFill>
                  <a:schemeClr val="dk1"/>
                </a:solidFill>
                <a:latin typeface="Times New Roman"/>
                <a:ea typeface="Times New Roman"/>
                <a:cs typeface="Times New Roman"/>
                <a:sym typeface="Times New Roman"/>
              </a:rPr>
              <a:t>x</a:t>
            </a:r>
            <a:r>
              <a:rPr lang="en" sz="2000">
                <a:solidFill>
                  <a:schemeClr val="dk1"/>
                </a:solidFill>
                <a:latin typeface="Noto Sans"/>
                <a:ea typeface="Noto Sans"/>
                <a:cs typeface="Noto Sans"/>
                <a:sym typeface="Noto Sans"/>
              </a:rPr>
              <a:t>):</a:t>
            </a:r>
            <a:endParaRPr sz="2000">
              <a:solidFill>
                <a:schemeClr val="dk1"/>
              </a:solidFill>
              <a:latin typeface="Noto Sans"/>
              <a:ea typeface="Noto Sans"/>
              <a:cs typeface="Noto Sans"/>
              <a:sym typeface="Noto Sans"/>
            </a:endParaRPr>
          </a:p>
          <a:p>
            <a:pPr indent="-355600" lvl="1" marL="914400" rtl="0" algn="l">
              <a:spcBef>
                <a:spcPts val="1000"/>
              </a:spcBef>
              <a:spcAft>
                <a:spcPts val="0"/>
              </a:spcAft>
              <a:buClr>
                <a:schemeClr val="dk1"/>
              </a:buClr>
              <a:buSzPts val="2000"/>
              <a:buFont typeface="Noto Sans"/>
              <a:buAutoNum type="alphaLcPeriod"/>
            </a:pPr>
            <a:r>
              <a:rPr lang="en" sz="2000">
                <a:solidFill>
                  <a:schemeClr val="dk1"/>
                </a:solidFill>
                <a:latin typeface="Noto Sans"/>
                <a:ea typeface="Noto Sans"/>
                <a:cs typeface="Noto Sans"/>
                <a:sym typeface="Noto Sans"/>
              </a:rPr>
              <a:t>Greater than 7?</a:t>
            </a:r>
            <a:endParaRPr sz="2000">
              <a:solidFill>
                <a:schemeClr val="dk1"/>
              </a:solidFill>
              <a:latin typeface="Noto Sans"/>
              <a:ea typeface="Noto Sans"/>
              <a:cs typeface="Noto Sans"/>
              <a:sym typeface="Noto Sans"/>
            </a:endParaRPr>
          </a:p>
          <a:p>
            <a:pPr indent="-355600" lvl="1" marL="914400" rtl="0" algn="l">
              <a:spcBef>
                <a:spcPts val="1000"/>
              </a:spcBef>
              <a:spcAft>
                <a:spcPts val="1000"/>
              </a:spcAft>
              <a:buClr>
                <a:schemeClr val="dk1"/>
              </a:buClr>
              <a:buSzPts val="2000"/>
              <a:buFont typeface="Noto Sans"/>
              <a:buAutoNum type="alphaLcPeriod"/>
            </a:pPr>
            <a:r>
              <a:rPr lang="en" sz="2000">
                <a:solidFill>
                  <a:schemeClr val="dk1"/>
                </a:solidFill>
                <a:latin typeface="Noto Sans"/>
                <a:ea typeface="Noto Sans"/>
                <a:cs typeface="Noto Sans"/>
                <a:sym typeface="Noto Sans"/>
              </a:rPr>
              <a:t>Less than -10,000?</a:t>
            </a:r>
            <a:endParaRPr sz="2000">
              <a:solidFill>
                <a:schemeClr val="dk1"/>
              </a:solidFill>
              <a:latin typeface="Noto Sans"/>
              <a:ea typeface="Noto Sans"/>
              <a:cs typeface="Noto Sans"/>
              <a:sym typeface="Noto Sans"/>
            </a:endParaRPr>
          </a:p>
        </p:txBody>
      </p:sp>
      <p:pic>
        <p:nvPicPr>
          <p:cNvPr descr="Graph of a parabola on a coordinate plane. The parabola has been labeled as function g and the plots for 7 points on the graph have been emphasized but not labeled. The x-axis has a scale of 1 extending from 0 to 18. The y-axis extends from negative 4 to 12 with a scale of 1." id="149" name="Google Shape;149;p21"/>
          <p:cNvPicPr preferRelativeResize="0"/>
          <p:nvPr/>
        </p:nvPicPr>
        <p:blipFill>
          <a:blip r:embed="rId4">
            <a:alphaModFix/>
          </a:blip>
          <a:stretch>
            <a:fillRect/>
          </a:stretch>
        </p:blipFill>
        <p:spPr>
          <a:xfrm>
            <a:off x="6267041" y="1309574"/>
            <a:ext cx="2651759" cy="2545690"/>
          </a:xfrm>
          <a:prstGeom prst="rect">
            <a:avLst/>
          </a:prstGeom>
          <a:noFill/>
          <a:ln cap="flat" cmpd="sng" w="9525">
            <a:solidFill>
              <a:schemeClr val="dk1"/>
            </a:solidFill>
            <a:prstDash val="solid"/>
            <a:round/>
            <a:headEnd len="sm" w="sm" type="none"/>
            <a:tailEnd len="sm" w="sm" type="none"/>
          </a:ln>
        </p:spPr>
      </p:pic>
      <p:sp>
        <p:nvSpPr>
          <p:cNvPr descr="A textbox that serves as a label because it contains the equation for the graph placed above it." id="150" name="Google Shape;150;p21"/>
          <p:cNvSpPr txBox="1"/>
          <p:nvPr/>
        </p:nvSpPr>
        <p:spPr>
          <a:xfrm>
            <a:off x="6196275" y="4006363"/>
            <a:ext cx="2793300" cy="493500"/>
          </a:xfrm>
          <a:prstGeom prst="rect">
            <a:avLst/>
          </a:prstGeom>
          <a:solidFill>
            <a:srgbClr val="F5F5F5"/>
          </a:solidFill>
          <a:ln cap="flat" cmpd="sng" w="19050">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i="1" lang="en" sz="2200">
                <a:solidFill>
                  <a:schemeClr val="dk1"/>
                </a:solidFill>
                <a:latin typeface="Times New Roman"/>
                <a:ea typeface="Times New Roman"/>
                <a:cs typeface="Times New Roman"/>
                <a:sym typeface="Times New Roman"/>
              </a:rPr>
              <a:t>g</a:t>
            </a:r>
            <a:r>
              <a:rPr lang="en" sz="2200">
                <a:solidFill>
                  <a:schemeClr val="dk1"/>
                </a:solidFill>
                <a:latin typeface="Noto Sans"/>
                <a:ea typeface="Noto Sans"/>
                <a:cs typeface="Noto Sans"/>
                <a:sym typeface="Noto Sans"/>
              </a:rPr>
              <a:t>(</a:t>
            </a:r>
            <a:r>
              <a:rPr i="1" lang="en" sz="2200">
                <a:solidFill>
                  <a:schemeClr val="dk1"/>
                </a:solidFill>
                <a:latin typeface="Times New Roman"/>
                <a:ea typeface="Times New Roman"/>
                <a:cs typeface="Times New Roman"/>
                <a:sym typeface="Times New Roman"/>
              </a:rPr>
              <a:t>x</a:t>
            </a:r>
            <a:r>
              <a:rPr lang="en" sz="2200">
                <a:solidFill>
                  <a:schemeClr val="dk1"/>
                </a:solidFill>
                <a:latin typeface="Noto Sans"/>
                <a:ea typeface="Noto Sans"/>
                <a:cs typeface="Noto Sans"/>
                <a:sym typeface="Noto Sans"/>
              </a:rPr>
              <a:t>) = – (</a:t>
            </a:r>
            <a:r>
              <a:rPr i="1" lang="en" sz="2200">
                <a:solidFill>
                  <a:schemeClr val="dk1"/>
                </a:solidFill>
                <a:latin typeface="Times New Roman"/>
                <a:ea typeface="Times New Roman"/>
                <a:cs typeface="Times New Roman"/>
                <a:sym typeface="Times New Roman"/>
              </a:rPr>
              <a:t>x </a:t>
            </a:r>
            <a:r>
              <a:rPr lang="en" sz="2200">
                <a:solidFill>
                  <a:schemeClr val="dk1"/>
                </a:solidFill>
                <a:latin typeface="Noto Sans"/>
                <a:ea typeface="Noto Sans"/>
                <a:cs typeface="Noto Sans"/>
                <a:sym typeface="Noto Sans"/>
              </a:rPr>
              <a:t>− 12)</a:t>
            </a:r>
            <a:r>
              <a:rPr baseline="30000" lang="en" sz="2200">
                <a:solidFill>
                  <a:schemeClr val="dk1"/>
                </a:solidFill>
                <a:latin typeface="Noto Sans"/>
                <a:ea typeface="Noto Sans"/>
                <a:cs typeface="Noto Sans"/>
                <a:sym typeface="Noto Sans"/>
              </a:rPr>
              <a:t>2 </a:t>
            </a:r>
            <a:r>
              <a:rPr lang="en" sz="2200">
                <a:solidFill>
                  <a:schemeClr val="dk1"/>
                </a:solidFill>
                <a:latin typeface="Noto Sans"/>
                <a:ea typeface="Noto Sans"/>
                <a:cs typeface="Noto Sans"/>
                <a:sym typeface="Noto Sans"/>
              </a:rPr>
              <a:t>+ 7</a:t>
            </a:r>
            <a:endParaRPr sz="2200">
              <a:solidFill>
                <a:schemeClr val="dk1"/>
              </a:solidFill>
              <a:latin typeface="Noto Sans"/>
              <a:ea typeface="Noto Sans"/>
              <a:cs typeface="Noto Sans"/>
              <a:sym typeface="Noto Sans"/>
            </a:endParaRPr>
          </a:p>
        </p:txBody>
      </p:sp>
      <p:sp>
        <p:nvSpPr>
          <p:cNvPr id="151" name="Google Shape;151;p21"/>
          <p:cNvSpPr txBox="1"/>
          <p:nvPr>
            <p:ph idx="12" type="sldNum"/>
          </p:nvPr>
        </p:nvSpPr>
        <p:spPr>
          <a:xfrm>
            <a:off x="8283608" y="4717299"/>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52" name="Google Shape;152;p21"/>
          <p:cNvSpPr txBox="1"/>
          <p:nvPr>
            <p:ph idx="3" type="sldNum"/>
          </p:nvPr>
        </p:nvSpPr>
        <p:spPr>
          <a:xfrm>
            <a:off x="311700" y="4717307"/>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9.11.1 Maximum and Minimum Value of a Function</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22"/>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Second Stop: Learning Activity A</a:t>
            </a:r>
            <a:endParaRPr/>
          </a:p>
        </p:txBody>
      </p:sp>
      <p:pic>
        <p:nvPicPr>
          <p:cNvPr descr="Map consisting of six rectangles connected by dotted lines conveying the progression of the Lesson. Each rectangle has an icon with text. Adding to the warm up stop, the second rectangle is now highlighted in dark green. A clipboard icon and the text &quot;Learning Activity&quot; are displayed in yellow font. " id="158" name="Google Shape;158;p22" title="2 learning activity stop 2.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159" name="Google Shape;159;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163" name="Shape 163"/>
        <p:cNvGrpSpPr/>
        <p:nvPr/>
      </p:nvGrpSpPr>
      <p:grpSpPr>
        <a:xfrm>
          <a:off x="0" y="0"/>
          <a:ext cx="0" cy="0"/>
          <a:chOff x="0" y="0"/>
          <a:chExt cx="0" cy="0"/>
        </a:xfrm>
      </p:grpSpPr>
      <p:pic>
        <p:nvPicPr>
          <p:cNvPr descr="Icon indicating the slide contains a support for students with disabilities" id="164" name="Google Shape;164;p23" title="Frame 13.png"/>
          <p:cNvPicPr preferRelativeResize="0"/>
          <p:nvPr/>
        </p:nvPicPr>
        <p:blipFill>
          <a:blip r:embed="rId4">
            <a:alphaModFix/>
          </a:blip>
          <a:stretch>
            <a:fillRect/>
          </a:stretch>
        </p:blipFill>
        <p:spPr>
          <a:xfrm>
            <a:off x="8283607" y="140237"/>
            <a:ext cx="274320" cy="274320"/>
          </a:xfrm>
          <a:prstGeom prst="rect">
            <a:avLst/>
          </a:prstGeom>
          <a:noFill/>
          <a:ln>
            <a:noFill/>
          </a:ln>
        </p:spPr>
      </p:pic>
      <p:pic>
        <p:nvPicPr>
          <p:cNvPr descr="Icon indicating the slide contains a support for emerging bilingual students " id="165" name="Google Shape;165;p23" title="emojione_input-latin-letters (4).png"/>
          <p:cNvPicPr preferRelativeResize="0"/>
          <p:nvPr/>
        </p:nvPicPr>
        <p:blipFill>
          <a:blip r:embed="rId5">
            <a:alphaModFix/>
          </a:blip>
          <a:stretch>
            <a:fillRect/>
          </a:stretch>
        </p:blipFill>
        <p:spPr>
          <a:xfrm>
            <a:off x="8639257" y="117371"/>
            <a:ext cx="320040" cy="320040"/>
          </a:xfrm>
          <a:prstGeom prst="rect">
            <a:avLst/>
          </a:prstGeom>
          <a:noFill/>
          <a:ln>
            <a:noFill/>
          </a:ln>
        </p:spPr>
      </p:pic>
      <p:sp>
        <p:nvSpPr>
          <p:cNvPr id="166" name="Google Shape;166;p23"/>
          <p:cNvSpPr txBox="1"/>
          <p:nvPr>
            <p:ph type="title"/>
          </p:nvPr>
        </p:nvSpPr>
        <p:spPr>
          <a:xfrm>
            <a:off x="311700" y="97346"/>
            <a:ext cx="8520600" cy="8328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Learning Strategies</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600"/>
              <a:t>Up or Down? What the Vertex Tells Us ☝️👇</a:t>
            </a:r>
            <a:endParaRPr sz="2600">
              <a:solidFill>
                <a:srgbClr val="005047"/>
              </a:solidFill>
            </a:endParaRPr>
          </a:p>
        </p:txBody>
      </p:sp>
      <p:sp>
        <p:nvSpPr>
          <p:cNvPr id="167" name="Google Shape;167;p23"/>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a:t> Use these strategies to adjust the activity to support English language learners and students with disabilities. </a:t>
            </a:r>
            <a:endParaRPr/>
          </a:p>
          <a:p>
            <a:pPr indent="-368300" lvl="0" marL="457200" rtl="0" algn="l">
              <a:lnSpc>
                <a:spcPct val="100000"/>
              </a:lnSpc>
              <a:spcBef>
                <a:spcPts val="1200"/>
              </a:spcBef>
              <a:spcAft>
                <a:spcPts val="0"/>
              </a:spcAft>
              <a:buSzPts val="2200"/>
              <a:buChar char="●"/>
            </a:pPr>
            <a:r>
              <a:rPr i="1" lang="en"/>
              <a:t>You can copy and paste the callouts directly on top of the activity or give the instructions aloud. </a:t>
            </a:r>
            <a:endParaRPr b="1"/>
          </a:p>
        </p:txBody>
      </p:sp>
      <p:sp>
        <p:nvSpPr>
          <p:cNvPr descr="A callout box providing steps in a math language routine to support English Language Learners." id="168" name="Google Shape;168;p23" title="ELL callout box"/>
          <p:cNvSpPr/>
          <p:nvPr/>
        </p:nvSpPr>
        <p:spPr>
          <a:xfrm>
            <a:off x="4503750" y="861725"/>
            <a:ext cx="4388100" cy="23466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226059" lvl="0" marL="274320" rtl="0" algn="l">
              <a:spcBef>
                <a:spcPts val="0"/>
              </a:spcBef>
              <a:spcAft>
                <a:spcPts val="0"/>
              </a:spcAft>
              <a:buSzPts val="1400"/>
              <a:buFont typeface="Noto Sans"/>
              <a:buAutoNum type="arabicPeriod"/>
            </a:pPr>
            <a:r>
              <a:rPr lang="en">
                <a:latin typeface="Noto Sans"/>
                <a:ea typeface="Noto Sans"/>
                <a:cs typeface="Noto Sans"/>
                <a:sym typeface="Noto Sans"/>
              </a:rPr>
              <a:t>Partner A explains using a sentence starter: </a:t>
            </a:r>
            <a:br>
              <a:rPr lang="en">
                <a:latin typeface="Noto Sans"/>
                <a:ea typeface="Noto Sans"/>
                <a:cs typeface="Noto Sans"/>
                <a:sym typeface="Noto Sans"/>
              </a:rPr>
            </a:br>
            <a:r>
              <a:rPr lang="en">
                <a:latin typeface="Noto Sans"/>
                <a:ea typeface="Noto Sans"/>
                <a:cs typeface="Noto Sans"/>
                <a:sym typeface="Noto Sans"/>
              </a:rPr>
              <a:t>→ “First, I ___ because …” </a:t>
            </a:r>
            <a:br>
              <a:rPr lang="en">
                <a:latin typeface="Noto Sans"/>
                <a:ea typeface="Noto Sans"/>
                <a:cs typeface="Noto Sans"/>
                <a:sym typeface="Noto Sans"/>
              </a:rPr>
            </a:br>
            <a:r>
              <a:rPr lang="en">
                <a:solidFill>
                  <a:schemeClr val="dk1"/>
                </a:solidFill>
                <a:latin typeface="Noto Sans"/>
                <a:ea typeface="Noto Sans"/>
                <a:cs typeface="Noto Sans"/>
                <a:sym typeface="Noto Sans"/>
              </a:rPr>
              <a:t>→ </a:t>
            </a:r>
            <a:r>
              <a:rPr lang="en">
                <a:latin typeface="Noto Sans"/>
                <a:ea typeface="Noto Sans"/>
                <a:cs typeface="Noto Sans"/>
                <a:sym typeface="Noto Sans"/>
              </a:rPr>
              <a:t>“I noticed ___ so I …”.</a:t>
            </a:r>
            <a:endParaRPr>
              <a:latin typeface="Noto Sans"/>
              <a:ea typeface="Noto Sans"/>
              <a:cs typeface="Noto Sans"/>
              <a:sym typeface="Noto Sans"/>
            </a:endParaRPr>
          </a:p>
          <a:p>
            <a:pPr indent="-226059" lvl="0" marL="274320" rtl="0" algn="l">
              <a:spcBef>
                <a:spcPts val="500"/>
              </a:spcBef>
              <a:spcAft>
                <a:spcPts val="0"/>
              </a:spcAft>
              <a:buSzPts val="1400"/>
              <a:buFont typeface="Noto Sans"/>
              <a:buAutoNum type="arabicPeriod"/>
            </a:pPr>
            <a:r>
              <a:rPr lang="en">
                <a:latin typeface="Noto Sans"/>
                <a:ea typeface="Noto Sans"/>
                <a:cs typeface="Noto Sans"/>
                <a:sym typeface="Noto Sans"/>
              </a:rPr>
              <a:t>Partner B asks for details: </a:t>
            </a:r>
            <a:br>
              <a:rPr lang="en">
                <a:latin typeface="Noto Sans"/>
                <a:ea typeface="Noto Sans"/>
                <a:cs typeface="Noto Sans"/>
                <a:sym typeface="Noto Sans"/>
              </a:rPr>
            </a:br>
            <a:r>
              <a:rPr lang="en">
                <a:solidFill>
                  <a:schemeClr val="dk1"/>
                </a:solidFill>
                <a:latin typeface="Noto Sans"/>
                <a:ea typeface="Noto Sans"/>
                <a:cs typeface="Noto Sans"/>
                <a:sym typeface="Noto Sans"/>
              </a:rPr>
              <a:t>→ </a:t>
            </a:r>
            <a:r>
              <a:rPr lang="en">
                <a:latin typeface="Noto Sans"/>
                <a:ea typeface="Noto Sans"/>
                <a:cs typeface="Noto Sans"/>
                <a:sym typeface="Noto Sans"/>
              </a:rPr>
              <a:t>“What happens when </a:t>
            </a:r>
            <a:r>
              <a:rPr i="1" lang="en">
                <a:latin typeface="Times New Roman"/>
                <a:ea typeface="Times New Roman"/>
                <a:cs typeface="Times New Roman"/>
                <a:sym typeface="Times New Roman"/>
              </a:rPr>
              <a:t>x</a:t>
            </a:r>
            <a:r>
              <a:rPr lang="en">
                <a:latin typeface="Noto Sans"/>
                <a:ea typeface="Noto Sans"/>
                <a:cs typeface="Noto Sans"/>
                <a:sym typeface="Noto Sans"/>
              </a:rPr>
              <a:t> = 4?”</a:t>
            </a:r>
            <a:br>
              <a:rPr lang="en">
                <a:latin typeface="Noto Sans"/>
                <a:ea typeface="Noto Sans"/>
                <a:cs typeface="Noto Sans"/>
                <a:sym typeface="Noto Sans"/>
              </a:rPr>
            </a:br>
            <a:r>
              <a:rPr lang="en">
                <a:solidFill>
                  <a:schemeClr val="dk1"/>
                </a:solidFill>
                <a:latin typeface="Noto Sans"/>
                <a:ea typeface="Noto Sans"/>
                <a:cs typeface="Noto Sans"/>
                <a:sym typeface="Noto Sans"/>
              </a:rPr>
              <a:t>→ “What happens when (</a:t>
            </a:r>
            <a:r>
              <a:rPr i="1" lang="en">
                <a:solidFill>
                  <a:schemeClr val="dk1"/>
                </a:solidFill>
                <a:latin typeface="Times New Roman"/>
                <a:ea typeface="Times New Roman"/>
                <a:cs typeface="Times New Roman"/>
                <a:sym typeface="Times New Roman"/>
              </a:rPr>
              <a:t>x</a:t>
            </a:r>
            <a:r>
              <a:rPr lang="en">
                <a:solidFill>
                  <a:schemeClr val="dk1"/>
                </a:solidFill>
                <a:latin typeface="Noto Sans"/>
                <a:ea typeface="Noto Sans"/>
                <a:cs typeface="Noto Sans"/>
                <a:sym typeface="Noto Sans"/>
              </a:rPr>
              <a:t> – 4) is squared?”</a:t>
            </a:r>
            <a:endParaRPr>
              <a:latin typeface="Noto Sans"/>
              <a:ea typeface="Noto Sans"/>
              <a:cs typeface="Noto Sans"/>
              <a:sym typeface="Noto Sans"/>
            </a:endParaRPr>
          </a:p>
          <a:p>
            <a:pPr indent="-226059" lvl="0" marL="274320" rtl="0" algn="l">
              <a:spcBef>
                <a:spcPts val="500"/>
              </a:spcBef>
              <a:spcAft>
                <a:spcPts val="0"/>
              </a:spcAft>
              <a:buSzPts val="1400"/>
              <a:buFont typeface="Noto Sans"/>
              <a:buAutoNum type="arabicPeriod"/>
            </a:pPr>
            <a:r>
              <a:rPr lang="en">
                <a:latin typeface="Noto Sans"/>
                <a:ea typeface="Noto Sans"/>
                <a:cs typeface="Noto Sans"/>
                <a:sym typeface="Noto Sans"/>
              </a:rPr>
              <a:t>Decide together if the vertex is a maximum or minimum.</a:t>
            </a:r>
            <a:endParaRPr>
              <a:latin typeface="Noto Sans"/>
              <a:ea typeface="Noto Sans"/>
              <a:cs typeface="Noto Sans"/>
              <a:sym typeface="Noto Sans"/>
            </a:endParaRPr>
          </a:p>
          <a:p>
            <a:pPr indent="0" lvl="0" marL="0" rtl="0" algn="r">
              <a:spcBef>
                <a:spcPts val="500"/>
              </a:spcBef>
              <a:spcAft>
                <a:spcPts val="0"/>
              </a:spcAft>
              <a:buNone/>
            </a:pPr>
            <a:r>
              <a:rPr lang="en" sz="1000">
                <a:solidFill>
                  <a:schemeClr val="dk1"/>
                </a:solidFill>
                <a:latin typeface="Noto Sans"/>
                <a:ea typeface="Noto Sans"/>
                <a:cs typeface="Noto Sans"/>
                <a:sym typeface="Noto Sans"/>
              </a:rPr>
              <a:t>Discussion Supports</a:t>
            </a:r>
            <a:endParaRPr sz="1000">
              <a:latin typeface="Noto Sans"/>
              <a:ea typeface="Noto Sans"/>
              <a:cs typeface="Noto Sans"/>
              <a:sym typeface="Noto Sans"/>
            </a:endParaRPr>
          </a:p>
        </p:txBody>
      </p:sp>
      <p:sp>
        <p:nvSpPr>
          <p:cNvPr descr="A callout providing support steps for students based on universal designs for learning. " id="169" name="Google Shape;169;p23" title="UDL callout box"/>
          <p:cNvSpPr/>
          <p:nvPr/>
        </p:nvSpPr>
        <p:spPr>
          <a:xfrm>
            <a:off x="4683075" y="3239250"/>
            <a:ext cx="4208700" cy="1704300"/>
          </a:xfrm>
          <a:prstGeom prst="wedgeRoundRectCallout">
            <a:avLst>
              <a:gd fmla="val -58476" name="adj1"/>
              <a:gd fmla="val -21281" name="adj2"/>
              <a:gd fmla="val 0" name="adj3"/>
            </a:avLst>
          </a:prstGeom>
          <a:solidFill>
            <a:srgbClr val="C6CE33"/>
          </a:solidFill>
          <a:ln>
            <a:noFill/>
          </a:ln>
        </p:spPr>
        <p:txBody>
          <a:bodyPr anchorCtr="0" anchor="ctr" bIns="91425" lIns="91425" spcFirstLastPara="1" rIns="91425" wrap="square" tIns="91425">
            <a:noAutofit/>
          </a:bodyPr>
          <a:lstStyle/>
          <a:p>
            <a:pPr indent="-317500" lvl="0" marL="457200" rtl="0" algn="l">
              <a:spcBef>
                <a:spcPts val="1000"/>
              </a:spcBef>
              <a:spcAft>
                <a:spcPts val="0"/>
              </a:spcAft>
              <a:buSzPts val="1400"/>
              <a:buFont typeface="Noto Sans"/>
              <a:buChar char="●"/>
            </a:pPr>
            <a:r>
              <a:rPr lang="en">
                <a:latin typeface="Noto Sans"/>
                <a:ea typeface="Noto Sans"/>
                <a:cs typeface="Noto Sans"/>
                <a:sym typeface="Noto Sans"/>
              </a:rPr>
              <a:t>Use a sticky note or mini whiteboard to track your thinking.</a:t>
            </a:r>
            <a:endParaRPr>
              <a:latin typeface="Noto Sans"/>
              <a:ea typeface="Noto Sans"/>
              <a:cs typeface="Noto Sans"/>
              <a:sym typeface="Noto Sans"/>
            </a:endParaRPr>
          </a:p>
          <a:p>
            <a:pPr indent="-317500" lvl="0" marL="457200" rtl="0" algn="l">
              <a:spcBef>
                <a:spcPts val="500"/>
              </a:spcBef>
              <a:spcAft>
                <a:spcPts val="0"/>
              </a:spcAft>
              <a:buSzPts val="1400"/>
              <a:buFont typeface="Noto Sans"/>
              <a:buChar char="●"/>
            </a:pPr>
            <a:r>
              <a:rPr lang="en">
                <a:latin typeface="Noto Sans"/>
                <a:ea typeface="Noto Sans"/>
                <a:cs typeface="Noto Sans"/>
                <a:sym typeface="Noto Sans"/>
              </a:rPr>
              <a:t>Decide if the vertex is a maximum or minimum.</a:t>
            </a:r>
            <a:endParaRPr>
              <a:latin typeface="Noto Sans"/>
              <a:ea typeface="Noto Sans"/>
              <a:cs typeface="Noto Sans"/>
              <a:sym typeface="Noto Sans"/>
            </a:endParaRPr>
          </a:p>
          <a:p>
            <a:pPr indent="-317500" lvl="0" marL="457200" rtl="0" algn="l">
              <a:spcBef>
                <a:spcPts val="0"/>
              </a:spcBef>
              <a:spcAft>
                <a:spcPts val="0"/>
              </a:spcAft>
              <a:buSzPts val="1400"/>
              <a:buFont typeface="Noto Sans"/>
              <a:buChar char="●"/>
            </a:pPr>
            <a:r>
              <a:rPr lang="en">
                <a:latin typeface="Noto Sans"/>
                <a:ea typeface="Noto Sans"/>
                <a:cs typeface="Noto Sans"/>
                <a:sym typeface="Noto Sans"/>
              </a:rPr>
              <a:t>Make a quick sketch or table to prepare for discussion.</a:t>
            </a:r>
            <a:endParaRPr>
              <a:latin typeface="Noto Sans"/>
              <a:ea typeface="Noto Sans"/>
              <a:cs typeface="Noto Sans"/>
              <a:sym typeface="Noto Sans"/>
            </a:endParaRPr>
          </a:p>
          <a:p>
            <a:pPr indent="0" lvl="0" marL="0" rtl="0" algn="r">
              <a:spcBef>
                <a:spcPts val="500"/>
              </a:spcBef>
              <a:spcAft>
                <a:spcPts val="0"/>
              </a:spcAft>
              <a:buNone/>
            </a:pPr>
            <a:r>
              <a:rPr lang="en" sz="1000">
                <a:solidFill>
                  <a:schemeClr val="dk1"/>
                </a:solidFill>
                <a:latin typeface="Noto Sans"/>
                <a:ea typeface="Noto Sans"/>
                <a:cs typeface="Noto Sans"/>
                <a:sym typeface="Noto Sans"/>
              </a:rPr>
              <a:t>Representation</a:t>
            </a:r>
            <a:endParaRPr>
              <a:latin typeface="Noto Sans"/>
              <a:ea typeface="Noto Sans"/>
              <a:cs typeface="Noto Sans"/>
              <a:sym typeface="Noto Sans"/>
            </a:endParaRPr>
          </a:p>
        </p:txBody>
      </p:sp>
      <p:sp>
        <p:nvSpPr>
          <p:cNvPr id="170" name="Google Shape;170;p23"/>
          <p:cNvSpPr txBox="1"/>
          <p:nvPr>
            <p:ph idx="2" type="sldNum"/>
          </p:nvPr>
        </p:nvSpPr>
        <p:spPr>
          <a:xfrm>
            <a:off x="311700" y="4717307"/>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9.11.2 Does the Vertex Represent the Minimum or Maximum Value?</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4" name="Shape 174"/>
        <p:cNvGrpSpPr/>
        <p:nvPr/>
      </p:nvGrpSpPr>
      <p:grpSpPr>
        <a:xfrm>
          <a:off x="0" y="0"/>
          <a:ext cx="0" cy="0"/>
          <a:chOff x="0" y="0"/>
          <a:chExt cx="0" cy="0"/>
        </a:xfrm>
      </p:grpSpPr>
      <p:sp>
        <p:nvSpPr>
          <p:cNvPr id="175" name="Google Shape;175;p24"/>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1</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600"/>
              <a:t>Up or Down? What the Vertex Tells Us </a:t>
            </a:r>
            <a:r>
              <a:rPr lang="en" sz="2600"/>
              <a:t>☝️</a:t>
            </a:r>
            <a:r>
              <a:rPr lang="en" sz="2600"/>
              <a:t>👇</a:t>
            </a:r>
            <a:endParaRPr>
              <a:solidFill>
                <a:srgbClr val="005047"/>
              </a:solidFill>
            </a:endParaRPr>
          </a:p>
        </p:txBody>
      </p:sp>
      <p:sp>
        <p:nvSpPr>
          <p:cNvPr id="176" name="Google Shape;176;p24"/>
          <p:cNvSpPr txBox="1"/>
          <p:nvPr/>
        </p:nvSpPr>
        <p:spPr>
          <a:xfrm>
            <a:off x="311700" y="893270"/>
            <a:ext cx="8662800" cy="1153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1000"/>
              </a:spcAft>
              <a:buClr>
                <a:schemeClr val="dk1"/>
              </a:buClr>
              <a:buSzPts val="1100"/>
              <a:buFont typeface="Arial"/>
              <a:buNone/>
            </a:pPr>
            <a:r>
              <a:rPr lang="en" sz="1900">
                <a:solidFill>
                  <a:schemeClr val="dk1"/>
                </a:solidFill>
                <a:latin typeface="Noto Sans"/>
                <a:ea typeface="Noto Sans"/>
                <a:cs typeface="Noto Sans"/>
                <a:sym typeface="Noto Sans"/>
              </a:rPr>
              <a:t>The graph that represents </a:t>
            </a:r>
            <a:r>
              <a:rPr i="1" lang="en" sz="1900">
                <a:solidFill>
                  <a:schemeClr val="dk1"/>
                </a:solidFill>
                <a:latin typeface="Times New Roman"/>
                <a:ea typeface="Times New Roman"/>
                <a:cs typeface="Times New Roman"/>
                <a:sym typeface="Times New Roman"/>
              </a:rPr>
              <a:t>p</a:t>
            </a:r>
            <a:r>
              <a:rPr lang="en" sz="1900">
                <a:solidFill>
                  <a:schemeClr val="dk1"/>
                </a:solidFill>
                <a:latin typeface="Noto Sans"/>
                <a:ea typeface="Noto Sans"/>
                <a:cs typeface="Noto Sans"/>
                <a:sym typeface="Noto Sans"/>
              </a:rPr>
              <a:t>(</a:t>
            </a:r>
            <a:r>
              <a:rPr i="1" lang="en" sz="1900">
                <a:solidFill>
                  <a:schemeClr val="dk1"/>
                </a:solidFill>
                <a:latin typeface="Times New Roman"/>
                <a:ea typeface="Times New Roman"/>
                <a:cs typeface="Times New Roman"/>
                <a:sym typeface="Times New Roman"/>
              </a:rPr>
              <a:t>x</a:t>
            </a:r>
            <a:r>
              <a:rPr lang="en" sz="1900">
                <a:solidFill>
                  <a:schemeClr val="dk1"/>
                </a:solidFill>
                <a:latin typeface="Noto Sans"/>
                <a:ea typeface="Noto Sans"/>
                <a:cs typeface="Noto Sans"/>
                <a:sym typeface="Noto Sans"/>
              </a:rPr>
              <a:t>) = (</a:t>
            </a:r>
            <a:r>
              <a:rPr i="1" lang="en" sz="1900">
                <a:solidFill>
                  <a:schemeClr val="dk1"/>
                </a:solidFill>
                <a:latin typeface="Times New Roman"/>
                <a:ea typeface="Times New Roman"/>
                <a:cs typeface="Times New Roman"/>
                <a:sym typeface="Times New Roman"/>
              </a:rPr>
              <a:t>x </a:t>
            </a:r>
            <a:r>
              <a:rPr lang="en" sz="1900">
                <a:solidFill>
                  <a:schemeClr val="dk1"/>
                </a:solidFill>
                <a:latin typeface="Noto Sans"/>
                <a:ea typeface="Noto Sans"/>
                <a:cs typeface="Noto Sans"/>
                <a:sym typeface="Noto Sans"/>
              </a:rPr>
              <a:t>− 8)</a:t>
            </a:r>
            <a:r>
              <a:rPr baseline="30000" lang="en" sz="1900">
                <a:solidFill>
                  <a:schemeClr val="dk1"/>
                </a:solidFill>
                <a:latin typeface="Noto Sans"/>
                <a:ea typeface="Noto Sans"/>
                <a:cs typeface="Noto Sans"/>
                <a:sym typeface="Noto Sans"/>
              </a:rPr>
              <a:t>2 </a:t>
            </a:r>
            <a:r>
              <a:rPr lang="en" sz="1900">
                <a:solidFill>
                  <a:schemeClr val="dk1"/>
                </a:solidFill>
                <a:latin typeface="Noto Sans"/>
                <a:ea typeface="Noto Sans"/>
                <a:cs typeface="Noto Sans"/>
                <a:sym typeface="Noto Sans"/>
              </a:rPr>
              <a:t>+ 1 has its vertex at (8, 1). Here is one way to show, without graphing, that (8, 1) corresponds to the minimum value of </a:t>
            </a:r>
            <a:r>
              <a:rPr i="1" lang="en" sz="1900">
                <a:solidFill>
                  <a:schemeClr val="dk1"/>
                </a:solidFill>
                <a:latin typeface="Times New Roman"/>
                <a:ea typeface="Times New Roman"/>
                <a:cs typeface="Times New Roman"/>
                <a:sym typeface="Times New Roman"/>
              </a:rPr>
              <a:t>p</a:t>
            </a:r>
            <a:r>
              <a:rPr lang="en" sz="1900">
                <a:solidFill>
                  <a:schemeClr val="dk1"/>
                </a:solidFill>
                <a:latin typeface="Noto Sans"/>
                <a:ea typeface="Noto Sans"/>
                <a:cs typeface="Noto Sans"/>
                <a:sym typeface="Noto Sans"/>
              </a:rPr>
              <a:t>.</a:t>
            </a:r>
            <a:endParaRPr sz="2000">
              <a:solidFill>
                <a:schemeClr val="dk1"/>
              </a:solidFill>
              <a:latin typeface="Noto Sans"/>
              <a:ea typeface="Noto Sans"/>
              <a:cs typeface="Noto Sans"/>
              <a:sym typeface="Noto Sans"/>
            </a:endParaRPr>
          </a:p>
        </p:txBody>
      </p:sp>
      <p:sp>
        <p:nvSpPr>
          <p:cNvPr id="177" name="Google Shape;177;p24"/>
          <p:cNvSpPr txBox="1"/>
          <p:nvPr/>
        </p:nvSpPr>
        <p:spPr>
          <a:xfrm>
            <a:off x="371050" y="1932000"/>
            <a:ext cx="8636400" cy="2718900"/>
          </a:xfrm>
          <a:prstGeom prst="rect">
            <a:avLst/>
          </a:prstGeom>
          <a:noFill/>
          <a:ln>
            <a:noFill/>
          </a:ln>
        </p:spPr>
        <p:txBody>
          <a:bodyPr anchorCtr="0" anchor="t" bIns="91425" lIns="91425" spcFirstLastPara="1" rIns="91425" wrap="square" tIns="91425">
            <a:noAutofit/>
          </a:bodyPr>
          <a:lstStyle/>
          <a:p>
            <a:pPr indent="-349250" lvl="0" marL="457200" rtl="0" algn="l">
              <a:spcBef>
                <a:spcPts val="0"/>
              </a:spcBef>
              <a:spcAft>
                <a:spcPts val="0"/>
              </a:spcAft>
              <a:buClr>
                <a:schemeClr val="dk1"/>
              </a:buClr>
              <a:buSzPts val="1900"/>
              <a:buFont typeface="Noto Sans"/>
              <a:buChar char="●"/>
            </a:pPr>
            <a:r>
              <a:rPr lang="en" sz="1900">
                <a:solidFill>
                  <a:schemeClr val="dk1"/>
                </a:solidFill>
                <a:latin typeface="Noto Sans"/>
                <a:ea typeface="Noto Sans"/>
                <a:cs typeface="Noto Sans"/>
                <a:sym typeface="Noto Sans"/>
              </a:rPr>
              <a:t>When </a:t>
            </a:r>
            <a:r>
              <a:rPr i="1" lang="en" sz="1900">
                <a:solidFill>
                  <a:schemeClr val="dk1"/>
                </a:solidFill>
                <a:latin typeface="Times New Roman"/>
                <a:ea typeface="Times New Roman"/>
                <a:cs typeface="Times New Roman"/>
                <a:sym typeface="Times New Roman"/>
              </a:rPr>
              <a:t>x </a:t>
            </a:r>
            <a:r>
              <a:rPr lang="en" sz="1900">
                <a:solidFill>
                  <a:schemeClr val="dk1"/>
                </a:solidFill>
                <a:latin typeface="Noto Sans"/>
                <a:ea typeface="Noto Sans"/>
                <a:cs typeface="Noto Sans"/>
                <a:sym typeface="Noto Sans"/>
              </a:rPr>
              <a:t>= 8, the value of (</a:t>
            </a:r>
            <a:r>
              <a:rPr i="1" lang="en" sz="1900">
                <a:solidFill>
                  <a:schemeClr val="dk1"/>
                </a:solidFill>
                <a:latin typeface="Times New Roman"/>
                <a:ea typeface="Times New Roman"/>
                <a:cs typeface="Times New Roman"/>
                <a:sym typeface="Times New Roman"/>
              </a:rPr>
              <a:t>x </a:t>
            </a:r>
            <a:r>
              <a:rPr lang="en" sz="1900">
                <a:solidFill>
                  <a:schemeClr val="dk1"/>
                </a:solidFill>
                <a:latin typeface="Noto Sans"/>
                <a:ea typeface="Noto Sans"/>
                <a:cs typeface="Noto Sans"/>
                <a:sym typeface="Noto Sans"/>
              </a:rPr>
              <a:t>− 8)</a:t>
            </a:r>
            <a:r>
              <a:rPr baseline="30000" lang="en" sz="1900">
                <a:solidFill>
                  <a:schemeClr val="dk1"/>
                </a:solidFill>
                <a:latin typeface="Noto Sans"/>
                <a:ea typeface="Noto Sans"/>
                <a:cs typeface="Noto Sans"/>
                <a:sym typeface="Noto Sans"/>
              </a:rPr>
              <a:t>2</a:t>
            </a:r>
            <a:r>
              <a:rPr lang="en" sz="1900">
                <a:solidFill>
                  <a:schemeClr val="dk1"/>
                </a:solidFill>
                <a:latin typeface="Noto Sans"/>
                <a:ea typeface="Noto Sans"/>
                <a:cs typeface="Noto Sans"/>
                <a:sym typeface="Noto Sans"/>
              </a:rPr>
              <a:t> is 0 because </a:t>
            </a:r>
            <a:br>
              <a:rPr lang="en" sz="1900">
                <a:solidFill>
                  <a:schemeClr val="dk1"/>
                </a:solidFill>
                <a:latin typeface="Noto Sans"/>
                <a:ea typeface="Noto Sans"/>
                <a:cs typeface="Noto Sans"/>
                <a:sym typeface="Noto Sans"/>
              </a:rPr>
            </a:br>
            <a:r>
              <a:rPr lang="en" sz="1900">
                <a:solidFill>
                  <a:schemeClr val="dk1"/>
                </a:solidFill>
                <a:latin typeface="Noto Sans"/>
                <a:ea typeface="Noto Sans"/>
                <a:cs typeface="Noto Sans"/>
                <a:sym typeface="Noto Sans"/>
              </a:rPr>
              <a:t>(8 − 8)</a:t>
            </a:r>
            <a:r>
              <a:rPr baseline="30000" lang="en" sz="1900">
                <a:solidFill>
                  <a:schemeClr val="dk1"/>
                </a:solidFill>
                <a:latin typeface="Noto Sans"/>
                <a:ea typeface="Noto Sans"/>
                <a:cs typeface="Noto Sans"/>
                <a:sym typeface="Noto Sans"/>
              </a:rPr>
              <a:t>2 </a:t>
            </a:r>
            <a:r>
              <a:rPr lang="en" sz="1900">
                <a:solidFill>
                  <a:schemeClr val="dk1"/>
                </a:solidFill>
                <a:latin typeface="Noto Sans"/>
                <a:ea typeface="Noto Sans"/>
                <a:cs typeface="Noto Sans"/>
                <a:sym typeface="Noto Sans"/>
              </a:rPr>
              <a:t>= 0</a:t>
            </a:r>
            <a:r>
              <a:rPr baseline="30000" lang="en" sz="1900">
                <a:solidFill>
                  <a:schemeClr val="dk1"/>
                </a:solidFill>
                <a:latin typeface="Noto Sans"/>
                <a:ea typeface="Noto Sans"/>
                <a:cs typeface="Noto Sans"/>
                <a:sym typeface="Noto Sans"/>
              </a:rPr>
              <a:t>2 </a:t>
            </a:r>
            <a:r>
              <a:rPr lang="en" sz="1900">
                <a:solidFill>
                  <a:schemeClr val="dk1"/>
                </a:solidFill>
                <a:latin typeface="Noto Sans"/>
                <a:ea typeface="Noto Sans"/>
                <a:cs typeface="Noto Sans"/>
                <a:sym typeface="Noto Sans"/>
              </a:rPr>
              <a:t>= 0.</a:t>
            </a:r>
            <a:endParaRPr sz="1900">
              <a:solidFill>
                <a:schemeClr val="dk1"/>
              </a:solidFill>
              <a:latin typeface="Noto Sans"/>
              <a:ea typeface="Noto Sans"/>
              <a:cs typeface="Noto Sans"/>
              <a:sym typeface="Noto Sans"/>
            </a:endParaRPr>
          </a:p>
          <a:p>
            <a:pPr indent="-349250" lvl="0" marL="457200" rtl="0" algn="l">
              <a:spcBef>
                <a:spcPts val="0"/>
              </a:spcBef>
              <a:spcAft>
                <a:spcPts val="0"/>
              </a:spcAft>
              <a:buClr>
                <a:schemeClr val="dk1"/>
              </a:buClr>
              <a:buSzPts val="1900"/>
              <a:buFont typeface="Noto Sans"/>
              <a:buChar char="●"/>
            </a:pPr>
            <a:r>
              <a:rPr lang="en" sz="1900">
                <a:solidFill>
                  <a:schemeClr val="dk1"/>
                </a:solidFill>
                <a:latin typeface="Noto Sans"/>
                <a:ea typeface="Noto Sans"/>
                <a:cs typeface="Noto Sans"/>
                <a:sym typeface="Noto Sans"/>
              </a:rPr>
              <a:t>Squaring any number always results in a positive </a:t>
            </a:r>
            <a:br>
              <a:rPr lang="en" sz="1900">
                <a:solidFill>
                  <a:schemeClr val="dk1"/>
                </a:solidFill>
                <a:latin typeface="Noto Sans"/>
                <a:ea typeface="Noto Sans"/>
                <a:cs typeface="Noto Sans"/>
                <a:sym typeface="Noto Sans"/>
              </a:rPr>
            </a:br>
            <a:r>
              <a:rPr lang="en" sz="1900">
                <a:solidFill>
                  <a:schemeClr val="dk1"/>
                </a:solidFill>
                <a:latin typeface="Noto Sans"/>
                <a:ea typeface="Noto Sans"/>
                <a:cs typeface="Noto Sans"/>
                <a:sym typeface="Noto Sans"/>
              </a:rPr>
              <a:t>number, so when </a:t>
            </a:r>
            <a:r>
              <a:rPr i="1" lang="en" sz="1900">
                <a:solidFill>
                  <a:schemeClr val="dk1"/>
                </a:solidFill>
                <a:latin typeface="Times New Roman"/>
                <a:ea typeface="Times New Roman"/>
                <a:cs typeface="Times New Roman"/>
                <a:sym typeface="Times New Roman"/>
              </a:rPr>
              <a:t>x</a:t>
            </a:r>
            <a:r>
              <a:rPr lang="en" sz="1900">
                <a:solidFill>
                  <a:schemeClr val="dk1"/>
                </a:solidFill>
                <a:latin typeface="Noto Sans"/>
                <a:ea typeface="Noto Sans"/>
                <a:cs typeface="Noto Sans"/>
                <a:sym typeface="Noto Sans"/>
              </a:rPr>
              <a:t> is any value other than 8, </a:t>
            </a:r>
            <a:br>
              <a:rPr lang="en" sz="1900">
                <a:solidFill>
                  <a:schemeClr val="dk1"/>
                </a:solidFill>
                <a:latin typeface="Noto Sans"/>
                <a:ea typeface="Noto Sans"/>
                <a:cs typeface="Noto Sans"/>
                <a:sym typeface="Noto Sans"/>
              </a:rPr>
            </a:br>
            <a:r>
              <a:rPr lang="en" sz="1900">
                <a:solidFill>
                  <a:schemeClr val="dk1"/>
                </a:solidFill>
                <a:latin typeface="Noto Sans"/>
                <a:ea typeface="Noto Sans"/>
                <a:cs typeface="Noto Sans"/>
                <a:sym typeface="Noto Sans"/>
              </a:rPr>
              <a:t>(</a:t>
            </a:r>
            <a:r>
              <a:rPr i="1" lang="en" sz="1900">
                <a:solidFill>
                  <a:schemeClr val="dk1"/>
                </a:solidFill>
                <a:latin typeface="Times New Roman"/>
                <a:ea typeface="Times New Roman"/>
                <a:cs typeface="Times New Roman"/>
                <a:sym typeface="Times New Roman"/>
              </a:rPr>
              <a:t>x </a:t>
            </a:r>
            <a:r>
              <a:rPr lang="en" sz="1900">
                <a:solidFill>
                  <a:schemeClr val="dk1"/>
                </a:solidFill>
                <a:latin typeface="Noto Sans"/>
                <a:ea typeface="Noto Sans"/>
                <a:cs typeface="Noto Sans"/>
                <a:sym typeface="Noto Sans"/>
              </a:rPr>
              <a:t>− 8) will be a number other than 0, and when </a:t>
            </a:r>
            <a:br>
              <a:rPr lang="en" sz="1900">
                <a:solidFill>
                  <a:schemeClr val="dk1"/>
                </a:solidFill>
                <a:latin typeface="Noto Sans"/>
                <a:ea typeface="Noto Sans"/>
                <a:cs typeface="Noto Sans"/>
                <a:sym typeface="Noto Sans"/>
              </a:rPr>
            </a:br>
            <a:r>
              <a:rPr lang="en" sz="1900">
                <a:solidFill>
                  <a:schemeClr val="dk1"/>
                </a:solidFill>
                <a:latin typeface="Noto Sans"/>
                <a:ea typeface="Noto Sans"/>
                <a:cs typeface="Noto Sans"/>
                <a:sym typeface="Noto Sans"/>
              </a:rPr>
              <a:t>squared, (</a:t>
            </a:r>
            <a:r>
              <a:rPr i="1" lang="en" sz="1900">
                <a:solidFill>
                  <a:schemeClr val="dk1"/>
                </a:solidFill>
                <a:latin typeface="Times New Roman"/>
                <a:ea typeface="Times New Roman"/>
                <a:cs typeface="Times New Roman"/>
                <a:sym typeface="Times New Roman"/>
              </a:rPr>
              <a:t>x </a:t>
            </a:r>
            <a:r>
              <a:rPr lang="en" sz="1900">
                <a:solidFill>
                  <a:schemeClr val="dk1"/>
                </a:solidFill>
                <a:latin typeface="Noto Sans"/>
                <a:ea typeface="Noto Sans"/>
                <a:cs typeface="Noto Sans"/>
                <a:sym typeface="Noto Sans"/>
              </a:rPr>
              <a:t>− 8)</a:t>
            </a:r>
            <a:r>
              <a:rPr baseline="30000" lang="en" sz="1900">
                <a:solidFill>
                  <a:schemeClr val="dk1"/>
                </a:solidFill>
                <a:latin typeface="Noto Sans"/>
                <a:ea typeface="Noto Sans"/>
                <a:cs typeface="Noto Sans"/>
                <a:sym typeface="Noto Sans"/>
              </a:rPr>
              <a:t>2</a:t>
            </a:r>
            <a:r>
              <a:rPr lang="en" sz="1900">
                <a:solidFill>
                  <a:schemeClr val="dk1"/>
                </a:solidFill>
                <a:latin typeface="Noto Sans"/>
                <a:ea typeface="Noto Sans"/>
                <a:cs typeface="Noto Sans"/>
                <a:sym typeface="Noto Sans"/>
              </a:rPr>
              <a:t> will be positive.</a:t>
            </a:r>
            <a:endParaRPr sz="1900">
              <a:solidFill>
                <a:schemeClr val="dk1"/>
              </a:solidFill>
              <a:latin typeface="Noto Sans"/>
              <a:ea typeface="Noto Sans"/>
              <a:cs typeface="Noto Sans"/>
              <a:sym typeface="Noto Sans"/>
            </a:endParaRPr>
          </a:p>
          <a:p>
            <a:pPr indent="-349250" lvl="0" marL="457200" rtl="0" algn="l">
              <a:spcBef>
                <a:spcPts val="0"/>
              </a:spcBef>
              <a:spcAft>
                <a:spcPts val="0"/>
              </a:spcAft>
              <a:buClr>
                <a:schemeClr val="dk1"/>
              </a:buClr>
              <a:buSzPts val="1900"/>
              <a:buFont typeface="Noto Sans"/>
              <a:buChar char="●"/>
            </a:pPr>
            <a:r>
              <a:rPr lang="en" sz="1900">
                <a:solidFill>
                  <a:schemeClr val="dk1"/>
                </a:solidFill>
                <a:latin typeface="Noto Sans"/>
                <a:ea typeface="Noto Sans"/>
                <a:cs typeface="Noto Sans"/>
                <a:sym typeface="Noto Sans"/>
              </a:rPr>
              <a:t>Any positive number is greater than 0, so when </a:t>
            </a:r>
            <a:r>
              <a:rPr i="1" lang="en" sz="1900">
                <a:solidFill>
                  <a:schemeClr val="dk1"/>
                </a:solidFill>
                <a:latin typeface="Times New Roman"/>
                <a:ea typeface="Times New Roman"/>
                <a:cs typeface="Times New Roman"/>
                <a:sym typeface="Times New Roman"/>
              </a:rPr>
              <a:t>x </a:t>
            </a:r>
            <a:r>
              <a:rPr lang="en" sz="1900">
                <a:solidFill>
                  <a:schemeClr val="dk1"/>
                </a:solidFill>
                <a:latin typeface="Noto Sans"/>
                <a:ea typeface="Noto Sans"/>
                <a:cs typeface="Noto Sans"/>
                <a:sym typeface="Noto Sans"/>
              </a:rPr>
              <a:t>≠ 8, the value of  </a:t>
            </a:r>
            <a:br>
              <a:rPr lang="en" sz="1900">
                <a:solidFill>
                  <a:schemeClr val="dk1"/>
                </a:solidFill>
                <a:latin typeface="Noto Sans"/>
                <a:ea typeface="Noto Sans"/>
                <a:cs typeface="Noto Sans"/>
                <a:sym typeface="Noto Sans"/>
              </a:rPr>
            </a:br>
            <a:r>
              <a:rPr lang="en" sz="1900">
                <a:solidFill>
                  <a:schemeClr val="dk1"/>
                </a:solidFill>
                <a:latin typeface="Noto Sans"/>
                <a:ea typeface="Noto Sans"/>
                <a:cs typeface="Noto Sans"/>
                <a:sym typeface="Noto Sans"/>
              </a:rPr>
              <a:t>(</a:t>
            </a:r>
            <a:r>
              <a:rPr i="1" lang="en" sz="1900">
                <a:solidFill>
                  <a:schemeClr val="dk1"/>
                </a:solidFill>
                <a:latin typeface="Times New Roman"/>
                <a:ea typeface="Times New Roman"/>
                <a:cs typeface="Times New Roman"/>
                <a:sym typeface="Times New Roman"/>
              </a:rPr>
              <a:t>x </a:t>
            </a:r>
            <a:r>
              <a:rPr lang="en" sz="1900">
                <a:solidFill>
                  <a:schemeClr val="dk1"/>
                </a:solidFill>
                <a:latin typeface="Noto Sans"/>
                <a:ea typeface="Noto Sans"/>
                <a:cs typeface="Noto Sans"/>
                <a:sym typeface="Noto Sans"/>
              </a:rPr>
              <a:t>− 8)</a:t>
            </a:r>
            <a:r>
              <a:rPr baseline="30000" lang="en" sz="1900">
                <a:solidFill>
                  <a:schemeClr val="dk1"/>
                </a:solidFill>
                <a:latin typeface="Noto Sans"/>
                <a:ea typeface="Noto Sans"/>
                <a:cs typeface="Noto Sans"/>
                <a:sym typeface="Noto Sans"/>
              </a:rPr>
              <a:t>2</a:t>
            </a:r>
            <a:r>
              <a:rPr lang="en" sz="1900">
                <a:solidFill>
                  <a:schemeClr val="dk1"/>
                </a:solidFill>
                <a:latin typeface="Noto Sans"/>
                <a:ea typeface="Noto Sans"/>
                <a:cs typeface="Noto Sans"/>
                <a:sym typeface="Noto Sans"/>
              </a:rPr>
              <a:t> will be greater than when </a:t>
            </a:r>
            <a:r>
              <a:rPr i="1" lang="en" sz="1900">
                <a:solidFill>
                  <a:schemeClr val="dk1"/>
                </a:solidFill>
                <a:latin typeface="Times New Roman"/>
                <a:ea typeface="Times New Roman"/>
                <a:cs typeface="Times New Roman"/>
                <a:sym typeface="Times New Roman"/>
              </a:rPr>
              <a:t>x </a:t>
            </a:r>
            <a:r>
              <a:rPr lang="en" sz="1900">
                <a:solidFill>
                  <a:schemeClr val="dk1"/>
                </a:solidFill>
                <a:latin typeface="Noto Sans"/>
                <a:ea typeface="Noto Sans"/>
                <a:cs typeface="Noto Sans"/>
                <a:sym typeface="Noto Sans"/>
              </a:rPr>
              <a:t>= 8. In other words, </a:t>
            </a:r>
            <a:r>
              <a:rPr i="1" lang="en" sz="1900">
                <a:solidFill>
                  <a:schemeClr val="dk1"/>
                </a:solidFill>
                <a:latin typeface="Times New Roman"/>
                <a:ea typeface="Times New Roman"/>
                <a:cs typeface="Times New Roman"/>
                <a:sym typeface="Times New Roman"/>
              </a:rPr>
              <a:t>p</a:t>
            </a:r>
            <a:r>
              <a:rPr lang="en" sz="1900">
                <a:solidFill>
                  <a:schemeClr val="dk1"/>
                </a:solidFill>
                <a:latin typeface="Noto Sans"/>
                <a:ea typeface="Noto Sans"/>
                <a:cs typeface="Noto Sans"/>
                <a:sym typeface="Noto Sans"/>
              </a:rPr>
              <a:t> has the least value when </a:t>
            </a:r>
            <a:r>
              <a:rPr i="1" lang="en" sz="1900">
                <a:solidFill>
                  <a:schemeClr val="dk1"/>
                </a:solidFill>
                <a:latin typeface="Times New Roman"/>
                <a:ea typeface="Times New Roman"/>
                <a:cs typeface="Times New Roman"/>
                <a:sym typeface="Times New Roman"/>
              </a:rPr>
              <a:t>x </a:t>
            </a:r>
            <a:r>
              <a:rPr lang="en" sz="1900">
                <a:solidFill>
                  <a:schemeClr val="dk1"/>
                </a:solidFill>
                <a:latin typeface="Noto Sans"/>
                <a:ea typeface="Noto Sans"/>
                <a:cs typeface="Noto Sans"/>
                <a:sym typeface="Noto Sans"/>
              </a:rPr>
              <a:t>= 8.</a:t>
            </a:r>
            <a:endParaRPr sz="2000">
              <a:solidFill>
                <a:schemeClr val="dk1"/>
              </a:solidFill>
              <a:latin typeface="Noto Sans"/>
              <a:ea typeface="Noto Sans"/>
              <a:cs typeface="Noto Sans"/>
              <a:sym typeface="Noto Sans"/>
            </a:endParaRPr>
          </a:p>
        </p:txBody>
      </p:sp>
      <p:pic>
        <p:nvPicPr>
          <p:cNvPr descr="The word “UP” is written in green, curved upward like a U-shaped parabola, with green arrows at both ends showing the upward opening. Below it, the word “DOWN” is written in red, curved like an upside-down U (a rainbow arc), with red arrows at both ends showing the downward opening." id="178" name="Google Shape;178;p24"/>
          <p:cNvPicPr preferRelativeResize="0"/>
          <p:nvPr/>
        </p:nvPicPr>
        <p:blipFill>
          <a:blip r:embed="rId4">
            <a:alphaModFix/>
          </a:blip>
          <a:stretch>
            <a:fillRect/>
          </a:stretch>
        </p:blipFill>
        <p:spPr>
          <a:xfrm>
            <a:off x="6725350" y="1618160"/>
            <a:ext cx="2048174" cy="2048174"/>
          </a:xfrm>
          <a:prstGeom prst="rect">
            <a:avLst/>
          </a:prstGeom>
          <a:noFill/>
          <a:ln>
            <a:noFill/>
          </a:ln>
        </p:spPr>
      </p:pic>
      <p:sp>
        <p:nvSpPr>
          <p:cNvPr id="179" name="Google Shape;179;p24"/>
          <p:cNvSpPr txBox="1"/>
          <p:nvPr>
            <p:ph idx="12" type="sldNum"/>
          </p:nvPr>
        </p:nvSpPr>
        <p:spPr>
          <a:xfrm>
            <a:off x="8283608" y="4729619"/>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180" name="Google Shape;180;p24"/>
          <p:cNvSpPr txBox="1"/>
          <p:nvPr>
            <p:ph idx="2" type="sldNum"/>
          </p:nvPr>
        </p:nvSpPr>
        <p:spPr>
          <a:xfrm>
            <a:off x="311700" y="4729627"/>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9.11.2 Does the Vertex Represent the Minimum or Maximum Value?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4" name="Shape 184"/>
        <p:cNvGrpSpPr/>
        <p:nvPr/>
      </p:nvGrpSpPr>
      <p:grpSpPr>
        <a:xfrm>
          <a:off x="0" y="0"/>
          <a:ext cx="0" cy="0"/>
          <a:chOff x="0" y="0"/>
          <a:chExt cx="0" cy="0"/>
        </a:xfrm>
      </p:grpSpPr>
      <p:sp>
        <p:nvSpPr>
          <p:cNvPr id="185" name="Google Shape;185;p25"/>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2</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600"/>
              <a:t>Up or Down? What the Vertex Tells Us ☝️👇</a:t>
            </a:r>
            <a:endParaRPr>
              <a:solidFill>
                <a:srgbClr val="005047"/>
              </a:solidFill>
            </a:endParaRPr>
          </a:p>
        </p:txBody>
      </p:sp>
      <p:sp>
        <p:nvSpPr>
          <p:cNvPr id="186" name="Google Shape;186;p25"/>
          <p:cNvSpPr txBox="1"/>
          <p:nvPr/>
        </p:nvSpPr>
        <p:spPr>
          <a:xfrm>
            <a:off x="311700" y="998275"/>
            <a:ext cx="4294500" cy="3652500"/>
          </a:xfrm>
          <a:prstGeom prst="rect">
            <a:avLst/>
          </a:prstGeom>
          <a:noFill/>
          <a:ln>
            <a:noFill/>
          </a:ln>
        </p:spPr>
        <p:txBody>
          <a:bodyPr anchorCtr="0" anchor="t" bIns="91425" lIns="91425" spcFirstLastPara="1" rIns="91425" wrap="square" tIns="91425">
            <a:noAutofit/>
          </a:bodyPr>
          <a:lstStyle/>
          <a:p>
            <a:pPr indent="-349250" lvl="0" marL="457200" rtl="0" algn="l">
              <a:spcBef>
                <a:spcPts val="0"/>
              </a:spcBef>
              <a:spcAft>
                <a:spcPts val="0"/>
              </a:spcAft>
              <a:buClr>
                <a:schemeClr val="dk1"/>
              </a:buClr>
              <a:buSzPts val="1900"/>
              <a:buAutoNum type="arabicPeriod"/>
            </a:pPr>
            <a:r>
              <a:rPr lang="en" sz="1900">
                <a:solidFill>
                  <a:schemeClr val="dk1"/>
                </a:solidFill>
                <a:latin typeface="Noto Sans"/>
                <a:ea typeface="Noto Sans"/>
                <a:cs typeface="Noto Sans"/>
                <a:sym typeface="Noto Sans"/>
              </a:rPr>
              <a:t>Explain why the point (4, 1) corresponds to the maximum value of </a:t>
            </a:r>
            <a:r>
              <a:rPr i="1" lang="en" sz="1900">
                <a:solidFill>
                  <a:schemeClr val="dk1"/>
                </a:solidFill>
                <a:latin typeface="Times New Roman"/>
                <a:ea typeface="Times New Roman"/>
                <a:cs typeface="Times New Roman"/>
                <a:sym typeface="Times New Roman"/>
              </a:rPr>
              <a:t>q</a:t>
            </a:r>
            <a:r>
              <a:rPr lang="en" sz="1900">
                <a:solidFill>
                  <a:schemeClr val="dk1"/>
                </a:solidFill>
                <a:latin typeface="Noto Sans"/>
                <a:ea typeface="Noto Sans"/>
                <a:cs typeface="Noto Sans"/>
                <a:sym typeface="Noto Sans"/>
              </a:rPr>
              <a:t>, defined by </a:t>
            </a:r>
            <a:br>
              <a:rPr lang="en" sz="1900">
                <a:solidFill>
                  <a:schemeClr val="dk1"/>
                </a:solidFill>
                <a:latin typeface="Noto Sans"/>
                <a:ea typeface="Noto Sans"/>
                <a:cs typeface="Noto Sans"/>
                <a:sym typeface="Noto Sans"/>
              </a:rPr>
            </a:br>
            <a:r>
              <a:rPr i="1" lang="en" sz="1900">
                <a:solidFill>
                  <a:schemeClr val="dk1"/>
                </a:solidFill>
                <a:latin typeface="Times New Roman"/>
                <a:ea typeface="Times New Roman"/>
                <a:cs typeface="Times New Roman"/>
                <a:sym typeface="Times New Roman"/>
              </a:rPr>
              <a:t>q</a:t>
            </a:r>
            <a:r>
              <a:rPr lang="en" sz="1900">
                <a:solidFill>
                  <a:schemeClr val="dk1"/>
                </a:solidFill>
                <a:latin typeface="Noto Sans"/>
                <a:ea typeface="Noto Sans"/>
                <a:cs typeface="Noto Sans"/>
                <a:sym typeface="Noto Sans"/>
              </a:rPr>
              <a:t>(</a:t>
            </a:r>
            <a:r>
              <a:rPr i="1" lang="en" sz="1900">
                <a:solidFill>
                  <a:schemeClr val="dk1"/>
                </a:solidFill>
                <a:latin typeface="Times New Roman"/>
                <a:ea typeface="Times New Roman"/>
                <a:cs typeface="Times New Roman"/>
                <a:sym typeface="Times New Roman"/>
              </a:rPr>
              <a:t>x</a:t>
            </a:r>
            <a:r>
              <a:rPr lang="en" sz="1900">
                <a:solidFill>
                  <a:schemeClr val="dk1"/>
                </a:solidFill>
                <a:latin typeface="Noto Sans"/>
                <a:ea typeface="Noto Sans"/>
                <a:cs typeface="Noto Sans"/>
                <a:sym typeface="Noto Sans"/>
              </a:rPr>
              <a:t>) = −2(</a:t>
            </a:r>
            <a:r>
              <a:rPr i="1" lang="en" sz="1900">
                <a:solidFill>
                  <a:schemeClr val="dk1"/>
                </a:solidFill>
                <a:latin typeface="Times New Roman"/>
                <a:ea typeface="Times New Roman"/>
                <a:cs typeface="Times New Roman"/>
                <a:sym typeface="Times New Roman"/>
              </a:rPr>
              <a:t>x </a:t>
            </a:r>
            <a:r>
              <a:rPr lang="en" sz="1900">
                <a:solidFill>
                  <a:schemeClr val="dk1"/>
                </a:solidFill>
                <a:latin typeface="Noto Sans"/>
                <a:ea typeface="Noto Sans"/>
                <a:cs typeface="Noto Sans"/>
                <a:sym typeface="Noto Sans"/>
              </a:rPr>
              <a:t>− 4)</a:t>
            </a:r>
            <a:r>
              <a:rPr baseline="30000" lang="en" sz="1900">
                <a:solidFill>
                  <a:schemeClr val="dk1"/>
                </a:solidFill>
                <a:latin typeface="Noto Sans"/>
                <a:ea typeface="Noto Sans"/>
                <a:cs typeface="Noto Sans"/>
                <a:sym typeface="Noto Sans"/>
              </a:rPr>
              <a:t>2 </a:t>
            </a:r>
            <a:r>
              <a:rPr lang="en" sz="1900">
                <a:solidFill>
                  <a:schemeClr val="dk1"/>
                </a:solidFill>
                <a:latin typeface="Noto Sans"/>
                <a:ea typeface="Noto Sans"/>
                <a:cs typeface="Noto Sans"/>
                <a:sym typeface="Noto Sans"/>
              </a:rPr>
              <a:t>+ 1.</a:t>
            </a:r>
            <a:endParaRPr sz="1900">
              <a:solidFill>
                <a:schemeClr val="dk1"/>
              </a:solidFill>
              <a:latin typeface="Noto Sans"/>
              <a:ea typeface="Noto Sans"/>
              <a:cs typeface="Noto Sans"/>
              <a:sym typeface="Noto Sans"/>
            </a:endParaRPr>
          </a:p>
        </p:txBody>
      </p:sp>
      <p:sp>
        <p:nvSpPr>
          <p:cNvPr id="187" name="Google Shape;187;p25"/>
          <p:cNvSpPr txBox="1"/>
          <p:nvPr/>
        </p:nvSpPr>
        <p:spPr>
          <a:xfrm>
            <a:off x="4746850" y="998275"/>
            <a:ext cx="4294500" cy="3742200"/>
          </a:xfrm>
          <a:prstGeom prst="rect">
            <a:avLst/>
          </a:prstGeom>
          <a:solidFill>
            <a:srgbClr val="F5F5F5"/>
          </a:solidFill>
          <a:ln cap="flat" cmpd="sng" w="952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1900">
                <a:solidFill>
                  <a:schemeClr val="dk1"/>
                </a:solidFill>
                <a:latin typeface="Noto Sans"/>
                <a:ea typeface="Noto Sans"/>
                <a:cs typeface="Noto Sans"/>
                <a:sym typeface="Noto Sans"/>
              </a:rPr>
              <a:t>KEY CONCEPTS</a:t>
            </a:r>
            <a:endParaRPr b="1" sz="1900">
              <a:solidFill>
                <a:schemeClr val="dk1"/>
              </a:solidFill>
              <a:latin typeface="Noto Sans"/>
              <a:ea typeface="Noto Sans"/>
              <a:cs typeface="Noto Sans"/>
              <a:sym typeface="Noto Sans"/>
            </a:endParaRPr>
          </a:p>
          <a:p>
            <a:pPr indent="-349250" lvl="0" marL="457200" rtl="0" algn="l">
              <a:spcBef>
                <a:spcPts val="0"/>
              </a:spcBef>
              <a:spcAft>
                <a:spcPts val="0"/>
              </a:spcAft>
              <a:buClr>
                <a:schemeClr val="dk1"/>
              </a:buClr>
              <a:buSzPts val="1900"/>
              <a:buFont typeface="Noto Sans"/>
              <a:buChar char="●"/>
            </a:pPr>
            <a:r>
              <a:rPr lang="en" sz="1900">
                <a:solidFill>
                  <a:schemeClr val="dk1"/>
                </a:solidFill>
                <a:latin typeface="Noto Sans"/>
                <a:ea typeface="Noto Sans"/>
                <a:cs typeface="Noto Sans"/>
                <a:sym typeface="Noto Sans"/>
              </a:rPr>
              <a:t>In quadratic functions, the </a:t>
            </a:r>
            <a:r>
              <a:rPr b="1" lang="en" sz="1900">
                <a:solidFill>
                  <a:schemeClr val="dk1"/>
                </a:solidFill>
                <a:latin typeface="Noto Sans"/>
                <a:ea typeface="Noto Sans"/>
                <a:cs typeface="Noto Sans"/>
                <a:sym typeface="Noto Sans"/>
              </a:rPr>
              <a:t>maximum or minimum value</a:t>
            </a:r>
            <a:r>
              <a:rPr lang="en" sz="1900">
                <a:solidFill>
                  <a:schemeClr val="dk1"/>
                </a:solidFill>
                <a:latin typeface="Noto Sans"/>
                <a:ea typeface="Noto Sans"/>
                <a:cs typeface="Noto Sans"/>
                <a:sym typeface="Noto Sans"/>
              </a:rPr>
              <a:t> occurs at the </a:t>
            </a:r>
            <a:r>
              <a:rPr b="1" lang="en" sz="1900">
                <a:solidFill>
                  <a:schemeClr val="dk1"/>
                </a:solidFill>
                <a:latin typeface="Noto Sans"/>
                <a:ea typeface="Noto Sans"/>
                <a:cs typeface="Noto Sans"/>
                <a:sym typeface="Noto Sans"/>
              </a:rPr>
              <a:t>vertex of the parabola</a:t>
            </a:r>
            <a:r>
              <a:rPr lang="en" sz="1900">
                <a:solidFill>
                  <a:schemeClr val="dk1"/>
                </a:solidFill>
                <a:latin typeface="Noto Sans"/>
                <a:ea typeface="Noto Sans"/>
                <a:cs typeface="Noto Sans"/>
                <a:sym typeface="Noto Sans"/>
              </a:rPr>
              <a:t>.</a:t>
            </a:r>
            <a:endParaRPr sz="1900">
              <a:solidFill>
                <a:schemeClr val="dk1"/>
              </a:solidFill>
              <a:latin typeface="Noto Sans"/>
              <a:ea typeface="Noto Sans"/>
              <a:cs typeface="Noto Sans"/>
              <a:sym typeface="Noto Sans"/>
            </a:endParaRPr>
          </a:p>
          <a:p>
            <a:pPr indent="-349250" lvl="0" marL="457200" rtl="0" algn="l">
              <a:spcBef>
                <a:spcPts val="0"/>
              </a:spcBef>
              <a:spcAft>
                <a:spcPts val="0"/>
              </a:spcAft>
              <a:buClr>
                <a:schemeClr val="dk1"/>
              </a:buClr>
              <a:buSzPts val="1900"/>
              <a:buFont typeface="Noto Sans"/>
              <a:buChar char="●"/>
            </a:pPr>
            <a:r>
              <a:rPr lang="en" sz="1900">
                <a:solidFill>
                  <a:schemeClr val="dk1"/>
                </a:solidFill>
                <a:latin typeface="Noto Sans"/>
                <a:ea typeface="Noto Sans"/>
                <a:cs typeface="Noto Sans"/>
                <a:sym typeface="Noto Sans"/>
              </a:rPr>
              <a:t>The greatest value of a function is the maximum value.</a:t>
            </a:r>
            <a:endParaRPr sz="1900">
              <a:solidFill>
                <a:schemeClr val="dk1"/>
              </a:solidFill>
              <a:latin typeface="Noto Sans"/>
              <a:ea typeface="Noto Sans"/>
              <a:cs typeface="Noto Sans"/>
              <a:sym typeface="Noto Sans"/>
            </a:endParaRPr>
          </a:p>
          <a:p>
            <a:pPr indent="-349250" lvl="0" marL="457200" rtl="0" algn="l">
              <a:spcBef>
                <a:spcPts val="0"/>
              </a:spcBef>
              <a:spcAft>
                <a:spcPts val="0"/>
              </a:spcAft>
              <a:buClr>
                <a:schemeClr val="dk1"/>
              </a:buClr>
              <a:buSzPts val="1900"/>
              <a:buFont typeface="Noto Sans"/>
              <a:buChar char="●"/>
            </a:pPr>
            <a:r>
              <a:rPr lang="en" sz="1900">
                <a:solidFill>
                  <a:schemeClr val="dk1"/>
                </a:solidFill>
                <a:latin typeface="Noto Sans"/>
                <a:ea typeface="Noto Sans"/>
                <a:cs typeface="Noto Sans"/>
                <a:sym typeface="Noto Sans"/>
              </a:rPr>
              <a:t> The lowest value of a function is the minimum value. </a:t>
            </a:r>
            <a:endParaRPr sz="1900">
              <a:solidFill>
                <a:schemeClr val="dk1"/>
              </a:solidFill>
              <a:latin typeface="Noto Sans"/>
              <a:ea typeface="Noto Sans"/>
              <a:cs typeface="Noto Sans"/>
              <a:sym typeface="Noto Sans"/>
            </a:endParaRPr>
          </a:p>
          <a:p>
            <a:pPr indent="-349250" lvl="0" marL="457200" rtl="0" algn="l">
              <a:spcBef>
                <a:spcPts val="1000"/>
              </a:spcBef>
              <a:spcAft>
                <a:spcPts val="0"/>
              </a:spcAft>
              <a:buClr>
                <a:schemeClr val="dk1"/>
              </a:buClr>
              <a:buSzPts val="1900"/>
              <a:buFont typeface="Noto Sans"/>
              <a:buChar char="●"/>
            </a:pPr>
            <a:r>
              <a:rPr lang="en" sz="1900">
                <a:solidFill>
                  <a:schemeClr val="dk1"/>
                </a:solidFill>
                <a:latin typeface="Noto Sans"/>
                <a:ea typeface="Noto Sans"/>
                <a:cs typeface="Noto Sans"/>
                <a:sym typeface="Noto Sans"/>
              </a:rPr>
              <a:t>Since infinity cannot be reached or touched, it is not considered a maximum or minimum.</a:t>
            </a:r>
            <a:endParaRPr sz="2400">
              <a:solidFill>
                <a:schemeClr val="dk1"/>
              </a:solidFill>
              <a:latin typeface="Noto Sans"/>
              <a:ea typeface="Noto Sans"/>
              <a:cs typeface="Noto Sans"/>
              <a:sym typeface="Noto Sans"/>
            </a:endParaRPr>
          </a:p>
        </p:txBody>
      </p:sp>
      <p:sp>
        <p:nvSpPr>
          <p:cNvPr id="188" name="Google Shape;188;p25"/>
          <p:cNvSpPr txBox="1"/>
          <p:nvPr>
            <p:ph idx="12" type="sldNum"/>
          </p:nvPr>
        </p:nvSpPr>
        <p:spPr>
          <a:xfrm>
            <a:off x="8283608" y="4740505"/>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189" name="Google Shape;189;p25"/>
          <p:cNvSpPr txBox="1"/>
          <p:nvPr>
            <p:ph idx="2" type="sldNum"/>
          </p:nvPr>
        </p:nvSpPr>
        <p:spPr>
          <a:xfrm>
            <a:off x="311700" y="4740513"/>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9.11.2 Does the Vertex Represent the Minimum or Maximum Value?</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3" name="Shape 193"/>
        <p:cNvGrpSpPr/>
        <p:nvPr/>
      </p:nvGrpSpPr>
      <p:grpSpPr>
        <a:xfrm>
          <a:off x="0" y="0"/>
          <a:ext cx="0" cy="0"/>
          <a:chOff x="0" y="0"/>
          <a:chExt cx="0" cy="0"/>
        </a:xfrm>
      </p:grpSpPr>
      <p:sp>
        <p:nvSpPr>
          <p:cNvPr id="194" name="Google Shape;194;p26"/>
          <p:cNvSpPr txBox="1"/>
          <p:nvPr>
            <p:ph type="title"/>
          </p:nvPr>
        </p:nvSpPr>
        <p:spPr>
          <a:xfrm>
            <a:off x="311700" y="40999"/>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3</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600"/>
              <a:t>Up or Down? What the Vertex Tells Us ☝️👇</a:t>
            </a:r>
            <a:endParaRPr>
              <a:solidFill>
                <a:srgbClr val="005047"/>
              </a:solidFill>
            </a:endParaRPr>
          </a:p>
        </p:txBody>
      </p:sp>
      <p:sp>
        <p:nvSpPr>
          <p:cNvPr id="195" name="Google Shape;195;p26"/>
          <p:cNvSpPr txBox="1"/>
          <p:nvPr/>
        </p:nvSpPr>
        <p:spPr>
          <a:xfrm>
            <a:off x="379350" y="856181"/>
            <a:ext cx="8385300" cy="822900"/>
          </a:xfrm>
          <a:prstGeom prst="rect">
            <a:avLst/>
          </a:prstGeom>
          <a:noFill/>
          <a:ln>
            <a:noFill/>
          </a:ln>
        </p:spPr>
        <p:txBody>
          <a:bodyPr anchorCtr="0" anchor="t" bIns="91425" lIns="91425" spcFirstLastPara="1" rIns="91425" wrap="square" tIns="91425">
            <a:noAutofit/>
          </a:bodyPr>
          <a:lstStyle/>
          <a:p>
            <a:pPr indent="-330200" lvl="0" marL="457200" rtl="0" algn="l">
              <a:spcBef>
                <a:spcPts val="0"/>
              </a:spcBef>
              <a:spcAft>
                <a:spcPts val="0"/>
              </a:spcAft>
              <a:buClr>
                <a:schemeClr val="dk1"/>
              </a:buClr>
              <a:buSzPts val="1600"/>
              <a:buFont typeface="Noto Sans"/>
              <a:buAutoNum type="arabicPeriod" startAt="2"/>
            </a:pPr>
            <a:r>
              <a:rPr lang="en" sz="1600">
                <a:solidFill>
                  <a:schemeClr val="dk1"/>
                </a:solidFill>
                <a:latin typeface="Noto Sans"/>
                <a:ea typeface="Noto Sans"/>
                <a:cs typeface="Noto Sans"/>
                <a:sym typeface="Noto Sans"/>
              </a:rPr>
              <a:t>Given the quadratic function and the coordinates of the vertex of the graph of each. Determine if the vertex corresponds to the maximum or the minimum value of the function.</a:t>
            </a:r>
            <a:endParaRPr sz="1600">
              <a:solidFill>
                <a:schemeClr val="dk1"/>
              </a:solidFill>
              <a:latin typeface="Noto Sans"/>
              <a:ea typeface="Noto Sans"/>
              <a:cs typeface="Noto Sans"/>
              <a:sym typeface="Noto Sans"/>
            </a:endParaRPr>
          </a:p>
        </p:txBody>
      </p:sp>
      <p:graphicFrame>
        <p:nvGraphicFramePr>
          <p:cNvPr id="196" name="Google Shape;196;p26"/>
          <p:cNvGraphicFramePr/>
          <p:nvPr/>
        </p:nvGraphicFramePr>
        <p:xfrm>
          <a:off x="1734384" y="1787608"/>
          <a:ext cx="3000000" cy="3000000"/>
        </p:xfrm>
        <a:graphic>
          <a:graphicData uri="http://schemas.openxmlformats.org/drawingml/2006/table">
            <a:tbl>
              <a:tblPr>
                <a:noFill/>
                <a:tableStyleId>{EC518721-6480-4DF2-A48E-D5E24DC973A6}</a:tableStyleId>
              </a:tblPr>
              <a:tblGrid>
                <a:gridCol w="3551925"/>
                <a:gridCol w="2070950"/>
              </a:tblGrid>
              <a:tr h="401775">
                <a:tc>
                  <a:txBody>
                    <a:bodyPr/>
                    <a:lstStyle/>
                    <a:p>
                      <a:pPr indent="0" lvl="0" marL="0" rtl="0" algn="ctr">
                        <a:spcBef>
                          <a:spcPts val="0"/>
                        </a:spcBef>
                        <a:spcAft>
                          <a:spcPts val="0"/>
                        </a:spcAft>
                        <a:buClr>
                          <a:schemeClr val="dk1"/>
                        </a:buClr>
                        <a:buSzPts val="1100"/>
                        <a:buFont typeface="Arial"/>
                        <a:buNone/>
                      </a:pPr>
                      <a:r>
                        <a:rPr b="1" lang="en">
                          <a:solidFill>
                            <a:schemeClr val="lt1"/>
                          </a:solidFill>
                          <a:latin typeface="Verdana"/>
                          <a:ea typeface="Verdana"/>
                          <a:cs typeface="Verdana"/>
                          <a:sym typeface="Verdana"/>
                        </a:rPr>
                        <a:t>Equation</a:t>
                      </a:r>
                      <a:endParaRPr b="1">
                        <a:solidFill>
                          <a:srgbClr val="FFFFFF"/>
                        </a:solidFill>
                        <a:latin typeface="Verdana"/>
                        <a:ea typeface="Verdana"/>
                        <a:cs typeface="Verdana"/>
                        <a:sym typeface="Verdana"/>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Clr>
                          <a:srgbClr val="000000"/>
                        </a:buClr>
                        <a:buSzPts val="1100"/>
                        <a:buFont typeface="Arial"/>
                        <a:buNone/>
                      </a:pPr>
                      <a:r>
                        <a:rPr b="1" lang="en">
                          <a:solidFill>
                            <a:srgbClr val="FFFFFF"/>
                          </a:solidFill>
                          <a:latin typeface="Verdana"/>
                          <a:ea typeface="Verdana"/>
                          <a:cs typeface="Verdana"/>
                          <a:sym typeface="Verdana"/>
                        </a:rPr>
                        <a:t>C</a:t>
                      </a:r>
                      <a:r>
                        <a:rPr b="1" lang="en">
                          <a:solidFill>
                            <a:srgbClr val="FFFFFF"/>
                          </a:solidFill>
                          <a:latin typeface="Verdana"/>
                          <a:ea typeface="Verdana"/>
                          <a:cs typeface="Verdana"/>
                          <a:sym typeface="Verdana"/>
                        </a:rPr>
                        <a:t>oordinate of the vertex - max? min?</a:t>
                      </a:r>
                      <a:endParaRPr b="1">
                        <a:solidFill>
                          <a:srgbClr val="FFFFFF"/>
                        </a:solidFill>
                        <a:latin typeface="Verdana"/>
                        <a:ea typeface="Verdana"/>
                        <a:cs typeface="Verdana"/>
                        <a:sym typeface="Verdana"/>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solidFill>
                      <a:srgbClr val="0B5B51"/>
                    </a:solidFill>
                  </a:tcPr>
                </a:tc>
              </a:tr>
              <a:tr h="475800">
                <a:tc>
                  <a:txBody>
                    <a:bodyPr/>
                    <a:lstStyle/>
                    <a:p>
                      <a:pPr indent="0" lvl="0" marL="0" rtl="0" algn="ctr">
                        <a:lnSpc>
                          <a:spcPct val="90000"/>
                        </a:lnSpc>
                        <a:spcBef>
                          <a:spcPts val="0"/>
                        </a:spcBef>
                        <a:spcAft>
                          <a:spcPts val="1000"/>
                        </a:spcAft>
                        <a:buNone/>
                      </a:pPr>
                      <a:r>
                        <a:rPr i="1" lang="en" sz="1900">
                          <a:solidFill>
                            <a:schemeClr val="dk1"/>
                          </a:solidFill>
                          <a:latin typeface="Times New Roman"/>
                          <a:ea typeface="Times New Roman"/>
                          <a:cs typeface="Times New Roman"/>
                          <a:sym typeface="Times New Roman"/>
                        </a:rPr>
                        <a:t>f</a:t>
                      </a:r>
                      <a:r>
                        <a:rPr lang="en" sz="1900">
                          <a:solidFill>
                            <a:schemeClr val="dk1"/>
                          </a:solidFill>
                          <a:latin typeface="Noto Sans"/>
                          <a:ea typeface="Noto Sans"/>
                          <a:cs typeface="Noto Sans"/>
                          <a:sym typeface="Noto Sans"/>
                        </a:rPr>
                        <a:t>(</a:t>
                      </a:r>
                      <a:r>
                        <a:rPr i="1" lang="en" sz="1900">
                          <a:solidFill>
                            <a:schemeClr val="dk1"/>
                          </a:solidFill>
                          <a:latin typeface="Times New Roman"/>
                          <a:ea typeface="Times New Roman"/>
                          <a:cs typeface="Times New Roman"/>
                          <a:sym typeface="Times New Roman"/>
                        </a:rPr>
                        <a:t>x</a:t>
                      </a:r>
                      <a:r>
                        <a:rPr lang="en" sz="1900">
                          <a:solidFill>
                            <a:schemeClr val="dk1"/>
                          </a:solidFill>
                          <a:latin typeface="Noto Sans"/>
                          <a:ea typeface="Noto Sans"/>
                          <a:cs typeface="Noto Sans"/>
                          <a:sym typeface="Noto Sans"/>
                        </a:rPr>
                        <a:t>) = −(</a:t>
                      </a:r>
                      <a:r>
                        <a:rPr i="1" lang="en" sz="1900">
                          <a:solidFill>
                            <a:schemeClr val="dk1"/>
                          </a:solidFill>
                          <a:latin typeface="Times New Roman"/>
                          <a:ea typeface="Times New Roman"/>
                          <a:cs typeface="Times New Roman"/>
                          <a:sym typeface="Times New Roman"/>
                        </a:rPr>
                        <a:t>x </a:t>
                      </a:r>
                      <a:r>
                        <a:rPr lang="en" sz="1900">
                          <a:solidFill>
                            <a:schemeClr val="dk1"/>
                          </a:solidFill>
                          <a:latin typeface="Noto Sans"/>
                          <a:ea typeface="Noto Sans"/>
                          <a:cs typeface="Noto Sans"/>
                          <a:sym typeface="Noto Sans"/>
                        </a:rPr>
                        <a:t>− 4)</a:t>
                      </a:r>
                      <a:r>
                        <a:rPr baseline="30000" lang="en" sz="1900">
                          <a:solidFill>
                            <a:schemeClr val="dk1"/>
                          </a:solidFill>
                          <a:latin typeface="Noto Sans"/>
                          <a:ea typeface="Noto Sans"/>
                          <a:cs typeface="Noto Sans"/>
                          <a:sym typeface="Noto Sans"/>
                        </a:rPr>
                        <a:t>2 </a:t>
                      </a:r>
                      <a:r>
                        <a:rPr lang="en" sz="1900">
                          <a:solidFill>
                            <a:schemeClr val="dk1"/>
                          </a:solidFill>
                          <a:latin typeface="Noto Sans"/>
                          <a:ea typeface="Noto Sans"/>
                          <a:cs typeface="Noto Sans"/>
                          <a:sym typeface="Noto Sans"/>
                        </a:rPr>
                        <a:t>+ 6</a:t>
                      </a:r>
                      <a:endParaRPr sz="1900"/>
                    </a:p>
                  </a:txBody>
                  <a:tcPr marT="91425" marB="91425"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tcPr>
                </a:tc>
                <a:tc>
                  <a:txBody>
                    <a:bodyPr/>
                    <a:lstStyle/>
                    <a:p>
                      <a:pPr indent="0" lvl="0" marL="457200" rtl="0" algn="l">
                        <a:lnSpc>
                          <a:spcPct val="115000"/>
                        </a:lnSpc>
                        <a:spcBef>
                          <a:spcPts val="0"/>
                        </a:spcBef>
                        <a:spcAft>
                          <a:spcPts val="0"/>
                        </a:spcAft>
                        <a:buNone/>
                      </a:pPr>
                      <a:r>
                        <a:rPr lang="en" sz="1900"/>
                        <a:t>a. (4, 6)</a:t>
                      </a:r>
                      <a:endParaRPr sz="1900">
                        <a:latin typeface="Noto Sans"/>
                        <a:ea typeface="Noto Sans"/>
                        <a:cs typeface="Noto Sans"/>
                        <a:sym typeface="Noto Sans"/>
                      </a:endParaRPr>
                    </a:p>
                  </a:txBody>
                  <a:tcPr marT="91425" marB="91425"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tcPr>
                </a:tc>
              </a:tr>
              <a:tr h="451250">
                <a:tc>
                  <a:txBody>
                    <a:bodyPr/>
                    <a:lstStyle/>
                    <a:p>
                      <a:pPr indent="0" lvl="0" marL="0" rtl="0" algn="ctr">
                        <a:lnSpc>
                          <a:spcPct val="90000"/>
                        </a:lnSpc>
                        <a:spcBef>
                          <a:spcPts val="0"/>
                        </a:spcBef>
                        <a:spcAft>
                          <a:spcPts val="1000"/>
                        </a:spcAft>
                        <a:buClr>
                          <a:schemeClr val="dk1"/>
                        </a:buClr>
                        <a:buSzPts val="1100"/>
                        <a:buFont typeface="Arial"/>
                        <a:buNone/>
                      </a:pPr>
                      <a:r>
                        <a:rPr i="1" lang="en" sz="1900">
                          <a:solidFill>
                            <a:schemeClr val="dk1"/>
                          </a:solidFill>
                          <a:latin typeface="Times New Roman"/>
                          <a:ea typeface="Times New Roman"/>
                          <a:cs typeface="Times New Roman"/>
                          <a:sym typeface="Times New Roman"/>
                        </a:rPr>
                        <a:t>g</a:t>
                      </a:r>
                      <a:r>
                        <a:rPr lang="en" sz="1900">
                          <a:solidFill>
                            <a:schemeClr val="dk1"/>
                          </a:solidFill>
                          <a:latin typeface="Noto Sans"/>
                          <a:ea typeface="Noto Sans"/>
                          <a:cs typeface="Noto Sans"/>
                          <a:sym typeface="Noto Sans"/>
                        </a:rPr>
                        <a:t>(</a:t>
                      </a:r>
                      <a:r>
                        <a:rPr i="1" lang="en" sz="1900">
                          <a:solidFill>
                            <a:schemeClr val="dk1"/>
                          </a:solidFill>
                          <a:latin typeface="Times New Roman"/>
                          <a:ea typeface="Times New Roman"/>
                          <a:cs typeface="Times New Roman"/>
                          <a:sym typeface="Times New Roman"/>
                        </a:rPr>
                        <a:t>x</a:t>
                      </a:r>
                      <a:r>
                        <a:rPr lang="en" sz="1900">
                          <a:solidFill>
                            <a:schemeClr val="dk1"/>
                          </a:solidFill>
                          <a:latin typeface="Noto Sans"/>
                          <a:ea typeface="Noto Sans"/>
                          <a:cs typeface="Noto Sans"/>
                          <a:sym typeface="Noto Sans"/>
                        </a:rPr>
                        <a:t>) = (</a:t>
                      </a:r>
                      <a:r>
                        <a:rPr i="1" lang="en" sz="1900">
                          <a:solidFill>
                            <a:schemeClr val="dk1"/>
                          </a:solidFill>
                          <a:latin typeface="Times New Roman"/>
                          <a:ea typeface="Times New Roman"/>
                          <a:cs typeface="Times New Roman"/>
                          <a:sym typeface="Times New Roman"/>
                        </a:rPr>
                        <a:t>x </a:t>
                      </a:r>
                      <a:r>
                        <a:rPr lang="en" sz="1900">
                          <a:solidFill>
                            <a:schemeClr val="dk1"/>
                          </a:solidFill>
                          <a:latin typeface="Noto Sans"/>
                          <a:ea typeface="Noto Sans"/>
                          <a:cs typeface="Noto Sans"/>
                          <a:sym typeface="Noto Sans"/>
                        </a:rPr>
                        <a:t>+ 7)</a:t>
                      </a:r>
                      <a:r>
                        <a:rPr baseline="30000" lang="en" sz="1900">
                          <a:solidFill>
                            <a:schemeClr val="dk1"/>
                          </a:solidFill>
                          <a:latin typeface="Noto Sans"/>
                          <a:ea typeface="Noto Sans"/>
                          <a:cs typeface="Noto Sans"/>
                          <a:sym typeface="Noto Sans"/>
                        </a:rPr>
                        <a:t>2 </a:t>
                      </a:r>
                      <a:r>
                        <a:rPr lang="en" sz="1900">
                          <a:solidFill>
                            <a:schemeClr val="dk1"/>
                          </a:solidFill>
                          <a:latin typeface="Noto Sans"/>
                          <a:ea typeface="Noto Sans"/>
                          <a:cs typeface="Noto Sans"/>
                          <a:sym typeface="Noto Sans"/>
                        </a:rPr>
                        <a:t>− 3</a:t>
                      </a:r>
                      <a:endParaRPr i="1" sz="1900">
                        <a:solidFill>
                          <a:schemeClr val="dk1"/>
                        </a:solidFill>
                        <a:latin typeface="Times New Roman"/>
                        <a:ea typeface="Times New Roman"/>
                        <a:cs typeface="Times New Roman"/>
                        <a:sym typeface="Times New Roman"/>
                      </a:endParaRPr>
                    </a:p>
                  </a:txBody>
                  <a:tcPr marT="91425" marB="91425"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tcPr>
                </a:tc>
                <a:tc>
                  <a:txBody>
                    <a:bodyPr/>
                    <a:lstStyle/>
                    <a:p>
                      <a:pPr indent="0" lvl="0" marL="457200" rtl="0" algn="l">
                        <a:lnSpc>
                          <a:spcPct val="115000"/>
                        </a:lnSpc>
                        <a:spcBef>
                          <a:spcPts val="0"/>
                        </a:spcBef>
                        <a:spcAft>
                          <a:spcPts val="0"/>
                        </a:spcAft>
                        <a:buClr>
                          <a:schemeClr val="dk1"/>
                        </a:buClr>
                        <a:buSzPts val="1100"/>
                        <a:buFont typeface="Arial"/>
                        <a:buNone/>
                      </a:pPr>
                      <a:r>
                        <a:rPr lang="en" sz="1900">
                          <a:solidFill>
                            <a:schemeClr val="dk1"/>
                          </a:solidFill>
                        </a:rPr>
                        <a:t>b. </a:t>
                      </a:r>
                      <a:r>
                        <a:rPr lang="en" sz="1900">
                          <a:solidFill>
                            <a:schemeClr val="dk1"/>
                          </a:solidFill>
                        </a:rPr>
                        <a:t>(</a:t>
                      </a:r>
                      <a:r>
                        <a:rPr lang="en" sz="1900">
                          <a:solidFill>
                            <a:schemeClr val="dk1"/>
                          </a:solidFill>
                          <a:latin typeface="Noto Sans"/>
                          <a:ea typeface="Noto Sans"/>
                          <a:cs typeface="Noto Sans"/>
                          <a:sym typeface="Noto Sans"/>
                        </a:rPr>
                        <a:t>−</a:t>
                      </a:r>
                      <a:r>
                        <a:rPr lang="en" sz="1900">
                          <a:solidFill>
                            <a:schemeClr val="dk1"/>
                          </a:solidFill>
                        </a:rPr>
                        <a:t> 7, </a:t>
                      </a:r>
                      <a:r>
                        <a:rPr lang="en" sz="1900">
                          <a:solidFill>
                            <a:schemeClr val="dk1"/>
                          </a:solidFill>
                          <a:latin typeface="Noto Sans"/>
                          <a:ea typeface="Noto Sans"/>
                          <a:cs typeface="Noto Sans"/>
                          <a:sym typeface="Noto Sans"/>
                        </a:rPr>
                        <a:t>−</a:t>
                      </a:r>
                      <a:r>
                        <a:rPr lang="en" sz="1900">
                          <a:solidFill>
                            <a:schemeClr val="dk1"/>
                          </a:solidFill>
                        </a:rPr>
                        <a:t> 3)</a:t>
                      </a:r>
                      <a:endParaRPr sz="1900"/>
                    </a:p>
                  </a:txBody>
                  <a:tcPr marT="91425" marB="91425"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tcPr>
                </a:tc>
              </a:tr>
              <a:tr h="451250">
                <a:tc>
                  <a:txBody>
                    <a:bodyPr/>
                    <a:lstStyle/>
                    <a:p>
                      <a:pPr indent="0" lvl="0" marL="0" rtl="0" algn="ctr">
                        <a:lnSpc>
                          <a:spcPct val="90000"/>
                        </a:lnSpc>
                        <a:spcBef>
                          <a:spcPts val="0"/>
                        </a:spcBef>
                        <a:spcAft>
                          <a:spcPts val="1000"/>
                        </a:spcAft>
                        <a:buClr>
                          <a:schemeClr val="dk1"/>
                        </a:buClr>
                        <a:buSzPts val="1100"/>
                        <a:buFont typeface="Arial"/>
                        <a:buNone/>
                      </a:pPr>
                      <a:r>
                        <a:rPr i="1" lang="en" sz="1900">
                          <a:solidFill>
                            <a:schemeClr val="dk1"/>
                          </a:solidFill>
                          <a:latin typeface="Times New Roman"/>
                          <a:ea typeface="Times New Roman"/>
                          <a:cs typeface="Times New Roman"/>
                          <a:sym typeface="Times New Roman"/>
                        </a:rPr>
                        <a:t>h</a:t>
                      </a:r>
                      <a:r>
                        <a:rPr lang="en" sz="1900">
                          <a:solidFill>
                            <a:schemeClr val="dk1"/>
                          </a:solidFill>
                          <a:latin typeface="Noto Sans"/>
                          <a:ea typeface="Noto Sans"/>
                          <a:cs typeface="Noto Sans"/>
                          <a:sym typeface="Noto Sans"/>
                        </a:rPr>
                        <a:t>(</a:t>
                      </a:r>
                      <a:r>
                        <a:rPr i="1" lang="en" sz="1900">
                          <a:solidFill>
                            <a:schemeClr val="dk1"/>
                          </a:solidFill>
                          <a:latin typeface="Times New Roman"/>
                          <a:ea typeface="Times New Roman"/>
                          <a:cs typeface="Times New Roman"/>
                          <a:sym typeface="Times New Roman"/>
                        </a:rPr>
                        <a:t>x</a:t>
                      </a:r>
                      <a:r>
                        <a:rPr lang="en" sz="1900">
                          <a:solidFill>
                            <a:schemeClr val="dk1"/>
                          </a:solidFill>
                          <a:latin typeface="Noto Sans"/>
                          <a:ea typeface="Noto Sans"/>
                          <a:cs typeface="Noto Sans"/>
                          <a:sym typeface="Noto Sans"/>
                        </a:rPr>
                        <a:t>) = 4(</a:t>
                      </a:r>
                      <a:r>
                        <a:rPr i="1" lang="en" sz="1900">
                          <a:solidFill>
                            <a:schemeClr val="dk1"/>
                          </a:solidFill>
                          <a:latin typeface="Times New Roman"/>
                          <a:ea typeface="Times New Roman"/>
                          <a:cs typeface="Times New Roman"/>
                          <a:sym typeface="Times New Roman"/>
                        </a:rPr>
                        <a:t>x </a:t>
                      </a:r>
                      <a:r>
                        <a:rPr lang="en" sz="1900">
                          <a:solidFill>
                            <a:schemeClr val="dk1"/>
                          </a:solidFill>
                          <a:latin typeface="Noto Sans"/>
                          <a:ea typeface="Noto Sans"/>
                          <a:cs typeface="Noto Sans"/>
                          <a:sym typeface="Noto Sans"/>
                        </a:rPr>
                        <a:t>+ 5)</a:t>
                      </a:r>
                      <a:r>
                        <a:rPr baseline="30000" lang="en" sz="1900">
                          <a:solidFill>
                            <a:schemeClr val="dk1"/>
                          </a:solidFill>
                          <a:latin typeface="Noto Sans"/>
                          <a:ea typeface="Noto Sans"/>
                          <a:cs typeface="Noto Sans"/>
                          <a:sym typeface="Noto Sans"/>
                        </a:rPr>
                        <a:t>2 </a:t>
                      </a:r>
                      <a:r>
                        <a:rPr lang="en" sz="1900">
                          <a:solidFill>
                            <a:schemeClr val="dk1"/>
                          </a:solidFill>
                          <a:latin typeface="Noto Sans"/>
                          <a:ea typeface="Noto Sans"/>
                          <a:cs typeface="Noto Sans"/>
                          <a:sym typeface="Noto Sans"/>
                        </a:rPr>
                        <a:t>+ 7</a:t>
                      </a:r>
                      <a:endParaRPr i="1" sz="1900">
                        <a:solidFill>
                          <a:schemeClr val="dk1"/>
                        </a:solidFill>
                        <a:latin typeface="Times New Roman"/>
                        <a:ea typeface="Times New Roman"/>
                        <a:cs typeface="Times New Roman"/>
                        <a:sym typeface="Times New Roman"/>
                      </a:endParaRPr>
                    </a:p>
                  </a:txBody>
                  <a:tcPr marT="91425" marB="91425"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tcPr>
                </a:tc>
                <a:tc>
                  <a:txBody>
                    <a:bodyPr/>
                    <a:lstStyle/>
                    <a:p>
                      <a:pPr indent="0" lvl="0" marL="457200" rtl="0" algn="l">
                        <a:lnSpc>
                          <a:spcPct val="115000"/>
                        </a:lnSpc>
                        <a:spcBef>
                          <a:spcPts val="0"/>
                        </a:spcBef>
                        <a:spcAft>
                          <a:spcPts val="0"/>
                        </a:spcAft>
                        <a:buClr>
                          <a:schemeClr val="dk1"/>
                        </a:buClr>
                        <a:buSzPts val="1100"/>
                        <a:buFont typeface="Arial"/>
                        <a:buNone/>
                      </a:pPr>
                      <a:r>
                        <a:rPr lang="en" sz="1900">
                          <a:solidFill>
                            <a:schemeClr val="dk1"/>
                          </a:solidFill>
                        </a:rPr>
                        <a:t>c. </a:t>
                      </a:r>
                      <a:r>
                        <a:rPr lang="en" sz="1900">
                          <a:solidFill>
                            <a:schemeClr val="dk1"/>
                          </a:solidFill>
                        </a:rPr>
                        <a:t>(</a:t>
                      </a:r>
                      <a:r>
                        <a:rPr lang="en" sz="1900">
                          <a:solidFill>
                            <a:schemeClr val="dk1"/>
                          </a:solidFill>
                          <a:latin typeface="Noto Sans"/>
                          <a:ea typeface="Noto Sans"/>
                          <a:cs typeface="Noto Sans"/>
                          <a:sym typeface="Noto Sans"/>
                        </a:rPr>
                        <a:t>−</a:t>
                      </a:r>
                      <a:r>
                        <a:rPr lang="en" sz="1900">
                          <a:solidFill>
                            <a:schemeClr val="dk1"/>
                          </a:solidFill>
                        </a:rPr>
                        <a:t> 5, 7)</a:t>
                      </a:r>
                      <a:endParaRPr sz="1900"/>
                    </a:p>
                  </a:txBody>
                  <a:tcPr marT="91425" marB="91425"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tcPr>
                </a:tc>
              </a:tr>
              <a:tr h="451250">
                <a:tc>
                  <a:txBody>
                    <a:bodyPr/>
                    <a:lstStyle/>
                    <a:p>
                      <a:pPr indent="0" lvl="0" marL="0" rtl="0" algn="ctr">
                        <a:lnSpc>
                          <a:spcPct val="90000"/>
                        </a:lnSpc>
                        <a:spcBef>
                          <a:spcPts val="0"/>
                        </a:spcBef>
                        <a:spcAft>
                          <a:spcPts val="1000"/>
                        </a:spcAft>
                        <a:buClr>
                          <a:schemeClr val="dk1"/>
                        </a:buClr>
                        <a:buSzPts val="1100"/>
                        <a:buFont typeface="Arial"/>
                        <a:buNone/>
                      </a:pPr>
                      <a:r>
                        <a:rPr i="1" lang="en" sz="1900">
                          <a:solidFill>
                            <a:schemeClr val="dk1"/>
                          </a:solidFill>
                          <a:latin typeface="Times New Roman"/>
                          <a:ea typeface="Times New Roman"/>
                          <a:cs typeface="Times New Roman"/>
                          <a:sym typeface="Times New Roman"/>
                        </a:rPr>
                        <a:t>k</a:t>
                      </a:r>
                      <a:r>
                        <a:rPr lang="en" sz="1900">
                          <a:solidFill>
                            <a:schemeClr val="dk1"/>
                          </a:solidFill>
                          <a:latin typeface="Noto Sans"/>
                          <a:ea typeface="Noto Sans"/>
                          <a:cs typeface="Noto Sans"/>
                          <a:sym typeface="Noto Sans"/>
                        </a:rPr>
                        <a:t>(</a:t>
                      </a:r>
                      <a:r>
                        <a:rPr i="1" lang="en" sz="1900">
                          <a:solidFill>
                            <a:schemeClr val="dk1"/>
                          </a:solidFill>
                          <a:latin typeface="Times New Roman"/>
                          <a:ea typeface="Times New Roman"/>
                          <a:cs typeface="Times New Roman"/>
                          <a:sym typeface="Times New Roman"/>
                        </a:rPr>
                        <a:t>x</a:t>
                      </a:r>
                      <a:r>
                        <a:rPr lang="en" sz="1900">
                          <a:solidFill>
                            <a:schemeClr val="dk1"/>
                          </a:solidFill>
                          <a:latin typeface="Noto Sans"/>
                          <a:ea typeface="Noto Sans"/>
                          <a:cs typeface="Noto Sans"/>
                          <a:sym typeface="Noto Sans"/>
                        </a:rPr>
                        <a:t>) = </a:t>
                      </a:r>
                      <a:r>
                        <a:rPr i="1" lang="en" sz="1900">
                          <a:solidFill>
                            <a:schemeClr val="dk1"/>
                          </a:solidFill>
                          <a:latin typeface="Times New Roman"/>
                          <a:ea typeface="Times New Roman"/>
                          <a:cs typeface="Times New Roman"/>
                          <a:sym typeface="Times New Roman"/>
                        </a:rPr>
                        <a:t>x</a:t>
                      </a:r>
                      <a:r>
                        <a:rPr baseline="30000" lang="en" sz="1900">
                          <a:solidFill>
                            <a:schemeClr val="dk1"/>
                          </a:solidFill>
                          <a:latin typeface="Noto Sans"/>
                          <a:ea typeface="Noto Sans"/>
                          <a:cs typeface="Noto Sans"/>
                          <a:sym typeface="Noto Sans"/>
                        </a:rPr>
                        <a:t>2</a:t>
                      </a:r>
                      <a:r>
                        <a:rPr i="1" lang="en" sz="1900">
                          <a:solidFill>
                            <a:schemeClr val="dk1"/>
                          </a:solidFill>
                          <a:latin typeface="Times New Roman"/>
                          <a:ea typeface="Times New Roman"/>
                          <a:cs typeface="Times New Roman"/>
                          <a:sym typeface="Times New Roman"/>
                        </a:rPr>
                        <a:t> </a:t>
                      </a:r>
                      <a:r>
                        <a:rPr lang="en" sz="1900">
                          <a:solidFill>
                            <a:schemeClr val="dk1"/>
                          </a:solidFill>
                          <a:latin typeface="Noto Sans"/>
                          <a:ea typeface="Noto Sans"/>
                          <a:cs typeface="Noto Sans"/>
                          <a:sym typeface="Noto Sans"/>
                        </a:rPr>
                        <a:t>− 6</a:t>
                      </a:r>
                      <a:r>
                        <a:rPr i="1" lang="en" sz="1900">
                          <a:solidFill>
                            <a:schemeClr val="dk1"/>
                          </a:solidFill>
                          <a:latin typeface="Times New Roman"/>
                          <a:ea typeface="Times New Roman"/>
                          <a:cs typeface="Times New Roman"/>
                          <a:sym typeface="Times New Roman"/>
                        </a:rPr>
                        <a:t>x </a:t>
                      </a:r>
                      <a:r>
                        <a:rPr lang="en" sz="1900">
                          <a:solidFill>
                            <a:schemeClr val="dk1"/>
                          </a:solidFill>
                          <a:latin typeface="Noto Sans"/>
                          <a:ea typeface="Noto Sans"/>
                          <a:cs typeface="Noto Sans"/>
                          <a:sym typeface="Noto Sans"/>
                        </a:rPr>
                        <a:t>− 3</a:t>
                      </a:r>
                      <a:endParaRPr i="1" sz="1900">
                        <a:solidFill>
                          <a:schemeClr val="dk1"/>
                        </a:solidFill>
                        <a:latin typeface="Times New Roman"/>
                        <a:ea typeface="Times New Roman"/>
                        <a:cs typeface="Times New Roman"/>
                        <a:sym typeface="Times New Roman"/>
                      </a:endParaRPr>
                    </a:p>
                  </a:txBody>
                  <a:tcPr marT="91425" marB="91425"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tcPr>
                </a:tc>
                <a:tc>
                  <a:txBody>
                    <a:bodyPr/>
                    <a:lstStyle/>
                    <a:p>
                      <a:pPr indent="0" lvl="0" marL="457200" rtl="0" algn="l">
                        <a:lnSpc>
                          <a:spcPct val="115000"/>
                        </a:lnSpc>
                        <a:spcBef>
                          <a:spcPts val="0"/>
                        </a:spcBef>
                        <a:spcAft>
                          <a:spcPts val="0"/>
                        </a:spcAft>
                        <a:buClr>
                          <a:schemeClr val="dk1"/>
                        </a:buClr>
                        <a:buSzPts val="1100"/>
                        <a:buFont typeface="Arial"/>
                        <a:buNone/>
                      </a:pPr>
                      <a:r>
                        <a:rPr lang="en" sz="1900">
                          <a:solidFill>
                            <a:schemeClr val="dk1"/>
                          </a:solidFill>
                        </a:rPr>
                        <a:t>d. </a:t>
                      </a:r>
                      <a:r>
                        <a:rPr lang="en" sz="1900">
                          <a:solidFill>
                            <a:schemeClr val="dk1"/>
                          </a:solidFill>
                        </a:rPr>
                        <a:t>(3, </a:t>
                      </a:r>
                      <a:r>
                        <a:rPr lang="en" sz="1900">
                          <a:solidFill>
                            <a:schemeClr val="dk1"/>
                          </a:solidFill>
                          <a:latin typeface="Noto Sans"/>
                          <a:ea typeface="Noto Sans"/>
                          <a:cs typeface="Noto Sans"/>
                          <a:sym typeface="Noto Sans"/>
                        </a:rPr>
                        <a:t>−</a:t>
                      </a:r>
                      <a:r>
                        <a:rPr lang="en" sz="1900">
                          <a:solidFill>
                            <a:schemeClr val="dk1"/>
                          </a:solidFill>
                        </a:rPr>
                        <a:t> 12)</a:t>
                      </a:r>
                      <a:endParaRPr sz="1900"/>
                    </a:p>
                  </a:txBody>
                  <a:tcPr marT="91425" marB="91425"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tcPr>
                </a:tc>
              </a:tr>
              <a:tr h="451250">
                <a:tc>
                  <a:txBody>
                    <a:bodyPr/>
                    <a:lstStyle/>
                    <a:p>
                      <a:pPr indent="0" lvl="0" marL="0" rtl="0" algn="ctr">
                        <a:lnSpc>
                          <a:spcPct val="90000"/>
                        </a:lnSpc>
                        <a:spcBef>
                          <a:spcPts val="0"/>
                        </a:spcBef>
                        <a:spcAft>
                          <a:spcPts val="1000"/>
                        </a:spcAft>
                        <a:buClr>
                          <a:schemeClr val="dk1"/>
                        </a:buClr>
                        <a:buSzPts val="1100"/>
                        <a:buFont typeface="Arial"/>
                        <a:buNone/>
                      </a:pPr>
                      <a:r>
                        <a:rPr i="1" lang="en" sz="1900">
                          <a:solidFill>
                            <a:schemeClr val="dk1"/>
                          </a:solidFill>
                          <a:latin typeface="Times New Roman"/>
                          <a:ea typeface="Times New Roman"/>
                          <a:cs typeface="Times New Roman"/>
                          <a:sym typeface="Times New Roman"/>
                        </a:rPr>
                        <a:t>m</a:t>
                      </a:r>
                      <a:r>
                        <a:rPr lang="en" sz="1900">
                          <a:solidFill>
                            <a:schemeClr val="dk1"/>
                          </a:solidFill>
                          <a:latin typeface="Noto Sans"/>
                          <a:ea typeface="Noto Sans"/>
                          <a:cs typeface="Noto Sans"/>
                          <a:sym typeface="Noto Sans"/>
                        </a:rPr>
                        <a:t>(</a:t>
                      </a:r>
                      <a:r>
                        <a:rPr i="1" lang="en" sz="1900">
                          <a:solidFill>
                            <a:schemeClr val="dk1"/>
                          </a:solidFill>
                          <a:latin typeface="Times New Roman"/>
                          <a:ea typeface="Times New Roman"/>
                          <a:cs typeface="Times New Roman"/>
                          <a:sym typeface="Times New Roman"/>
                        </a:rPr>
                        <a:t>x</a:t>
                      </a:r>
                      <a:r>
                        <a:rPr lang="en" sz="1900">
                          <a:solidFill>
                            <a:schemeClr val="dk1"/>
                          </a:solidFill>
                          <a:latin typeface="Noto Sans"/>
                          <a:ea typeface="Noto Sans"/>
                          <a:cs typeface="Noto Sans"/>
                          <a:sym typeface="Noto Sans"/>
                        </a:rPr>
                        <a:t>) = − </a:t>
                      </a:r>
                      <a:r>
                        <a:rPr i="1" lang="en" sz="1900">
                          <a:solidFill>
                            <a:schemeClr val="dk1"/>
                          </a:solidFill>
                          <a:latin typeface="Times New Roman"/>
                          <a:ea typeface="Times New Roman"/>
                          <a:cs typeface="Times New Roman"/>
                          <a:sym typeface="Times New Roman"/>
                        </a:rPr>
                        <a:t>x</a:t>
                      </a:r>
                      <a:r>
                        <a:rPr baseline="30000" lang="en" sz="1900">
                          <a:solidFill>
                            <a:schemeClr val="dk1"/>
                          </a:solidFill>
                          <a:latin typeface="Noto Sans"/>
                          <a:ea typeface="Noto Sans"/>
                          <a:cs typeface="Noto Sans"/>
                          <a:sym typeface="Noto Sans"/>
                        </a:rPr>
                        <a:t>2</a:t>
                      </a:r>
                      <a:r>
                        <a:rPr i="1" lang="en" sz="1900">
                          <a:solidFill>
                            <a:schemeClr val="dk1"/>
                          </a:solidFill>
                          <a:latin typeface="Times New Roman"/>
                          <a:ea typeface="Times New Roman"/>
                          <a:cs typeface="Times New Roman"/>
                          <a:sym typeface="Times New Roman"/>
                        </a:rPr>
                        <a:t> </a:t>
                      </a:r>
                      <a:r>
                        <a:rPr lang="en" sz="1900">
                          <a:solidFill>
                            <a:schemeClr val="dk1"/>
                          </a:solidFill>
                          <a:latin typeface="Noto Sans"/>
                          <a:ea typeface="Noto Sans"/>
                          <a:cs typeface="Noto Sans"/>
                          <a:sym typeface="Noto Sans"/>
                        </a:rPr>
                        <a:t>+ 8</a:t>
                      </a:r>
                      <a:r>
                        <a:rPr i="1" lang="en" sz="1900">
                          <a:solidFill>
                            <a:schemeClr val="dk1"/>
                          </a:solidFill>
                          <a:latin typeface="Times New Roman"/>
                          <a:ea typeface="Times New Roman"/>
                          <a:cs typeface="Times New Roman"/>
                          <a:sym typeface="Times New Roman"/>
                        </a:rPr>
                        <a:t>x</a:t>
                      </a:r>
                      <a:endParaRPr i="1" sz="1900">
                        <a:solidFill>
                          <a:schemeClr val="dk1"/>
                        </a:solidFill>
                        <a:latin typeface="Times New Roman"/>
                        <a:ea typeface="Times New Roman"/>
                        <a:cs typeface="Times New Roman"/>
                        <a:sym typeface="Times New Roman"/>
                      </a:endParaRPr>
                    </a:p>
                  </a:txBody>
                  <a:tcPr marT="91425" marB="91425"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tcPr>
                </a:tc>
                <a:tc>
                  <a:txBody>
                    <a:bodyPr/>
                    <a:lstStyle/>
                    <a:p>
                      <a:pPr indent="0" lvl="0" marL="457200" rtl="0" algn="l">
                        <a:lnSpc>
                          <a:spcPct val="115000"/>
                        </a:lnSpc>
                        <a:spcBef>
                          <a:spcPts val="0"/>
                        </a:spcBef>
                        <a:spcAft>
                          <a:spcPts val="0"/>
                        </a:spcAft>
                        <a:buClr>
                          <a:schemeClr val="dk1"/>
                        </a:buClr>
                        <a:buSzPts val="1100"/>
                        <a:buFont typeface="Arial"/>
                        <a:buNone/>
                      </a:pPr>
                      <a:r>
                        <a:rPr lang="en" sz="1900">
                          <a:solidFill>
                            <a:schemeClr val="dk1"/>
                          </a:solidFill>
                        </a:rPr>
                        <a:t>e. </a:t>
                      </a:r>
                      <a:r>
                        <a:rPr lang="en" sz="1900">
                          <a:solidFill>
                            <a:schemeClr val="dk1"/>
                          </a:solidFill>
                        </a:rPr>
                        <a:t>(4, 16)</a:t>
                      </a:r>
                      <a:endParaRPr sz="1900"/>
                    </a:p>
                  </a:txBody>
                  <a:tcPr marT="91425" marB="91425"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tcPr>
                </a:tc>
              </a:tr>
            </a:tbl>
          </a:graphicData>
        </a:graphic>
      </p:graphicFrame>
      <p:sp>
        <p:nvSpPr>
          <p:cNvPr id="197" name="Google Shape;197;p26"/>
          <p:cNvSpPr txBox="1"/>
          <p:nvPr>
            <p:ph idx="12" type="sldNum"/>
          </p:nvPr>
        </p:nvSpPr>
        <p:spPr>
          <a:xfrm>
            <a:off x="8283608" y="4738361"/>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198" name="Google Shape;198;p26"/>
          <p:cNvSpPr txBox="1"/>
          <p:nvPr>
            <p:ph idx="2" type="sldNum"/>
          </p:nvPr>
        </p:nvSpPr>
        <p:spPr>
          <a:xfrm>
            <a:off x="311700" y="4738369"/>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9.11.2 Does the Vertex Represent the Minimum or Maximum Value?</a:t>
            </a:r>
            <a:endParaRPr/>
          </a:p>
        </p:txBody>
      </p:sp>
      <p:sp>
        <p:nvSpPr>
          <p:cNvPr descr="Icon links to another slide containing a challenge activity that increases the depth and/or complexity of this activity." id="199" name="Google Shape;199;p26" title="Are you ready for more? icon">
            <a:hlinkClick action="ppaction://hlinksldjump" r:id="rId4"/>
          </p:cNvPr>
          <p:cNvSpPr/>
          <p:nvPr/>
        </p:nvSpPr>
        <p:spPr>
          <a:xfrm rot="-722209">
            <a:off x="7858874" y="3968783"/>
            <a:ext cx="1284644" cy="744143"/>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latin typeface="Calibri"/>
                <a:ea typeface="Calibri"/>
                <a:cs typeface="Calibri"/>
                <a:sym typeface="Calibri"/>
              </a:rPr>
              <a:t>Are you ready for more?</a:t>
            </a:r>
            <a:endParaRPr b="1" sz="1200">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03" name="Shape 203"/>
        <p:cNvGrpSpPr/>
        <p:nvPr/>
      </p:nvGrpSpPr>
      <p:grpSpPr>
        <a:xfrm>
          <a:off x="0" y="0"/>
          <a:ext cx="0" cy="0"/>
          <a:chOff x="0" y="0"/>
          <a:chExt cx="0" cy="0"/>
        </a:xfrm>
      </p:grpSpPr>
      <p:pic>
        <p:nvPicPr>
          <p:cNvPr descr="Icon indicating the slide contains a support for gifted students by providing a challenge that increases the depth or complexity of the material" id="204" name="Google Shape;204;p27" title="extending your thinking-1.png"/>
          <p:cNvPicPr preferRelativeResize="0"/>
          <p:nvPr/>
        </p:nvPicPr>
        <p:blipFill>
          <a:blip r:embed="rId3">
            <a:alphaModFix/>
          </a:blip>
          <a:stretch>
            <a:fillRect/>
          </a:stretch>
        </p:blipFill>
        <p:spPr>
          <a:xfrm>
            <a:off x="8478301" y="142926"/>
            <a:ext cx="354000" cy="354000"/>
          </a:xfrm>
          <a:prstGeom prst="rect">
            <a:avLst/>
          </a:prstGeom>
          <a:noFill/>
          <a:ln>
            <a:noFill/>
          </a:ln>
        </p:spPr>
      </p:pic>
      <p:sp>
        <p:nvSpPr>
          <p:cNvPr id="205" name="Google Shape;205;p27"/>
          <p:cNvSpPr txBox="1"/>
          <p:nvPr>
            <p:ph type="title"/>
          </p:nvPr>
        </p:nvSpPr>
        <p:spPr>
          <a:xfrm>
            <a:off x="311700" y="137160"/>
            <a:ext cx="8520600" cy="8943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l">
              <a:spcBef>
                <a:spcPts val="0"/>
              </a:spcBef>
              <a:spcAft>
                <a:spcPts val="0"/>
              </a:spcAft>
              <a:buNone/>
            </a:pPr>
            <a:r>
              <a:rPr lang="en" sz="3000"/>
              <a:t>Extending Your Thinking</a:t>
            </a:r>
            <a:endParaRPr/>
          </a:p>
        </p:txBody>
      </p:sp>
      <p:sp>
        <p:nvSpPr>
          <p:cNvPr id="206" name="Google Shape;206;p27"/>
          <p:cNvSpPr txBox="1"/>
          <p:nvPr>
            <p:ph idx="1" type="body"/>
          </p:nvPr>
        </p:nvSpPr>
        <p:spPr>
          <a:xfrm>
            <a:off x="311700" y="1094638"/>
            <a:ext cx="8596800" cy="361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Here is a portion of the graph of </a:t>
            </a:r>
            <a:br>
              <a:rPr lang="en"/>
            </a:br>
            <a:r>
              <a:rPr lang="en"/>
              <a:t>function </a:t>
            </a:r>
            <a:r>
              <a:rPr i="1" lang="en">
                <a:latin typeface="Times New Roman"/>
                <a:ea typeface="Times New Roman"/>
                <a:cs typeface="Times New Roman"/>
                <a:sym typeface="Times New Roman"/>
              </a:rPr>
              <a:t>q</a:t>
            </a:r>
            <a:r>
              <a:rPr lang="en"/>
              <a:t>, defined by</a:t>
            </a:r>
            <a:endParaRPr/>
          </a:p>
          <a:p>
            <a:pPr indent="0" lvl="0" marL="0" rtl="0" algn="l">
              <a:spcBef>
                <a:spcPts val="0"/>
              </a:spcBef>
              <a:spcAft>
                <a:spcPts val="0"/>
              </a:spcAft>
              <a:buNone/>
            </a:pPr>
            <a:r>
              <a:rPr i="1" lang="en">
                <a:latin typeface="Times New Roman"/>
                <a:ea typeface="Times New Roman"/>
                <a:cs typeface="Times New Roman"/>
                <a:sym typeface="Times New Roman"/>
              </a:rPr>
              <a:t>q</a:t>
            </a:r>
            <a:r>
              <a:rPr lang="en"/>
              <a:t>(</a:t>
            </a:r>
            <a:r>
              <a:rPr i="1" lang="en">
                <a:latin typeface="Times New Roman"/>
                <a:ea typeface="Times New Roman"/>
                <a:cs typeface="Times New Roman"/>
                <a:sym typeface="Times New Roman"/>
              </a:rPr>
              <a:t>x</a:t>
            </a:r>
            <a:r>
              <a:rPr lang="en"/>
              <a:t>) = −</a:t>
            </a:r>
            <a:r>
              <a:rPr i="1" lang="en">
                <a:latin typeface="Times New Roman"/>
                <a:ea typeface="Times New Roman"/>
                <a:cs typeface="Times New Roman"/>
                <a:sym typeface="Times New Roman"/>
              </a:rPr>
              <a:t>x</a:t>
            </a:r>
            <a:r>
              <a:rPr baseline="30000" lang="en"/>
              <a:t>2 </a:t>
            </a:r>
            <a:r>
              <a:rPr lang="en"/>
              <a:t>+ 14</a:t>
            </a:r>
            <a:r>
              <a:rPr i="1" lang="en">
                <a:latin typeface="Times New Roman"/>
                <a:ea typeface="Times New Roman"/>
                <a:cs typeface="Times New Roman"/>
                <a:sym typeface="Times New Roman"/>
              </a:rPr>
              <a:t>x </a:t>
            </a:r>
            <a:r>
              <a:rPr lang="en"/>
              <a:t>− 40</a:t>
            </a:r>
            <a:r>
              <a:rPr lang="en"/>
              <a:t>.</a:t>
            </a:r>
            <a:endParaRPr/>
          </a:p>
          <a:p>
            <a:pPr indent="0" lvl="0" marL="0" rtl="0" algn="l">
              <a:spcBef>
                <a:spcPts val="1000"/>
              </a:spcBef>
              <a:spcAft>
                <a:spcPts val="0"/>
              </a:spcAft>
              <a:buNone/>
            </a:pPr>
            <a:r>
              <a:rPr lang="en"/>
              <a:t>ABCD is a rectangle. Points A </a:t>
            </a:r>
            <a:br>
              <a:rPr lang="en"/>
            </a:br>
            <a:r>
              <a:rPr lang="en"/>
              <a:t>and B coincide with the </a:t>
            </a:r>
            <a:r>
              <a:rPr i="1" lang="en">
                <a:latin typeface="Times New Roman"/>
                <a:ea typeface="Times New Roman"/>
                <a:cs typeface="Times New Roman"/>
                <a:sym typeface="Times New Roman"/>
              </a:rPr>
              <a:t>x</a:t>
            </a:r>
            <a:r>
              <a:rPr lang="en"/>
              <a:t>-intercepts </a:t>
            </a:r>
            <a:br>
              <a:rPr lang="en"/>
            </a:br>
            <a:r>
              <a:rPr lang="en"/>
              <a:t>of the graph, and segment CD </a:t>
            </a:r>
            <a:br>
              <a:rPr lang="en"/>
            </a:br>
            <a:r>
              <a:rPr lang="en"/>
              <a:t>just touches the vertex of the graph.</a:t>
            </a:r>
            <a:endParaRPr/>
          </a:p>
          <a:p>
            <a:pPr indent="0" lvl="0" marL="0" rtl="0" algn="l">
              <a:spcBef>
                <a:spcPts val="1000"/>
              </a:spcBef>
              <a:spcAft>
                <a:spcPts val="0"/>
              </a:spcAft>
              <a:buClr>
                <a:schemeClr val="dk1"/>
              </a:buClr>
              <a:buSzPts val="1100"/>
              <a:buFont typeface="Arial"/>
              <a:buNone/>
            </a:pPr>
            <a:r>
              <a:rPr lang="en"/>
              <a:t>Find the area of ABCD. Show your reasoning.</a:t>
            </a:r>
            <a:endParaRPr/>
          </a:p>
        </p:txBody>
      </p:sp>
      <p:pic>
        <p:nvPicPr>
          <p:cNvPr descr="Graph of a parabola on a coordinate plane where the axes are unlabeled. A red rectangle is superimposed over the parabola in the first quadrant." id="207" name="Google Shape;207;p27"/>
          <p:cNvPicPr preferRelativeResize="0"/>
          <p:nvPr/>
        </p:nvPicPr>
        <p:blipFill>
          <a:blip r:embed="rId4">
            <a:alphaModFix/>
          </a:blip>
          <a:stretch>
            <a:fillRect/>
          </a:stretch>
        </p:blipFill>
        <p:spPr>
          <a:xfrm>
            <a:off x="5459275" y="1234158"/>
            <a:ext cx="3538650" cy="2535568"/>
          </a:xfrm>
          <a:prstGeom prst="rect">
            <a:avLst/>
          </a:prstGeom>
          <a:noFill/>
          <a:ln>
            <a:noFill/>
          </a:ln>
        </p:spPr>
      </p:pic>
      <p:sp>
        <p:nvSpPr>
          <p:cNvPr id="208" name="Google Shape;208;p27"/>
          <p:cNvSpPr txBox="1"/>
          <p:nvPr>
            <p:ph idx="12" type="sldNum"/>
          </p:nvPr>
        </p:nvSpPr>
        <p:spPr>
          <a:xfrm>
            <a:off x="8283608" y="4778890"/>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09" name="Google Shape;209;p27"/>
          <p:cNvSpPr txBox="1"/>
          <p:nvPr>
            <p:ph idx="2" type="sldNum"/>
          </p:nvPr>
        </p:nvSpPr>
        <p:spPr>
          <a:xfrm>
            <a:off x="311700" y="4778898"/>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9.11.2 Does the Vertex Represent the Minimum or Maximum Value?</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13" name="Shape 213"/>
        <p:cNvGrpSpPr/>
        <p:nvPr/>
      </p:nvGrpSpPr>
      <p:grpSpPr>
        <a:xfrm>
          <a:off x="0" y="0"/>
          <a:ext cx="0" cy="0"/>
          <a:chOff x="0" y="0"/>
          <a:chExt cx="0" cy="0"/>
        </a:xfrm>
      </p:grpSpPr>
      <p:sp>
        <p:nvSpPr>
          <p:cNvPr descr="Icon indicating the slide contains a check for understanding question for students " id="214" name="Google Shape;214;p28"/>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ctr">
              <a:spcBef>
                <a:spcPts val="0"/>
              </a:spcBef>
              <a:spcAft>
                <a:spcPts val="0"/>
              </a:spcAft>
              <a:buNone/>
            </a:pPr>
            <a:r>
              <a:rPr lang="en"/>
              <a:t>Self Check</a:t>
            </a:r>
            <a:endParaRPr>
              <a:solidFill>
                <a:srgbClr val="005047"/>
              </a:solidFill>
            </a:endParaRPr>
          </a:p>
        </p:txBody>
      </p:sp>
      <p:sp>
        <p:nvSpPr>
          <p:cNvPr id="215" name="Google Shape;215;p28"/>
          <p:cNvSpPr txBox="1"/>
          <p:nvPr/>
        </p:nvSpPr>
        <p:spPr>
          <a:xfrm>
            <a:off x="310900" y="989075"/>
            <a:ext cx="8579700" cy="330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100">
                <a:solidFill>
                  <a:schemeClr val="dk1"/>
                </a:solidFill>
                <a:latin typeface="Noto Sans"/>
                <a:ea typeface="Noto Sans"/>
                <a:cs typeface="Noto Sans"/>
                <a:sym typeface="Noto Sans"/>
              </a:rPr>
              <a:t>Which of the following is the correct vertex for </a:t>
            </a:r>
            <a:r>
              <a:rPr i="1" lang="en" sz="2100">
                <a:solidFill>
                  <a:schemeClr val="dk1"/>
                </a:solidFill>
                <a:latin typeface="Times New Roman"/>
                <a:ea typeface="Times New Roman"/>
                <a:cs typeface="Times New Roman"/>
                <a:sym typeface="Times New Roman"/>
              </a:rPr>
              <a:t>h</a:t>
            </a:r>
            <a:r>
              <a:rPr lang="en" sz="2100">
                <a:solidFill>
                  <a:schemeClr val="dk1"/>
                </a:solidFill>
                <a:latin typeface="Noto Sans"/>
                <a:ea typeface="Noto Sans"/>
                <a:cs typeface="Noto Sans"/>
                <a:sym typeface="Noto Sans"/>
              </a:rPr>
              <a:t>(</a:t>
            </a:r>
            <a:r>
              <a:rPr i="1" lang="en" sz="2100">
                <a:solidFill>
                  <a:schemeClr val="dk1"/>
                </a:solidFill>
                <a:latin typeface="Times New Roman"/>
                <a:ea typeface="Times New Roman"/>
                <a:cs typeface="Times New Roman"/>
                <a:sym typeface="Times New Roman"/>
              </a:rPr>
              <a:t>x</a:t>
            </a:r>
            <a:r>
              <a:rPr lang="en" sz="2100">
                <a:solidFill>
                  <a:schemeClr val="dk1"/>
                </a:solidFill>
                <a:latin typeface="Noto Sans"/>
                <a:ea typeface="Noto Sans"/>
                <a:cs typeface="Noto Sans"/>
                <a:sym typeface="Noto Sans"/>
              </a:rPr>
              <a:t>) = −3(</a:t>
            </a:r>
            <a:r>
              <a:rPr i="1" lang="en" sz="2100">
                <a:solidFill>
                  <a:schemeClr val="dk1"/>
                </a:solidFill>
                <a:latin typeface="Times New Roman"/>
                <a:ea typeface="Times New Roman"/>
                <a:cs typeface="Times New Roman"/>
                <a:sym typeface="Times New Roman"/>
              </a:rPr>
              <a:t>x </a:t>
            </a:r>
            <a:r>
              <a:rPr lang="en" sz="2100">
                <a:solidFill>
                  <a:schemeClr val="dk1"/>
                </a:solidFill>
                <a:latin typeface="Noto Sans"/>
                <a:ea typeface="Noto Sans"/>
                <a:cs typeface="Noto Sans"/>
                <a:sym typeface="Noto Sans"/>
              </a:rPr>
              <a:t>− 2)</a:t>
            </a:r>
            <a:r>
              <a:rPr baseline="30000" lang="en" sz="2100">
                <a:solidFill>
                  <a:schemeClr val="dk1"/>
                </a:solidFill>
                <a:latin typeface="Noto Sans"/>
                <a:ea typeface="Noto Sans"/>
                <a:cs typeface="Noto Sans"/>
                <a:sym typeface="Noto Sans"/>
              </a:rPr>
              <a:t>2 </a:t>
            </a:r>
            <a:r>
              <a:rPr lang="en" sz="2100">
                <a:solidFill>
                  <a:schemeClr val="dk1"/>
                </a:solidFill>
                <a:latin typeface="Noto Sans"/>
                <a:ea typeface="Noto Sans"/>
                <a:cs typeface="Noto Sans"/>
                <a:sym typeface="Noto Sans"/>
              </a:rPr>
              <a:t>+ 5? Describe the vertex as a maximum or minimum.</a:t>
            </a:r>
            <a:endParaRPr sz="2100">
              <a:solidFill>
                <a:schemeClr val="dk1"/>
              </a:solidFill>
              <a:latin typeface="Noto Sans"/>
              <a:ea typeface="Noto Sans"/>
              <a:cs typeface="Noto Sans"/>
              <a:sym typeface="Noto Sans"/>
            </a:endParaRPr>
          </a:p>
          <a:p>
            <a:pPr indent="-381000" lvl="0" marL="914400" rtl="0" algn="l">
              <a:spcBef>
                <a:spcPts val="1000"/>
              </a:spcBef>
              <a:spcAft>
                <a:spcPts val="0"/>
              </a:spcAft>
              <a:buClr>
                <a:schemeClr val="dk1"/>
              </a:buClr>
              <a:buSzPts val="2400"/>
              <a:buFont typeface="Noto Sans"/>
              <a:buAutoNum type="alphaLcPeriod"/>
            </a:pPr>
            <a:r>
              <a:rPr lang="en" sz="2400">
                <a:solidFill>
                  <a:schemeClr val="dk1"/>
                </a:solidFill>
                <a:latin typeface="Noto Sans"/>
                <a:ea typeface="Noto Sans"/>
                <a:cs typeface="Noto Sans"/>
                <a:sym typeface="Noto Sans"/>
              </a:rPr>
              <a:t>(−2, −5), maximum</a:t>
            </a:r>
            <a:endParaRPr sz="2400">
              <a:solidFill>
                <a:schemeClr val="dk1"/>
              </a:solidFill>
              <a:latin typeface="Noto Sans"/>
              <a:ea typeface="Noto Sans"/>
              <a:cs typeface="Noto Sans"/>
              <a:sym typeface="Noto Sans"/>
            </a:endParaRPr>
          </a:p>
          <a:p>
            <a:pPr indent="-381000" lvl="0" marL="914400" rtl="0" algn="l">
              <a:spcBef>
                <a:spcPts val="1000"/>
              </a:spcBef>
              <a:spcAft>
                <a:spcPts val="0"/>
              </a:spcAft>
              <a:buClr>
                <a:schemeClr val="dk1"/>
              </a:buClr>
              <a:buSzPts val="2400"/>
              <a:buFont typeface="Noto Sans"/>
              <a:buAutoNum type="alphaLcPeriod"/>
            </a:pPr>
            <a:r>
              <a:rPr lang="en" sz="2400">
                <a:solidFill>
                  <a:schemeClr val="dk1"/>
                </a:solidFill>
                <a:latin typeface="Noto Sans"/>
                <a:ea typeface="Noto Sans"/>
                <a:cs typeface="Noto Sans"/>
                <a:sym typeface="Noto Sans"/>
              </a:rPr>
              <a:t>(2, 5), minimum</a:t>
            </a:r>
            <a:endParaRPr sz="2400">
              <a:solidFill>
                <a:schemeClr val="dk1"/>
              </a:solidFill>
              <a:latin typeface="Noto Sans"/>
              <a:ea typeface="Noto Sans"/>
              <a:cs typeface="Noto Sans"/>
              <a:sym typeface="Noto Sans"/>
            </a:endParaRPr>
          </a:p>
          <a:p>
            <a:pPr indent="-381000" lvl="0" marL="914400" rtl="0" algn="l">
              <a:spcBef>
                <a:spcPts val="1000"/>
              </a:spcBef>
              <a:spcAft>
                <a:spcPts val="0"/>
              </a:spcAft>
              <a:buClr>
                <a:schemeClr val="dk1"/>
              </a:buClr>
              <a:buSzPts val="2400"/>
              <a:buFont typeface="Noto Sans"/>
              <a:buAutoNum type="alphaLcPeriod"/>
            </a:pPr>
            <a:r>
              <a:rPr lang="en" sz="2400">
                <a:solidFill>
                  <a:schemeClr val="dk1"/>
                </a:solidFill>
                <a:latin typeface="Noto Sans"/>
                <a:ea typeface="Noto Sans"/>
                <a:cs typeface="Noto Sans"/>
                <a:sym typeface="Noto Sans"/>
              </a:rPr>
              <a:t>(2, 5), maximum</a:t>
            </a:r>
            <a:endParaRPr sz="2400">
              <a:solidFill>
                <a:schemeClr val="dk1"/>
              </a:solidFill>
              <a:latin typeface="Noto Sans"/>
              <a:ea typeface="Noto Sans"/>
              <a:cs typeface="Noto Sans"/>
              <a:sym typeface="Noto Sans"/>
            </a:endParaRPr>
          </a:p>
          <a:p>
            <a:pPr indent="-381000" lvl="0" marL="914400" rtl="0" algn="l">
              <a:spcBef>
                <a:spcPts val="1000"/>
              </a:spcBef>
              <a:spcAft>
                <a:spcPts val="1000"/>
              </a:spcAft>
              <a:buClr>
                <a:schemeClr val="dk1"/>
              </a:buClr>
              <a:buSzPts val="2400"/>
              <a:buFont typeface="Noto Sans"/>
              <a:buAutoNum type="alphaLcPeriod"/>
            </a:pPr>
            <a:r>
              <a:rPr lang="en" sz="2400">
                <a:solidFill>
                  <a:schemeClr val="dk1"/>
                </a:solidFill>
                <a:latin typeface="Noto Sans"/>
                <a:ea typeface="Noto Sans"/>
                <a:cs typeface="Noto Sans"/>
                <a:sym typeface="Noto Sans"/>
              </a:rPr>
              <a:t>(2, −5), minimum</a:t>
            </a:r>
            <a:endParaRPr sz="2100">
              <a:solidFill>
                <a:schemeClr val="dk1"/>
              </a:solidFill>
              <a:latin typeface="Noto Sans"/>
              <a:ea typeface="Noto Sans"/>
              <a:cs typeface="Noto Sans"/>
              <a:sym typeface="Noto Sans"/>
            </a:endParaRPr>
          </a:p>
        </p:txBody>
      </p:sp>
      <p:sp>
        <p:nvSpPr>
          <p:cNvPr id="216" name="Google Shape;216;p2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17" name="Google Shape;217;p2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9.11.2 Does the Vertex Represent the Minimum or Maximum Value?</a:t>
            </a:r>
            <a:endParaRPr/>
          </a:p>
        </p:txBody>
      </p:sp>
      <p:sp>
        <p:nvSpPr>
          <p:cNvPr descr="An arrow icon reads &quot;Let's review!&quot; and links to a slide that reviews the content that was assessed in the self check question. " id="218" name="Google Shape;218;p28" title="Review icon">
            <a:hlinkClick action="ppaction://hlinkshowjump?jump=nextslide"/>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222" name="Shape 222"/>
        <p:cNvGrpSpPr/>
        <p:nvPr/>
      </p:nvGrpSpPr>
      <p:grpSpPr>
        <a:xfrm>
          <a:off x="0" y="0"/>
          <a:ext cx="0" cy="0"/>
          <a:chOff x="0" y="0"/>
          <a:chExt cx="0" cy="0"/>
        </a:xfrm>
      </p:grpSpPr>
      <p:pic>
        <p:nvPicPr>
          <p:cNvPr descr="Icon indicating the slide contains a additional resources for students who struggled with the check for understanding (self check) question" id="223" name="Google Shape;223;p29"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224" name="Google Shape;224;p29"/>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1</a:t>
            </a:r>
            <a:endParaRPr b="0" sz="1400">
              <a:solidFill>
                <a:srgbClr val="666666"/>
              </a:solidFill>
            </a:endParaRPr>
          </a:p>
          <a:p>
            <a:pPr indent="0" lvl="0" marL="0" rtl="0" algn="l">
              <a:spcBef>
                <a:spcPts val="0"/>
              </a:spcBef>
              <a:spcAft>
                <a:spcPts val="0"/>
              </a:spcAft>
              <a:buNone/>
            </a:pPr>
            <a:r>
              <a:rPr lang="en"/>
              <a:t>Self Check </a:t>
            </a:r>
            <a:r>
              <a:rPr lang="en"/>
              <a:t>- Review</a:t>
            </a:r>
            <a:endParaRPr/>
          </a:p>
        </p:txBody>
      </p:sp>
      <p:sp>
        <p:nvSpPr>
          <p:cNvPr id="225" name="Google Shape;225;p29"/>
          <p:cNvSpPr txBox="1"/>
          <p:nvPr/>
        </p:nvSpPr>
        <p:spPr>
          <a:xfrm>
            <a:off x="320050" y="1001375"/>
            <a:ext cx="5335200" cy="357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300">
                <a:solidFill>
                  <a:schemeClr val="dk1"/>
                </a:solidFill>
                <a:latin typeface="Noto Sans"/>
                <a:ea typeface="Noto Sans"/>
                <a:cs typeface="Noto Sans"/>
                <a:sym typeface="Noto Sans"/>
              </a:rPr>
              <a:t>Example 1 – </a:t>
            </a:r>
            <a:br>
              <a:rPr b="1" lang="en" sz="2300">
                <a:solidFill>
                  <a:schemeClr val="dk1"/>
                </a:solidFill>
                <a:latin typeface="Noto Sans"/>
                <a:ea typeface="Noto Sans"/>
                <a:cs typeface="Noto Sans"/>
                <a:sym typeface="Noto Sans"/>
              </a:rPr>
            </a:br>
            <a:r>
              <a:rPr lang="en" sz="2300">
                <a:solidFill>
                  <a:schemeClr val="dk1"/>
                </a:solidFill>
                <a:latin typeface="Noto Sans"/>
                <a:ea typeface="Noto Sans"/>
                <a:cs typeface="Noto Sans"/>
                <a:sym typeface="Noto Sans"/>
              </a:rPr>
              <a:t>In the vertex form (of a quadratic expression), </a:t>
            </a:r>
            <a:r>
              <a:rPr i="1" lang="en" sz="2300">
                <a:solidFill>
                  <a:schemeClr val="dk1"/>
                </a:solidFill>
                <a:latin typeface="Times New Roman"/>
                <a:ea typeface="Times New Roman"/>
                <a:cs typeface="Times New Roman"/>
                <a:sym typeface="Times New Roman"/>
              </a:rPr>
              <a:t>f</a:t>
            </a:r>
            <a:r>
              <a:rPr lang="en" sz="2300">
                <a:solidFill>
                  <a:schemeClr val="dk1"/>
                </a:solidFill>
                <a:latin typeface="Noto Sans"/>
                <a:ea typeface="Noto Sans"/>
                <a:cs typeface="Noto Sans"/>
                <a:sym typeface="Noto Sans"/>
              </a:rPr>
              <a:t>(</a:t>
            </a:r>
            <a:r>
              <a:rPr i="1" lang="en" sz="2300">
                <a:solidFill>
                  <a:schemeClr val="dk1"/>
                </a:solidFill>
                <a:latin typeface="Times New Roman"/>
                <a:ea typeface="Times New Roman"/>
                <a:cs typeface="Times New Roman"/>
                <a:sym typeface="Times New Roman"/>
              </a:rPr>
              <a:t>x</a:t>
            </a:r>
            <a:r>
              <a:rPr lang="en" sz="2300">
                <a:solidFill>
                  <a:schemeClr val="dk1"/>
                </a:solidFill>
                <a:latin typeface="Noto Sans"/>
                <a:ea typeface="Noto Sans"/>
                <a:cs typeface="Noto Sans"/>
                <a:sym typeface="Noto Sans"/>
              </a:rPr>
              <a:t>) = </a:t>
            </a:r>
            <a:r>
              <a:rPr i="1" lang="en" sz="2300">
                <a:solidFill>
                  <a:schemeClr val="dk1"/>
                </a:solidFill>
                <a:latin typeface="Times New Roman"/>
                <a:ea typeface="Times New Roman"/>
                <a:cs typeface="Times New Roman"/>
                <a:sym typeface="Times New Roman"/>
              </a:rPr>
              <a:t>a</a:t>
            </a:r>
            <a:r>
              <a:rPr lang="en" sz="2300">
                <a:solidFill>
                  <a:schemeClr val="dk1"/>
                </a:solidFill>
                <a:latin typeface="Noto Sans"/>
                <a:ea typeface="Noto Sans"/>
                <a:cs typeface="Noto Sans"/>
                <a:sym typeface="Noto Sans"/>
              </a:rPr>
              <a:t>(</a:t>
            </a:r>
            <a:r>
              <a:rPr i="1" lang="en" sz="2300">
                <a:solidFill>
                  <a:schemeClr val="dk1"/>
                </a:solidFill>
                <a:latin typeface="Times New Roman"/>
                <a:ea typeface="Times New Roman"/>
                <a:cs typeface="Times New Roman"/>
                <a:sym typeface="Times New Roman"/>
              </a:rPr>
              <a:t>x </a:t>
            </a:r>
            <a:r>
              <a:rPr lang="en" sz="2300">
                <a:solidFill>
                  <a:schemeClr val="dk1"/>
                </a:solidFill>
                <a:latin typeface="Noto Sans"/>
                <a:ea typeface="Noto Sans"/>
                <a:cs typeface="Noto Sans"/>
                <a:sym typeface="Noto Sans"/>
              </a:rPr>
              <a:t>− </a:t>
            </a:r>
            <a:r>
              <a:rPr i="1" lang="en" sz="2300">
                <a:solidFill>
                  <a:schemeClr val="dk1"/>
                </a:solidFill>
                <a:latin typeface="Times New Roman"/>
                <a:ea typeface="Times New Roman"/>
                <a:cs typeface="Times New Roman"/>
                <a:sym typeface="Times New Roman"/>
              </a:rPr>
              <a:t>h</a:t>
            </a:r>
            <a:r>
              <a:rPr lang="en" sz="2300">
                <a:solidFill>
                  <a:schemeClr val="dk1"/>
                </a:solidFill>
                <a:latin typeface="Noto Sans"/>
                <a:ea typeface="Noto Sans"/>
                <a:cs typeface="Noto Sans"/>
                <a:sym typeface="Noto Sans"/>
              </a:rPr>
              <a:t>)</a:t>
            </a:r>
            <a:r>
              <a:rPr baseline="30000" lang="en" sz="2300">
                <a:solidFill>
                  <a:schemeClr val="dk1"/>
                </a:solidFill>
                <a:latin typeface="Noto Sans"/>
                <a:ea typeface="Noto Sans"/>
                <a:cs typeface="Noto Sans"/>
                <a:sym typeface="Noto Sans"/>
              </a:rPr>
              <a:t>2 </a:t>
            </a:r>
            <a:r>
              <a:rPr lang="en" sz="2300">
                <a:solidFill>
                  <a:schemeClr val="dk1"/>
                </a:solidFill>
                <a:latin typeface="Noto Sans"/>
                <a:ea typeface="Noto Sans"/>
                <a:cs typeface="Noto Sans"/>
                <a:sym typeface="Noto Sans"/>
              </a:rPr>
              <a:t>+ </a:t>
            </a:r>
            <a:r>
              <a:rPr i="1" lang="en" sz="2300">
                <a:solidFill>
                  <a:schemeClr val="dk1"/>
                </a:solidFill>
                <a:latin typeface="Times New Roman"/>
                <a:ea typeface="Times New Roman"/>
                <a:cs typeface="Times New Roman"/>
                <a:sym typeface="Times New Roman"/>
              </a:rPr>
              <a:t>k</a:t>
            </a:r>
            <a:r>
              <a:rPr lang="en" sz="2300">
                <a:solidFill>
                  <a:schemeClr val="dk1"/>
                </a:solidFill>
                <a:latin typeface="Noto Sans"/>
                <a:ea typeface="Noto Sans"/>
                <a:cs typeface="Noto Sans"/>
                <a:sym typeface="Noto Sans"/>
              </a:rPr>
              <a:t>, the </a:t>
            </a:r>
            <a:br>
              <a:rPr lang="en" sz="2300">
                <a:solidFill>
                  <a:schemeClr val="dk1"/>
                </a:solidFill>
                <a:latin typeface="Noto Sans"/>
                <a:ea typeface="Noto Sans"/>
                <a:cs typeface="Noto Sans"/>
                <a:sym typeface="Noto Sans"/>
              </a:rPr>
            </a:br>
            <a:r>
              <a:rPr lang="en" sz="2300">
                <a:solidFill>
                  <a:schemeClr val="dk1"/>
                </a:solidFill>
                <a:latin typeface="Noto Sans"/>
                <a:ea typeface="Noto Sans"/>
                <a:cs typeface="Noto Sans"/>
                <a:sym typeface="Noto Sans"/>
              </a:rPr>
              <a:t>vertex (of a graph) is located at (</a:t>
            </a:r>
            <a:r>
              <a:rPr i="1" lang="en" sz="2300">
                <a:solidFill>
                  <a:schemeClr val="dk1"/>
                </a:solidFill>
                <a:latin typeface="Times New Roman"/>
                <a:ea typeface="Times New Roman"/>
                <a:cs typeface="Times New Roman"/>
                <a:sym typeface="Times New Roman"/>
              </a:rPr>
              <a:t>h</a:t>
            </a:r>
            <a:r>
              <a:rPr lang="en" sz="2300">
                <a:solidFill>
                  <a:schemeClr val="dk1"/>
                </a:solidFill>
                <a:latin typeface="Noto Sans"/>
                <a:ea typeface="Noto Sans"/>
                <a:cs typeface="Noto Sans"/>
                <a:sym typeface="Noto Sans"/>
              </a:rPr>
              <a:t>, </a:t>
            </a:r>
            <a:r>
              <a:rPr i="1" lang="en" sz="2300">
                <a:solidFill>
                  <a:schemeClr val="dk1"/>
                </a:solidFill>
                <a:latin typeface="Times New Roman"/>
                <a:ea typeface="Times New Roman"/>
                <a:cs typeface="Times New Roman"/>
                <a:sym typeface="Times New Roman"/>
              </a:rPr>
              <a:t>k</a:t>
            </a:r>
            <a:r>
              <a:rPr lang="en" sz="2300">
                <a:solidFill>
                  <a:schemeClr val="dk1"/>
                </a:solidFill>
                <a:latin typeface="Noto Sans"/>
                <a:ea typeface="Noto Sans"/>
                <a:cs typeface="Noto Sans"/>
                <a:sym typeface="Noto Sans"/>
              </a:rPr>
              <a:t>).</a:t>
            </a:r>
            <a:endParaRPr sz="2300">
              <a:solidFill>
                <a:schemeClr val="dk1"/>
              </a:solidFill>
              <a:latin typeface="Noto Sans"/>
              <a:ea typeface="Noto Sans"/>
              <a:cs typeface="Noto Sans"/>
              <a:sym typeface="Noto Sans"/>
            </a:endParaRPr>
          </a:p>
          <a:p>
            <a:pPr indent="-374650" lvl="0" marL="457200" rtl="0" algn="l">
              <a:spcBef>
                <a:spcPts val="1000"/>
              </a:spcBef>
              <a:spcAft>
                <a:spcPts val="0"/>
              </a:spcAft>
              <a:buClr>
                <a:schemeClr val="dk1"/>
              </a:buClr>
              <a:buSzPts val="2300"/>
              <a:buFont typeface="Noto Sans"/>
              <a:buAutoNum type="arabicPeriod"/>
            </a:pPr>
            <a:r>
              <a:rPr lang="en" sz="2300">
                <a:solidFill>
                  <a:schemeClr val="dk1"/>
                </a:solidFill>
                <a:latin typeface="Noto Sans"/>
                <a:ea typeface="Noto Sans"/>
                <a:cs typeface="Noto Sans"/>
                <a:sym typeface="Noto Sans"/>
              </a:rPr>
              <a:t>What is the vertex of this graph?</a:t>
            </a:r>
            <a:endParaRPr sz="2300">
              <a:solidFill>
                <a:schemeClr val="dk1"/>
              </a:solidFill>
              <a:latin typeface="Noto Sans"/>
              <a:ea typeface="Noto Sans"/>
              <a:cs typeface="Noto Sans"/>
              <a:sym typeface="Noto Sans"/>
            </a:endParaRPr>
          </a:p>
          <a:p>
            <a:pPr indent="-374650" lvl="0" marL="457200" rtl="0" algn="l">
              <a:spcBef>
                <a:spcPts val="1000"/>
              </a:spcBef>
              <a:spcAft>
                <a:spcPts val="0"/>
              </a:spcAft>
              <a:buClr>
                <a:schemeClr val="dk1"/>
              </a:buClr>
              <a:buSzPts val="2300"/>
              <a:buFont typeface="Noto Sans"/>
              <a:buAutoNum type="arabicPeriod"/>
            </a:pPr>
            <a:r>
              <a:rPr lang="en" sz="2300">
                <a:solidFill>
                  <a:schemeClr val="dk1"/>
                </a:solidFill>
                <a:latin typeface="Noto Sans"/>
                <a:ea typeface="Noto Sans"/>
                <a:cs typeface="Noto Sans"/>
                <a:sym typeface="Noto Sans"/>
              </a:rPr>
              <a:t>Is the vertex a maximum or a minimum?</a:t>
            </a:r>
            <a:endParaRPr sz="2300">
              <a:solidFill>
                <a:schemeClr val="dk1"/>
              </a:solidFill>
              <a:latin typeface="Noto Sans"/>
              <a:ea typeface="Noto Sans"/>
              <a:cs typeface="Noto Sans"/>
              <a:sym typeface="Noto Sans"/>
            </a:endParaRPr>
          </a:p>
        </p:txBody>
      </p:sp>
      <p:pic>
        <p:nvPicPr>
          <p:cNvPr descr="Graph of a parabola on a coordinate plane. The vertex (2, negative 1) has been labeled on the parabola. Both the x- and y-axes have a scale of 1 and extend from negative 10 to 10." id="226" name="Google Shape;226;p29"/>
          <p:cNvPicPr preferRelativeResize="0"/>
          <p:nvPr/>
        </p:nvPicPr>
        <p:blipFill>
          <a:blip r:embed="rId4">
            <a:alphaModFix/>
          </a:blip>
          <a:stretch>
            <a:fillRect/>
          </a:stretch>
        </p:blipFill>
        <p:spPr>
          <a:xfrm>
            <a:off x="5655256" y="792375"/>
            <a:ext cx="3147618" cy="3142375"/>
          </a:xfrm>
          <a:prstGeom prst="rect">
            <a:avLst/>
          </a:prstGeom>
          <a:noFill/>
          <a:ln cap="flat" cmpd="sng" w="9525">
            <a:solidFill>
              <a:schemeClr val="dk1"/>
            </a:solidFill>
            <a:prstDash val="solid"/>
            <a:round/>
            <a:headEnd len="sm" w="sm" type="none"/>
            <a:tailEnd len="sm" w="sm" type="none"/>
          </a:ln>
        </p:spPr>
      </p:pic>
      <p:sp>
        <p:nvSpPr>
          <p:cNvPr descr="A textbox that serves as a label because it contains the equation for the graph placed above it." id="227" name="Google Shape;227;p29"/>
          <p:cNvSpPr txBox="1"/>
          <p:nvPr/>
        </p:nvSpPr>
        <p:spPr>
          <a:xfrm>
            <a:off x="5985113" y="4157450"/>
            <a:ext cx="2487900" cy="493500"/>
          </a:xfrm>
          <a:prstGeom prst="rect">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i="1" lang="en" sz="2400">
                <a:solidFill>
                  <a:schemeClr val="dk1"/>
                </a:solidFill>
                <a:latin typeface="Times New Roman"/>
                <a:ea typeface="Times New Roman"/>
                <a:cs typeface="Times New Roman"/>
                <a:sym typeface="Times New Roman"/>
              </a:rPr>
              <a:t>f</a:t>
            </a:r>
            <a:r>
              <a:rPr lang="en" sz="2400">
                <a:solidFill>
                  <a:schemeClr val="dk1"/>
                </a:solidFill>
                <a:latin typeface="Noto Sans"/>
                <a:ea typeface="Noto Sans"/>
                <a:cs typeface="Noto Sans"/>
                <a:sym typeface="Noto Sans"/>
              </a:rPr>
              <a:t>(</a:t>
            </a:r>
            <a:r>
              <a:rPr i="1" lang="en" sz="2400">
                <a:solidFill>
                  <a:schemeClr val="dk1"/>
                </a:solidFill>
                <a:latin typeface="Times New Roman"/>
                <a:ea typeface="Times New Roman"/>
                <a:cs typeface="Times New Roman"/>
                <a:sym typeface="Times New Roman"/>
              </a:rPr>
              <a:t>x</a:t>
            </a:r>
            <a:r>
              <a:rPr lang="en" sz="2400">
                <a:solidFill>
                  <a:schemeClr val="dk1"/>
                </a:solidFill>
                <a:latin typeface="Noto Sans"/>
                <a:ea typeface="Noto Sans"/>
                <a:cs typeface="Noto Sans"/>
                <a:sym typeface="Noto Sans"/>
              </a:rPr>
              <a:t>) = (</a:t>
            </a:r>
            <a:r>
              <a:rPr i="1" lang="en" sz="2400">
                <a:solidFill>
                  <a:schemeClr val="dk1"/>
                </a:solidFill>
                <a:latin typeface="Times New Roman"/>
                <a:ea typeface="Times New Roman"/>
                <a:cs typeface="Times New Roman"/>
                <a:sym typeface="Times New Roman"/>
              </a:rPr>
              <a:t>x </a:t>
            </a:r>
            <a:r>
              <a:rPr lang="en" sz="2400">
                <a:solidFill>
                  <a:schemeClr val="dk1"/>
                </a:solidFill>
                <a:latin typeface="Noto Sans"/>
                <a:ea typeface="Noto Sans"/>
                <a:cs typeface="Noto Sans"/>
                <a:sym typeface="Noto Sans"/>
              </a:rPr>
              <a:t>− 2)</a:t>
            </a:r>
            <a:r>
              <a:rPr baseline="30000" lang="en" sz="2400">
                <a:solidFill>
                  <a:schemeClr val="dk1"/>
                </a:solidFill>
                <a:latin typeface="Noto Sans"/>
                <a:ea typeface="Noto Sans"/>
                <a:cs typeface="Noto Sans"/>
                <a:sym typeface="Noto Sans"/>
              </a:rPr>
              <a:t>2 </a:t>
            </a:r>
            <a:r>
              <a:rPr lang="en" sz="2400">
                <a:solidFill>
                  <a:schemeClr val="dk1"/>
                </a:solidFill>
                <a:latin typeface="Noto Sans"/>
                <a:ea typeface="Noto Sans"/>
                <a:cs typeface="Noto Sans"/>
                <a:sym typeface="Noto Sans"/>
              </a:rPr>
              <a:t>–</a:t>
            </a:r>
            <a:r>
              <a:rPr lang="en" sz="2400">
                <a:solidFill>
                  <a:schemeClr val="dk1"/>
                </a:solidFill>
                <a:latin typeface="Noto Sans"/>
                <a:ea typeface="Noto Sans"/>
                <a:cs typeface="Noto Sans"/>
                <a:sym typeface="Noto Sans"/>
              </a:rPr>
              <a:t> 1</a:t>
            </a:r>
            <a:endParaRPr sz="2400">
              <a:solidFill>
                <a:schemeClr val="dk1"/>
              </a:solidFill>
              <a:latin typeface="Noto Sans"/>
              <a:ea typeface="Noto Sans"/>
              <a:cs typeface="Noto Sans"/>
              <a:sym typeface="Noto Sans"/>
            </a:endParaRPr>
          </a:p>
        </p:txBody>
      </p:sp>
      <p:sp>
        <p:nvSpPr>
          <p:cNvPr id="228" name="Google Shape;228;p29"/>
          <p:cNvSpPr txBox="1"/>
          <p:nvPr>
            <p:ph idx="12" type="sldNum"/>
          </p:nvPr>
        </p:nvSpPr>
        <p:spPr>
          <a:xfrm>
            <a:off x="8283608" y="4753300"/>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29" name="Google Shape;229;p29"/>
          <p:cNvSpPr txBox="1"/>
          <p:nvPr>
            <p:ph idx="2" type="sldNum"/>
          </p:nvPr>
        </p:nvSpPr>
        <p:spPr>
          <a:xfrm>
            <a:off x="311700" y="4753308"/>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9.11.2 Does the Vertex Represent the Minimum or Maximum Value? - Additional Resources</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233" name="Shape 233"/>
        <p:cNvGrpSpPr/>
        <p:nvPr/>
      </p:nvGrpSpPr>
      <p:grpSpPr>
        <a:xfrm>
          <a:off x="0" y="0"/>
          <a:ext cx="0" cy="0"/>
          <a:chOff x="0" y="0"/>
          <a:chExt cx="0" cy="0"/>
        </a:xfrm>
      </p:grpSpPr>
      <p:pic>
        <p:nvPicPr>
          <p:cNvPr descr="Icon indicating the slide contains a additional resources for students who struggled with the check for understanding (self check) question" id="234" name="Google Shape;234;p30"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235" name="Google Shape;235;p30"/>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2</a:t>
            </a:r>
            <a:endParaRPr b="0" sz="1400">
              <a:solidFill>
                <a:srgbClr val="666666"/>
              </a:solidFill>
            </a:endParaRPr>
          </a:p>
          <a:p>
            <a:pPr indent="0" lvl="0" marL="0" rtl="0" algn="l">
              <a:spcBef>
                <a:spcPts val="0"/>
              </a:spcBef>
              <a:spcAft>
                <a:spcPts val="0"/>
              </a:spcAft>
              <a:buNone/>
            </a:pPr>
            <a:r>
              <a:rPr lang="en"/>
              <a:t>Self Check </a:t>
            </a:r>
            <a:r>
              <a:rPr lang="en"/>
              <a:t>- Review</a:t>
            </a:r>
            <a:endParaRPr/>
          </a:p>
        </p:txBody>
      </p:sp>
      <p:sp>
        <p:nvSpPr>
          <p:cNvPr id="236" name="Google Shape;236;p30"/>
          <p:cNvSpPr txBox="1"/>
          <p:nvPr/>
        </p:nvSpPr>
        <p:spPr>
          <a:xfrm>
            <a:off x="320050" y="1001375"/>
            <a:ext cx="5271300" cy="357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300">
                <a:solidFill>
                  <a:schemeClr val="dk1"/>
                </a:solidFill>
                <a:latin typeface="Noto Sans"/>
                <a:ea typeface="Noto Sans"/>
                <a:cs typeface="Noto Sans"/>
                <a:sym typeface="Noto Sans"/>
              </a:rPr>
              <a:t>Example 2 –</a:t>
            </a:r>
            <a:r>
              <a:rPr lang="en" sz="2300">
                <a:solidFill>
                  <a:schemeClr val="dk1"/>
                </a:solidFill>
                <a:latin typeface="Noto Sans"/>
                <a:ea typeface="Noto Sans"/>
                <a:cs typeface="Noto Sans"/>
                <a:sym typeface="Noto Sans"/>
              </a:rPr>
              <a:t> </a:t>
            </a:r>
            <a:br>
              <a:rPr lang="en" sz="2300">
                <a:solidFill>
                  <a:schemeClr val="dk1"/>
                </a:solidFill>
                <a:latin typeface="Noto Sans"/>
                <a:ea typeface="Noto Sans"/>
                <a:cs typeface="Noto Sans"/>
                <a:sym typeface="Noto Sans"/>
              </a:rPr>
            </a:br>
            <a:r>
              <a:rPr lang="en" sz="2300">
                <a:solidFill>
                  <a:schemeClr val="dk1"/>
                </a:solidFill>
                <a:latin typeface="Noto Sans"/>
                <a:ea typeface="Noto Sans"/>
                <a:cs typeface="Noto Sans"/>
                <a:sym typeface="Noto Sans"/>
              </a:rPr>
              <a:t>In the vertex form (of a quadratic expression), </a:t>
            </a:r>
            <a:r>
              <a:rPr i="1" lang="en" sz="2300">
                <a:solidFill>
                  <a:schemeClr val="dk1"/>
                </a:solidFill>
                <a:latin typeface="Times New Roman"/>
                <a:ea typeface="Times New Roman"/>
                <a:cs typeface="Times New Roman"/>
                <a:sym typeface="Times New Roman"/>
              </a:rPr>
              <a:t>f</a:t>
            </a:r>
            <a:r>
              <a:rPr lang="en" sz="2300">
                <a:solidFill>
                  <a:schemeClr val="dk1"/>
                </a:solidFill>
                <a:latin typeface="Noto Sans"/>
                <a:ea typeface="Noto Sans"/>
                <a:cs typeface="Noto Sans"/>
                <a:sym typeface="Noto Sans"/>
              </a:rPr>
              <a:t>(</a:t>
            </a:r>
            <a:r>
              <a:rPr i="1" lang="en" sz="2300">
                <a:solidFill>
                  <a:schemeClr val="dk1"/>
                </a:solidFill>
                <a:latin typeface="Times New Roman"/>
                <a:ea typeface="Times New Roman"/>
                <a:cs typeface="Times New Roman"/>
                <a:sym typeface="Times New Roman"/>
              </a:rPr>
              <a:t>x</a:t>
            </a:r>
            <a:r>
              <a:rPr lang="en" sz="2300">
                <a:solidFill>
                  <a:schemeClr val="dk1"/>
                </a:solidFill>
                <a:latin typeface="Noto Sans"/>
                <a:ea typeface="Noto Sans"/>
                <a:cs typeface="Noto Sans"/>
                <a:sym typeface="Noto Sans"/>
              </a:rPr>
              <a:t>) = </a:t>
            </a:r>
            <a:r>
              <a:rPr i="1" lang="en" sz="2300">
                <a:solidFill>
                  <a:schemeClr val="dk1"/>
                </a:solidFill>
                <a:latin typeface="Times New Roman"/>
                <a:ea typeface="Times New Roman"/>
                <a:cs typeface="Times New Roman"/>
                <a:sym typeface="Times New Roman"/>
              </a:rPr>
              <a:t>a</a:t>
            </a:r>
            <a:r>
              <a:rPr lang="en" sz="2300">
                <a:solidFill>
                  <a:schemeClr val="dk1"/>
                </a:solidFill>
                <a:latin typeface="Noto Sans"/>
                <a:ea typeface="Noto Sans"/>
                <a:cs typeface="Noto Sans"/>
                <a:sym typeface="Noto Sans"/>
              </a:rPr>
              <a:t>(</a:t>
            </a:r>
            <a:r>
              <a:rPr i="1" lang="en" sz="2300">
                <a:solidFill>
                  <a:schemeClr val="dk1"/>
                </a:solidFill>
                <a:latin typeface="Times New Roman"/>
                <a:ea typeface="Times New Roman"/>
                <a:cs typeface="Times New Roman"/>
                <a:sym typeface="Times New Roman"/>
              </a:rPr>
              <a:t>x </a:t>
            </a:r>
            <a:r>
              <a:rPr lang="en" sz="2300">
                <a:solidFill>
                  <a:schemeClr val="dk1"/>
                </a:solidFill>
                <a:latin typeface="Noto Sans"/>
                <a:ea typeface="Noto Sans"/>
                <a:cs typeface="Noto Sans"/>
                <a:sym typeface="Noto Sans"/>
              </a:rPr>
              <a:t>− </a:t>
            </a:r>
            <a:r>
              <a:rPr i="1" lang="en" sz="2300">
                <a:solidFill>
                  <a:schemeClr val="dk1"/>
                </a:solidFill>
                <a:latin typeface="Times New Roman"/>
                <a:ea typeface="Times New Roman"/>
                <a:cs typeface="Times New Roman"/>
                <a:sym typeface="Times New Roman"/>
              </a:rPr>
              <a:t>h</a:t>
            </a:r>
            <a:r>
              <a:rPr lang="en" sz="2300">
                <a:solidFill>
                  <a:schemeClr val="dk1"/>
                </a:solidFill>
                <a:latin typeface="Noto Sans"/>
                <a:ea typeface="Noto Sans"/>
                <a:cs typeface="Noto Sans"/>
                <a:sym typeface="Noto Sans"/>
              </a:rPr>
              <a:t>)</a:t>
            </a:r>
            <a:r>
              <a:rPr baseline="30000" lang="en" sz="2300">
                <a:solidFill>
                  <a:schemeClr val="dk1"/>
                </a:solidFill>
                <a:latin typeface="Noto Sans"/>
                <a:ea typeface="Noto Sans"/>
                <a:cs typeface="Noto Sans"/>
                <a:sym typeface="Noto Sans"/>
              </a:rPr>
              <a:t>2 </a:t>
            </a:r>
            <a:r>
              <a:rPr lang="en" sz="2300">
                <a:solidFill>
                  <a:schemeClr val="dk1"/>
                </a:solidFill>
                <a:latin typeface="Noto Sans"/>
                <a:ea typeface="Noto Sans"/>
                <a:cs typeface="Noto Sans"/>
                <a:sym typeface="Noto Sans"/>
              </a:rPr>
              <a:t>+ </a:t>
            </a:r>
            <a:r>
              <a:rPr i="1" lang="en" sz="2300">
                <a:solidFill>
                  <a:schemeClr val="dk1"/>
                </a:solidFill>
                <a:latin typeface="Times New Roman"/>
                <a:ea typeface="Times New Roman"/>
                <a:cs typeface="Times New Roman"/>
                <a:sym typeface="Times New Roman"/>
              </a:rPr>
              <a:t>k</a:t>
            </a:r>
            <a:r>
              <a:rPr lang="en" sz="2300">
                <a:solidFill>
                  <a:schemeClr val="dk1"/>
                </a:solidFill>
                <a:latin typeface="Noto Sans"/>
                <a:ea typeface="Noto Sans"/>
                <a:cs typeface="Noto Sans"/>
                <a:sym typeface="Noto Sans"/>
              </a:rPr>
              <a:t>, the </a:t>
            </a:r>
            <a:br>
              <a:rPr lang="en" sz="2300">
                <a:solidFill>
                  <a:schemeClr val="dk1"/>
                </a:solidFill>
                <a:latin typeface="Noto Sans"/>
                <a:ea typeface="Noto Sans"/>
                <a:cs typeface="Noto Sans"/>
                <a:sym typeface="Noto Sans"/>
              </a:rPr>
            </a:br>
            <a:r>
              <a:rPr lang="en" sz="2300">
                <a:solidFill>
                  <a:schemeClr val="dk1"/>
                </a:solidFill>
                <a:latin typeface="Noto Sans"/>
                <a:ea typeface="Noto Sans"/>
                <a:cs typeface="Noto Sans"/>
                <a:sym typeface="Noto Sans"/>
              </a:rPr>
              <a:t>vertex (of a graph) is located at (</a:t>
            </a:r>
            <a:r>
              <a:rPr i="1" lang="en" sz="2300">
                <a:solidFill>
                  <a:schemeClr val="dk1"/>
                </a:solidFill>
                <a:latin typeface="Times New Roman"/>
                <a:ea typeface="Times New Roman"/>
                <a:cs typeface="Times New Roman"/>
                <a:sym typeface="Times New Roman"/>
              </a:rPr>
              <a:t>h</a:t>
            </a:r>
            <a:r>
              <a:rPr lang="en" sz="2300">
                <a:solidFill>
                  <a:schemeClr val="dk1"/>
                </a:solidFill>
                <a:latin typeface="Noto Sans"/>
                <a:ea typeface="Noto Sans"/>
                <a:cs typeface="Noto Sans"/>
                <a:sym typeface="Noto Sans"/>
              </a:rPr>
              <a:t>, </a:t>
            </a:r>
            <a:r>
              <a:rPr i="1" lang="en" sz="2300">
                <a:solidFill>
                  <a:schemeClr val="dk1"/>
                </a:solidFill>
                <a:latin typeface="Times New Roman"/>
                <a:ea typeface="Times New Roman"/>
                <a:cs typeface="Times New Roman"/>
                <a:sym typeface="Times New Roman"/>
              </a:rPr>
              <a:t>k</a:t>
            </a:r>
            <a:r>
              <a:rPr lang="en" sz="2300">
                <a:solidFill>
                  <a:schemeClr val="dk1"/>
                </a:solidFill>
                <a:latin typeface="Noto Sans"/>
                <a:ea typeface="Noto Sans"/>
                <a:cs typeface="Noto Sans"/>
                <a:sym typeface="Noto Sans"/>
              </a:rPr>
              <a:t>).</a:t>
            </a:r>
            <a:endParaRPr sz="2300">
              <a:solidFill>
                <a:schemeClr val="dk1"/>
              </a:solidFill>
              <a:latin typeface="Noto Sans"/>
              <a:ea typeface="Noto Sans"/>
              <a:cs typeface="Noto Sans"/>
              <a:sym typeface="Noto Sans"/>
            </a:endParaRPr>
          </a:p>
          <a:p>
            <a:pPr indent="-374650" lvl="0" marL="457200" rtl="0" algn="l">
              <a:spcBef>
                <a:spcPts val="1000"/>
              </a:spcBef>
              <a:spcAft>
                <a:spcPts val="0"/>
              </a:spcAft>
              <a:buClr>
                <a:schemeClr val="dk1"/>
              </a:buClr>
              <a:buSzPts val="2300"/>
              <a:buFont typeface="Noto Sans"/>
              <a:buAutoNum type="arabicPeriod" startAt="3"/>
            </a:pPr>
            <a:r>
              <a:rPr lang="en" sz="2300">
                <a:solidFill>
                  <a:schemeClr val="dk1"/>
                </a:solidFill>
                <a:latin typeface="Noto Sans"/>
                <a:ea typeface="Noto Sans"/>
                <a:cs typeface="Noto Sans"/>
                <a:sym typeface="Noto Sans"/>
              </a:rPr>
              <a:t>What is the vertex of this graph?</a:t>
            </a:r>
            <a:endParaRPr sz="2300">
              <a:solidFill>
                <a:schemeClr val="dk1"/>
              </a:solidFill>
              <a:latin typeface="Noto Sans"/>
              <a:ea typeface="Noto Sans"/>
              <a:cs typeface="Noto Sans"/>
              <a:sym typeface="Noto Sans"/>
            </a:endParaRPr>
          </a:p>
          <a:p>
            <a:pPr indent="-374650" lvl="0" marL="457200" rtl="0" algn="l">
              <a:spcBef>
                <a:spcPts val="1000"/>
              </a:spcBef>
              <a:spcAft>
                <a:spcPts val="0"/>
              </a:spcAft>
              <a:buClr>
                <a:schemeClr val="dk1"/>
              </a:buClr>
              <a:buSzPts val="2300"/>
              <a:buFont typeface="Noto Sans"/>
              <a:buAutoNum type="arabicPeriod" startAt="3"/>
            </a:pPr>
            <a:r>
              <a:rPr lang="en" sz="2300">
                <a:solidFill>
                  <a:schemeClr val="dk1"/>
                </a:solidFill>
                <a:latin typeface="Noto Sans"/>
                <a:ea typeface="Noto Sans"/>
                <a:cs typeface="Noto Sans"/>
                <a:sym typeface="Noto Sans"/>
              </a:rPr>
              <a:t>Is the vertex a maximum or a minimum?</a:t>
            </a:r>
            <a:endParaRPr sz="2300">
              <a:solidFill>
                <a:schemeClr val="dk1"/>
              </a:solidFill>
              <a:latin typeface="Noto Sans"/>
              <a:ea typeface="Noto Sans"/>
              <a:cs typeface="Noto Sans"/>
              <a:sym typeface="Noto Sans"/>
            </a:endParaRPr>
          </a:p>
        </p:txBody>
      </p:sp>
      <p:pic>
        <p:nvPicPr>
          <p:cNvPr descr="Graph of a parabola on a coordinate plane. The vertex (negative 1, 3) has been labeled on the parabola. Both the x- and y-axes have a scale of 1 and extend from negative 10 to 10." id="237" name="Google Shape;237;p30"/>
          <p:cNvPicPr preferRelativeResize="0"/>
          <p:nvPr/>
        </p:nvPicPr>
        <p:blipFill>
          <a:blip r:embed="rId4">
            <a:alphaModFix/>
          </a:blip>
          <a:stretch>
            <a:fillRect/>
          </a:stretch>
        </p:blipFill>
        <p:spPr>
          <a:xfrm>
            <a:off x="5591350" y="537645"/>
            <a:ext cx="3361850" cy="3356218"/>
          </a:xfrm>
          <a:prstGeom prst="rect">
            <a:avLst/>
          </a:prstGeom>
          <a:noFill/>
          <a:ln>
            <a:noFill/>
          </a:ln>
        </p:spPr>
      </p:pic>
      <p:sp>
        <p:nvSpPr>
          <p:cNvPr descr="A textbox that serves as a label because it contains the equation for the graph placed above it." id="238" name="Google Shape;238;p30"/>
          <p:cNvSpPr txBox="1"/>
          <p:nvPr/>
        </p:nvSpPr>
        <p:spPr>
          <a:xfrm>
            <a:off x="5969375" y="4009015"/>
            <a:ext cx="2605800" cy="493500"/>
          </a:xfrm>
          <a:prstGeom prst="rect">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i="1" lang="en" sz="2400">
                <a:solidFill>
                  <a:schemeClr val="dk1"/>
                </a:solidFill>
                <a:latin typeface="Times New Roman"/>
                <a:ea typeface="Times New Roman"/>
                <a:cs typeface="Times New Roman"/>
                <a:sym typeface="Times New Roman"/>
              </a:rPr>
              <a:t>f</a:t>
            </a:r>
            <a:r>
              <a:rPr lang="en" sz="2400">
                <a:solidFill>
                  <a:schemeClr val="dk1"/>
                </a:solidFill>
                <a:latin typeface="Noto Sans"/>
                <a:ea typeface="Noto Sans"/>
                <a:cs typeface="Noto Sans"/>
                <a:sym typeface="Noto Sans"/>
              </a:rPr>
              <a:t>(</a:t>
            </a:r>
            <a:r>
              <a:rPr i="1" lang="en" sz="2400">
                <a:solidFill>
                  <a:schemeClr val="dk1"/>
                </a:solidFill>
                <a:latin typeface="Times New Roman"/>
                <a:ea typeface="Times New Roman"/>
                <a:cs typeface="Times New Roman"/>
                <a:sym typeface="Times New Roman"/>
              </a:rPr>
              <a:t>x</a:t>
            </a:r>
            <a:r>
              <a:rPr lang="en" sz="2400">
                <a:solidFill>
                  <a:schemeClr val="dk1"/>
                </a:solidFill>
                <a:latin typeface="Noto Sans"/>
                <a:ea typeface="Noto Sans"/>
                <a:cs typeface="Noto Sans"/>
                <a:sym typeface="Noto Sans"/>
              </a:rPr>
              <a:t>) = – (</a:t>
            </a:r>
            <a:r>
              <a:rPr i="1" lang="en" sz="2400">
                <a:solidFill>
                  <a:schemeClr val="dk1"/>
                </a:solidFill>
                <a:latin typeface="Times New Roman"/>
                <a:ea typeface="Times New Roman"/>
                <a:cs typeface="Times New Roman"/>
                <a:sym typeface="Times New Roman"/>
              </a:rPr>
              <a:t>x </a:t>
            </a:r>
            <a:r>
              <a:rPr lang="en" sz="2400">
                <a:solidFill>
                  <a:schemeClr val="dk1"/>
                </a:solidFill>
                <a:latin typeface="Noto Sans"/>
                <a:ea typeface="Noto Sans"/>
                <a:cs typeface="Noto Sans"/>
                <a:sym typeface="Noto Sans"/>
              </a:rPr>
              <a:t>+</a:t>
            </a:r>
            <a:r>
              <a:rPr lang="en" sz="2400">
                <a:solidFill>
                  <a:schemeClr val="dk1"/>
                </a:solidFill>
                <a:latin typeface="Noto Sans"/>
                <a:ea typeface="Noto Sans"/>
                <a:cs typeface="Noto Sans"/>
                <a:sym typeface="Noto Sans"/>
              </a:rPr>
              <a:t> 1)</a:t>
            </a:r>
            <a:r>
              <a:rPr baseline="30000" lang="en" sz="2400">
                <a:solidFill>
                  <a:schemeClr val="dk1"/>
                </a:solidFill>
                <a:latin typeface="Noto Sans"/>
                <a:ea typeface="Noto Sans"/>
                <a:cs typeface="Noto Sans"/>
                <a:sym typeface="Noto Sans"/>
              </a:rPr>
              <a:t>2 </a:t>
            </a:r>
            <a:r>
              <a:rPr lang="en" sz="2400">
                <a:solidFill>
                  <a:schemeClr val="dk1"/>
                </a:solidFill>
                <a:latin typeface="Noto Sans"/>
                <a:ea typeface="Noto Sans"/>
                <a:cs typeface="Noto Sans"/>
                <a:sym typeface="Noto Sans"/>
              </a:rPr>
              <a:t>+</a:t>
            </a:r>
            <a:r>
              <a:rPr lang="en" sz="2400">
                <a:solidFill>
                  <a:schemeClr val="dk1"/>
                </a:solidFill>
                <a:latin typeface="Noto Sans"/>
                <a:ea typeface="Noto Sans"/>
                <a:cs typeface="Noto Sans"/>
                <a:sym typeface="Noto Sans"/>
              </a:rPr>
              <a:t> 3</a:t>
            </a:r>
            <a:endParaRPr sz="2400">
              <a:solidFill>
                <a:schemeClr val="dk1"/>
              </a:solidFill>
              <a:latin typeface="Noto Sans"/>
              <a:ea typeface="Noto Sans"/>
              <a:cs typeface="Noto Sans"/>
              <a:sym typeface="Noto Sans"/>
            </a:endParaRPr>
          </a:p>
        </p:txBody>
      </p:sp>
      <p:sp>
        <p:nvSpPr>
          <p:cNvPr id="239" name="Google Shape;239;p3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40" name="Google Shape;240;p3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9.11.2 Does the Vertex Represent the Minimum or Maximum Value? - Additional Resources</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31"/>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Third Stop: Learning Activity B</a:t>
            </a:r>
            <a:endParaRPr/>
          </a:p>
        </p:txBody>
      </p:sp>
      <p:pic>
        <p:nvPicPr>
          <p:cNvPr descr="Map consisting of six rectangles connected by dotted lines conveying the progression of the Lesson. Each rectangle has an icon with text. Adding to the previous two stops, the third rectangle is now highlighted in dark green. A clipboard icon and the text &quot;Learning Activity&quot; are displayed in yellow font. " id="246" name="Google Shape;246;p31" title="2 learning activity stop 3.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247" name="Google Shape;247;p3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51" name="Shape 251"/>
        <p:cNvGrpSpPr/>
        <p:nvPr/>
      </p:nvGrpSpPr>
      <p:grpSpPr>
        <a:xfrm>
          <a:off x="0" y="0"/>
          <a:ext cx="0" cy="0"/>
          <a:chOff x="0" y="0"/>
          <a:chExt cx="0" cy="0"/>
        </a:xfrm>
      </p:grpSpPr>
      <p:pic>
        <p:nvPicPr>
          <p:cNvPr descr="Icon indicating the slide contains a support for students with disabilities" id="252" name="Google Shape;252;p32" title="Frame 13.png"/>
          <p:cNvPicPr preferRelativeResize="0"/>
          <p:nvPr/>
        </p:nvPicPr>
        <p:blipFill>
          <a:blip r:embed="rId4">
            <a:alphaModFix/>
          </a:blip>
          <a:stretch>
            <a:fillRect/>
          </a:stretch>
        </p:blipFill>
        <p:spPr>
          <a:xfrm>
            <a:off x="8283607" y="140237"/>
            <a:ext cx="274320" cy="274320"/>
          </a:xfrm>
          <a:prstGeom prst="rect">
            <a:avLst/>
          </a:prstGeom>
          <a:noFill/>
          <a:ln>
            <a:noFill/>
          </a:ln>
        </p:spPr>
      </p:pic>
      <p:pic>
        <p:nvPicPr>
          <p:cNvPr descr="Icon indicating the slide contains a support for emerging bilingual students " id="253" name="Google Shape;253;p32" title="emojione_input-latin-letters (4).png"/>
          <p:cNvPicPr preferRelativeResize="0"/>
          <p:nvPr/>
        </p:nvPicPr>
        <p:blipFill>
          <a:blip r:embed="rId5">
            <a:alphaModFix/>
          </a:blip>
          <a:stretch>
            <a:fillRect/>
          </a:stretch>
        </p:blipFill>
        <p:spPr>
          <a:xfrm>
            <a:off x="8639257" y="117371"/>
            <a:ext cx="320040" cy="320040"/>
          </a:xfrm>
          <a:prstGeom prst="rect">
            <a:avLst/>
          </a:prstGeom>
          <a:noFill/>
          <a:ln>
            <a:noFill/>
          </a:ln>
        </p:spPr>
      </p:pic>
      <p:sp>
        <p:nvSpPr>
          <p:cNvPr id="254" name="Google Shape;254;p32"/>
          <p:cNvSpPr txBox="1"/>
          <p:nvPr>
            <p:ph type="title"/>
          </p:nvPr>
        </p:nvSpPr>
        <p:spPr>
          <a:xfrm>
            <a:off x="311700" y="32199"/>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0B5B51"/>
                </a:solidFill>
              </a:rPr>
              <a:t>Learning Activity A | Learning Strategies</a:t>
            </a:r>
            <a:endParaRPr b="0" sz="1400">
              <a:solidFill>
                <a:srgbClr val="0B5B51"/>
              </a:solidFill>
            </a:endParaRPr>
          </a:p>
          <a:p>
            <a:pPr indent="0" lvl="0" marL="0" rtl="0" algn="l">
              <a:spcBef>
                <a:spcPts val="0"/>
              </a:spcBef>
              <a:spcAft>
                <a:spcPts val="0"/>
              </a:spcAft>
              <a:buClr>
                <a:schemeClr val="dk1"/>
              </a:buClr>
              <a:buSzPts val="1100"/>
              <a:buFont typeface="Arial"/>
              <a:buNone/>
            </a:pPr>
            <a:r>
              <a:rPr lang="en"/>
              <a:t>Which One Made More Money? 🎫</a:t>
            </a:r>
            <a:endParaRPr sz="2600">
              <a:solidFill>
                <a:srgbClr val="FF0000"/>
              </a:solidFill>
            </a:endParaRPr>
          </a:p>
        </p:txBody>
      </p:sp>
      <p:sp>
        <p:nvSpPr>
          <p:cNvPr id="255" name="Google Shape;255;p32"/>
          <p:cNvSpPr txBox="1"/>
          <p:nvPr>
            <p:ph idx="1" type="body"/>
          </p:nvPr>
        </p:nvSpPr>
        <p:spPr>
          <a:xfrm>
            <a:off x="261100" y="960125"/>
            <a:ext cx="37686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a:t> Use these strategies to adjust the activity to support English language learners and students with disabilities. </a:t>
            </a:r>
            <a:endParaRPr/>
          </a:p>
          <a:p>
            <a:pPr indent="-368300" lvl="0" marL="457200" rtl="0" algn="l">
              <a:lnSpc>
                <a:spcPct val="100000"/>
              </a:lnSpc>
              <a:spcBef>
                <a:spcPts val="1200"/>
              </a:spcBef>
              <a:spcAft>
                <a:spcPts val="0"/>
              </a:spcAft>
              <a:buSzPts val="2200"/>
              <a:buChar char="●"/>
            </a:pPr>
            <a:r>
              <a:rPr i="1" lang="en"/>
              <a:t>You can copy and paste the callouts directly on top of the activity or give the instructions aloud. </a:t>
            </a:r>
            <a:endParaRPr b="1"/>
          </a:p>
        </p:txBody>
      </p:sp>
      <p:sp>
        <p:nvSpPr>
          <p:cNvPr descr="A callout box providing steps in a math language routine to support English Language Learners." id="256" name="Google Shape;256;p32" title="ELL callout box"/>
          <p:cNvSpPr/>
          <p:nvPr/>
        </p:nvSpPr>
        <p:spPr>
          <a:xfrm>
            <a:off x="4142700" y="791836"/>
            <a:ext cx="4816800" cy="20997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232409" lvl="0" marL="274320" rtl="0" algn="l">
              <a:spcBef>
                <a:spcPts val="0"/>
              </a:spcBef>
              <a:spcAft>
                <a:spcPts val="0"/>
              </a:spcAft>
              <a:buSzPts val="1500"/>
              <a:buFont typeface="Noto Sans"/>
              <a:buAutoNum type="arabicPeriod"/>
            </a:pPr>
            <a:r>
              <a:rPr lang="en" sz="1500">
                <a:latin typeface="Noto Sans"/>
                <a:ea typeface="Noto Sans"/>
                <a:cs typeface="Noto Sans"/>
                <a:sym typeface="Noto Sans"/>
              </a:rPr>
              <a:t>First read: Describe the situation without numbers: What is the scenario about?</a:t>
            </a:r>
            <a:endParaRPr sz="1500">
              <a:latin typeface="Noto Sans"/>
              <a:ea typeface="Noto Sans"/>
              <a:cs typeface="Noto Sans"/>
              <a:sym typeface="Noto Sans"/>
            </a:endParaRPr>
          </a:p>
          <a:p>
            <a:pPr indent="-232409" lvl="0" marL="274320" rtl="0" algn="l">
              <a:spcBef>
                <a:spcPts val="500"/>
              </a:spcBef>
              <a:spcAft>
                <a:spcPts val="0"/>
              </a:spcAft>
              <a:buSzPts val="1500"/>
              <a:buFont typeface="Noto Sans"/>
              <a:buAutoNum type="arabicPeriod"/>
            </a:pPr>
            <a:r>
              <a:rPr lang="en" sz="1500">
                <a:latin typeface="Noto Sans"/>
                <a:ea typeface="Noto Sans"/>
                <a:cs typeface="Noto Sans"/>
                <a:sym typeface="Noto Sans"/>
              </a:rPr>
              <a:t>Second read: Name the quantities involved: What can be counted or measured? Is anything related to each other?</a:t>
            </a:r>
            <a:endParaRPr sz="1500">
              <a:latin typeface="Noto Sans"/>
              <a:ea typeface="Noto Sans"/>
              <a:cs typeface="Noto Sans"/>
              <a:sym typeface="Noto Sans"/>
            </a:endParaRPr>
          </a:p>
          <a:p>
            <a:pPr indent="-232409" lvl="0" marL="274320" rtl="0" algn="l">
              <a:spcBef>
                <a:spcPts val="500"/>
              </a:spcBef>
              <a:spcAft>
                <a:spcPts val="0"/>
              </a:spcAft>
              <a:buSzPts val="1500"/>
              <a:buFont typeface="Noto Sans"/>
              <a:buAutoNum type="arabicPeriod"/>
            </a:pPr>
            <a:r>
              <a:rPr lang="en" sz="1500">
                <a:latin typeface="Noto Sans"/>
                <a:ea typeface="Noto Sans"/>
                <a:cs typeface="Noto Sans"/>
                <a:sym typeface="Noto Sans"/>
              </a:rPr>
              <a:t>Third read: Brainstorm different possible methods to answer the question. </a:t>
            </a:r>
            <a:endParaRPr sz="1500">
              <a:latin typeface="Noto Sans"/>
              <a:ea typeface="Noto Sans"/>
              <a:cs typeface="Noto Sans"/>
              <a:sym typeface="Noto Sans"/>
            </a:endParaRPr>
          </a:p>
          <a:p>
            <a:pPr indent="0" lvl="0" marL="0" rtl="0" algn="r">
              <a:spcBef>
                <a:spcPts val="500"/>
              </a:spcBef>
              <a:spcAft>
                <a:spcPts val="0"/>
              </a:spcAft>
              <a:buNone/>
            </a:pPr>
            <a:r>
              <a:rPr lang="en" sz="1000">
                <a:solidFill>
                  <a:schemeClr val="dk1"/>
                </a:solidFill>
                <a:latin typeface="Noto Sans"/>
                <a:ea typeface="Noto Sans"/>
                <a:cs typeface="Noto Sans"/>
                <a:sym typeface="Noto Sans"/>
              </a:rPr>
              <a:t>Three Reads</a:t>
            </a:r>
            <a:endParaRPr sz="1000">
              <a:latin typeface="Noto Sans"/>
              <a:ea typeface="Noto Sans"/>
              <a:cs typeface="Noto Sans"/>
              <a:sym typeface="Noto Sans"/>
            </a:endParaRPr>
          </a:p>
        </p:txBody>
      </p:sp>
      <p:sp>
        <p:nvSpPr>
          <p:cNvPr descr="A callout providing support steps for students based on universal designs for learning. " id="257" name="Google Shape;257;p32" title="UDL callout box"/>
          <p:cNvSpPr/>
          <p:nvPr/>
        </p:nvSpPr>
        <p:spPr>
          <a:xfrm>
            <a:off x="4142700" y="2937535"/>
            <a:ext cx="4816800" cy="2099700"/>
          </a:xfrm>
          <a:prstGeom prst="wedgeRoundRectCallout">
            <a:avLst>
              <a:gd fmla="val -58476" name="adj1"/>
              <a:gd fmla="val -21281" name="adj2"/>
              <a:gd fmla="val 0" name="adj3"/>
            </a:avLst>
          </a:prstGeom>
          <a:solidFill>
            <a:srgbClr val="C6CE33"/>
          </a:solidFill>
          <a:ln>
            <a:noFill/>
          </a:ln>
        </p:spPr>
        <p:txBody>
          <a:bodyPr anchorCtr="0" anchor="ctr" bIns="91425" lIns="91425" spcFirstLastPara="1" rIns="91425" wrap="square" tIns="91425">
            <a:noAutofit/>
          </a:bodyPr>
          <a:lstStyle/>
          <a:p>
            <a:pPr indent="-323850" lvl="0" marL="457200" rtl="0" algn="l">
              <a:spcBef>
                <a:spcPts val="0"/>
              </a:spcBef>
              <a:spcAft>
                <a:spcPts val="0"/>
              </a:spcAft>
              <a:buSzPts val="1500"/>
              <a:buFont typeface="Noto Sans"/>
              <a:buChar char="●"/>
            </a:pPr>
            <a:r>
              <a:rPr lang="en" sz="1500">
                <a:latin typeface="Noto Sans"/>
                <a:ea typeface="Noto Sans"/>
                <a:cs typeface="Noto Sans"/>
                <a:sym typeface="Noto Sans"/>
              </a:rPr>
              <a:t>Can you find the zeros?</a:t>
            </a:r>
            <a:endParaRPr sz="1500">
              <a:latin typeface="Noto Sans"/>
              <a:ea typeface="Noto Sans"/>
              <a:cs typeface="Noto Sans"/>
              <a:sym typeface="Noto Sans"/>
            </a:endParaRPr>
          </a:p>
          <a:p>
            <a:pPr indent="-323850" lvl="0" marL="457200" rtl="0" algn="l">
              <a:spcBef>
                <a:spcPts val="0"/>
              </a:spcBef>
              <a:spcAft>
                <a:spcPts val="0"/>
              </a:spcAft>
              <a:buSzPts val="1500"/>
              <a:buFont typeface="Noto Sans"/>
              <a:buChar char="●"/>
            </a:pPr>
            <a:r>
              <a:rPr lang="en" sz="1500">
                <a:latin typeface="Noto Sans"/>
                <a:ea typeface="Noto Sans"/>
                <a:cs typeface="Noto Sans"/>
                <a:sym typeface="Noto Sans"/>
              </a:rPr>
              <a:t>Would it help to rewrite an equation in vertex form?</a:t>
            </a:r>
            <a:endParaRPr sz="1500">
              <a:latin typeface="Noto Sans"/>
              <a:ea typeface="Noto Sans"/>
              <a:cs typeface="Noto Sans"/>
              <a:sym typeface="Noto Sans"/>
            </a:endParaRPr>
          </a:p>
          <a:p>
            <a:pPr indent="-323850" lvl="0" marL="457200" rtl="0" algn="l">
              <a:spcBef>
                <a:spcPts val="0"/>
              </a:spcBef>
              <a:spcAft>
                <a:spcPts val="0"/>
              </a:spcAft>
              <a:buSzPts val="1500"/>
              <a:buFont typeface="Noto Sans"/>
              <a:buChar char="●"/>
            </a:pPr>
            <a:r>
              <a:rPr lang="en" sz="1500">
                <a:latin typeface="Noto Sans"/>
                <a:ea typeface="Noto Sans"/>
                <a:cs typeface="Noto Sans"/>
                <a:sym typeface="Noto Sans"/>
              </a:rPr>
              <a:t>What have you done in past lessons that might help? </a:t>
            </a:r>
            <a:endParaRPr sz="1500">
              <a:latin typeface="Noto Sans"/>
              <a:ea typeface="Noto Sans"/>
              <a:cs typeface="Noto Sans"/>
              <a:sym typeface="Noto Sans"/>
            </a:endParaRPr>
          </a:p>
          <a:p>
            <a:pPr indent="-323850" lvl="0" marL="457200" rtl="0" algn="l">
              <a:spcBef>
                <a:spcPts val="0"/>
              </a:spcBef>
              <a:spcAft>
                <a:spcPts val="0"/>
              </a:spcAft>
              <a:buSzPts val="1500"/>
              <a:buFont typeface="Noto Sans"/>
              <a:buChar char="●"/>
            </a:pPr>
            <a:r>
              <a:rPr lang="en" sz="1500">
                <a:latin typeface="Noto Sans"/>
                <a:ea typeface="Noto Sans"/>
                <a:cs typeface="Noto Sans"/>
                <a:sym typeface="Noto Sans"/>
              </a:rPr>
              <a:t>Would creating a graph help? Does writing the equation and graph next to each other suggest any relationship?</a:t>
            </a:r>
            <a:endParaRPr sz="1500">
              <a:latin typeface="Noto Sans"/>
              <a:ea typeface="Noto Sans"/>
              <a:cs typeface="Noto Sans"/>
              <a:sym typeface="Noto Sans"/>
            </a:endParaRPr>
          </a:p>
          <a:p>
            <a:pPr indent="0" lvl="0" marL="0" rtl="0" algn="r">
              <a:spcBef>
                <a:spcPts val="500"/>
              </a:spcBef>
              <a:spcAft>
                <a:spcPts val="0"/>
              </a:spcAft>
              <a:buNone/>
            </a:pPr>
            <a:r>
              <a:rPr lang="en" sz="1000">
                <a:solidFill>
                  <a:schemeClr val="dk1"/>
                </a:solidFill>
                <a:latin typeface="Noto Sans"/>
                <a:ea typeface="Noto Sans"/>
                <a:cs typeface="Noto Sans"/>
                <a:sym typeface="Noto Sans"/>
              </a:rPr>
              <a:t>Action and Expression</a:t>
            </a:r>
            <a:endParaRPr>
              <a:latin typeface="Noto Sans"/>
              <a:ea typeface="Noto Sans"/>
              <a:cs typeface="Noto Sans"/>
              <a:sym typeface="Noto Sans"/>
            </a:endParaRPr>
          </a:p>
        </p:txBody>
      </p:sp>
      <p:sp>
        <p:nvSpPr>
          <p:cNvPr id="258" name="Google Shape;258;p32"/>
          <p:cNvSpPr txBox="1"/>
          <p:nvPr>
            <p:ph idx="2" type="sldNum"/>
          </p:nvPr>
        </p:nvSpPr>
        <p:spPr>
          <a:xfrm>
            <a:off x="311700" y="4650950"/>
            <a:ext cx="36051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9.11.3 Comparing Maximums between Quadratics</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62" name="Shape 262"/>
        <p:cNvGrpSpPr/>
        <p:nvPr/>
      </p:nvGrpSpPr>
      <p:grpSpPr>
        <a:xfrm>
          <a:off x="0" y="0"/>
          <a:ext cx="0" cy="0"/>
          <a:chOff x="0" y="0"/>
          <a:chExt cx="0" cy="0"/>
        </a:xfrm>
      </p:grpSpPr>
      <p:sp>
        <p:nvSpPr>
          <p:cNvPr id="263" name="Google Shape;263;p33"/>
          <p:cNvSpPr txBox="1"/>
          <p:nvPr>
            <p:ph type="title"/>
          </p:nvPr>
        </p:nvSpPr>
        <p:spPr>
          <a:xfrm>
            <a:off x="311700" y="13356"/>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a:t>
            </a:r>
            <a:endParaRPr b="0" sz="1400">
              <a:solidFill>
                <a:srgbClr val="666666"/>
              </a:solidFill>
            </a:endParaRPr>
          </a:p>
          <a:p>
            <a:pPr indent="0" lvl="0" marL="0" rtl="0" algn="l">
              <a:spcBef>
                <a:spcPts val="0"/>
              </a:spcBef>
              <a:spcAft>
                <a:spcPts val="0"/>
              </a:spcAft>
              <a:buClr>
                <a:schemeClr val="dk1"/>
              </a:buClr>
              <a:buSzPts val="1100"/>
              <a:buFont typeface="Arial"/>
              <a:buNone/>
            </a:pPr>
            <a:r>
              <a:rPr lang="en"/>
              <a:t>Which One Made More Money? 🎫</a:t>
            </a:r>
            <a:endParaRPr>
              <a:solidFill>
                <a:srgbClr val="005047"/>
              </a:solidFill>
            </a:endParaRPr>
          </a:p>
        </p:txBody>
      </p:sp>
      <p:sp>
        <p:nvSpPr>
          <p:cNvPr id="264" name="Google Shape;264;p33"/>
          <p:cNvSpPr txBox="1"/>
          <p:nvPr>
            <p:ph idx="1" type="body"/>
          </p:nvPr>
        </p:nvSpPr>
        <p:spPr>
          <a:xfrm>
            <a:off x="451650" y="955574"/>
            <a:ext cx="5192700" cy="2252100"/>
          </a:xfrm>
          <a:prstGeom prst="rect">
            <a:avLst/>
          </a:prstGeom>
          <a:solidFill>
            <a:srgbClr val="F5F5F5"/>
          </a:solidFill>
          <a:ln cap="flat" cmpd="sng" w="19050">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800"/>
              <a:t>A function A, defined by </a:t>
            </a:r>
            <a:r>
              <a:rPr i="1" lang="en" sz="1800">
                <a:latin typeface="Times New Roman"/>
                <a:ea typeface="Times New Roman"/>
                <a:cs typeface="Times New Roman"/>
                <a:sym typeface="Times New Roman"/>
              </a:rPr>
              <a:t>p</a:t>
            </a:r>
            <a:r>
              <a:rPr lang="en" sz="1800"/>
              <a:t>(600 − 75</a:t>
            </a:r>
            <a:r>
              <a:rPr i="1" lang="en" sz="1800">
                <a:latin typeface="Times New Roman"/>
                <a:ea typeface="Times New Roman"/>
                <a:cs typeface="Times New Roman"/>
                <a:sym typeface="Times New Roman"/>
              </a:rPr>
              <a:t>p</a:t>
            </a:r>
            <a:r>
              <a:rPr lang="en" sz="1800"/>
              <a:t>), describes the revenue collected from the sales of tickets for Performance A, a musical.</a:t>
            </a:r>
            <a:endParaRPr sz="1800"/>
          </a:p>
          <a:p>
            <a:pPr indent="0" lvl="0" marL="0" rtl="0" algn="l">
              <a:lnSpc>
                <a:spcPct val="100000"/>
              </a:lnSpc>
              <a:spcBef>
                <a:spcPts val="1000"/>
              </a:spcBef>
              <a:spcAft>
                <a:spcPts val="0"/>
              </a:spcAft>
              <a:buNone/>
            </a:pPr>
            <a:r>
              <a:rPr lang="en" sz="1800"/>
              <a:t>The graph (at right) represents a function B that models the revenue collected from the </a:t>
            </a:r>
            <a:br>
              <a:rPr lang="en" sz="1800"/>
            </a:br>
            <a:r>
              <a:rPr lang="en" sz="1800"/>
              <a:t>sales of tickets for Performance B, a Shakespearean comedy.</a:t>
            </a:r>
            <a:endParaRPr sz="1800"/>
          </a:p>
        </p:txBody>
      </p:sp>
      <p:pic>
        <p:nvPicPr>
          <p:cNvPr descr="A parabola on a coordinate grid representing function B. The x-axis represents the ticket price in dollars and the y-axis represents the revenue in dollars. The x-axis scale is 1 and extends from 0 to 8. The y-axis scale is 100 and extends from 0 to 1,400." id="265" name="Google Shape;265;p33"/>
          <p:cNvPicPr preferRelativeResize="0"/>
          <p:nvPr/>
        </p:nvPicPr>
        <p:blipFill>
          <a:blip r:embed="rId4">
            <a:alphaModFix/>
          </a:blip>
          <a:stretch>
            <a:fillRect/>
          </a:stretch>
        </p:blipFill>
        <p:spPr>
          <a:xfrm>
            <a:off x="5779550" y="1213550"/>
            <a:ext cx="3173950" cy="2061625"/>
          </a:xfrm>
          <a:prstGeom prst="rect">
            <a:avLst/>
          </a:prstGeom>
          <a:noFill/>
          <a:ln>
            <a:noFill/>
          </a:ln>
        </p:spPr>
      </p:pic>
      <p:sp>
        <p:nvSpPr>
          <p:cNvPr id="266" name="Google Shape;266;p33"/>
          <p:cNvSpPr txBox="1"/>
          <p:nvPr/>
        </p:nvSpPr>
        <p:spPr>
          <a:xfrm>
            <a:off x="451650" y="3351216"/>
            <a:ext cx="8376600" cy="1356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solidFill>
                  <a:schemeClr val="dk1"/>
                </a:solidFill>
                <a:latin typeface="Noto Sans"/>
                <a:ea typeface="Noto Sans"/>
                <a:cs typeface="Noto Sans"/>
                <a:sym typeface="Noto Sans"/>
              </a:rPr>
              <a:t>In both functions, </a:t>
            </a:r>
            <a:r>
              <a:rPr i="1" lang="en" sz="1900">
                <a:solidFill>
                  <a:schemeClr val="dk1"/>
                </a:solidFill>
                <a:latin typeface="Times New Roman"/>
                <a:ea typeface="Times New Roman"/>
                <a:cs typeface="Times New Roman"/>
                <a:sym typeface="Times New Roman"/>
              </a:rPr>
              <a:t>p</a:t>
            </a:r>
            <a:r>
              <a:rPr lang="en" sz="1900">
                <a:solidFill>
                  <a:schemeClr val="dk1"/>
                </a:solidFill>
                <a:latin typeface="Noto Sans"/>
                <a:ea typeface="Noto Sans"/>
                <a:cs typeface="Noto Sans"/>
                <a:sym typeface="Noto Sans"/>
              </a:rPr>
              <a:t> represents the price of one ticket, and both revenues and prices are measured in dollars. </a:t>
            </a:r>
            <a:endParaRPr sz="1900">
              <a:solidFill>
                <a:schemeClr val="dk1"/>
              </a:solidFill>
              <a:latin typeface="Noto Sans"/>
              <a:ea typeface="Noto Sans"/>
              <a:cs typeface="Noto Sans"/>
              <a:sym typeface="Noto Sans"/>
            </a:endParaRPr>
          </a:p>
          <a:p>
            <a:pPr indent="0" lvl="0" marL="0" rtl="0" algn="l">
              <a:spcBef>
                <a:spcPts val="1000"/>
              </a:spcBef>
              <a:spcAft>
                <a:spcPts val="0"/>
              </a:spcAft>
              <a:buNone/>
            </a:pPr>
            <a:r>
              <a:rPr b="1" lang="en" sz="1900">
                <a:solidFill>
                  <a:schemeClr val="dk1"/>
                </a:solidFill>
                <a:latin typeface="Noto Sans"/>
                <a:ea typeface="Noto Sans"/>
                <a:cs typeface="Noto Sans"/>
                <a:sym typeface="Noto Sans"/>
              </a:rPr>
              <a:t>Without graphing A, decide which performance has the greater maximum revenue at p dollars per ticket. Explain your reasoning.</a:t>
            </a:r>
            <a:endParaRPr sz="1900">
              <a:solidFill>
                <a:schemeClr val="dk1"/>
              </a:solidFill>
              <a:latin typeface="Noto Sans"/>
              <a:ea typeface="Noto Sans"/>
              <a:cs typeface="Noto Sans"/>
              <a:sym typeface="Noto Sans"/>
            </a:endParaRPr>
          </a:p>
        </p:txBody>
      </p:sp>
      <p:sp>
        <p:nvSpPr>
          <p:cNvPr id="267" name="Google Shape;267;p33"/>
          <p:cNvSpPr txBox="1"/>
          <p:nvPr>
            <p:ph idx="12" type="sldNum"/>
          </p:nvPr>
        </p:nvSpPr>
        <p:spPr>
          <a:xfrm>
            <a:off x="8283608" y="4786001"/>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68" name="Google Shape;268;p33"/>
          <p:cNvSpPr txBox="1"/>
          <p:nvPr>
            <p:ph idx="3" type="sldNum"/>
          </p:nvPr>
        </p:nvSpPr>
        <p:spPr>
          <a:xfrm>
            <a:off x="311700" y="4786009"/>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9.11.3 Comparing Maximums between Quadratics</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72" name="Shape 272"/>
        <p:cNvGrpSpPr/>
        <p:nvPr/>
      </p:nvGrpSpPr>
      <p:grpSpPr>
        <a:xfrm>
          <a:off x="0" y="0"/>
          <a:ext cx="0" cy="0"/>
          <a:chOff x="0" y="0"/>
          <a:chExt cx="0" cy="0"/>
        </a:xfrm>
      </p:grpSpPr>
      <p:sp>
        <p:nvSpPr>
          <p:cNvPr id="273" name="Google Shape;273;p34"/>
          <p:cNvSpPr txBox="1"/>
          <p:nvPr>
            <p:ph type="title"/>
          </p:nvPr>
        </p:nvSpPr>
        <p:spPr>
          <a:xfrm>
            <a:off x="311700" y="137160"/>
            <a:ext cx="8520600" cy="365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Video</a:t>
            </a:r>
            <a:endParaRPr/>
          </a:p>
        </p:txBody>
      </p:sp>
      <p:sp>
        <p:nvSpPr>
          <p:cNvPr id="274" name="Google Shape;274;p34"/>
          <p:cNvSpPr txBox="1"/>
          <p:nvPr>
            <p:ph idx="1" type="body"/>
          </p:nvPr>
        </p:nvSpPr>
        <p:spPr>
          <a:xfrm>
            <a:off x="311700" y="457200"/>
            <a:ext cx="8520600" cy="60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u="sng">
                <a:solidFill>
                  <a:schemeClr val="hlink"/>
                </a:solidFill>
                <a:hlinkClick r:id="rId4"/>
              </a:rPr>
              <a:t>Comparing Maximums between Quadratics</a:t>
            </a:r>
            <a:endParaRPr/>
          </a:p>
        </p:txBody>
      </p:sp>
      <p:pic>
        <p:nvPicPr>
          <p:cNvPr descr="This Algebra 1 curriculum has been developed by Rice University's OpenStax through the Rice Algebra Initiative for Success and Equity (RAISE). Learn more at https://openstax.org/k12/algebra.&#10;&#10;#Algebra #HighSchool #SolvingQuadraticEquations #Quadratic #Equation #CharacteristicsFinancialLiteracy #Realworld #WorkedExample #Algebraic #Graph" id="275" name="Google Shape;275;p34" title="Comparing Maximums between Quadratics">
            <a:hlinkClick r:id="rId5"/>
          </p:cNvPr>
          <p:cNvPicPr preferRelativeResize="0"/>
          <p:nvPr/>
        </p:nvPicPr>
        <p:blipFill>
          <a:blip r:embed="rId6">
            <a:alphaModFix/>
          </a:blip>
          <a:stretch>
            <a:fillRect/>
          </a:stretch>
        </p:blipFill>
        <p:spPr>
          <a:xfrm>
            <a:off x="1691640" y="1161288"/>
            <a:ext cx="5760720" cy="3200400"/>
          </a:xfrm>
          <a:prstGeom prst="rect">
            <a:avLst/>
          </a:prstGeom>
          <a:noFill/>
          <a:ln>
            <a:noFill/>
          </a:ln>
        </p:spPr>
      </p:pic>
      <p:sp>
        <p:nvSpPr>
          <p:cNvPr id="276" name="Google Shape;276;p3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77" name="Google Shape;277;p34"/>
          <p:cNvSpPr txBox="1"/>
          <p:nvPr>
            <p:ph idx="2" type="sldNum"/>
          </p:nvPr>
        </p:nvSpPr>
        <p:spPr>
          <a:xfrm>
            <a:off x="311700" y="4650950"/>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9.11.3 Comparing Maximums between Quadratics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5"/>
                                        </p:tgtEl>
                                        <p:attrNameLst>
                                          <p:attrName>style.visibility</p:attrName>
                                        </p:attrNameLst>
                                      </p:cBhvr>
                                      <p:to>
                                        <p:strVal val="visible"/>
                                      </p:to>
                                    </p:set>
                                    <p:animEffect filter="fade" transition="in">
                                      <p:cBhvr>
                                        <p:cTn dur="1000"/>
                                        <p:tgtEl>
                                          <p:spTgt spid="27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81" name="Shape 281"/>
        <p:cNvGrpSpPr/>
        <p:nvPr/>
      </p:nvGrpSpPr>
      <p:grpSpPr>
        <a:xfrm>
          <a:off x="0" y="0"/>
          <a:ext cx="0" cy="0"/>
          <a:chOff x="0" y="0"/>
          <a:chExt cx="0" cy="0"/>
        </a:xfrm>
      </p:grpSpPr>
      <p:pic>
        <p:nvPicPr>
          <p:cNvPr descr="Icon indicating the slide contains a check for understanding question for students " id="282" name="Google Shape;282;p35"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283" name="Google Shape;283;p35"/>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0" lang="en" sz="1400">
                <a:solidFill>
                  <a:srgbClr val="666666"/>
                </a:solidFill>
              </a:rPr>
              <a:t>Learning Activity B</a:t>
            </a:r>
            <a:endParaRPr b="0" sz="1400">
              <a:solidFill>
                <a:srgbClr val="666666"/>
              </a:solidFill>
            </a:endParaRPr>
          </a:p>
          <a:p>
            <a:pPr indent="0" lvl="0" marL="0" rtl="0" algn="ctr">
              <a:spcBef>
                <a:spcPts val="0"/>
              </a:spcBef>
              <a:spcAft>
                <a:spcPts val="0"/>
              </a:spcAft>
              <a:buNone/>
            </a:pPr>
            <a:r>
              <a:rPr lang="en"/>
              <a:t>Self Check</a:t>
            </a:r>
            <a:endParaRPr>
              <a:solidFill>
                <a:srgbClr val="005047"/>
              </a:solidFill>
            </a:endParaRPr>
          </a:p>
        </p:txBody>
      </p:sp>
      <p:sp>
        <p:nvSpPr>
          <p:cNvPr id="284" name="Google Shape;284;p35"/>
          <p:cNvSpPr txBox="1"/>
          <p:nvPr>
            <p:ph idx="1" type="body"/>
          </p:nvPr>
        </p:nvSpPr>
        <p:spPr>
          <a:xfrm>
            <a:off x="311700" y="959075"/>
            <a:ext cx="8590200" cy="3130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000"/>
              <a:t>A function, defined by </a:t>
            </a:r>
            <a:r>
              <a:rPr i="1" lang="en" sz="2000">
                <a:latin typeface="Times New Roman"/>
                <a:ea typeface="Times New Roman"/>
                <a:cs typeface="Times New Roman"/>
                <a:sym typeface="Times New Roman"/>
              </a:rPr>
              <a:t>p</a:t>
            </a:r>
            <a:r>
              <a:rPr lang="en" sz="2000"/>
              <a:t>(600 − 60</a:t>
            </a:r>
            <a:r>
              <a:rPr i="1" lang="en" sz="2000">
                <a:latin typeface="Times New Roman"/>
                <a:ea typeface="Times New Roman"/>
                <a:cs typeface="Times New Roman"/>
                <a:sym typeface="Times New Roman"/>
              </a:rPr>
              <a:t>p</a:t>
            </a:r>
            <a:r>
              <a:rPr lang="en" sz="2000"/>
              <a:t>), describes the revenue collected from the sales of tickets for a concert where </a:t>
            </a:r>
            <a:r>
              <a:rPr i="1" lang="en" sz="2000">
                <a:latin typeface="Times New Roman"/>
                <a:ea typeface="Times New Roman"/>
                <a:cs typeface="Times New Roman"/>
                <a:sym typeface="Times New Roman"/>
              </a:rPr>
              <a:t>p</a:t>
            </a:r>
            <a:r>
              <a:rPr lang="en" sz="2000"/>
              <a:t> is the price of one ticket. Find the maximum revenue, in dollars.</a:t>
            </a:r>
            <a:endParaRPr sz="2000"/>
          </a:p>
          <a:p>
            <a:pPr indent="-355600" lvl="0" marL="914400" rtl="0" algn="l">
              <a:lnSpc>
                <a:spcPct val="100000"/>
              </a:lnSpc>
              <a:spcBef>
                <a:spcPts val="1000"/>
              </a:spcBef>
              <a:spcAft>
                <a:spcPts val="0"/>
              </a:spcAft>
              <a:buSzPts val="2000"/>
              <a:buFont typeface="Noto Sans"/>
              <a:buAutoNum type="alphaLcPeriod"/>
            </a:pPr>
            <a:r>
              <a:rPr lang="en" sz="2000"/>
              <a:t>5</a:t>
            </a:r>
            <a:endParaRPr sz="2000"/>
          </a:p>
          <a:p>
            <a:pPr indent="-355600" lvl="0" marL="914400" rtl="0" algn="l">
              <a:lnSpc>
                <a:spcPct val="100000"/>
              </a:lnSpc>
              <a:spcBef>
                <a:spcPts val="1000"/>
              </a:spcBef>
              <a:spcAft>
                <a:spcPts val="0"/>
              </a:spcAft>
              <a:buSzPts val="2000"/>
              <a:buFont typeface="Noto Sans"/>
              <a:buAutoNum type="alphaLcPeriod"/>
            </a:pPr>
            <a:r>
              <a:rPr lang="en" sz="2000"/>
              <a:t>1500</a:t>
            </a:r>
            <a:endParaRPr sz="2000"/>
          </a:p>
          <a:p>
            <a:pPr indent="-355600" lvl="0" marL="914400" rtl="0" algn="l">
              <a:lnSpc>
                <a:spcPct val="100000"/>
              </a:lnSpc>
              <a:spcBef>
                <a:spcPts val="1000"/>
              </a:spcBef>
              <a:spcAft>
                <a:spcPts val="0"/>
              </a:spcAft>
              <a:buSzPts val="2000"/>
              <a:buFont typeface="Noto Sans"/>
              <a:buAutoNum type="alphaLcPeriod"/>
            </a:pPr>
            <a:r>
              <a:rPr lang="en" sz="2000"/>
              <a:t>10</a:t>
            </a:r>
            <a:endParaRPr sz="2000"/>
          </a:p>
          <a:p>
            <a:pPr indent="-355600" lvl="0" marL="914400" rtl="0" algn="l">
              <a:lnSpc>
                <a:spcPct val="100000"/>
              </a:lnSpc>
              <a:spcBef>
                <a:spcPts val="1000"/>
              </a:spcBef>
              <a:spcAft>
                <a:spcPts val="1000"/>
              </a:spcAft>
              <a:buSzPts val="2000"/>
              <a:buFont typeface="Noto Sans"/>
              <a:buAutoNum type="alphaLcPeriod"/>
            </a:pPr>
            <a:r>
              <a:rPr lang="en" sz="2000"/>
              <a:t>600</a:t>
            </a:r>
            <a:endParaRPr sz="2000"/>
          </a:p>
        </p:txBody>
      </p:sp>
      <p:pic>
        <p:nvPicPr>
          <p:cNvPr descr="A vintage-style beige concert ticket with orange accents. It reads “CONCERT TICKET” at the top and “THE BAND” in large bold letters. The ticket lists “SEATED,” the date August 12, 2024, section “LOWER 3,” seat “15,” and includes a placeholder “VENUE NAME” at the bottom." id="285" name="Google Shape;285;p35"/>
          <p:cNvPicPr preferRelativeResize="0"/>
          <p:nvPr/>
        </p:nvPicPr>
        <p:blipFill>
          <a:blip r:embed="rId5">
            <a:alphaModFix/>
          </a:blip>
          <a:stretch>
            <a:fillRect/>
          </a:stretch>
        </p:blipFill>
        <p:spPr>
          <a:xfrm>
            <a:off x="5932896" y="1853375"/>
            <a:ext cx="2290002" cy="2290002"/>
          </a:xfrm>
          <a:prstGeom prst="rect">
            <a:avLst/>
          </a:prstGeom>
          <a:noFill/>
          <a:ln>
            <a:noFill/>
          </a:ln>
        </p:spPr>
      </p:pic>
      <p:sp>
        <p:nvSpPr>
          <p:cNvPr id="286" name="Google Shape;286;p3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87" name="Google Shape;287;p35"/>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9.11.3 Comparing Maximums between Quadratics</a:t>
            </a:r>
            <a:endParaRPr/>
          </a:p>
        </p:txBody>
      </p:sp>
      <p:sp>
        <p:nvSpPr>
          <p:cNvPr descr="An arrow icon reads &quot;Let's review!&quot; and links to a slide that reviews the content that was assessed in the self check question. " id="288" name="Google Shape;288;p35" title="Review icon">
            <a:hlinkClick action="ppaction://hlinkshowjump?jump=nextslide"/>
          </p:cNvPr>
          <p:cNvSpPr/>
          <p:nvPr/>
        </p:nvSpPr>
        <p:spPr>
          <a:xfrm>
            <a:off x="5664775" y="4588401"/>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92" name="Shape 292"/>
        <p:cNvGrpSpPr/>
        <p:nvPr/>
      </p:nvGrpSpPr>
      <p:grpSpPr>
        <a:xfrm>
          <a:off x="0" y="0"/>
          <a:ext cx="0" cy="0"/>
          <a:chOff x="0" y="0"/>
          <a:chExt cx="0" cy="0"/>
        </a:xfrm>
      </p:grpSpPr>
      <p:pic>
        <p:nvPicPr>
          <p:cNvPr descr="Icon indicating the slide contains a additional resources for students who struggled with the check for understanding (self check) question" id="293" name="Google Shape;293;p36"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294" name="Google Shape;294;p36"/>
          <p:cNvSpPr txBox="1"/>
          <p:nvPr>
            <p:ph type="title"/>
          </p:nvPr>
        </p:nvSpPr>
        <p:spPr>
          <a:xfrm>
            <a:off x="311700" y="137150"/>
            <a:ext cx="41679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a:t>
            </a:r>
            <a:endParaRPr b="0" sz="1400">
              <a:solidFill>
                <a:srgbClr val="666666"/>
              </a:solidFill>
            </a:endParaRPr>
          </a:p>
          <a:p>
            <a:pPr indent="0" lvl="0" marL="0" rtl="0" algn="l">
              <a:spcBef>
                <a:spcPts val="0"/>
              </a:spcBef>
              <a:spcAft>
                <a:spcPts val="0"/>
              </a:spcAft>
              <a:buNone/>
            </a:pPr>
            <a:r>
              <a:rPr lang="en"/>
              <a:t>Self Check - </a:t>
            </a:r>
            <a:r>
              <a:rPr lang="en"/>
              <a:t>Review</a:t>
            </a:r>
            <a:endParaRPr/>
          </a:p>
        </p:txBody>
      </p:sp>
      <p:sp>
        <p:nvSpPr>
          <p:cNvPr id="295" name="Google Shape;295;p36"/>
          <p:cNvSpPr txBox="1"/>
          <p:nvPr>
            <p:ph idx="1" type="body"/>
          </p:nvPr>
        </p:nvSpPr>
        <p:spPr>
          <a:xfrm>
            <a:off x="311700" y="1029775"/>
            <a:ext cx="4220700" cy="2920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100"/>
              <a:t>The revenue brought in by a newspaper is modeled by </a:t>
            </a:r>
            <a:endParaRPr sz="2100"/>
          </a:p>
          <a:p>
            <a:pPr indent="0" lvl="0" marL="0" rtl="0" algn="l">
              <a:lnSpc>
                <a:spcPct val="100000"/>
              </a:lnSpc>
              <a:spcBef>
                <a:spcPts val="0"/>
              </a:spcBef>
              <a:spcAft>
                <a:spcPts val="0"/>
              </a:spcAft>
              <a:buNone/>
            </a:pPr>
            <a:r>
              <a:rPr i="1" lang="en" sz="2100">
                <a:latin typeface="Times New Roman"/>
                <a:ea typeface="Times New Roman"/>
                <a:cs typeface="Times New Roman"/>
                <a:sym typeface="Times New Roman"/>
              </a:rPr>
              <a:t>R </a:t>
            </a:r>
            <a:r>
              <a:rPr lang="en" sz="2100"/>
              <a:t>= </a:t>
            </a:r>
            <a:r>
              <a:rPr i="1" lang="en" sz="2100">
                <a:latin typeface="Times New Roman"/>
                <a:ea typeface="Times New Roman"/>
                <a:cs typeface="Times New Roman"/>
                <a:sym typeface="Times New Roman"/>
              </a:rPr>
              <a:t>p</a:t>
            </a:r>
            <a:r>
              <a:rPr lang="en" sz="2100"/>
              <a:t>(−2500</a:t>
            </a:r>
            <a:r>
              <a:rPr i="1" lang="en" sz="2100">
                <a:latin typeface="Times New Roman"/>
                <a:ea typeface="Times New Roman"/>
                <a:cs typeface="Times New Roman"/>
                <a:sym typeface="Times New Roman"/>
              </a:rPr>
              <a:t>p </a:t>
            </a:r>
            <a:r>
              <a:rPr lang="en" sz="2100"/>
              <a:t>+ 159,000). </a:t>
            </a:r>
            <a:endParaRPr sz="2100"/>
          </a:p>
          <a:p>
            <a:pPr indent="0" lvl="0" marL="0" rtl="0" algn="l">
              <a:lnSpc>
                <a:spcPct val="100000"/>
              </a:lnSpc>
              <a:spcBef>
                <a:spcPts val="1000"/>
              </a:spcBef>
              <a:spcAft>
                <a:spcPts val="1000"/>
              </a:spcAft>
              <a:buNone/>
            </a:pPr>
            <a:r>
              <a:rPr lang="en" sz="2100"/>
              <a:t>Find the maximum revenue where </a:t>
            </a:r>
            <a:r>
              <a:rPr i="1" lang="en" sz="2100">
                <a:latin typeface="Times New Roman"/>
                <a:ea typeface="Times New Roman"/>
                <a:cs typeface="Times New Roman"/>
                <a:sym typeface="Times New Roman"/>
              </a:rPr>
              <a:t>R</a:t>
            </a:r>
            <a:r>
              <a:rPr lang="en" sz="2100"/>
              <a:t> is revenue and </a:t>
            </a:r>
            <a:r>
              <a:rPr i="1" lang="en" sz="2100">
                <a:latin typeface="Times New Roman"/>
                <a:ea typeface="Times New Roman"/>
                <a:cs typeface="Times New Roman"/>
                <a:sym typeface="Times New Roman"/>
              </a:rPr>
              <a:t>p</a:t>
            </a:r>
            <a:r>
              <a:rPr lang="en" sz="2100"/>
              <a:t> is price per newspaper subscription.</a:t>
            </a:r>
            <a:endParaRPr sz="2100"/>
          </a:p>
        </p:txBody>
      </p:sp>
      <p:sp>
        <p:nvSpPr>
          <p:cNvPr id="296" name="Google Shape;296;p36"/>
          <p:cNvSpPr txBox="1"/>
          <p:nvPr/>
        </p:nvSpPr>
        <p:spPr>
          <a:xfrm>
            <a:off x="4734525" y="532650"/>
            <a:ext cx="4220700" cy="4183200"/>
          </a:xfrm>
          <a:prstGeom prst="rect">
            <a:avLst/>
          </a:prstGeom>
          <a:solidFill>
            <a:srgbClr val="F5F5F5"/>
          </a:solidFill>
          <a:ln cap="flat" cmpd="sng" w="2857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b="1" lang="en" sz="2000">
                <a:latin typeface="Noto Sans"/>
                <a:ea typeface="Noto Sans"/>
                <a:cs typeface="Noto Sans"/>
                <a:sym typeface="Noto Sans"/>
              </a:rPr>
              <a:t>FINDING THE MAXIMUM VALUE OF A FUNCTION</a:t>
            </a:r>
            <a:endParaRPr b="1" sz="2000">
              <a:latin typeface="Noto Sans"/>
              <a:ea typeface="Noto Sans"/>
              <a:cs typeface="Noto Sans"/>
              <a:sym typeface="Noto Sans"/>
            </a:endParaRPr>
          </a:p>
          <a:p>
            <a:pPr indent="0" lvl="0" marL="0" rtl="0" algn="l">
              <a:lnSpc>
                <a:spcPct val="115000"/>
              </a:lnSpc>
              <a:spcBef>
                <a:spcPts val="4000"/>
              </a:spcBef>
              <a:spcAft>
                <a:spcPts val="0"/>
              </a:spcAft>
              <a:buNone/>
            </a:pPr>
            <a:r>
              <a:rPr b="1" lang="en" sz="2000">
                <a:latin typeface="Noto Sans"/>
                <a:ea typeface="Noto Sans"/>
                <a:cs typeface="Noto Sans"/>
                <a:sym typeface="Noto Sans"/>
              </a:rPr>
              <a:t>Step 1 -</a:t>
            </a:r>
            <a:r>
              <a:rPr lang="en" sz="2000">
                <a:latin typeface="Noto Sans"/>
                <a:ea typeface="Noto Sans"/>
                <a:cs typeface="Noto Sans"/>
                <a:sym typeface="Noto Sans"/>
              </a:rPr>
              <a:t> Find the horizontal intercepts (or </a:t>
            </a:r>
            <a:r>
              <a:rPr i="1" lang="en" sz="2000">
                <a:latin typeface="Times New Roman"/>
                <a:ea typeface="Times New Roman"/>
                <a:cs typeface="Times New Roman"/>
                <a:sym typeface="Times New Roman"/>
              </a:rPr>
              <a:t>x</a:t>
            </a:r>
            <a:r>
              <a:rPr lang="en" sz="2000">
                <a:latin typeface="Noto Sans"/>
                <a:ea typeface="Noto Sans"/>
                <a:cs typeface="Noto Sans"/>
                <a:sym typeface="Noto Sans"/>
              </a:rPr>
              <a:t>-intercepts).</a:t>
            </a:r>
            <a:endParaRPr sz="2000">
              <a:latin typeface="Noto Sans"/>
              <a:ea typeface="Noto Sans"/>
              <a:cs typeface="Noto Sans"/>
              <a:sym typeface="Noto Sans"/>
            </a:endParaRPr>
          </a:p>
          <a:p>
            <a:pPr indent="0" lvl="0" marL="0" rtl="0" algn="l">
              <a:lnSpc>
                <a:spcPct val="115000"/>
              </a:lnSpc>
              <a:spcBef>
                <a:spcPts val="1200"/>
              </a:spcBef>
              <a:spcAft>
                <a:spcPts val="0"/>
              </a:spcAft>
              <a:buNone/>
            </a:pPr>
            <a:r>
              <a:rPr b="1" lang="en" sz="2000">
                <a:latin typeface="Noto Sans"/>
                <a:ea typeface="Noto Sans"/>
                <a:cs typeface="Noto Sans"/>
                <a:sym typeface="Noto Sans"/>
              </a:rPr>
              <a:t>Step 2 -</a:t>
            </a:r>
            <a:r>
              <a:rPr lang="en" sz="2000">
                <a:latin typeface="Noto Sans"/>
                <a:ea typeface="Noto Sans"/>
                <a:cs typeface="Noto Sans"/>
                <a:sym typeface="Noto Sans"/>
              </a:rPr>
              <a:t> Find the </a:t>
            </a:r>
            <a:r>
              <a:rPr lang="en" sz="2000">
                <a:solidFill>
                  <a:schemeClr val="dk1"/>
                </a:solidFill>
                <a:latin typeface="Noto Sans"/>
                <a:ea typeface="Noto Sans"/>
                <a:cs typeface="Noto Sans"/>
                <a:sym typeface="Noto Sans"/>
              </a:rPr>
              <a:t>“</a:t>
            </a:r>
            <a:r>
              <a:rPr i="1" lang="en" sz="2000">
                <a:latin typeface="Times New Roman"/>
                <a:ea typeface="Times New Roman"/>
                <a:cs typeface="Times New Roman"/>
                <a:sym typeface="Times New Roman"/>
              </a:rPr>
              <a:t>x</a:t>
            </a:r>
            <a:r>
              <a:rPr lang="en" sz="2000">
                <a:solidFill>
                  <a:schemeClr val="dk1"/>
                </a:solidFill>
                <a:latin typeface="Noto Sans"/>
                <a:ea typeface="Noto Sans"/>
                <a:cs typeface="Noto Sans"/>
                <a:sym typeface="Noto Sans"/>
              </a:rPr>
              <a:t>”</a:t>
            </a:r>
            <a:r>
              <a:rPr lang="en" sz="2000">
                <a:latin typeface="Noto Sans"/>
                <a:ea typeface="Noto Sans"/>
                <a:cs typeface="Noto Sans"/>
                <a:sym typeface="Noto Sans"/>
              </a:rPr>
              <a:t>-coordinate of the vertex halfway through the horizontal intercepts.</a:t>
            </a:r>
            <a:endParaRPr sz="2000">
              <a:latin typeface="Noto Sans"/>
              <a:ea typeface="Noto Sans"/>
              <a:cs typeface="Noto Sans"/>
              <a:sym typeface="Noto Sans"/>
            </a:endParaRPr>
          </a:p>
          <a:p>
            <a:pPr indent="0" lvl="0" marL="0" rtl="0" algn="l">
              <a:lnSpc>
                <a:spcPct val="115000"/>
              </a:lnSpc>
              <a:spcBef>
                <a:spcPts val="1200"/>
              </a:spcBef>
              <a:spcAft>
                <a:spcPts val="1200"/>
              </a:spcAft>
              <a:buNone/>
            </a:pPr>
            <a:r>
              <a:rPr b="1" lang="en" sz="2000">
                <a:latin typeface="Noto Sans"/>
                <a:ea typeface="Noto Sans"/>
                <a:cs typeface="Noto Sans"/>
                <a:sym typeface="Noto Sans"/>
              </a:rPr>
              <a:t>Step 3 -</a:t>
            </a:r>
            <a:r>
              <a:rPr lang="en" sz="2000">
                <a:latin typeface="Noto Sans"/>
                <a:ea typeface="Noto Sans"/>
                <a:cs typeface="Noto Sans"/>
                <a:sym typeface="Noto Sans"/>
              </a:rPr>
              <a:t> Write in the function in standard form and substitute “</a:t>
            </a:r>
            <a:r>
              <a:rPr i="1" lang="en" sz="2000">
                <a:latin typeface="Times New Roman"/>
                <a:ea typeface="Times New Roman"/>
                <a:cs typeface="Times New Roman"/>
                <a:sym typeface="Times New Roman"/>
              </a:rPr>
              <a:t>x</a:t>
            </a:r>
            <a:r>
              <a:rPr lang="en" sz="2000">
                <a:latin typeface="Noto Sans"/>
                <a:ea typeface="Noto Sans"/>
                <a:cs typeface="Noto Sans"/>
                <a:sym typeface="Noto Sans"/>
              </a:rPr>
              <a:t>”.</a:t>
            </a:r>
            <a:endParaRPr sz="2000">
              <a:latin typeface="Noto Sans"/>
              <a:ea typeface="Noto Sans"/>
              <a:cs typeface="Noto Sans"/>
              <a:sym typeface="Noto Sans"/>
            </a:endParaRPr>
          </a:p>
        </p:txBody>
      </p:sp>
      <p:cxnSp>
        <p:nvCxnSpPr>
          <p:cNvPr descr="a gray line segment used to visually separate the title from the &quot;how to&quot; steps" id="297" name="Google Shape;297;p36"/>
          <p:cNvCxnSpPr/>
          <p:nvPr/>
        </p:nvCxnSpPr>
        <p:spPr>
          <a:xfrm>
            <a:off x="5459625" y="1517350"/>
            <a:ext cx="2770500" cy="0"/>
          </a:xfrm>
          <a:prstGeom prst="straightConnector1">
            <a:avLst/>
          </a:prstGeom>
          <a:noFill/>
          <a:ln cap="flat" cmpd="sng" w="28575">
            <a:solidFill>
              <a:srgbClr val="D9D9D9"/>
            </a:solidFill>
            <a:prstDash val="solid"/>
            <a:round/>
            <a:headEnd len="med" w="med" type="none"/>
            <a:tailEnd len="med" w="med" type="none"/>
          </a:ln>
        </p:spPr>
      </p:cxnSp>
      <p:sp>
        <p:nvSpPr>
          <p:cNvPr id="298" name="Google Shape;298;p36"/>
          <p:cNvSpPr txBox="1"/>
          <p:nvPr>
            <p:ph idx="12" type="sldNum"/>
          </p:nvPr>
        </p:nvSpPr>
        <p:spPr>
          <a:xfrm>
            <a:off x="8283608" y="4773568"/>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99" name="Google Shape;299;p36"/>
          <p:cNvSpPr txBox="1"/>
          <p:nvPr>
            <p:ph idx="2" type="sldNum"/>
          </p:nvPr>
        </p:nvSpPr>
        <p:spPr>
          <a:xfrm>
            <a:off x="311700" y="4773576"/>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9.11.3 Comparing Maximums between Quadratics - Additional Resources</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sp>
        <p:nvSpPr>
          <p:cNvPr id="304" name="Google Shape;304;p37"/>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Fourth Step: Cool Down</a:t>
            </a:r>
            <a:endParaRPr/>
          </a:p>
        </p:txBody>
      </p:sp>
      <p:pic>
        <p:nvPicPr>
          <p:cNvPr descr="Map consisting of six rectangles connected by dotted lines conveying the progression of the Lesson. Each rectangle has an icon with text. Adding to the previous three stops, the fourth rectangle is now highlighted in dark green with a yellow icon and text. The icon is a bar graph made of three progressively smaller rectangles with an arrow on top, following the slope. The text reads Cool Down." id="305" name="Google Shape;305;p37" title="2 learning activity stop 4.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306" name="Google Shape;306;p3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10" name="Shape 310"/>
        <p:cNvGrpSpPr/>
        <p:nvPr/>
      </p:nvGrpSpPr>
      <p:grpSpPr>
        <a:xfrm>
          <a:off x="0" y="0"/>
          <a:ext cx="0" cy="0"/>
          <a:chOff x="0" y="0"/>
          <a:chExt cx="0" cy="0"/>
        </a:xfrm>
      </p:grpSpPr>
      <p:sp>
        <p:nvSpPr>
          <p:cNvPr id="311" name="Google Shape;311;p38"/>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Cool Down</a:t>
            </a:r>
            <a:endParaRPr sz="3000">
              <a:solidFill>
                <a:srgbClr val="005047"/>
              </a:solidFill>
            </a:endParaRPr>
          </a:p>
        </p:txBody>
      </p:sp>
      <p:sp>
        <p:nvSpPr>
          <p:cNvPr id="312" name="Google Shape;312;p38"/>
          <p:cNvSpPr txBox="1"/>
          <p:nvPr>
            <p:ph idx="1" type="body"/>
          </p:nvPr>
        </p:nvSpPr>
        <p:spPr>
          <a:xfrm>
            <a:off x="311700" y="960050"/>
            <a:ext cx="4930200" cy="3449700"/>
          </a:xfrm>
          <a:prstGeom prst="rect">
            <a:avLst/>
          </a:prstGeom>
          <a:noFill/>
        </p:spPr>
        <p:txBody>
          <a:bodyPr anchorCtr="0" anchor="t" bIns="91425" lIns="91425" spcFirstLastPara="1" rIns="91425" wrap="square" tIns="91425">
            <a:noAutofit/>
          </a:bodyPr>
          <a:lstStyle/>
          <a:p>
            <a:pPr indent="-355600" lvl="0" marL="457200" rtl="0" algn="l">
              <a:lnSpc>
                <a:spcPct val="100000"/>
              </a:lnSpc>
              <a:spcBef>
                <a:spcPts val="0"/>
              </a:spcBef>
              <a:spcAft>
                <a:spcPts val="0"/>
              </a:spcAft>
              <a:buSzPts val="2000"/>
              <a:buAutoNum type="arabicPeriod"/>
            </a:pPr>
            <a:r>
              <a:rPr lang="en" sz="2000"/>
              <a:t>Without graphing, find the vertex of the graph of a quadratic function defined by f(</a:t>
            </a:r>
            <a:r>
              <a:rPr i="1" lang="en" sz="2000">
                <a:latin typeface="Times New Roman"/>
                <a:ea typeface="Times New Roman"/>
                <a:cs typeface="Times New Roman"/>
                <a:sym typeface="Times New Roman"/>
              </a:rPr>
              <a:t>x</a:t>
            </a:r>
            <a:r>
              <a:rPr lang="en" sz="2000"/>
              <a:t>) = −</a:t>
            </a:r>
            <a:r>
              <a:rPr i="1" lang="en" sz="2000">
                <a:latin typeface="Times New Roman"/>
                <a:ea typeface="Times New Roman"/>
                <a:cs typeface="Times New Roman"/>
                <a:sym typeface="Times New Roman"/>
              </a:rPr>
              <a:t>x</a:t>
            </a:r>
            <a:r>
              <a:rPr baseline="30000" lang="en" sz="2000"/>
              <a:t>2 </a:t>
            </a:r>
            <a:r>
              <a:rPr lang="en" sz="2000"/>
              <a:t>− 14</a:t>
            </a:r>
            <a:r>
              <a:rPr i="1" lang="en" sz="2000">
                <a:latin typeface="Times New Roman"/>
                <a:ea typeface="Times New Roman"/>
                <a:cs typeface="Times New Roman"/>
                <a:sym typeface="Times New Roman"/>
              </a:rPr>
              <a:t>x </a:t>
            </a:r>
            <a:r>
              <a:rPr lang="en" sz="2000"/>
              <a:t>− 60. Show your reasoning.</a:t>
            </a:r>
            <a:endParaRPr sz="2000"/>
          </a:p>
          <a:p>
            <a:pPr indent="-355600" lvl="0" marL="457200" rtl="0" algn="l">
              <a:lnSpc>
                <a:spcPct val="100000"/>
              </a:lnSpc>
              <a:spcBef>
                <a:spcPts val="1000"/>
              </a:spcBef>
              <a:spcAft>
                <a:spcPts val="0"/>
              </a:spcAft>
              <a:buSzPts val="2000"/>
              <a:buAutoNum type="arabicPeriod"/>
            </a:pPr>
            <a:r>
              <a:rPr lang="en" sz="2000"/>
              <a:t>Does the </a:t>
            </a:r>
            <a:r>
              <a:rPr i="1" lang="en" sz="2000">
                <a:latin typeface="Times New Roman"/>
                <a:ea typeface="Times New Roman"/>
                <a:cs typeface="Times New Roman"/>
                <a:sym typeface="Times New Roman"/>
              </a:rPr>
              <a:t>y</a:t>
            </a:r>
            <a:r>
              <a:rPr lang="en" sz="2000"/>
              <a:t>-coordinate of the vertex correspond to a maximum or a minimum value of the function? Explain how you know.</a:t>
            </a:r>
            <a:endParaRPr sz="2000"/>
          </a:p>
        </p:txBody>
      </p:sp>
      <p:pic>
        <p:nvPicPr>
          <p:cNvPr descr="A beige slide with bold black text reading “NO DEVICES” above a simple illustration of a Chromebook laptop. A red circle with a diagonal slash overlays the laptop, indicating that devices are not allowed." id="313" name="Google Shape;313;p38" title="ChatGPT Image Dec 2, 2025, 11_45_59 AM.png"/>
          <p:cNvPicPr preferRelativeResize="0"/>
          <p:nvPr/>
        </p:nvPicPr>
        <p:blipFill>
          <a:blip r:embed="rId4">
            <a:alphaModFix/>
          </a:blip>
          <a:stretch>
            <a:fillRect/>
          </a:stretch>
        </p:blipFill>
        <p:spPr>
          <a:xfrm>
            <a:off x="5574425" y="996508"/>
            <a:ext cx="3150474" cy="3150474"/>
          </a:xfrm>
          <a:prstGeom prst="rect">
            <a:avLst/>
          </a:prstGeom>
          <a:noFill/>
          <a:ln>
            <a:noFill/>
          </a:ln>
        </p:spPr>
      </p:pic>
      <p:sp>
        <p:nvSpPr>
          <p:cNvPr id="314" name="Google Shape;314;p3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15" name="Google Shape;315;p3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9.11.4 Maximum, Minimum, and Analyzing the Vertex</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 name="Shape 319"/>
        <p:cNvGrpSpPr/>
        <p:nvPr/>
      </p:nvGrpSpPr>
      <p:grpSpPr>
        <a:xfrm>
          <a:off x="0" y="0"/>
          <a:ext cx="0" cy="0"/>
          <a:chOff x="0" y="0"/>
          <a:chExt cx="0" cy="0"/>
        </a:xfrm>
      </p:grpSpPr>
      <p:sp>
        <p:nvSpPr>
          <p:cNvPr id="320" name="Google Shape;320;p39"/>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Fifth Stop: Practice</a:t>
            </a:r>
            <a:endParaRPr/>
          </a:p>
        </p:txBody>
      </p:sp>
      <p:pic>
        <p:nvPicPr>
          <p:cNvPr descr="Map consisting of six rectangles connected by dotted lines conveying the progression of the Lesson. Each rectangle has an icon with text. Adding to the previous four stops, the fifth rectangle is now highlighted in dark green with a yellow icon and text. The icon is a pencil tip and the text reads &quot;Practice.&quot;" id="321" name="Google Shape;321;p39" title="2 learning activity stop 5.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322" name="Google Shape;322;p3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26" name="Shape 326"/>
        <p:cNvGrpSpPr/>
        <p:nvPr/>
      </p:nvGrpSpPr>
      <p:grpSpPr>
        <a:xfrm>
          <a:off x="0" y="0"/>
          <a:ext cx="0" cy="0"/>
          <a:chOff x="0" y="0"/>
          <a:chExt cx="0" cy="0"/>
        </a:xfrm>
      </p:grpSpPr>
      <p:sp>
        <p:nvSpPr>
          <p:cNvPr id="327" name="Google Shape;327;p40"/>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Practice</a:t>
            </a:r>
            <a:endParaRPr sz="3000">
              <a:solidFill>
                <a:srgbClr val="005047"/>
              </a:solidFill>
            </a:endParaRPr>
          </a:p>
        </p:txBody>
      </p:sp>
      <p:sp>
        <p:nvSpPr>
          <p:cNvPr id="328" name="Google Shape;328;p40"/>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pic>
        <p:nvPicPr>
          <p:cNvPr descr=" Student working at a desk with a checklist on screen, showing progress, organization, and staying on task with assignments." id="329" name="Google Shape;329;p40" title="Practice-4.png"/>
          <p:cNvPicPr preferRelativeResize="0"/>
          <p:nvPr/>
        </p:nvPicPr>
        <p:blipFill rotWithShape="1">
          <a:blip r:embed="rId4">
            <a:alphaModFix/>
          </a:blip>
          <a:srcRect b="0" l="6597" r="6597" t="0"/>
          <a:stretch/>
        </p:blipFill>
        <p:spPr>
          <a:xfrm>
            <a:off x="5577675" y="1152475"/>
            <a:ext cx="3254626" cy="3254625"/>
          </a:xfrm>
          <a:prstGeom prst="rect">
            <a:avLst/>
          </a:prstGeom>
          <a:noFill/>
          <a:ln>
            <a:noFill/>
          </a:ln>
        </p:spPr>
      </p:pic>
      <p:sp>
        <p:nvSpPr>
          <p:cNvPr id="330" name="Google Shape;330;p4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31" name="Google Shape;331;p40"/>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a:t>
            </a:r>
            <a:r>
              <a:rPr lang="en"/>
              <a:t>.11.5 Practice</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sp>
        <p:nvSpPr>
          <p:cNvPr id="336" name="Google Shape;336;p41"/>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Sixth Stop: Lesson Synthesis</a:t>
            </a:r>
            <a:endParaRPr/>
          </a:p>
        </p:txBody>
      </p:sp>
      <p:pic>
        <p:nvPicPr>
          <p:cNvPr descr="Map consisting of six rectangles connected by dotted lines conveying the progression of the Lesson. Each rectangle has an icon with text. This final rectangle is now highlighted in dark green with a yellow icon and text. The icon consists of four arrows pointing at a circle and the text reads &quot;Lesson Synthesis.&quot;" id="337" name="Google Shape;337;p41" title="2 learning activity stop 6.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338" name="Google Shape;338;p4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42" name="Shape 342"/>
        <p:cNvGrpSpPr/>
        <p:nvPr/>
      </p:nvGrpSpPr>
      <p:grpSpPr>
        <a:xfrm>
          <a:off x="0" y="0"/>
          <a:ext cx="0" cy="0"/>
          <a:chOff x="0" y="0"/>
          <a:chExt cx="0" cy="0"/>
        </a:xfrm>
      </p:grpSpPr>
      <p:sp>
        <p:nvSpPr>
          <p:cNvPr id="343" name="Google Shape;343;p42"/>
          <p:cNvSpPr txBox="1"/>
          <p:nvPr>
            <p:ph type="title"/>
          </p:nvPr>
        </p:nvSpPr>
        <p:spPr>
          <a:xfrm>
            <a:off x="311700" y="27949"/>
            <a:ext cx="8520600" cy="58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Lesson Synthesis</a:t>
            </a:r>
            <a:endParaRPr sz="3000">
              <a:solidFill>
                <a:srgbClr val="005047"/>
              </a:solidFill>
            </a:endParaRPr>
          </a:p>
        </p:txBody>
      </p:sp>
      <p:sp>
        <p:nvSpPr>
          <p:cNvPr descr="A child with medium-dark skin and dark curly hair looks upward with a thoughtful expression. Three empty cloud-shaped thought bubbles appear above their head. The child is wearing an orange shirt, and the background is transparent." id="344" name="Google Shape;344;p42"/>
          <p:cNvSpPr txBox="1"/>
          <p:nvPr/>
        </p:nvSpPr>
        <p:spPr>
          <a:xfrm>
            <a:off x="356425" y="611450"/>
            <a:ext cx="8520600" cy="403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solidFill>
                  <a:schemeClr val="dk1"/>
                </a:solidFill>
                <a:latin typeface="Noto Sans"/>
                <a:ea typeface="Noto Sans"/>
                <a:cs typeface="Noto Sans"/>
                <a:sym typeface="Noto Sans"/>
              </a:rPr>
              <a:t>Think about these questions to reinforce your understanding </a:t>
            </a:r>
            <a:br>
              <a:rPr lang="en" sz="1900">
                <a:solidFill>
                  <a:schemeClr val="dk1"/>
                </a:solidFill>
                <a:latin typeface="Noto Sans"/>
                <a:ea typeface="Noto Sans"/>
                <a:cs typeface="Noto Sans"/>
                <a:sym typeface="Noto Sans"/>
              </a:rPr>
            </a:br>
            <a:r>
              <a:rPr lang="en" sz="1900">
                <a:solidFill>
                  <a:schemeClr val="dk1"/>
                </a:solidFill>
                <a:latin typeface="Noto Sans"/>
                <a:ea typeface="Noto Sans"/>
                <a:cs typeface="Noto Sans"/>
                <a:sym typeface="Noto Sans"/>
              </a:rPr>
              <a:t>of maximum or minimum values of a function.</a:t>
            </a:r>
            <a:r>
              <a:rPr lang="en" sz="2100">
                <a:solidFill>
                  <a:schemeClr val="dk1"/>
                </a:solidFill>
                <a:latin typeface="Noto Sans"/>
                <a:ea typeface="Noto Sans"/>
                <a:cs typeface="Noto Sans"/>
                <a:sym typeface="Noto Sans"/>
              </a:rPr>
              <a:t> </a:t>
            </a:r>
            <a:endParaRPr sz="2100">
              <a:solidFill>
                <a:schemeClr val="dk1"/>
              </a:solidFill>
              <a:latin typeface="Noto Sans"/>
              <a:ea typeface="Noto Sans"/>
              <a:cs typeface="Noto Sans"/>
              <a:sym typeface="Noto Sans"/>
            </a:endParaRPr>
          </a:p>
          <a:p>
            <a:pPr indent="0" lvl="0" marL="0" rtl="0" algn="l">
              <a:spcBef>
                <a:spcPts val="2000"/>
              </a:spcBef>
              <a:spcAft>
                <a:spcPts val="0"/>
              </a:spcAft>
              <a:buNone/>
            </a:pPr>
            <a:r>
              <a:rPr b="1" lang="en" sz="1900">
                <a:solidFill>
                  <a:schemeClr val="dk1"/>
                </a:solidFill>
                <a:latin typeface="Noto Sans"/>
                <a:ea typeface="Noto Sans"/>
                <a:cs typeface="Noto Sans"/>
                <a:sym typeface="Noto Sans"/>
              </a:rPr>
              <a:t>Consider this expression: – </a:t>
            </a:r>
            <a:r>
              <a:rPr b="1" i="1" lang="en" sz="1900">
                <a:solidFill>
                  <a:schemeClr val="dk1"/>
                </a:solidFill>
                <a:latin typeface="Times New Roman"/>
                <a:ea typeface="Times New Roman"/>
                <a:cs typeface="Times New Roman"/>
                <a:sym typeface="Times New Roman"/>
              </a:rPr>
              <a:t>x</a:t>
            </a:r>
            <a:r>
              <a:rPr b="1" baseline="30000" lang="en" sz="1900">
                <a:solidFill>
                  <a:schemeClr val="dk1"/>
                </a:solidFill>
                <a:latin typeface="Noto Sans"/>
                <a:ea typeface="Noto Sans"/>
                <a:cs typeface="Noto Sans"/>
                <a:sym typeface="Noto Sans"/>
              </a:rPr>
              <a:t>2</a:t>
            </a:r>
            <a:r>
              <a:rPr b="1" lang="en" sz="1900">
                <a:solidFill>
                  <a:schemeClr val="dk1"/>
                </a:solidFill>
                <a:latin typeface="Noto Sans"/>
                <a:ea typeface="Noto Sans"/>
                <a:cs typeface="Noto Sans"/>
                <a:sym typeface="Noto Sans"/>
              </a:rPr>
              <a:t> – 6</a:t>
            </a:r>
            <a:r>
              <a:rPr b="1" i="1" lang="en" sz="1900">
                <a:solidFill>
                  <a:schemeClr val="dk1"/>
                </a:solidFill>
                <a:latin typeface="Times New Roman"/>
                <a:ea typeface="Times New Roman"/>
                <a:cs typeface="Times New Roman"/>
                <a:sym typeface="Times New Roman"/>
              </a:rPr>
              <a:t>x</a:t>
            </a:r>
            <a:r>
              <a:rPr b="1" lang="en" sz="1900">
                <a:solidFill>
                  <a:schemeClr val="dk1"/>
                </a:solidFill>
                <a:latin typeface="Noto Sans"/>
                <a:ea typeface="Noto Sans"/>
                <a:cs typeface="Noto Sans"/>
                <a:sym typeface="Noto Sans"/>
              </a:rPr>
              <a:t> – 2.</a:t>
            </a:r>
            <a:endParaRPr b="1" sz="1900">
              <a:solidFill>
                <a:schemeClr val="dk1"/>
              </a:solidFill>
              <a:latin typeface="Noto Sans"/>
              <a:ea typeface="Noto Sans"/>
              <a:cs typeface="Noto Sans"/>
              <a:sym typeface="Noto Sans"/>
            </a:endParaRPr>
          </a:p>
          <a:p>
            <a:pPr indent="-349250" lvl="0" marL="914400" rtl="0" algn="l">
              <a:spcBef>
                <a:spcPts val="1000"/>
              </a:spcBef>
              <a:spcAft>
                <a:spcPts val="0"/>
              </a:spcAft>
              <a:buClr>
                <a:schemeClr val="dk1"/>
              </a:buClr>
              <a:buSzPts val="1900"/>
              <a:buFont typeface="Noto Sans"/>
              <a:buChar char="●"/>
            </a:pPr>
            <a:r>
              <a:rPr lang="en" sz="1900">
                <a:solidFill>
                  <a:schemeClr val="dk1"/>
                </a:solidFill>
                <a:latin typeface="Noto Sans"/>
                <a:ea typeface="Noto Sans"/>
                <a:cs typeface="Noto Sans"/>
                <a:sym typeface="Noto Sans"/>
              </a:rPr>
              <a:t>Develop</a:t>
            </a:r>
            <a:r>
              <a:rPr lang="en" sz="1900">
                <a:solidFill>
                  <a:schemeClr val="dk1"/>
                </a:solidFill>
                <a:latin typeface="Noto Sans"/>
                <a:ea typeface="Noto Sans"/>
                <a:cs typeface="Noto Sans"/>
                <a:sym typeface="Noto Sans"/>
              </a:rPr>
              <a:t> an approach or procedure to answer each question.  </a:t>
            </a:r>
            <a:endParaRPr sz="1900">
              <a:solidFill>
                <a:schemeClr val="dk1"/>
              </a:solidFill>
              <a:latin typeface="Noto Sans"/>
              <a:ea typeface="Noto Sans"/>
              <a:cs typeface="Noto Sans"/>
              <a:sym typeface="Noto Sans"/>
            </a:endParaRPr>
          </a:p>
          <a:p>
            <a:pPr indent="-349250" lvl="0" marL="914400" rtl="0" algn="l">
              <a:spcBef>
                <a:spcPts val="0"/>
              </a:spcBef>
              <a:spcAft>
                <a:spcPts val="0"/>
              </a:spcAft>
              <a:buClr>
                <a:schemeClr val="dk1"/>
              </a:buClr>
              <a:buSzPts val="1900"/>
              <a:buFont typeface="Noto Sans"/>
              <a:buChar char="●"/>
            </a:pPr>
            <a:r>
              <a:rPr lang="en" sz="1900">
                <a:solidFill>
                  <a:schemeClr val="dk1"/>
                </a:solidFill>
                <a:latin typeface="Noto Sans"/>
                <a:ea typeface="Noto Sans"/>
                <a:cs typeface="Noto Sans"/>
                <a:sym typeface="Noto Sans"/>
              </a:rPr>
              <a:t>Do not actually determine numeric answers - </a:t>
            </a:r>
            <a:r>
              <a:rPr b="1" lang="en" sz="1900">
                <a:solidFill>
                  <a:schemeClr val="dk1"/>
                </a:solidFill>
                <a:latin typeface="Noto Sans"/>
                <a:ea typeface="Noto Sans"/>
                <a:cs typeface="Noto Sans"/>
                <a:sym typeface="Noto Sans"/>
              </a:rPr>
              <a:t>focus on how</a:t>
            </a:r>
            <a:r>
              <a:rPr lang="en" sz="1900">
                <a:solidFill>
                  <a:schemeClr val="dk1"/>
                </a:solidFill>
                <a:latin typeface="Noto Sans"/>
                <a:ea typeface="Noto Sans"/>
                <a:cs typeface="Noto Sans"/>
                <a:sym typeface="Noto Sans"/>
              </a:rPr>
              <a:t> to answer each question. </a:t>
            </a:r>
            <a:endParaRPr sz="1900">
              <a:solidFill>
                <a:schemeClr val="dk1"/>
              </a:solidFill>
              <a:latin typeface="Noto Sans"/>
              <a:ea typeface="Noto Sans"/>
              <a:cs typeface="Noto Sans"/>
              <a:sym typeface="Noto Sans"/>
            </a:endParaRPr>
          </a:p>
          <a:p>
            <a:pPr indent="-349250" lvl="0" marL="914400" rtl="0" algn="l">
              <a:spcBef>
                <a:spcPts val="0"/>
              </a:spcBef>
              <a:spcAft>
                <a:spcPts val="0"/>
              </a:spcAft>
              <a:buClr>
                <a:schemeClr val="dk1"/>
              </a:buClr>
              <a:buSzPts val="1900"/>
              <a:buFont typeface="Noto Sans"/>
              <a:buChar char="●"/>
            </a:pPr>
            <a:r>
              <a:rPr lang="en" sz="1900">
                <a:solidFill>
                  <a:schemeClr val="dk1"/>
                </a:solidFill>
                <a:latin typeface="Noto Sans"/>
                <a:ea typeface="Noto Sans"/>
                <a:cs typeface="Noto Sans"/>
                <a:sym typeface="Noto Sans"/>
              </a:rPr>
              <a:t>After a few minutes of individual quiet think-time, be prepared to share your answers. </a:t>
            </a:r>
            <a:endParaRPr sz="1900">
              <a:solidFill>
                <a:schemeClr val="dk1"/>
              </a:solidFill>
              <a:latin typeface="Noto Sans"/>
              <a:ea typeface="Noto Sans"/>
              <a:cs typeface="Noto Sans"/>
              <a:sym typeface="Noto Sans"/>
            </a:endParaRPr>
          </a:p>
          <a:p>
            <a:pPr indent="-349250" lvl="0" marL="457200" rtl="0" algn="l">
              <a:spcBef>
                <a:spcPts val="1000"/>
              </a:spcBef>
              <a:spcAft>
                <a:spcPts val="0"/>
              </a:spcAft>
              <a:buClr>
                <a:schemeClr val="dk1"/>
              </a:buClr>
              <a:buSzPts val="1900"/>
              <a:buFont typeface="Noto Sans"/>
              <a:buAutoNum type="arabicPeriod"/>
            </a:pPr>
            <a:r>
              <a:rPr b="1" lang="en" sz="1900">
                <a:solidFill>
                  <a:schemeClr val="dk1"/>
                </a:solidFill>
                <a:latin typeface="Noto Sans"/>
                <a:ea typeface="Noto Sans"/>
                <a:cs typeface="Noto Sans"/>
                <a:sym typeface="Noto Sans"/>
              </a:rPr>
              <a:t>How do you know if the function has a maximum or minimum value?</a:t>
            </a:r>
            <a:endParaRPr b="1" sz="1900">
              <a:solidFill>
                <a:schemeClr val="dk1"/>
              </a:solidFill>
              <a:latin typeface="Noto Sans"/>
              <a:ea typeface="Noto Sans"/>
              <a:cs typeface="Noto Sans"/>
              <a:sym typeface="Noto Sans"/>
            </a:endParaRPr>
          </a:p>
          <a:p>
            <a:pPr indent="-349250" lvl="0" marL="457200" rtl="0" algn="l">
              <a:spcBef>
                <a:spcPts val="600"/>
              </a:spcBef>
              <a:spcAft>
                <a:spcPts val="600"/>
              </a:spcAft>
              <a:buClr>
                <a:schemeClr val="dk1"/>
              </a:buClr>
              <a:buSzPts val="1900"/>
              <a:buFont typeface="Noto Sans"/>
              <a:buAutoNum type="arabicPeriod"/>
            </a:pPr>
            <a:r>
              <a:rPr b="1" lang="en" sz="1900">
                <a:solidFill>
                  <a:schemeClr val="dk1"/>
                </a:solidFill>
                <a:latin typeface="Noto Sans"/>
                <a:ea typeface="Noto Sans"/>
                <a:cs typeface="Noto Sans"/>
                <a:sym typeface="Noto Sans"/>
              </a:rPr>
              <a:t>How do you determine what the maximum or minimum value is?</a:t>
            </a:r>
            <a:endParaRPr b="1" sz="1900">
              <a:solidFill>
                <a:schemeClr val="dk1"/>
              </a:solidFill>
              <a:latin typeface="Noto Sans"/>
              <a:ea typeface="Noto Sans"/>
              <a:cs typeface="Noto Sans"/>
              <a:sym typeface="Noto Sans"/>
            </a:endParaRPr>
          </a:p>
        </p:txBody>
      </p:sp>
      <p:pic>
        <p:nvPicPr>
          <p:cNvPr descr="Illustration of a girl with long dark hair resting her chin on her hand, looking thoughtful." id="345" name="Google Shape;345;p42" title="Girl thinking no bubble.png"/>
          <p:cNvPicPr preferRelativeResize="0"/>
          <p:nvPr/>
        </p:nvPicPr>
        <p:blipFill rotWithShape="1">
          <a:blip r:embed="rId4">
            <a:alphaModFix/>
          </a:blip>
          <a:srcRect b="0" l="4586" r="4595" t="0"/>
          <a:stretch/>
        </p:blipFill>
        <p:spPr>
          <a:xfrm>
            <a:off x="7394839" y="60094"/>
            <a:ext cx="1120233" cy="1680350"/>
          </a:xfrm>
          <a:prstGeom prst="rect">
            <a:avLst/>
          </a:prstGeom>
          <a:noFill/>
          <a:ln>
            <a:noFill/>
          </a:ln>
        </p:spPr>
      </p:pic>
      <p:sp>
        <p:nvSpPr>
          <p:cNvPr id="346" name="Google Shape;346;p42"/>
          <p:cNvSpPr txBox="1"/>
          <p:nvPr>
            <p:ph idx="12" type="sldNum"/>
          </p:nvPr>
        </p:nvSpPr>
        <p:spPr>
          <a:xfrm>
            <a:off x="8283608" y="4760146"/>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47" name="Google Shape;347;p42"/>
          <p:cNvSpPr txBox="1"/>
          <p:nvPr>
            <p:ph idx="2" type="sldNum"/>
          </p:nvPr>
        </p:nvSpPr>
        <p:spPr>
          <a:xfrm>
            <a:off x="311700" y="4760154"/>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9.11 Using Quadratic Expressions in Vertex Form to Solve Problems</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1" name="Shape 351"/>
        <p:cNvGrpSpPr/>
        <p:nvPr/>
      </p:nvGrpSpPr>
      <p:grpSpPr>
        <a:xfrm>
          <a:off x="0" y="0"/>
          <a:ext cx="0" cy="0"/>
          <a:chOff x="0" y="0"/>
          <a:chExt cx="0" cy="0"/>
        </a:xfrm>
      </p:grpSpPr>
      <p:sp>
        <p:nvSpPr>
          <p:cNvPr id="352" name="Google Shape;352;p43"/>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Assessment </a:t>
            </a:r>
            <a:endParaRPr/>
          </a:p>
        </p:txBody>
      </p:sp>
      <p:sp>
        <p:nvSpPr>
          <p:cNvPr id="353" name="Google Shape;353;p43"/>
          <p:cNvSpPr txBox="1"/>
          <p:nvPr>
            <p:ph idx="1" type="body"/>
          </p:nvPr>
        </p:nvSpPr>
        <p:spPr>
          <a:xfrm>
            <a:off x="311700" y="959071"/>
            <a:ext cx="8520600" cy="5604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a:t>How much do you agree with the following statements?</a:t>
            </a:r>
            <a:endParaRPr/>
          </a:p>
        </p:txBody>
      </p:sp>
      <p:graphicFrame>
        <p:nvGraphicFramePr>
          <p:cNvPr descr="Table that organizes responses about the lesson's learning goals with the first row serving as the table header. The header for the first column lists the learning goals. The remaining columns are where students indicate their level of understanding. In order, the headers label the columns as &quot;I can&quot; for cells in column 2, &quot;Almost&quot; for cells in column 3, and &quot;Not yet&quot; for cells in column 4. " id="354" name="Google Shape;354;p43" title="Student Self Assessment table"/>
          <p:cNvGraphicFramePr/>
          <p:nvPr/>
        </p:nvGraphicFramePr>
        <p:xfrm>
          <a:off x="403153" y="1764100"/>
          <a:ext cx="3000000" cy="3000000"/>
        </p:xfrm>
        <a:graphic>
          <a:graphicData uri="http://schemas.openxmlformats.org/drawingml/2006/table">
            <a:tbl>
              <a:tblPr>
                <a:noFill/>
                <a:tableStyleId>{EC518721-6480-4DF2-A48E-D5E24DC973A6}</a:tableStyleId>
              </a:tblPr>
              <a:tblGrid>
                <a:gridCol w="5107700"/>
                <a:gridCol w="1137625"/>
                <a:gridCol w="1137625"/>
                <a:gridCol w="1137625"/>
              </a:tblGrid>
              <a:tr h="381000">
                <a:tc>
                  <a:txBody>
                    <a:bodyPr/>
                    <a:lstStyle/>
                    <a:p>
                      <a:pPr indent="0" lvl="0" marL="0" rtl="0" algn="l">
                        <a:spcBef>
                          <a:spcPts val="0"/>
                        </a:spcBef>
                        <a:spcAft>
                          <a:spcPts val="0"/>
                        </a:spcAft>
                        <a:buClr>
                          <a:srgbClr val="000000"/>
                        </a:buClr>
                        <a:buSzPts val="1100"/>
                        <a:buFont typeface="Arial"/>
                        <a:buNone/>
                      </a:pPr>
                      <a:r>
                        <a:rPr b="1" lang="en" sz="1800">
                          <a:solidFill>
                            <a:srgbClr val="FFFFFF"/>
                          </a:solidFill>
                          <a:latin typeface="Calibri"/>
                          <a:ea typeface="Calibri"/>
                          <a:cs typeface="Calibri"/>
                          <a:sym typeface="Calibri"/>
                        </a:rPr>
                        <a:t>Learning Goals</a:t>
                      </a:r>
                      <a:endParaRPr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sz="1800">
                          <a:solidFill>
                            <a:schemeClr val="dk1"/>
                          </a:solidFill>
                          <a:latin typeface="Noto Sans"/>
                          <a:ea typeface="Noto Sans"/>
                          <a:cs typeface="Noto Sans"/>
                          <a:sym typeface="Noto Sans"/>
                        </a:rPr>
                        <a:t>Find the maximum or minimum of a function by writing the quadratic expression that defines it in vertex form.</a:t>
                      </a:r>
                      <a:endParaRPr sz="1800">
                        <a:solidFill>
                          <a:schemeClr val="dk1"/>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chemeClr val="dk1"/>
                          </a:solidFill>
                          <a:latin typeface="Noto Sans"/>
                          <a:ea typeface="Noto Sans"/>
                          <a:cs typeface="Noto Sans"/>
                          <a:sym typeface="Noto Sans"/>
                        </a:rPr>
                        <a:t>Explain why the vertex is a maximum or minimum when given a quadratic function in vertex form.</a:t>
                      </a:r>
                      <a:endParaRPr sz="1800">
                        <a:solidFill>
                          <a:schemeClr val="dk1"/>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
        <p:nvSpPr>
          <p:cNvPr id="355" name="Google Shape;355;p4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56" name="Google Shape;356;p4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Lesson 9.11 Using Quadratic Expressions in Vertex Form to Solve Problems</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