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408742F-AB3E-4D27-AEF6-7D4B2EFBE8E3}">
  <a:tblStyle styleId="{4408742F-AB3E-4D27-AEF6-7D4B2EFBE8E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04f56a9a2a74af03a11bcc024bdefd10fa500ee4"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7.xml"/><Relationship Id="rId3" Type="http://schemas.openxmlformats.org/officeDocument/2006/relationships/hyperlink" Target="https://teacher.desmos.com/activitybuilder/custom/6329e7449d74a420d21c9523" TargetMode="External"/><Relationship Id="rId4" Type="http://schemas.openxmlformats.org/officeDocument/2006/relationships/hyperlink" Target="https://k12.openstax.org/contents/raise/resources/f9db5804b16d26add737e65014f65c6f80ce2ed3"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 Id="rId3" Type="http://schemas.openxmlformats.org/officeDocument/2006/relationships/slide" Target="/pp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Previously, students used descriptions or rules to reason about domain and range. Now, they use graphs to explore which values make sense in different situations.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learn to spot graph features—like intercepts, gaps, and endpoints—that reveal restrictions on inputs or outputs, and understand that graphs may only show part of a function.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By comparing graphs with real-world situations, students strengthen their reasoning and precision when identifying domain and range.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sets the stage for understanding absolute value functions, where output changes depending on input intervals.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Advanced preparation, which includes data collection and organization, is needed for an upcoming lesson on absolute value functions. See Required Preparation for Absolute Value Functions (Part 1)</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Copy graph handout for each student.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u="sng">
                <a:solidFill>
                  <a:schemeClr val="hlink"/>
                </a:solidFill>
                <a:latin typeface="Noto Sans"/>
                <a:ea typeface="Noto Sans"/>
                <a:cs typeface="Noto Sans"/>
                <a:sym typeface="Noto Sans"/>
                <a:hlinkClick r:id="rId2"/>
              </a:rPr>
              <a:t>4.12 Graph Handout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A2(A) determine the domain and range of a linear function in mathematical problems; determine reasonable domain and range values for real-world situations, both continuous and discrete; and represent domain and range using inequalities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64e04b9a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64e04b9a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67e820c22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67e820c22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as students explain how they matched the function description to the graph. Display the following sentence frames for all to see: “_____ matches the graph _____ because . . .” and “I noticed _____, so . . . .” Encourage students to challenge each other when they disagree. The sentence frames will help students consider the domain and range of functions as they connect written descriptions with graphical representations.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 links to supporting materials for teachers or students.</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coding and annotations to highlight connections between representations in a problem. For example, invite students to highlight the input in each description using one color, label the horizontal axis of each graph, and highlight the label in the same color. Then they can repeat the process for the outputs and the vertical axes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This warm-up asks students to compare four unlabeled graphs, focusing on their structure to determine similarities and differences between the functions.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In making comparisons, students have a reason to use language precisely, especially mathematical terms that describe features of graphs or properties of functions.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Depending on their background knowledge, students may need help understanding what is happening in graph B.</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Graph A doesn't belong because: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graph that has a positive vertical intercept and a positive horizontal intercept.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one that has a constant, negative rate of change.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startAt="2"/>
            </a:pPr>
            <a:r>
              <a:rPr lang="en" sz="1300">
                <a:solidFill>
                  <a:schemeClr val="dk1"/>
                </a:solidFill>
                <a:latin typeface="Calibri"/>
                <a:ea typeface="Calibri"/>
                <a:cs typeface="Calibri"/>
                <a:sym typeface="Calibri"/>
              </a:rPr>
              <a:t>Graph B doesn't belong because: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graph that is not a continuous curve and has multiple pieces.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one that shows both points and lines.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startAt="3"/>
            </a:pPr>
            <a:r>
              <a:rPr lang="en" sz="1300">
                <a:solidFill>
                  <a:schemeClr val="dk1"/>
                </a:solidFill>
                <a:latin typeface="Calibri"/>
                <a:ea typeface="Calibri"/>
                <a:cs typeface="Calibri"/>
                <a:sym typeface="Calibri"/>
              </a:rPr>
              <a:t>Graph C doesn't belong because: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graph that has a constant y-value.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startAt="4"/>
            </a:pPr>
            <a:r>
              <a:rPr lang="en" sz="1300">
                <a:solidFill>
                  <a:schemeClr val="dk1"/>
                </a:solidFill>
                <a:latin typeface="Calibri"/>
                <a:ea typeface="Calibri"/>
                <a:cs typeface="Calibri"/>
                <a:sym typeface="Calibri"/>
              </a:rPr>
              <a:t>Graph D doesn't belong because: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graph whose y-value increases and decreases multiple times.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graph that is not a simple line or curve and that has wave-like features.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each group share one reason an item doesn’t belong, using and explaining relevant math terms. Record responses for all to see and invite agreement or disagreement from the class.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Since there's no single correct answer, focus on the accuracy of students' reasoning. Emphasize that key graph features reveal important information about quantities and can help us understand domain and range, which will be explored in the lesson.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364e04b9a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364e04b9a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are given the same four graphs they saw in the warm up and four descriptions of functions and are asked to match them. All of the functions share the same context. Students then use these features to reason about the likely domain and range of each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make the matches, students analyze and interpret features of the graphs, looking for and making use of structure in the situation and in the graph. Here are some possible ways students may reason about each match: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swing goes up and down while the child is swinging, so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could be a graph for function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time left on the swing decreases as the time on the swing increases, so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a possible graph for function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distance of the child from the top beam of the swing doesn’t change as long as the child is on the swing, so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is a possible graph for function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total number of times the swing is pushed must be a counting number and cannot be fractional. Graph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has multiple pieces, and each one could represent the total number of pushes for certain intervals of time, so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is a possible graph of function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reason quantitatively and abstractly as they connect verbal and graphical representations of functions and as they think about the domain and range of each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Decide if students will use notebook paper or the Desmos activity. Unlike the graphing calculator, Desmos guides students through interactive tasks, offers writing prompts with sentence stems, and lets teachers monitor responses via the Teacher Dashboard for discussion.</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b="1" lang="en" sz="1300">
                <a:solidFill>
                  <a:srgbClr val="0F6CBF"/>
                </a:solidFill>
                <a:uFill>
                  <a:noFill/>
                </a:uFill>
                <a:latin typeface="Calibri"/>
                <a:ea typeface="Calibri"/>
                <a:cs typeface="Calibri"/>
                <a:sym typeface="Calibri"/>
                <a:hlinkClick r:id="rId3">
                  <a:extLst>
                    <a:ext uri="{A12FA001-AC4F-418D-AE19-62706E023703}">
                      <ahyp:hlinkClr val="tx"/>
                    </a:ext>
                  </a:extLst>
                </a:hlinkClick>
              </a:rPr>
              <a:t>Desmos Activity: OpenStax Alg1 - 4.13.2 Graphing &amp; Describing the Motion of a Swing</a:t>
            </a:r>
            <a:endParaRPr b="1" sz="1300">
              <a:solidFill>
                <a:srgbClr val="0F6CBF"/>
              </a:solidFill>
              <a:latin typeface="Calibri"/>
              <a:ea typeface="Calibri"/>
              <a:cs typeface="Calibri"/>
              <a:sym typeface="Calibri"/>
            </a:endParaRPr>
          </a:p>
          <a:p>
            <a:pPr indent="0" lvl="0" marL="0" rtl="0" algn="l">
              <a:lnSpc>
                <a:spcPct val="115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Ask students to imagine a child swinging for 30 seconds. They'll explore four related functions by matching verbal descriptions to graphs and identifying reasonable domain and range values.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Have students work in pairs using your Desmos class code. Give them quiet time to match graphs to scenarios (screen 1 of the activity).</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Invite students to share their matches and explain each pairing. Ensure they justify all matches, not just default to leftover options.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Students will then explore each graph more deeply (screens 2–9), labeling axes and identifying domain and range. If needed, prompt them to identify key points like intercepts or maxima/minima, using proper mathematical terms.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Notice that additional information has been given to help students with determining domain and range values. The information includes the following:</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child is given 30 seconds on the swing.</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While the child is on the swing, an adult pushes the swing a total of 5 times.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swing is 1.5 feet (18 inches) above ground.</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chains that hold the seat and suspend it from the top beam are 7 feet long.</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highest point that the child swings up to is 4 feet above the ground.</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If time is limited, ask each partner to choose two functions (different from their partner’s) and write the domain and range for only those functions.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rgbClr val="424242"/>
                </a:solidFill>
                <a:latin typeface="Calibri"/>
                <a:ea typeface="Calibri"/>
                <a:cs typeface="Calibri"/>
                <a:sym typeface="Calibri"/>
              </a:rPr>
              <a:t>Access the </a:t>
            </a:r>
            <a:r>
              <a:rPr b="1" lang="en" sz="1300" u="sng">
                <a:solidFill>
                  <a:srgbClr val="0F6CBF"/>
                </a:solidFill>
                <a:latin typeface="Calibri"/>
                <a:ea typeface="Calibri"/>
                <a:cs typeface="Calibri"/>
                <a:sym typeface="Calibri"/>
                <a:hlinkClick r:id="rId4">
                  <a:extLst>
                    <a:ext uri="{A12FA001-AC4F-418D-AE19-62706E023703}">
                      <ahyp:hlinkClr val="tx"/>
                    </a:ext>
                  </a:extLst>
                </a:hlinkClick>
              </a:rPr>
              <a:t>Desmos guide PDF</a:t>
            </a:r>
            <a:r>
              <a:rPr b="1" lang="en" sz="1300">
                <a:solidFill>
                  <a:srgbClr val="424242"/>
                </a:solidFill>
                <a:latin typeface="Calibri"/>
                <a:ea typeface="Calibri"/>
                <a:cs typeface="Calibri"/>
                <a:sym typeface="Calibri"/>
              </a:rPr>
              <a:t> to learn more about accessing and customizing activities.</a:t>
            </a:r>
            <a:endParaRPr b="1"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A</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Function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 The amount of time left on the swing as a function of time since the child gets on the swing.</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B</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Function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The total number of times an adult pushes the swing as a function of time since the child gets on the swing.</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Function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The distance, in feet, of the swing from the top beam as a function of time since the child gets on the swing.</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D</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Function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The height of the swing, in feet, as a function of time since the child gets on the swing</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struggle to match the descriptions and the graphs because they confuse the independent and dependent variables and think that, in each situation, time is represented by the vertical axis. Encourage them to reread the activity statement, clarify the input and output in each situation, label the horizontal graph with the input, and then try interpreting the graphs again.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 domain and range for each function and their reasoning. Record and display their responses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One key point to highlight is that the range of a function could be a single value (say 7, as shown in graph C), a bunch of isolated values (say, only some whole numbers, as shown in graph B), all values in an interval (say, all values from 1.5 to 4, as shown in graph D, or all values between 0 and 30, as in graph A), or a combination of these.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domain of a function may also be limited in similar ways. Tell students that, in upcoming lessons, we will look at functions in which the rules relating their input and output are a bit more complex, so their domain and range are also a bit more complex.</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describes the domain values of the graph. The answer is the range of this function includes all values that are at least 10 and at most 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his describes the window of the graph, not the range. The answer is the range of this function includes all values that are at least 10 and at most 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minimum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 of the graph is 10, and the maximum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 of the graph is 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describes the minimum and maximum values of the range of the graph, but the range includes many more between these values. The answer is the range of this function includes all values that are at least 10 and at most 75.</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Discuss the answers with the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Assuming the jump ended at 35 seconds, what is the domain?</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For domain, consider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so look from left to right.</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The leftmost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is 0, and the rightmost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is 35.</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The domain includes all the values from at least 0 up to and including 35 meters.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are the values in the range?</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For the range, consider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so look from bottom to top.</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The lowest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 is 10, and the highest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 is about 75. </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1200"/>
              </a:spcAft>
              <a:buClr>
                <a:schemeClr val="dk1"/>
              </a:buClr>
              <a:buSzPts val="1100"/>
              <a:buFont typeface="Arial"/>
              <a:buNone/>
            </a:pPr>
            <a:r>
              <a:rPr lang="en" sz="1300">
                <a:solidFill>
                  <a:schemeClr val="dk1"/>
                </a:solidFill>
                <a:latin typeface="Calibri"/>
                <a:ea typeface="Calibri"/>
                <a:cs typeface="Calibri"/>
                <a:sym typeface="Calibri"/>
              </a:rPr>
              <a:t>So, the range includes all of the values from at least 10 up to about 75.</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35ead94c50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35ead94c5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71420c807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71420c807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a:t>
            </a:r>
            <a:r>
              <a:rPr b="1" lang="en" sz="1300">
                <a:solidFill>
                  <a:schemeClr val="dk1"/>
                </a:solidFill>
                <a:latin typeface="Calibri"/>
                <a:ea typeface="Calibri"/>
                <a:cs typeface="Calibri"/>
                <a:sym typeface="Calibri"/>
              </a:rPr>
              <a:t>Speaking, Listening,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of the meaning of domain and range in the context of a tennis ball bouncing. As students share explanations of their reasoning about the domain and the range for the function, encourage students to press for details and precision in language in peers' responses by asking questions such as, “Can you explain this using points on the graph?” or “Are there values for the domain and range not shown on the graph? How do you know?”</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 links to supporting materials for teachers or students.</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In this activity, students interpret a graph in context and connect its features to the domain and range, using a familiar situation to focus on reasoning.</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Unlike the swing activity, this graph includes axis scales and coordinates to help identify the range, but only shows part of the function—students must reason about the domain beyond the fifth bounce.</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(0) = 6. It tells us the ball was dropped from a height of 6 feet at </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0.54,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1.48, and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2.25 are three possible solutions, but there are others. Each one represents the time when the ball hit the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The domain includes all values between 0 and the time when the ball stopped moving, which, based on the graph, is about 3.8.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The range includes all values between 0 and 6 feet, the height from which the ball was dropped.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how students reasoned about the domain and the range for the function. Highlight explanations that account for what is realistic in the context.</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domain tells us all the possible amounts of time that passed since the moment the tennis ball was dropped until it stopped rolling.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range includes all the possible heights of the tennis ball from the time it was dropped until the time it stopped rolling. Ask students if there are points on the graph whose coordinates are particularly useful for identifying the domain and range of the function. (The heights of the bounces? The points where the ball hits the ground? Points between the two? Others?)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80"/>
              </a:spcAft>
              <a:buNone/>
            </a:pPr>
            <a:r>
              <a:rPr lang="en" sz="1300">
                <a:solidFill>
                  <a:schemeClr val="dk1"/>
                </a:solidFill>
                <a:latin typeface="Calibri"/>
                <a:ea typeface="Calibri"/>
                <a:cs typeface="Calibri"/>
                <a:sym typeface="Calibri"/>
              </a:rPr>
              <a:t>Emphasize that, just like in the activity about the swing, some points and features on a graph can give us more information than others about possible input-output values of a function.</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716611ee1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716611ee1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maximum height, in feet, that the ball reaches after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bounces as a function of the number of bounces.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chemeClr val="dk1"/>
                </a:solidFill>
                <a:latin typeface="Calibri"/>
                <a:ea typeface="Calibri"/>
                <a:cs typeface="Calibri"/>
                <a:sym typeface="Calibri"/>
              </a:rPr>
              <a:t> to see Image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 of times the ball has hit the ground as a function of time, in seconds, since the ball was dropped.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3"/>
              </a:rPr>
              <a:t>here</a:t>
            </a:r>
            <a:r>
              <a:rPr lang="en" sz="1300">
                <a:solidFill>
                  <a:schemeClr val="dk1"/>
                </a:solidFill>
                <a:latin typeface="Calibri"/>
                <a:ea typeface="Calibri"/>
                <a:cs typeface="Calibri"/>
                <a:sym typeface="Calibri"/>
              </a:rPr>
              <a:t> to see Image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732ab747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732ab747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input is 14, so it is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The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(14) = 0 and is when the restaurant closes and has no more customers around 10 p.m.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Since 14 is the input value, look for where 14 is located on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-axis. The output there is 0, which means that there are no customers 14 hours after 8 a.m., which is about 10 p.m.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he input and output values and their meanings should be switched. The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(14) = 0 and is when the restaurant closes and has no more customers around 10 p.m.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output gives the number of customers at that time, not over a period of time. The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(14) = 0 and is when the restaurant closes and has no more customers around 10 p.m.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Discuss the answers with the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is the domain of the graph?</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The domain is x-values that are at least 0 and a maximum of 400.</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is the range of the graph?</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The range is the y-values that are at least 0 and a maximum of 285.</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are the values of x where D(x) = 0, and what do they mean?</a:t>
            </a:r>
            <a:endParaRPr sz="1300">
              <a:solidFill>
                <a:schemeClr val="dk1"/>
              </a:solidFill>
              <a:latin typeface="Calibri"/>
              <a:ea typeface="Calibri"/>
              <a:cs typeface="Calibri"/>
              <a:sym typeface="Calibri"/>
            </a:endParaRPr>
          </a:p>
          <a:p>
            <a:pPr indent="457200" lvl="0" marL="0" rtl="0" algn="l">
              <a:lnSpc>
                <a:spcPct val="115000"/>
              </a:lnSpc>
              <a:spcBef>
                <a:spcPts val="1200"/>
              </a:spcBef>
              <a:spcAft>
                <a:spcPts val="1200"/>
              </a:spcAft>
              <a:buNone/>
            </a:pPr>
            <a:r>
              <a:rPr i="1" lang="en">
                <a:solidFill>
                  <a:srgbClr val="1D2125"/>
                </a:solidFill>
                <a:latin typeface="Noto Sans"/>
                <a:ea typeface="Noto Sans"/>
                <a:cs typeface="Noto Sans"/>
                <a:sym typeface="Noto Sans"/>
              </a:rPr>
              <a:t>D</a:t>
            </a:r>
            <a:r>
              <a:rPr lang="en">
                <a:solidFill>
                  <a:srgbClr val="1D2125"/>
                </a:solidFill>
                <a:latin typeface="Noto Sans"/>
                <a:ea typeface="Noto Sans"/>
                <a:cs typeface="Noto Sans"/>
                <a:sym typeface="Noto Sans"/>
              </a:rPr>
              <a:t>(0) = 0 and </a:t>
            </a:r>
            <a:r>
              <a:rPr i="1" lang="en">
                <a:solidFill>
                  <a:srgbClr val="1D2125"/>
                </a:solidFill>
                <a:latin typeface="Noto Sans"/>
                <a:ea typeface="Noto Sans"/>
                <a:cs typeface="Noto Sans"/>
                <a:sym typeface="Noto Sans"/>
              </a:rPr>
              <a:t>D</a:t>
            </a:r>
            <a:r>
              <a:rPr lang="en">
                <a:solidFill>
                  <a:srgbClr val="1D2125"/>
                </a:solidFill>
                <a:latin typeface="Noto Sans"/>
                <a:ea typeface="Noto Sans"/>
                <a:cs typeface="Noto Sans"/>
                <a:sym typeface="Noto Sans"/>
              </a:rPr>
              <a:t>(400) = 0, and this is when Carl left home and then arrived home, so the distance was 0.</a:t>
            </a:r>
            <a:endParaRPr>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35ead94c5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35ead94c5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is from the previous lesson that graphs the number of students attending a camp and the amount, in dollars, thecamp earns. There must be 5 students to hold the camp.</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5, 6, 7, 8, 9, 10, 11, 12, 13, 14, 15, 16</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number of students cannot be fractions or decimals, so those values are not in the domain.</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200, 250, 300, 350, 400, 450, 500, 550, 600, 650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 continuous function refers to a function that does not have any breaks in its graph. The domain and range of a continuous function are often represented by an interval that can be written as an inequality.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It represents the starting price of parking for the day.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domain includes the values where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at least 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range includes the values where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is at least 10.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10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The domain is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and the lowest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is 2. Domain: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 and Range: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lowest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is 2, and the graph continues forever right. The lowest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 is 3, and then the graph continues forever 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a:t>
            </a:r>
            <a:r>
              <a:rPr b="1" lang="en" sz="1300">
                <a:solidFill>
                  <a:schemeClr val="dk1"/>
                </a:solidFill>
                <a:latin typeface="Calibri"/>
                <a:ea typeface="Calibri"/>
                <a:cs typeface="Calibri"/>
                <a:sym typeface="Calibri"/>
              </a:rPr>
              <a:t>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Watch the inequality symbol you use. The domain includes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greater than or equal to 2, and the range includes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greater than or equal to 3. The answer is Domain: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 and Range: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AutoNum type="alphaU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domain includes 2 and the range includes 3, so both inequalities should have an equal sign included. The answer is Domain: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 and Range: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35ead94c5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35ead94c5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250 is not in the range. The highest temperature is 212 degrees Fahrenheit.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range is all values between 75 and 212, the lowest and the highest temperature, 75 ≤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212.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a solution to this equation would be the time when the temperature is 0 degrees Fahrenheit, which is never the case.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-More Chances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are still struggling with domain and range, examine errors in the cool-down and make sure to discuss domain and range during each of the activities in Lesson 13.</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35ead94c5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35ead94c5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35ead94c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35ead94c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Ask students to examine the graphs and use them to help summarize what graphs can tell us about the domain and range of functions. Ask students to complete the following prompts as thoroughly as they can.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can learn about the domain and range of a function from a graph by looking for .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graph may not always show all that is needed to fully describe the domain and range, however. For example, it may not show . .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5.png"/><Relationship Id="rId6" Type="http://schemas.openxmlformats.org/officeDocument/2006/relationships/image" Target="../media/image7.png"/><Relationship Id="rId7" Type="http://schemas.openxmlformats.org/officeDocument/2006/relationships/image" Target="../media/image3.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20.png"/><Relationship Id="rId5" Type="http://schemas.openxmlformats.org/officeDocument/2006/relationships/image" Target="../media/image18.png"/><Relationship Id="rId6" Type="http://schemas.openxmlformats.org/officeDocument/2006/relationships/image" Target="../media/image17.png"/><Relationship Id="rId7"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4.png"/><Relationship Id="rId6"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20.png"/><Relationship Id="rId5" Type="http://schemas.openxmlformats.org/officeDocument/2006/relationships/image" Target="../media/image18.png"/><Relationship Id="rId6" Type="http://schemas.openxmlformats.org/officeDocument/2006/relationships/image" Target="../media/image17.png"/><Relationship Id="rId7" Type="http://schemas.openxmlformats.org/officeDocument/2006/relationships/image" Target="../media/image19.png"/><Relationship Id="rId8"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27.png"/><Relationship Id="rId5" Type="http://schemas.openxmlformats.org/officeDocument/2006/relationships/image" Target="../media/image24.png"/><Relationship Id="rId6"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9.png"/><Relationship Id="rId8"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s://www.youtube.com/watch?v=-u05VxWZWRY" TargetMode="External"/><Relationship Id="rId4" Type="http://schemas.openxmlformats.org/officeDocument/2006/relationships/hyperlink" Target="https://www.youtube.com/watch?v=-u05VxWZWRY" TargetMode="External"/><Relationship Id="rId5"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30.png"/><Relationship Id="rId7" Type="http://schemas.openxmlformats.org/officeDocument/2006/relationships/image" Target="../media/image4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30.png"/><Relationship Id="rId6" Type="http://schemas.openxmlformats.org/officeDocument/2006/relationships/image" Target="../media/image42.png"/><Relationship Id="rId7"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18.png"/><Relationship Id="rId4" Type="http://schemas.openxmlformats.org/officeDocument/2006/relationships/image" Target="../media/image30.png"/><Relationship Id="rId5" Type="http://schemas.openxmlformats.org/officeDocument/2006/relationships/image" Target="../media/image42.png"/><Relationship Id="rId6" Type="http://schemas.openxmlformats.org/officeDocument/2006/relationships/image" Target="../media/image45.png"/><Relationship Id="rId7"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3.png"/><Relationship Id="rId4" Type="http://schemas.openxmlformats.org/officeDocument/2006/relationships/image" Target="../media/image43.png"/><Relationship Id="rId5" Type="http://schemas.openxmlformats.org/officeDocument/2006/relationships/image" Target="../media/image8.png"/><Relationship Id="rId6"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4.13: Domain and Range, Part 2</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 Domain and Range, Part 2</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{4408742F-AB3E-4D27-AEF6-7D4B2EFBE8E3}</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Determine </a:t>
            </a:r>
            <a:r>
              <a:rPr lang="en">
                <a:solidFill>
                  <a:srgbClr val="F3F3F3"/>
                </a:solidFill>
              </a:rPr>
              <a:t>a reasonable </a:t>
            </a:r>
            <a:r>
              <a:rPr b="1" lang="en">
                <a:solidFill>
                  <a:srgbClr val="F3F3F3"/>
                </a:solidFill>
              </a:rPr>
              <a:t>domain and range for the function </a:t>
            </a:r>
            <a:r>
              <a:rPr lang="en">
                <a:solidFill>
                  <a:srgbClr val="F3F3F3"/>
                </a:solidFill>
              </a:rPr>
              <a:t>when given a description of a function in a situation.</a:t>
            </a:r>
            <a:endParaRPr>
              <a:solidFill>
                <a:srgbClr val="F3F3F3"/>
              </a:solidFill>
            </a:endParaRPr>
          </a:p>
        </p:txBody>
      </p:sp>
      <p:pic>
        <p:nvPicPr>
          <p:cNvPr descr="Group of students giving high fives, showing encouragement, support, and a positive classroom environment." id="68" name="Google Shape;68;p10" title="Goals-7.png"/>
          <p:cNvPicPr preferRelativeResize="0"/>
          <p:nvPr/>
        </p:nvPicPr>
        <p:blipFill rotWithShape="1">
          <a:blip r:embed="rId3">
            <a:alphaModFix/>
          </a:blip>
          <a:srcRect b="0" l="0" r="0" t="0"/>
          <a:stretch/>
        </p:blipFill>
        <p:spPr>
          <a:xfrm>
            <a:off x="5385050" y="577924"/>
            <a:ext cx="3447250" cy="34472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4.13: Domain and Range, Part 2</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626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6550" lvl="0" marL="457200" rtl="0" algn="l">
              <a:spcBef>
                <a:spcPts val="1200"/>
              </a:spcBef>
              <a:spcAft>
                <a:spcPts val="0"/>
              </a:spcAft>
              <a:buSzPts val="1700"/>
              <a:buChar char="●"/>
            </a:pPr>
            <a:r>
              <a:rPr lang="en" sz="1700"/>
              <a:t>Domain</a:t>
            </a:r>
            <a:endParaRPr sz="1700"/>
          </a:p>
          <a:p>
            <a:pPr indent="-323850" lvl="1" marL="914400" rtl="0" algn="l">
              <a:spcBef>
                <a:spcPts val="0"/>
              </a:spcBef>
              <a:spcAft>
                <a:spcPts val="0"/>
              </a:spcAft>
              <a:buSzPts val="1500"/>
              <a:buChar char="○"/>
            </a:pPr>
            <a:r>
              <a:rPr lang="en" sz="1500"/>
              <a:t>The set of all possible input values for a function. </a:t>
            </a:r>
            <a:endParaRPr sz="1500"/>
          </a:p>
          <a:p>
            <a:pPr indent="-336550" lvl="0" marL="457200" rtl="0" algn="l">
              <a:spcBef>
                <a:spcPts val="0"/>
              </a:spcBef>
              <a:spcAft>
                <a:spcPts val="0"/>
              </a:spcAft>
              <a:buSzPts val="1700"/>
              <a:buChar char="●"/>
            </a:pPr>
            <a:r>
              <a:rPr lang="en" sz="1700"/>
              <a:t>Range</a:t>
            </a:r>
            <a:endParaRPr sz="1700"/>
          </a:p>
          <a:p>
            <a:pPr indent="-323850" lvl="1" marL="914400" rtl="0" algn="l">
              <a:spcBef>
                <a:spcPts val="0"/>
              </a:spcBef>
              <a:spcAft>
                <a:spcPts val="0"/>
              </a:spcAft>
              <a:buSzPts val="1500"/>
              <a:buChar char="○"/>
            </a:pPr>
            <a:r>
              <a:rPr lang="en" sz="1500"/>
              <a:t>The set of all possible output values for a function. </a:t>
            </a:r>
            <a:endParaRPr sz="1500"/>
          </a:p>
          <a:p>
            <a:pPr indent="-336550" lvl="0" marL="457200" rtl="0" algn="l">
              <a:spcBef>
                <a:spcPts val="0"/>
              </a:spcBef>
              <a:spcAft>
                <a:spcPts val="0"/>
              </a:spcAft>
              <a:buSzPts val="1700"/>
              <a:buChar char="●"/>
            </a:pPr>
            <a:r>
              <a:rPr lang="en" sz="1700"/>
              <a:t>Function</a:t>
            </a:r>
            <a:endParaRPr sz="1700"/>
          </a:p>
          <a:p>
            <a:pPr indent="-323850" lvl="1" marL="914400" rtl="0" algn="l">
              <a:spcBef>
                <a:spcPts val="0"/>
              </a:spcBef>
              <a:spcAft>
                <a:spcPts val="0"/>
              </a:spcAft>
              <a:buSzPts val="1500"/>
              <a:buChar char="○"/>
            </a:pPr>
            <a:r>
              <a:rPr lang="en" sz="1500"/>
              <a:t>A relation that takes inputs from one set and assigns them to outputs from another set, assigning exactly one  output to each input.</a:t>
            </a:r>
            <a:endParaRPr sz="1500"/>
          </a:p>
          <a:p>
            <a:pPr indent="-330200" lvl="1" marL="914400" rtl="0" algn="l">
              <a:spcBef>
                <a:spcPts val="0"/>
              </a:spcBef>
              <a:spcAft>
                <a:spcPts val="0"/>
              </a:spcAft>
              <a:buSzPts val="1600"/>
              <a:buChar char="○"/>
            </a:pPr>
            <a:r>
              <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 Domain and Range, Part 2</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36550" lvl="0" marL="457200" rtl="0" algn="l">
              <a:spcBef>
                <a:spcPts val="1200"/>
              </a:spcBef>
              <a:spcAft>
                <a:spcPts val="0"/>
              </a:spcAft>
              <a:buSzPts val="1700"/>
              <a:buChar char="●"/>
            </a:pPr>
            <a:r>
              <a:rPr lang="en" sz="1700"/>
              <a:t>Discrete function</a:t>
            </a:r>
            <a:endParaRPr sz="1700"/>
          </a:p>
          <a:p>
            <a:pPr indent="-323850" lvl="1" marL="914400" rtl="0" algn="l">
              <a:spcBef>
                <a:spcPts val="0"/>
              </a:spcBef>
              <a:spcAft>
                <a:spcPts val="0"/>
              </a:spcAft>
              <a:buSzPts val="1500"/>
              <a:buChar char="○"/>
            </a:pPr>
            <a:r>
              <a:rPr lang="en" sz="1500"/>
              <a:t>A function with distinct and separate values that are not connected with each other.</a:t>
            </a:r>
            <a:endParaRPr sz="1500"/>
          </a:p>
          <a:p>
            <a:pPr indent="-336550" lvl="0" marL="457200" rtl="0" algn="l">
              <a:spcBef>
                <a:spcPts val="0"/>
              </a:spcBef>
              <a:spcAft>
                <a:spcPts val="0"/>
              </a:spcAft>
              <a:buSzPts val="1700"/>
              <a:buChar char="●"/>
            </a:pPr>
            <a:r>
              <a:rPr lang="en" sz="1700"/>
              <a:t>Continuous function</a:t>
            </a:r>
            <a:endParaRPr sz="1700"/>
          </a:p>
          <a:p>
            <a:pPr indent="-323850" lvl="1" marL="914400" rtl="0" algn="l">
              <a:spcBef>
                <a:spcPts val="0"/>
              </a:spcBef>
              <a:spcAft>
                <a:spcPts val="0"/>
              </a:spcAft>
              <a:buSzPts val="1500"/>
              <a:buChar char="○"/>
            </a:pPr>
            <a:r>
              <a:rPr lang="en" sz="1500"/>
              <a:t>A function that does not have any breaks or jumps.</a:t>
            </a:r>
            <a:endParaRPr sz="1500"/>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A Playground Swing⛲</a:t>
            </a:r>
            <a:endParaRPr sz="2400">
              <a:solidFill>
                <a:srgbClr val="005047"/>
              </a:solidFill>
            </a:endParaRPr>
          </a:p>
        </p:txBody>
      </p:sp>
      <p:sp>
        <p:nvSpPr>
          <p:cNvPr id="118" name="Google Shape;118;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9" name="Google Shape;119;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4.13.2: Graphs of Functions</a:t>
            </a:r>
            <a:endParaRPr/>
          </a:p>
        </p:txBody>
      </p:sp>
      <p:pic>
        <p:nvPicPr>
          <p:cNvPr id="120" name="Google Shape;120;p13"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21" name="Google Shape;121;p13"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22" name="Google Shape;122;p13"/>
          <p:cNvSpPr/>
          <p:nvPr/>
        </p:nvSpPr>
        <p:spPr>
          <a:xfrm>
            <a:off x="4779300" y="1160325"/>
            <a:ext cx="3907500" cy="1583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10" lvl="0" marL="274320" rtl="0" algn="l">
              <a:spcBef>
                <a:spcPts val="0"/>
              </a:spcBef>
              <a:spcAft>
                <a:spcPts val="0"/>
              </a:spcAft>
              <a:buSzPts val="1500"/>
              <a:buFont typeface="Calibri"/>
              <a:buAutoNum type="arabicPeriod"/>
            </a:pPr>
            <a:r>
              <a:rPr lang="en" sz="1500">
                <a:latin typeface="Calibri"/>
                <a:ea typeface="Calibri"/>
                <a:cs typeface="Calibri"/>
                <a:sym typeface="Calibri"/>
              </a:rPr>
              <a:t>“_____ matches the graph _____ because . . .”</a:t>
            </a:r>
            <a:endParaRPr sz="1500">
              <a:latin typeface="Calibri"/>
              <a:ea typeface="Calibri"/>
              <a:cs typeface="Calibri"/>
              <a:sym typeface="Calibri"/>
            </a:endParaRPr>
          </a:p>
          <a:p>
            <a:pPr indent="-232410" lvl="0" marL="274320" rtl="0" algn="l">
              <a:spcBef>
                <a:spcPts val="500"/>
              </a:spcBef>
              <a:spcAft>
                <a:spcPts val="0"/>
              </a:spcAft>
              <a:buSzPts val="1500"/>
              <a:buFont typeface="Calibri"/>
              <a:buAutoNum type="arabicPeriod"/>
            </a:pPr>
            <a:r>
              <a:rPr lang="en" sz="1500">
                <a:latin typeface="Calibri"/>
                <a:ea typeface="Calibri"/>
                <a:cs typeface="Calibri"/>
                <a:sym typeface="Calibri"/>
              </a:rPr>
              <a:t>“I noticed _____, so . . . .”</a:t>
            </a:r>
            <a:endParaRPr sz="1500">
              <a:latin typeface="Calibri"/>
              <a:ea typeface="Calibri"/>
              <a:cs typeface="Calibri"/>
              <a:sym typeface="Calibri"/>
            </a:endParaRPr>
          </a:p>
          <a:p>
            <a:pPr indent="0" lvl="0" marL="0" rtl="0" algn="l">
              <a:spcBef>
                <a:spcPts val="500"/>
              </a:spcBef>
              <a:spcAft>
                <a:spcPts val="0"/>
              </a:spcAft>
              <a:buNone/>
            </a:pPr>
            <a:r>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123" name="Google Shape;123;p13"/>
          <p:cNvSpPr/>
          <p:nvPr/>
        </p:nvSpPr>
        <p:spPr>
          <a:xfrm>
            <a:off x="4779300" y="2806662"/>
            <a:ext cx="3907500" cy="18000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U</a:t>
            </a:r>
            <a:r>
              <a:rPr lang="en" sz="1500">
                <a:solidFill>
                  <a:schemeClr val="dk1"/>
                </a:solidFill>
                <a:latin typeface="Calibri"/>
                <a:ea typeface="Calibri"/>
                <a:cs typeface="Calibri"/>
                <a:sym typeface="Calibri"/>
              </a:rPr>
              <a:t>se the same color to:</a:t>
            </a:r>
            <a:endParaRPr sz="1500">
              <a:latin typeface="Calibri"/>
              <a:ea typeface="Calibri"/>
              <a:cs typeface="Calibri"/>
              <a:sym typeface="Calibri"/>
            </a:endParaRPr>
          </a:p>
          <a:p>
            <a:pPr indent="-232410" lvl="0" marL="274320" rtl="0" algn="l">
              <a:spcBef>
                <a:spcPts val="500"/>
              </a:spcBef>
              <a:spcAft>
                <a:spcPts val="0"/>
              </a:spcAft>
              <a:buSzPts val="1500"/>
              <a:buFont typeface="Calibri"/>
              <a:buAutoNum type="arabicPeriod"/>
            </a:pPr>
            <a:r>
              <a:rPr lang="en" sz="1500">
                <a:latin typeface="Calibri"/>
                <a:ea typeface="Calibri"/>
                <a:cs typeface="Calibri"/>
                <a:sym typeface="Calibri"/>
              </a:rPr>
              <a:t>Highlight the input in each description.</a:t>
            </a:r>
            <a:endParaRPr sz="1500">
              <a:latin typeface="Calibri"/>
              <a:ea typeface="Calibri"/>
              <a:cs typeface="Calibri"/>
              <a:sym typeface="Calibri"/>
            </a:endParaRPr>
          </a:p>
          <a:p>
            <a:pPr indent="-232410" lvl="0" marL="274320" rtl="0" algn="l">
              <a:spcBef>
                <a:spcPts val="500"/>
              </a:spcBef>
              <a:spcAft>
                <a:spcPts val="0"/>
              </a:spcAft>
              <a:buSzPts val="1500"/>
              <a:buFont typeface="Calibri"/>
              <a:buAutoNum type="arabicPeriod"/>
            </a:pPr>
            <a:r>
              <a:rPr lang="en" sz="1500">
                <a:latin typeface="Calibri"/>
                <a:ea typeface="Calibri"/>
                <a:cs typeface="Calibri"/>
                <a:sym typeface="Calibri"/>
              </a:rPr>
              <a:t>L</a:t>
            </a:r>
            <a:r>
              <a:rPr lang="en" sz="1500">
                <a:latin typeface="Calibri"/>
                <a:ea typeface="Calibri"/>
                <a:cs typeface="Calibri"/>
                <a:sym typeface="Calibri"/>
              </a:rPr>
              <a:t>abel the horizontal axis of each graph</a:t>
            </a:r>
            <a:endParaRPr sz="1500">
              <a:latin typeface="Calibri"/>
              <a:ea typeface="Calibri"/>
              <a:cs typeface="Calibri"/>
              <a:sym typeface="Calibri"/>
            </a:endParaRPr>
          </a:p>
          <a:p>
            <a:pPr indent="-232410" lvl="0" marL="274320" rtl="0" algn="l">
              <a:spcBef>
                <a:spcPts val="500"/>
              </a:spcBef>
              <a:spcAft>
                <a:spcPts val="0"/>
              </a:spcAft>
              <a:buSzPts val="1500"/>
              <a:buFont typeface="Calibri"/>
              <a:buAutoNum type="arabicPeriod"/>
            </a:pPr>
            <a:r>
              <a:rPr lang="en" sz="1500">
                <a:latin typeface="Calibri"/>
                <a:ea typeface="Calibri"/>
                <a:cs typeface="Calibri"/>
                <a:sym typeface="Calibri"/>
              </a:rPr>
              <a:t>Highlight the label.</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24" name="Google Shape;124;p1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rgbClr val="005047"/>
                </a:solidFill>
              </a:rPr>
              <a:t>Warm Up - </a:t>
            </a:r>
            <a:r>
              <a:rPr lang="en" sz="2700"/>
              <a:t>Which One Doesn’t Belong?</a:t>
            </a:r>
            <a:r>
              <a:rPr lang="en" sz="3000">
                <a:solidFill>
                  <a:srgbClr val="005047"/>
                </a:solidFill>
              </a:rPr>
              <a:t> </a:t>
            </a:r>
            <a:r>
              <a:rPr lang="en" sz="3000"/>
              <a:t>🚫</a:t>
            </a:r>
            <a:endParaRPr>
              <a:solidFill>
                <a:srgbClr val="005047"/>
              </a:solidFill>
            </a:endParaRPr>
          </a:p>
        </p:txBody>
      </p:sp>
      <p:sp>
        <p:nvSpPr>
          <p:cNvPr id="130" name="Google Shape;130;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4.13.1: Different Features of a Graph</a:t>
            </a:r>
            <a:endParaRPr/>
          </a:p>
        </p:txBody>
      </p:sp>
      <p:pic>
        <p:nvPicPr>
          <p:cNvPr descr="A step graph with horizontal line segments and points; each step has a closed black circle on the right and an open white circle on the left, starting from the origin and moving up and right.&#10;" id="132" name="Google Shape;132;p14"/>
          <p:cNvPicPr preferRelativeResize="0"/>
          <p:nvPr/>
        </p:nvPicPr>
        <p:blipFill>
          <a:blip r:embed="rId3">
            <a:alphaModFix/>
          </a:blip>
          <a:stretch>
            <a:fillRect/>
          </a:stretch>
        </p:blipFill>
        <p:spPr>
          <a:xfrm>
            <a:off x="996696" y="3213275"/>
            <a:ext cx="2532185" cy="1371600"/>
          </a:xfrm>
          <a:prstGeom prst="rect">
            <a:avLst/>
          </a:prstGeom>
          <a:noFill/>
          <a:ln>
            <a:noFill/>
          </a:ln>
        </p:spPr>
      </p:pic>
      <p:pic>
        <p:nvPicPr>
          <p:cNvPr descr="A simple line graph with two axes: the vertical axis rises from zero and the horizontal axis moves right. A straight line slopes downward from the vertical axis to the horizontal axis, forming a right triangle." id="133" name="Google Shape;133;p14"/>
          <p:cNvPicPr preferRelativeResize="0"/>
          <p:nvPr/>
        </p:nvPicPr>
        <p:blipFill>
          <a:blip r:embed="rId4">
            <a:alphaModFix/>
          </a:blip>
          <a:stretch>
            <a:fillRect/>
          </a:stretch>
        </p:blipFill>
        <p:spPr>
          <a:xfrm>
            <a:off x="996696" y="1594104"/>
            <a:ext cx="2600325" cy="1371600"/>
          </a:xfrm>
          <a:prstGeom prst="rect">
            <a:avLst/>
          </a:prstGeom>
          <a:noFill/>
          <a:ln>
            <a:noFill/>
          </a:ln>
        </p:spPr>
      </p:pic>
      <p:pic>
        <p:nvPicPr>
          <p:cNvPr descr="A simple graph with two perpendicular black axes: a horizontal axis pointing right and a vertical axis pointing up. Both axes start from the origin at the bottom left corner. The graph represents a constant value." id="134" name="Google Shape;134;p14"/>
          <p:cNvPicPr preferRelativeResize="0"/>
          <p:nvPr/>
        </p:nvPicPr>
        <p:blipFill>
          <a:blip r:embed="rId5">
            <a:alphaModFix/>
          </a:blip>
          <a:stretch>
            <a:fillRect/>
          </a:stretch>
        </p:blipFill>
        <p:spPr>
          <a:xfrm>
            <a:off x="5193792" y="1594104"/>
            <a:ext cx="2465144" cy="1371600"/>
          </a:xfrm>
          <a:prstGeom prst="rect">
            <a:avLst/>
          </a:prstGeom>
          <a:noFill/>
          <a:ln>
            <a:noFill/>
          </a:ln>
        </p:spPr>
      </p:pic>
      <p:sp>
        <p:nvSpPr>
          <p:cNvPr id="135" name="Google Shape;135;p14"/>
          <p:cNvSpPr txBox="1"/>
          <p:nvPr/>
        </p:nvSpPr>
        <p:spPr>
          <a:xfrm>
            <a:off x="394250" y="1061525"/>
            <a:ext cx="8438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Why doesn’t one of the graphs belong with the others?</a:t>
            </a:r>
            <a:endParaRPr sz="1800">
              <a:solidFill>
                <a:srgbClr val="424242"/>
              </a:solidFill>
              <a:latin typeface="Calibri"/>
              <a:ea typeface="Calibri"/>
              <a:cs typeface="Calibri"/>
              <a:sym typeface="Calibri"/>
            </a:endParaRPr>
          </a:p>
        </p:txBody>
      </p:sp>
      <p:pic>
        <p:nvPicPr>
          <p:cNvPr descr="A graph shows a wavy line that starts with small oscillations, increases in amplitude towards the center, then decreases, forming a wave packet on a set of axes." id="136" name="Google Shape;136;p14"/>
          <p:cNvPicPr preferRelativeResize="0"/>
          <p:nvPr/>
        </p:nvPicPr>
        <p:blipFill>
          <a:blip r:embed="rId6">
            <a:alphaModFix/>
          </a:blip>
          <a:stretch>
            <a:fillRect/>
          </a:stretch>
        </p:blipFill>
        <p:spPr>
          <a:xfrm>
            <a:off x="5193792" y="2999232"/>
            <a:ext cx="2600325" cy="1676400"/>
          </a:xfrm>
          <a:prstGeom prst="rect">
            <a:avLst/>
          </a:prstGeom>
          <a:noFill/>
          <a:ln>
            <a:noFill/>
          </a:ln>
        </p:spPr>
      </p:pic>
      <p:sp>
        <p:nvSpPr>
          <p:cNvPr id="137" name="Google Shape;137;p14"/>
          <p:cNvSpPr txBox="1"/>
          <p:nvPr/>
        </p:nvSpPr>
        <p:spPr>
          <a:xfrm>
            <a:off x="775250" y="1485800"/>
            <a:ext cx="602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138" name="Google Shape;138;p14"/>
          <p:cNvSpPr txBox="1"/>
          <p:nvPr/>
        </p:nvSpPr>
        <p:spPr>
          <a:xfrm>
            <a:off x="775250" y="3162200"/>
            <a:ext cx="602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B</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139" name="Google Shape;139;p14"/>
          <p:cNvSpPr txBox="1"/>
          <p:nvPr/>
        </p:nvSpPr>
        <p:spPr>
          <a:xfrm>
            <a:off x="4974336" y="1485800"/>
            <a:ext cx="602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140" name="Google Shape;140;p14"/>
          <p:cNvSpPr txBox="1"/>
          <p:nvPr/>
        </p:nvSpPr>
        <p:spPr>
          <a:xfrm>
            <a:off x="4974336" y="3163824"/>
            <a:ext cx="602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5"/>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6" name="Google Shape;146;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47" name="Google Shape;147;p1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8" name="Google Shape;148;p15"/>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9" name="Google Shape;149;p1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0" name="Google Shape;150;p15"/>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1" name="Google Shape;151;p1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2" name="Google Shape;152;p1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3" name="Google Shape;153;p15"/>
          <p:cNvCxnSpPr>
            <a:stCxn id="147" idx="2"/>
            <a:endCxn id="14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54" name="Google Shape;154;p15"/>
          <p:cNvCxnSpPr>
            <a:stCxn id="149" idx="3"/>
            <a:endCxn id="148"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55" name="Google Shape;155;p15"/>
          <p:cNvCxnSpPr>
            <a:stCxn id="150" idx="3"/>
            <a:endCxn id="145"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56" name="Google Shape;156;p15"/>
          <p:cNvCxnSpPr>
            <a:stCxn id="145" idx="3"/>
            <a:endCxn id="15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57" name="Google Shape;157;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8" name="Google Shape;158;p15"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59" name="Google Shape;159;p1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60" name="Google Shape;160;p15"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61" name="Google Shape;161;p1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62" name="Google Shape;162;p1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63" name="Google Shape;163;p1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64" name="Google Shape;164;p15"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65" name="Google Shape;165;p1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66" name="Google Shape;166;p15"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67" name="Google Shape;167;p15"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68" name="Google Shape;168;p15"/>
          <p:cNvCxnSpPr>
            <a:stCxn id="151" idx="3"/>
            <a:endCxn id="15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69" name="Google Shape;169;p15"/>
          <p:cNvCxnSpPr>
            <a:stCxn id="148" idx="3"/>
            <a:endCxn id="150"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70" name="Google Shape;170;p15"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71" name="Google Shape;171;p1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72" name="Google Shape;172;p1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73" name="Google Shape;173;p15"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A Playground Swing⛲</a:t>
            </a:r>
            <a:endParaRPr>
              <a:solidFill>
                <a:srgbClr val="005047"/>
              </a:solidFill>
            </a:endParaRPr>
          </a:p>
        </p:txBody>
      </p:sp>
      <p:sp>
        <p:nvSpPr>
          <p:cNvPr id="179" name="Google Shape;17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0" name="Google Shape;180;p16"/>
          <p:cNvSpPr txBox="1"/>
          <p:nvPr>
            <p:ph idx="3" type="sldNum"/>
          </p:nvPr>
        </p:nvSpPr>
        <p:spPr>
          <a:xfrm>
            <a:off x="311700" y="4658600"/>
            <a:ext cx="7971900" cy="33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000"/>
              <a:t>4.13.2: Graphs of Functions</a:t>
            </a:r>
            <a:endParaRPr/>
          </a:p>
        </p:txBody>
      </p:sp>
      <p:sp>
        <p:nvSpPr>
          <p:cNvPr id="181" name="Google Shape;181;p16"/>
          <p:cNvSpPr txBox="1"/>
          <p:nvPr>
            <p:ph idx="1" type="body"/>
          </p:nvPr>
        </p:nvSpPr>
        <p:spPr>
          <a:xfrm>
            <a:off x="373350" y="1222251"/>
            <a:ext cx="8520600" cy="312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In this activity </a:t>
            </a:r>
            <a:r>
              <a:rPr lang="en"/>
              <a:t>you will be provided with four graphs that represent a</a:t>
            </a:r>
            <a:r>
              <a:rPr lang="en"/>
              <a:t> child getting on a swing in a playground, swinging for 30 seconds, and then getting off the swing.</a:t>
            </a:r>
            <a:endParaRPr/>
          </a:p>
          <a:p>
            <a:pPr indent="0" lvl="0" marL="0" rtl="0" algn="l">
              <a:lnSpc>
                <a:spcPct val="90000"/>
              </a:lnSpc>
              <a:spcBef>
                <a:spcPts val="0"/>
              </a:spcBef>
              <a:spcAft>
                <a:spcPts val="0"/>
              </a:spcAft>
              <a:buNone/>
            </a:pPr>
            <a:r>
              <a:t/>
            </a:r>
            <a:endParaRPr/>
          </a:p>
          <a:p>
            <a:pPr indent="0" lvl="0" marL="0" rtl="0" algn="l">
              <a:lnSpc>
                <a:spcPct val="90000"/>
              </a:lnSpc>
              <a:spcBef>
                <a:spcPts val="1000"/>
              </a:spcBef>
              <a:spcAft>
                <a:spcPts val="0"/>
              </a:spcAft>
              <a:buNone/>
            </a:pPr>
            <a:r>
              <a:rPr lang="en"/>
              <a:t>For each graph, choose the </a:t>
            </a:r>
            <a:r>
              <a:rPr lang="en"/>
              <a:t>description of the</a:t>
            </a:r>
            <a:endParaRPr/>
          </a:p>
          <a:p>
            <a:pPr indent="0" lvl="0" marL="0" rtl="0" algn="l">
              <a:lnSpc>
                <a:spcPct val="90000"/>
              </a:lnSpc>
              <a:spcBef>
                <a:spcPts val="0"/>
              </a:spcBef>
              <a:spcAft>
                <a:spcPts val="0"/>
              </a:spcAft>
              <a:buNone/>
            </a:pPr>
            <a:r>
              <a:rPr lang="en"/>
              <a:t>function </a:t>
            </a:r>
            <a:r>
              <a:rPr lang="en"/>
              <a:t>that best represents the graph.</a:t>
            </a:r>
            <a:endParaRPr/>
          </a:p>
          <a:p>
            <a:pPr indent="0" lvl="0" marL="0" rtl="0" algn="l">
              <a:lnSpc>
                <a:spcPct val="90000"/>
              </a:lnSpc>
              <a:spcBef>
                <a:spcPts val="0"/>
              </a:spcBef>
              <a:spcAft>
                <a:spcPts val="0"/>
              </a:spcAft>
              <a:buNone/>
            </a:pPr>
            <a:r>
              <a:t/>
            </a:r>
            <a:endParaRPr/>
          </a:p>
          <a:p>
            <a:pPr indent="0" lvl="0" marL="0" rtl="0" algn="l">
              <a:lnSpc>
                <a:spcPct val="100000"/>
              </a:lnSpc>
              <a:spcBef>
                <a:spcPts val="0"/>
              </a:spcBef>
              <a:spcAft>
                <a:spcPts val="0"/>
              </a:spcAft>
              <a:buNone/>
            </a:pPr>
            <a:r>
              <a:rPr lang="en"/>
              <a:t>The indep</a:t>
            </a:r>
            <a:r>
              <a:rPr lang="en"/>
              <a:t>endent variable in each function is </a:t>
            </a:r>
            <a:endParaRPr/>
          </a:p>
          <a:p>
            <a:pPr indent="0" lvl="0" marL="0" rtl="0" algn="l">
              <a:lnSpc>
                <a:spcPct val="100000"/>
              </a:lnSpc>
              <a:spcBef>
                <a:spcPts val="0"/>
              </a:spcBef>
              <a:spcAft>
                <a:spcPts val="0"/>
              </a:spcAft>
              <a:buNone/>
            </a:pPr>
            <a:r>
              <a:rPr lang="en"/>
              <a:t>time, measured in seconds.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Clr>
                <a:schemeClr val="dk1"/>
              </a:buClr>
              <a:buSzPts val="1100"/>
              <a:buFont typeface="Arial"/>
              <a:buNone/>
            </a:pPr>
            <a:r>
              <a:t/>
            </a:r>
            <a:endParaRPr/>
          </a:p>
        </p:txBody>
      </p:sp>
      <p:pic>
        <p:nvPicPr>
          <p:cNvPr descr="A young girl with blonde hair in a bun, wearing a white sweater, black skirt, and pink tights, sits on a swing outdoors, facing away, with green trees and grass in the background.&#10;" id="182" name="Google Shape;182;p16"/>
          <p:cNvPicPr preferRelativeResize="0"/>
          <p:nvPr/>
        </p:nvPicPr>
        <p:blipFill>
          <a:blip r:embed="rId3">
            <a:alphaModFix/>
          </a:blip>
          <a:stretch>
            <a:fillRect/>
          </a:stretch>
        </p:blipFill>
        <p:spPr>
          <a:xfrm>
            <a:off x="4981402" y="2027455"/>
            <a:ext cx="3547613" cy="2321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7"/>
          <p:cNvSpPr txBox="1"/>
          <p:nvPr/>
        </p:nvSpPr>
        <p:spPr>
          <a:xfrm>
            <a:off x="3376875" y="1521252"/>
            <a:ext cx="5325300" cy="318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latin typeface="Calibri"/>
                <a:ea typeface="Calibri"/>
                <a:cs typeface="Calibri"/>
                <a:sym typeface="Calibri"/>
              </a:rPr>
              <a:t>Function </a:t>
            </a:r>
            <a:r>
              <a:rPr b="1" i="1" lang="en" sz="1700">
                <a:latin typeface="Times New Roman"/>
                <a:ea typeface="Times New Roman"/>
                <a:cs typeface="Times New Roman"/>
                <a:sym typeface="Times New Roman"/>
              </a:rPr>
              <a:t>h</a:t>
            </a:r>
            <a:r>
              <a:rPr lang="en" sz="1700">
                <a:latin typeface="Calibri"/>
                <a:ea typeface="Calibri"/>
                <a:cs typeface="Calibri"/>
                <a:sym typeface="Calibri"/>
              </a:rPr>
              <a:t>: The height of the swing, in feet, as a function of time since the child gets on the swing</a:t>
            </a:r>
            <a:endParaRPr sz="1700">
              <a:latin typeface="Calibri"/>
              <a:ea typeface="Calibri"/>
              <a:cs typeface="Calibri"/>
              <a:sym typeface="Calibri"/>
            </a:endParaRPr>
          </a:p>
          <a:p>
            <a:pPr indent="0" lvl="0" marL="0" rtl="0" algn="l">
              <a:spcBef>
                <a:spcPts val="1000"/>
              </a:spcBef>
              <a:spcAft>
                <a:spcPts val="0"/>
              </a:spcAft>
              <a:buNone/>
            </a:pPr>
            <a:r>
              <a:rPr b="1" lang="en" sz="1700">
                <a:latin typeface="Calibri"/>
                <a:ea typeface="Calibri"/>
                <a:cs typeface="Calibri"/>
                <a:sym typeface="Calibri"/>
              </a:rPr>
              <a:t>Function </a:t>
            </a:r>
            <a:r>
              <a:rPr b="1" i="1" lang="en" sz="1700">
                <a:latin typeface="Times New Roman"/>
                <a:ea typeface="Times New Roman"/>
                <a:cs typeface="Times New Roman"/>
                <a:sym typeface="Times New Roman"/>
              </a:rPr>
              <a:t>r</a:t>
            </a:r>
            <a:r>
              <a:rPr lang="en" sz="1700">
                <a:latin typeface="Calibri"/>
                <a:ea typeface="Calibri"/>
                <a:cs typeface="Calibri"/>
                <a:sym typeface="Calibri"/>
              </a:rPr>
              <a:t>: The amount of time left on the swing as a function of time since the child gets on the swing</a:t>
            </a:r>
            <a:endParaRPr sz="1700">
              <a:latin typeface="Calibri"/>
              <a:ea typeface="Calibri"/>
              <a:cs typeface="Calibri"/>
              <a:sym typeface="Calibri"/>
            </a:endParaRPr>
          </a:p>
          <a:p>
            <a:pPr indent="0" lvl="0" marL="0" rtl="0" algn="l">
              <a:spcBef>
                <a:spcPts val="1000"/>
              </a:spcBef>
              <a:spcAft>
                <a:spcPts val="0"/>
              </a:spcAft>
              <a:buNone/>
            </a:pPr>
            <a:r>
              <a:rPr b="1" lang="en" sz="1700">
                <a:latin typeface="Calibri"/>
                <a:ea typeface="Calibri"/>
                <a:cs typeface="Calibri"/>
                <a:sym typeface="Calibri"/>
              </a:rPr>
              <a:t>Function </a:t>
            </a:r>
            <a:r>
              <a:rPr b="1" i="1" lang="en" sz="1700">
                <a:latin typeface="Times New Roman"/>
                <a:ea typeface="Times New Roman"/>
                <a:cs typeface="Times New Roman"/>
                <a:sym typeface="Times New Roman"/>
              </a:rPr>
              <a:t>d</a:t>
            </a:r>
            <a:r>
              <a:rPr lang="en" sz="1700">
                <a:latin typeface="Calibri"/>
                <a:ea typeface="Calibri"/>
                <a:cs typeface="Calibri"/>
                <a:sym typeface="Calibri"/>
              </a:rPr>
              <a:t>: The distance, in feet, of the swing from the top beam (from which the swing is suspended) as a function of time since the child gets on the swing</a:t>
            </a:r>
            <a:endParaRPr sz="1700">
              <a:latin typeface="Calibri"/>
              <a:ea typeface="Calibri"/>
              <a:cs typeface="Calibri"/>
              <a:sym typeface="Calibri"/>
            </a:endParaRPr>
          </a:p>
          <a:p>
            <a:pPr indent="0" lvl="0" marL="0" rtl="0" algn="l">
              <a:spcBef>
                <a:spcPts val="1000"/>
              </a:spcBef>
              <a:spcAft>
                <a:spcPts val="1000"/>
              </a:spcAft>
              <a:buNone/>
            </a:pPr>
            <a:r>
              <a:rPr b="1" lang="en" sz="1700">
                <a:latin typeface="Calibri"/>
                <a:ea typeface="Calibri"/>
                <a:cs typeface="Calibri"/>
                <a:sym typeface="Calibri"/>
              </a:rPr>
              <a:t>Function </a:t>
            </a:r>
            <a:r>
              <a:rPr b="1" i="1" lang="en" sz="1700">
                <a:latin typeface="Times New Roman"/>
                <a:ea typeface="Times New Roman"/>
                <a:cs typeface="Times New Roman"/>
                <a:sym typeface="Times New Roman"/>
              </a:rPr>
              <a:t>s</a:t>
            </a:r>
            <a:r>
              <a:rPr lang="en" sz="1700">
                <a:latin typeface="Calibri"/>
                <a:ea typeface="Calibri"/>
                <a:cs typeface="Calibri"/>
                <a:sym typeface="Calibri"/>
              </a:rPr>
              <a:t>: The total number of times an adult pushes the swing as a function of time since the child gets on the swing</a:t>
            </a:r>
            <a:endParaRPr sz="1700">
              <a:latin typeface="Calibri"/>
              <a:ea typeface="Calibri"/>
              <a:cs typeface="Calibri"/>
              <a:sym typeface="Calibri"/>
            </a:endParaRPr>
          </a:p>
        </p:txBody>
      </p:sp>
      <p:pic>
        <p:nvPicPr>
          <p:cNvPr id="188" name="Google Shape;188;p17"/>
          <p:cNvPicPr preferRelativeResize="0"/>
          <p:nvPr/>
        </p:nvPicPr>
        <p:blipFill>
          <a:blip r:embed="rId3">
            <a:alphaModFix/>
          </a:blip>
          <a:stretch>
            <a:fillRect/>
          </a:stretch>
        </p:blipFill>
        <p:spPr>
          <a:xfrm>
            <a:off x="590332" y="2412623"/>
            <a:ext cx="2600325" cy="1676400"/>
          </a:xfrm>
          <a:prstGeom prst="rect">
            <a:avLst/>
          </a:prstGeom>
          <a:noFill/>
          <a:ln>
            <a:noFill/>
          </a:ln>
        </p:spPr>
      </p:pic>
      <p:sp>
        <p:nvSpPr>
          <p:cNvPr id="189" name="Google Shape;189;p17"/>
          <p:cNvSpPr txBox="1"/>
          <p:nvPr/>
        </p:nvSpPr>
        <p:spPr>
          <a:xfrm>
            <a:off x="630936" y="1883675"/>
            <a:ext cx="1940400" cy="354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Graph A</a:t>
            </a:r>
            <a:endParaRPr sz="1800">
              <a:solidFill>
                <a:srgbClr val="424242"/>
              </a:solidFill>
              <a:latin typeface="Calibri"/>
              <a:ea typeface="Calibri"/>
              <a:cs typeface="Calibri"/>
              <a:sym typeface="Calibri"/>
            </a:endParaRPr>
          </a:p>
        </p:txBody>
      </p:sp>
      <p:pic>
        <p:nvPicPr>
          <p:cNvPr id="190" name="Google Shape;190;p17"/>
          <p:cNvPicPr preferRelativeResize="0"/>
          <p:nvPr/>
        </p:nvPicPr>
        <p:blipFill>
          <a:blip r:embed="rId4">
            <a:alphaModFix/>
          </a:blip>
          <a:stretch>
            <a:fillRect/>
          </a:stretch>
        </p:blipFill>
        <p:spPr>
          <a:xfrm>
            <a:off x="594360" y="2414016"/>
            <a:ext cx="2628900" cy="1676400"/>
          </a:xfrm>
          <a:prstGeom prst="rect">
            <a:avLst/>
          </a:prstGeom>
          <a:noFill/>
          <a:ln>
            <a:noFill/>
          </a:ln>
        </p:spPr>
      </p:pic>
      <p:sp>
        <p:nvSpPr>
          <p:cNvPr id="191" name="Google Shape;191;p17"/>
          <p:cNvSpPr txBox="1"/>
          <p:nvPr/>
        </p:nvSpPr>
        <p:spPr>
          <a:xfrm>
            <a:off x="630936" y="1883664"/>
            <a:ext cx="1940400" cy="354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Graph B</a:t>
            </a:r>
            <a:endParaRPr sz="1800">
              <a:solidFill>
                <a:srgbClr val="424242"/>
              </a:solidFill>
              <a:latin typeface="Calibri"/>
              <a:ea typeface="Calibri"/>
              <a:cs typeface="Calibri"/>
              <a:sym typeface="Calibri"/>
            </a:endParaRPr>
          </a:p>
        </p:txBody>
      </p:sp>
      <p:sp>
        <p:nvSpPr>
          <p:cNvPr id="192" name="Google Shape;19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4.13.2: Graphs of Functions</a:t>
            </a:r>
            <a:endParaRPr sz="1000"/>
          </a:p>
        </p:txBody>
      </p:sp>
      <p:sp>
        <p:nvSpPr>
          <p:cNvPr id="194" name="Google Shape;194;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A Playground Swing⛲</a:t>
            </a:r>
            <a:endParaRPr>
              <a:solidFill>
                <a:srgbClr val="005047"/>
              </a:solidFill>
            </a:endParaRPr>
          </a:p>
        </p:txBody>
      </p:sp>
      <p:sp>
        <p:nvSpPr>
          <p:cNvPr id="195" name="Google Shape;195;p17"/>
          <p:cNvSpPr txBox="1"/>
          <p:nvPr/>
        </p:nvSpPr>
        <p:spPr>
          <a:xfrm>
            <a:off x="693550" y="1139381"/>
            <a:ext cx="8008500" cy="3540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C</a:t>
            </a:r>
            <a:r>
              <a:rPr lang="en" sz="1800">
                <a:solidFill>
                  <a:srgbClr val="424242"/>
                </a:solidFill>
                <a:latin typeface="Calibri"/>
                <a:ea typeface="Calibri"/>
                <a:cs typeface="Calibri"/>
                <a:sym typeface="Calibri"/>
              </a:rPr>
              <a:t>hoose the description of the function that best represents the graph.</a:t>
            </a:r>
            <a:endParaRPr sz="1800">
              <a:solidFill>
                <a:srgbClr val="424242"/>
              </a:solidFill>
              <a:latin typeface="Calibri"/>
              <a:ea typeface="Calibri"/>
              <a:cs typeface="Calibri"/>
              <a:sym typeface="Calibri"/>
            </a:endParaRPr>
          </a:p>
        </p:txBody>
      </p:sp>
      <p:sp>
        <p:nvSpPr>
          <p:cNvPr id="196" name="Google Shape;196;p17"/>
          <p:cNvSpPr txBox="1"/>
          <p:nvPr/>
        </p:nvSpPr>
        <p:spPr>
          <a:xfrm>
            <a:off x="630936" y="1883664"/>
            <a:ext cx="1940400" cy="354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Graph C</a:t>
            </a:r>
            <a:endParaRPr sz="1800">
              <a:solidFill>
                <a:srgbClr val="424242"/>
              </a:solidFill>
              <a:latin typeface="Calibri"/>
              <a:ea typeface="Calibri"/>
              <a:cs typeface="Calibri"/>
              <a:sym typeface="Calibri"/>
            </a:endParaRPr>
          </a:p>
        </p:txBody>
      </p:sp>
      <p:pic>
        <p:nvPicPr>
          <p:cNvPr id="197" name="Google Shape;197;p17"/>
          <p:cNvPicPr preferRelativeResize="0"/>
          <p:nvPr/>
        </p:nvPicPr>
        <p:blipFill>
          <a:blip r:embed="rId5">
            <a:alphaModFix/>
          </a:blip>
          <a:stretch>
            <a:fillRect/>
          </a:stretch>
        </p:blipFill>
        <p:spPr>
          <a:xfrm>
            <a:off x="594360" y="2414016"/>
            <a:ext cx="2600325" cy="1676400"/>
          </a:xfrm>
          <a:prstGeom prst="rect">
            <a:avLst/>
          </a:prstGeom>
          <a:noFill/>
          <a:ln>
            <a:noFill/>
          </a:ln>
        </p:spPr>
      </p:pic>
      <p:sp>
        <p:nvSpPr>
          <p:cNvPr id="198" name="Google Shape;198;p17"/>
          <p:cNvSpPr txBox="1"/>
          <p:nvPr/>
        </p:nvSpPr>
        <p:spPr>
          <a:xfrm>
            <a:off x="630936" y="1883664"/>
            <a:ext cx="1940400" cy="354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Graph </a:t>
            </a:r>
            <a:r>
              <a:rPr lang="en" sz="1800">
                <a:solidFill>
                  <a:srgbClr val="424242"/>
                </a:solidFill>
                <a:latin typeface="Calibri"/>
                <a:ea typeface="Calibri"/>
                <a:cs typeface="Calibri"/>
                <a:sym typeface="Calibri"/>
              </a:rPr>
              <a:t>D</a:t>
            </a:r>
            <a:endParaRPr sz="1800">
              <a:solidFill>
                <a:srgbClr val="424242"/>
              </a:solidFill>
              <a:latin typeface="Calibri"/>
              <a:ea typeface="Calibri"/>
              <a:cs typeface="Calibri"/>
              <a:sym typeface="Calibri"/>
            </a:endParaRPr>
          </a:p>
        </p:txBody>
      </p:sp>
      <p:pic>
        <p:nvPicPr>
          <p:cNvPr id="199" name="Google Shape;199;p17"/>
          <p:cNvPicPr preferRelativeResize="0"/>
          <p:nvPr/>
        </p:nvPicPr>
        <p:blipFill>
          <a:blip r:embed="rId6">
            <a:alphaModFix/>
          </a:blip>
          <a:stretch>
            <a:fillRect/>
          </a:stretch>
        </p:blipFill>
        <p:spPr>
          <a:xfrm>
            <a:off x="594360" y="2414016"/>
            <a:ext cx="2600325" cy="1676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9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9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5" name="Google Shape;205;p18"/>
          <p:cNvSpPr txBox="1"/>
          <p:nvPr>
            <p:ph idx="1" type="body"/>
          </p:nvPr>
        </p:nvSpPr>
        <p:spPr>
          <a:xfrm>
            <a:off x="311700" y="1097274"/>
            <a:ext cx="4715400" cy="4155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Which of the following is true about the range of the graph below?</a:t>
            </a:r>
            <a:endParaRPr sz="1600">
              <a:solidFill>
                <a:srgbClr val="424242"/>
              </a:solidFill>
            </a:endParaRPr>
          </a:p>
          <a:p>
            <a:pPr indent="-330200" lvl="0" marL="914400" rtl="0" algn="l">
              <a:lnSpc>
                <a:spcPct val="100000"/>
              </a:lnSpc>
              <a:spcBef>
                <a:spcPts val="1200"/>
              </a:spcBef>
              <a:spcAft>
                <a:spcPts val="0"/>
              </a:spcAft>
              <a:buClr>
                <a:srgbClr val="424242"/>
              </a:buClr>
              <a:buSzPts val="1600"/>
              <a:buFont typeface="Calibri"/>
              <a:buAutoNum type="alphaLcPeriod"/>
            </a:pPr>
            <a:r>
              <a:rPr lang="en" sz="1600"/>
              <a:t>The range of this function includes all values that are at least 0 and no more than 70.</a:t>
            </a:r>
            <a:endParaRPr sz="1600">
              <a:solidFill>
                <a:srgbClr val="424242"/>
              </a:solidFill>
            </a:endParaRPr>
          </a:p>
          <a:p>
            <a:pPr indent="-330200" lvl="0" marL="914400" rtl="0" algn="l">
              <a:lnSpc>
                <a:spcPct val="100000"/>
              </a:lnSpc>
              <a:spcBef>
                <a:spcPts val="1000"/>
              </a:spcBef>
              <a:spcAft>
                <a:spcPts val="0"/>
              </a:spcAft>
              <a:buClr>
                <a:srgbClr val="424242"/>
              </a:buClr>
              <a:buSzPts val="1600"/>
              <a:buFont typeface="Calibri"/>
              <a:buAutoNum type="alphaLcPeriod"/>
            </a:pPr>
            <a:r>
              <a:rPr lang="en" sz="1600"/>
              <a:t>The range of this function includes all values that are at least 0 and no more than 90.</a:t>
            </a:r>
            <a:endParaRPr sz="1600">
              <a:solidFill>
                <a:srgbClr val="424242"/>
              </a:solidFill>
            </a:endParaRPr>
          </a:p>
          <a:p>
            <a:pPr indent="-330200" lvl="0" marL="914400" rtl="0" algn="l">
              <a:lnSpc>
                <a:spcPct val="100000"/>
              </a:lnSpc>
              <a:spcBef>
                <a:spcPts val="1000"/>
              </a:spcBef>
              <a:spcAft>
                <a:spcPts val="0"/>
              </a:spcAft>
              <a:buClr>
                <a:srgbClr val="424242"/>
              </a:buClr>
              <a:buSzPts val="1600"/>
              <a:buFont typeface="Calibri"/>
              <a:buAutoNum type="alphaLcPeriod"/>
            </a:pPr>
            <a:r>
              <a:rPr lang="en" sz="1600"/>
              <a:t>The range of this function includes all values that are at least 10 and at most 75.</a:t>
            </a:r>
            <a:endParaRPr sz="1600">
              <a:solidFill>
                <a:srgbClr val="424242"/>
              </a:solidFill>
            </a:endParaRPr>
          </a:p>
          <a:p>
            <a:pPr indent="-330200" lvl="0" marL="914400" rtl="0" algn="l">
              <a:lnSpc>
                <a:spcPct val="100000"/>
              </a:lnSpc>
              <a:spcBef>
                <a:spcPts val="1000"/>
              </a:spcBef>
              <a:spcAft>
                <a:spcPts val="0"/>
              </a:spcAft>
              <a:buClr>
                <a:srgbClr val="424242"/>
              </a:buClr>
              <a:buSzPts val="1600"/>
              <a:buFont typeface="Calibri"/>
              <a:buAutoNum type="alphaLcPeriod"/>
            </a:pPr>
            <a:r>
              <a:rPr lang="en" sz="1600"/>
              <a:t>The range of this function only includes 10 and 75.</a:t>
            </a:r>
            <a:endParaRPr sz="1600">
              <a:solidFill>
                <a:srgbClr val="424242"/>
              </a:solidFill>
            </a:endParaRPr>
          </a:p>
        </p:txBody>
      </p:sp>
      <p:sp>
        <p:nvSpPr>
          <p:cNvPr id="206" name="Google Shape;206;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4.13.2: Graphs of Functions</a:t>
            </a:r>
            <a:endParaRPr sz="1000"/>
          </a:p>
        </p:txBody>
      </p:sp>
      <p:pic>
        <p:nvPicPr>
          <p:cNvPr id="208" name="Google Shape;208;p1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09" name="Google Shape;209;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young girl with blonde hair in a bun, wearing a white sweater, black skirt, and pink tights, sits on a swing outdoors, facing away, with green trees and grass in the background." id="210" name="Google Shape;210;p18"/>
          <p:cNvPicPr preferRelativeResize="0"/>
          <p:nvPr/>
        </p:nvPicPr>
        <p:blipFill>
          <a:blip r:embed="rId4">
            <a:alphaModFix/>
          </a:blip>
          <a:stretch>
            <a:fillRect/>
          </a:stretch>
        </p:blipFill>
        <p:spPr>
          <a:xfrm>
            <a:off x="5179500" y="1097280"/>
            <a:ext cx="3598936" cy="2972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4" name="Shape 214"/>
        <p:cNvGrpSpPr/>
        <p:nvPr/>
      </p:nvGrpSpPr>
      <p:grpSpPr>
        <a:xfrm>
          <a:off x="0" y="0"/>
          <a:ext cx="0" cy="0"/>
          <a:chOff x="0" y="0"/>
          <a:chExt cx="0" cy="0"/>
        </a:xfrm>
      </p:grpSpPr>
      <p:sp>
        <p:nvSpPr>
          <p:cNvPr id="215" name="Google Shape;21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6" name="Google Shape;216;p19"/>
          <p:cNvSpPr txBox="1"/>
          <p:nvPr>
            <p:ph idx="1" type="body"/>
          </p:nvPr>
        </p:nvSpPr>
        <p:spPr>
          <a:xfrm>
            <a:off x="-146304" y="1325880"/>
            <a:ext cx="5291100" cy="3723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a:t>Describing Domain and Range Graphs</a:t>
            </a:r>
            <a:endParaRPr b="1" sz="1800"/>
          </a:p>
          <a:p>
            <a:pPr indent="0" lvl="0" marL="457200" rtl="0" algn="l">
              <a:spcBef>
                <a:spcPts val="1200"/>
              </a:spcBef>
              <a:spcAft>
                <a:spcPts val="0"/>
              </a:spcAft>
              <a:buNone/>
            </a:pPr>
            <a:r>
              <a:rPr lang="en"/>
              <a:t>In a previous lesson, you explored the height, </a:t>
            </a:r>
            <a:r>
              <a:rPr i="1" lang="en">
                <a:latin typeface="Times New Roman"/>
                <a:ea typeface="Times New Roman"/>
                <a:cs typeface="Times New Roman"/>
                <a:sym typeface="Times New Roman"/>
              </a:rPr>
              <a:t>h</a:t>
            </a:r>
            <a:r>
              <a:rPr lang="en"/>
              <a:t>, of a bungee jumper at </a:t>
            </a:r>
            <a:r>
              <a:rPr i="1" lang="en">
                <a:latin typeface="Times New Roman"/>
                <a:ea typeface="Times New Roman"/>
                <a:cs typeface="Times New Roman"/>
                <a:sym typeface="Times New Roman"/>
              </a:rPr>
              <a:t>t</a:t>
            </a:r>
            <a:r>
              <a:rPr lang="en"/>
              <a:t> seconds.</a:t>
            </a:r>
            <a:endParaRPr/>
          </a:p>
          <a:p>
            <a:pPr indent="0" lvl="0" marL="457200" rtl="0" algn="l">
              <a:spcBef>
                <a:spcPts val="0"/>
              </a:spcBef>
              <a:spcAft>
                <a:spcPts val="0"/>
              </a:spcAft>
              <a:buNone/>
            </a:pPr>
            <a:r>
              <a:t/>
            </a:r>
            <a:endParaRPr/>
          </a:p>
          <a:p>
            <a:pPr indent="-342900" lvl="0" marL="914400" rtl="0" algn="l">
              <a:spcBef>
                <a:spcPts val="1200"/>
              </a:spcBef>
              <a:spcAft>
                <a:spcPts val="0"/>
              </a:spcAft>
              <a:buSzPts val="1800"/>
              <a:buAutoNum type="arabicPeriod"/>
            </a:pPr>
            <a:r>
              <a:rPr lang="en"/>
              <a:t>Assuming the jump ended at 35 seconds, what is the domain?</a:t>
            </a:r>
            <a:endParaRPr/>
          </a:p>
          <a:p>
            <a:pPr indent="-342900" lvl="0" marL="914400" rtl="0" algn="l">
              <a:spcBef>
                <a:spcPts val="1000"/>
              </a:spcBef>
              <a:spcAft>
                <a:spcPts val="0"/>
              </a:spcAft>
              <a:buSzPts val="1800"/>
              <a:buAutoNum type="arabicPeriod"/>
            </a:pPr>
            <a:r>
              <a:rPr lang="en"/>
              <a:t>What are the values in the range?</a:t>
            </a:r>
            <a:endParaRPr/>
          </a:p>
          <a:p>
            <a:pPr indent="0" lvl="0" marL="457200" rtl="0" algn="l">
              <a:spcBef>
                <a:spcPts val="1000"/>
              </a:spcBef>
              <a:spcAft>
                <a:spcPts val="1200"/>
              </a:spcAft>
              <a:buNone/>
            </a:pPr>
            <a:r>
              <a:t/>
            </a:r>
            <a:endParaRPr sz="1800"/>
          </a:p>
        </p:txBody>
      </p:sp>
      <p:sp>
        <p:nvSpPr>
          <p:cNvPr id="217" name="Google Shape;217;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8" name="Google Shape;218;p1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4.13.2: Graphs of Functions</a:t>
            </a:r>
            <a:r>
              <a:rPr lang="en"/>
              <a:t> - Additional Resources</a:t>
            </a:r>
            <a:endParaRPr sz="1000"/>
          </a:p>
        </p:txBody>
      </p:sp>
      <p:pic>
        <p:nvPicPr>
          <p:cNvPr id="219" name="Google Shape;219;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descr="A young girl with blonde hair in a bun, wearing a white sweater, black skirt, and pink tights, sits on a swing outdoors, facing away, with green trees and grass in the background." id="220" name="Google Shape;220;p19"/>
          <p:cNvPicPr preferRelativeResize="0"/>
          <p:nvPr/>
        </p:nvPicPr>
        <p:blipFill>
          <a:blip r:embed="rId4">
            <a:alphaModFix/>
          </a:blip>
          <a:stretch>
            <a:fillRect/>
          </a:stretch>
        </p:blipFill>
        <p:spPr>
          <a:xfrm>
            <a:off x="5144801" y="1325880"/>
            <a:ext cx="3441167" cy="2841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0"/>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27" name="Google Shape;227;p2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0"/>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0"/>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1" name="Google Shape;231;p20"/>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2" name="Google Shape;232;p20"/>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3" name="Google Shape;233;p20"/>
          <p:cNvCxnSpPr>
            <a:stCxn id="227" idx="2"/>
            <a:endCxn id="22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34" name="Google Shape;234;p20"/>
          <p:cNvCxnSpPr>
            <a:stCxn id="229" idx="3"/>
            <a:endCxn id="22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35" name="Google Shape;235;p20"/>
          <p:cNvCxnSpPr>
            <a:stCxn id="230" idx="3"/>
            <a:endCxn id="225"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36" name="Google Shape;236;p20"/>
          <p:cNvCxnSpPr>
            <a:stCxn id="225" idx="3"/>
            <a:endCxn id="23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37" name="Google Shape;23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38" name="Google Shape;238;p20"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39" name="Google Shape;239;p2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0" name="Google Shape;240;p2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1" name="Google Shape;241;p2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2" name="Google Shape;242;p20"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43" name="Google Shape;243;p2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4" name="Google Shape;244;p20"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45" name="Google Shape;245;p20"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46" name="Google Shape;246;p20"/>
          <p:cNvCxnSpPr>
            <a:stCxn id="231" idx="3"/>
            <a:endCxn id="23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47" name="Google Shape;247;p20"/>
          <p:cNvCxnSpPr>
            <a:stCxn id="228" idx="3"/>
            <a:endCxn id="230"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48" name="Google Shape;248;p20"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49" name="Google Shape;249;p2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50" name="Google Shape;250;p2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51" name="Google Shape;251;p2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2" name="Google Shape;252;p20"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53" name="Google Shape;253;p20"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7" name="Shape 257"/>
        <p:cNvGrpSpPr/>
        <p:nvPr/>
      </p:nvGrpSpPr>
      <p:grpSpPr>
        <a:xfrm>
          <a:off x="0" y="0"/>
          <a:ext cx="0" cy="0"/>
          <a:chOff x="0" y="0"/>
          <a:chExt cx="0" cy="0"/>
        </a:xfrm>
      </p:grpSpPr>
      <p:sp>
        <p:nvSpPr>
          <p:cNvPr id="258" name="Google Shape;258;p21"/>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300"/>
              <a:t>Bouncing Tennis Ball🎾</a:t>
            </a:r>
            <a:endParaRPr sz="2600">
              <a:solidFill>
                <a:srgbClr val="005047"/>
              </a:solidFill>
            </a:endParaRPr>
          </a:p>
        </p:txBody>
      </p:sp>
      <p:sp>
        <p:nvSpPr>
          <p:cNvPr id="259" name="Google Shape;259;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0" name="Google Shape;260;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4.13.3: Finding Domain and Range Using a Graph</a:t>
            </a:r>
            <a:endParaRPr/>
          </a:p>
        </p:txBody>
      </p:sp>
      <p:pic>
        <p:nvPicPr>
          <p:cNvPr id="261" name="Google Shape;261;p21"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62" name="Google Shape;262;p21"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63" name="Google Shape;263;p21"/>
          <p:cNvSpPr/>
          <p:nvPr/>
        </p:nvSpPr>
        <p:spPr>
          <a:xfrm>
            <a:off x="4779300" y="1160325"/>
            <a:ext cx="3907500" cy="2130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10" lvl="0" marL="274320" rtl="0" algn="l">
              <a:spcBef>
                <a:spcPts val="0"/>
              </a:spcBef>
              <a:spcAft>
                <a:spcPts val="0"/>
              </a:spcAft>
              <a:buSzPts val="1500"/>
              <a:buFont typeface="Calibri"/>
              <a:buAutoNum type="arabicPeriod"/>
            </a:pPr>
            <a:r>
              <a:rPr lang="en" sz="1500">
                <a:latin typeface="Calibri"/>
                <a:ea typeface="Calibri"/>
                <a:cs typeface="Calibri"/>
                <a:sym typeface="Calibri"/>
              </a:rPr>
              <a:t>“Can you explain this using points on the graph?”</a:t>
            </a:r>
            <a:endParaRPr sz="1500">
              <a:latin typeface="Calibri"/>
              <a:ea typeface="Calibri"/>
              <a:cs typeface="Calibri"/>
              <a:sym typeface="Calibri"/>
            </a:endParaRPr>
          </a:p>
          <a:p>
            <a:pPr indent="-232410" lvl="0" marL="274320" rtl="0" algn="l">
              <a:spcBef>
                <a:spcPts val="500"/>
              </a:spcBef>
              <a:spcAft>
                <a:spcPts val="0"/>
              </a:spcAft>
              <a:buSzPts val="1500"/>
              <a:buFont typeface="Calibri"/>
              <a:buAutoNum type="arabicPeriod"/>
            </a:pPr>
            <a:r>
              <a:rPr lang="en" sz="1500">
                <a:latin typeface="Calibri"/>
                <a:ea typeface="Calibri"/>
                <a:cs typeface="Calibri"/>
                <a:sym typeface="Calibri"/>
              </a:rPr>
              <a:t>“Are there values for the domain and range not shown on the graph? How do you know?”</a:t>
            </a:r>
            <a:endParaRPr sz="1500">
              <a:latin typeface="Calibri"/>
              <a:ea typeface="Calibri"/>
              <a:cs typeface="Calibri"/>
              <a:sym typeface="Calibri"/>
            </a:endParaRPr>
          </a:p>
          <a:p>
            <a:pPr indent="0" lvl="0" marL="0" rtl="0" algn="l">
              <a:spcBef>
                <a:spcPts val="500"/>
              </a:spcBef>
              <a:spcAft>
                <a:spcPts val="0"/>
              </a:spcAft>
              <a:buNone/>
            </a:pPr>
            <a:r>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264" name="Google Shape;264;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2"/>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005047"/>
                </a:solidFill>
              </a:rPr>
              <a:t>Le</a:t>
            </a:r>
            <a:r>
              <a:rPr lang="en" sz="2300">
                <a:solidFill>
                  <a:srgbClr val="005047"/>
                </a:solidFill>
              </a:rPr>
              <a:t>arning Activity - </a:t>
            </a:r>
            <a:r>
              <a:rPr lang="en" sz="2300"/>
              <a:t>Bouncing Tennis Ball🎾</a:t>
            </a:r>
            <a:endParaRPr sz="2300">
              <a:solidFill>
                <a:srgbClr val="005047"/>
              </a:solidFill>
            </a:endParaRPr>
          </a:p>
        </p:txBody>
      </p:sp>
      <p:sp>
        <p:nvSpPr>
          <p:cNvPr id="270" name="Google Shape;270;p22"/>
          <p:cNvSpPr txBox="1"/>
          <p:nvPr>
            <p:ph idx="1" type="body"/>
          </p:nvPr>
        </p:nvSpPr>
        <p:spPr>
          <a:xfrm>
            <a:off x="311700" y="1059590"/>
            <a:ext cx="5129400" cy="34200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935"/>
              <a:buNone/>
            </a:pPr>
            <a:r>
              <a:rPr lang="en" sz="1830"/>
              <a:t>A tennis ball was dropped from a certain height. It bounced several times, rolled along for a short period, and then stopped. Function </a:t>
            </a:r>
            <a:r>
              <a:rPr i="1" lang="en" sz="1830">
                <a:latin typeface="Times New Roman"/>
                <a:ea typeface="Times New Roman"/>
                <a:cs typeface="Times New Roman"/>
                <a:sym typeface="Times New Roman"/>
              </a:rPr>
              <a:t>H</a:t>
            </a:r>
            <a:r>
              <a:rPr lang="en" sz="1830"/>
              <a:t> gives its height over time.</a:t>
            </a:r>
            <a:endParaRPr sz="1830"/>
          </a:p>
          <a:p>
            <a:pPr indent="0" lvl="0" marL="0" rtl="0" algn="l">
              <a:lnSpc>
                <a:spcPct val="80000"/>
              </a:lnSpc>
              <a:spcBef>
                <a:spcPts val="1200"/>
              </a:spcBef>
              <a:spcAft>
                <a:spcPts val="0"/>
              </a:spcAft>
              <a:buSzPts val="935"/>
              <a:buNone/>
            </a:pPr>
            <a:r>
              <a:rPr lang="en" sz="1830"/>
              <a:t>Use the graph to answer the questions.  Explain what each value or set of values means in this situation.</a:t>
            </a:r>
            <a:endParaRPr sz="1830"/>
          </a:p>
          <a:p>
            <a:pPr indent="-344805" lvl="0" marL="457200" rtl="0" algn="l">
              <a:lnSpc>
                <a:spcPct val="80000"/>
              </a:lnSpc>
              <a:spcBef>
                <a:spcPts val="1200"/>
              </a:spcBef>
              <a:spcAft>
                <a:spcPts val="0"/>
              </a:spcAft>
              <a:buSzPts val="1830"/>
              <a:buAutoNum type="arabicPeriod"/>
            </a:pPr>
            <a:r>
              <a:rPr lang="en" sz="1830"/>
              <a:t>Find </a:t>
            </a:r>
            <a:r>
              <a:rPr i="1" lang="en" sz="1830">
                <a:latin typeface="Times New Roman"/>
                <a:ea typeface="Times New Roman"/>
                <a:cs typeface="Times New Roman"/>
                <a:sym typeface="Times New Roman"/>
              </a:rPr>
              <a:t>H</a:t>
            </a:r>
            <a:r>
              <a:rPr lang="en" sz="1830"/>
              <a:t>(0). What point is this on the graph? What does it represent?</a:t>
            </a:r>
            <a:endParaRPr sz="1830"/>
          </a:p>
          <a:p>
            <a:pPr indent="-344805" lvl="0" marL="457200" rtl="0" algn="l">
              <a:lnSpc>
                <a:spcPct val="80000"/>
              </a:lnSpc>
              <a:spcBef>
                <a:spcPts val="1000"/>
              </a:spcBef>
              <a:spcAft>
                <a:spcPts val="0"/>
              </a:spcAft>
              <a:buSzPts val="1830"/>
              <a:buAutoNum type="arabicPeriod"/>
            </a:pPr>
            <a:r>
              <a:rPr lang="en" sz="1830"/>
              <a:t>Solve </a:t>
            </a:r>
            <a:r>
              <a:rPr i="1" lang="en" sz="1830">
                <a:latin typeface="Times New Roman"/>
                <a:ea typeface="Times New Roman"/>
                <a:cs typeface="Times New Roman"/>
                <a:sym typeface="Times New Roman"/>
              </a:rPr>
              <a:t>H</a:t>
            </a:r>
            <a:r>
              <a:rPr lang="en" sz="1830"/>
              <a:t>(</a:t>
            </a:r>
            <a:r>
              <a:rPr i="1" lang="en" sz="1830">
                <a:latin typeface="Times New Roman"/>
                <a:ea typeface="Times New Roman"/>
                <a:cs typeface="Times New Roman"/>
                <a:sym typeface="Times New Roman"/>
              </a:rPr>
              <a:t>x</a:t>
            </a:r>
            <a:r>
              <a:rPr lang="en" sz="1830"/>
              <a:t>) = 0.</a:t>
            </a:r>
            <a:endParaRPr sz="1830"/>
          </a:p>
          <a:p>
            <a:pPr indent="-344805" lvl="0" marL="457200" rtl="0" algn="l">
              <a:lnSpc>
                <a:spcPct val="80000"/>
              </a:lnSpc>
              <a:spcBef>
                <a:spcPts val="1000"/>
              </a:spcBef>
              <a:spcAft>
                <a:spcPts val="0"/>
              </a:spcAft>
              <a:buSzPts val="1830"/>
              <a:buAutoNum type="arabicPeriod"/>
            </a:pPr>
            <a:r>
              <a:rPr lang="en" sz="1830"/>
              <a:t>Describe the domain of the function.</a:t>
            </a:r>
            <a:endParaRPr sz="1830"/>
          </a:p>
          <a:p>
            <a:pPr indent="-344805" lvl="0" marL="457200" rtl="0" algn="l">
              <a:lnSpc>
                <a:spcPct val="80000"/>
              </a:lnSpc>
              <a:spcBef>
                <a:spcPts val="1000"/>
              </a:spcBef>
              <a:spcAft>
                <a:spcPts val="0"/>
              </a:spcAft>
              <a:buSzPts val="1830"/>
              <a:buAutoNum type="arabicPeriod"/>
            </a:pPr>
            <a:r>
              <a:rPr lang="en" sz="1830"/>
              <a:t>Describe the range of the function.</a:t>
            </a:r>
            <a:endParaRPr sz="1830"/>
          </a:p>
          <a:p>
            <a:pPr indent="0" lvl="0" marL="0" rtl="0" algn="l">
              <a:lnSpc>
                <a:spcPct val="80000"/>
              </a:lnSpc>
              <a:spcBef>
                <a:spcPts val="1000"/>
              </a:spcBef>
              <a:spcAft>
                <a:spcPts val="0"/>
              </a:spcAft>
              <a:buSzPts val="935"/>
              <a:buNone/>
            </a:pPr>
            <a:r>
              <a:t/>
            </a:r>
            <a:endParaRPr sz="1830"/>
          </a:p>
          <a:p>
            <a:pPr indent="0" lvl="0" marL="0" rtl="0" algn="l">
              <a:lnSpc>
                <a:spcPct val="80000"/>
              </a:lnSpc>
              <a:spcBef>
                <a:spcPts val="1200"/>
              </a:spcBef>
              <a:spcAft>
                <a:spcPts val="0"/>
              </a:spcAft>
              <a:buSzPts val="935"/>
              <a:buNone/>
            </a:pPr>
            <a:r>
              <a:t/>
            </a:r>
            <a:endParaRPr sz="1830"/>
          </a:p>
          <a:p>
            <a:pPr indent="0" lvl="0" marL="0" rtl="0" algn="l">
              <a:lnSpc>
                <a:spcPct val="80000"/>
              </a:lnSpc>
              <a:spcBef>
                <a:spcPts val="1200"/>
              </a:spcBef>
              <a:spcAft>
                <a:spcPts val="0"/>
              </a:spcAft>
              <a:buSzPts val="935"/>
              <a:buNone/>
            </a:pPr>
            <a:r>
              <a:t/>
            </a:r>
            <a:endParaRPr sz="1830"/>
          </a:p>
          <a:p>
            <a:pPr indent="0" lvl="0" marL="0" rtl="0" algn="l">
              <a:lnSpc>
                <a:spcPct val="80000"/>
              </a:lnSpc>
              <a:spcBef>
                <a:spcPts val="1200"/>
              </a:spcBef>
              <a:spcAft>
                <a:spcPts val="1200"/>
              </a:spcAft>
              <a:buSzPts val="935"/>
              <a:buNone/>
            </a:pPr>
            <a:r>
              <a:t/>
            </a:r>
            <a:endParaRPr sz="1830"/>
          </a:p>
        </p:txBody>
      </p:sp>
      <p:sp>
        <p:nvSpPr>
          <p:cNvPr id="271" name="Google Shape;271;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4.13.3: Finding Domain and Range Using a Graph</a:t>
            </a:r>
            <a:endParaRPr/>
          </a:p>
        </p:txBody>
      </p:sp>
      <p:pic>
        <p:nvPicPr>
          <p:cNvPr descr="A graph shows a curve representing a bouncing ball, with labeled points at each bounce: (0,6), (0.28,4.3), (0.74,2.2), (1.03,3.5), (1.48,0), (1.86,2), (2.25,0). Height (feet) vs. time (seconds)." id="273" name="Google Shape;273;p22"/>
          <p:cNvPicPr preferRelativeResize="0"/>
          <p:nvPr/>
        </p:nvPicPr>
        <p:blipFill>
          <a:blip r:embed="rId3">
            <a:alphaModFix/>
          </a:blip>
          <a:stretch>
            <a:fillRect/>
          </a:stretch>
        </p:blipFill>
        <p:spPr>
          <a:xfrm>
            <a:off x="5118769" y="930695"/>
            <a:ext cx="3398101" cy="2431400"/>
          </a:xfrm>
          <a:prstGeom prst="rect">
            <a:avLst/>
          </a:prstGeom>
          <a:noFill/>
          <a:ln>
            <a:noFill/>
          </a:ln>
        </p:spPr>
      </p:pic>
      <p:sp>
        <p:nvSpPr>
          <p:cNvPr id="274" name="Google Shape;274;p22"/>
          <p:cNvSpPr/>
          <p:nvPr/>
        </p:nvSpPr>
        <p:spPr>
          <a:xfrm>
            <a:off x="5217499" y="3309344"/>
            <a:ext cx="3398100" cy="7251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Partial graph of </a:t>
            </a:r>
            <a:r>
              <a:rPr i="1" lang="en" sz="1500">
                <a:latin typeface="Times New Roman"/>
                <a:ea typeface="Times New Roman"/>
                <a:cs typeface="Times New Roman"/>
                <a:sym typeface="Times New Roman"/>
              </a:rPr>
              <a:t>H</a:t>
            </a:r>
            <a:r>
              <a:rPr lang="en" sz="1500">
                <a:latin typeface="Calibri"/>
                <a:ea typeface="Calibri"/>
                <a:cs typeface="Calibri"/>
                <a:sym typeface="Calibri"/>
              </a:rPr>
              <a:t>. Height is measured in feet. Time is measured in seconds.</a:t>
            </a:r>
            <a:endParaRPr sz="1500">
              <a:latin typeface="Calibri"/>
              <a:ea typeface="Calibri"/>
              <a:cs typeface="Calibri"/>
              <a:sym typeface="Calibri"/>
            </a:endParaRPr>
          </a:p>
        </p:txBody>
      </p:sp>
      <p:sp>
        <p:nvSpPr>
          <p:cNvPr id="275" name="Google Shape;275;p22">
            <a:hlinkClick action="ppaction://hlinksldjump" r:id="rId4"/>
          </p:cNvPr>
          <p:cNvSpPr/>
          <p:nvPr/>
        </p:nvSpPr>
        <p:spPr>
          <a:xfrm>
            <a:off x="6166725" y="39321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9" name="Shape 279"/>
        <p:cNvGrpSpPr/>
        <p:nvPr/>
      </p:nvGrpSpPr>
      <p:grpSpPr>
        <a:xfrm>
          <a:off x="0" y="0"/>
          <a:ext cx="0" cy="0"/>
          <a:chOff x="0" y="0"/>
          <a:chExt cx="0" cy="0"/>
        </a:xfrm>
      </p:grpSpPr>
      <p:sp>
        <p:nvSpPr>
          <p:cNvPr id="280" name="Google Shape;280;p23"/>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81" name="Google Shape;281;p23"/>
          <p:cNvSpPr txBox="1"/>
          <p:nvPr>
            <p:ph idx="1" type="body"/>
          </p:nvPr>
        </p:nvSpPr>
        <p:spPr>
          <a:xfrm>
            <a:off x="311700" y="1152475"/>
            <a:ext cx="5237700" cy="3401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In function </a:t>
            </a:r>
            <a:r>
              <a:rPr i="1" lang="en">
                <a:latin typeface="Times New Roman"/>
                <a:ea typeface="Times New Roman"/>
                <a:cs typeface="Times New Roman"/>
                <a:sym typeface="Times New Roman"/>
              </a:rPr>
              <a:t>H</a:t>
            </a:r>
            <a:r>
              <a:rPr lang="en"/>
              <a:t>, the input was time in seconds, and the output was height in feet.</a:t>
            </a:r>
            <a:endParaRPr/>
          </a:p>
          <a:p>
            <a:pPr indent="-342900" lvl="0" marL="457200" rtl="0" algn="l">
              <a:lnSpc>
                <a:spcPct val="100000"/>
              </a:lnSpc>
              <a:spcBef>
                <a:spcPts val="1200"/>
              </a:spcBef>
              <a:spcAft>
                <a:spcPts val="0"/>
              </a:spcAft>
              <a:buSzPts val="1800"/>
              <a:buAutoNum type="arabicPeriod"/>
            </a:pPr>
            <a:r>
              <a:rPr lang="en"/>
              <a:t>Describe a function whose domain includes only integers. Be sure to specify the units.</a:t>
            </a:r>
            <a:endParaRPr/>
          </a:p>
          <a:p>
            <a:pPr indent="-342900" lvl="0" marL="457200" rtl="0" algn="l">
              <a:lnSpc>
                <a:spcPct val="100000"/>
              </a:lnSpc>
              <a:spcBef>
                <a:spcPts val="0"/>
              </a:spcBef>
              <a:spcAft>
                <a:spcPts val="0"/>
              </a:spcAft>
              <a:buSzPts val="1800"/>
              <a:buAutoNum type="arabicPeriod"/>
            </a:pPr>
            <a:r>
              <a:rPr lang="en"/>
              <a:t>Sketch a graph of this function.</a:t>
            </a:r>
            <a:endParaRPr/>
          </a:p>
          <a:p>
            <a:pPr indent="-342900" lvl="0" marL="457200" rtl="0" algn="l">
              <a:lnSpc>
                <a:spcPct val="100000"/>
              </a:lnSpc>
              <a:spcBef>
                <a:spcPts val="0"/>
              </a:spcBef>
              <a:spcAft>
                <a:spcPts val="0"/>
              </a:spcAft>
              <a:buSzPts val="1800"/>
              <a:buAutoNum type="arabicPeriod"/>
            </a:pPr>
            <a:r>
              <a:rPr lang="en"/>
              <a:t>Describe a function whose range includes only integers. Be sure to specify the units</a:t>
            </a:r>
            <a:endParaRPr/>
          </a:p>
          <a:p>
            <a:pPr indent="-342900" lvl="0" marL="457200" rtl="0" algn="l">
              <a:lnSpc>
                <a:spcPct val="100000"/>
              </a:lnSpc>
              <a:spcBef>
                <a:spcPts val="0"/>
              </a:spcBef>
              <a:spcAft>
                <a:spcPts val="0"/>
              </a:spcAft>
              <a:buSzPts val="1800"/>
              <a:buAutoNum type="arabicPeriod"/>
            </a:pPr>
            <a:r>
              <a:rPr lang="en"/>
              <a:t>Sketch a graph of this function.</a:t>
            </a:r>
            <a:endParaRPr/>
          </a:p>
        </p:txBody>
      </p:sp>
      <p:sp>
        <p:nvSpPr>
          <p:cNvPr id="282" name="Google Shape;282;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4.13.3: Finding Domain and Range Using a Graph</a:t>
            </a:r>
            <a:endParaRPr sz="1000"/>
          </a:p>
        </p:txBody>
      </p:sp>
      <p:pic>
        <p:nvPicPr>
          <p:cNvPr id="284" name="Google Shape;284;p23"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A graph shows a curve representing a bouncing ball, with labeled points at each bounce: (0,6), (0.28,4.3), (0.74,2.2), (1.03,3.5), (1.48,0), (1.86,2), (2.25,0). Height (feet) vs. time (seconds)." id="285" name="Google Shape;285;p23"/>
          <p:cNvPicPr preferRelativeResize="0"/>
          <p:nvPr/>
        </p:nvPicPr>
        <p:blipFill>
          <a:blip r:embed="rId4">
            <a:alphaModFix/>
          </a:blip>
          <a:stretch>
            <a:fillRect/>
          </a:stretch>
        </p:blipFill>
        <p:spPr>
          <a:xfrm>
            <a:off x="5736200" y="1895475"/>
            <a:ext cx="2600325" cy="13525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9" name="Shape 289"/>
        <p:cNvGrpSpPr/>
        <p:nvPr/>
      </p:nvGrpSpPr>
      <p:grpSpPr>
        <a:xfrm>
          <a:off x="0" y="0"/>
          <a:ext cx="0" cy="0"/>
          <a:chOff x="0" y="0"/>
          <a:chExt cx="0" cy="0"/>
        </a:xfrm>
      </p:grpSpPr>
      <p:sp>
        <p:nvSpPr>
          <p:cNvPr id="290" name="Google Shape;29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1" name="Google Shape;291;p2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4.13.3: Finding Domain and Range Using a Graph</a:t>
            </a:r>
            <a:endParaRPr/>
          </a:p>
        </p:txBody>
      </p:sp>
      <p:sp>
        <p:nvSpPr>
          <p:cNvPr id="292" name="Google Shape;292;p2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3000"/>
              <a:t>Extending Your Thinking</a:t>
            </a:r>
            <a:endParaRPr sz="1900"/>
          </a:p>
        </p:txBody>
      </p:sp>
      <p:sp>
        <p:nvSpPr>
          <p:cNvPr id="293" name="Google Shape;293;p24"/>
          <p:cNvSpPr/>
          <p:nvPr/>
        </p:nvSpPr>
        <p:spPr>
          <a:xfrm>
            <a:off x="782007" y="3909450"/>
            <a:ext cx="3498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Image 2</a:t>
            </a:r>
            <a:endParaRPr sz="1500">
              <a:latin typeface="Calibri"/>
              <a:ea typeface="Calibri"/>
              <a:cs typeface="Calibri"/>
              <a:sym typeface="Calibri"/>
            </a:endParaRPr>
          </a:p>
        </p:txBody>
      </p:sp>
      <p:pic>
        <p:nvPicPr>
          <p:cNvPr id="294" name="Google Shape;294;p24"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95" name="Google Shape;295;p24"/>
          <p:cNvSpPr/>
          <p:nvPr/>
        </p:nvSpPr>
        <p:spPr>
          <a:xfrm>
            <a:off x="4920317" y="3909418"/>
            <a:ext cx="3498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Image 4</a:t>
            </a:r>
            <a:endParaRPr sz="1500">
              <a:latin typeface="Calibri"/>
              <a:ea typeface="Calibri"/>
              <a:cs typeface="Calibri"/>
              <a:sym typeface="Calibri"/>
            </a:endParaRPr>
          </a:p>
        </p:txBody>
      </p:sp>
      <p:pic>
        <p:nvPicPr>
          <p:cNvPr descr="A scatter plot shows the maximum height in feet (y-axis) versus number of bounces (x-axis), with points decreasing as bounces increase from 0 to 4." id="296" name="Google Shape;296;p24"/>
          <p:cNvPicPr preferRelativeResize="0"/>
          <p:nvPr/>
        </p:nvPicPr>
        <p:blipFill>
          <a:blip r:embed="rId4">
            <a:alphaModFix/>
          </a:blip>
          <a:stretch>
            <a:fillRect/>
          </a:stretch>
        </p:blipFill>
        <p:spPr>
          <a:xfrm>
            <a:off x="653623" y="1243938"/>
            <a:ext cx="3854602" cy="2513093"/>
          </a:xfrm>
          <a:prstGeom prst="rect">
            <a:avLst/>
          </a:prstGeom>
          <a:noFill/>
          <a:ln>
            <a:noFill/>
          </a:ln>
        </p:spPr>
      </p:pic>
      <p:pic>
        <p:nvPicPr>
          <p:cNvPr descr="A line graph shows the number of times an object hits the ground over time in seconds. The plot steps up at regular intervals from 0 to 6 as time increases from 0 to 4 seconds." id="297" name="Google Shape;297;p24"/>
          <p:cNvPicPr preferRelativeResize="0"/>
          <p:nvPr/>
        </p:nvPicPr>
        <p:blipFill>
          <a:blip r:embed="rId5">
            <a:alphaModFix/>
          </a:blip>
          <a:stretch>
            <a:fillRect/>
          </a:stretch>
        </p:blipFill>
        <p:spPr>
          <a:xfrm>
            <a:off x="4920337" y="1005250"/>
            <a:ext cx="3334525" cy="251309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03" name="Google Shape;303;p25"/>
          <p:cNvSpPr txBox="1"/>
          <p:nvPr>
            <p:ph idx="1" type="body"/>
          </p:nvPr>
        </p:nvSpPr>
        <p:spPr>
          <a:xfrm>
            <a:off x="311700" y="956385"/>
            <a:ext cx="8679900" cy="81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graph below shows the number of customers, </a:t>
            </a:r>
            <a:r>
              <a:rPr i="1" lang="en">
                <a:latin typeface="Times New Roman"/>
                <a:ea typeface="Times New Roman"/>
                <a:cs typeface="Times New Roman"/>
                <a:sym typeface="Times New Roman"/>
              </a:rPr>
              <a:t>C</a:t>
            </a:r>
            <a:r>
              <a:rPr lang="en"/>
              <a:t>, in a restaurant </a:t>
            </a:r>
            <a:r>
              <a:rPr i="1" lang="en"/>
              <a:t>x</a:t>
            </a:r>
            <a:r>
              <a:rPr lang="en"/>
              <a:t> hours after 8 a.m.</a:t>
            </a:r>
            <a:endParaRPr/>
          </a:p>
          <a:p>
            <a:pPr indent="0" lvl="0" marL="0" rtl="0" algn="l">
              <a:lnSpc>
                <a:spcPct val="100000"/>
              </a:lnSpc>
              <a:spcBef>
                <a:spcPts val="0"/>
              </a:spcBef>
              <a:spcAft>
                <a:spcPts val="0"/>
              </a:spcAft>
              <a:buNone/>
            </a:pPr>
            <a:r>
              <a:rPr lang="en"/>
              <a:t>What does </a:t>
            </a:r>
            <a:r>
              <a:rPr i="1" lang="en">
                <a:latin typeface="Times New Roman"/>
                <a:ea typeface="Times New Roman"/>
                <a:cs typeface="Times New Roman"/>
                <a:sym typeface="Times New Roman"/>
              </a:rPr>
              <a:t>C</a:t>
            </a:r>
            <a:r>
              <a:rPr lang="en"/>
              <a:t>(14) equal, and what does it mean?</a:t>
            </a:r>
            <a:endParaRPr/>
          </a:p>
          <a:p>
            <a:pPr indent="0" lvl="0" marL="0" rtl="0" algn="l">
              <a:lnSpc>
                <a:spcPct val="100000"/>
              </a:lnSpc>
              <a:spcBef>
                <a:spcPts val="0"/>
              </a:spcBef>
              <a:spcAft>
                <a:spcPts val="1000"/>
              </a:spcAft>
              <a:buNone/>
            </a:pPr>
            <a:r>
              <a:t/>
            </a:r>
            <a:endParaRPr/>
          </a:p>
        </p:txBody>
      </p:sp>
      <p:sp>
        <p:nvSpPr>
          <p:cNvPr id="304" name="Google Shape;30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4.13.3: Finding Domain and Range Using a Graph</a:t>
            </a:r>
            <a:endParaRPr sz="1000"/>
          </a:p>
        </p:txBody>
      </p:sp>
      <p:pic>
        <p:nvPicPr>
          <p:cNvPr id="306" name="Google Shape;306;p25"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07" name="Google Shape;307;p25">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08" name="Google Shape;308;p25"/>
          <p:cNvSpPr txBox="1"/>
          <p:nvPr/>
        </p:nvSpPr>
        <p:spPr>
          <a:xfrm>
            <a:off x="3562645" y="1639090"/>
            <a:ext cx="5394900" cy="2786100"/>
          </a:xfrm>
          <a:prstGeom prst="rect">
            <a:avLst/>
          </a:prstGeom>
          <a:noFill/>
          <a:ln>
            <a:noFill/>
          </a:ln>
        </p:spPr>
        <p:txBody>
          <a:bodyPr anchorCtr="0" anchor="t" bIns="91425" lIns="91425" spcFirstLastPara="1" rIns="91425" wrap="square" tIns="91425">
            <a:spAutoFit/>
          </a:bodyPr>
          <a:lstStyle/>
          <a:p>
            <a:pPr indent="-342900" lvl="0" marL="9144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C</a:t>
            </a:r>
            <a:r>
              <a:rPr lang="en" sz="1800">
                <a:solidFill>
                  <a:srgbClr val="424242"/>
                </a:solidFill>
                <a:latin typeface="Calibri"/>
                <a:ea typeface="Calibri"/>
                <a:cs typeface="Calibri"/>
                <a:sym typeface="Calibri"/>
              </a:rPr>
              <a:t>(14) = 0.5 and means there are 14 customers around 8:30.</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C</a:t>
            </a:r>
            <a:r>
              <a:rPr lang="en" sz="1800">
                <a:solidFill>
                  <a:srgbClr val="424242"/>
                </a:solidFill>
                <a:latin typeface="Calibri"/>
                <a:ea typeface="Calibri"/>
                <a:cs typeface="Calibri"/>
                <a:sym typeface="Calibri"/>
              </a:rPr>
              <a:t>(14) = 0 and is when the restaurant closes and has no more customers around 10 p.m.</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C</a:t>
            </a:r>
            <a:r>
              <a:rPr lang="en" sz="1800">
                <a:solidFill>
                  <a:srgbClr val="424242"/>
                </a:solidFill>
                <a:latin typeface="Calibri"/>
                <a:ea typeface="Calibri"/>
                <a:cs typeface="Calibri"/>
                <a:sym typeface="Calibri"/>
              </a:rPr>
              <a:t>(14) = 0 and means there are 14 customers at 8 a.m.</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C</a:t>
            </a:r>
            <a:r>
              <a:rPr lang="en" sz="1800">
                <a:solidFill>
                  <a:srgbClr val="424242"/>
                </a:solidFill>
                <a:latin typeface="Calibri"/>
                <a:ea typeface="Calibri"/>
                <a:cs typeface="Calibri"/>
                <a:sym typeface="Calibri"/>
              </a:rPr>
              <a:t>(14) = 0 means there have not been any customers over 14 hours.</a:t>
            </a:r>
            <a:endParaRPr sz="1800">
              <a:solidFill>
                <a:srgbClr val="424242"/>
              </a:solidFill>
              <a:latin typeface="Calibri"/>
              <a:ea typeface="Calibri"/>
              <a:cs typeface="Calibri"/>
              <a:sym typeface="Calibri"/>
            </a:endParaRPr>
          </a:p>
        </p:txBody>
      </p:sp>
      <p:pic>
        <p:nvPicPr>
          <p:cNvPr descr="Line graph showing number of customers versus hours after 8 AM. The curve peaks around 50 customers at 3 and 11 hours, dips to about 25 customers at 7 hours, and drops to zero at 0 and 14 hours." id="309" name="Google Shape;309;p25"/>
          <p:cNvPicPr preferRelativeResize="0"/>
          <p:nvPr/>
        </p:nvPicPr>
        <p:blipFill>
          <a:blip r:embed="rId4">
            <a:alphaModFix/>
          </a:blip>
          <a:stretch>
            <a:fillRect/>
          </a:stretch>
        </p:blipFill>
        <p:spPr>
          <a:xfrm>
            <a:off x="678750" y="1743612"/>
            <a:ext cx="2734939" cy="257706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3" name="Shape 313"/>
        <p:cNvGrpSpPr/>
        <p:nvPr/>
      </p:nvGrpSpPr>
      <p:grpSpPr>
        <a:xfrm>
          <a:off x="0" y="0"/>
          <a:ext cx="0" cy="0"/>
          <a:chOff x="0" y="0"/>
          <a:chExt cx="0" cy="0"/>
        </a:xfrm>
      </p:grpSpPr>
      <p:sp>
        <p:nvSpPr>
          <p:cNvPr id="314" name="Google Shape;314;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315" name="Google Shape;315;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16" name="Google Shape;316;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4.13.3: Finding Domain and Range Using a Graph - Additional Resources</a:t>
            </a:r>
            <a:endParaRPr sz="1000"/>
          </a:p>
        </p:txBody>
      </p:sp>
      <p:sp>
        <p:nvSpPr>
          <p:cNvPr id="318" name="Google Shape;318;p26"/>
          <p:cNvSpPr txBox="1"/>
          <p:nvPr>
            <p:ph idx="1" type="body"/>
          </p:nvPr>
        </p:nvSpPr>
        <p:spPr>
          <a:xfrm>
            <a:off x="-146304" y="1325880"/>
            <a:ext cx="5291100" cy="3723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a:t>Domain and Range from Graphs</a:t>
            </a:r>
            <a:endParaRPr b="1" sz="1800"/>
          </a:p>
          <a:p>
            <a:pPr indent="0" lvl="0" marL="457200" rtl="0" algn="l">
              <a:spcBef>
                <a:spcPts val="1200"/>
              </a:spcBef>
              <a:spcAft>
                <a:spcPts val="0"/>
              </a:spcAft>
              <a:buNone/>
            </a:pPr>
            <a:r>
              <a:rPr lang="en"/>
              <a:t>The graph shows the distance Carl drives from home, </a:t>
            </a:r>
            <a:r>
              <a:rPr i="1" lang="en">
                <a:latin typeface="Times New Roman"/>
                <a:ea typeface="Times New Roman"/>
                <a:cs typeface="Times New Roman"/>
                <a:sym typeface="Times New Roman"/>
              </a:rPr>
              <a:t>D</a:t>
            </a:r>
            <a:r>
              <a:rPr lang="en"/>
              <a:t>(</a:t>
            </a:r>
            <a:r>
              <a:rPr i="1" lang="en">
                <a:latin typeface="Times New Roman"/>
                <a:ea typeface="Times New Roman"/>
                <a:cs typeface="Times New Roman"/>
                <a:sym typeface="Times New Roman"/>
              </a:rPr>
              <a:t>t</a:t>
            </a:r>
            <a:r>
              <a:rPr lang="en"/>
              <a:t>), when </a:t>
            </a:r>
            <a:r>
              <a:rPr i="1" lang="en"/>
              <a:t>t</a:t>
            </a:r>
            <a:r>
              <a:rPr lang="en"/>
              <a:t> is time in seconds.</a:t>
            </a:r>
            <a:endParaRPr/>
          </a:p>
          <a:p>
            <a:pPr indent="0" lvl="0" marL="457200" rtl="0" algn="l">
              <a:spcBef>
                <a:spcPts val="0"/>
              </a:spcBef>
              <a:spcAft>
                <a:spcPts val="0"/>
              </a:spcAft>
              <a:buNone/>
            </a:pPr>
            <a:r>
              <a:t/>
            </a:r>
            <a:endParaRPr/>
          </a:p>
          <a:p>
            <a:pPr indent="-342900" lvl="0" marL="914400" rtl="0" algn="l">
              <a:spcBef>
                <a:spcPts val="1200"/>
              </a:spcBef>
              <a:spcAft>
                <a:spcPts val="0"/>
              </a:spcAft>
              <a:buSzPts val="1800"/>
              <a:buAutoNum type="arabicPeriod"/>
            </a:pPr>
            <a:r>
              <a:rPr lang="en"/>
              <a:t>What is the domain of the graph?</a:t>
            </a:r>
            <a:endParaRPr/>
          </a:p>
          <a:p>
            <a:pPr indent="-342900" lvl="0" marL="914400" rtl="0" algn="l">
              <a:spcBef>
                <a:spcPts val="1000"/>
              </a:spcBef>
              <a:spcAft>
                <a:spcPts val="0"/>
              </a:spcAft>
              <a:buSzPts val="1800"/>
              <a:buAutoNum type="arabicPeriod"/>
            </a:pPr>
            <a:r>
              <a:rPr lang="en"/>
              <a:t>What is the range of the graph?</a:t>
            </a:r>
            <a:endParaRPr/>
          </a:p>
          <a:p>
            <a:pPr indent="-342900" lvl="0" marL="914400" rtl="0" algn="l">
              <a:spcBef>
                <a:spcPts val="1000"/>
              </a:spcBef>
              <a:spcAft>
                <a:spcPts val="0"/>
              </a:spcAft>
              <a:buSzPts val="1800"/>
              <a:buAutoNum type="arabicPeriod"/>
            </a:pPr>
            <a:r>
              <a:rPr lang="en"/>
              <a:t>What are the values of </a:t>
            </a:r>
            <a:r>
              <a:rPr i="1" lang="en">
                <a:latin typeface="Times New Roman"/>
                <a:ea typeface="Times New Roman"/>
                <a:cs typeface="Times New Roman"/>
                <a:sym typeface="Times New Roman"/>
              </a:rPr>
              <a:t>x</a:t>
            </a:r>
            <a:r>
              <a:rPr lang="en"/>
              <a:t> where </a:t>
            </a:r>
            <a:r>
              <a:rPr i="1" lang="en">
                <a:latin typeface="Times New Roman"/>
                <a:ea typeface="Times New Roman"/>
                <a:cs typeface="Times New Roman"/>
                <a:sym typeface="Times New Roman"/>
              </a:rPr>
              <a:t>D</a:t>
            </a:r>
            <a:r>
              <a:rPr lang="en"/>
              <a:t>(</a:t>
            </a:r>
            <a:r>
              <a:rPr i="1" lang="en">
                <a:latin typeface="Times New Roman"/>
                <a:ea typeface="Times New Roman"/>
                <a:cs typeface="Times New Roman"/>
                <a:sym typeface="Times New Roman"/>
              </a:rPr>
              <a:t>x</a:t>
            </a:r>
            <a:r>
              <a:rPr lang="en"/>
              <a:t>) = 0, and what do they mean?</a:t>
            </a:r>
            <a:endParaRPr/>
          </a:p>
          <a:p>
            <a:pPr indent="0" lvl="0" marL="457200" rtl="0" algn="l">
              <a:spcBef>
                <a:spcPts val="1000"/>
              </a:spcBef>
              <a:spcAft>
                <a:spcPts val="1200"/>
              </a:spcAft>
              <a:buNone/>
            </a:pPr>
            <a:r>
              <a:t/>
            </a:r>
            <a:endParaRPr sz="1800"/>
          </a:p>
        </p:txBody>
      </p:sp>
      <p:pic>
        <p:nvPicPr>
          <p:cNvPr descr="Line graph showing distance from home (meters) versus time (seconds). The distance increases, levels at 300 meters, then decreases back to 0 over a period of 360 seconds." id="319" name="Google Shape;319;p26" title="Screenshot 2025-07-28 181112.png"/>
          <p:cNvPicPr preferRelativeResize="0"/>
          <p:nvPr/>
        </p:nvPicPr>
        <p:blipFill>
          <a:blip r:embed="rId4">
            <a:alphaModFix/>
          </a:blip>
          <a:stretch>
            <a:fillRect/>
          </a:stretch>
        </p:blipFill>
        <p:spPr>
          <a:xfrm>
            <a:off x="5163975" y="1374095"/>
            <a:ext cx="3752350" cy="348748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7"/>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5" name="Google Shape;325;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6" name="Google Shape;326;p2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7" name="Google Shape;327;p2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8" name="Google Shape;328;p2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9" name="Google Shape;329;p2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0" name="Google Shape;330;p27"/>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1" name="Google Shape;331;p2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2" name="Google Shape;332;p27"/>
          <p:cNvCxnSpPr>
            <a:stCxn id="326" idx="2"/>
            <a:endCxn id="32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33" name="Google Shape;333;p27"/>
          <p:cNvCxnSpPr>
            <a:stCxn id="328" idx="3"/>
            <a:endCxn id="32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34" name="Google Shape;334;p27"/>
          <p:cNvCxnSpPr>
            <a:stCxn id="329" idx="3"/>
            <a:endCxn id="32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35" name="Google Shape;335;p27"/>
          <p:cNvCxnSpPr>
            <a:stCxn id="324" idx="3"/>
            <a:endCxn id="33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36" name="Google Shape;33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37" name="Google Shape;337;p27"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38" name="Google Shape;338;p2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39" name="Google Shape;339;p2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40" name="Google Shape;340;p2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41" name="Google Shape;341;p27"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42" name="Google Shape;342;p2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3" name="Google Shape;343;p27"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44" name="Google Shape;344;p27"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45" name="Google Shape;345;p27"/>
          <p:cNvCxnSpPr>
            <a:stCxn id="330" idx="3"/>
            <a:endCxn id="33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46" name="Google Shape;346;p27"/>
          <p:cNvCxnSpPr>
            <a:stCxn id="327" idx="3"/>
            <a:endCxn id="329"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47" name="Google Shape;347;p2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48" name="Google Shape;348;p2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9" name="Google Shape;349;p2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50" name="Google Shape;350;p27"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51" name="Google Shape;351;p27"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52" name="Google Shape;352;p27"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Le</a:t>
            </a:r>
            <a:r>
              <a:rPr lang="en" sz="2200">
                <a:solidFill>
                  <a:srgbClr val="005047"/>
                </a:solidFill>
              </a:rPr>
              <a:t>arning Activity - </a:t>
            </a:r>
            <a:r>
              <a:rPr lang="en" sz="2200"/>
              <a:t>Camp Attendance in Dollars</a:t>
            </a:r>
            <a:r>
              <a:rPr lang="en">
                <a:solidFill>
                  <a:srgbClr val="005047"/>
                </a:solidFill>
              </a:rPr>
              <a:t> </a:t>
            </a:r>
            <a:r>
              <a:rPr lang="en"/>
              <a:t>🏕️</a:t>
            </a:r>
            <a:endParaRPr>
              <a:solidFill>
                <a:srgbClr val="005047"/>
              </a:solidFill>
            </a:endParaRPr>
          </a:p>
        </p:txBody>
      </p:sp>
      <p:sp>
        <p:nvSpPr>
          <p:cNvPr id="358" name="Google Shape;358;p28"/>
          <p:cNvSpPr txBox="1"/>
          <p:nvPr>
            <p:ph idx="1" type="body"/>
          </p:nvPr>
        </p:nvSpPr>
        <p:spPr>
          <a:xfrm>
            <a:off x="311700" y="1705119"/>
            <a:ext cx="7854000" cy="3289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700"/>
          </a:p>
          <a:p>
            <a:pPr indent="-336550" lvl="0" marL="457200" rtl="0" algn="l">
              <a:lnSpc>
                <a:spcPct val="100000"/>
              </a:lnSpc>
              <a:spcBef>
                <a:spcPts val="0"/>
              </a:spcBef>
              <a:spcAft>
                <a:spcPts val="0"/>
              </a:spcAft>
              <a:buSzPts val="1700"/>
              <a:buAutoNum type="arabicPeriod"/>
            </a:pPr>
            <a:r>
              <a:rPr lang="en" sz="1700"/>
              <a:t>The graph is from the previous lesson that </a:t>
            </a:r>
            <a:endParaRPr sz="1700"/>
          </a:p>
          <a:p>
            <a:pPr indent="0" lvl="0" marL="457200" rtl="0" algn="l">
              <a:lnSpc>
                <a:spcPct val="100000"/>
              </a:lnSpc>
              <a:spcBef>
                <a:spcPts val="0"/>
              </a:spcBef>
              <a:spcAft>
                <a:spcPts val="0"/>
              </a:spcAft>
              <a:buNone/>
            </a:pPr>
            <a:r>
              <a:rPr lang="en" sz="1700"/>
              <a:t>graphs the number of students attending </a:t>
            </a:r>
            <a:endParaRPr sz="1700"/>
          </a:p>
          <a:p>
            <a:pPr indent="0" lvl="0" marL="457200" rtl="0" algn="l">
              <a:lnSpc>
                <a:spcPct val="100000"/>
              </a:lnSpc>
              <a:spcBef>
                <a:spcPts val="0"/>
              </a:spcBef>
              <a:spcAft>
                <a:spcPts val="0"/>
              </a:spcAft>
              <a:buNone/>
            </a:pPr>
            <a:r>
              <a:rPr lang="en" sz="1700"/>
              <a:t>a camp and the amount, in dollars, the</a:t>
            </a:r>
            <a:endParaRPr sz="1700"/>
          </a:p>
          <a:p>
            <a:pPr indent="0" lvl="0" marL="457200" rtl="0" algn="l">
              <a:lnSpc>
                <a:spcPct val="100000"/>
              </a:lnSpc>
              <a:spcBef>
                <a:spcPts val="0"/>
              </a:spcBef>
              <a:spcAft>
                <a:spcPts val="0"/>
              </a:spcAft>
              <a:buNone/>
            </a:pPr>
            <a:r>
              <a:rPr lang="en" sz="1700"/>
              <a:t>camp earns. There must be 5 students to </a:t>
            </a:r>
            <a:endParaRPr sz="1700"/>
          </a:p>
          <a:p>
            <a:pPr indent="0" lvl="0" marL="457200" rtl="0" algn="l">
              <a:lnSpc>
                <a:spcPct val="100000"/>
              </a:lnSpc>
              <a:spcBef>
                <a:spcPts val="0"/>
              </a:spcBef>
              <a:spcAft>
                <a:spcPts val="0"/>
              </a:spcAft>
              <a:buNone/>
            </a:pPr>
            <a:r>
              <a:rPr lang="en" sz="1700"/>
              <a:t>hold the camp.</a:t>
            </a:r>
            <a:endParaRPr sz="1700"/>
          </a:p>
          <a:p>
            <a:pPr indent="0" lvl="0" marL="457200" rtl="0" algn="l">
              <a:lnSpc>
                <a:spcPct val="100000"/>
              </a:lnSpc>
              <a:spcBef>
                <a:spcPts val="0"/>
              </a:spcBef>
              <a:spcAft>
                <a:spcPts val="0"/>
              </a:spcAft>
              <a:buNone/>
            </a:pPr>
            <a:r>
              <a:t/>
            </a:r>
            <a:endParaRPr sz="3000"/>
          </a:p>
          <a:p>
            <a:pPr indent="-336550" lvl="1" marL="914400" rtl="0" algn="l">
              <a:lnSpc>
                <a:spcPct val="100000"/>
              </a:lnSpc>
              <a:spcBef>
                <a:spcPts val="0"/>
              </a:spcBef>
              <a:spcAft>
                <a:spcPts val="0"/>
              </a:spcAft>
              <a:buSzPts val="1700"/>
              <a:buAutoNum type="alphaLcPeriod"/>
            </a:pPr>
            <a:r>
              <a:rPr lang="en" sz="1700"/>
              <a:t>What are the </a:t>
            </a:r>
            <a:r>
              <a:rPr i="1" lang="en" sz="1700">
                <a:latin typeface="Times New Roman"/>
                <a:ea typeface="Times New Roman"/>
                <a:cs typeface="Times New Roman"/>
                <a:sym typeface="Times New Roman"/>
              </a:rPr>
              <a:t>x</a:t>
            </a:r>
            <a:r>
              <a:rPr lang="en" sz="1700"/>
              <a:t>-values of this function that make up the domain?</a:t>
            </a:r>
            <a:endParaRPr sz="1700"/>
          </a:p>
          <a:p>
            <a:pPr indent="-336550" lvl="1" marL="914400" rtl="0" algn="l">
              <a:lnSpc>
                <a:spcPct val="100000"/>
              </a:lnSpc>
              <a:spcBef>
                <a:spcPts val="0"/>
              </a:spcBef>
              <a:spcAft>
                <a:spcPts val="0"/>
              </a:spcAft>
              <a:buSzPts val="1700"/>
              <a:buAutoNum type="alphaLcPeriod"/>
            </a:pPr>
            <a:r>
              <a:rPr lang="en" sz="1700"/>
              <a:t>Why can’t we say the domain is all values from 5 to 16?</a:t>
            </a:r>
            <a:endParaRPr sz="1700"/>
          </a:p>
          <a:p>
            <a:pPr indent="-336550" lvl="1" marL="914400" rtl="0" algn="l">
              <a:lnSpc>
                <a:spcPct val="100000"/>
              </a:lnSpc>
              <a:spcBef>
                <a:spcPts val="0"/>
              </a:spcBef>
              <a:spcAft>
                <a:spcPts val="0"/>
              </a:spcAft>
              <a:buSzPts val="1700"/>
              <a:buAutoNum type="alphaLcPeriod"/>
            </a:pPr>
            <a:r>
              <a:rPr lang="en" sz="1700"/>
              <a:t>What are the </a:t>
            </a:r>
            <a:r>
              <a:rPr i="1" lang="en" sz="1700">
                <a:latin typeface="Times New Roman"/>
                <a:ea typeface="Times New Roman"/>
                <a:cs typeface="Times New Roman"/>
                <a:sym typeface="Times New Roman"/>
              </a:rPr>
              <a:t>y</a:t>
            </a:r>
            <a:r>
              <a:rPr lang="en" sz="1700"/>
              <a:t>-values of this function that make up the range?</a:t>
            </a:r>
            <a:endParaRPr sz="1700"/>
          </a:p>
          <a:p>
            <a:pPr indent="0" lvl="0" marL="0" rtl="0" algn="l">
              <a:lnSpc>
                <a:spcPct val="100000"/>
              </a:lnSpc>
              <a:spcBef>
                <a:spcPts val="0"/>
              </a:spcBef>
              <a:spcAft>
                <a:spcPts val="1200"/>
              </a:spcAft>
              <a:buSzPts val="605"/>
              <a:buNone/>
            </a:pPr>
            <a:r>
              <a:t/>
            </a:r>
            <a:endParaRPr sz="1700"/>
          </a:p>
        </p:txBody>
      </p:sp>
      <p:sp>
        <p:nvSpPr>
          <p:cNvPr id="359" name="Google Shape;359;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0" name="Google Shape;360;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4.13.4: Real-World Domain and Range</a:t>
            </a:r>
            <a:endParaRPr/>
          </a:p>
        </p:txBody>
      </p:sp>
      <p:pic>
        <p:nvPicPr>
          <p:cNvPr descr="Scatter plot showing a positive correlation between the number of students (x-axis, 0–20) and the amount in dollars (y-axis, 0–700). Data points form an upward trend." id="361" name="Google Shape;361;p28"/>
          <p:cNvPicPr preferRelativeResize="0"/>
          <p:nvPr/>
        </p:nvPicPr>
        <p:blipFill>
          <a:blip r:embed="rId3">
            <a:alphaModFix/>
          </a:blip>
          <a:stretch>
            <a:fillRect/>
          </a:stretch>
        </p:blipFill>
        <p:spPr>
          <a:xfrm>
            <a:off x="4930800" y="1869711"/>
            <a:ext cx="2885836" cy="1882067"/>
          </a:xfrm>
          <a:prstGeom prst="rect">
            <a:avLst/>
          </a:prstGeom>
          <a:noFill/>
          <a:ln>
            <a:noFill/>
          </a:ln>
        </p:spPr>
      </p:pic>
      <p:sp>
        <p:nvSpPr>
          <p:cNvPr id="362" name="Google Shape;362;p28"/>
          <p:cNvSpPr txBox="1"/>
          <p:nvPr/>
        </p:nvSpPr>
        <p:spPr>
          <a:xfrm>
            <a:off x="310900" y="1191000"/>
            <a:ext cx="8422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 discrete function has distinct separate values in the domain and range, rather than an interval of values</a:t>
            </a:r>
            <a:endParaRPr sz="1800">
              <a:solidFill>
                <a:srgbClr val="42424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Camp Attendance in Dollars</a:t>
            </a:r>
            <a:r>
              <a:rPr lang="en"/>
              <a:t> 🏕️</a:t>
            </a:r>
            <a:endParaRPr/>
          </a:p>
        </p:txBody>
      </p:sp>
      <p:sp>
        <p:nvSpPr>
          <p:cNvPr id="368" name="Google Shape;36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9" name="Google Shape;369;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4.13.4: Real-World Domain and Range</a:t>
            </a:r>
            <a:endParaRPr/>
          </a:p>
        </p:txBody>
      </p:sp>
      <p:sp>
        <p:nvSpPr>
          <p:cNvPr id="370" name="Google Shape;370;p29"/>
          <p:cNvSpPr txBox="1"/>
          <p:nvPr/>
        </p:nvSpPr>
        <p:spPr>
          <a:xfrm>
            <a:off x="310900" y="1925657"/>
            <a:ext cx="5633400" cy="26922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startAt="2"/>
            </a:pPr>
            <a:r>
              <a:rPr lang="en" sz="1800">
                <a:solidFill>
                  <a:srgbClr val="1D2125"/>
                </a:solidFill>
                <a:highlight>
                  <a:srgbClr val="FFFFFF"/>
                </a:highlight>
                <a:latin typeface="Calibri"/>
                <a:ea typeface="Calibri"/>
                <a:cs typeface="Calibri"/>
                <a:sym typeface="Calibri"/>
              </a:rPr>
              <a:t>The </a:t>
            </a:r>
            <a:r>
              <a:rPr lang="en" sz="1800">
                <a:solidFill>
                  <a:srgbClr val="1D2125"/>
                </a:solidFill>
                <a:highlight>
                  <a:schemeClr val="lt1"/>
                </a:highlight>
                <a:latin typeface="Calibri"/>
                <a:ea typeface="Calibri"/>
                <a:cs typeface="Calibri"/>
                <a:sym typeface="Calibri"/>
              </a:rPr>
              <a:t>continuous  </a:t>
            </a:r>
            <a:r>
              <a:rPr lang="en" sz="1800">
                <a:solidFill>
                  <a:srgbClr val="1D2125"/>
                </a:solidFill>
                <a:highlight>
                  <a:srgbClr val="FFFFFF"/>
                </a:highlight>
                <a:latin typeface="Calibri"/>
                <a:ea typeface="Calibri"/>
                <a:cs typeface="Calibri"/>
                <a:sym typeface="Calibri"/>
              </a:rPr>
              <a:t>function, </a:t>
            </a:r>
            <a:r>
              <a:rPr i="1" lang="en" sz="1800">
                <a:solidFill>
                  <a:srgbClr val="1D2125"/>
                </a:solidFill>
                <a:highlight>
                  <a:srgbClr val="FFFFFF"/>
                </a:highlight>
                <a:latin typeface="Times New Roman"/>
                <a:ea typeface="Times New Roman"/>
                <a:cs typeface="Times New Roman"/>
                <a:sym typeface="Times New Roman"/>
              </a:rPr>
              <a:t>P</a:t>
            </a:r>
            <a:r>
              <a:rPr lang="en" sz="1800">
                <a:solidFill>
                  <a:srgbClr val="1D2125"/>
                </a:solidFill>
                <a:highlight>
                  <a:srgbClr val="FFFFFF"/>
                </a:highlight>
                <a:latin typeface="Calibri"/>
                <a:ea typeface="Calibri"/>
                <a:cs typeface="Calibri"/>
                <a:sym typeface="Calibri"/>
              </a:rPr>
              <a:t>, is the cost of parking in a garage for </a:t>
            </a:r>
            <a:r>
              <a:rPr i="1" lang="en" sz="1800">
                <a:solidFill>
                  <a:srgbClr val="1D2125"/>
                </a:solidFill>
                <a:highlight>
                  <a:srgbClr val="FFFFFF"/>
                </a:highlight>
                <a:latin typeface="Calibri"/>
                <a:ea typeface="Calibri"/>
                <a:cs typeface="Calibri"/>
                <a:sym typeface="Calibri"/>
              </a:rPr>
              <a:t>t</a:t>
            </a:r>
            <a:r>
              <a:rPr lang="en" sz="1800">
                <a:solidFill>
                  <a:srgbClr val="1D2125"/>
                </a:solidFill>
                <a:highlight>
                  <a:srgbClr val="FFFFFF"/>
                </a:highlight>
                <a:latin typeface="Calibri"/>
                <a:ea typeface="Calibri"/>
                <a:cs typeface="Calibri"/>
                <a:sym typeface="Calibri"/>
              </a:rPr>
              <a:t> hours. It is represented by the function </a:t>
            </a:r>
            <a:endParaRPr sz="1800">
              <a:solidFill>
                <a:srgbClr val="1D2125"/>
              </a:solidFill>
              <a:highlight>
                <a:srgbClr val="FFFFFF"/>
              </a:highlight>
              <a:latin typeface="Calibri"/>
              <a:ea typeface="Calibri"/>
              <a:cs typeface="Calibri"/>
              <a:sym typeface="Calibri"/>
            </a:endParaRPr>
          </a:p>
          <a:p>
            <a:pPr indent="457200" lvl="0" marL="0" rtl="0" algn="l">
              <a:lnSpc>
                <a:spcPct val="115000"/>
              </a:lnSpc>
              <a:spcBef>
                <a:spcPts val="0"/>
              </a:spcBef>
              <a:spcAft>
                <a:spcPts val="0"/>
              </a:spcAft>
              <a:buNone/>
            </a:pPr>
            <a:r>
              <a:rPr i="1" lang="en" sz="1800">
                <a:solidFill>
                  <a:srgbClr val="1D2125"/>
                </a:solidFill>
                <a:highlight>
                  <a:srgbClr val="FFFFFF"/>
                </a:highlight>
                <a:latin typeface="Times New Roman"/>
                <a:ea typeface="Times New Roman"/>
                <a:cs typeface="Times New Roman"/>
                <a:sym typeface="Times New Roman"/>
              </a:rPr>
              <a:t>P</a:t>
            </a:r>
            <a:r>
              <a:rPr lang="en" sz="1800">
                <a:solidFill>
                  <a:srgbClr val="1D2125"/>
                </a:solidFill>
                <a:highlight>
                  <a:srgbClr val="FFFFFF"/>
                </a:highlight>
                <a:latin typeface="Calibri"/>
                <a:ea typeface="Calibri"/>
                <a:cs typeface="Calibri"/>
                <a:sym typeface="Calibri"/>
              </a:rPr>
              <a:t>(</a:t>
            </a:r>
            <a:r>
              <a:rPr i="1" lang="en" sz="1800">
                <a:solidFill>
                  <a:srgbClr val="1D2125"/>
                </a:solidFill>
                <a:highlight>
                  <a:srgbClr val="FFFFFF"/>
                </a:highlight>
                <a:latin typeface="Times New Roman"/>
                <a:ea typeface="Times New Roman"/>
                <a:cs typeface="Times New Roman"/>
                <a:sym typeface="Times New Roman"/>
              </a:rPr>
              <a:t>t</a:t>
            </a:r>
            <a:r>
              <a:rPr lang="en" sz="1800">
                <a:solidFill>
                  <a:srgbClr val="1D2125"/>
                </a:solidFill>
                <a:highlight>
                  <a:srgbClr val="FFFFFF"/>
                </a:highlight>
                <a:latin typeface="Calibri"/>
                <a:ea typeface="Calibri"/>
                <a:cs typeface="Calibri"/>
                <a:sym typeface="Calibri"/>
              </a:rPr>
              <a:t>) = 5</a:t>
            </a:r>
            <a:r>
              <a:rPr i="1" lang="en" sz="1800">
                <a:solidFill>
                  <a:srgbClr val="1D2125"/>
                </a:solidFill>
                <a:highlight>
                  <a:srgbClr val="FFFFFF"/>
                </a:highlight>
                <a:latin typeface="Times New Roman"/>
                <a:ea typeface="Times New Roman"/>
                <a:cs typeface="Times New Roman"/>
                <a:sym typeface="Times New Roman"/>
              </a:rPr>
              <a:t>h</a:t>
            </a:r>
            <a:r>
              <a:rPr i="1" lang="en" sz="1800">
                <a:solidFill>
                  <a:srgbClr val="1D2125"/>
                </a:solidFill>
                <a:highlight>
                  <a:srgbClr val="FFFFFF"/>
                </a:highlight>
                <a:latin typeface="Calibri"/>
                <a:ea typeface="Calibri"/>
                <a:cs typeface="Calibri"/>
                <a:sym typeface="Calibri"/>
              </a:rPr>
              <a:t> </a:t>
            </a:r>
            <a:r>
              <a:rPr lang="en" sz="1800">
                <a:solidFill>
                  <a:srgbClr val="1D2125"/>
                </a:solidFill>
                <a:highlight>
                  <a:srgbClr val="FFFFFF"/>
                </a:highlight>
                <a:latin typeface="Calibri"/>
                <a:ea typeface="Calibri"/>
                <a:cs typeface="Calibri"/>
                <a:sym typeface="Calibri"/>
              </a:rPr>
              <a:t>+ 10.</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Font typeface="Calibri"/>
              <a:buAutoNum type="alphaLcPeriod"/>
            </a:pPr>
            <a:r>
              <a:rPr lang="en" sz="1800">
                <a:solidFill>
                  <a:srgbClr val="1D2125"/>
                </a:solidFill>
                <a:highlight>
                  <a:srgbClr val="FFFFFF"/>
                </a:highlight>
                <a:latin typeface="Calibri"/>
                <a:ea typeface="Calibri"/>
                <a:cs typeface="Calibri"/>
                <a:sym typeface="Calibri"/>
              </a:rPr>
              <a:t>What does </a:t>
            </a:r>
            <a:r>
              <a:rPr i="1" lang="en" sz="1800">
                <a:solidFill>
                  <a:srgbClr val="1D2125"/>
                </a:solidFill>
                <a:highlight>
                  <a:srgbClr val="FFFFFF"/>
                </a:highlight>
                <a:latin typeface="Times New Roman"/>
                <a:ea typeface="Times New Roman"/>
                <a:cs typeface="Times New Roman"/>
                <a:sym typeface="Times New Roman"/>
              </a:rPr>
              <a:t>P</a:t>
            </a:r>
            <a:r>
              <a:rPr lang="en" sz="1800">
                <a:solidFill>
                  <a:srgbClr val="1D2125"/>
                </a:solidFill>
                <a:highlight>
                  <a:srgbClr val="FFFFFF"/>
                </a:highlight>
                <a:latin typeface="Calibri"/>
                <a:ea typeface="Calibri"/>
                <a:cs typeface="Calibri"/>
                <a:sym typeface="Calibri"/>
              </a:rPr>
              <a:t>(0) represent?</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rgbClr val="FFFFFF"/>
                </a:highlight>
                <a:latin typeface="Calibri"/>
                <a:ea typeface="Calibri"/>
                <a:cs typeface="Calibri"/>
                <a:sym typeface="Calibri"/>
              </a:rPr>
              <a:t>In words, what are the values of the domain?</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rgbClr val="FFFFFF"/>
                </a:highlight>
                <a:latin typeface="Calibri"/>
                <a:ea typeface="Calibri"/>
                <a:cs typeface="Calibri"/>
                <a:sym typeface="Calibri"/>
              </a:rPr>
              <a:t>Write the domain values as an inequality.</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rgbClr val="FFFFFF"/>
                </a:highlight>
                <a:latin typeface="Calibri"/>
                <a:ea typeface="Calibri"/>
                <a:cs typeface="Calibri"/>
                <a:sym typeface="Calibri"/>
              </a:rPr>
              <a:t>In words, what are the values of the range?</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rgbClr val="FFFFFF"/>
                </a:highlight>
                <a:latin typeface="Calibri"/>
                <a:ea typeface="Calibri"/>
                <a:cs typeface="Calibri"/>
                <a:sym typeface="Calibri"/>
              </a:rPr>
              <a:t>Write the range values as an inequality.</a:t>
            </a:r>
            <a:endParaRPr sz="1800">
              <a:solidFill>
                <a:srgbClr val="1D2125"/>
              </a:solidFill>
              <a:highlight>
                <a:srgbClr val="FFFFFF"/>
              </a:highlight>
              <a:latin typeface="Calibri"/>
              <a:ea typeface="Calibri"/>
              <a:cs typeface="Calibri"/>
              <a:sym typeface="Calibri"/>
            </a:endParaRPr>
          </a:p>
        </p:txBody>
      </p:sp>
      <p:sp>
        <p:nvSpPr>
          <p:cNvPr id="371" name="Google Shape;371;p29"/>
          <p:cNvSpPr txBox="1"/>
          <p:nvPr/>
        </p:nvSpPr>
        <p:spPr>
          <a:xfrm>
            <a:off x="310900" y="1020615"/>
            <a:ext cx="84225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 continuous function refers to a function that does not have any breaks in its graph. The domain and range of a continuous function are often represented by an interval that can be written as an inequality.</a:t>
            </a:r>
            <a:endParaRPr sz="1800">
              <a:solidFill>
                <a:srgbClr val="424242"/>
              </a:solidFill>
              <a:latin typeface="Calibri"/>
              <a:ea typeface="Calibri"/>
              <a:cs typeface="Calibri"/>
              <a:sym typeface="Calibri"/>
            </a:endParaRPr>
          </a:p>
        </p:txBody>
      </p:sp>
      <p:pic>
        <p:nvPicPr>
          <p:cNvPr descr="A graph with a red line passing through the origin and rising steeply in the first quadrant. The axes are labeled and the grid extends to 50 on the x-axis and 50 on the y-axis.&#10;" id="372" name="Google Shape;372;p29"/>
          <p:cNvPicPr preferRelativeResize="0"/>
          <p:nvPr/>
        </p:nvPicPr>
        <p:blipFill>
          <a:blip r:embed="rId3">
            <a:alphaModFix/>
          </a:blip>
          <a:stretch>
            <a:fillRect/>
          </a:stretch>
        </p:blipFill>
        <p:spPr>
          <a:xfrm>
            <a:off x="5898717" y="1929384"/>
            <a:ext cx="2515500" cy="2550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8" name="Google Shape;378;p3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Interpreting Function Notation</a:t>
            </a:r>
            <a:endParaRPr b="1"/>
          </a:p>
        </p:txBody>
      </p:sp>
      <p:pic>
        <p:nvPicPr>
          <p:cNvPr descr="A graph of h(t) showing height (feet) over time (seconds) with labeled points at (0,2), (0.28,4.3), (1.48,0), (1.65,2), and (2.25,0). The line oscillates and decreases over time." id="379" name="Google Shape;379;p30" title="video4133.png">
            <a:hlinkClick r:id="rId4"/>
          </p:cNvPr>
          <p:cNvPicPr preferRelativeResize="0"/>
          <p:nvPr/>
        </p:nvPicPr>
        <p:blipFill rotWithShape="1">
          <a:blip r:embed="rId5">
            <a:alphaModFix/>
          </a:blip>
          <a:srcRect b="259" l="0" r="0" t="269"/>
          <a:stretch/>
        </p:blipFill>
        <p:spPr>
          <a:xfrm>
            <a:off x="1695488" y="482875"/>
            <a:ext cx="5753024" cy="32189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85" name="Google Shape;385;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6" name="Google Shape;386;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4.13.4: Real-World Domain and Range</a:t>
            </a:r>
            <a:endParaRPr sz="1000"/>
          </a:p>
        </p:txBody>
      </p:sp>
      <p:pic>
        <p:nvPicPr>
          <p:cNvPr id="387" name="Google Shape;387;p31"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88" name="Google Shape;388;p31">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89" name="Google Shape;389;p31"/>
          <p:cNvSpPr txBox="1"/>
          <p:nvPr>
            <p:ph idx="1" type="body"/>
          </p:nvPr>
        </p:nvSpPr>
        <p:spPr>
          <a:xfrm>
            <a:off x="311700" y="956379"/>
            <a:ext cx="8679900" cy="45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correctly describes the domain and range of the graph below?</a:t>
            </a:r>
            <a:endParaRPr/>
          </a:p>
          <a:p>
            <a:pPr indent="0" lvl="0" marL="0" rtl="0" algn="l">
              <a:lnSpc>
                <a:spcPct val="100000"/>
              </a:lnSpc>
              <a:spcBef>
                <a:spcPts val="0"/>
              </a:spcBef>
              <a:spcAft>
                <a:spcPts val="1000"/>
              </a:spcAft>
              <a:buNone/>
            </a:pPr>
            <a:r>
              <a:t/>
            </a:r>
            <a:endParaRPr/>
          </a:p>
        </p:txBody>
      </p:sp>
      <p:sp>
        <p:nvSpPr>
          <p:cNvPr id="390" name="Google Shape;390;p31"/>
          <p:cNvSpPr txBox="1"/>
          <p:nvPr/>
        </p:nvSpPr>
        <p:spPr>
          <a:xfrm>
            <a:off x="3562645" y="1639090"/>
            <a:ext cx="5394900" cy="1677600"/>
          </a:xfrm>
          <a:prstGeom prst="rect">
            <a:avLst/>
          </a:prstGeom>
          <a:noFill/>
          <a:ln>
            <a:noFill/>
          </a:ln>
        </p:spPr>
        <p:txBody>
          <a:bodyPr anchorCtr="0" anchor="t" bIns="91425" lIns="91425" spcFirstLastPara="1" rIns="91425" wrap="square" tIns="91425">
            <a:spAutoFit/>
          </a:bodyPr>
          <a:lstStyle/>
          <a:p>
            <a:pPr indent="-342900" lvl="0"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Domain:</a:t>
            </a:r>
            <a:r>
              <a:rPr i="1"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3</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Range</a:t>
            </a:r>
            <a:r>
              <a:rPr i="1"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y</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2</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Domain:</a:t>
            </a:r>
            <a:r>
              <a:rPr i="1"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2</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Range</a:t>
            </a:r>
            <a:r>
              <a:rPr i="1"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y</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3</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Domain:</a:t>
            </a:r>
            <a:r>
              <a:rPr i="1"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2</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Range</a:t>
            </a:r>
            <a:r>
              <a:rPr i="1"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y</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3</a:t>
            </a:r>
            <a:endParaRPr sz="1800">
              <a:solidFill>
                <a:srgbClr val="424242"/>
              </a:solidFill>
              <a:latin typeface="Calibri"/>
              <a:ea typeface="Calibri"/>
              <a:cs typeface="Calibri"/>
              <a:sym typeface="Calibri"/>
            </a:endParaRPr>
          </a:p>
          <a:p>
            <a:pPr indent="-342900" lvl="0" marL="914400" rtl="0" algn="l">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Domain:</a:t>
            </a:r>
            <a:r>
              <a:rPr i="1"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a:t>
            </a:r>
            <a:r>
              <a:rPr i="1" lang="en" sz="1800">
                <a:solidFill>
                  <a:srgbClr val="424242"/>
                </a:solidFill>
                <a:latin typeface="Calibri"/>
                <a:ea typeface="Calibri"/>
                <a:cs typeface="Calibri"/>
                <a:sym typeface="Calibri"/>
              </a:rPr>
              <a:t>&gt; </a:t>
            </a:r>
            <a:r>
              <a:rPr lang="en" sz="1800">
                <a:solidFill>
                  <a:srgbClr val="424242"/>
                </a:solidFill>
                <a:latin typeface="Calibri"/>
                <a:ea typeface="Calibri"/>
                <a:cs typeface="Calibri"/>
                <a:sym typeface="Calibri"/>
              </a:rPr>
              <a:t>2</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Range</a:t>
            </a:r>
            <a:r>
              <a:rPr i="1"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y</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&gt;</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3</a:t>
            </a:r>
            <a:endParaRPr sz="1800">
              <a:solidFill>
                <a:srgbClr val="424242"/>
              </a:solidFill>
              <a:latin typeface="Calibri"/>
              <a:ea typeface="Calibri"/>
              <a:cs typeface="Calibri"/>
              <a:sym typeface="Calibri"/>
            </a:endParaRPr>
          </a:p>
        </p:txBody>
      </p:sp>
      <p:pic>
        <p:nvPicPr>
          <p:cNvPr descr="A graph with a black point at (2, 2) and an orange line passing through it, extending upward and right. The x- and y-axes are labeled, and the background has a grid." id="391" name="Google Shape;391;p31"/>
          <p:cNvPicPr preferRelativeResize="0"/>
          <p:nvPr/>
        </p:nvPicPr>
        <p:blipFill>
          <a:blip r:embed="rId4">
            <a:alphaModFix/>
          </a:blip>
          <a:stretch>
            <a:fillRect/>
          </a:stretch>
        </p:blipFill>
        <p:spPr>
          <a:xfrm>
            <a:off x="730350" y="1439216"/>
            <a:ext cx="2888359" cy="293287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5" name="Shape 395"/>
        <p:cNvGrpSpPr/>
        <p:nvPr/>
      </p:nvGrpSpPr>
      <p:grpSpPr>
        <a:xfrm>
          <a:off x="0" y="0"/>
          <a:ext cx="0" cy="0"/>
          <a:chOff x="0" y="0"/>
          <a:chExt cx="0" cy="0"/>
        </a:xfrm>
      </p:grpSpPr>
      <p:sp>
        <p:nvSpPr>
          <p:cNvPr id="396" name="Google Shape;396;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397" name="Google Shape;397;p3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98" name="Google Shape;39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4.13.4: Real-World Domain and Range - Additional Resources</a:t>
            </a:r>
            <a:endParaRPr sz="1000"/>
          </a:p>
        </p:txBody>
      </p:sp>
      <p:sp>
        <p:nvSpPr>
          <p:cNvPr id="400" name="Google Shape;400;p32"/>
          <p:cNvSpPr txBox="1"/>
          <p:nvPr>
            <p:ph idx="1" type="body"/>
          </p:nvPr>
        </p:nvSpPr>
        <p:spPr>
          <a:xfrm>
            <a:off x="310900" y="1405578"/>
            <a:ext cx="2942100" cy="324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300"/>
          </a:p>
          <a:p>
            <a:pPr indent="0" lvl="0" marL="0" rtl="0" algn="l">
              <a:spcBef>
                <a:spcPts val="0"/>
              </a:spcBef>
              <a:spcAft>
                <a:spcPts val="0"/>
              </a:spcAft>
              <a:buNone/>
            </a:pPr>
            <a:r>
              <a:rPr b="1" lang="en" sz="1500"/>
              <a:t>Domain:</a:t>
            </a:r>
            <a:endParaRPr b="1" sz="1500"/>
          </a:p>
          <a:p>
            <a:pPr indent="-323850" lvl="0" marL="457200" rtl="0" algn="l">
              <a:spcBef>
                <a:spcPts val="0"/>
              </a:spcBef>
              <a:spcAft>
                <a:spcPts val="0"/>
              </a:spcAft>
              <a:buSzPts val="1500"/>
              <a:buChar char="●"/>
            </a:pPr>
            <a:r>
              <a:rPr lang="en" sz="1500"/>
              <a:t>Since the domain is all </a:t>
            </a:r>
            <a:r>
              <a:rPr i="1" lang="en" sz="1500">
                <a:latin typeface="Times New Roman"/>
                <a:ea typeface="Times New Roman"/>
                <a:cs typeface="Times New Roman"/>
                <a:sym typeface="Times New Roman"/>
              </a:rPr>
              <a:t>x</a:t>
            </a:r>
            <a:r>
              <a:rPr lang="en" sz="1500"/>
              <a:t>-values, look left to right for the least to greatest values.</a:t>
            </a:r>
            <a:endParaRPr sz="1500"/>
          </a:p>
          <a:p>
            <a:pPr indent="-323850" lvl="0" marL="457200" rtl="0" algn="l">
              <a:spcBef>
                <a:spcPts val="0"/>
              </a:spcBef>
              <a:spcAft>
                <a:spcPts val="0"/>
              </a:spcAft>
              <a:buSzPts val="1500"/>
              <a:buChar char="●"/>
            </a:pPr>
            <a:r>
              <a:rPr lang="en" sz="1500"/>
              <a:t>The smallest </a:t>
            </a:r>
            <a:r>
              <a:rPr i="1" lang="en" sz="1500">
                <a:latin typeface="Times New Roman"/>
                <a:ea typeface="Times New Roman"/>
                <a:cs typeface="Times New Roman"/>
                <a:sym typeface="Times New Roman"/>
              </a:rPr>
              <a:t>x</a:t>
            </a:r>
            <a:r>
              <a:rPr lang="en" sz="1500"/>
              <a:t>-value on this linear function is 5, and then the line continues to the right forever.</a:t>
            </a:r>
            <a:endParaRPr sz="1500"/>
          </a:p>
          <a:p>
            <a:pPr indent="-323850" lvl="0" marL="457200" rtl="0" algn="l">
              <a:spcBef>
                <a:spcPts val="0"/>
              </a:spcBef>
              <a:spcAft>
                <a:spcPts val="0"/>
              </a:spcAft>
              <a:buSzPts val="1500"/>
              <a:buChar char="●"/>
            </a:pPr>
            <a:r>
              <a:rPr lang="en" sz="1500"/>
              <a:t>So, the domain is all values that </a:t>
            </a:r>
            <a:r>
              <a:rPr lang="en" sz="1500"/>
              <a:t>are</a:t>
            </a:r>
            <a:r>
              <a:rPr lang="en" sz="1500"/>
              <a:t> at least 5.</a:t>
            </a:r>
            <a:endParaRPr sz="1500"/>
          </a:p>
          <a:p>
            <a:pPr indent="0" lvl="0" marL="0" rtl="0" algn="l">
              <a:spcBef>
                <a:spcPts val="0"/>
              </a:spcBef>
              <a:spcAft>
                <a:spcPts val="0"/>
              </a:spcAft>
              <a:buNone/>
            </a:pPr>
            <a:r>
              <a:rPr lang="en" sz="1500"/>
              <a:t>As an inequality, write this as </a:t>
            </a:r>
            <a:r>
              <a:rPr i="1" lang="en" sz="1500">
                <a:latin typeface="Times New Roman"/>
                <a:ea typeface="Times New Roman"/>
                <a:cs typeface="Times New Roman"/>
                <a:sym typeface="Times New Roman"/>
              </a:rPr>
              <a:t>x</a:t>
            </a:r>
            <a:r>
              <a:rPr i="1" lang="en" sz="1500"/>
              <a:t> </a:t>
            </a:r>
            <a:r>
              <a:rPr lang="en" sz="1500"/>
              <a:t>≥ 5</a:t>
            </a:r>
            <a:r>
              <a:rPr lang="en" sz="1700"/>
              <a:t>.</a:t>
            </a:r>
            <a:endParaRPr sz="1700"/>
          </a:p>
          <a:p>
            <a:pPr indent="0" lvl="0" marL="457200" rtl="0" algn="l">
              <a:spcBef>
                <a:spcPts val="0"/>
              </a:spcBef>
              <a:spcAft>
                <a:spcPts val="1200"/>
              </a:spcAft>
              <a:buNone/>
            </a:pPr>
            <a:r>
              <a:t/>
            </a:r>
            <a:endParaRPr sz="1700"/>
          </a:p>
        </p:txBody>
      </p:sp>
      <p:pic>
        <p:nvPicPr>
          <p:cNvPr descr="A graph with a black point at (8,0) and an orange line passing through it, extending upward and to the right across the grid. The x-axis ranges from -10 to 35, and the y-axis from -10 to 30.&#10;" id="401" name="Google Shape;401;p32"/>
          <p:cNvPicPr preferRelativeResize="0"/>
          <p:nvPr/>
        </p:nvPicPr>
        <p:blipFill>
          <a:blip r:embed="rId4">
            <a:alphaModFix/>
          </a:blip>
          <a:stretch>
            <a:fillRect/>
          </a:stretch>
        </p:blipFill>
        <p:spPr>
          <a:xfrm>
            <a:off x="3360200" y="1828800"/>
            <a:ext cx="2392050" cy="2416977"/>
          </a:xfrm>
          <a:prstGeom prst="rect">
            <a:avLst/>
          </a:prstGeom>
          <a:noFill/>
          <a:ln>
            <a:noFill/>
          </a:ln>
        </p:spPr>
      </p:pic>
      <p:sp>
        <p:nvSpPr>
          <p:cNvPr id="402" name="Google Shape;402;p32"/>
          <p:cNvSpPr txBox="1"/>
          <p:nvPr/>
        </p:nvSpPr>
        <p:spPr>
          <a:xfrm>
            <a:off x="5859449" y="1403203"/>
            <a:ext cx="2884200" cy="324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rgbClr val="424242"/>
                </a:solidFill>
                <a:latin typeface="Calibri"/>
                <a:ea typeface="Calibri"/>
                <a:cs typeface="Calibri"/>
                <a:sym typeface="Calibri"/>
              </a:rPr>
              <a:t>Range</a:t>
            </a:r>
            <a:r>
              <a:rPr b="1" lang="en" sz="1500">
                <a:solidFill>
                  <a:srgbClr val="424242"/>
                </a:solidFill>
                <a:latin typeface="Calibri"/>
                <a:ea typeface="Calibri"/>
                <a:cs typeface="Calibri"/>
                <a:sym typeface="Calibri"/>
              </a:rPr>
              <a:t>:</a:t>
            </a:r>
            <a:endParaRPr b="1" sz="1500">
              <a:solidFill>
                <a:srgbClr val="424242"/>
              </a:solidFill>
              <a:latin typeface="Calibri"/>
              <a:ea typeface="Calibri"/>
              <a:cs typeface="Calibri"/>
              <a:sym typeface="Calibri"/>
            </a:endParaRPr>
          </a:p>
          <a:p>
            <a:pPr indent="-323850" lvl="0" marL="457200" marR="0" rtl="0" algn="l">
              <a:lnSpc>
                <a:spcPct val="115000"/>
              </a:lnSpc>
              <a:spcBef>
                <a:spcPts val="0"/>
              </a:spcBef>
              <a:spcAft>
                <a:spcPts val="0"/>
              </a:spcAft>
              <a:buClr>
                <a:srgbClr val="424242"/>
              </a:buClr>
              <a:buSzPts val="1500"/>
              <a:buChar char="●"/>
            </a:pPr>
            <a:r>
              <a:rPr lang="en" sz="1500">
                <a:solidFill>
                  <a:srgbClr val="424242"/>
                </a:solidFill>
                <a:latin typeface="Calibri"/>
                <a:ea typeface="Calibri"/>
                <a:cs typeface="Calibri"/>
                <a:sym typeface="Calibri"/>
              </a:rPr>
              <a:t>Since the range is all </a:t>
            </a:r>
            <a:r>
              <a:rPr i="1" lang="en" sz="1500">
                <a:solidFill>
                  <a:srgbClr val="424242"/>
                </a:solidFill>
                <a:latin typeface="Times New Roman"/>
                <a:ea typeface="Times New Roman"/>
                <a:cs typeface="Times New Roman"/>
                <a:sym typeface="Times New Roman"/>
              </a:rPr>
              <a:t>y</a:t>
            </a:r>
            <a:r>
              <a:rPr lang="en" sz="1500">
                <a:solidFill>
                  <a:srgbClr val="424242"/>
                </a:solidFill>
                <a:latin typeface="Calibri"/>
                <a:ea typeface="Calibri"/>
                <a:cs typeface="Calibri"/>
                <a:sym typeface="Calibri"/>
              </a:rPr>
              <a:t>-values, look from the bottom to the top for the least to greatest values.</a:t>
            </a:r>
            <a:endParaRPr sz="1500">
              <a:solidFill>
                <a:srgbClr val="424242"/>
              </a:solidFill>
              <a:latin typeface="Calibri"/>
              <a:ea typeface="Calibri"/>
              <a:cs typeface="Calibri"/>
              <a:sym typeface="Calibri"/>
            </a:endParaRPr>
          </a:p>
          <a:p>
            <a:pPr indent="-323850" lvl="0" marL="457200" marR="0" rtl="0" algn="l">
              <a:lnSpc>
                <a:spcPct val="115000"/>
              </a:lnSpc>
              <a:spcBef>
                <a:spcPts val="0"/>
              </a:spcBef>
              <a:spcAft>
                <a:spcPts val="0"/>
              </a:spcAft>
              <a:buClr>
                <a:srgbClr val="424242"/>
              </a:buClr>
              <a:buSzPts val="1500"/>
              <a:buChar char="●"/>
            </a:pPr>
            <a:r>
              <a:rPr lang="en" sz="1500">
                <a:solidFill>
                  <a:srgbClr val="424242"/>
                </a:solidFill>
                <a:latin typeface="Calibri"/>
                <a:ea typeface="Calibri"/>
                <a:cs typeface="Calibri"/>
                <a:sym typeface="Calibri"/>
              </a:rPr>
              <a:t>The smallest </a:t>
            </a:r>
            <a:r>
              <a:rPr i="1" lang="en" sz="1500">
                <a:solidFill>
                  <a:srgbClr val="424242"/>
                </a:solidFill>
                <a:latin typeface="Times New Roman"/>
                <a:ea typeface="Times New Roman"/>
                <a:cs typeface="Times New Roman"/>
                <a:sym typeface="Times New Roman"/>
              </a:rPr>
              <a:t>y</a:t>
            </a:r>
            <a:r>
              <a:rPr lang="en" sz="1500">
                <a:solidFill>
                  <a:srgbClr val="424242"/>
                </a:solidFill>
                <a:latin typeface="Calibri"/>
                <a:ea typeface="Calibri"/>
                <a:cs typeface="Calibri"/>
                <a:sym typeface="Calibri"/>
              </a:rPr>
              <a:t>-value is 0, and then the line continues up forever.</a:t>
            </a:r>
            <a:endParaRPr sz="1500">
              <a:solidFill>
                <a:srgbClr val="424242"/>
              </a:solidFill>
              <a:latin typeface="Calibri"/>
              <a:ea typeface="Calibri"/>
              <a:cs typeface="Calibri"/>
              <a:sym typeface="Calibri"/>
            </a:endParaRPr>
          </a:p>
          <a:p>
            <a:pPr indent="-323850" lvl="0" marL="457200" rtl="0" algn="l">
              <a:lnSpc>
                <a:spcPct val="115000"/>
              </a:lnSpc>
              <a:spcBef>
                <a:spcPts val="0"/>
              </a:spcBef>
              <a:spcAft>
                <a:spcPts val="0"/>
              </a:spcAft>
              <a:buClr>
                <a:srgbClr val="424242"/>
              </a:buClr>
              <a:buSzPts val="1500"/>
              <a:buFont typeface="Calibri"/>
              <a:buChar char="●"/>
            </a:pPr>
            <a:r>
              <a:rPr lang="en" sz="1500">
                <a:solidFill>
                  <a:srgbClr val="424242"/>
                </a:solidFill>
                <a:latin typeface="Calibri"/>
                <a:ea typeface="Calibri"/>
                <a:cs typeface="Calibri"/>
                <a:sym typeface="Calibri"/>
              </a:rPr>
              <a:t>So, the range is all values that are at least 0.</a:t>
            </a:r>
            <a:endParaRPr sz="1500">
              <a:solidFill>
                <a:srgbClr val="424242"/>
              </a:solidFill>
              <a:latin typeface="Calibri"/>
              <a:ea typeface="Calibri"/>
              <a:cs typeface="Calibri"/>
              <a:sym typeface="Calibri"/>
            </a:endParaRPr>
          </a:p>
          <a:p>
            <a:pPr indent="0" lvl="0" marL="0" marR="0" rtl="0" algn="l">
              <a:lnSpc>
                <a:spcPct val="115000"/>
              </a:lnSpc>
              <a:spcBef>
                <a:spcPts val="0"/>
              </a:spcBef>
              <a:spcAft>
                <a:spcPts val="0"/>
              </a:spcAft>
              <a:buNone/>
            </a:pPr>
            <a:r>
              <a:rPr lang="en" sz="1500">
                <a:solidFill>
                  <a:srgbClr val="424242"/>
                </a:solidFill>
                <a:latin typeface="Calibri"/>
                <a:ea typeface="Calibri"/>
                <a:cs typeface="Calibri"/>
                <a:sym typeface="Calibri"/>
              </a:rPr>
              <a:t>As an inequality, the range is </a:t>
            </a:r>
            <a:r>
              <a:rPr i="1" lang="en" sz="1500">
                <a:solidFill>
                  <a:srgbClr val="424242"/>
                </a:solidFill>
                <a:latin typeface="Times New Roman"/>
                <a:ea typeface="Times New Roman"/>
                <a:cs typeface="Times New Roman"/>
                <a:sym typeface="Times New Roman"/>
              </a:rPr>
              <a:t>y</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0.</a:t>
            </a:r>
            <a:endParaRPr sz="1500">
              <a:solidFill>
                <a:srgbClr val="424242"/>
              </a:solidFill>
              <a:latin typeface="Calibri"/>
              <a:ea typeface="Calibri"/>
              <a:cs typeface="Calibri"/>
              <a:sym typeface="Calibri"/>
            </a:endParaRPr>
          </a:p>
          <a:p>
            <a:pPr indent="0" lvl="0" marL="0" rtl="0" algn="l">
              <a:lnSpc>
                <a:spcPct val="115000"/>
              </a:lnSpc>
              <a:spcBef>
                <a:spcPts val="0"/>
              </a:spcBef>
              <a:spcAft>
                <a:spcPts val="1200"/>
              </a:spcAft>
              <a:buNone/>
            </a:pPr>
            <a:r>
              <a:rPr lang="en" sz="1150">
                <a:solidFill>
                  <a:srgbClr val="1D2125"/>
                </a:solidFill>
                <a:highlight>
                  <a:srgbClr val="FFFFFF"/>
                </a:highlight>
                <a:latin typeface="Roboto"/>
                <a:ea typeface="Roboto"/>
                <a:cs typeface="Roboto"/>
                <a:sym typeface="Roboto"/>
              </a:rPr>
              <a:t>.</a:t>
            </a:r>
            <a:endParaRPr sz="1150">
              <a:solidFill>
                <a:srgbClr val="1D2125"/>
              </a:solidFill>
              <a:highlight>
                <a:srgbClr val="FFFFFF"/>
              </a:highlight>
              <a:latin typeface="Roboto"/>
              <a:ea typeface="Roboto"/>
              <a:cs typeface="Roboto"/>
              <a:sym typeface="Roboto"/>
            </a:endParaRPr>
          </a:p>
        </p:txBody>
      </p:sp>
      <p:sp>
        <p:nvSpPr>
          <p:cNvPr id="403" name="Google Shape;403;p32"/>
          <p:cNvSpPr txBox="1"/>
          <p:nvPr/>
        </p:nvSpPr>
        <p:spPr>
          <a:xfrm>
            <a:off x="384775" y="959178"/>
            <a:ext cx="84474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700">
                <a:solidFill>
                  <a:srgbClr val="424242"/>
                </a:solidFill>
                <a:latin typeface="Calibri"/>
                <a:ea typeface="Calibri"/>
                <a:cs typeface="Calibri"/>
                <a:sym typeface="Calibri"/>
              </a:rPr>
              <a:t>Looking at the linear function, use inequalities to represent the domain and range.</a:t>
            </a:r>
            <a:endParaRPr sz="1800">
              <a:solidFill>
                <a:srgbClr val="424242"/>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3"/>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9" name="Google Shape;409;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10" name="Google Shape;410;p33"/>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1" name="Google Shape;411;p33"/>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2" name="Google Shape;412;p33"/>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3" name="Google Shape;413;p33"/>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4" name="Google Shape;414;p33"/>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5" name="Google Shape;415;p33"/>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16" name="Google Shape;416;p33"/>
          <p:cNvCxnSpPr>
            <a:stCxn id="410" idx="2"/>
            <a:endCxn id="41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17" name="Google Shape;417;p33"/>
          <p:cNvCxnSpPr>
            <a:stCxn id="412" idx="3"/>
            <a:endCxn id="41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18" name="Google Shape;418;p33"/>
          <p:cNvCxnSpPr>
            <a:stCxn id="413" idx="3"/>
            <a:endCxn id="408"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19" name="Google Shape;419;p33"/>
          <p:cNvCxnSpPr>
            <a:stCxn id="408" idx="3"/>
            <a:endCxn id="41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20" name="Google Shape;42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33"/>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22" name="Google Shape;422;p33"/>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23" name="Google Shape;423;p33"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24" name="Google Shape;424;p33"/>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25" name="Google Shape;425;p33"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26" name="Google Shape;426;p33"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27" name="Google Shape;427;p33"/>
          <p:cNvCxnSpPr>
            <a:stCxn id="414" idx="3"/>
            <a:endCxn id="41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28" name="Google Shape;428;p33"/>
          <p:cNvCxnSpPr>
            <a:stCxn id="411" idx="3"/>
            <a:endCxn id="41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29" name="Google Shape;429;p33"/>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30" name="Google Shape;430;p33"/>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1" name="Google Shape;431;p33"/>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32" name="Google Shape;432;p33"/>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33" name="Google Shape;433;p33"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34" name="Google Shape;434;p33"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35" name="Google Shape;435;p33"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36" name="Google Shape;436;p33"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42" name="Google Shape;442;p34"/>
          <p:cNvSpPr txBox="1"/>
          <p:nvPr>
            <p:ph idx="1" type="body"/>
          </p:nvPr>
        </p:nvSpPr>
        <p:spPr>
          <a:xfrm>
            <a:off x="311700" y="2997725"/>
            <a:ext cx="7657800" cy="1352100"/>
          </a:xfrm>
          <a:prstGeom prst="rect">
            <a:avLst/>
          </a:prstGeom>
        </p:spPr>
        <p:txBody>
          <a:bodyPr anchorCtr="0" anchor="t" bIns="91425" lIns="91425" spcFirstLastPara="1" rIns="91425" wrap="square" tIns="91425">
            <a:noAutofit/>
          </a:bodyPr>
          <a:lstStyle/>
          <a:p>
            <a:pPr indent="-336550" lvl="0" marL="457200" rtl="0" algn="l">
              <a:lnSpc>
                <a:spcPct val="200000"/>
              </a:lnSpc>
              <a:spcBef>
                <a:spcPts val="0"/>
              </a:spcBef>
              <a:spcAft>
                <a:spcPts val="0"/>
              </a:spcAft>
              <a:buClr>
                <a:srgbClr val="424242"/>
              </a:buClr>
              <a:buSzPts val="1700"/>
              <a:buFont typeface="Noto Sans"/>
              <a:buAutoNum type="arabicPeriod"/>
            </a:pPr>
            <a:r>
              <a:rPr lang="en" sz="1700"/>
              <a:t>Is 250 in the range of function </a:t>
            </a:r>
            <a:r>
              <a:rPr i="1" lang="en" sz="1700">
                <a:latin typeface="Times New Roman"/>
                <a:ea typeface="Times New Roman"/>
                <a:cs typeface="Times New Roman"/>
                <a:sym typeface="Times New Roman"/>
              </a:rPr>
              <a:t>W</a:t>
            </a:r>
            <a:r>
              <a:rPr lang="en" sz="1700"/>
              <a:t>? Explain how you know.</a:t>
            </a:r>
            <a:endParaRPr sz="1700"/>
          </a:p>
          <a:p>
            <a:pPr indent="-336550" lvl="0" marL="457200" rtl="0" algn="l">
              <a:lnSpc>
                <a:spcPct val="200000"/>
              </a:lnSpc>
              <a:spcBef>
                <a:spcPts val="0"/>
              </a:spcBef>
              <a:spcAft>
                <a:spcPts val="0"/>
              </a:spcAft>
              <a:buClr>
                <a:srgbClr val="424242"/>
              </a:buClr>
              <a:buSzPts val="1700"/>
              <a:buFont typeface="Noto Sans"/>
              <a:buAutoNum type="arabicPeriod"/>
            </a:pPr>
            <a:r>
              <a:rPr lang="en" sz="1700"/>
              <a:t>Describe the range of the function.</a:t>
            </a:r>
            <a:endParaRPr sz="1700"/>
          </a:p>
          <a:p>
            <a:pPr indent="-336550" lvl="0" marL="457200" rtl="0" algn="l">
              <a:lnSpc>
                <a:spcPct val="200000"/>
              </a:lnSpc>
              <a:spcBef>
                <a:spcPts val="0"/>
              </a:spcBef>
              <a:spcAft>
                <a:spcPts val="0"/>
              </a:spcAft>
              <a:buSzPts val="1700"/>
              <a:buAutoNum type="arabicPeriod"/>
            </a:pPr>
            <a:r>
              <a:rPr lang="en" sz="1700"/>
              <a:t>Does </a:t>
            </a:r>
            <a:r>
              <a:rPr i="1" lang="en" sz="1700">
                <a:latin typeface="Times New Roman"/>
                <a:ea typeface="Times New Roman"/>
                <a:cs typeface="Times New Roman"/>
                <a:sym typeface="Times New Roman"/>
              </a:rPr>
              <a:t>W</a:t>
            </a:r>
            <a:r>
              <a:rPr lang="en" sz="1700"/>
              <a:t>(</a:t>
            </a:r>
            <a:r>
              <a:rPr i="1" lang="en" sz="1700">
                <a:latin typeface="Times New Roman"/>
                <a:ea typeface="Times New Roman"/>
                <a:cs typeface="Times New Roman"/>
                <a:sym typeface="Times New Roman"/>
              </a:rPr>
              <a:t>t</a:t>
            </a:r>
            <a:r>
              <a:rPr lang="en" sz="1700"/>
              <a:t>) = 0  have a solution? Explain how you know.</a:t>
            </a:r>
            <a:endParaRPr sz="1700"/>
          </a:p>
        </p:txBody>
      </p:sp>
      <p:sp>
        <p:nvSpPr>
          <p:cNvPr id="443" name="Google Shape;443;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4" name="Google Shape;444;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4.13.5: Graph of a Function and the Domain and Range Connection</a:t>
            </a:r>
            <a:endParaRPr/>
          </a:p>
        </p:txBody>
      </p:sp>
      <p:sp>
        <p:nvSpPr>
          <p:cNvPr id="445" name="Google Shape;445;p34"/>
          <p:cNvSpPr txBox="1"/>
          <p:nvPr/>
        </p:nvSpPr>
        <p:spPr>
          <a:xfrm>
            <a:off x="310900" y="1143000"/>
            <a:ext cx="50064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The function </a:t>
            </a:r>
            <a:r>
              <a:rPr i="1" lang="en" sz="1700">
                <a:solidFill>
                  <a:srgbClr val="424242"/>
                </a:solidFill>
                <a:latin typeface="Times New Roman"/>
                <a:ea typeface="Times New Roman"/>
                <a:cs typeface="Times New Roman"/>
                <a:sym typeface="Times New Roman"/>
              </a:rPr>
              <a:t>W</a:t>
            </a:r>
            <a:r>
              <a:rPr lang="en" sz="1700">
                <a:solidFill>
                  <a:srgbClr val="424242"/>
                </a:solidFill>
                <a:latin typeface="Calibri"/>
                <a:ea typeface="Calibri"/>
                <a:cs typeface="Calibri"/>
                <a:sym typeface="Calibri"/>
              </a:rPr>
              <a:t> gives the temperature, in degrees Fahrenheit, of a pot of water on a stove </a:t>
            </a:r>
            <a:r>
              <a:rPr i="1" lang="en" sz="1700">
                <a:solidFill>
                  <a:srgbClr val="424242"/>
                </a:solidFill>
                <a:latin typeface="Times New Roman"/>
                <a:ea typeface="Times New Roman"/>
                <a:cs typeface="Times New Roman"/>
                <a:sym typeface="Times New Roman"/>
              </a:rPr>
              <a:t>t</a:t>
            </a:r>
            <a:r>
              <a:rPr lang="en" sz="1700">
                <a:solidFill>
                  <a:srgbClr val="424242"/>
                </a:solidFill>
                <a:latin typeface="Calibri"/>
                <a:ea typeface="Calibri"/>
                <a:cs typeface="Calibri"/>
                <a:sym typeface="Calibri"/>
              </a:rPr>
              <a:t> minutes after the stove is turned on. After 30 minutes, the pot is taken off the stove.</a:t>
            </a:r>
            <a:endParaRPr sz="1700">
              <a:solidFill>
                <a:srgbClr val="424242"/>
              </a:solidFill>
              <a:latin typeface="Calibri"/>
              <a:ea typeface="Calibri"/>
              <a:cs typeface="Calibri"/>
              <a:sym typeface="Calibri"/>
            </a:endParaRPr>
          </a:p>
        </p:txBody>
      </p:sp>
      <p:pic>
        <p:nvPicPr>
          <p:cNvPr descr="Line graph showing temperature in Fahrenheit over time in minutes. Temperature rises from 0 to 200°F between 0–10 minutes, stays at 200°F from 10–15 minutes, then drops to 100°F by 25 minutes.&#10;" id="446" name="Google Shape;446;p34"/>
          <p:cNvPicPr preferRelativeResize="0"/>
          <p:nvPr/>
        </p:nvPicPr>
        <p:blipFill>
          <a:blip r:embed="rId3">
            <a:alphaModFix/>
          </a:blip>
          <a:stretch>
            <a:fillRect/>
          </a:stretch>
        </p:blipFill>
        <p:spPr>
          <a:xfrm>
            <a:off x="5518646" y="445025"/>
            <a:ext cx="3105150" cy="29337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5"/>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2" name="Google Shape;452;p3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53" name="Google Shape;453;p3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4" name="Google Shape;454;p3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5" name="Google Shape;455;p3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6" name="Google Shape;456;p3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7" name="Google Shape;457;p35"/>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8" name="Google Shape;458;p3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59" name="Google Shape;459;p35"/>
          <p:cNvCxnSpPr>
            <a:stCxn id="453" idx="2"/>
            <a:endCxn id="455"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60" name="Google Shape;460;p35"/>
          <p:cNvCxnSpPr>
            <a:stCxn id="455" idx="3"/>
            <a:endCxn id="454"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61" name="Google Shape;461;p35"/>
          <p:cNvCxnSpPr>
            <a:stCxn id="456" idx="3"/>
            <a:endCxn id="451"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62" name="Google Shape;462;p35"/>
          <p:cNvCxnSpPr>
            <a:stCxn id="451" idx="3"/>
            <a:endCxn id="457"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63" name="Google Shape;463;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4" name="Google Shape;464;p3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65" name="Google Shape;465;p35"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66" name="Google Shape;466;p3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67" name="Google Shape;467;p35"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68" name="Google Shape;468;p35"/>
          <p:cNvCxnSpPr>
            <a:stCxn id="457" idx="3"/>
            <a:endCxn id="458"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69" name="Google Shape;469;p35"/>
          <p:cNvCxnSpPr>
            <a:stCxn id="454" idx="3"/>
            <a:endCxn id="456"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70" name="Google Shape;470;p3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71" name="Google Shape;471;p3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72" name="Google Shape;472;p3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73" name="Google Shape;473;p3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74" name="Google Shape;474;p3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75" name="Google Shape;475;p35"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76" name="Google Shape;476;p35"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77" name="Google Shape;477;p35"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78" name="Google Shape;478;p35"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79" name="Google Shape;479;p35"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3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85" name="Google Shape;485;p36"/>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86" name="Google Shape;486;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87" name="Google Shape;487;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4.13.6 Practice</a:t>
            </a:r>
            <a:endParaRPr/>
          </a:p>
        </p:txBody>
      </p:sp>
      <p:pic>
        <p:nvPicPr>
          <p:cNvPr descr="Student writing at a desk surrounded by books, papers, and a globe, showing focus during a test or written math assignment." id="488" name="Google Shape;488;p36" title="Practice-7.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7"/>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4" name="Google Shape;494;p3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95" name="Google Shape;495;p3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6" name="Google Shape;496;p3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7" name="Google Shape;497;p3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8" name="Google Shape;498;p3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9" name="Google Shape;499;p37"/>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0" name="Google Shape;500;p37"/>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01" name="Google Shape;501;p37"/>
          <p:cNvCxnSpPr>
            <a:stCxn id="495" idx="2"/>
            <a:endCxn id="497"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02" name="Google Shape;502;p37"/>
          <p:cNvCxnSpPr>
            <a:stCxn id="497" idx="3"/>
            <a:endCxn id="496"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03" name="Google Shape;503;p37"/>
          <p:cNvCxnSpPr>
            <a:stCxn id="498" idx="3"/>
            <a:endCxn id="493"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04" name="Google Shape;504;p37"/>
          <p:cNvCxnSpPr>
            <a:stCxn id="493" idx="3"/>
            <a:endCxn id="499"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05" name="Google Shape;50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6" name="Google Shape;506;p3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07" name="Google Shape;507;p3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08" name="Google Shape;508;p3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09" name="Google Shape;509;p3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10" name="Google Shape;510;p3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11" name="Google Shape;511;p37"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12" name="Google Shape;512;p3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13" name="Google Shape;513;p37"/>
          <p:cNvCxnSpPr>
            <a:stCxn id="499" idx="3"/>
            <a:endCxn id="500"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14" name="Google Shape;514;p37"/>
          <p:cNvCxnSpPr>
            <a:stCxn id="496" idx="3"/>
            <a:endCxn id="498"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15" name="Google Shape;515;p3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16" name="Google Shape;516;p37"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17" name="Google Shape;517;p37"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18" name="Google Shape;518;p37"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19" name="Google Shape;519;p37"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20" name="Google Shape;520;p37"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21" name="Google Shape;521;p37"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3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27" name="Google Shape;527;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28" name="Google Shape;528;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 Domain and Range, Part 2</a:t>
            </a:r>
            <a:endParaRPr/>
          </a:p>
        </p:txBody>
      </p:sp>
      <p:pic>
        <p:nvPicPr>
          <p:cNvPr descr="Scatter plot showing a positive correlation between the number of students (x-axis, 0–20) and the amount in dollars (y-axis, 0–700). Data points form an upward trend." id="529" name="Google Shape;529;p38"/>
          <p:cNvPicPr preferRelativeResize="0"/>
          <p:nvPr/>
        </p:nvPicPr>
        <p:blipFill>
          <a:blip r:embed="rId3">
            <a:alphaModFix/>
          </a:blip>
          <a:stretch>
            <a:fillRect/>
          </a:stretch>
        </p:blipFill>
        <p:spPr>
          <a:xfrm>
            <a:off x="245800" y="2265806"/>
            <a:ext cx="2560830" cy="1668955"/>
          </a:xfrm>
          <a:prstGeom prst="rect">
            <a:avLst/>
          </a:prstGeom>
          <a:noFill/>
          <a:ln>
            <a:noFill/>
          </a:ln>
        </p:spPr>
      </p:pic>
      <p:pic>
        <p:nvPicPr>
          <p:cNvPr descr="Line graph showing height in meters versus time in seconds. Curve R rises and falls, peaking at 40 meters around 2 seconds. Line D rises to 20 meters at 1 second, remains flat until 4 seconds, then drops back to zero." id="530" name="Google Shape;530;p38"/>
          <p:cNvPicPr preferRelativeResize="0"/>
          <p:nvPr/>
        </p:nvPicPr>
        <p:blipFill>
          <a:blip r:embed="rId4">
            <a:alphaModFix/>
          </a:blip>
          <a:stretch>
            <a:fillRect/>
          </a:stretch>
        </p:blipFill>
        <p:spPr>
          <a:xfrm>
            <a:off x="5615005" y="330425"/>
            <a:ext cx="2668588" cy="2094885"/>
          </a:xfrm>
          <a:prstGeom prst="rect">
            <a:avLst/>
          </a:prstGeom>
          <a:noFill/>
          <a:ln>
            <a:noFill/>
          </a:ln>
        </p:spPr>
      </p:pic>
      <p:pic>
        <p:nvPicPr>
          <p:cNvPr descr="A step function graph with five horizontal steps, each starting with a filled black circle and ending with an open circle, increasing in height from left to right on the axes." id="531" name="Google Shape;531;p38"/>
          <p:cNvPicPr preferRelativeResize="0"/>
          <p:nvPr/>
        </p:nvPicPr>
        <p:blipFill>
          <a:blip r:embed="rId5">
            <a:alphaModFix/>
          </a:blip>
          <a:stretch>
            <a:fillRect/>
          </a:stretch>
        </p:blipFill>
        <p:spPr>
          <a:xfrm>
            <a:off x="5834521" y="2784075"/>
            <a:ext cx="2532185" cy="1828800"/>
          </a:xfrm>
          <a:prstGeom prst="rect">
            <a:avLst/>
          </a:prstGeom>
          <a:noFill/>
          <a:ln>
            <a:noFill/>
          </a:ln>
        </p:spPr>
      </p:pic>
      <p:pic>
        <p:nvPicPr>
          <p:cNvPr descr="Line graph showing distance from post in feet versus time in seconds. The curve rises and falls with marked points at around (60, 4) and (80, 2). The graph starts near (0, 2) and ends near (150, 4)." id="532" name="Google Shape;532;p38"/>
          <p:cNvPicPr preferRelativeResize="0"/>
          <p:nvPr/>
        </p:nvPicPr>
        <p:blipFill>
          <a:blip r:embed="rId6">
            <a:alphaModFix/>
          </a:blip>
          <a:stretch>
            <a:fillRect/>
          </a:stretch>
        </p:blipFill>
        <p:spPr>
          <a:xfrm>
            <a:off x="3274383" y="2324021"/>
            <a:ext cx="2243513" cy="1668955"/>
          </a:xfrm>
          <a:prstGeom prst="rect">
            <a:avLst/>
          </a:prstGeom>
          <a:noFill/>
          <a:ln>
            <a:noFill/>
          </a:ln>
        </p:spPr>
      </p:pic>
      <p:sp>
        <p:nvSpPr>
          <p:cNvPr id="533" name="Google Shape;533;p38"/>
          <p:cNvSpPr txBox="1"/>
          <p:nvPr/>
        </p:nvSpPr>
        <p:spPr>
          <a:xfrm>
            <a:off x="427725" y="1160325"/>
            <a:ext cx="40935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424242"/>
                </a:solidFill>
                <a:latin typeface="Calibri"/>
                <a:ea typeface="Calibri"/>
                <a:cs typeface="Calibri"/>
                <a:sym typeface="Calibri"/>
              </a:rPr>
              <a:t>What can these graphs tell us about the domain and range of functions?</a:t>
            </a:r>
            <a:endParaRPr sz="1900">
              <a:solidFill>
                <a:srgbClr val="424242"/>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39" name="Google Shape;539;p39"/>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40" name="Google Shape;540;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1" name="Google Shape;541;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 Domain and Range, Part 2 </a:t>
            </a:r>
            <a:endParaRPr/>
          </a:p>
        </p:txBody>
      </p:sp>
      <p:graphicFrame>
        <p:nvGraphicFramePr>
          <p:cNvPr id="542" name="Google Shape;542;p39"/>
          <p:cNvGraphicFramePr/>
          <p:nvPr/>
        </p:nvGraphicFramePr>
        <p:xfrm>
          <a:off x="311700" y="1764100"/>
          <a:ext cx="3000000" cy="3000000"/>
        </p:xfrm>
        <a:graphic>
          <a:graphicData uri="http://schemas.openxmlformats.org/drawingml/2006/table">
            <a:tbl>
              <a:tblPr>
                <a:noFill/>
                <a:tableStyleId>{4408742F-AB3E-4D27-AEF6-7D4B2EFBE8E3}</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Determine a reasonable domain and range for the</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function when given a description of a function in a</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