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97E7B2C-0B13-4F8B-8929-9E3D14B950CF}">
  <a:tblStyle styleId="{997E7B2C-0B13-4F8B-8929-9E3D14B950C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79158409/raise-unit-1-spn-vocabulary-flash-cards/?i=5eauv9&amp;x=1jqt" TargetMode="External"/><Relationship Id="rId4" Type="http://schemas.openxmlformats.org/officeDocument/2006/relationships/hyperlink" Target="https://quizlet.com/879586040/raise-unit-1-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1.xml"/><Relationship Id="rId3" Type="http://schemas.openxmlformats.org/officeDocument/2006/relationships/slide" Target="/pp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F8fRA107OA;&amp;rel=0" TargetMode="External"/><Relationship Id="rId3" Type="http://schemas.openxmlformats.org/officeDocument/2006/relationships/hyperlink" Target="https://k12.openstax.org/contents/raise/resources/841ae32e85322500aaadf44ebb6fbe6269916d77" TargetMode="External"/><Relationship Id="rId4" Type="http://schemas.openxmlformats.org/officeDocument/2006/relationships/hyperlink" Target="https://k12.openstax.org/contents/raise/resources/b78966af01df5ac778b33c02999abeea5c40c196"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will use variables, expressions, and equations to model real-world relationships and learn to represent limits or constraints using expressions and equations. Students will determine whether quantities are fixed or variable, make assumptions and estimates, and use numbers and letters to represent the quantities and relationships.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A2(C) write linear equations in two variables given a table of values, a graph, and a verbal description</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1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1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1(E) internalize new basic and academic language by using and reusing it in meaningful ways in speaking and writing activities that build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2(I) demonstrate listening comprehension of increasingly complex spoken English by following directions, retelling or summarizing spoken messages, responding to questions and requests, collaborating with peers, and taking notes commensurate with content and grade-level needs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5(B) write using newly acquired basic vocabulary and content-based grade-level vocabulary</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5e44dd242b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5e44dd242b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5d1a002a09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5d1a002a09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warm up elicits the idea that an equation can contain only letters, with each letter representing a value. It also reminds students that an equation is a statement that two expressions are equal and that different expressions could be used to represent a quantity. Later in this lesson and throughout the unit, students will create, interpret, and reason about equations with letters representing quantities.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Arrange students in groups of 2. For the last question, ask each partner to come up with a new equation.</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Continue to scroll down through the notes for activity answers, synthesis questions, and warm-up extension. </a:t>
            </a:r>
            <a:endParaRPr b="1"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 7.50</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 </a:t>
            </a:r>
            <a:r>
              <a:rPr lang="en" sz="1300">
                <a:solidFill>
                  <a:schemeClr val="dk1"/>
                </a:solidFill>
                <a:latin typeface="Calibri"/>
                <a:ea typeface="Calibri"/>
                <a:cs typeface="Calibri"/>
                <a:sym typeface="Calibri"/>
              </a:rPr>
              <a:t>A main dish costs $7.50.</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+ 4.50</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r>
              <a:rPr lang="en" sz="1300">
                <a:solidFill>
                  <a:schemeClr val="dk1"/>
                </a:solidFill>
                <a:latin typeface="Calibri"/>
                <a:ea typeface="Calibri"/>
                <a:cs typeface="Calibri"/>
                <a:sym typeface="Calibri"/>
              </a:rPr>
              <a:t> Your answer may vary, but here are some examples.</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cost of a main dish is the cost of the side dish plus $4.50.</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cost of a main dish is $4.50 more than the cost of a side dish.</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i="1" lang="en" sz="1300">
                <a:solidFill>
                  <a:schemeClr val="dk1"/>
                </a:solidFill>
                <a:latin typeface="Calibri"/>
                <a:ea typeface="Calibri"/>
                <a:cs typeface="Calibri"/>
                <a:sym typeface="Calibri"/>
              </a:rPr>
              <a:t>ns</a:t>
            </a:r>
            <a:r>
              <a:rPr lang="en" sz="1300">
                <a:solidFill>
                  <a:schemeClr val="dk1"/>
                </a:solidFill>
                <a:latin typeface="Calibri"/>
                <a:ea typeface="Calibri"/>
                <a:cs typeface="Calibri"/>
                <a:sym typeface="Calibri"/>
              </a:rPr>
              <a:t> = 6</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 </a:t>
            </a:r>
            <a:r>
              <a:rPr lang="en" sz="1300">
                <a:solidFill>
                  <a:schemeClr val="dk1"/>
                </a:solidFill>
                <a:latin typeface="Calibri"/>
                <a:ea typeface="Calibri"/>
                <a:cs typeface="Calibri"/>
                <a:sym typeface="Calibri"/>
              </a:rPr>
              <a:t>The number of side dishes times the cost of the side dish is $6.</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ns</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t</a:t>
            </a:r>
            <a:endParaRPr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 </a:t>
            </a:r>
            <a:r>
              <a:rPr lang="en" sz="1300">
                <a:solidFill>
                  <a:schemeClr val="dk1"/>
                </a:solidFill>
                <a:latin typeface="Calibri"/>
                <a:ea typeface="Calibri"/>
                <a:cs typeface="Calibri"/>
                <a:sym typeface="Calibri"/>
              </a:rPr>
              <a:t>The main dish added to the quantity of the number of side dishes times the cost of the side dish represents the total cost of the meal.</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rPr lang="en">
                <a:solidFill>
                  <a:schemeClr val="dk1"/>
                </a:solidFill>
                <a:latin typeface="Noto Sans"/>
                <a:ea typeface="Noto Sans"/>
                <a:cs typeface="Noto Sans"/>
                <a:sym typeface="Noto Sans"/>
              </a:rPr>
              <a:t>Invite students to share their interpretations of the given equations. Then, discuss with students: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i="1" lang="en">
                <a:solidFill>
                  <a:schemeClr val="dk1"/>
                </a:solidFill>
                <a:latin typeface="Noto Sans"/>
                <a:ea typeface="Noto Sans"/>
                <a:cs typeface="Noto Sans"/>
                <a:sym typeface="Noto Sans"/>
              </a:rPr>
              <a:t>“What is an equation? What does it tell us?”</a:t>
            </a:r>
            <a:r>
              <a:rPr lang="en">
                <a:solidFill>
                  <a:schemeClr val="dk1"/>
                </a:solidFill>
                <a:latin typeface="Noto Sans"/>
                <a:ea typeface="Noto Sans"/>
                <a:cs typeface="Noto Sans"/>
                <a:sym typeface="Noto Sans"/>
              </a:rPr>
              <a:t> (An equation is a statement that an expression has the same value as another expression.)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i="1" lang="en">
                <a:solidFill>
                  <a:schemeClr val="dk1"/>
                </a:solidFill>
                <a:latin typeface="Noto Sans"/>
                <a:ea typeface="Noto Sans"/>
                <a:cs typeface="Noto Sans"/>
                <a:sym typeface="Noto Sans"/>
              </a:rPr>
              <a:t>“Can equations contain only numbers?” </a:t>
            </a:r>
            <a:r>
              <a:rPr lang="en">
                <a:solidFill>
                  <a:schemeClr val="dk1"/>
                </a:solidFill>
                <a:latin typeface="Noto Sans"/>
                <a:ea typeface="Noto Sans"/>
                <a:cs typeface="Noto Sans"/>
                <a:sym typeface="Noto Sans"/>
              </a:rPr>
              <a:t>(Yes.)</a:t>
            </a:r>
            <a:r>
              <a:rPr i="1" lang="en">
                <a:solidFill>
                  <a:schemeClr val="dk1"/>
                </a:solidFill>
                <a:latin typeface="Noto Sans"/>
                <a:ea typeface="Noto Sans"/>
                <a:cs typeface="Noto Sans"/>
                <a:sym typeface="Noto Sans"/>
              </a:rPr>
              <a:t> “Only letters?” </a:t>
            </a:r>
            <a:r>
              <a:rPr lang="en">
                <a:solidFill>
                  <a:schemeClr val="dk1"/>
                </a:solidFill>
                <a:latin typeface="Noto Sans"/>
                <a:ea typeface="Noto Sans"/>
                <a:cs typeface="Noto Sans"/>
                <a:sym typeface="Noto Sans"/>
              </a:rPr>
              <a:t>(Yes.) </a:t>
            </a:r>
            <a:r>
              <a:rPr i="1" lang="en">
                <a:solidFill>
                  <a:schemeClr val="dk1"/>
                </a:solidFill>
                <a:latin typeface="Noto Sans"/>
                <a:ea typeface="Noto Sans"/>
                <a:cs typeface="Noto Sans"/>
                <a:sym typeface="Noto Sans"/>
              </a:rPr>
              <a:t>“A mix of numbers and letters?”</a:t>
            </a:r>
            <a:r>
              <a:rPr lang="en">
                <a:solidFill>
                  <a:schemeClr val="dk1"/>
                </a:solidFill>
                <a:latin typeface="Noto Sans"/>
                <a:ea typeface="Noto Sans"/>
                <a:cs typeface="Noto Sans"/>
                <a:sym typeface="Noto Sans"/>
              </a:rPr>
              <a:t> (Yes.)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i="1" lang="en">
                <a:solidFill>
                  <a:schemeClr val="dk1"/>
                </a:solidFill>
                <a:latin typeface="Noto Sans"/>
                <a:ea typeface="Noto Sans"/>
                <a:cs typeface="Noto Sans"/>
                <a:sym typeface="Noto Sans"/>
              </a:rPr>
              <a:t>“The last question asked you to write an equation that could be true. Could this equation be true: m </a:t>
            </a:r>
            <a:r>
              <a:rPr lang="en">
                <a:solidFill>
                  <a:schemeClr val="dk1"/>
                </a:solidFill>
                <a:latin typeface="Noto Sans"/>
                <a:ea typeface="Noto Sans"/>
                <a:cs typeface="Noto Sans"/>
                <a:sym typeface="Noto Sans"/>
              </a:rPr>
              <a:t>+ 5 =</a:t>
            </a:r>
            <a:r>
              <a:rPr i="1" lang="en">
                <a:solidFill>
                  <a:schemeClr val="dk1"/>
                </a:solidFill>
                <a:latin typeface="Noto Sans"/>
                <a:ea typeface="Noto Sans"/>
                <a:cs typeface="Noto Sans"/>
                <a:sym typeface="Noto Sans"/>
              </a:rPr>
              <a:t> t? How do you know?”</a:t>
            </a:r>
            <a:r>
              <a:rPr lang="en">
                <a:solidFill>
                  <a:schemeClr val="dk1"/>
                </a:solidFill>
                <a:latin typeface="Noto Sans"/>
                <a:ea typeface="Noto Sans"/>
                <a:cs typeface="Noto Sans"/>
                <a:sym typeface="Noto Sans"/>
              </a:rPr>
              <a:t> (It could be. If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is 7.50 and </a:t>
            </a:r>
            <a:r>
              <a:rPr i="1" lang="en">
                <a:solidFill>
                  <a:schemeClr val="dk1"/>
                </a:solidFill>
                <a:latin typeface="Noto Sans"/>
                <a:ea typeface="Noto Sans"/>
                <a:cs typeface="Noto Sans"/>
                <a:sym typeface="Noto Sans"/>
              </a:rPr>
              <a:t>t</a:t>
            </a:r>
            <a:r>
              <a:rPr lang="en">
                <a:solidFill>
                  <a:schemeClr val="dk1"/>
                </a:solidFill>
                <a:latin typeface="Noto Sans"/>
                <a:ea typeface="Noto Sans"/>
                <a:cs typeface="Noto Sans"/>
                <a:sym typeface="Noto Sans"/>
              </a:rPr>
              <a:t> is 12.50, then the equation is true.)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i="1" lang="en">
                <a:solidFill>
                  <a:schemeClr val="dk1"/>
                </a:solidFill>
                <a:latin typeface="Noto Sans"/>
                <a:ea typeface="Noto Sans"/>
                <a:cs typeface="Noto Sans"/>
                <a:sym typeface="Noto Sans"/>
              </a:rPr>
              <a:t>“When might the equation be false?” </a:t>
            </a:r>
            <a:r>
              <a:rPr lang="en">
                <a:solidFill>
                  <a:schemeClr val="dk1"/>
                </a:solidFill>
                <a:latin typeface="Noto Sans"/>
                <a:ea typeface="Noto Sans"/>
                <a:cs typeface="Noto Sans"/>
                <a:sym typeface="Noto Sans"/>
              </a:rPr>
              <a:t>(If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is 7.50 and </a:t>
            </a:r>
            <a:r>
              <a:rPr i="1" lang="en">
                <a:solidFill>
                  <a:schemeClr val="dk1"/>
                </a:solidFill>
                <a:latin typeface="Noto Sans"/>
                <a:ea typeface="Noto Sans"/>
                <a:cs typeface="Noto Sans"/>
                <a:sym typeface="Noto Sans"/>
              </a:rPr>
              <a:t>t</a:t>
            </a:r>
            <a:r>
              <a:rPr lang="en">
                <a:solidFill>
                  <a:schemeClr val="dk1"/>
                </a:solidFill>
                <a:latin typeface="Noto Sans"/>
                <a:ea typeface="Noto Sans"/>
                <a:cs typeface="Noto Sans"/>
                <a:sym typeface="Noto Sans"/>
              </a:rPr>
              <a:t> is anything but 12.50, or if the value of </a:t>
            </a:r>
            <a:r>
              <a:rPr i="1" lang="en">
                <a:solidFill>
                  <a:schemeClr val="dk1"/>
                </a:solidFill>
                <a:latin typeface="Noto Sans"/>
                <a:ea typeface="Noto Sans"/>
                <a:cs typeface="Noto Sans"/>
                <a:sym typeface="Noto Sans"/>
              </a:rPr>
              <a:t>t</a:t>
            </a:r>
            <a:r>
              <a:rPr lang="en">
                <a:solidFill>
                  <a:schemeClr val="dk1"/>
                </a:solidFill>
                <a:latin typeface="Noto Sans"/>
                <a:ea typeface="Noto Sans"/>
                <a:cs typeface="Noto Sans"/>
                <a:sym typeface="Noto Sans"/>
              </a:rPr>
              <a:t> is not 5 more than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then it is false.)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i="1" lang="en">
                <a:solidFill>
                  <a:schemeClr val="dk1"/>
                </a:solidFill>
                <a:latin typeface="Noto Sans"/>
                <a:ea typeface="Noto Sans"/>
                <a:cs typeface="Noto Sans"/>
                <a:sym typeface="Noto Sans"/>
              </a:rPr>
              <a:t>“One equation tells us that a main dish is $7.50. Another equation tells us that it is equal to the expression s</a:t>
            </a:r>
            <a:r>
              <a:rPr lang="en">
                <a:solidFill>
                  <a:schemeClr val="dk1"/>
                </a:solidFill>
                <a:latin typeface="Noto Sans"/>
                <a:ea typeface="Noto Sans"/>
                <a:cs typeface="Noto Sans"/>
                <a:sym typeface="Noto Sans"/>
              </a:rPr>
              <a:t> + 4.50</a:t>
            </a:r>
            <a:r>
              <a:rPr i="1" lang="en">
                <a:solidFill>
                  <a:schemeClr val="dk1"/>
                </a:solidFill>
                <a:latin typeface="Noto Sans"/>
                <a:ea typeface="Noto Sans"/>
                <a:cs typeface="Noto Sans"/>
                <a:sym typeface="Noto Sans"/>
              </a:rPr>
              <a:t>. Could both be true? Are they both appropriate for expressing the cost of a main dish?”</a:t>
            </a:r>
            <a:r>
              <a:rPr lang="en">
                <a:solidFill>
                  <a:schemeClr val="dk1"/>
                </a:solidFill>
                <a:latin typeface="Noto Sans"/>
                <a:ea typeface="Noto Sans"/>
                <a:cs typeface="Noto Sans"/>
                <a:sym typeface="Noto Sans"/>
              </a:rPr>
              <a:t> (Yes. The first one tells us the price in dollars. The second tells us how the price compares to a side dish.)</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Warm Up Extension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arenR"/>
            </a:pPr>
            <a:r>
              <a:rPr lang="en">
                <a:solidFill>
                  <a:schemeClr val="dk1"/>
                </a:solidFill>
                <a:latin typeface="Noto Sans"/>
                <a:ea typeface="Noto Sans"/>
                <a:cs typeface="Noto Sans"/>
                <a:sym typeface="Noto Sans"/>
              </a:rPr>
              <a:t>Write a new equation that could be true in this same situation.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Answer:</a:t>
            </a:r>
            <a:r>
              <a:rPr lang="en">
                <a:solidFill>
                  <a:schemeClr val="dk1"/>
                </a:solidFill>
                <a:latin typeface="Noto Sans"/>
                <a:ea typeface="Noto Sans"/>
                <a:cs typeface="Noto Sans"/>
                <a:sym typeface="Noto Sans"/>
              </a:rPr>
              <a:t> Answers may vary, but here are some examples.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s</a:t>
            </a:r>
            <a:r>
              <a:rPr lang="en">
                <a:solidFill>
                  <a:schemeClr val="dk1"/>
                </a:solidFill>
                <a:latin typeface="Noto Sans"/>
                <a:ea typeface="Noto Sans"/>
                <a:cs typeface="Noto Sans"/>
                <a:sym typeface="Noto Sans"/>
              </a:rPr>
              <a:t> = 4.5</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+ 6 = 13.5</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arenR"/>
            </a:pPr>
            <a:r>
              <a:rPr lang="en">
                <a:solidFill>
                  <a:schemeClr val="dk1"/>
                </a:solidFill>
                <a:latin typeface="Noto Sans"/>
                <a:ea typeface="Noto Sans"/>
                <a:cs typeface="Noto Sans"/>
                <a:sym typeface="Noto Sans"/>
              </a:rPr>
              <a:t>Describe what your new equation means in words.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Answer: </a:t>
            </a:r>
            <a:r>
              <a:rPr lang="en">
                <a:solidFill>
                  <a:schemeClr val="dk1"/>
                </a:solidFill>
                <a:latin typeface="Noto Sans"/>
                <a:ea typeface="Noto Sans"/>
                <a:cs typeface="Noto Sans"/>
                <a:sym typeface="Noto Sans"/>
              </a:rPr>
              <a:t>Answers may vary, but here are some examples.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The main dish costs $2.</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The difference in cost between the main dish and a side dish is $4.50.</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$13.50 is the cost of the main dish and a $6 tip.</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5e44dd242b_0_2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5e44dd242b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prompts students to create expressions to represent the quantities and relationships in a situation and engages them in mathematical modeling.</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plan a pizza party and present a cost estimate. Some students may choose to perform research and revise their models as they gather new information. There are many possible solutions to the task.</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students discuss their ideas, monitor for those who:</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Find and use actual data or exact values (for example, count the number of students in the class, research the cost of a large pizza at a nearby shop, or quickly survey the class for topping preferences).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Estimate quantities based on prior knowledge (for example, the cost of a large pizza in a recent purchase or the number of slices they and their friends generally consume at lunch time).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Make assumptions about behaviors, preferences, or quantities (for instance, assume that a certain percentage of the class prefers a certain topping).</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Ask students if they have ever been in charge of planning a party. Solicit a few ideas of what party planners need to consider.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Ask students to imagine being in charge of a class pizza party. Explain that their job is to present a plan and a cost estimate for the party.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Arrange students in groups of 4. Provide access to calculators and, if feasible and desired, access to the internet for researching pizza prices. Students can also make estimates based on prior experience, refer to printed ads, or use their personal device to look up pricing information.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b="1" lang="en" sz="1300">
                <a:solidFill>
                  <a:schemeClr val="dk1"/>
                </a:solidFill>
                <a:latin typeface="Calibri"/>
                <a:ea typeface="Calibri"/>
                <a:cs typeface="Calibri"/>
                <a:sym typeface="Calibri"/>
              </a:rPr>
              <a:t>Limit the time spent on the first question to seven or eight minutes</a:t>
            </a:r>
            <a:r>
              <a:rPr lang="en" sz="1300">
                <a:solidFill>
                  <a:schemeClr val="dk1"/>
                </a:solidFill>
                <a:latin typeface="Calibri"/>
                <a:ea typeface="Calibri"/>
                <a:cs typeface="Calibri"/>
                <a:sym typeface="Calibri"/>
              </a:rPr>
              <a:t> and pause the class before students move on to subsequent questions. </a:t>
            </a:r>
            <a:r>
              <a:rPr b="1" lang="en" sz="1300">
                <a:solidFill>
                  <a:schemeClr val="dk1"/>
                </a:solidFill>
                <a:latin typeface="Calibri"/>
                <a:ea typeface="Calibri"/>
                <a:cs typeface="Calibri"/>
                <a:sym typeface="Calibri"/>
              </a:rPr>
              <a:t>Give groups of students one or two minutes to share their proposals with another group.</a:t>
            </a:r>
            <a:r>
              <a:rPr lang="en" sz="1300">
                <a:solidFill>
                  <a:schemeClr val="dk1"/>
                </a:solidFill>
                <a:latin typeface="Calibri"/>
                <a:ea typeface="Calibri"/>
                <a:cs typeface="Calibri"/>
                <a:sym typeface="Calibri"/>
              </a:rPr>
              <a:t> Then, select a few groups who used contrasting strategies (such as those outlined in the 1.1.0 Lesson Narrative) to briefly share their plans with the class. Record or display their plans for all to see.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Next, ask students to complete the remaining questions. If needed, give an example of an expression that can be written to represent a cost calculation.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answers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are some samples: </a:t>
            </a:r>
            <a:r>
              <a:rPr lang="en" sz="1300">
                <a:solidFill>
                  <a:schemeClr val="dk1"/>
                </a:solidFill>
                <a:latin typeface="Calibri"/>
                <a:ea typeface="Calibri"/>
                <a:cs typeface="Calibri"/>
                <a:sym typeface="Calibri"/>
              </a:rPr>
              <a:t>A supreme pizza that has pepperoni, sausage, bell peppers, mushrooms, and olives. A deep-dish cheese pizza. A thin crust pizza with hamburger meat.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are some samples: Pan crust, Deep-dish, Stuffed crust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10 x (3(1.50) + 21.99) + 2.50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are some samples: The delivery cost might change. The number of toppings we select may change. The total number of pizzas ordered may change if someone is absent.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(1.50t + 21.99)</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d</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are some samples: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 number of toppings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 number of pizzas ordered</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i="1" lang="en" sz="1300">
                <a:solidFill>
                  <a:schemeClr val="dk1"/>
                </a:solidFill>
                <a:latin typeface="Calibri"/>
                <a:ea typeface="Calibri"/>
                <a:cs typeface="Calibri"/>
                <a:sym typeface="Calibri"/>
              </a:rPr>
              <a:t>d</a:t>
            </a:r>
            <a:r>
              <a:rPr lang="en" sz="1300">
                <a:solidFill>
                  <a:schemeClr val="dk1"/>
                </a:solidFill>
                <a:latin typeface="Calibri"/>
                <a:ea typeface="Calibri"/>
                <a:cs typeface="Calibri"/>
                <a:sym typeface="Calibri"/>
              </a:rPr>
              <a:t> = delivery charge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groups who did not previously share their plans to share the expressions they wrote and explain what the expressions represent. After each group shares, ask if others calculated the costs the same way but wrote different expressions.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 students present their expressions, record the quantities that they mention and display them for all to see. Some examples: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number of students in the class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number of pizza slices per person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cost of delivery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price per topping</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Briefly discuss the quantities that students anticipate would change (and therefore would be replaced with letters).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Explain to students that the expressions they have written are examples of mathematical models. They are mathematical representations of a situation in life that can be used to make sense of problems and solve them. We will look more closely at how expressions could represent the quantities in a situation like party planning, which involves certain conditions or requirements.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7 Compare and Connect: Representing,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students share their plans with the class, call students’ attention to the different ways the quantities are represented in expressions and to the different expressions that represent the same quantity. Take a close look at the contrasting strategies used within the context of the situation. Wherever possible, amplify student words and actions that students use to revise their models by estimating quantities and making assumptions about the situation.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Maximize meta-awareness; Support sense-making</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1155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1155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Representation: Access for Perception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Display and read the directions aloud. Students who both listen to and read the information will benefit from additional processing time. Check for understanding by inviting students to rephrase directions in their own words.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Language; Memory</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arenR"/>
            </a:pPr>
            <a:r>
              <a:rPr lang="en" sz="1300">
                <a:solidFill>
                  <a:schemeClr val="dk1"/>
                </a:solidFill>
                <a:latin typeface="Calibri"/>
                <a:ea typeface="Calibri"/>
                <a:cs typeface="Calibri"/>
                <a:sym typeface="Calibri"/>
              </a:rPr>
              <a:t>First, determine the total area of the pizza using the area formula for a circle, πr</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Then, divide the cost of the pizza by the area measurement. The expression could be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πr</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if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 cost.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arenR"/>
            </a:pPr>
            <a:r>
              <a:rPr lang="en" sz="1300">
                <a:solidFill>
                  <a:schemeClr val="dk1"/>
                </a:solidFill>
                <a:latin typeface="Calibri"/>
                <a:ea typeface="Calibri"/>
                <a:cs typeface="Calibri"/>
                <a:sym typeface="Calibri"/>
              </a:rPr>
              <a:t>Xlarge, Small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arenR"/>
            </a:pPr>
            <a:r>
              <a:rPr lang="en" sz="1300">
                <a:solidFill>
                  <a:schemeClr val="dk1"/>
                </a:solidFill>
                <a:latin typeface="Calibri"/>
                <a:ea typeface="Calibri"/>
                <a:cs typeface="Calibri"/>
                <a:sym typeface="Calibri"/>
              </a:rPr>
              <a:t>$0.06</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Each student gets 2 slices of pizza. Multiply the cost of one slice (3</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by 2. Also, add the delivery fee of $8. The answer is (2)3</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3</a:t>
            </a:r>
            <a:r>
              <a:rPr i="1" lang="en" sz="1300">
                <a:solidFill>
                  <a:schemeClr val="dk1"/>
                </a:solidFill>
                <a:latin typeface="Calibri"/>
                <a:ea typeface="Calibri"/>
                <a:cs typeface="Calibri"/>
                <a:sym typeface="Calibri"/>
              </a:rPr>
              <a:t>n</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cost must include a delivery fee of $8. The answer is </a:t>
            </a:r>
            <a:r>
              <a:rPr lang="en" sz="1300">
                <a:solidFill>
                  <a:schemeClr val="dk1"/>
                </a:solidFill>
                <a:latin typeface="Calibri"/>
                <a:ea typeface="Calibri"/>
                <a:cs typeface="Calibri"/>
                <a:sym typeface="Calibri"/>
              </a:rPr>
              <a:t>(2)3</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(2)3</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+ 8</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expression that represents the cost of 2 slices of pizza for n students is (2)3</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Adding the delivery fee of $8 results in the expression (2)3</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+ 8</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Each student gets 2 slices of pizza. Multiply the cost of one slice by 2. The answer is(2)3</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+8.</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This activity challenges you to complete a very difficult task!</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more you know about the situation, the closer you are to being able to solve this problem mathematically instead of guessing and checking to see if you are correct.</a:t>
            </a:r>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47b1eaab1d_0_8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47b1eaab1d_0_8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Writing and solving equations often involves showing and meeting constraints. This activity introduces the term “constraints” and shows how expressions and equations can describe limits on quantities—either by the values they can take or how they relate to other quantities.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Tell students they'll now explore the limits, or constraints, of the pizza party. A constraint is something that limits what’s possible or reasonable—like how long a class lasts or how many students are in a room. Some are fixed, others can vary within a limit.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Keep students in groups of 4. Give them 2 minutes to work quietly, then a few minutes to share in their group. Follow with a class discussion.</a:t>
            </a:r>
            <a:endParaRPr sz="1300">
              <a:solidFill>
                <a:schemeClr val="dk1"/>
              </a:solidFill>
              <a:latin typeface="Calibri"/>
              <a:ea typeface="Calibri"/>
              <a:cs typeface="Calibri"/>
              <a:sym typeface="Calibri"/>
            </a:endParaRPr>
          </a:p>
          <a:p>
            <a:pPr indent="0" lvl="0" marL="0" rtl="0" algn="l">
              <a:spcBef>
                <a:spcPts val="1200"/>
              </a:spcBef>
              <a:spcAft>
                <a:spcPts val="80"/>
              </a:spcAft>
              <a:buNone/>
            </a:pPr>
            <a:r>
              <a:rPr b="1" i="1" lang="en" sz="1300">
                <a:solidFill>
                  <a:schemeClr val="dk1"/>
                </a:solidFill>
                <a:latin typeface="Calibri"/>
                <a:ea typeface="Calibri"/>
                <a:cs typeface="Calibri"/>
                <a:sym typeface="Calibri"/>
              </a:rPr>
              <a:t>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may vary, but here is an example. (1.50</a:t>
            </a:r>
            <a:r>
              <a:rPr i="1" lang="en" sz="1300">
                <a:solidFill>
                  <a:schemeClr val="dk1"/>
                </a:solidFill>
                <a:latin typeface="Calibri"/>
                <a:ea typeface="Calibri"/>
                <a:cs typeface="Calibri"/>
                <a:sym typeface="Calibri"/>
              </a:rPr>
              <a:t>t </a:t>
            </a:r>
            <a:r>
              <a:rPr lang="en" sz="1300">
                <a:solidFill>
                  <a:schemeClr val="dk1"/>
                </a:solidFill>
                <a:latin typeface="Calibri"/>
                <a:ea typeface="Calibri"/>
                <a:cs typeface="Calibri"/>
                <a:sym typeface="Calibri"/>
              </a:rPr>
              <a:t>+ 21.99)</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may vary, but here is an example. </a:t>
            </a:r>
            <a:r>
              <a:rPr i="1" lang="en" sz="1300">
                <a:solidFill>
                  <a:schemeClr val="dk1"/>
                </a:solidFill>
                <a:latin typeface="Calibri"/>
                <a:ea typeface="Calibri"/>
                <a:cs typeface="Calibri"/>
                <a:sym typeface="Calibri"/>
              </a:rPr>
              <a:t>t </a:t>
            </a:r>
            <a:r>
              <a:rPr lang="en" sz="1300">
                <a:solidFill>
                  <a:schemeClr val="dk1"/>
                </a:solidFill>
                <a:latin typeface="Calibri"/>
                <a:ea typeface="Calibri"/>
                <a:cs typeface="Calibri"/>
                <a:sym typeface="Calibri"/>
              </a:rPr>
              <a:t>= number of toppings; </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 number of pizzas ordered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may vary, but here is an example. The cost of a topping is usually less than $2.00 per topping; The number of pizzas ordered will probably be less than or equal to the number of students in the class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students to share the equations or inequalities that represent the constraints in their party plan. Emphasize the following points: Sometimes, a constraint is an exact value. For example: Ordering pizza online involves a fee of $2.50, or the price of a large cheese pizza is $9.</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Calibri"/>
                <a:ea typeface="Calibri"/>
                <a:cs typeface="Calibri"/>
                <a:sym typeface="Calibri"/>
              </a:rPr>
              <a:t>Other times, a constraint involves a boundary or a limit. For example: An order must be at least $25 to qualify for free delivery, or the party must cost no more than $90.</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Representation: Develop Language and Symbols: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Display or provide charts with symbols and meanings. Invite students to name additional examples of variables that might be considered constraints to encourage critical thinking and application to the expressions created in this activity. Examples of additional constraints might include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&lt; 2 to represent how long the party could last, or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&lt; 3 to say that each student will get fewer than 3 beverages.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Conceptual processing; Memory</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 20; </a:t>
            </a: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 8</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At most 20 hours means 20 hours or less. Use the less than or equal to symbol. The correct answer is </a:t>
            </a: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 20; </a:t>
            </a: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 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 20; </a:t>
            </a: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 8</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At most 20 hours means 20 hours or less, which uses the less than or equal to symbol. At least 8 hours means 8 hours or more, which uses the greater than or equal to symbol.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 20; </a:t>
            </a: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 8</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At most 20 hours means 20 hours or less. Use the less than or equal to symbol. At least 8 hours means 8 hours or more. Use the greater than or equal to symbol. The answer is </a:t>
            </a: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 20; </a:t>
            </a: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 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 20; </a:t>
            </a: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 8</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At least 8 hours means 8 hours or more Use the greater than or equal to symbol. The correct answer is </a:t>
            </a: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 20; </a:t>
            </a: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 8</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One way to represent a constraint is to use an inequality symbol. For example, you may decide that at most 3 toppings should be on each pizza. This could be represented by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&lt; 3, if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represents the number of toppings.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On the number line, the numbers get larger as they go from left to right. The number line can be used to explain the symbols “&lt;” and “&gt;.”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&lt;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i</a:t>
            </a:r>
            <a:r>
              <a:rPr lang="en" sz="1300">
                <a:solidFill>
                  <a:schemeClr val="dk1"/>
                </a:solidFill>
                <a:latin typeface="Calibri"/>
                <a:ea typeface="Calibri"/>
                <a:cs typeface="Calibri"/>
                <a:sym typeface="Calibri"/>
              </a:rPr>
              <a:t>s  read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is less than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is to the left of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on the number line.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&gt;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is read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is greater than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is to the right of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on the number line.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 </a:t>
            </a:r>
            <a:endParaRPr b="1" sz="1300">
              <a:solidFill>
                <a:srgbClr val="1D2125"/>
              </a:solidFill>
              <a:latin typeface="Calibri"/>
              <a:ea typeface="Calibri"/>
              <a:cs typeface="Calibri"/>
              <a:sym typeface="Calibri"/>
            </a:endParaRPr>
          </a:p>
          <a:p>
            <a:pPr indent="-311150" lvl="0" marL="457200" rtl="0" algn="l">
              <a:lnSpc>
                <a:spcPct val="10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14 is less than or equal to 27</a:t>
            </a:r>
            <a:endParaRPr sz="1300">
              <a:solidFill>
                <a:srgbClr val="1D2125"/>
              </a:solidFill>
              <a:latin typeface="Calibri"/>
              <a:ea typeface="Calibri"/>
              <a:cs typeface="Calibri"/>
              <a:sym typeface="Calibri"/>
            </a:endParaRPr>
          </a:p>
          <a:p>
            <a:pPr indent="-311150" lvl="0" marL="457200" rtl="0" algn="l">
              <a:lnSpc>
                <a:spcPct val="10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12 is greater than 4 divided by 2</a:t>
            </a:r>
            <a:endParaRPr sz="1300">
              <a:solidFill>
                <a:srgbClr val="1D2125"/>
              </a:solidFill>
              <a:latin typeface="Calibri"/>
              <a:ea typeface="Calibri"/>
              <a:cs typeface="Calibri"/>
              <a:sym typeface="Calibri"/>
            </a:endParaRPr>
          </a:p>
          <a:p>
            <a:pPr indent="-311150" lvl="0" marL="457200" rtl="0" algn="l">
              <a:lnSpc>
                <a:spcPct val="105000"/>
              </a:lnSpc>
              <a:spcBef>
                <a:spcPts val="0"/>
              </a:spcBef>
              <a:spcAft>
                <a:spcPts val="0"/>
              </a:spcAft>
              <a:buClr>
                <a:srgbClr val="1D2125"/>
              </a:buClr>
              <a:buSzPts val="1300"/>
              <a:buFont typeface="Calibri"/>
              <a:buAutoNum type="arabicPeriod"/>
            </a:pP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minus 7 is less than 1</a:t>
            </a:r>
            <a:endParaRPr sz="13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t/>
            </a:r>
            <a:endParaRPr sz="13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t/>
            </a:r>
            <a:endParaRPr sz="1300">
              <a:solidFill>
                <a:srgbClr val="1D2125"/>
              </a:solidFill>
              <a:latin typeface="Calibri"/>
              <a:ea typeface="Calibri"/>
              <a:cs typeface="Calibri"/>
              <a:sym typeface="Calibri"/>
            </a:endParaRPr>
          </a:p>
          <a:p>
            <a:pPr indent="0" lvl="0" marL="0" rtl="0" algn="l">
              <a:lnSpc>
                <a:spcPct val="105000"/>
              </a:lnSpc>
              <a:spcBef>
                <a:spcPts val="300"/>
              </a:spcBef>
              <a:spcAft>
                <a:spcPts val="0"/>
              </a:spcAft>
              <a:buClr>
                <a:schemeClr val="dk1"/>
              </a:buClr>
              <a:buSzPts val="1100"/>
              <a:buFont typeface="Arial"/>
              <a:buNone/>
            </a:pPr>
            <a:r>
              <a:t/>
            </a:r>
            <a:endParaRPr b="1" sz="1800">
              <a:solidFill>
                <a:srgbClr val="1D2125"/>
              </a:solidFill>
              <a:latin typeface="Calibri"/>
              <a:ea typeface="Calibri"/>
              <a:cs typeface="Calibri"/>
              <a:sym typeface="Calibri"/>
            </a:endParaRPr>
          </a:p>
          <a:p>
            <a:pPr indent="0" lvl="0" marL="0" rtl="0" algn="l">
              <a:lnSpc>
                <a:spcPct val="115000"/>
              </a:lnSpc>
              <a:spcBef>
                <a:spcPts val="3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5e44dd242b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5e44dd242b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b="1" lang="en" sz="1300">
                <a:solidFill>
                  <a:schemeClr val="dk1"/>
                </a:solidFill>
                <a:latin typeface="Calibri"/>
                <a:ea typeface="Calibri"/>
                <a:cs typeface="Calibri"/>
                <a:sym typeface="Calibri"/>
              </a:rPr>
              <a:t>Answers may vary, but here are some samples:</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 number of different toppings one student selects; </a:t>
            </a: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 number of different scoops of ice cream one student requests;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total number of ninth grade students at party; </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 cost of paper products like napkins, bowls, and spoons.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b="1" lang="en" sz="1300">
                <a:solidFill>
                  <a:schemeClr val="dk1"/>
                </a:solidFill>
                <a:latin typeface="Calibri"/>
                <a:ea typeface="Calibri"/>
                <a:cs typeface="Calibri"/>
                <a:sym typeface="Calibri"/>
              </a:rPr>
              <a:t>Answers</a:t>
            </a:r>
            <a:r>
              <a:rPr b="1" lang="en" sz="1300">
                <a:solidFill>
                  <a:schemeClr val="dk1"/>
                </a:solidFill>
                <a:latin typeface="Calibri"/>
                <a:ea typeface="Calibri"/>
                <a:cs typeface="Calibri"/>
                <a:sym typeface="Calibri"/>
              </a:rPr>
              <a:t> may vary, but here are some samples:</a:t>
            </a:r>
            <a:r>
              <a:rPr lang="en" sz="1300">
                <a:solidFill>
                  <a:schemeClr val="dk1"/>
                </a:solidFill>
                <a:latin typeface="Calibri"/>
                <a:ea typeface="Calibri"/>
                <a:cs typeface="Calibri"/>
                <a:sym typeface="Calibri"/>
              </a:rPr>
              <a:t> (0.75</a:t>
            </a: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+ 1.5</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total cost; 4.00</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+ 15 = total cost; 1.50</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+ 0.08(1.50</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total cost.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b="1" lang="en" sz="1300">
                <a:solidFill>
                  <a:schemeClr val="dk1"/>
                </a:solidFill>
                <a:latin typeface="Calibri"/>
                <a:ea typeface="Calibri"/>
                <a:cs typeface="Calibri"/>
                <a:sym typeface="Calibri"/>
              </a:rPr>
              <a:t>Answers may vary, but here are some samples:</a:t>
            </a:r>
            <a:r>
              <a:rPr lang="en" sz="1300">
                <a:solidFill>
                  <a:schemeClr val="dk1"/>
                </a:solidFill>
                <a:latin typeface="Calibri"/>
                <a:ea typeface="Calibri"/>
                <a:cs typeface="Calibri"/>
                <a:sym typeface="Calibri"/>
              </a:rPr>
              <a:t> (a) </a:t>
            </a:r>
            <a:r>
              <a:rPr lang="en" sz="1300">
                <a:solidFill>
                  <a:schemeClr val="dk1"/>
                </a:solidFill>
                <a:latin typeface="Calibri"/>
                <a:ea typeface="Calibri"/>
                <a:cs typeface="Calibri"/>
                <a:sym typeface="Calibri"/>
              </a:rPr>
              <a:t>Each scoop of ice cream costs $0.75 and the cost of each topping is $1.50 which sum to the cost of one bowl of ice cream. Now we multiply the cost of one bowl of ice cream by the number of students in the class. (b) A flat cost of $4 per bowl of ice cream for each student plus a charge of $15 for the bowls, spoons, and napkins. </a:t>
            </a:r>
            <a:r>
              <a:rPr lang="en" sz="1300">
                <a:solidFill>
                  <a:schemeClr val="dk1"/>
                </a:solidFill>
                <a:latin typeface="Calibri"/>
                <a:ea typeface="Calibri"/>
                <a:cs typeface="Calibri"/>
                <a:sym typeface="Calibri"/>
              </a:rPr>
              <a:t>(c) </a:t>
            </a:r>
            <a:r>
              <a:rPr lang="en" sz="1300">
                <a:solidFill>
                  <a:schemeClr val="dk1"/>
                </a:solidFill>
                <a:latin typeface="Calibri"/>
                <a:ea typeface="Calibri"/>
                <a:cs typeface="Calibri"/>
                <a:sym typeface="Calibri"/>
              </a:rPr>
              <a:t>There are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students in the ninth grade. A packaged ice cream cone is about $1.50</a:t>
            </a:r>
            <a:r>
              <a:rPr lang="en" sz="1300">
                <a:solidFill>
                  <a:schemeClr val="dk1"/>
                </a:solidFill>
                <a:latin typeface="Calibri"/>
                <a:ea typeface="Calibri"/>
                <a:cs typeface="Calibri"/>
                <a:sym typeface="Calibri"/>
              </a:rPr>
              <a:t>, and tax is about 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b="1" lang="en" sz="1300">
                <a:solidFill>
                  <a:schemeClr val="dk1"/>
                </a:solidFill>
                <a:latin typeface="Calibri"/>
                <a:ea typeface="Calibri"/>
                <a:cs typeface="Calibri"/>
                <a:sym typeface="Calibri"/>
              </a:rPr>
              <a:t>Answers may vary, but here are some samples:</a:t>
            </a:r>
            <a:r>
              <a:rPr lang="en" sz="1300">
                <a:solidFill>
                  <a:schemeClr val="dk1"/>
                </a:solidFill>
                <a:latin typeface="Calibri"/>
                <a:ea typeface="Calibri"/>
                <a:cs typeface="Calibri"/>
                <a:sym typeface="Calibri"/>
              </a:rPr>
              <a:t> (a) You may choose to limit each student to selecting at most five toppings,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per bowl of ice cream. Or,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 5. (b) The number of scoops of ice cream, </a:t>
            </a: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provided to each student should not exceed three. Or, </a:t>
            </a:r>
            <a:r>
              <a:rPr i="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 3. (c) A whole number between 90 and 100 is a reasonable value for the number of students in ninth grade, or 90 ≤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100.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 down, so there is no need to slow down or add work to the next lessons. Instead, use the results of this cool-down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347b1eaab1d_0_9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347b1eaab1d_0_9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347b1eaab1d_0_10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347b1eaab1d_0_10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Prompt: </a:t>
            </a:r>
            <a:r>
              <a:rPr lang="en" sz="1300">
                <a:solidFill>
                  <a:schemeClr val="dk1"/>
                </a:solidFill>
                <a:latin typeface="Calibri"/>
                <a:ea typeface="Calibri"/>
                <a:cs typeface="Calibri"/>
                <a:sym typeface="Calibri"/>
              </a:rPr>
              <a:t>One big idea from today’s lesson is that real-life situations often have limits, or constraints. We can use expressions, equations, and inequalities to represent those limits and help us make sense of the situation.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Counting the number of students, researching actual prices.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Pizza preferences, number of slices per person, possible prices of pizza.</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It would be inefficient to take exact orders, cost much more, and likely mean a lot of leftovers.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the assumption was a slice of pepperoni pizza per person, it would probably cost less, but many students might not be able to enjoy the pizza or might not have enough.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will vary.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Remind students: </a:t>
            </a:r>
            <a:r>
              <a:rPr lang="en" sz="1300">
                <a:solidFill>
                  <a:schemeClr val="dk1"/>
                </a:solidFill>
                <a:latin typeface="Calibri"/>
                <a:ea typeface="Calibri"/>
                <a:cs typeface="Calibri"/>
                <a:sym typeface="Calibri"/>
              </a:rPr>
              <a:t>Expressions, equations, and inequalities are math models that represent real-life situations. Models use known information and some assumptions, so if those change, the model might change too.</a:t>
            </a:r>
            <a:endParaRPr sz="13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8.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5.png"/><Relationship Id="rId6" Type="http://schemas.openxmlformats.org/officeDocument/2006/relationships/image" Target="../media/image3.png"/><Relationship Id="rId7" Type="http://schemas.openxmlformats.org/officeDocument/2006/relationships/image" Target="../media/image7.png"/><Relationship Id="rId8"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24.png"/><Relationship Id="rId5" Type="http://schemas.openxmlformats.org/officeDocument/2006/relationships/image" Target="../media/image9.png"/><Relationship Id="rId6" Type="http://schemas.openxmlformats.org/officeDocument/2006/relationships/image" Target="../media/image22.png"/><Relationship Id="rId7" Type="http://schemas.openxmlformats.org/officeDocument/2006/relationships/image" Target="../media/image8.png"/><Relationship Id="rId8"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24.png"/><Relationship Id="rId9"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22.png"/><Relationship Id="rId7" Type="http://schemas.openxmlformats.org/officeDocument/2006/relationships/image" Target="../media/image25.png"/><Relationship Id="rId8"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9.jpg"/><Relationship Id="rId4" Type="http://schemas.openxmlformats.org/officeDocument/2006/relationships/image" Target="../media/image4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9.jpg"/><Relationship Id="rId4" Type="http://schemas.openxmlformats.org/officeDocument/2006/relationships/slide" Target="/ppt/slides/slide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7.png"/><Relationship Id="rId4" Type="http://schemas.openxmlformats.org/officeDocument/2006/relationships/image" Target="../media/image6.png"/><Relationship Id="rId5"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7.png"/><Relationship Id="rId4" Type="http://schemas.openxmlformats.org/officeDocument/2006/relationships/image" Target="../media/image3.png"/><Relationship Id="rId5" Type="http://schemas.openxmlformats.org/officeDocument/2006/relationships/image" Target="../media/image3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7.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9.png"/><Relationship Id="rId4" Type="http://schemas.openxmlformats.org/officeDocument/2006/relationships/image" Target="../media/image22.png"/><Relationship Id="rId5" Type="http://schemas.openxmlformats.org/officeDocument/2006/relationships/image" Target="../media/image8.png"/><Relationship Id="rId6" Type="http://schemas.openxmlformats.org/officeDocument/2006/relationships/image" Target="../media/image10.png"/><Relationship Id="rId7"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9.jpg"/><Relationship Id="rId4" Type="http://schemas.openxmlformats.org/officeDocument/2006/relationships/hyperlink" Target="https://www.youtube.com/watch?v=z-7hmaoO0aU" TargetMode="External"/><Relationship Id="rId5" Type="http://schemas.openxmlformats.org/officeDocument/2006/relationships/hyperlink" Target="http://www.youtube.com/watch?v=z-7hmaoO0aU" TargetMode="External"/><Relationship Id="rId6" Type="http://schemas.openxmlformats.org/officeDocument/2006/relationships/image" Target="../media/image4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9.jpg"/><Relationship Id="rId4" Type="http://schemas.openxmlformats.org/officeDocument/2006/relationships/image" Target="../media/image5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9.jpg"/><Relationship Id="rId4" Type="http://schemas.openxmlformats.org/officeDocument/2006/relationships/image" Target="../media/image5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7.png"/><Relationship Id="rId4" Type="http://schemas.openxmlformats.org/officeDocument/2006/relationships/image" Target="../media/image6.png"/><Relationship Id="rId5"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7.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png"/><Relationship Id="rId4" Type="http://schemas.openxmlformats.org/officeDocument/2006/relationships/image" Target="../media/image5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11.png"/><Relationship Id="rId4" Type="http://schemas.openxmlformats.org/officeDocument/2006/relationships/image" Target="../media/image22.png"/><Relationship Id="rId5" Type="http://schemas.openxmlformats.org/officeDocument/2006/relationships/image" Target="../media/image25.png"/><Relationship Id="rId6" Type="http://schemas.openxmlformats.org/officeDocument/2006/relationships/image" Target="../media/image33.png"/><Relationship Id="rId7" Type="http://schemas.openxmlformats.org/officeDocument/2006/relationships/image" Target="../media/image8.png"/><Relationship Id="rId8" Type="http://schemas.openxmlformats.org/officeDocument/2006/relationships/image" Target="../media/image1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22.png"/><Relationship Id="rId4" Type="http://schemas.openxmlformats.org/officeDocument/2006/relationships/image" Target="../media/image8.png"/><Relationship Id="rId5" Type="http://schemas.openxmlformats.org/officeDocument/2006/relationships/image" Target="../media/image25.png"/><Relationship Id="rId6" Type="http://schemas.openxmlformats.org/officeDocument/2006/relationships/image" Target="../media/image44.png"/><Relationship Id="rId7" Type="http://schemas.openxmlformats.org/officeDocument/2006/relationships/image" Target="../media/image3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9.jpg"/><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25.png"/><Relationship Id="rId4" Type="http://schemas.openxmlformats.org/officeDocument/2006/relationships/image" Target="../media/image33.png"/><Relationship Id="rId5" Type="http://schemas.openxmlformats.org/officeDocument/2006/relationships/image" Target="../media/image44.png"/><Relationship Id="rId6" Type="http://schemas.openxmlformats.org/officeDocument/2006/relationships/image" Target="../media/image43.png"/><Relationship Id="rId7"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9.jpg"/><Relationship Id="rId4" Type="http://schemas.openxmlformats.org/officeDocument/2006/relationships/image" Target="../media/image54.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Black"/>
              <a:ea typeface="Roboto Slab Black"/>
              <a:cs typeface="Roboto Slab Black"/>
              <a:sym typeface="Roboto Slab Black"/>
            </a:endParaRPr>
          </a:p>
          <a:p>
            <a:pPr indent="0" lvl="0" marL="0" rtl="0" algn="ctr">
              <a:spcBef>
                <a:spcPts val="1000"/>
              </a:spcBef>
              <a:spcAft>
                <a:spcPts val="1000"/>
              </a:spcAft>
              <a:buClr>
                <a:schemeClr val="dk1"/>
              </a:buClr>
              <a:buSzPts val="1100"/>
              <a:buFont typeface="Arial"/>
              <a:buNone/>
            </a:pPr>
            <a:r>
              <a:rPr lang="en" sz="1800">
                <a:solidFill>
                  <a:srgbClr val="FDBD3E"/>
                </a:solidFill>
                <a:latin typeface="Noto Sans"/>
                <a:ea typeface="Noto Sans"/>
                <a:cs typeface="Noto Sans"/>
                <a:sym typeface="Noto Sans"/>
              </a:rPr>
              <a:t>Unit 1 Linear Equations</a:t>
            </a:r>
            <a:endParaRPr sz="3000">
              <a:solidFill>
                <a:srgbClr val="FDBD3E"/>
              </a:solidFill>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Lesson </a:t>
            </a:r>
            <a:r>
              <a:rPr lang="en" sz="1800"/>
              <a:t>1.1 Exploring Expressions and Equations</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1.1 Exploring Expressions and Equations</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{997E7B2C-0B13-4F8B-8929-9E3D14B950CF}</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Tell which quantities </a:t>
            </a:r>
            <a:r>
              <a:rPr lang="en">
                <a:solidFill>
                  <a:srgbClr val="F3F3F3"/>
                </a:solidFill>
              </a:rPr>
              <a:t>in a situation can vary and which ones cannot.</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Explain the meaning </a:t>
            </a:r>
            <a:r>
              <a:rPr lang="en">
                <a:solidFill>
                  <a:srgbClr val="F3F3F3"/>
                </a:solidFill>
              </a:rPr>
              <a:t>of the term “constraint.”</a:t>
            </a:r>
            <a:endParaRPr>
              <a:solidFill>
                <a:srgbClr val="F3F3F3"/>
              </a:solidFill>
            </a:endParaRPr>
          </a:p>
          <a:p>
            <a:pPr indent="-317500" lvl="0" marL="457200" rtl="0" algn="l">
              <a:lnSpc>
                <a:spcPct val="100000"/>
              </a:lnSpc>
              <a:spcBef>
                <a:spcPts val="1000"/>
              </a:spcBef>
              <a:spcAft>
                <a:spcPts val="0"/>
              </a:spcAft>
              <a:buClr>
                <a:srgbClr val="F3F3F3"/>
              </a:buClr>
              <a:buSzPts val="1400"/>
              <a:buChar char="●"/>
            </a:pPr>
            <a:r>
              <a:rPr b="1" lang="en">
                <a:solidFill>
                  <a:srgbClr val="F3F3F3"/>
                </a:solidFill>
              </a:rPr>
              <a:t>Use letters and numbers to write expressions </a:t>
            </a:r>
            <a:r>
              <a:rPr lang="en">
                <a:solidFill>
                  <a:srgbClr val="F3F3F3"/>
                </a:solidFill>
              </a:rPr>
              <a:t>representing the quantities in a situation.</a:t>
            </a:r>
            <a:endParaRPr>
              <a:solidFill>
                <a:srgbClr val="F3F3F3"/>
              </a:solidFill>
            </a:endParaRPr>
          </a:p>
        </p:txBody>
      </p:sp>
      <p:sp>
        <p:nvSpPr>
          <p:cNvPr id="68" name="Google Shape;68;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69" name="Google Shape;69;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1.1 Exploring Expressions and Equations</a:t>
            </a:r>
            <a:endParaRPr>
              <a:solidFill>
                <a:srgbClr val="EFEFEF"/>
              </a:solidFill>
            </a:endParaRPr>
          </a:p>
        </p:txBody>
      </p:sp>
      <p:pic>
        <p:nvPicPr>
          <p:cNvPr id="70" name="Google Shape;70;p10" title="Goals-2.png"/>
          <p:cNvPicPr preferRelativeResize="0"/>
          <p:nvPr/>
        </p:nvPicPr>
        <p:blipFill>
          <a:blip r:embed="rId3">
            <a:alphaModFix/>
          </a:blip>
          <a:stretch>
            <a:fillRect/>
          </a:stretch>
        </p:blipFill>
        <p:spPr>
          <a:xfrm>
            <a:off x="5536750" y="445025"/>
            <a:ext cx="3037850" cy="30378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254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Equation</a:t>
            </a:r>
            <a:endParaRPr/>
          </a:p>
          <a:p>
            <a:pPr indent="-330200" lvl="1" marL="914400" rtl="0" algn="l">
              <a:spcBef>
                <a:spcPts val="0"/>
              </a:spcBef>
              <a:spcAft>
                <a:spcPts val="0"/>
              </a:spcAft>
              <a:buSzPts val="1600"/>
              <a:buChar char="○"/>
            </a:pPr>
            <a:r>
              <a:rPr lang="en"/>
              <a:t>A mathematical statement showing that two numbers, expressions, or objects are equal.</a:t>
            </a:r>
            <a:endParaRPr/>
          </a:p>
          <a:p>
            <a:pPr indent="-342900" lvl="0" marL="457200" rtl="0" algn="l">
              <a:spcBef>
                <a:spcPts val="0"/>
              </a:spcBef>
              <a:spcAft>
                <a:spcPts val="0"/>
              </a:spcAft>
              <a:buSzPts val="1800"/>
              <a:buChar char="●"/>
            </a:pPr>
            <a:r>
              <a:rPr lang="en"/>
              <a:t>Expression</a:t>
            </a:r>
            <a:endParaRPr/>
          </a:p>
          <a:p>
            <a:pPr indent="-330200" lvl="1" marL="914400" rtl="0" algn="l">
              <a:spcBef>
                <a:spcPts val="0"/>
              </a:spcBef>
              <a:spcAft>
                <a:spcPts val="0"/>
              </a:spcAft>
              <a:buSzPts val="1600"/>
              <a:buChar char="○"/>
            </a:pPr>
            <a:r>
              <a:rPr lang="en"/>
              <a:t>The sum of products of numbers and variables.</a:t>
            </a:r>
            <a:endParaRPr/>
          </a:p>
          <a:p>
            <a:pPr indent="-342900" lvl="0" marL="457200" rtl="0" algn="l">
              <a:spcBef>
                <a:spcPts val="0"/>
              </a:spcBef>
              <a:spcAft>
                <a:spcPts val="0"/>
              </a:spcAft>
              <a:buSzPts val="1800"/>
              <a:buChar char="●"/>
            </a:pPr>
            <a:r>
              <a:rPr lang="en"/>
              <a:t>Variable</a:t>
            </a:r>
            <a:endParaRPr/>
          </a:p>
          <a:p>
            <a:pPr indent="-330200" lvl="1" marL="914400" rtl="0" algn="l">
              <a:spcBef>
                <a:spcPts val="0"/>
              </a:spcBef>
              <a:spcAft>
                <a:spcPts val="0"/>
              </a:spcAft>
              <a:buSzPts val="1600"/>
              <a:buChar char="○"/>
            </a:pPr>
            <a:r>
              <a:rPr lang="en"/>
              <a:t>A quantity that can take on different values. Often represented by a letter.</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 Exploring Expressions and Equations</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Model</a:t>
            </a:r>
            <a:endParaRPr/>
          </a:p>
          <a:p>
            <a:pPr indent="-330200" lvl="1" marL="914400" rtl="0" algn="l">
              <a:spcBef>
                <a:spcPts val="0"/>
              </a:spcBef>
              <a:spcAft>
                <a:spcPts val="0"/>
              </a:spcAft>
              <a:buSzPts val="1600"/>
              <a:buChar char="○"/>
            </a:pPr>
            <a:r>
              <a:rPr lang="en"/>
              <a:t>A mathematical or statistical representation of a problem used to solve problems and make decisions.</a:t>
            </a:r>
            <a:endParaRPr/>
          </a:p>
          <a:p>
            <a:pPr indent="-342900" lvl="0" marL="457200" rtl="0" algn="l">
              <a:spcBef>
                <a:spcPts val="0"/>
              </a:spcBef>
              <a:spcAft>
                <a:spcPts val="0"/>
              </a:spcAft>
              <a:buSzPts val="1800"/>
              <a:buChar char="●"/>
            </a:pPr>
            <a:r>
              <a:rPr lang="en"/>
              <a:t>Constraint</a:t>
            </a:r>
            <a:endParaRPr/>
          </a:p>
          <a:p>
            <a:pPr indent="-330200" lvl="1" marL="914400" rtl="0" algn="l">
              <a:spcBef>
                <a:spcPts val="0"/>
              </a:spcBef>
              <a:spcAft>
                <a:spcPts val="0"/>
              </a:spcAft>
              <a:buSzPts val="1600"/>
              <a:buChar char="○"/>
            </a:pPr>
            <a:r>
              <a:rPr lang="en"/>
              <a:t>A limitation on the possible values of variables in a model</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4">
            <a:alphaModFix/>
          </a:blip>
          <a:stretch>
            <a:fillRect/>
          </a:stretch>
        </p:blipFill>
        <p:spPr>
          <a:xfrm>
            <a:off x="1841720" y="3109005"/>
            <a:ext cx="228600" cy="228600"/>
          </a:xfrm>
          <a:prstGeom prst="rect">
            <a:avLst/>
          </a:prstGeom>
          <a:noFill/>
          <a:ln>
            <a:noFill/>
          </a:ln>
        </p:spPr>
      </p:pic>
      <p:sp>
        <p:nvSpPr>
          <p:cNvPr id="98" name="Google Shape;98;p12"/>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99" name="Google Shape;99;p12" title="hugeicons_task-done-01.png"/>
          <p:cNvPicPr preferRelativeResize="0"/>
          <p:nvPr/>
        </p:nvPicPr>
        <p:blipFill>
          <a:blip r:embed="rId4">
            <a:alphaModFix/>
          </a:blip>
          <a:stretch>
            <a:fillRect/>
          </a:stretch>
        </p:blipFill>
        <p:spPr>
          <a:xfrm>
            <a:off x="3628795" y="1425455"/>
            <a:ext cx="228600" cy="228600"/>
          </a:xfrm>
          <a:prstGeom prst="rect">
            <a:avLst/>
          </a:prstGeom>
          <a:noFill/>
          <a:ln>
            <a:noFill/>
          </a:ln>
        </p:spPr>
      </p:pic>
      <p:sp>
        <p:nvSpPr>
          <p:cNvPr id="100" name="Google Shape;100;p12"/>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01" name="Google Shape;101;p12" title="hugeicons_chart-down.png"/>
          <p:cNvPicPr preferRelativeResize="0"/>
          <p:nvPr/>
        </p:nvPicPr>
        <p:blipFill>
          <a:blip r:embed="rId5">
            <a:alphaModFix/>
          </a:blip>
          <a:stretch>
            <a:fillRect/>
          </a:stretch>
        </p:blipFill>
        <p:spPr>
          <a:xfrm>
            <a:off x="4902145" y="3088880"/>
            <a:ext cx="228600" cy="228600"/>
          </a:xfrm>
          <a:prstGeom prst="rect">
            <a:avLst/>
          </a:prstGeom>
          <a:noFill/>
          <a:ln>
            <a:noFill/>
          </a:ln>
        </p:spPr>
      </p:pic>
      <p:sp>
        <p:nvSpPr>
          <p:cNvPr id="102" name="Google Shape;102;p12"/>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103" name="Google Shape;103;p12"/>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104" name="Google Shape;104;p12"/>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105" name="Google Shape;105;p12" title="hugeicons_start-up-02.png"/>
          <p:cNvPicPr preferRelativeResize="0"/>
          <p:nvPr/>
        </p:nvPicPr>
        <p:blipFill>
          <a:blip r:embed="rId6">
            <a:alphaModFix/>
          </a:blip>
          <a:stretch>
            <a:fillRect/>
          </a:stretch>
        </p:blipFill>
        <p:spPr>
          <a:xfrm>
            <a:off x="1084454" y="1443417"/>
            <a:ext cx="228600" cy="228600"/>
          </a:xfrm>
          <a:prstGeom prst="rect">
            <a:avLst/>
          </a:prstGeom>
          <a:noFill/>
          <a:ln>
            <a:noFill/>
          </a:ln>
        </p:spPr>
      </p:pic>
      <p:sp>
        <p:nvSpPr>
          <p:cNvPr id="106" name="Google Shape;106;p12"/>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107" name="Google Shape;107;p12" title="hugeicons_centralized.png"/>
          <p:cNvPicPr preferRelativeResize="0"/>
          <p:nvPr/>
        </p:nvPicPr>
        <p:blipFill>
          <a:blip r:embed="rId7">
            <a:alphaModFix/>
          </a:blip>
          <a:stretch>
            <a:fillRect/>
          </a:stretch>
        </p:blipFill>
        <p:spPr>
          <a:xfrm>
            <a:off x="7799832" y="3108960"/>
            <a:ext cx="228600" cy="228600"/>
          </a:xfrm>
          <a:prstGeom prst="rect">
            <a:avLst/>
          </a:prstGeom>
          <a:noFill/>
          <a:ln>
            <a:noFill/>
          </a:ln>
        </p:spPr>
      </p:pic>
      <p:pic>
        <p:nvPicPr>
          <p:cNvPr id="108" name="Google Shape;108;p12" title="hugeicons_pencil.png"/>
          <p:cNvPicPr preferRelativeResize="0"/>
          <p:nvPr/>
        </p:nvPicPr>
        <p:blipFill>
          <a:blip r:embed="rId8">
            <a:alphaModFix/>
          </a:blip>
          <a:stretch>
            <a:fillRect/>
          </a:stretch>
        </p:blipFill>
        <p:spPr>
          <a:xfrm>
            <a:off x="6519672" y="1444752"/>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2" name="Shape 112"/>
        <p:cNvGrpSpPr/>
        <p:nvPr/>
      </p:nvGrpSpPr>
      <p:grpSpPr>
        <a:xfrm>
          <a:off x="0" y="0"/>
          <a:ext cx="0" cy="0"/>
          <a:chOff x="0" y="0"/>
          <a:chExt cx="0" cy="0"/>
        </a:xfrm>
      </p:grpSpPr>
      <p:sp>
        <p:nvSpPr>
          <p:cNvPr id="113" name="Google Shape;113;p13"/>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a:t>
            </a:r>
            <a:r>
              <a:rPr lang="en" sz="3000"/>
              <a:t>Partner Talk </a:t>
            </a:r>
            <a:r>
              <a:rPr lang="en" sz="3000"/>
              <a:t>🤝</a:t>
            </a:r>
            <a:endParaRPr>
              <a:solidFill>
                <a:srgbClr val="005047"/>
              </a:solidFill>
            </a:endParaRPr>
          </a:p>
        </p:txBody>
      </p:sp>
      <p:sp>
        <p:nvSpPr>
          <p:cNvPr id="114" name="Google Shape;114;p13"/>
          <p:cNvSpPr txBox="1"/>
          <p:nvPr>
            <p:ph idx="1" type="body"/>
          </p:nvPr>
        </p:nvSpPr>
        <p:spPr>
          <a:xfrm>
            <a:off x="311700" y="1152475"/>
            <a:ext cx="3996000" cy="34242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Here are some letters and what they represent. All costs are in dollars.</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i="1" lang="en">
                <a:solidFill>
                  <a:srgbClr val="9900FF"/>
                </a:solidFill>
              </a:rPr>
              <a:t>m</a:t>
            </a:r>
            <a:r>
              <a:rPr i="1" lang="en"/>
              <a:t> </a:t>
            </a:r>
            <a:r>
              <a:rPr lang="en"/>
              <a:t>represents the </a:t>
            </a:r>
            <a:r>
              <a:rPr lang="en">
                <a:solidFill>
                  <a:srgbClr val="9900FF"/>
                </a:solidFill>
              </a:rPr>
              <a:t>cost</a:t>
            </a:r>
            <a:r>
              <a:rPr lang="en"/>
              <a:t> of a </a:t>
            </a:r>
            <a:r>
              <a:rPr lang="en">
                <a:solidFill>
                  <a:srgbClr val="9900FF"/>
                </a:solidFill>
              </a:rPr>
              <a:t>main dish</a:t>
            </a:r>
            <a:r>
              <a:rPr lang="en"/>
              <a:t>.</a:t>
            </a:r>
            <a:endParaRPr/>
          </a:p>
          <a:p>
            <a:pPr indent="0" lvl="0" marL="0" rtl="0" algn="l">
              <a:lnSpc>
                <a:spcPct val="100000"/>
              </a:lnSpc>
              <a:spcBef>
                <a:spcPts val="0"/>
              </a:spcBef>
              <a:spcAft>
                <a:spcPts val="0"/>
              </a:spcAft>
              <a:buNone/>
            </a:pPr>
            <a:r>
              <a:t/>
            </a:r>
            <a:endParaRPr sz="1200"/>
          </a:p>
          <a:p>
            <a:pPr indent="0" lvl="0" marL="0" rtl="0" algn="l">
              <a:lnSpc>
                <a:spcPct val="100000"/>
              </a:lnSpc>
              <a:spcBef>
                <a:spcPts val="0"/>
              </a:spcBef>
              <a:spcAft>
                <a:spcPts val="0"/>
              </a:spcAft>
              <a:buNone/>
            </a:pPr>
            <a:r>
              <a:rPr i="1" lang="en">
                <a:solidFill>
                  <a:srgbClr val="38761D"/>
                </a:solidFill>
              </a:rPr>
              <a:t>n</a:t>
            </a:r>
            <a:r>
              <a:rPr lang="en">
                <a:solidFill>
                  <a:srgbClr val="38761D"/>
                </a:solidFill>
              </a:rPr>
              <a:t> </a:t>
            </a:r>
            <a:r>
              <a:rPr lang="en"/>
              <a:t>represents the </a:t>
            </a:r>
            <a:r>
              <a:rPr lang="en">
                <a:solidFill>
                  <a:srgbClr val="38761D"/>
                </a:solidFill>
              </a:rPr>
              <a:t>number</a:t>
            </a:r>
            <a:r>
              <a:rPr lang="en"/>
              <a:t> of </a:t>
            </a:r>
            <a:r>
              <a:rPr lang="en">
                <a:solidFill>
                  <a:srgbClr val="38761D"/>
                </a:solidFill>
              </a:rPr>
              <a:t>side dishes.</a:t>
            </a:r>
            <a:endParaRPr>
              <a:solidFill>
                <a:srgbClr val="38761D"/>
              </a:solidFill>
            </a:endParaRPr>
          </a:p>
          <a:p>
            <a:pPr indent="0" lvl="0" marL="0" rtl="0" algn="l">
              <a:lnSpc>
                <a:spcPct val="100000"/>
              </a:lnSpc>
              <a:spcBef>
                <a:spcPts val="0"/>
              </a:spcBef>
              <a:spcAft>
                <a:spcPts val="0"/>
              </a:spcAft>
              <a:buNone/>
            </a:pPr>
            <a:r>
              <a:t/>
            </a:r>
            <a:endParaRPr sz="1200">
              <a:solidFill>
                <a:srgbClr val="38761D"/>
              </a:solidFill>
            </a:endParaRPr>
          </a:p>
          <a:p>
            <a:pPr indent="0" lvl="0" marL="0" rtl="0" algn="l">
              <a:lnSpc>
                <a:spcPct val="100000"/>
              </a:lnSpc>
              <a:spcBef>
                <a:spcPts val="0"/>
              </a:spcBef>
              <a:spcAft>
                <a:spcPts val="0"/>
              </a:spcAft>
              <a:buNone/>
            </a:pPr>
            <a:r>
              <a:rPr i="1" lang="en">
                <a:solidFill>
                  <a:srgbClr val="1155CC"/>
                </a:solidFill>
              </a:rPr>
              <a:t>s</a:t>
            </a:r>
            <a:r>
              <a:rPr lang="en"/>
              <a:t> represents the </a:t>
            </a:r>
            <a:r>
              <a:rPr lang="en">
                <a:solidFill>
                  <a:srgbClr val="1155CC"/>
                </a:solidFill>
              </a:rPr>
              <a:t>cost</a:t>
            </a:r>
            <a:r>
              <a:rPr lang="en"/>
              <a:t> of a </a:t>
            </a:r>
            <a:r>
              <a:rPr lang="en">
                <a:solidFill>
                  <a:srgbClr val="1155CC"/>
                </a:solidFill>
              </a:rPr>
              <a:t>side dish</a:t>
            </a:r>
            <a:r>
              <a:rPr lang="en"/>
              <a:t>.</a:t>
            </a:r>
            <a:endParaRPr/>
          </a:p>
          <a:p>
            <a:pPr indent="0" lvl="0" marL="0" rtl="0" algn="l">
              <a:lnSpc>
                <a:spcPct val="100000"/>
              </a:lnSpc>
              <a:spcBef>
                <a:spcPts val="0"/>
              </a:spcBef>
              <a:spcAft>
                <a:spcPts val="0"/>
              </a:spcAft>
              <a:buNone/>
            </a:pPr>
            <a:r>
              <a:t/>
            </a:r>
            <a:endParaRPr sz="1200"/>
          </a:p>
          <a:p>
            <a:pPr indent="0" lvl="0" marL="0" rtl="0" algn="l">
              <a:lnSpc>
                <a:spcPct val="100000"/>
              </a:lnSpc>
              <a:spcBef>
                <a:spcPts val="0"/>
              </a:spcBef>
              <a:spcAft>
                <a:spcPts val="0"/>
              </a:spcAft>
              <a:buNone/>
            </a:pPr>
            <a:r>
              <a:rPr i="1" lang="en">
                <a:solidFill>
                  <a:srgbClr val="B45F06"/>
                </a:solidFill>
              </a:rPr>
              <a:t>t</a:t>
            </a:r>
            <a:r>
              <a:rPr lang="en">
                <a:solidFill>
                  <a:srgbClr val="B45F06"/>
                </a:solidFill>
              </a:rPr>
              <a:t> </a:t>
            </a:r>
            <a:r>
              <a:rPr lang="en"/>
              <a:t>represents the </a:t>
            </a:r>
            <a:r>
              <a:rPr lang="en">
                <a:solidFill>
                  <a:srgbClr val="B45F06"/>
                </a:solidFill>
              </a:rPr>
              <a:t>total </a:t>
            </a:r>
            <a:r>
              <a:rPr lang="en"/>
              <a:t>cost of a </a:t>
            </a:r>
            <a:r>
              <a:rPr lang="en">
                <a:solidFill>
                  <a:srgbClr val="B45F06"/>
                </a:solidFill>
              </a:rPr>
              <a:t>meal</a:t>
            </a:r>
            <a:r>
              <a:rPr lang="en"/>
              <a:t>.</a:t>
            </a:r>
            <a:endParaRPr/>
          </a:p>
        </p:txBody>
      </p:sp>
      <p:sp>
        <p:nvSpPr>
          <p:cNvPr id="115" name="Google Shape;115;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6" name="Google Shape;116;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1.1.1 Understanding Value</a:t>
            </a:r>
            <a:endParaRPr/>
          </a:p>
        </p:txBody>
      </p:sp>
      <p:sp>
        <p:nvSpPr>
          <p:cNvPr id="117" name="Google Shape;117;p13"/>
          <p:cNvSpPr txBox="1"/>
          <p:nvPr>
            <p:ph idx="1" type="body"/>
          </p:nvPr>
        </p:nvSpPr>
        <p:spPr>
          <a:xfrm>
            <a:off x="4603150" y="1226750"/>
            <a:ext cx="3996000" cy="3424200"/>
          </a:xfrm>
          <a:prstGeom prst="rect">
            <a:avLst/>
          </a:prstGeom>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None/>
            </a:pPr>
            <a:r>
              <a:rPr lang="en"/>
              <a:t>For questions 1 - 4, discuss what each equation means with a partner. Then, describe the situation in words.</a:t>
            </a:r>
            <a:endParaRPr/>
          </a:p>
          <a:p>
            <a:pPr indent="0" lvl="0" marL="0" rtl="0" algn="l">
              <a:lnSpc>
                <a:spcPct val="100000"/>
              </a:lnSpc>
              <a:spcBef>
                <a:spcPts val="0"/>
              </a:spcBef>
              <a:spcAft>
                <a:spcPts val="0"/>
              </a:spcAft>
              <a:buNone/>
            </a:pPr>
            <a:r>
              <a:t/>
            </a:r>
            <a:endParaRPr/>
          </a:p>
          <a:p>
            <a:pPr indent="-342900" lvl="0" marL="457200" rtl="0" algn="l">
              <a:lnSpc>
                <a:spcPct val="100000"/>
              </a:lnSpc>
              <a:spcBef>
                <a:spcPts val="0"/>
              </a:spcBef>
              <a:spcAft>
                <a:spcPts val="0"/>
              </a:spcAft>
              <a:buSzPts val="1800"/>
              <a:buAutoNum type="arabicPeriod"/>
            </a:pPr>
            <a:r>
              <a:rPr i="1" lang="en"/>
              <a:t>m</a:t>
            </a:r>
            <a:r>
              <a:rPr lang="en"/>
              <a:t> = 7.50</a:t>
            </a:r>
            <a:endParaRPr/>
          </a:p>
          <a:p>
            <a:pPr indent="0" lvl="0" marL="457200" rtl="0" algn="l">
              <a:lnSpc>
                <a:spcPct val="100000"/>
              </a:lnSpc>
              <a:spcBef>
                <a:spcPts val="0"/>
              </a:spcBef>
              <a:spcAft>
                <a:spcPts val="0"/>
              </a:spcAft>
              <a:buNone/>
            </a:pPr>
            <a:r>
              <a:t/>
            </a:r>
            <a:endParaRPr/>
          </a:p>
          <a:p>
            <a:pPr indent="-342900" lvl="0" marL="457200" rtl="0" algn="l">
              <a:lnSpc>
                <a:spcPct val="100000"/>
              </a:lnSpc>
              <a:spcBef>
                <a:spcPts val="0"/>
              </a:spcBef>
              <a:spcAft>
                <a:spcPts val="0"/>
              </a:spcAft>
              <a:buSzPts val="1800"/>
              <a:buAutoNum type="arabicPeriod"/>
            </a:pPr>
            <a:r>
              <a:rPr i="1" lang="en"/>
              <a:t>m </a:t>
            </a:r>
            <a:r>
              <a:rPr lang="en"/>
              <a:t>= </a:t>
            </a:r>
            <a:r>
              <a:rPr i="1" lang="en"/>
              <a:t>s </a:t>
            </a:r>
            <a:r>
              <a:rPr lang="en"/>
              <a:t>+ 4.50</a:t>
            </a:r>
            <a:endParaRPr/>
          </a:p>
          <a:p>
            <a:pPr indent="0" lvl="0" marL="457200" rtl="0" algn="l">
              <a:lnSpc>
                <a:spcPct val="100000"/>
              </a:lnSpc>
              <a:spcBef>
                <a:spcPts val="0"/>
              </a:spcBef>
              <a:spcAft>
                <a:spcPts val="0"/>
              </a:spcAft>
              <a:buNone/>
            </a:pPr>
            <a:r>
              <a:t/>
            </a:r>
            <a:endParaRPr/>
          </a:p>
          <a:p>
            <a:pPr indent="-342900" lvl="0" marL="457200" rtl="0" algn="l">
              <a:lnSpc>
                <a:spcPct val="100000"/>
              </a:lnSpc>
              <a:spcBef>
                <a:spcPts val="0"/>
              </a:spcBef>
              <a:spcAft>
                <a:spcPts val="0"/>
              </a:spcAft>
              <a:buSzPts val="1800"/>
              <a:buAutoNum type="arabicPeriod"/>
            </a:pPr>
            <a:r>
              <a:rPr i="1" lang="en"/>
              <a:t>ns </a:t>
            </a:r>
            <a:r>
              <a:rPr lang="en"/>
              <a:t>= 6</a:t>
            </a:r>
            <a:endParaRPr/>
          </a:p>
          <a:p>
            <a:pPr indent="0" lvl="0" marL="457200" rtl="0" algn="l">
              <a:lnSpc>
                <a:spcPct val="100000"/>
              </a:lnSpc>
              <a:spcBef>
                <a:spcPts val="0"/>
              </a:spcBef>
              <a:spcAft>
                <a:spcPts val="0"/>
              </a:spcAft>
              <a:buNone/>
            </a:pPr>
            <a:r>
              <a:t/>
            </a:r>
            <a:endParaRPr/>
          </a:p>
          <a:p>
            <a:pPr indent="-342900" lvl="0" marL="457200" rtl="0" algn="l">
              <a:lnSpc>
                <a:spcPct val="100000"/>
              </a:lnSpc>
              <a:spcBef>
                <a:spcPts val="0"/>
              </a:spcBef>
              <a:spcAft>
                <a:spcPts val="0"/>
              </a:spcAft>
              <a:buSzPts val="1800"/>
              <a:buAutoNum type="arabicPeriod"/>
            </a:pPr>
            <a:r>
              <a:rPr i="1" lang="en"/>
              <a:t>m </a:t>
            </a:r>
            <a:r>
              <a:rPr lang="en"/>
              <a:t>+ </a:t>
            </a:r>
            <a:r>
              <a:rPr i="1" lang="en"/>
              <a:t>ns</a:t>
            </a:r>
            <a:r>
              <a:rPr lang="en"/>
              <a:t> = </a:t>
            </a:r>
            <a:r>
              <a:rPr i="1" lang="en"/>
              <a:t>t</a:t>
            </a:r>
            <a:endParaRPr i="1"/>
          </a:p>
          <a:p>
            <a:pPr indent="0" lvl="0" marL="457200" rtl="0" algn="l">
              <a:lnSpc>
                <a:spcPct val="100000"/>
              </a:lnSpc>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1" name="Shape 121"/>
        <p:cNvGrpSpPr/>
        <p:nvPr/>
      </p:nvGrpSpPr>
      <p:grpSpPr>
        <a:xfrm>
          <a:off x="0" y="0"/>
          <a:ext cx="0" cy="0"/>
          <a:chOff x="0" y="0"/>
          <a:chExt cx="0" cy="0"/>
        </a:xfrm>
      </p:grpSpPr>
      <p:sp>
        <p:nvSpPr>
          <p:cNvPr id="122" name="Google Shape;122;p14"/>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123" name="Google Shape;123;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4" name="Google Shape;124;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5" name="Google Shape;125;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6" name="Google Shape;126;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7" name="Google Shape;127;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8" name="Google Shape;128;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29" name="Google Shape;129;p14"/>
          <p:cNvCxnSpPr>
            <a:stCxn id="123" idx="2"/>
            <a:endCxn id="12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30" name="Google Shape;130;p14"/>
          <p:cNvCxnSpPr>
            <a:stCxn id="125" idx="3"/>
            <a:endCxn id="124"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1" name="Google Shape;131;p14"/>
          <p:cNvCxnSpPr>
            <a:stCxn id="124" idx="3"/>
            <a:endCxn id="126"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2" name="Google Shape;132;p14"/>
          <p:cNvCxnSpPr>
            <a:stCxn id="126" idx="3"/>
            <a:endCxn id="128"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3" name="Google Shape;133;p14"/>
          <p:cNvCxnSpPr>
            <a:stCxn id="128" idx="3"/>
            <a:endCxn id="12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34" name="Google Shape;134;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5" name="Google Shape;135;p14"/>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pic>
        <p:nvPicPr>
          <p:cNvPr id="136" name="Google Shape;136;p14" title="hugeicons_task-done-01.png"/>
          <p:cNvPicPr preferRelativeResize="0"/>
          <p:nvPr/>
        </p:nvPicPr>
        <p:blipFill>
          <a:blip r:embed="rId4">
            <a:alphaModFix/>
          </a:blip>
          <a:stretch>
            <a:fillRect/>
          </a:stretch>
        </p:blipFill>
        <p:spPr>
          <a:xfrm>
            <a:off x="3628795" y="1425455"/>
            <a:ext cx="228600" cy="228600"/>
          </a:xfrm>
          <a:prstGeom prst="rect">
            <a:avLst/>
          </a:prstGeom>
          <a:noFill/>
          <a:ln>
            <a:noFill/>
          </a:ln>
        </p:spPr>
      </p:pic>
      <p:sp>
        <p:nvSpPr>
          <p:cNvPr id="137" name="Google Shape;137;p14"/>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38" name="Google Shape;138;p14" title="hugeicons_chart-down.png"/>
          <p:cNvPicPr preferRelativeResize="0"/>
          <p:nvPr/>
        </p:nvPicPr>
        <p:blipFill>
          <a:blip r:embed="rId5">
            <a:alphaModFix/>
          </a:blip>
          <a:stretch>
            <a:fillRect/>
          </a:stretch>
        </p:blipFill>
        <p:spPr>
          <a:xfrm>
            <a:off x="4902145" y="3088880"/>
            <a:ext cx="228600" cy="228600"/>
          </a:xfrm>
          <a:prstGeom prst="rect">
            <a:avLst/>
          </a:prstGeom>
          <a:noFill/>
          <a:ln>
            <a:noFill/>
          </a:ln>
        </p:spPr>
      </p:pic>
      <p:sp>
        <p:nvSpPr>
          <p:cNvPr id="139" name="Google Shape;139;p14"/>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140" name="Google Shape;140;p14"/>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141" name="Google Shape;141;p14"/>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142" name="Google Shape;142;p14" title="hugeicons_start-up-02.png"/>
          <p:cNvPicPr preferRelativeResize="0"/>
          <p:nvPr/>
        </p:nvPicPr>
        <p:blipFill>
          <a:blip r:embed="rId6">
            <a:alphaModFix/>
          </a:blip>
          <a:stretch>
            <a:fillRect/>
          </a:stretch>
        </p:blipFill>
        <p:spPr>
          <a:xfrm>
            <a:off x="1084454" y="1443417"/>
            <a:ext cx="228600" cy="228600"/>
          </a:xfrm>
          <a:prstGeom prst="rect">
            <a:avLst/>
          </a:prstGeom>
          <a:noFill/>
          <a:ln>
            <a:noFill/>
          </a:ln>
        </p:spPr>
      </p:pic>
      <p:sp>
        <p:nvSpPr>
          <p:cNvPr id="143" name="Google Shape;143;p14"/>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144" name="Google Shape;144;p14" title="hugeicons_task-done-01.png"/>
          <p:cNvPicPr preferRelativeResize="0"/>
          <p:nvPr/>
        </p:nvPicPr>
        <p:blipFill>
          <a:blip r:embed="rId7">
            <a:alphaModFix/>
          </a:blip>
          <a:stretch>
            <a:fillRect/>
          </a:stretch>
        </p:blipFill>
        <p:spPr>
          <a:xfrm>
            <a:off x="1837944" y="3108960"/>
            <a:ext cx="228600" cy="228600"/>
          </a:xfrm>
          <a:prstGeom prst="rect">
            <a:avLst/>
          </a:prstGeom>
          <a:noFill/>
          <a:ln>
            <a:noFill/>
          </a:ln>
        </p:spPr>
      </p:pic>
      <p:pic>
        <p:nvPicPr>
          <p:cNvPr id="145" name="Google Shape;145;p14" title="hugeicons_centralized.png"/>
          <p:cNvPicPr preferRelativeResize="0"/>
          <p:nvPr/>
        </p:nvPicPr>
        <p:blipFill>
          <a:blip r:embed="rId8">
            <a:alphaModFix/>
          </a:blip>
          <a:stretch>
            <a:fillRect/>
          </a:stretch>
        </p:blipFill>
        <p:spPr>
          <a:xfrm>
            <a:off x="7799832" y="3108960"/>
            <a:ext cx="228600" cy="228600"/>
          </a:xfrm>
          <a:prstGeom prst="rect">
            <a:avLst/>
          </a:prstGeom>
          <a:noFill/>
          <a:ln>
            <a:noFill/>
          </a:ln>
        </p:spPr>
      </p:pic>
      <p:pic>
        <p:nvPicPr>
          <p:cNvPr id="146" name="Google Shape;146;p14" title="hugeicons_pencil.png"/>
          <p:cNvPicPr preferRelativeResize="0"/>
          <p:nvPr/>
        </p:nvPicPr>
        <p:blipFill>
          <a:blip r:embed="rId9">
            <a:alphaModFix/>
          </a:blip>
          <a:stretch>
            <a:fillRect/>
          </a:stretch>
        </p:blipFill>
        <p:spPr>
          <a:xfrm>
            <a:off x="6519672" y="1444752"/>
            <a:ext cx="228600" cy="228600"/>
          </a:xfrm>
          <a:prstGeom prst="rect">
            <a:avLst/>
          </a:prstGeom>
          <a:noFill/>
          <a:ln>
            <a:noFill/>
          </a:ln>
        </p:spPr>
      </p:pic>
      <p:sp>
        <p:nvSpPr>
          <p:cNvPr id="147" name="Google Shape;147;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8" name="Google Shape;148;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9" name="Google Shape;149;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0" name="Google Shape;150;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1" name="Google Shape;151;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2" name="Google Shape;152;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53" name="Google Shape;153;p14"/>
          <p:cNvCxnSpPr>
            <a:stCxn id="147" idx="2"/>
            <a:endCxn id="14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54" name="Google Shape;154;p14"/>
          <p:cNvCxnSpPr>
            <a:stCxn id="149" idx="3"/>
            <a:endCxn id="148"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55" name="Google Shape;155;p14"/>
          <p:cNvCxnSpPr>
            <a:stCxn id="148" idx="3"/>
            <a:endCxn id="150"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56" name="Google Shape;156;p14"/>
          <p:cNvCxnSpPr>
            <a:stCxn id="150" idx="3"/>
            <a:endCxn id="152"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57" name="Google Shape;157;p14"/>
          <p:cNvCxnSpPr>
            <a:stCxn id="152" idx="3"/>
            <a:endCxn id="151"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pic>
        <p:nvPicPr>
          <p:cNvPr id="158" name="Google Shape;158;p14" title="hugeicons_task-done-01.png"/>
          <p:cNvPicPr preferRelativeResize="0"/>
          <p:nvPr/>
        </p:nvPicPr>
        <p:blipFill>
          <a:blip r:embed="rId4">
            <a:alphaModFix/>
          </a:blip>
          <a:stretch>
            <a:fillRect/>
          </a:stretch>
        </p:blipFill>
        <p:spPr>
          <a:xfrm>
            <a:off x="3628795" y="1554480"/>
            <a:ext cx="228600" cy="228600"/>
          </a:xfrm>
          <a:prstGeom prst="rect">
            <a:avLst/>
          </a:prstGeom>
          <a:noFill/>
          <a:ln>
            <a:noFill/>
          </a:ln>
        </p:spPr>
      </p:pic>
      <p:sp>
        <p:nvSpPr>
          <p:cNvPr id="159" name="Google Shape;159;p1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Learning Activity</a:t>
            </a:r>
            <a:endParaRPr b="1" sz="1800">
              <a:solidFill>
                <a:srgbClr val="595959"/>
              </a:solidFill>
              <a:latin typeface="Calibri"/>
              <a:ea typeface="Calibri"/>
              <a:cs typeface="Calibri"/>
              <a:sym typeface="Calibri"/>
            </a:endParaRPr>
          </a:p>
        </p:txBody>
      </p:sp>
      <p:pic>
        <p:nvPicPr>
          <p:cNvPr id="160" name="Google Shape;160;p14" title="hugeicons_chart-down.png"/>
          <p:cNvPicPr preferRelativeResize="0"/>
          <p:nvPr/>
        </p:nvPicPr>
        <p:blipFill>
          <a:blip r:embed="rId5">
            <a:alphaModFix/>
          </a:blip>
          <a:stretch>
            <a:fillRect/>
          </a:stretch>
        </p:blipFill>
        <p:spPr>
          <a:xfrm>
            <a:off x="4902133" y="3200400"/>
            <a:ext cx="228600" cy="228600"/>
          </a:xfrm>
          <a:prstGeom prst="rect">
            <a:avLst/>
          </a:prstGeom>
          <a:noFill/>
          <a:ln>
            <a:noFill/>
          </a:ln>
        </p:spPr>
      </p:pic>
      <p:sp>
        <p:nvSpPr>
          <p:cNvPr id="161" name="Google Shape;161;p1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Cool Down</a:t>
            </a:r>
            <a:endParaRPr sz="1800">
              <a:solidFill>
                <a:srgbClr val="595959"/>
              </a:solidFill>
              <a:latin typeface="Calibri"/>
              <a:ea typeface="Calibri"/>
              <a:cs typeface="Calibri"/>
              <a:sym typeface="Calibri"/>
            </a:endParaRPr>
          </a:p>
        </p:txBody>
      </p:sp>
      <p:sp>
        <p:nvSpPr>
          <p:cNvPr id="162" name="Google Shape;162;p1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Practice</a:t>
            </a:r>
            <a:endParaRPr sz="1800">
              <a:solidFill>
                <a:srgbClr val="595959"/>
              </a:solidFill>
              <a:latin typeface="Calibri"/>
              <a:ea typeface="Calibri"/>
              <a:cs typeface="Calibri"/>
              <a:sym typeface="Calibri"/>
            </a:endParaRPr>
          </a:p>
        </p:txBody>
      </p:sp>
      <p:sp>
        <p:nvSpPr>
          <p:cNvPr id="163" name="Google Shape;163;p1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Lesson Synthesis</a:t>
            </a:r>
            <a:endParaRPr sz="1800">
              <a:solidFill>
                <a:srgbClr val="595959"/>
              </a:solidFill>
              <a:latin typeface="Calibri"/>
              <a:ea typeface="Calibri"/>
              <a:cs typeface="Calibri"/>
              <a:sym typeface="Calibri"/>
            </a:endParaRPr>
          </a:p>
        </p:txBody>
      </p:sp>
      <p:pic>
        <p:nvPicPr>
          <p:cNvPr id="164" name="Google Shape;164;p14" title="hugeicons_start-up-02.png"/>
          <p:cNvPicPr preferRelativeResize="0"/>
          <p:nvPr/>
        </p:nvPicPr>
        <p:blipFill>
          <a:blip r:embed="rId6">
            <a:alphaModFix/>
          </a:blip>
          <a:stretch>
            <a:fillRect/>
          </a:stretch>
        </p:blipFill>
        <p:spPr>
          <a:xfrm>
            <a:off x="1084454" y="1554480"/>
            <a:ext cx="228600" cy="228600"/>
          </a:xfrm>
          <a:prstGeom prst="rect">
            <a:avLst/>
          </a:prstGeom>
          <a:noFill/>
          <a:ln>
            <a:noFill/>
          </a:ln>
        </p:spPr>
      </p:pic>
      <p:sp>
        <p:nvSpPr>
          <p:cNvPr id="165" name="Google Shape;165;p1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66" name="Google Shape;166;p14" title="hugeicons_centralized.png"/>
          <p:cNvPicPr preferRelativeResize="0"/>
          <p:nvPr/>
        </p:nvPicPr>
        <p:blipFill>
          <a:blip r:embed="rId8">
            <a:alphaModFix/>
          </a:blip>
          <a:stretch>
            <a:fillRect/>
          </a:stretch>
        </p:blipFill>
        <p:spPr>
          <a:xfrm>
            <a:off x="7799832" y="3200400"/>
            <a:ext cx="228600" cy="228600"/>
          </a:xfrm>
          <a:prstGeom prst="rect">
            <a:avLst/>
          </a:prstGeom>
          <a:noFill/>
          <a:ln>
            <a:noFill/>
          </a:ln>
        </p:spPr>
      </p:pic>
      <p:pic>
        <p:nvPicPr>
          <p:cNvPr id="167" name="Google Shape;167;p14" title="hugeicons_pencil.png"/>
          <p:cNvPicPr preferRelativeResize="0"/>
          <p:nvPr/>
        </p:nvPicPr>
        <p:blipFill>
          <a:blip r:embed="rId9">
            <a:alphaModFix/>
          </a:blip>
          <a:stretch>
            <a:fillRect/>
          </a:stretch>
        </p:blipFill>
        <p:spPr>
          <a:xfrm>
            <a:off x="6519672" y="1554480"/>
            <a:ext cx="228600" cy="228600"/>
          </a:xfrm>
          <a:prstGeom prst="rect">
            <a:avLst/>
          </a:prstGeom>
          <a:noFill/>
          <a:ln>
            <a:noFill/>
          </a:ln>
        </p:spPr>
      </p:pic>
      <p:sp>
        <p:nvSpPr>
          <p:cNvPr id="168" name="Google Shape;168;p1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69" name="Google Shape;169;p14"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3" name="Shape 173"/>
        <p:cNvGrpSpPr/>
        <p:nvPr/>
      </p:nvGrpSpPr>
      <p:grpSpPr>
        <a:xfrm>
          <a:off x="0" y="0"/>
          <a:ext cx="0" cy="0"/>
          <a:chOff x="0" y="0"/>
          <a:chExt cx="0" cy="0"/>
        </a:xfrm>
      </p:grpSpPr>
      <p:sp>
        <p:nvSpPr>
          <p:cNvPr id="174" name="Google Shape;174;p15"/>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 </a:t>
            </a:r>
            <a:r>
              <a:rPr lang="en"/>
              <a:t>Pizza Party 🍕</a:t>
            </a:r>
            <a:endParaRPr>
              <a:solidFill>
                <a:srgbClr val="005047"/>
              </a:solidFill>
            </a:endParaRPr>
          </a:p>
        </p:txBody>
      </p:sp>
      <p:sp>
        <p:nvSpPr>
          <p:cNvPr id="175" name="Google Shape;175;p15"/>
          <p:cNvSpPr txBox="1"/>
          <p:nvPr>
            <p:ph idx="1" type="body"/>
          </p:nvPr>
        </p:nvSpPr>
        <p:spPr>
          <a:xfrm>
            <a:off x="311700" y="1152475"/>
            <a:ext cx="5694300" cy="16119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a:t>Imagine your class is having a pizza party.</a:t>
            </a:r>
            <a:endParaRPr/>
          </a:p>
          <a:p>
            <a:pPr indent="0" lvl="0" marL="0" rtl="0" algn="l">
              <a:lnSpc>
                <a:spcPct val="90000"/>
              </a:lnSpc>
              <a:spcBef>
                <a:spcPts val="1000"/>
              </a:spcBef>
              <a:spcAft>
                <a:spcPts val="0"/>
              </a:spcAft>
              <a:buNone/>
            </a:pPr>
            <a:r>
              <a:rPr lang="en"/>
              <a:t>Work with your group to plan what to order and to estimate what the party would cost.</a:t>
            </a:r>
            <a:endParaRPr/>
          </a:p>
          <a:p>
            <a:pPr indent="0" lvl="0" marL="0" rtl="0" algn="l">
              <a:lnSpc>
                <a:spcPct val="90000"/>
              </a:lnSpc>
              <a:spcBef>
                <a:spcPts val="1000"/>
              </a:spcBef>
              <a:spcAft>
                <a:spcPts val="1200"/>
              </a:spcAft>
              <a:buNone/>
            </a:pPr>
            <a:r>
              <a:t/>
            </a:r>
            <a:endParaRPr b="1"/>
          </a:p>
        </p:txBody>
      </p:sp>
      <p:sp>
        <p:nvSpPr>
          <p:cNvPr id="176" name="Google Shape;176;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7" name="Google Shape;177;p15"/>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1.1.2: Creating Expressions to Estimate Cost, Part 1</a:t>
            </a:r>
            <a:endParaRPr/>
          </a:p>
        </p:txBody>
      </p:sp>
      <p:pic>
        <p:nvPicPr>
          <p:cNvPr id="178" name="Google Shape;178;p15" title="Pizza.jfif"/>
          <p:cNvPicPr preferRelativeResize="0"/>
          <p:nvPr/>
        </p:nvPicPr>
        <p:blipFill rotWithShape="1">
          <a:blip r:embed="rId4">
            <a:alphaModFix/>
          </a:blip>
          <a:srcRect b="7417" l="0" r="0" t="7425"/>
          <a:stretch/>
        </p:blipFill>
        <p:spPr>
          <a:xfrm>
            <a:off x="6006125" y="1160325"/>
            <a:ext cx="2826175" cy="1611925"/>
          </a:xfrm>
          <a:prstGeom prst="rect">
            <a:avLst/>
          </a:prstGeom>
          <a:noFill/>
          <a:ln>
            <a:noFill/>
          </a:ln>
        </p:spPr>
      </p:pic>
      <p:sp>
        <p:nvSpPr>
          <p:cNvPr id="179" name="Google Shape;179;p15"/>
          <p:cNvSpPr txBox="1"/>
          <p:nvPr>
            <p:ph idx="1" type="body"/>
          </p:nvPr>
        </p:nvSpPr>
        <p:spPr>
          <a:xfrm>
            <a:off x="311700" y="2772250"/>
            <a:ext cx="8520600" cy="16119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AutoNum type="arabicPeriod"/>
            </a:pPr>
            <a:r>
              <a:rPr lang="en"/>
              <a:t>What is your favorite type of pizza to order?</a:t>
            </a:r>
            <a:endParaRPr/>
          </a:p>
          <a:p>
            <a:pPr indent="-342900" lvl="0" marL="457200" rtl="0" algn="l">
              <a:lnSpc>
                <a:spcPct val="150000"/>
              </a:lnSpc>
              <a:spcBef>
                <a:spcPts val="0"/>
              </a:spcBef>
              <a:spcAft>
                <a:spcPts val="0"/>
              </a:spcAft>
              <a:buSzPts val="1800"/>
              <a:buAutoNum type="arabicPeriod"/>
            </a:pPr>
            <a:r>
              <a:rPr lang="en"/>
              <a:t>How many toppings are on your favorite type of pizza?</a:t>
            </a:r>
            <a:endParaRPr/>
          </a:p>
          <a:p>
            <a:pPr indent="-342900" lvl="0" marL="457200" rtl="0" algn="l">
              <a:lnSpc>
                <a:spcPct val="150000"/>
              </a:lnSpc>
              <a:spcBef>
                <a:spcPts val="0"/>
              </a:spcBef>
              <a:spcAft>
                <a:spcPts val="0"/>
              </a:spcAft>
              <a:buSzPts val="1800"/>
              <a:buAutoNum type="arabicPeriod"/>
            </a:pPr>
            <a:r>
              <a:rPr lang="en"/>
              <a:t>What type of crust does your favorite pizza have?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3" name="Shape 183"/>
        <p:cNvGrpSpPr/>
        <p:nvPr/>
      </p:nvGrpSpPr>
      <p:grpSpPr>
        <a:xfrm>
          <a:off x="0" y="0"/>
          <a:ext cx="0" cy="0"/>
          <a:chOff x="0" y="0"/>
          <a:chExt cx="0" cy="0"/>
        </a:xfrm>
      </p:grpSpPr>
      <p:sp>
        <p:nvSpPr>
          <p:cNvPr id="184" name="Google Shape;184;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5" name="Google Shape;185;p16"/>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1.1.2: Creating Expressions to Estimate Cost, Part 1</a:t>
            </a:r>
            <a:endParaRPr/>
          </a:p>
        </p:txBody>
      </p:sp>
      <p:sp>
        <p:nvSpPr>
          <p:cNvPr id="186" name="Google Shape;186;p16">
            <a:hlinkClick action="ppaction://hlinksldjump" r:id="rId4"/>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187" name="Google Shape;187;p16"/>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 </a:t>
            </a:r>
            <a:r>
              <a:rPr lang="en"/>
              <a:t>Pizza Party </a:t>
            </a:r>
            <a:r>
              <a:rPr lang="en"/>
              <a:t>🍕</a:t>
            </a:r>
            <a:endParaRPr>
              <a:solidFill>
                <a:srgbClr val="005047"/>
              </a:solidFill>
            </a:endParaRPr>
          </a:p>
        </p:txBody>
      </p:sp>
      <p:sp>
        <p:nvSpPr>
          <p:cNvPr id="188" name="Google Shape;188;p16"/>
          <p:cNvSpPr txBox="1"/>
          <p:nvPr>
            <p:ph idx="1" type="body"/>
          </p:nvPr>
        </p:nvSpPr>
        <p:spPr>
          <a:xfrm>
            <a:off x="311700" y="1305588"/>
            <a:ext cx="8520600" cy="30786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AutoNum type="arabicPeriod" startAt="4"/>
            </a:pPr>
            <a:r>
              <a:rPr lang="en"/>
              <a:t>What is the cost estimate for your group's planned class party?</a:t>
            </a:r>
            <a:endParaRPr/>
          </a:p>
          <a:p>
            <a:pPr indent="-342900" lvl="0" marL="457200" rtl="0" algn="l">
              <a:lnSpc>
                <a:spcPct val="150000"/>
              </a:lnSpc>
              <a:spcBef>
                <a:spcPts val="0"/>
              </a:spcBef>
              <a:spcAft>
                <a:spcPts val="0"/>
              </a:spcAft>
              <a:buSzPts val="1800"/>
              <a:buAutoNum type="arabicPeriod" startAt="4"/>
            </a:pPr>
            <a:r>
              <a:rPr lang="en"/>
              <a:t>Write down one expression that show how your group’s cost estimate was calculated.</a:t>
            </a:r>
            <a:endParaRPr/>
          </a:p>
          <a:p>
            <a:pPr indent="-342900" lvl="0" marL="457200" rtl="0" algn="l">
              <a:lnSpc>
                <a:spcPct val="150000"/>
              </a:lnSpc>
              <a:spcBef>
                <a:spcPts val="0"/>
              </a:spcBef>
              <a:spcAft>
                <a:spcPts val="0"/>
              </a:spcAft>
              <a:buSzPts val="1800"/>
              <a:buAutoNum type="arabicPeriod" startAt="4"/>
            </a:pPr>
            <a:r>
              <a:rPr lang="en"/>
              <a:t>In your expression, which quantities, if any, might change on the day of the party?</a:t>
            </a:r>
            <a:endParaRPr/>
          </a:p>
          <a:p>
            <a:pPr indent="-342900" lvl="0" marL="457200" rtl="0" algn="l">
              <a:lnSpc>
                <a:spcPct val="150000"/>
              </a:lnSpc>
              <a:spcBef>
                <a:spcPts val="0"/>
              </a:spcBef>
              <a:spcAft>
                <a:spcPts val="0"/>
              </a:spcAft>
              <a:buSzPts val="1800"/>
              <a:buAutoNum type="arabicPeriod" startAt="4"/>
            </a:pPr>
            <a:r>
              <a:rPr lang="en"/>
              <a:t>Rewrite your expression, replacing the quantities that might change with letters.</a:t>
            </a:r>
            <a:endParaRPr/>
          </a:p>
          <a:p>
            <a:pPr indent="-342900" lvl="0" marL="457200" rtl="0" algn="l">
              <a:lnSpc>
                <a:spcPct val="150000"/>
              </a:lnSpc>
              <a:spcBef>
                <a:spcPts val="0"/>
              </a:spcBef>
              <a:spcAft>
                <a:spcPts val="0"/>
              </a:spcAft>
              <a:buSzPts val="1800"/>
              <a:buAutoNum type="arabicPeriod" startAt="4"/>
            </a:pPr>
            <a:r>
              <a:rPr lang="en"/>
              <a:t>What do the letters represent?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92" name="Shape 192"/>
        <p:cNvGrpSpPr/>
        <p:nvPr/>
      </p:nvGrpSpPr>
      <p:grpSpPr>
        <a:xfrm>
          <a:off x="0" y="0"/>
          <a:ext cx="0" cy="0"/>
          <a:chOff x="0" y="0"/>
          <a:chExt cx="0" cy="0"/>
        </a:xfrm>
      </p:grpSpPr>
      <p:sp>
        <p:nvSpPr>
          <p:cNvPr id="193" name="Google Shape;193;p17"/>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Pizza Party </a:t>
            </a:r>
            <a:endParaRPr sz="2600">
              <a:solidFill>
                <a:srgbClr val="005047"/>
              </a:solidFill>
            </a:endParaRPr>
          </a:p>
        </p:txBody>
      </p:sp>
      <p:sp>
        <p:nvSpPr>
          <p:cNvPr id="194" name="Google Shape;194;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5" name="Google Shape;195;p17"/>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1.1.2: Creating Expressions to Estimate Cost, Part 1</a:t>
            </a:r>
            <a:endParaRPr/>
          </a:p>
        </p:txBody>
      </p:sp>
      <p:pic>
        <p:nvPicPr>
          <p:cNvPr id="196" name="Google Shape;196;p17"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197" name="Google Shape;197;p17"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198" name="Google Shape;198;p17"/>
          <p:cNvSpPr/>
          <p:nvPr/>
        </p:nvSpPr>
        <p:spPr>
          <a:xfrm>
            <a:off x="5034250" y="1292700"/>
            <a:ext cx="3652500" cy="2826900"/>
          </a:xfrm>
          <a:prstGeom prst="wedgeRoundRectCallout">
            <a:avLst>
              <a:gd fmla="val -73887" name="adj1"/>
              <a:gd fmla="val -11484"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Highlight different ways students represent quantities in expressions.</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Compare strategies and expressions that model the same quantity.</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Emphasize how students revise models by estimating and making assumptions.</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Maximize meta-awareness; Support sense-making</a:t>
            </a:r>
            <a:endParaRPr sz="1000">
              <a:latin typeface="Calibri"/>
              <a:ea typeface="Calibri"/>
              <a:cs typeface="Calibri"/>
              <a:sym typeface="Calibri"/>
            </a:endParaRPr>
          </a:p>
        </p:txBody>
      </p:sp>
      <p:sp>
        <p:nvSpPr>
          <p:cNvPr id="199" name="Google Shape;199;p17"/>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03" name="Shape 203"/>
        <p:cNvGrpSpPr/>
        <p:nvPr/>
      </p:nvGrpSpPr>
      <p:grpSpPr>
        <a:xfrm>
          <a:off x="0" y="0"/>
          <a:ext cx="0" cy="0"/>
          <a:chOff x="0" y="0"/>
          <a:chExt cx="0" cy="0"/>
        </a:xfrm>
      </p:grpSpPr>
      <p:sp>
        <p:nvSpPr>
          <p:cNvPr id="204" name="Google Shape;204;p18"/>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r>
              <a:rPr lang="en" sz="3000"/>
              <a:t> 💪</a:t>
            </a:r>
            <a:endParaRPr sz="3000"/>
          </a:p>
        </p:txBody>
      </p:sp>
      <p:sp>
        <p:nvSpPr>
          <p:cNvPr id="205" name="Google Shape;205;p18"/>
          <p:cNvSpPr txBox="1"/>
          <p:nvPr>
            <p:ph idx="1" type="body"/>
          </p:nvPr>
        </p:nvSpPr>
        <p:spPr>
          <a:xfrm>
            <a:off x="230925" y="958150"/>
            <a:ext cx="8730000" cy="761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A local pizzeria sells gourmet pizzas for the prices posted below. Remember the sizes are determined by the diameter of each pizza. Compare the cost per square inch of the sizes.</a:t>
            </a:r>
            <a:endParaRPr sz="1800">
              <a:solidFill>
                <a:srgbClr val="424242"/>
              </a:solidFill>
            </a:endParaRPr>
          </a:p>
        </p:txBody>
      </p:sp>
      <p:sp>
        <p:nvSpPr>
          <p:cNvPr id="206" name="Google Shape;206;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7" name="Google Shape;207;p1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1.1.2: Creating Expressions to Estimate Cost, Part 1</a:t>
            </a:r>
            <a:endParaRPr/>
          </a:p>
        </p:txBody>
      </p:sp>
      <p:pic>
        <p:nvPicPr>
          <p:cNvPr id="208" name="Google Shape;208;p18"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09" name="Google Shape;209;p18"/>
          <p:cNvSpPr txBox="1"/>
          <p:nvPr/>
        </p:nvSpPr>
        <p:spPr>
          <a:xfrm>
            <a:off x="152400" y="3147025"/>
            <a:ext cx="8808600" cy="132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How did you determine the cost per square inch of each pizza?</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200">
              <a:solidFill>
                <a:srgbClr val="424242"/>
              </a:solidFill>
              <a:latin typeface="Calibri"/>
              <a:ea typeface="Calibri"/>
              <a:cs typeface="Calibri"/>
              <a:sym typeface="Calibri"/>
            </a:endParaRPr>
          </a:p>
          <a:p>
            <a:pPr indent="0" lvl="0" marL="0" rtl="0" algn="l">
              <a:spcBef>
                <a:spcPts val="0"/>
              </a:spcBef>
              <a:spcAft>
                <a:spcPts val="0"/>
              </a:spcAft>
              <a:buNone/>
            </a:pPr>
            <a:r>
              <a:rPr lang="en" sz="1800">
                <a:solidFill>
                  <a:srgbClr val="424242"/>
                </a:solidFill>
                <a:latin typeface="Calibri"/>
                <a:ea typeface="Calibri"/>
                <a:cs typeface="Calibri"/>
                <a:sym typeface="Calibri"/>
              </a:rPr>
              <a:t>Which size pizza is the better deal? Which size pizza is the most expensive per square inch?</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200">
              <a:solidFill>
                <a:srgbClr val="424242"/>
              </a:solidFill>
              <a:latin typeface="Calibri"/>
              <a:ea typeface="Calibri"/>
              <a:cs typeface="Calibri"/>
              <a:sym typeface="Calibri"/>
            </a:endParaRPr>
          </a:p>
          <a:p>
            <a:pPr indent="0" lvl="0" marL="0" rtl="0" algn="l">
              <a:spcBef>
                <a:spcPts val="0"/>
              </a:spcBef>
              <a:spcAft>
                <a:spcPts val="0"/>
              </a:spcAft>
              <a:buNone/>
            </a:pPr>
            <a:r>
              <a:rPr lang="en" sz="1800">
                <a:solidFill>
                  <a:srgbClr val="424242"/>
                </a:solidFill>
                <a:latin typeface="Calibri"/>
                <a:ea typeface="Calibri"/>
                <a:cs typeface="Calibri"/>
                <a:sym typeface="Calibri"/>
              </a:rPr>
              <a:t>What is the difference in price per square inch between the most and least expensive sizes?</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id="210" name="Google Shape;210;p18" title="Pizza Prices.PNG"/>
          <p:cNvPicPr preferRelativeResize="0"/>
          <p:nvPr/>
        </p:nvPicPr>
        <p:blipFill>
          <a:blip r:embed="rId5">
            <a:alphaModFix/>
          </a:blip>
          <a:stretch>
            <a:fillRect/>
          </a:stretch>
        </p:blipFill>
        <p:spPr>
          <a:xfrm>
            <a:off x="152400" y="1635513"/>
            <a:ext cx="8839200" cy="151150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4" name="Shape 214"/>
        <p:cNvGrpSpPr/>
        <p:nvPr/>
      </p:nvGrpSpPr>
      <p:grpSpPr>
        <a:xfrm>
          <a:off x="0" y="0"/>
          <a:ext cx="0" cy="0"/>
          <a:chOff x="0" y="0"/>
          <a:chExt cx="0" cy="0"/>
        </a:xfrm>
      </p:grpSpPr>
      <p:sp>
        <p:nvSpPr>
          <p:cNvPr id="215" name="Google Shape;215;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16" name="Google Shape;216;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A ninth-grade class is ordering pizza for lunch. There are </a:t>
            </a:r>
            <a:r>
              <a:rPr i="1" lang="en"/>
              <a:t>n </a:t>
            </a:r>
            <a:r>
              <a:rPr lang="en"/>
              <a:t>students in the class. Each slice of pizza costs $3, and the delivery fee is $8. Which expression represents the total cost if each student gets 2 slices of pizza?</a:t>
            </a:r>
            <a:endParaRPr/>
          </a:p>
          <a:p>
            <a:pPr indent="-342900" lvl="0" marL="914400" rtl="0" algn="l">
              <a:lnSpc>
                <a:spcPct val="100000"/>
              </a:lnSpc>
              <a:spcBef>
                <a:spcPts val="1200"/>
              </a:spcBef>
              <a:spcAft>
                <a:spcPts val="0"/>
              </a:spcAft>
              <a:buClr>
                <a:srgbClr val="424242"/>
              </a:buClr>
              <a:buSzPts val="1800"/>
              <a:buFont typeface="Calibri"/>
              <a:buAutoNum type="alphaLcPeriod"/>
            </a:pPr>
            <a:r>
              <a:rPr lang="en"/>
              <a:t>3</a:t>
            </a:r>
            <a:r>
              <a:rPr i="1" lang="en"/>
              <a:t>n</a:t>
            </a:r>
            <a:endParaRPr i="1" sz="1800">
              <a:solidFill>
                <a:srgbClr val="424242"/>
              </a:solidFill>
            </a:endParaRPr>
          </a:p>
          <a:p>
            <a:pPr indent="-342900" lvl="0" marL="914400" rtl="0" algn="l">
              <a:lnSpc>
                <a:spcPct val="100000"/>
              </a:lnSpc>
              <a:spcBef>
                <a:spcPts val="1000"/>
              </a:spcBef>
              <a:spcAft>
                <a:spcPts val="0"/>
              </a:spcAft>
              <a:buSzPts val="1800"/>
              <a:buFont typeface="Calibri"/>
              <a:buAutoNum type="alphaLcPeriod"/>
            </a:pPr>
            <a:r>
              <a:rPr lang="en"/>
              <a:t>(2)</a:t>
            </a:r>
            <a:r>
              <a:rPr lang="en"/>
              <a:t>3</a:t>
            </a:r>
            <a:r>
              <a:rPr i="1" lang="en"/>
              <a:t>n</a:t>
            </a:r>
            <a:endParaRPr sz="1800">
              <a:solidFill>
                <a:srgbClr val="424242"/>
              </a:solidFill>
            </a:endParaRPr>
          </a:p>
          <a:p>
            <a:pPr indent="-342900" lvl="0" marL="914400" rtl="0" algn="l">
              <a:lnSpc>
                <a:spcPct val="100000"/>
              </a:lnSpc>
              <a:spcBef>
                <a:spcPts val="1000"/>
              </a:spcBef>
              <a:spcAft>
                <a:spcPts val="0"/>
              </a:spcAft>
              <a:buSzPts val="1800"/>
              <a:buFont typeface="Calibri"/>
              <a:buAutoNum type="alphaLcPeriod"/>
            </a:pPr>
            <a:r>
              <a:rPr lang="en"/>
              <a:t>(2)3</a:t>
            </a:r>
            <a:r>
              <a:rPr i="1" lang="en"/>
              <a:t>n</a:t>
            </a:r>
            <a:r>
              <a:rPr lang="en"/>
              <a:t> + 8</a:t>
            </a:r>
            <a:endParaRPr sz="1800">
              <a:solidFill>
                <a:srgbClr val="424242"/>
              </a:solidFill>
            </a:endParaRPr>
          </a:p>
          <a:p>
            <a:pPr indent="-342900" lvl="0" marL="914400" rtl="0" algn="l">
              <a:lnSpc>
                <a:spcPct val="100000"/>
              </a:lnSpc>
              <a:spcBef>
                <a:spcPts val="1000"/>
              </a:spcBef>
              <a:spcAft>
                <a:spcPts val="0"/>
              </a:spcAft>
              <a:buClr>
                <a:srgbClr val="424242"/>
              </a:buClr>
              <a:buSzPts val="1800"/>
              <a:buFont typeface="Calibri"/>
              <a:buAutoNum type="alphaLcPeriod"/>
            </a:pPr>
            <a:r>
              <a:rPr lang="en"/>
              <a:t>3</a:t>
            </a:r>
            <a:r>
              <a:rPr i="1" lang="en"/>
              <a:t>n</a:t>
            </a:r>
            <a:r>
              <a:rPr lang="en"/>
              <a:t> + 8</a:t>
            </a:r>
            <a:endParaRPr sz="1800">
              <a:solidFill>
                <a:srgbClr val="424242"/>
              </a:solidFill>
            </a:endParaRPr>
          </a:p>
        </p:txBody>
      </p:sp>
      <p:sp>
        <p:nvSpPr>
          <p:cNvPr id="217" name="Google Shape;217;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8" name="Google Shape;218;p1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1.1.2: Creating Expressions to Estimate Cost, Part 1</a:t>
            </a:r>
            <a:endParaRPr/>
          </a:p>
        </p:txBody>
      </p:sp>
      <p:pic>
        <p:nvPicPr>
          <p:cNvPr id="219" name="Google Shape;219;p19"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20" name="Google Shape;220;p19">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24" name="Shape 224"/>
        <p:cNvGrpSpPr/>
        <p:nvPr/>
      </p:nvGrpSpPr>
      <p:grpSpPr>
        <a:xfrm>
          <a:off x="0" y="0"/>
          <a:ext cx="0" cy="0"/>
          <a:chOff x="0" y="0"/>
          <a:chExt cx="0" cy="0"/>
        </a:xfrm>
      </p:grpSpPr>
      <p:sp>
        <p:nvSpPr>
          <p:cNvPr id="225" name="Google Shape;225;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 💫</a:t>
            </a:r>
            <a:endParaRPr/>
          </a:p>
        </p:txBody>
      </p:sp>
      <p:sp>
        <p:nvSpPr>
          <p:cNvPr id="226" name="Google Shape;226;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A ninth-grade class is ordering pizza for lunch. There are </a:t>
            </a:r>
            <a:r>
              <a:rPr i="1" lang="en"/>
              <a:t>n </a:t>
            </a:r>
            <a:r>
              <a:rPr lang="en"/>
              <a:t>students in the class. Each slice of pizza costs $3, and the delivery fee is $8. Which expression represents the total cost if each student gets 2 slices of pizza?</a:t>
            </a:r>
            <a:endParaRPr/>
          </a:p>
          <a:p>
            <a:pPr indent="-342900" lvl="0" marL="457200" rtl="0" algn="l">
              <a:spcBef>
                <a:spcPts val="1200"/>
              </a:spcBef>
              <a:spcAft>
                <a:spcPts val="0"/>
              </a:spcAft>
              <a:buSzPts val="1800"/>
              <a:buChar char="●"/>
            </a:pPr>
            <a:r>
              <a:rPr lang="en"/>
              <a:t>Each slice of pizza, n, costs $3.</a:t>
            </a:r>
            <a:endParaRPr/>
          </a:p>
          <a:p>
            <a:pPr indent="-330200" lvl="1" marL="914400" rtl="0" algn="l">
              <a:spcBef>
                <a:spcPts val="0"/>
              </a:spcBef>
              <a:spcAft>
                <a:spcPts val="0"/>
              </a:spcAft>
              <a:buSzPts val="1600"/>
              <a:buChar char="○"/>
            </a:pPr>
            <a:r>
              <a:rPr lang="en"/>
              <a:t>3</a:t>
            </a:r>
            <a:r>
              <a:rPr i="1" lang="en"/>
              <a:t>n</a:t>
            </a:r>
            <a:endParaRPr i="1"/>
          </a:p>
          <a:p>
            <a:pPr indent="-342900" lvl="0" marL="457200" rtl="0" algn="l">
              <a:spcBef>
                <a:spcPts val="0"/>
              </a:spcBef>
              <a:spcAft>
                <a:spcPts val="0"/>
              </a:spcAft>
              <a:buSzPts val="1800"/>
              <a:buChar char="●"/>
            </a:pPr>
            <a:r>
              <a:rPr lang="en"/>
              <a:t>Each student gets 2 slices of pizza. Multiply the cost of one slice by 2.</a:t>
            </a:r>
            <a:endParaRPr/>
          </a:p>
          <a:p>
            <a:pPr indent="-330200" lvl="1" marL="914400" rtl="0" algn="l">
              <a:spcBef>
                <a:spcPts val="0"/>
              </a:spcBef>
              <a:spcAft>
                <a:spcPts val="0"/>
              </a:spcAft>
              <a:buSzPts val="1600"/>
              <a:buChar char="○"/>
            </a:pPr>
            <a:r>
              <a:rPr lang="en"/>
              <a:t>(2)3</a:t>
            </a:r>
            <a:r>
              <a:rPr i="1" lang="en"/>
              <a:t>n</a:t>
            </a:r>
            <a:endParaRPr i="1"/>
          </a:p>
          <a:p>
            <a:pPr indent="-342900" lvl="0" marL="457200" rtl="0" algn="l">
              <a:spcBef>
                <a:spcPts val="0"/>
              </a:spcBef>
              <a:spcAft>
                <a:spcPts val="0"/>
              </a:spcAft>
              <a:buSzPts val="1800"/>
              <a:buChar char="●"/>
            </a:pPr>
            <a:r>
              <a:rPr lang="en"/>
              <a:t>The cost must include a delivery fee of $8.</a:t>
            </a:r>
            <a:endParaRPr/>
          </a:p>
          <a:p>
            <a:pPr indent="-330200" lvl="1" marL="914400" rtl="0" algn="l">
              <a:spcBef>
                <a:spcPts val="0"/>
              </a:spcBef>
              <a:spcAft>
                <a:spcPts val="0"/>
              </a:spcAft>
              <a:buSzPts val="1600"/>
              <a:buChar char="○"/>
            </a:pPr>
            <a:r>
              <a:rPr lang="en"/>
              <a:t>The total cost for the class is </a:t>
            </a:r>
            <a:r>
              <a:rPr lang="en"/>
              <a:t>(2)3</a:t>
            </a:r>
            <a:r>
              <a:rPr i="1" lang="en"/>
              <a:t>n</a:t>
            </a:r>
            <a:r>
              <a:rPr lang="en"/>
              <a:t> + 8</a:t>
            </a:r>
            <a:endParaRPr/>
          </a:p>
        </p:txBody>
      </p:sp>
      <p:sp>
        <p:nvSpPr>
          <p:cNvPr id="227" name="Google Shape;227;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8" name="Google Shape;228;p2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1.1.2: Creating Expressions to Estimate Cost, Part 1 - Additional Resources</a:t>
            </a:r>
            <a:endParaRPr/>
          </a:p>
        </p:txBody>
      </p:sp>
      <p:pic>
        <p:nvPicPr>
          <p:cNvPr id="229" name="Google Shape;229;p20"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33" name="Shape 233"/>
        <p:cNvGrpSpPr/>
        <p:nvPr/>
      </p:nvGrpSpPr>
      <p:grpSpPr>
        <a:xfrm>
          <a:off x="0" y="0"/>
          <a:ext cx="0" cy="0"/>
          <a:chOff x="0" y="0"/>
          <a:chExt cx="0" cy="0"/>
        </a:xfrm>
      </p:grpSpPr>
      <p:sp>
        <p:nvSpPr>
          <p:cNvPr id="234" name="Google Shape;234;p2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5" name="Google Shape;235;p2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6" name="Google Shape;236;p2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7" name="Google Shape;237;p21"/>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8" name="Google Shape;238;p21"/>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9" name="Google Shape;239;p21"/>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40" name="Google Shape;240;p21"/>
          <p:cNvCxnSpPr>
            <a:stCxn id="234" idx="2"/>
            <a:endCxn id="236"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41" name="Google Shape;241;p21"/>
          <p:cNvCxnSpPr>
            <a:stCxn id="236" idx="3"/>
            <a:endCxn id="235"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42" name="Google Shape;242;p21"/>
          <p:cNvCxnSpPr>
            <a:stCxn id="235" idx="3"/>
            <a:endCxn id="237"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43" name="Google Shape;243;p21"/>
          <p:cNvCxnSpPr>
            <a:stCxn id="237" idx="3"/>
            <a:endCxn id="239"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44" name="Google Shape;244;p21"/>
          <p:cNvCxnSpPr>
            <a:stCxn id="239" idx="3"/>
            <a:endCxn id="238"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45" name="Google Shape;24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46" name="Google Shape;246;p2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47" name="Google Shape;247;p21"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48" name="Google Shape;248;p21"/>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49" name="Google Shape;249;p21"/>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50" name="Google Shape;250;p21"/>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51" name="Google Shape;251;p21"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52" name="Google Shape;252;p21"/>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53" name="Google Shape;253;p21"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54" name="Google Shape;254;p21"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55" name="Google Shape;255;p21"/>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56" name="Google Shape;256;p21"/>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57" name="Google Shape;257;p21"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58" name="Google Shape;258;p21"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2" name="Shape 262"/>
        <p:cNvGrpSpPr/>
        <p:nvPr/>
      </p:nvGrpSpPr>
      <p:grpSpPr>
        <a:xfrm>
          <a:off x="0" y="0"/>
          <a:ext cx="0" cy="0"/>
          <a:chOff x="0" y="0"/>
          <a:chExt cx="0" cy="0"/>
        </a:xfrm>
      </p:grpSpPr>
      <p:sp>
        <p:nvSpPr>
          <p:cNvPr id="263" name="Google Shape;263;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64" name="Google Shape;264;p22"/>
          <p:cNvSpPr txBox="1"/>
          <p:nvPr>
            <p:ph idx="1" type="body"/>
          </p:nvPr>
        </p:nvSpPr>
        <p:spPr>
          <a:xfrm>
            <a:off x="280475" y="4209425"/>
            <a:ext cx="7057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4"/>
              </a:rPr>
              <a:t>Video: Writing an Inequality for the Constraint</a:t>
            </a:r>
            <a:endParaRPr b="1"/>
          </a:p>
        </p:txBody>
      </p:sp>
      <p:pic>
        <p:nvPicPr>
          <p:cNvPr descr="Students explore creating mathematical statements based on constraints to possible variables. Two different constraints for planning a pizza party are given and how to write an inequality based on the information is demonstrated." id="265" name="Google Shape;265;p22" title="Writing an Inequality for the Constraint">
            <a:hlinkClick r:id="rId5"/>
          </p:cNvPr>
          <p:cNvPicPr preferRelativeResize="0"/>
          <p:nvPr/>
        </p:nvPicPr>
        <p:blipFill>
          <a:blip r:embed="rId6">
            <a:alphaModFix/>
          </a:blip>
          <a:stretch>
            <a:fillRect/>
          </a:stretch>
        </p:blipFill>
        <p:spPr>
          <a:xfrm>
            <a:off x="1743800" y="634312"/>
            <a:ext cx="5656400" cy="3181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5"/>
                                        </p:tgtEl>
                                        <p:attrNameLst>
                                          <p:attrName>style.visibility</p:attrName>
                                        </p:attrNameLst>
                                      </p:cBhvr>
                                      <p:to>
                                        <p:strVal val="visible"/>
                                      </p:to>
                                    </p:set>
                                    <p:animEffect filter="fade" transition="in">
                                      <p:cBhvr>
                                        <p:cTn dur="1000"/>
                                        <p:tgtEl>
                                          <p:spTgt spid="2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9" name="Shape 269"/>
        <p:cNvGrpSpPr/>
        <p:nvPr/>
      </p:nvGrpSpPr>
      <p:grpSpPr>
        <a:xfrm>
          <a:off x="0" y="0"/>
          <a:ext cx="0" cy="0"/>
          <a:chOff x="0" y="0"/>
          <a:chExt cx="0" cy="0"/>
        </a:xfrm>
      </p:grpSpPr>
      <p:sp>
        <p:nvSpPr>
          <p:cNvPr id="270" name="Google Shape;270;p2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Constraints ✋</a:t>
            </a:r>
            <a:endParaRPr>
              <a:solidFill>
                <a:srgbClr val="005047"/>
              </a:solidFill>
            </a:endParaRPr>
          </a:p>
        </p:txBody>
      </p:sp>
      <p:sp>
        <p:nvSpPr>
          <p:cNvPr id="271" name="Google Shape;271;p23"/>
          <p:cNvSpPr txBox="1"/>
          <p:nvPr>
            <p:ph idx="1" type="body"/>
          </p:nvPr>
        </p:nvSpPr>
        <p:spPr>
          <a:xfrm>
            <a:off x="311700" y="1152475"/>
            <a:ext cx="4449900" cy="34200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A </a:t>
            </a:r>
            <a:r>
              <a:rPr b="1" lang="en" u="sng"/>
              <a:t>constraint</a:t>
            </a:r>
            <a:r>
              <a:rPr lang="en"/>
              <a:t> is something that limits what is possible or reasonable in a situation.</a:t>
            </a:r>
            <a:endParaRPr/>
          </a:p>
          <a:p>
            <a:pPr indent="0" lvl="0" marL="0" rtl="0" algn="l">
              <a:lnSpc>
                <a:spcPct val="100000"/>
              </a:lnSpc>
              <a:spcBef>
                <a:spcPts val="1200"/>
              </a:spcBef>
              <a:spcAft>
                <a:spcPts val="1200"/>
              </a:spcAft>
              <a:buNone/>
            </a:pPr>
            <a:r>
              <a:rPr lang="en"/>
              <a:t>For example, one constraint in a pizza party might be the number of slices of pizza each person could have, </a:t>
            </a:r>
            <a:r>
              <a:rPr i="1" lang="en"/>
              <a:t>s</a:t>
            </a:r>
            <a:r>
              <a:rPr lang="en"/>
              <a:t>. We can write </a:t>
            </a:r>
            <a:r>
              <a:rPr i="1" lang="en"/>
              <a:t>s</a:t>
            </a:r>
            <a:r>
              <a:rPr lang="en"/>
              <a:t> &lt; 4 to say that each person gets </a:t>
            </a:r>
            <a:r>
              <a:rPr i="1" lang="en"/>
              <a:t>fewer</a:t>
            </a:r>
            <a:r>
              <a:rPr lang="en"/>
              <a:t> than 4 slices.</a:t>
            </a:r>
            <a:endParaRPr/>
          </a:p>
        </p:txBody>
      </p:sp>
      <p:sp>
        <p:nvSpPr>
          <p:cNvPr id="272" name="Google Shape;272;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3" name="Google Shape;273;p2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1.1.3 Understanding Constraints</a:t>
            </a:r>
            <a:endParaRPr/>
          </a:p>
        </p:txBody>
      </p:sp>
      <p:pic>
        <p:nvPicPr>
          <p:cNvPr descr="Road signs, One Way, No Parking Any time, Speed Limit 25, Do Not Enter, Bump, Stop, Slow Children, Detour, Slippery When Wet, All traffic, Yield   Grouped elements   Grayscale (Provided by Getty Images)" id="274" name="Google Shape;274;p23"/>
          <p:cNvPicPr preferRelativeResize="0"/>
          <p:nvPr/>
        </p:nvPicPr>
        <p:blipFill>
          <a:blip r:embed="rId4">
            <a:alphaModFix/>
          </a:blip>
          <a:stretch>
            <a:fillRect/>
          </a:stretch>
        </p:blipFill>
        <p:spPr>
          <a:xfrm>
            <a:off x="5525375" y="1090188"/>
            <a:ext cx="2895549" cy="354457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8" name="Shape 278"/>
        <p:cNvGrpSpPr/>
        <p:nvPr/>
      </p:nvGrpSpPr>
      <p:grpSpPr>
        <a:xfrm>
          <a:off x="0" y="0"/>
          <a:ext cx="0" cy="0"/>
          <a:chOff x="0" y="0"/>
          <a:chExt cx="0" cy="0"/>
        </a:xfrm>
      </p:grpSpPr>
      <p:sp>
        <p:nvSpPr>
          <p:cNvPr id="279" name="Google Shape;279;p2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Pizza Costs 💲</a:t>
            </a:r>
            <a:endParaRPr>
              <a:solidFill>
                <a:srgbClr val="005047"/>
              </a:solidFill>
            </a:endParaRPr>
          </a:p>
        </p:txBody>
      </p:sp>
      <p:sp>
        <p:nvSpPr>
          <p:cNvPr id="280" name="Google Shape;280;p24"/>
          <p:cNvSpPr txBox="1"/>
          <p:nvPr>
            <p:ph idx="1" type="body"/>
          </p:nvPr>
        </p:nvSpPr>
        <p:spPr>
          <a:xfrm>
            <a:off x="311700" y="1152475"/>
            <a:ext cx="4869900" cy="3420000"/>
          </a:xfrm>
          <a:prstGeom prst="rect">
            <a:avLst/>
          </a:prstGeom>
        </p:spPr>
        <p:txBody>
          <a:bodyPr anchorCtr="0" anchor="t" bIns="91425" lIns="91425" spcFirstLastPara="1" rIns="91425" wrap="square" tIns="91425">
            <a:normAutofit/>
          </a:bodyPr>
          <a:lstStyle/>
          <a:p>
            <a:pPr indent="-342900" lvl="0" marL="457200" rtl="0" algn="l">
              <a:lnSpc>
                <a:spcPct val="100000"/>
              </a:lnSpc>
              <a:spcBef>
                <a:spcPts val="0"/>
              </a:spcBef>
              <a:spcAft>
                <a:spcPts val="0"/>
              </a:spcAft>
              <a:buSzPts val="1800"/>
              <a:buAutoNum type="arabicPeriod"/>
            </a:pPr>
            <a:r>
              <a:rPr lang="en"/>
              <a:t>What equation did your group create to represent the cost of the pizza party?</a:t>
            </a:r>
            <a:endParaRPr/>
          </a:p>
          <a:p>
            <a:pPr indent="-342900" lvl="0" marL="457200" rtl="0" algn="l">
              <a:lnSpc>
                <a:spcPct val="100000"/>
              </a:lnSpc>
              <a:spcBef>
                <a:spcPts val="500"/>
              </a:spcBef>
              <a:spcAft>
                <a:spcPts val="0"/>
              </a:spcAft>
              <a:buSzPts val="1800"/>
              <a:buAutoNum type="arabicPeriod"/>
            </a:pPr>
            <a:r>
              <a:rPr lang="en"/>
              <a:t>What does the first letter represent? The second letter?</a:t>
            </a:r>
            <a:endParaRPr/>
          </a:p>
          <a:p>
            <a:pPr indent="-342900" lvl="0" marL="457200" rtl="0" algn="l">
              <a:lnSpc>
                <a:spcPct val="100000"/>
              </a:lnSpc>
              <a:spcBef>
                <a:spcPts val="500"/>
              </a:spcBef>
              <a:spcAft>
                <a:spcPts val="500"/>
              </a:spcAft>
              <a:buSzPts val="1800"/>
              <a:buAutoNum type="arabicPeriod"/>
            </a:pPr>
            <a:r>
              <a:rPr lang="en"/>
              <a:t>What values would be reasonable for this each letter (Could a value be greater than 50? Is it possible for the letter to be a non-whole number? A negative number?)</a:t>
            </a:r>
            <a:endParaRPr/>
          </a:p>
        </p:txBody>
      </p:sp>
      <p:sp>
        <p:nvSpPr>
          <p:cNvPr id="281" name="Google Shape;281;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2" name="Google Shape;282;p2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1.1.3 Understanding Constraints</a:t>
            </a:r>
            <a:endParaRPr/>
          </a:p>
        </p:txBody>
      </p:sp>
      <p:pic>
        <p:nvPicPr>
          <p:cNvPr descr="Cash register, lettering, Save (Provided by Getty Images)" id="283" name="Google Shape;283;p24"/>
          <p:cNvPicPr preferRelativeResize="0"/>
          <p:nvPr/>
        </p:nvPicPr>
        <p:blipFill>
          <a:blip r:embed="rId4">
            <a:alphaModFix/>
          </a:blip>
          <a:stretch>
            <a:fillRect/>
          </a:stretch>
        </p:blipFill>
        <p:spPr>
          <a:xfrm>
            <a:off x="5334000" y="1213025"/>
            <a:ext cx="2581254" cy="328552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87" name="Shape 287"/>
        <p:cNvGrpSpPr/>
        <p:nvPr/>
      </p:nvGrpSpPr>
      <p:grpSpPr>
        <a:xfrm>
          <a:off x="0" y="0"/>
          <a:ext cx="0" cy="0"/>
          <a:chOff x="0" y="0"/>
          <a:chExt cx="0" cy="0"/>
        </a:xfrm>
      </p:grpSpPr>
      <p:sp>
        <p:nvSpPr>
          <p:cNvPr id="288" name="Google Shape;288;p25"/>
          <p:cNvSpPr txBox="1"/>
          <p:nvPr>
            <p:ph type="title"/>
          </p:nvPr>
        </p:nvSpPr>
        <p:spPr>
          <a:xfrm>
            <a:off x="311700" y="445025"/>
            <a:ext cx="86493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a:t>
            </a:r>
            <a:r>
              <a:rPr lang="en" sz="2600"/>
              <a:t> - Pizza Party Constraints</a:t>
            </a:r>
            <a:endParaRPr sz="2600">
              <a:solidFill>
                <a:srgbClr val="005047"/>
              </a:solidFill>
            </a:endParaRPr>
          </a:p>
        </p:txBody>
      </p:sp>
      <p:sp>
        <p:nvSpPr>
          <p:cNvPr id="289" name="Google Shape;289;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0" name="Google Shape;290;p2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1.1.3 Understanding Constraints</a:t>
            </a:r>
            <a:endParaRPr/>
          </a:p>
        </p:txBody>
      </p:sp>
      <p:pic>
        <p:nvPicPr>
          <p:cNvPr id="291" name="Google Shape;291;p25"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92" name="Google Shape;292;p25"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93" name="Google Shape;293;p25"/>
          <p:cNvSpPr/>
          <p:nvPr/>
        </p:nvSpPr>
        <p:spPr>
          <a:xfrm>
            <a:off x="4687850" y="1396650"/>
            <a:ext cx="3907500" cy="22722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What do the symbols on this chart mean? Can you explain them in your own words?</a:t>
            </a:r>
            <a:endParaRPr sz="1500">
              <a:latin typeface="Calibri"/>
              <a:ea typeface="Calibri"/>
              <a:cs typeface="Calibri"/>
              <a:sym typeface="Calibri"/>
            </a:endParaRPr>
          </a:p>
          <a:p>
            <a:pPr indent="0" lvl="0" marL="0" rtl="0" algn="l">
              <a:spcBef>
                <a:spcPts val="500"/>
              </a:spcBef>
              <a:spcAft>
                <a:spcPts val="0"/>
              </a:spcAft>
              <a:buNone/>
            </a:pPr>
            <a:r>
              <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Can you think of other variables that could act as constraints in this situation?</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Conceptual processing; Memory</a:t>
            </a:r>
            <a:endParaRPr>
              <a:latin typeface="Calibri"/>
              <a:ea typeface="Calibri"/>
              <a:cs typeface="Calibri"/>
              <a:sym typeface="Calibri"/>
            </a:endParaRPr>
          </a:p>
        </p:txBody>
      </p:sp>
      <p:sp>
        <p:nvSpPr>
          <p:cNvPr id="294" name="Google Shape;294;p2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a:t>
            </a:r>
            <a:r>
              <a:rPr i="1" lang="en"/>
              <a:t> </a:t>
            </a:r>
            <a:endParaRPr i="1"/>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8" name="Shape 298"/>
        <p:cNvGrpSpPr/>
        <p:nvPr/>
      </p:nvGrpSpPr>
      <p:grpSpPr>
        <a:xfrm>
          <a:off x="0" y="0"/>
          <a:ext cx="0" cy="0"/>
          <a:chOff x="0" y="0"/>
          <a:chExt cx="0" cy="0"/>
        </a:xfrm>
      </p:grpSpPr>
      <p:sp>
        <p:nvSpPr>
          <p:cNvPr id="299" name="Google Shape;299;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300" name="Google Shape;300;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Marcus works </a:t>
            </a:r>
            <a:r>
              <a:rPr i="1" lang="en"/>
              <a:t>s</a:t>
            </a:r>
            <a:r>
              <a:rPr lang="en"/>
              <a:t> hours per week stocking shelves. He works </a:t>
            </a:r>
            <a:r>
              <a:rPr i="1" lang="en"/>
              <a:t>m</a:t>
            </a:r>
            <a:r>
              <a:rPr lang="en"/>
              <a:t> hours per week mowing lawns. Marcus works at least 8 hours per week stocking shelves. He works at most a total of 20 hours per week. Which of the following represent constraints for this situation?</a:t>
            </a:r>
            <a:endParaRPr/>
          </a:p>
          <a:p>
            <a:pPr indent="-342900" lvl="0" marL="914400" rtl="0" algn="l">
              <a:lnSpc>
                <a:spcPct val="100000"/>
              </a:lnSpc>
              <a:spcBef>
                <a:spcPts val="1200"/>
              </a:spcBef>
              <a:spcAft>
                <a:spcPts val="0"/>
              </a:spcAft>
              <a:buSzPts val="1800"/>
              <a:buFont typeface="Noto Sans"/>
              <a:buAutoNum type="alphaLcPeriod"/>
            </a:pPr>
            <a:r>
              <a:rPr i="1" lang="en"/>
              <a:t>s </a:t>
            </a:r>
            <a:r>
              <a:rPr lang="en"/>
              <a:t>+ </a:t>
            </a:r>
            <a:r>
              <a:rPr i="1" lang="en"/>
              <a:t>m</a:t>
            </a:r>
            <a:r>
              <a:rPr lang="en"/>
              <a:t> ≥ 20; </a:t>
            </a:r>
            <a:r>
              <a:rPr i="1" lang="en"/>
              <a:t>s</a:t>
            </a:r>
            <a:r>
              <a:rPr lang="en"/>
              <a:t> ≥ 8</a:t>
            </a:r>
            <a:endParaRPr/>
          </a:p>
          <a:p>
            <a:pPr indent="-342900" lvl="0" marL="914400" rtl="0" algn="l">
              <a:lnSpc>
                <a:spcPct val="100000"/>
              </a:lnSpc>
              <a:spcBef>
                <a:spcPts val="1000"/>
              </a:spcBef>
              <a:spcAft>
                <a:spcPts val="0"/>
              </a:spcAft>
              <a:buSzPts val="1800"/>
              <a:buFont typeface="Noto Sans"/>
              <a:buAutoNum type="alphaLcPeriod"/>
            </a:pPr>
            <a:r>
              <a:rPr i="1" lang="en"/>
              <a:t>s</a:t>
            </a:r>
            <a:r>
              <a:rPr lang="en"/>
              <a:t> + </a:t>
            </a:r>
            <a:r>
              <a:rPr i="1" lang="en"/>
              <a:t>m</a:t>
            </a:r>
            <a:r>
              <a:rPr lang="en"/>
              <a:t> ≤ 20; </a:t>
            </a:r>
            <a:r>
              <a:rPr i="1" lang="en"/>
              <a:t>s</a:t>
            </a:r>
            <a:r>
              <a:rPr lang="en"/>
              <a:t> ≥ 8</a:t>
            </a:r>
            <a:endParaRPr/>
          </a:p>
          <a:p>
            <a:pPr indent="-342900" lvl="0" marL="914400" rtl="0" algn="l">
              <a:lnSpc>
                <a:spcPct val="100000"/>
              </a:lnSpc>
              <a:spcBef>
                <a:spcPts val="1000"/>
              </a:spcBef>
              <a:spcAft>
                <a:spcPts val="0"/>
              </a:spcAft>
              <a:buSzPts val="1800"/>
              <a:buFont typeface="Noto Sans"/>
              <a:buAutoNum type="alphaLcPeriod"/>
            </a:pPr>
            <a:r>
              <a:rPr i="1" lang="en"/>
              <a:t>s</a:t>
            </a:r>
            <a:r>
              <a:rPr lang="en"/>
              <a:t> + </a:t>
            </a:r>
            <a:r>
              <a:rPr i="1" lang="en"/>
              <a:t>m</a:t>
            </a:r>
            <a:r>
              <a:rPr lang="en"/>
              <a:t> ≥ 20; </a:t>
            </a:r>
            <a:r>
              <a:rPr i="1" lang="en"/>
              <a:t>s</a:t>
            </a:r>
            <a:r>
              <a:rPr lang="en"/>
              <a:t> ≤ 8</a:t>
            </a:r>
            <a:endParaRPr/>
          </a:p>
          <a:p>
            <a:pPr indent="-342900" lvl="0" marL="914400" rtl="0" algn="l">
              <a:lnSpc>
                <a:spcPct val="100000"/>
              </a:lnSpc>
              <a:spcBef>
                <a:spcPts val="1000"/>
              </a:spcBef>
              <a:spcAft>
                <a:spcPts val="1000"/>
              </a:spcAft>
              <a:buSzPts val="1800"/>
              <a:buFont typeface="Noto Sans"/>
              <a:buAutoNum type="alphaLcPeriod"/>
            </a:pPr>
            <a:r>
              <a:rPr i="1" lang="en"/>
              <a:t>s</a:t>
            </a:r>
            <a:r>
              <a:rPr lang="en"/>
              <a:t> + </a:t>
            </a:r>
            <a:r>
              <a:rPr i="1" lang="en"/>
              <a:t>m</a:t>
            </a:r>
            <a:r>
              <a:rPr lang="en"/>
              <a:t> ≤ 20; </a:t>
            </a:r>
            <a:r>
              <a:rPr i="1" lang="en"/>
              <a:t>s</a:t>
            </a:r>
            <a:r>
              <a:rPr lang="en"/>
              <a:t> ≤ 8</a:t>
            </a:r>
            <a:endParaRPr sz="1800">
              <a:latin typeface="Noto Sans"/>
              <a:ea typeface="Noto Sans"/>
              <a:cs typeface="Noto Sans"/>
              <a:sym typeface="Noto Sans"/>
            </a:endParaRPr>
          </a:p>
        </p:txBody>
      </p:sp>
      <p:sp>
        <p:nvSpPr>
          <p:cNvPr id="301" name="Google Shape;301;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2" name="Google Shape;302;p26"/>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1.1.3 Understanding Constraints</a:t>
            </a:r>
            <a:endParaRPr/>
          </a:p>
        </p:txBody>
      </p:sp>
      <p:pic>
        <p:nvPicPr>
          <p:cNvPr id="303" name="Google Shape;303;p26"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04" name="Google Shape;304;p26">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8" name="Shape 308"/>
        <p:cNvGrpSpPr/>
        <p:nvPr/>
      </p:nvGrpSpPr>
      <p:grpSpPr>
        <a:xfrm>
          <a:off x="0" y="0"/>
          <a:ext cx="0" cy="0"/>
          <a:chOff x="0" y="0"/>
          <a:chExt cx="0" cy="0"/>
        </a:xfrm>
      </p:grpSpPr>
      <p:sp>
        <p:nvSpPr>
          <p:cNvPr id="309" name="Google Shape;309;p27"/>
          <p:cNvSpPr txBox="1"/>
          <p:nvPr>
            <p:ph type="title"/>
          </p:nvPr>
        </p:nvSpPr>
        <p:spPr>
          <a:xfrm>
            <a:off x="311700" y="4123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 ✔</a:t>
            </a:r>
            <a:endParaRPr/>
          </a:p>
        </p:txBody>
      </p:sp>
      <p:sp>
        <p:nvSpPr>
          <p:cNvPr id="310" name="Google Shape;310;p27"/>
          <p:cNvSpPr txBox="1"/>
          <p:nvPr>
            <p:ph idx="1" type="body"/>
          </p:nvPr>
        </p:nvSpPr>
        <p:spPr>
          <a:xfrm>
            <a:off x="311700" y="1152475"/>
            <a:ext cx="6920400" cy="3619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1D2125"/>
                </a:solidFill>
              </a:rPr>
              <a:t>Translate the following expressions from algebra to English:</a:t>
            </a:r>
            <a:endParaRPr>
              <a:solidFill>
                <a:srgbClr val="1D2125"/>
              </a:solidFill>
            </a:endParaRPr>
          </a:p>
          <a:p>
            <a:pPr indent="-342900" lvl="0" marL="457200" rtl="0" algn="l">
              <a:lnSpc>
                <a:spcPct val="200000"/>
              </a:lnSpc>
              <a:spcBef>
                <a:spcPts val="1200"/>
              </a:spcBef>
              <a:spcAft>
                <a:spcPts val="0"/>
              </a:spcAft>
              <a:buClr>
                <a:srgbClr val="1D2125"/>
              </a:buClr>
              <a:buSzPts val="1800"/>
              <a:buAutoNum type="arabicPeriod"/>
            </a:pPr>
            <a:r>
              <a:rPr lang="en">
                <a:solidFill>
                  <a:srgbClr val="1D2125"/>
                </a:solidFill>
              </a:rPr>
              <a:t>14 ≤ 27</a:t>
            </a:r>
            <a:endParaRPr>
              <a:solidFill>
                <a:srgbClr val="1D2125"/>
              </a:solidFill>
            </a:endParaRPr>
          </a:p>
          <a:p>
            <a:pPr indent="-342900" lvl="0" marL="457200" rtl="0" algn="l">
              <a:lnSpc>
                <a:spcPct val="200000"/>
              </a:lnSpc>
              <a:spcBef>
                <a:spcPts val="0"/>
              </a:spcBef>
              <a:spcAft>
                <a:spcPts val="0"/>
              </a:spcAft>
              <a:buClr>
                <a:srgbClr val="1D2125"/>
              </a:buClr>
              <a:buSzPts val="1800"/>
              <a:buAutoNum type="arabicPeriod"/>
            </a:pPr>
            <a:r>
              <a:rPr lang="en">
                <a:solidFill>
                  <a:srgbClr val="1D2125"/>
                </a:solidFill>
              </a:rPr>
              <a:t>12 &gt; 4 ÷ 2</a:t>
            </a:r>
            <a:endParaRPr>
              <a:solidFill>
                <a:srgbClr val="1D2125"/>
              </a:solidFill>
            </a:endParaRPr>
          </a:p>
          <a:p>
            <a:pPr indent="-342900" lvl="0" marL="457200" rtl="0" algn="l">
              <a:lnSpc>
                <a:spcPct val="200000"/>
              </a:lnSpc>
              <a:spcBef>
                <a:spcPts val="0"/>
              </a:spcBef>
              <a:spcAft>
                <a:spcPts val="0"/>
              </a:spcAft>
              <a:buClr>
                <a:srgbClr val="1D2125"/>
              </a:buClr>
              <a:buSzPts val="1800"/>
              <a:buAutoNum type="arabicPeriod"/>
            </a:pPr>
            <a:r>
              <a:rPr i="1" lang="en">
                <a:solidFill>
                  <a:srgbClr val="1D2125"/>
                </a:solidFill>
              </a:rPr>
              <a:t>x</a:t>
            </a:r>
            <a:r>
              <a:rPr lang="en">
                <a:solidFill>
                  <a:srgbClr val="1D2125"/>
                </a:solidFill>
              </a:rPr>
              <a:t> − 7 &lt; 1</a:t>
            </a:r>
            <a:endParaRPr>
              <a:solidFill>
                <a:srgbClr val="1D2125"/>
              </a:solidFill>
            </a:endParaRPr>
          </a:p>
          <a:p>
            <a:pPr indent="0" lvl="0" marL="0" rtl="0" algn="l">
              <a:lnSpc>
                <a:spcPct val="105000"/>
              </a:lnSpc>
              <a:spcBef>
                <a:spcPts val="300"/>
              </a:spcBef>
              <a:spcAft>
                <a:spcPts val="0"/>
              </a:spcAft>
              <a:buNone/>
            </a:pPr>
            <a:r>
              <a:t/>
            </a:r>
            <a:endParaRPr b="1">
              <a:solidFill>
                <a:srgbClr val="1D2125"/>
              </a:solidFill>
            </a:endParaRPr>
          </a:p>
          <a:p>
            <a:pPr indent="0" lvl="0" marL="0" rtl="0" algn="l">
              <a:lnSpc>
                <a:spcPct val="105000"/>
              </a:lnSpc>
              <a:spcBef>
                <a:spcPts val="300"/>
              </a:spcBef>
              <a:spcAft>
                <a:spcPts val="300"/>
              </a:spcAft>
              <a:buNone/>
            </a:pPr>
            <a:r>
              <a:t/>
            </a:r>
            <a:endParaRPr b="1">
              <a:solidFill>
                <a:srgbClr val="1D2125"/>
              </a:solidFill>
            </a:endParaRPr>
          </a:p>
        </p:txBody>
      </p:sp>
      <p:pic>
        <p:nvPicPr>
          <p:cNvPr id="311" name="Google Shape;311;p27"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12" name="Google Shape;312;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3" name="Google Shape;313;p27"/>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1.1.3 Understanding Constraints - Additional Resources</a:t>
            </a:r>
            <a:endParaRPr/>
          </a:p>
        </p:txBody>
      </p:sp>
      <p:pic>
        <p:nvPicPr>
          <p:cNvPr id="314" name="Google Shape;314;p27" title="Symbols.PNG"/>
          <p:cNvPicPr preferRelativeResize="0"/>
          <p:nvPr/>
        </p:nvPicPr>
        <p:blipFill>
          <a:blip r:embed="rId4">
            <a:alphaModFix/>
          </a:blip>
          <a:stretch>
            <a:fillRect/>
          </a:stretch>
        </p:blipFill>
        <p:spPr>
          <a:xfrm>
            <a:off x="3936337" y="1719301"/>
            <a:ext cx="4319326" cy="29316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8" name="Shape 318"/>
        <p:cNvGrpSpPr/>
        <p:nvPr/>
      </p:nvGrpSpPr>
      <p:grpSpPr>
        <a:xfrm>
          <a:off x="0" y="0"/>
          <a:ext cx="0" cy="0"/>
          <a:chOff x="0" y="0"/>
          <a:chExt cx="0" cy="0"/>
        </a:xfrm>
      </p:grpSpPr>
      <p:sp>
        <p:nvSpPr>
          <p:cNvPr id="319" name="Google Shape;319;p28"/>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20" name="Google Shape;320;p2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1" name="Google Shape;321;p28"/>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2" name="Google Shape;322;p28"/>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3" name="Google Shape;323;p28"/>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4" name="Google Shape;324;p2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5" name="Google Shape;325;p28"/>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26" name="Google Shape;326;p28"/>
          <p:cNvCxnSpPr>
            <a:stCxn id="320" idx="2"/>
            <a:endCxn id="322"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27" name="Google Shape;327;p28"/>
          <p:cNvCxnSpPr>
            <a:stCxn id="322" idx="3"/>
            <a:endCxn id="321"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28" name="Google Shape;328;p28"/>
          <p:cNvCxnSpPr>
            <a:stCxn id="321" idx="3"/>
            <a:endCxn id="323"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29" name="Google Shape;329;p28"/>
          <p:cNvCxnSpPr>
            <a:stCxn id="323" idx="3"/>
            <a:endCxn id="325"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30" name="Google Shape;330;p28"/>
          <p:cNvCxnSpPr>
            <a:stCxn id="325" idx="3"/>
            <a:endCxn id="324"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31" name="Google Shape;331;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32" name="Google Shape;332;p28"/>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33" name="Google Shape;333;p28"/>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34" name="Google Shape;334;p28"/>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335" name="Google Shape;335;p28"/>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336" name="Google Shape;336;p28"/>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337" name="Google Shape;337;p28" title="hugeicons_start-up-02.png"/>
          <p:cNvPicPr preferRelativeResize="0"/>
          <p:nvPr/>
        </p:nvPicPr>
        <p:blipFill>
          <a:blip r:embed="rId4">
            <a:alphaModFix/>
          </a:blip>
          <a:stretch>
            <a:fillRect/>
          </a:stretch>
        </p:blipFill>
        <p:spPr>
          <a:xfrm>
            <a:off x="1084454" y="1443417"/>
            <a:ext cx="228600" cy="228600"/>
          </a:xfrm>
          <a:prstGeom prst="rect">
            <a:avLst/>
          </a:prstGeom>
          <a:noFill/>
          <a:ln>
            <a:noFill/>
          </a:ln>
        </p:spPr>
      </p:pic>
      <p:sp>
        <p:nvSpPr>
          <p:cNvPr id="338" name="Google Shape;338;p28"/>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339" name="Google Shape;339;p28" title="hugeicons_task-done-01.png"/>
          <p:cNvPicPr preferRelativeResize="0"/>
          <p:nvPr/>
        </p:nvPicPr>
        <p:blipFill>
          <a:blip r:embed="rId5">
            <a:alphaModFix/>
          </a:blip>
          <a:stretch>
            <a:fillRect/>
          </a:stretch>
        </p:blipFill>
        <p:spPr>
          <a:xfrm>
            <a:off x="1837944" y="3108960"/>
            <a:ext cx="228600" cy="228600"/>
          </a:xfrm>
          <a:prstGeom prst="rect">
            <a:avLst/>
          </a:prstGeom>
          <a:noFill/>
          <a:ln>
            <a:noFill/>
          </a:ln>
        </p:spPr>
      </p:pic>
      <p:pic>
        <p:nvPicPr>
          <p:cNvPr id="340" name="Google Shape;340;p28" title="hugeicons_task-done-01.png"/>
          <p:cNvPicPr preferRelativeResize="0"/>
          <p:nvPr/>
        </p:nvPicPr>
        <p:blipFill>
          <a:blip r:embed="rId5">
            <a:alphaModFix/>
          </a:blip>
          <a:stretch>
            <a:fillRect/>
          </a:stretch>
        </p:blipFill>
        <p:spPr>
          <a:xfrm>
            <a:off x="3630168" y="1426464"/>
            <a:ext cx="228600" cy="228600"/>
          </a:xfrm>
          <a:prstGeom prst="rect">
            <a:avLst/>
          </a:prstGeom>
          <a:noFill/>
          <a:ln>
            <a:noFill/>
          </a:ln>
        </p:spPr>
      </p:pic>
      <p:pic>
        <p:nvPicPr>
          <p:cNvPr id="341" name="Google Shape;341;p28" title="hugeicons_chart-down.png"/>
          <p:cNvPicPr preferRelativeResize="0"/>
          <p:nvPr/>
        </p:nvPicPr>
        <p:blipFill>
          <a:blip r:embed="rId6">
            <a:alphaModFix/>
          </a:blip>
          <a:stretch>
            <a:fillRect/>
          </a:stretch>
        </p:blipFill>
        <p:spPr>
          <a:xfrm>
            <a:off x="4901184" y="3090672"/>
            <a:ext cx="228600" cy="228600"/>
          </a:xfrm>
          <a:prstGeom prst="rect">
            <a:avLst/>
          </a:prstGeom>
          <a:noFill/>
          <a:ln>
            <a:noFill/>
          </a:ln>
        </p:spPr>
      </p:pic>
      <p:pic>
        <p:nvPicPr>
          <p:cNvPr id="342" name="Google Shape;342;p28" title="hugeicons_centralized.png"/>
          <p:cNvPicPr preferRelativeResize="0"/>
          <p:nvPr/>
        </p:nvPicPr>
        <p:blipFill>
          <a:blip r:embed="rId7">
            <a:alphaModFix/>
          </a:blip>
          <a:stretch>
            <a:fillRect/>
          </a:stretch>
        </p:blipFill>
        <p:spPr>
          <a:xfrm>
            <a:off x="7799832" y="3108960"/>
            <a:ext cx="228600" cy="228600"/>
          </a:xfrm>
          <a:prstGeom prst="rect">
            <a:avLst/>
          </a:prstGeom>
          <a:noFill/>
          <a:ln>
            <a:noFill/>
          </a:ln>
        </p:spPr>
      </p:pic>
      <p:pic>
        <p:nvPicPr>
          <p:cNvPr id="343" name="Google Shape;343;p28" title="hugeicons_pencil.png"/>
          <p:cNvPicPr preferRelativeResize="0"/>
          <p:nvPr/>
        </p:nvPicPr>
        <p:blipFill>
          <a:blip r:embed="rId8">
            <a:alphaModFix/>
          </a:blip>
          <a:stretch>
            <a:fillRect/>
          </a:stretch>
        </p:blipFill>
        <p:spPr>
          <a:xfrm>
            <a:off x="6519672" y="1444752"/>
            <a:ext cx="228600" cy="228600"/>
          </a:xfrm>
          <a:prstGeom prst="rect">
            <a:avLst/>
          </a:prstGeom>
          <a:noFill/>
          <a:ln>
            <a:noFill/>
          </a:ln>
        </p:spPr>
      </p:pic>
      <p:sp>
        <p:nvSpPr>
          <p:cNvPr id="344" name="Google Shape;344;p2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5" name="Google Shape;345;p28"/>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6" name="Google Shape;346;p28"/>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7" name="Google Shape;347;p28"/>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8" name="Google Shape;348;p2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9" name="Google Shape;349;p28"/>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50" name="Google Shape;350;p28"/>
          <p:cNvCxnSpPr>
            <a:stCxn id="344" idx="2"/>
            <a:endCxn id="346"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51" name="Google Shape;351;p28"/>
          <p:cNvCxnSpPr>
            <a:stCxn id="346" idx="3"/>
            <a:endCxn id="345"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52" name="Google Shape;352;p28"/>
          <p:cNvCxnSpPr>
            <a:stCxn id="345" idx="3"/>
            <a:endCxn id="347"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53" name="Google Shape;353;p28"/>
          <p:cNvCxnSpPr>
            <a:stCxn id="347" idx="3"/>
            <a:endCxn id="349"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54" name="Google Shape;354;p28"/>
          <p:cNvCxnSpPr>
            <a:stCxn id="349" idx="3"/>
            <a:endCxn id="348"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55" name="Google Shape;355;p28"/>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Practice</a:t>
            </a:r>
            <a:endParaRPr sz="1800">
              <a:solidFill>
                <a:srgbClr val="595959"/>
              </a:solidFill>
              <a:latin typeface="Calibri"/>
              <a:ea typeface="Calibri"/>
              <a:cs typeface="Calibri"/>
              <a:sym typeface="Calibri"/>
            </a:endParaRPr>
          </a:p>
        </p:txBody>
      </p:sp>
      <p:sp>
        <p:nvSpPr>
          <p:cNvPr id="356" name="Google Shape;356;p28"/>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Lesson Synthesis</a:t>
            </a:r>
            <a:endParaRPr sz="1800">
              <a:solidFill>
                <a:srgbClr val="595959"/>
              </a:solidFill>
              <a:latin typeface="Calibri"/>
              <a:ea typeface="Calibri"/>
              <a:cs typeface="Calibri"/>
              <a:sym typeface="Calibri"/>
            </a:endParaRPr>
          </a:p>
        </p:txBody>
      </p:sp>
      <p:pic>
        <p:nvPicPr>
          <p:cNvPr id="357" name="Google Shape;357;p28"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358" name="Google Shape;358;p28"/>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59" name="Google Shape;359;p28" title="hugeicons_centralized.png"/>
          <p:cNvPicPr preferRelativeResize="0"/>
          <p:nvPr/>
        </p:nvPicPr>
        <p:blipFill>
          <a:blip r:embed="rId7">
            <a:alphaModFix/>
          </a:blip>
          <a:stretch>
            <a:fillRect/>
          </a:stretch>
        </p:blipFill>
        <p:spPr>
          <a:xfrm>
            <a:off x="7799832" y="3200400"/>
            <a:ext cx="228600" cy="228600"/>
          </a:xfrm>
          <a:prstGeom prst="rect">
            <a:avLst/>
          </a:prstGeom>
          <a:noFill/>
          <a:ln>
            <a:noFill/>
          </a:ln>
        </p:spPr>
      </p:pic>
      <p:pic>
        <p:nvPicPr>
          <p:cNvPr id="360" name="Google Shape;360;p28" title="hugeicons_pencil.png"/>
          <p:cNvPicPr preferRelativeResize="0"/>
          <p:nvPr/>
        </p:nvPicPr>
        <p:blipFill>
          <a:blip r:embed="rId8">
            <a:alphaModFix/>
          </a:blip>
          <a:stretch>
            <a:fillRect/>
          </a:stretch>
        </p:blipFill>
        <p:spPr>
          <a:xfrm>
            <a:off x="6519672" y="1554480"/>
            <a:ext cx="228600" cy="228600"/>
          </a:xfrm>
          <a:prstGeom prst="rect">
            <a:avLst/>
          </a:prstGeom>
          <a:noFill/>
          <a:ln>
            <a:noFill/>
          </a:ln>
        </p:spPr>
      </p:pic>
      <p:sp>
        <p:nvSpPr>
          <p:cNvPr id="361" name="Google Shape;361;p28"/>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62" name="Google Shape;362;p28"/>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63" name="Google Shape;363;p28"/>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64" name="Google Shape;364;p28"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65" name="Google Shape;365;p28"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66" name="Google Shape;366;p28" title="hugeicons_chart-down.png"/>
          <p:cNvPicPr preferRelativeResize="0"/>
          <p:nvPr/>
        </p:nvPicPr>
        <p:blipFill>
          <a:blip r:embed="rId6">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0" name="Shape 370"/>
        <p:cNvGrpSpPr/>
        <p:nvPr/>
      </p:nvGrpSpPr>
      <p:grpSpPr>
        <a:xfrm>
          <a:off x="0" y="0"/>
          <a:ext cx="0" cy="0"/>
          <a:chOff x="0" y="0"/>
          <a:chExt cx="0" cy="0"/>
        </a:xfrm>
      </p:grpSpPr>
      <p:sp>
        <p:nvSpPr>
          <p:cNvPr id="371" name="Google Shape;371;p2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 🧊</a:t>
            </a:r>
            <a:endParaRPr sz="3000">
              <a:solidFill>
                <a:srgbClr val="005047"/>
              </a:solidFill>
            </a:endParaRPr>
          </a:p>
        </p:txBody>
      </p:sp>
      <p:sp>
        <p:nvSpPr>
          <p:cNvPr id="372" name="Google Shape;372;p29"/>
          <p:cNvSpPr txBox="1"/>
          <p:nvPr>
            <p:ph idx="1" type="body"/>
          </p:nvPr>
        </p:nvSpPr>
        <p:spPr>
          <a:xfrm>
            <a:off x="311700" y="1152475"/>
            <a:ext cx="81168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At the end of the school year, all students in the ninth grade are invited to an ice cream party. Use the skills you learned from planning a pizza party to answer the following:</a:t>
            </a:r>
            <a:endParaRPr/>
          </a:p>
          <a:p>
            <a:pPr indent="-342900" lvl="0" marL="457200" rtl="0" algn="l">
              <a:lnSpc>
                <a:spcPct val="100000"/>
              </a:lnSpc>
              <a:spcBef>
                <a:spcPts val="1200"/>
              </a:spcBef>
              <a:spcAft>
                <a:spcPts val="0"/>
              </a:spcAft>
              <a:buSzPts val="1800"/>
              <a:buAutoNum type="arabicPeriod"/>
            </a:pPr>
            <a:r>
              <a:rPr lang="en"/>
              <a:t>Identify and describe at least one letter that you will use to represent the cost of something you need to buy for the party.</a:t>
            </a:r>
            <a:endParaRPr/>
          </a:p>
          <a:p>
            <a:pPr indent="-342900" lvl="0" marL="457200" rtl="0" algn="l">
              <a:lnSpc>
                <a:spcPct val="100000"/>
              </a:lnSpc>
              <a:spcBef>
                <a:spcPts val="0"/>
              </a:spcBef>
              <a:spcAft>
                <a:spcPts val="0"/>
              </a:spcAft>
              <a:buSzPts val="1800"/>
              <a:buAutoNum type="arabicPeriod"/>
            </a:pPr>
            <a:r>
              <a:rPr lang="en"/>
              <a:t>Write an expression that could represent an estimated cost for the party using that letter. Note, you may use other letters, too, if needed.</a:t>
            </a:r>
            <a:endParaRPr/>
          </a:p>
          <a:p>
            <a:pPr indent="-342900" lvl="0" marL="457200" rtl="0" algn="l">
              <a:lnSpc>
                <a:spcPct val="100000"/>
              </a:lnSpc>
              <a:spcBef>
                <a:spcPts val="0"/>
              </a:spcBef>
              <a:spcAft>
                <a:spcPts val="0"/>
              </a:spcAft>
              <a:buSzPts val="1800"/>
              <a:buAutoNum type="arabicPeriod"/>
            </a:pPr>
            <a:r>
              <a:rPr lang="en"/>
              <a:t>Describe your expression in words.</a:t>
            </a:r>
            <a:endParaRPr/>
          </a:p>
          <a:p>
            <a:pPr indent="-342900" lvl="0" marL="457200" rtl="0" algn="l">
              <a:lnSpc>
                <a:spcPct val="100000"/>
              </a:lnSpc>
              <a:spcBef>
                <a:spcPts val="0"/>
              </a:spcBef>
              <a:spcAft>
                <a:spcPts val="0"/>
              </a:spcAft>
              <a:buSzPts val="1800"/>
              <a:buAutoNum type="arabicPeriod"/>
            </a:pPr>
            <a:r>
              <a:rPr lang="en"/>
              <a:t>Using the letter you identified in question 1, describe the values that would be reasonable for the quantity that the letter represents.</a:t>
            </a:r>
            <a:endParaRPr/>
          </a:p>
        </p:txBody>
      </p:sp>
      <p:sp>
        <p:nvSpPr>
          <p:cNvPr id="373" name="Google Shape;373;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4" name="Google Shape;374;p2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1.1.4: Creating Expressions to Estimate Costs, Part 2</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78" name="Shape 378"/>
        <p:cNvGrpSpPr/>
        <p:nvPr/>
      </p:nvGrpSpPr>
      <p:grpSpPr>
        <a:xfrm>
          <a:off x="0" y="0"/>
          <a:ext cx="0" cy="0"/>
          <a:chOff x="0" y="0"/>
          <a:chExt cx="0" cy="0"/>
        </a:xfrm>
      </p:grpSpPr>
      <p:sp>
        <p:nvSpPr>
          <p:cNvPr id="379" name="Google Shape;379;p3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0" name="Google Shape;380;p3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1" name="Google Shape;381;p3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2" name="Google Shape;382;p30"/>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3" name="Google Shape;383;p3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4" name="Google Shape;384;p30"/>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85" name="Google Shape;385;p30"/>
          <p:cNvCxnSpPr>
            <a:stCxn id="379" idx="2"/>
            <a:endCxn id="381"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86" name="Google Shape;386;p30"/>
          <p:cNvCxnSpPr>
            <a:stCxn id="381" idx="3"/>
            <a:endCxn id="380"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87" name="Google Shape;387;p30"/>
          <p:cNvCxnSpPr>
            <a:stCxn id="380" idx="3"/>
            <a:endCxn id="382"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88" name="Google Shape;388;p30"/>
          <p:cNvCxnSpPr>
            <a:stCxn id="382" idx="3"/>
            <a:endCxn id="384"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89" name="Google Shape;389;p30"/>
          <p:cNvCxnSpPr>
            <a:stCxn id="384" idx="3"/>
            <a:endCxn id="383"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90" name="Google Shape;390;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91" name="Google Shape;391;p3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92" name="Google Shape;392;p30"/>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93" name="Google Shape;393;p30"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94" name="Google Shape;394;p30"/>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95" name="Google Shape;395;p30"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96" name="Google Shape;396;p3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97" name="Google Shape;397;p30"/>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98" name="Google Shape;398;p30"/>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99" name="Google Shape;399;p30"/>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400" name="Google Shape;400;p30"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401" name="Google Shape;401;p30"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402" name="Google Shape;402;p30"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403" name="Google Shape;403;p30"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7" name="Shape 407"/>
        <p:cNvGrpSpPr/>
        <p:nvPr/>
      </p:nvGrpSpPr>
      <p:grpSpPr>
        <a:xfrm>
          <a:off x="0" y="0"/>
          <a:ext cx="0" cy="0"/>
          <a:chOff x="0" y="0"/>
          <a:chExt cx="0" cy="0"/>
        </a:xfrm>
      </p:grpSpPr>
      <p:sp>
        <p:nvSpPr>
          <p:cNvPr id="408" name="Google Shape;408;p3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409" name="Google Shape;409;p31"/>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410" name="Google Shape;410;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11" name="Google Shape;411;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1.1.5 Practice</a:t>
            </a:r>
            <a:endParaRPr/>
          </a:p>
        </p:txBody>
      </p:sp>
      <p:pic>
        <p:nvPicPr>
          <p:cNvPr descr="Student studying with a laptop and open book, showing focus and independent learning during math practice." id="412" name="Google Shape;412;p31"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16" name="Shape 416"/>
        <p:cNvGrpSpPr/>
        <p:nvPr/>
      </p:nvGrpSpPr>
      <p:grpSpPr>
        <a:xfrm>
          <a:off x="0" y="0"/>
          <a:ext cx="0" cy="0"/>
          <a:chOff x="0" y="0"/>
          <a:chExt cx="0" cy="0"/>
        </a:xfrm>
      </p:grpSpPr>
      <p:sp>
        <p:nvSpPr>
          <p:cNvPr id="417" name="Google Shape;417;p3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8" name="Google Shape;418;p32"/>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9" name="Google Shape;419;p32"/>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0" name="Google Shape;420;p32"/>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1" name="Google Shape;421;p32"/>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2" name="Google Shape;422;p32"/>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23" name="Google Shape;423;p32"/>
          <p:cNvCxnSpPr>
            <a:stCxn id="417" idx="2"/>
            <a:endCxn id="41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24" name="Google Shape;424;p32"/>
          <p:cNvCxnSpPr>
            <a:stCxn id="419" idx="3"/>
            <a:endCxn id="418"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25" name="Google Shape;425;p32"/>
          <p:cNvCxnSpPr>
            <a:stCxn id="418" idx="3"/>
            <a:endCxn id="420"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26" name="Google Shape;426;p32"/>
          <p:cNvCxnSpPr>
            <a:stCxn id="420" idx="3"/>
            <a:endCxn id="422"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27" name="Google Shape;427;p32"/>
          <p:cNvCxnSpPr>
            <a:stCxn id="422" idx="3"/>
            <a:endCxn id="421"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428" name="Google Shape;428;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29" name="Google Shape;429;p32"/>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30" name="Google Shape;430;p32"/>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31" name="Google Shape;431;p32"/>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432" name="Google Shape;432;p32"/>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433" name="Google Shape;433;p32"/>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434" name="Google Shape;434;p32"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435" name="Google Shape;435;p32"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436" name="Google Shape;436;p32"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437" name="Google Shape;437;p32"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438" name="Google Shape;438;p32"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439" name="Google Shape;439;p3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440" name="Google Shape;440;p32"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441" name="Google Shape;441;p32"/>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5" name="Shape 445"/>
        <p:cNvGrpSpPr/>
        <p:nvPr/>
      </p:nvGrpSpPr>
      <p:grpSpPr>
        <a:xfrm>
          <a:off x="0" y="0"/>
          <a:ext cx="0" cy="0"/>
          <a:chOff x="0" y="0"/>
          <a:chExt cx="0" cy="0"/>
        </a:xfrm>
      </p:grpSpPr>
      <p:sp>
        <p:nvSpPr>
          <p:cNvPr id="446" name="Google Shape;446;p3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47" name="Google Shape;447;p33"/>
          <p:cNvSpPr txBox="1"/>
          <p:nvPr>
            <p:ph idx="1" type="body"/>
          </p:nvPr>
        </p:nvSpPr>
        <p:spPr>
          <a:xfrm>
            <a:off x="311700" y="1152475"/>
            <a:ext cx="6340200" cy="3447300"/>
          </a:xfrm>
          <a:prstGeom prst="rect">
            <a:avLst/>
          </a:prstGeom>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None/>
            </a:pPr>
            <a:r>
              <a:rPr lang="en"/>
              <a:t>In planning for a pizza party…</a:t>
            </a:r>
            <a:endParaRPr/>
          </a:p>
          <a:p>
            <a:pPr indent="-342900" lvl="0" marL="457200" rtl="0" algn="l">
              <a:lnSpc>
                <a:spcPct val="100000"/>
              </a:lnSpc>
              <a:spcBef>
                <a:spcPts val="1200"/>
              </a:spcBef>
              <a:spcAft>
                <a:spcPts val="0"/>
              </a:spcAft>
              <a:buSzPts val="1800"/>
              <a:buAutoNum type="arabicPeriod"/>
            </a:pPr>
            <a:r>
              <a:rPr lang="en"/>
              <a:t>How did we gather information to estimate the pizza cost?</a:t>
            </a:r>
            <a:endParaRPr/>
          </a:p>
          <a:p>
            <a:pPr indent="-342900" lvl="0" marL="457200" rtl="0" algn="l">
              <a:lnSpc>
                <a:spcPct val="100000"/>
              </a:lnSpc>
              <a:spcBef>
                <a:spcPts val="0"/>
              </a:spcBef>
              <a:spcAft>
                <a:spcPts val="0"/>
              </a:spcAft>
              <a:buSzPts val="1800"/>
              <a:buAutoNum type="arabicPeriod"/>
            </a:pPr>
            <a:r>
              <a:rPr lang="en"/>
              <a:t>What assumptions did we make?</a:t>
            </a:r>
            <a:endParaRPr/>
          </a:p>
          <a:p>
            <a:pPr indent="-342900" lvl="0" marL="457200" rtl="0" algn="l">
              <a:lnSpc>
                <a:spcPct val="100000"/>
              </a:lnSpc>
              <a:spcBef>
                <a:spcPts val="0"/>
              </a:spcBef>
              <a:spcAft>
                <a:spcPts val="0"/>
              </a:spcAft>
              <a:buSzPts val="1800"/>
              <a:buAutoNum type="arabicPeriod"/>
            </a:pPr>
            <a:r>
              <a:rPr lang="en"/>
              <a:t>Would asking each student for exact toppings and slice counts be reasonable? How would that method affect the cost estimate?</a:t>
            </a:r>
            <a:endParaRPr/>
          </a:p>
          <a:p>
            <a:pPr indent="-342900" lvl="0" marL="457200" rtl="0" algn="l">
              <a:lnSpc>
                <a:spcPct val="100000"/>
              </a:lnSpc>
              <a:spcBef>
                <a:spcPts val="0"/>
              </a:spcBef>
              <a:spcAft>
                <a:spcPts val="0"/>
              </a:spcAft>
              <a:buSzPts val="1800"/>
              <a:buAutoNum type="arabicPeriod"/>
            </a:pPr>
            <a:r>
              <a:rPr lang="en"/>
              <a:t>How would different assumptions </a:t>
            </a:r>
            <a:r>
              <a:rPr lang="en"/>
              <a:t>change the estimate? What if we assumed that </a:t>
            </a:r>
            <a:r>
              <a:rPr lang="en"/>
              <a:t>everyone wanted only one slice of pepperoni pizza, would that have changed the cost estimate?</a:t>
            </a:r>
            <a:endParaRPr/>
          </a:p>
          <a:p>
            <a:pPr indent="-342900" lvl="0" marL="457200" rtl="0" algn="l">
              <a:lnSpc>
                <a:spcPct val="100000"/>
              </a:lnSpc>
              <a:spcBef>
                <a:spcPts val="0"/>
              </a:spcBef>
              <a:spcAft>
                <a:spcPts val="0"/>
              </a:spcAft>
              <a:buSzPts val="1800"/>
              <a:buAutoNum type="arabicPeriod"/>
            </a:pPr>
            <a:r>
              <a:rPr lang="en"/>
              <a:t>What constraints did we see in planning the party? What constraints might come up when planning a field trip or community service event?</a:t>
            </a:r>
            <a:endParaRPr/>
          </a:p>
        </p:txBody>
      </p:sp>
      <p:sp>
        <p:nvSpPr>
          <p:cNvPr id="448" name="Google Shape;448;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9" name="Google Shape;449;p3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1.1.6: Lesson Synthesis</a:t>
            </a:r>
            <a:endParaRPr/>
          </a:p>
        </p:txBody>
      </p:sp>
      <p:pic>
        <p:nvPicPr>
          <p:cNvPr descr="Mind mapping RGB color icon (Provided by Getty Images)" id="450" name="Google Shape;450;p33"/>
          <p:cNvPicPr preferRelativeResize="0"/>
          <p:nvPr/>
        </p:nvPicPr>
        <p:blipFill>
          <a:blip r:embed="rId4">
            <a:alphaModFix/>
          </a:blip>
          <a:stretch>
            <a:fillRect/>
          </a:stretch>
        </p:blipFill>
        <p:spPr>
          <a:xfrm>
            <a:off x="6651900" y="445025"/>
            <a:ext cx="2187300" cy="21873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56" name="Google Shape;456;p34"/>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57" name="Google Shape;457;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58" name="Google Shape;458;p3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1.1 Exploring Expressions and Equations</a:t>
            </a:r>
            <a:endParaRPr/>
          </a:p>
        </p:txBody>
      </p:sp>
      <p:graphicFrame>
        <p:nvGraphicFramePr>
          <p:cNvPr id="459" name="Google Shape;459;p34"/>
          <p:cNvGraphicFramePr/>
          <p:nvPr/>
        </p:nvGraphicFramePr>
        <p:xfrm>
          <a:off x="311700" y="1764100"/>
          <a:ext cx="3000000" cy="3000000"/>
        </p:xfrm>
        <a:graphic>
          <a:graphicData uri="http://schemas.openxmlformats.org/drawingml/2006/table">
            <a:tbl>
              <a:tblPr>
                <a:noFill/>
                <a:tableStyleId>{997E7B2C-0B13-4F8B-8929-9E3D14B950CF}</a:tableStyleId>
              </a:tblPr>
              <a:tblGrid>
                <a:gridCol w="5107700"/>
                <a:gridCol w="1137625"/>
                <a:gridCol w="1137625"/>
                <a:gridCol w="1137625"/>
              </a:tblGrid>
              <a:tr h="381000">
                <a:tc>
                  <a:txBody>
                    <a:bodyPr/>
                    <a:lstStyle/>
                    <a:p>
                      <a:pPr indent="0" lvl="0" marL="0" rtl="0" algn="l">
                        <a:spcBef>
                          <a:spcPts val="0"/>
                        </a:spcBef>
                        <a:spcAft>
                          <a:spcPts val="0"/>
                        </a:spcAft>
                        <a:buClr>
                          <a:schemeClr val="dk1"/>
                        </a:buClr>
                        <a:buSzPts val="1100"/>
                        <a:buFont typeface="Arial"/>
                        <a:buNone/>
                      </a:pPr>
                      <a:r>
                        <a:rPr b="1" lang="en" sz="1800">
                          <a:solidFill>
                            <a:schemeClr val="lt1"/>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Tell which quantities in a situation can vary and which ones cannot.</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Explain the meaning of the term “constraint.”</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Use letters and numbers to write expressions representing the quantities in a situation.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