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4" r:id="rId5"/>
    <p:sldMasterId id="2147483665"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F1C5334F-30D6-4F8A-A663-C7B4FB4F55E3}">
  <a:tblStyle styleId="{F1C5334F-30D6-4F8A-A663-C7B4FB4F55E3}"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5" Type="http://schemas.openxmlformats.org/officeDocument/2006/relationships/slideMaster" Target="slideMasters/slideMaster1.xml"/><Relationship Id="rId6" Type="http://schemas.openxmlformats.org/officeDocument/2006/relationships/slideMaster" Target="slideMasters/slideMaster2.xml"/><Relationship Id="rId29" Type="http://schemas.openxmlformats.org/officeDocument/2006/relationships/slide" Target="slides/slide2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11" Type="http://schemas.openxmlformats.org/officeDocument/2006/relationships/slide" Target="slides/slide4.xml"/><Relationship Id="rId33" Type="http://schemas.openxmlformats.org/officeDocument/2006/relationships/slide" Target="slides/slide26.xml"/><Relationship Id="rId10" Type="http://schemas.openxmlformats.org/officeDocument/2006/relationships/slide" Target="slides/slide3.xml"/><Relationship Id="rId32" Type="http://schemas.openxmlformats.org/officeDocument/2006/relationships/slide" Target="slides/slide25.xml"/><Relationship Id="rId13" Type="http://schemas.openxmlformats.org/officeDocument/2006/relationships/slide" Target="slides/slide6.xml"/><Relationship Id="rId35" Type="http://schemas.openxmlformats.org/officeDocument/2006/relationships/slide" Target="slides/slide28.xml"/><Relationship Id="rId12" Type="http://schemas.openxmlformats.org/officeDocument/2006/relationships/slide" Target="slides/slide5.xml"/><Relationship Id="rId34" Type="http://schemas.openxmlformats.org/officeDocument/2006/relationships/slide" Target="slides/slide27.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79158409/raise-unit-1-spn-vocabulary-flash-cards/?i=5eauv9&amp;x=1jqt" TargetMode="External"/><Relationship Id="rId4" Type="http://schemas.openxmlformats.org/officeDocument/2006/relationships/hyperlink" Target="https://quizlet.com/879586040/raise-unit-1-vocabulary-flash-cards/?i=5eauv9&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teacher.desmos.com/activitybuilder/custom/646fb71b698f31b7e49f640a"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1.xml"/><Relationship Id="rId3" Type="http://schemas.openxmlformats.org/officeDocument/2006/relationships/slide" Target="/pp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PF8fRA107OA;&amp;rel=0" TargetMode="External"/><Relationship Id="rId3" Type="http://schemas.openxmlformats.org/officeDocument/2006/relationships/hyperlink" Target="https://k12.openstax.org/contents/raise/resources/841ae32e85322500aaadf44ebb6fbe6269916d77" TargetMode="External"/><Relationship Id="rId4" Type="http://schemas.openxmlformats.org/officeDocument/2006/relationships/hyperlink" Target="https://k12.openstax.org/contents/raise/resources/b78966af01df5ac778b33c02999abeea5c40c196" TargetMode="Externa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33b29274434_1_1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33b29274434_1_1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By now, students are aware that a relationship between two or more quantities can be expressed in multiple ways by writing equivalent equations. In this lesson, they see that depending on the quantity in which we are interested, one form of equation might be more useful than others. Pinning down a quantity of interest may mean manipulating or rearranging a given equation. The rearrangement may involve solving for a variable—isolating it and defining it in terms of the other variables. Students notice that solving for a variable can be an efficient way to solve problems and to avoid cumbersome calculations.</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Throughout the lesson, students reason repeatedly and look for regularity as they manipulate equations and solve for a variable (A1.1B and A1.1F).</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None</a:t>
            </a:r>
            <a:endParaRPr>
              <a:solidFill>
                <a:srgbClr val="9900FF"/>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Four-function calculators</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A1(G) display, explain, and justify mathematical ideas and arguments using precise mathematical language in written or oral communication</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A2(C) </a:t>
            </a:r>
            <a:r>
              <a:rPr lang="en" u="sng">
                <a:solidFill>
                  <a:schemeClr val="dk1"/>
                </a:solidFill>
                <a:latin typeface="Noto Sans"/>
                <a:ea typeface="Noto Sans"/>
                <a:cs typeface="Noto Sans"/>
                <a:sym typeface="Noto Sans"/>
              </a:rPr>
              <a:t>write linear equations in two variables given</a:t>
            </a:r>
            <a:r>
              <a:rPr lang="en">
                <a:solidFill>
                  <a:schemeClr val="dk1"/>
                </a:solidFill>
                <a:latin typeface="Noto Sans"/>
                <a:ea typeface="Noto Sans"/>
                <a:cs typeface="Noto Sans"/>
                <a:sym typeface="Noto Sans"/>
              </a:rPr>
              <a:t> a table of values, a graph, and </a:t>
            </a:r>
            <a:r>
              <a:rPr lang="en" u="sng">
                <a:solidFill>
                  <a:schemeClr val="dk1"/>
                </a:solidFill>
                <a:latin typeface="Noto Sans"/>
                <a:ea typeface="Noto Sans"/>
                <a:cs typeface="Noto Sans"/>
                <a:sym typeface="Noto Sans"/>
              </a:rPr>
              <a:t>a verbal description</a:t>
            </a:r>
            <a:endParaRPr u="sng">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A12(E) </a:t>
            </a:r>
            <a:r>
              <a:rPr lang="en" u="sng">
                <a:solidFill>
                  <a:schemeClr val="dk1"/>
                </a:solidFill>
                <a:latin typeface="Noto Sans"/>
                <a:ea typeface="Noto Sans"/>
                <a:cs typeface="Noto Sans"/>
                <a:sym typeface="Noto Sans"/>
              </a:rPr>
              <a:t>solve mathematic and scientific formulas</a:t>
            </a:r>
            <a:r>
              <a:rPr lang="en">
                <a:solidFill>
                  <a:schemeClr val="dk1"/>
                </a:solidFill>
                <a:latin typeface="Noto Sans"/>
                <a:ea typeface="Noto Sans"/>
                <a:cs typeface="Noto Sans"/>
                <a:sym typeface="Noto Sans"/>
              </a:rPr>
              <a:t>, and other literal equations, </a:t>
            </a:r>
            <a:r>
              <a:rPr lang="en" u="sng">
                <a:solidFill>
                  <a:schemeClr val="dk1"/>
                </a:solidFill>
                <a:latin typeface="Noto Sans"/>
                <a:ea typeface="Noto Sans"/>
                <a:cs typeface="Noto Sans"/>
                <a:sym typeface="Noto Sans"/>
              </a:rPr>
              <a:t>for a specified variable</a:t>
            </a:r>
            <a:endParaRPr u="sng">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347b1eaab1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347b1eaab1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Vocabulary </a:t>
            </a:r>
            <a:endParaRPr b="1">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To support student understanding of key vocabulary:</a:t>
            </a:r>
            <a:endParaRPr>
              <a:solidFill>
                <a:schemeClr val="dk1"/>
              </a:solidFill>
              <a:latin typeface="Noto Sans"/>
              <a:ea typeface="Noto Sans"/>
              <a:cs typeface="Noto Sans"/>
              <a:sym typeface="Noto Sans"/>
            </a:endParaRPr>
          </a:p>
          <a:p>
            <a:pPr indent="-298450" lvl="0" marL="457200" rtl="0" algn="l">
              <a:lnSpc>
                <a:spcPct val="120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Introduce and review the vocabulary words students will see in this lesson.</a:t>
            </a:r>
            <a:endParaRPr>
              <a:solidFill>
                <a:schemeClr val="dk1"/>
              </a:solidFill>
              <a:latin typeface="Noto Sans"/>
              <a:ea typeface="Noto Sans"/>
              <a:cs typeface="Noto Sans"/>
              <a:sym typeface="Noto Sans"/>
            </a:endParaRPr>
          </a:p>
          <a:p>
            <a:pPr indent="-298450" lvl="0" marL="457200" rtl="0" algn="l">
              <a:lnSpc>
                <a:spcPct val="120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Encourage students to notice how these words are used and to include them in their math discussions and explanations—both written and oral.</a:t>
            </a:r>
            <a:endParaRPr>
              <a:solidFill>
                <a:schemeClr val="dk1"/>
              </a:solidFill>
              <a:latin typeface="Noto Sans"/>
              <a:ea typeface="Noto Sans"/>
              <a:cs typeface="Noto Sans"/>
              <a:sym typeface="Noto Sans"/>
            </a:endParaRPr>
          </a:p>
          <a:p>
            <a:pPr indent="-298450" lvl="0" marL="457200" rtl="0" algn="l">
              <a:lnSpc>
                <a:spcPct val="120000"/>
              </a:lnSpc>
              <a:spcBef>
                <a:spcPts val="0"/>
              </a:spcBef>
              <a:spcAft>
                <a:spcPts val="0"/>
              </a:spcAft>
              <a:buClr>
                <a:srgbClr val="1D2125"/>
              </a:buClr>
              <a:buSzPts val="1100"/>
              <a:buFont typeface="Noto Sans"/>
              <a:buChar char="●"/>
            </a:pPr>
            <a:r>
              <a:rPr lang="en">
                <a:solidFill>
                  <a:schemeClr val="dk1"/>
                </a:solidFill>
                <a:latin typeface="Noto Sans"/>
                <a:ea typeface="Noto Sans"/>
                <a:cs typeface="Noto Sans"/>
                <a:sym typeface="Noto Sans"/>
              </a:rPr>
              <a:t>Use a word wall to reinforce vocabulary. </a:t>
            </a:r>
            <a:r>
              <a:rPr lang="en" u="sng">
                <a:solidFill>
                  <a:schemeClr val="hlink"/>
                </a:solidFill>
                <a:latin typeface="Noto Sans"/>
                <a:ea typeface="Noto Sans"/>
                <a:cs typeface="Noto Sans"/>
                <a:sym typeface="Noto Sans"/>
                <a:hlinkClick r:id="rId2"/>
              </a:rPr>
              <a:t>Sample word wall cards are available here.</a:t>
            </a:r>
            <a:endParaRPr>
              <a:solidFill>
                <a:srgbClr val="1D2125"/>
              </a:solidFill>
              <a:latin typeface="Noto Sans"/>
              <a:ea typeface="Noto Sans"/>
              <a:cs typeface="Noto Sans"/>
              <a:sym typeface="Noto Sans"/>
            </a:endParaRPr>
          </a:p>
          <a:p>
            <a:pPr indent="-298450" lvl="0" marL="457200" rtl="0" algn="l">
              <a:lnSpc>
                <a:spcPct val="120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For newcomers or students with beginning English proficiency, use these Quizlet sets to support vocabulary learning:</a:t>
            </a:r>
            <a:endParaRPr>
              <a:solidFill>
                <a:schemeClr val="dk1"/>
              </a:solidFill>
              <a:latin typeface="Noto Sans"/>
              <a:ea typeface="Noto Sans"/>
              <a:cs typeface="Noto Sans"/>
              <a:sym typeface="Noto Sans"/>
            </a:endParaRPr>
          </a:p>
          <a:p>
            <a:pPr indent="-298450" lvl="1" marL="914400" rtl="0" algn="l">
              <a:lnSpc>
                <a:spcPct val="120000"/>
              </a:lnSpc>
              <a:spcBef>
                <a:spcPts val="0"/>
              </a:spcBef>
              <a:spcAft>
                <a:spcPts val="0"/>
              </a:spcAft>
              <a:buClr>
                <a:srgbClr val="1D2125"/>
              </a:buClr>
              <a:buSzPts val="1100"/>
              <a:buFont typeface="Noto Sans"/>
              <a:buChar char="○"/>
            </a:pPr>
            <a:r>
              <a:rPr lang="en" u="sng">
                <a:solidFill>
                  <a:schemeClr val="hlink"/>
                </a:solidFill>
                <a:latin typeface="Noto Sans"/>
                <a:ea typeface="Noto Sans"/>
                <a:cs typeface="Noto Sans"/>
                <a:sym typeface="Noto Sans"/>
                <a:hlinkClick r:id="rId3"/>
              </a:rPr>
              <a:t>Unit 1 Spanish Vocabulary</a:t>
            </a:r>
            <a:r>
              <a:rPr lang="en">
                <a:solidFill>
                  <a:srgbClr val="1D2125"/>
                </a:solidFill>
                <a:latin typeface="Noto Sans"/>
                <a:ea typeface="Noto Sans"/>
                <a:cs typeface="Noto Sans"/>
                <a:sym typeface="Noto Sans"/>
              </a:rPr>
              <a:t> </a:t>
            </a:r>
            <a:r>
              <a:rPr lang="en">
                <a:solidFill>
                  <a:schemeClr val="dk1"/>
                </a:solidFill>
                <a:latin typeface="Noto Sans"/>
                <a:ea typeface="Noto Sans"/>
                <a:cs typeface="Noto Sans"/>
                <a:sym typeface="Noto Sans"/>
              </a:rPr>
              <a:t>– use first to build understanding</a:t>
            </a:r>
            <a:endParaRPr>
              <a:solidFill>
                <a:schemeClr val="dk1"/>
              </a:solidFill>
              <a:latin typeface="Noto Sans"/>
              <a:ea typeface="Noto Sans"/>
              <a:cs typeface="Noto Sans"/>
              <a:sym typeface="Noto Sans"/>
            </a:endParaRPr>
          </a:p>
          <a:p>
            <a:pPr indent="-298450" lvl="1" marL="914400" rtl="0" algn="l">
              <a:lnSpc>
                <a:spcPct val="120000"/>
              </a:lnSpc>
              <a:spcBef>
                <a:spcPts val="0"/>
              </a:spcBef>
              <a:spcAft>
                <a:spcPts val="0"/>
              </a:spcAft>
              <a:buClr>
                <a:srgbClr val="1D2125"/>
              </a:buClr>
              <a:buSzPts val="1100"/>
              <a:buFont typeface="Noto Sans"/>
              <a:buChar char="○"/>
            </a:pPr>
            <a:r>
              <a:rPr lang="en" u="sng">
                <a:solidFill>
                  <a:schemeClr val="hlink"/>
                </a:solidFill>
                <a:latin typeface="Noto Sans"/>
                <a:ea typeface="Noto Sans"/>
                <a:cs typeface="Noto Sans"/>
                <a:sym typeface="Noto Sans"/>
                <a:hlinkClick r:id="rId4"/>
              </a:rPr>
              <a:t>Unit 1 Vocabulary (English)</a:t>
            </a:r>
            <a:r>
              <a:rPr lang="en">
                <a:solidFill>
                  <a:srgbClr val="1D2125"/>
                </a:solidFill>
                <a:latin typeface="Noto Sans"/>
                <a:ea typeface="Noto Sans"/>
                <a:cs typeface="Noto Sans"/>
                <a:sym typeface="Noto Sans"/>
              </a:rPr>
              <a:t> </a:t>
            </a:r>
            <a:r>
              <a:rPr lang="en">
                <a:solidFill>
                  <a:schemeClr val="dk1"/>
                </a:solidFill>
                <a:latin typeface="Noto Sans"/>
                <a:ea typeface="Noto Sans"/>
                <a:cs typeface="Noto Sans"/>
                <a:sym typeface="Noto Sans"/>
              </a:rPr>
              <a:t>– use after anchoring in Spanish</a:t>
            </a:r>
            <a:endParaRPr>
              <a:solidFill>
                <a:schemeClr val="dk1"/>
              </a:solidFill>
              <a:latin typeface="Noto Sans"/>
              <a:ea typeface="Noto Sans"/>
              <a:cs typeface="Noto Sans"/>
              <a:sym typeface="Noto Sans"/>
            </a:endParaRPr>
          </a:p>
          <a:p>
            <a:pPr indent="0" lvl="0" marL="0" rtl="0" algn="l">
              <a:lnSpc>
                <a:spcPct val="120000"/>
              </a:lnSpc>
              <a:spcBef>
                <a:spcPts val="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20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Support for English Language Learners </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ELPS 1(B) monitor oral and written language production and employ self-corrective techniques or other resources</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ELPS 1(F) use accessible language and learn new and essential language in the process</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ELPS 2(F) listen to and derive meaning from a variety of media such as audiotape, video, DVD, and CD-ROM to build and reinforce concept and language attainment</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ELPS 3(E) share information in cooperative learning interactions</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ELPS 4(F) use visual and contextual support and support from peers and teachers to read grade-appropriate content area text, enhance and confirm understanding, and develop vocabulary, grasp of language structures, and background knowledge needed to comprehend increasingly challenging language</a:t>
            </a:r>
            <a:endParaRPr>
              <a:solidFill>
                <a:schemeClr val="dk1"/>
              </a:solidFill>
              <a:latin typeface="Noto Sans"/>
              <a:ea typeface="Noto Sans"/>
              <a:cs typeface="Noto Sans"/>
              <a:sym typeface="Noto Sans"/>
            </a:endParaRPr>
          </a:p>
          <a:p>
            <a:pPr indent="0" lvl="0" marL="0" rtl="0" algn="l">
              <a:lnSpc>
                <a:spcPct val="115000"/>
              </a:lnSpc>
              <a:spcBef>
                <a:spcPts val="1200"/>
              </a:spcBef>
              <a:spcAft>
                <a:spcPts val="0"/>
              </a:spcAft>
              <a:buNone/>
            </a:pPr>
            <a:r>
              <a:t/>
            </a:r>
            <a:endParaRPr>
              <a:solidFill>
                <a:schemeClr val="dk1"/>
              </a:solidFill>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37348b47567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37348b47567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Warm Up (5 minutes) </a:t>
            </a:r>
            <a:endParaRPr>
              <a:solidFill>
                <a:srgbClr val="9900FF"/>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In this warm-up, students explore the relationship between two quantities by interpreting a description and analyzing a table of values. They use this relationship to find unknown values and consider equations that could represent the pattern (TEKS A.1(F)).</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This activity reinforces that relationships can be expressed in different ways, and some forms are more useful than others depending on the question. For example, if the area and height of a parallelogram are known, using </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A</a:t>
            </a:r>
            <a:r>
              <a:rPr lang="en">
                <a:solidFill>
                  <a:schemeClr val="dk1"/>
                </a:solidFill>
                <a:latin typeface="Noto Sans"/>
                <a:ea typeface="Noto Sans"/>
                <a:cs typeface="Noto Sans"/>
                <a:sym typeface="Noto Sans"/>
              </a:rPr>
              <a:t> ÷ 3 is more helpful than </a:t>
            </a:r>
            <a:r>
              <a:rPr i="1" lang="en">
                <a:solidFill>
                  <a:schemeClr val="dk1"/>
                </a:solidFill>
                <a:latin typeface="Noto Sans"/>
                <a:ea typeface="Noto Sans"/>
                <a:cs typeface="Noto Sans"/>
                <a:sym typeface="Noto Sans"/>
              </a:rPr>
              <a:t>A</a:t>
            </a:r>
            <a:r>
              <a:rPr lang="en">
                <a:solidFill>
                  <a:schemeClr val="dk1"/>
                </a:solidFill>
                <a:latin typeface="Noto Sans"/>
                <a:ea typeface="Noto Sans"/>
                <a:cs typeface="Noto Sans"/>
                <a:sym typeface="Noto Sans"/>
              </a:rPr>
              <a:t> = 3</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when solving for the base.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00000"/>
              </a:lnSpc>
              <a:spcBef>
                <a:spcPts val="0"/>
              </a:spcBef>
              <a:spcAft>
                <a:spcPts val="0"/>
              </a:spcAft>
              <a:buNone/>
            </a:pPr>
            <a:r>
              <a:rPr b="1" lang="en">
                <a:solidFill>
                  <a:schemeClr val="dk1"/>
                </a:solidFill>
                <a:latin typeface="Noto Sans"/>
                <a:ea typeface="Noto Sans"/>
                <a:cs typeface="Noto Sans"/>
                <a:sym typeface="Noto Sans"/>
              </a:rPr>
              <a:t>Launch - </a:t>
            </a:r>
            <a:r>
              <a:rPr b="1" lang="en" u="sng">
                <a:solidFill>
                  <a:schemeClr val="hlink"/>
                </a:solidFill>
                <a:latin typeface="Noto Sans"/>
                <a:ea typeface="Noto Sans"/>
                <a:cs typeface="Noto Sans"/>
                <a:sym typeface="Noto Sans"/>
                <a:hlinkClick r:id="rId2"/>
              </a:rPr>
              <a:t>Desmos Activity: OpenStax Alg1 – 1.8.1 Expressing Relationships Between Two Quantities</a:t>
            </a:r>
            <a:endParaRPr b="1">
              <a:solidFill>
                <a:schemeClr val="dk1"/>
              </a:solidFill>
              <a:latin typeface="Noto Sans"/>
              <a:ea typeface="Noto Sans"/>
              <a:cs typeface="Noto Sans"/>
              <a:sym typeface="Noto Sans"/>
            </a:endParaRPr>
          </a:p>
          <a:p>
            <a:pPr indent="0" lvl="0" marL="0" rtl="0" algn="l">
              <a:spcBef>
                <a:spcPts val="80"/>
              </a:spcBef>
              <a:spcAft>
                <a:spcPts val="0"/>
              </a:spcAft>
              <a:buClr>
                <a:schemeClr val="dk1"/>
              </a:buClr>
              <a:buSzPts val="1100"/>
              <a:buFont typeface="Arial"/>
              <a:buNone/>
            </a:pPr>
            <a:r>
              <a:rPr lang="en">
                <a:solidFill>
                  <a:schemeClr val="dk1"/>
                </a:solidFill>
                <a:latin typeface="Noto Sans"/>
                <a:ea typeface="Noto Sans"/>
                <a:cs typeface="Noto Sans"/>
                <a:sym typeface="Noto Sans"/>
              </a:rPr>
              <a:t>As students work through the interactive Desmos activity, use the Teacher Dashboard to monitor their responses. You can highlight correct or incorrect answers and use student work to guide whole-class discussions. If internet access is not available, use the image and table provided on the slide. Provide four-function calculators if students request them.</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Note: Desmos activities differ from standard graphing tools—they guide students through tasks that build understanding step-by-step.</a:t>
            </a:r>
            <a:endParaRPr>
              <a:solidFill>
                <a:schemeClr val="dk1"/>
              </a:solidFill>
              <a:latin typeface="Noto Sans"/>
              <a:ea typeface="Noto Sans"/>
              <a:cs typeface="Noto Sans"/>
              <a:sym typeface="Noto Sans"/>
            </a:endParaRPr>
          </a:p>
          <a:p>
            <a:pPr indent="0" lvl="0" marL="0" rtl="0" algn="l">
              <a:lnSpc>
                <a:spcPct val="100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8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Activity Answer</a:t>
            </a:r>
            <a:r>
              <a:rPr b="1" lang="en">
                <a:solidFill>
                  <a:schemeClr val="dk1"/>
                </a:solidFill>
                <a:latin typeface="Noto Sans"/>
                <a:ea typeface="Noto Sans"/>
                <a:cs typeface="Noto Sans"/>
                <a:sym typeface="Noto Sans"/>
              </a:rPr>
              <a:t>s</a:t>
            </a:r>
            <a:endParaRPr>
              <a:solidFill>
                <a:schemeClr val="dk1"/>
              </a:solidFill>
              <a:latin typeface="Noto Sans"/>
              <a:ea typeface="Noto Sans"/>
              <a:cs typeface="Noto Sans"/>
              <a:sym typeface="Noto Sans"/>
            </a:endParaRPr>
          </a:p>
          <a:p>
            <a:pPr indent="-298450" lvl="0" marL="457200" rtl="0" algn="l">
              <a:spcBef>
                <a:spcPts val="80"/>
              </a:spcBef>
              <a:spcAft>
                <a:spcPts val="0"/>
              </a:spcAft>
              <a:buClr>
                <a:schemeClr val="dk1"/>
              </a:buClr>
              <a:buSzPts val="1100"/>
              <a:buFont typeface="Noto Sans"/>
              <a:buAutoNum type="alphaUcPeriod"/>
            </a:pPr>
            <a:r>
              <a:rPr lang="en">
                <a:solidFill>
                  <a:schemeClr val="dk1"/>
                </a:solidFill>
                <a:latin typeface="Noto Sans"/>
                <a:ea typeface="Noto Sans"/>
                <a:cs typeface="Noto Sans"/>
                <a:sym typeface="Noto Sans"/>
              </a:rPr>
              <a:t>13.5</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lphaUcPeriod"/>
            </a:pPr>
            <a:r>
              <a:rPr lang="en">
                <a:solidFill>
                  <a:schemeClr val="dk1"/>
                </a:solidFill>
                <a:latin typeface="Noto Sans"/>
                <a:ea typeface="Noto Sans"/>
                <a:cs typeface="Noto Sans"/>
                <a:sym typeface="Noto Sans"/>
              </a:rPr>
              <a:t>33/2</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lphaUcPeriod"/>
            </a:pPr>
            <a:r>
              <a:rPr lang="en">
                <a:solidFill>
                  <a:schemeClr val="dk1"/>
                </a:solidFill>
                <a:latin typeface="Noto Sans"/>
                <a:ea typeface="Noto Sans"/>
                <a:cs typeface="Noto Sans"/>
                <a:sym typeface="Noto Sans"/>
              </a:rPr>
              <a:t>12</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lphaUcPeriod"/>
            </a:pPr>
            <a:r>
              <a:rPr lang="en">
                <a:solidFill>
                  <a:schemeClr val="dk1"/>
                </a:solidFill>
                <a:latin typeface="Noto Sans"/>
                <a:ea typeface="Noto Sans"/>
                <a:cs typeface="Noto Sans"/>
                <a:sym typeface="Noto Sans"/>
              </a:rPr>
              <a:t>15.5</a:t>
            </a:r>
            <a:endParaRPr>
              <a:solidFill>
                <a:schemeClr val="dk1"/>
              </a:solidFill>
              <a:latin typeface="Noto Sans"/>
              <a:ea typeface="Noto Sans"/>
              <a:cs typeface="Noto Sans"/>
              <a:sym typeface="Noto Sans"/>
            </a:endParaRPr>
          </a:p>
          <a:p>
            <a:pPr indent="0" lvl="0" marL="0" rtl="0" algn="l">
              <a:spcBef>
                <a:spcPts val="80"/>
              </a:spcBef>
              <a:spcAft>
                <a:spcPts val="0"/>
              </a:spcAft>
              <a:buClr>
                <a:schemeClr val="dk1"/>
              </a:buClr>
              <a:buSzPts val="1100"/>
              <a:buFont typeface="Arial"/>
              <a:buNone/>
            </a:pPr>
            <a:r>
              <a:t/>
            </a:r>
            <a:endParaRPr b="1">
              <a:solidFill>
                <a:schemeClr val="dk1"/>
              </a:solidFill>
              <a:latin typeface="Noto Sans"/>
              <a:ea typeface="Noto Sans"/>
              <a:cs typeface="Noto Sans"/>
              <a:sym typeface="Noto Sans"/>
            </a:endParaRPr>
          </a:p>
          <a:p>
            <a:pPr indent="0" lvl="0" marL="0" rtl="0" algn="l">
              <a:spcBef>
                <a:spcPts val="8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Anticipated Misconceptions</a:t>
            </a:r>
            <a:endParaRPr b="1">
              <a:solidFill>
                <a:schemeClr val="dk1"/>
              </a:solidFill>
              <a:latin typeface="Noto Sans"/>
              <a:ea typeface="Noto Sans"/>
              <a:cs typeface="Noto Sans"/>
              <a:sym typeface="Noto Sans"/>
            </a:endParaRPr>
          </a:p>
          <a:p>
            <a:pPr indent="0" lvl="0" marL="0" rtl="0" algn="l">
              <a:spcBef>
                <a:spcPts val="80"/>
              </a:spcBef>
              <a:spcAft>
                <a:spcPts val="0"/>
              </a:spcAft>
              <a:buClr>
                <a:schemeClr val="dk1"/>
              </a:buClr>
              <a:buSzPts val="1100"/>
              <a:buFont typeface="Arial"/>
              <a:buNone/>
            </a:pPr>
            <a:r>
              <a:rPr lang="en">
                <a:solidFill>
                  <a:schemeClr val="dk1"/>
                </a:solidFill>
                <a:latin typeface="Noto Sans"/>
                <a:ea typeface="Noto Sans"/>
                <a:cs typeface="Noto Sans"/>
                <a:sym typeface="Noto Sans"/>
              </a:rPr>
              <a:t>Some students may think that the height must be known before they could find the missing area or base. Encourage them to look for a pattern in the table and to reason from there.</a:t>
            </a:r>
            <a:endParaRPr>
              <a:solidFill>
                <a:schemeClr val="dk1"/>
              </a:solidFill>
              <a:latin typeface="Noto Sans"/>
              <a:ea typeface="Noto Sans"/>
              <a:cs typeface="Noto Sans"/>
              <a:sym typeface="Noto Sans"/>
            </a:endParaRPr>
          </a:p>
          <a:p>
            <a:pPr indent="0" lvl="0" marL="0" rtl="0" algn="l">
              <a:spcBef>
                <a:spcPts val="80"/>
              </a:spcBef>
              <a:spcAft>
                <a:spcPts val="0"/>
              </a:spcAft>
              <a:buClr>
                <a:schemeClr val="dk1"/>
              </a:buClr>
              <a:buSzPts val="1100"/>
              <a:buFont typeface="Arial"/>
              <a:buNone/>
            </a:pPr>
            <a:r>
              <a:t/>
            </a:r>
            <a:endParaRPr b="1">
              <a:solidFill>
                <a:schemeClr val="dk1"/>
              </a:solidFill>
              <a:latin typeface="Noto Sans"/>
              <a:ea typeface="Noto Sans"/>
              <a:cs typeface="Noto Sans"/>
              <a:sym typeface="Noto Sans"/>
            </a:endParaRPr>
          </a:p>
          <a:p>
            <a:pPr indent="0" lvl="0" marL="0" rtl="0" algn="l">
              <a:spcBef>
                <a:spcPts val="8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Activity Synthesis </a:t>
            </a:r>
            <a:endParaRPr b="1">
              <a:solidFill>
                <a:schemeClr val="dk1"/>
              </a:solidFill>
              <a:latin typeface="Noto Sans"/>
              <a:ea typeface="Noto Sans"/>
              <a:cs typeface="Noto Sans"/>
              <a:sym typeface="Noto Sans"/>
            </a:endParaRPr>
          </a:p>
          <a:p>
            <a:pPr indent="0" lvl="0" marL="0" rtl="0" algn="l">
              <a:spcBef>
                <a:spcPts val="80"/>
              </a:spcBef>
              <a:spcAft>
                <a:spcPts val="0"/>
              </a:spcAft>
              <a:buNone/>
            </a:pPr>
            <a:r>
              <a:rPr lang="en">
                <a:solidFill>
                  <a:schemeClr val="dk1"/>
                </a:solidFill>
                <a:latin typeface="Noto Sans"/>
                <a:ea typeface="Noto Sans"/>
                <a:cs typeface="Noto Sans"/>
                <a:sym typeface="Noto Sans"/>
              </a:rPr>
              <a:t>Invite students to share their responses and explanations. Then, focus the whole-class discussion on the second question. Discuss with students: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“Are the two equations we chose equivalent? How do you know?” (Yes. There is an acceptable move that takes one to the other. If we divide each side of </a:t>
            </a:r>
            <a:r>
              <a:rPr i="1" lang="en">
                <a:solidFill>
                  <a:schemeClr val="dk1"/>
                </a:solidFill>
                <a:latin typeface="Noto Sans"/>
                <a:ea typeface="Noto Sans"/>
                <a:cs typeface="Noto Sans"/>
                <a:sym typeface="Noto Sans"/>
              </a:rPr>
              <a:t>A </a:t>
            </a:r>
            <a:r>
              <a:rPr lang="en">
                <a:solidFill>
                  <a:schemeClr val="dk1"/>
                </a:solidFill>
                <a:latin typeface="Noto Sans"/>
                <a:ea typeface="Noto Sans"/>
                <a:cs typeface="Noto Sans"/>
                <a:sym typeface="Noto Sans"/>
              </a:rPr>
              <a:t>= 3</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by 3, we have </a:t>
            </a:r>
            <a:r>
              <a:rPr i="1" lang="en">
                <a:solidFill>
                  <a:schemeClr val="dk1"/>
                </a:solidFill>
                <a:latin typeface="Noto Sans"/>
                <a:ea typeface="Noto Sans"/>
                <a:cs typeface="Noto Sans"/>
                <a:sym typeface="Noto Sans"/>
              </a:rPr>
              <a:t>A/</a:t>
            </a:r>
            <a:r>
              <a:rPr lang="en">
                <a:solidFill>
                  <a:schemeClr val="dk1"/>
                </a:solidFill>
                <a:latin typeface="Noto Sans"/>
                <a:ea typeface="Noto Sans"/>
                <a:cs typeface="Noto Sans"/>
                <a:sym typeface="Noto Sans"/>
              </a:rPr>
              <a:t>3 = </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which can also be written as </a:t>
            </a:r>
            <a:r>
              <a:rPr i="1" lang="en">
                <a:solidFill>
                  <a:schemeClr val="dk1"/>
                </a:solidFill>
                <a:latin typeface="Noto Sans"/>
                <a:ea typeface="Noto Sans"/>
                <a:cs typeface="Noto Sans"/>
                <a:sym typeface="Noto Sans"/>
              </a:rPr>
              <a:t>b </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A</a:t>
            </a:r>
            <a:r>
              <a:rPr lang="en">
                <a:solidFill>
                  <a:schemeClr val="dk1"/>
                </a:solidFill>
                <a:latin typeface="Noto Sans"/>
                <a:ea typeface="Noto Sans"/>
                <a:cs typeface="Noto Sans"/>
                <a:sym typeface="Noto Sans"/>
              </a:rPr>
              <a:t>/3. If we multiply each side of </a:t>
            </a:r>
            <a:r>
              <a:rPr i="1" lang="en">
                <a:solidFill>
                  <a:schemeClr val="dk1"/>
                </a:solidFill>
                <a:latin typeface="Noto Sans"/>
                <a:ea typeface="Noto Sans"/>
                <a:cs typeface="Noto Sans"/>
                <a:sym typeface="Noto Sans"/>
              </a:rPr>
              <a:t>b </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A</a:t>
            </a:r>
            <a:r>
              <a:rPr lang="en">
                <a:solidFill>
                  <a:schemeClr val="dk1"/>
                </a:solidFill>
                <a:latin typeface="Noto Sans"/>
                <a:ea typeface="Noto Sans"/>
                <a:cs typeface="Noto Sans"/>
                <a:sym typeface="Noto Sans"/>
              </a:rPr>
              <a:t>/3 by 3, we have 3</a:t>
            </a:r>
            <a:r>
              <a:rPr i="1" lang="en">
                <a:solidFill>
                  <a:schemeClr val="dk1"/>
                </a:solidFill>
                <a:latin typeface="Noto Sans"/>
                <a:ea typeface="Noto Sans"/>
                <a:cs typeface="Noto Sans"/>
                <a:sym typeface="Noto Sans"/>
              </a:rPr>
              <a:t>b </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A</a:t>
            </a:r>
            <a:r>
              <a:rPr lang="en">
                <a:solidFill>
                  <a:schemeClr val="dk1"/>
                </a:solidFill>
                <a:latin typeface="Noto Sans"/>
                <a:ea typeface="Noto Sans"/>
                <a:cs typeface="Noto Sans"/>
                <a:sym typeface="Noto Sans"/>
              </a:rPr>
              <a:t> or </a:t>
            </a:r>
            <a:r>
              <a:rPr i="1" lang="en">
                <a:solidFill>
                  <a:schemeClr val="dk1"/>
                </a:solidFill>
                <a:latin typeface="Noto Sans"/>
                <a:ea typeface="Noto Sans"/>
                <a:cs typeface="Noto Sans"/>
                <a:sym typeface="Noto Sans"/>
              </a:rPr>
              <a:t>A </a:t>
            </a:r>
            <a:r>
              <a:rPr lang="en">
                <a:solidFill>
                  <a:schemeClr val="dk1"/>
                </a:solidFill>
                <a:latin typeface="Noto Sans"/>
                <a:ea typeface="Noto Sans"/>
                <a:cs typeface="Noto Sans"/>
                <a:sym typeface="Noto Sans"/>
              </a:rPr>
              <a:t>= 3</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“If we know the base, which equation would make it easier to find the area? Why?” (</a:t>
            </a:r>
            <a:r>
              <a:rPr i="1" lang="en">
                <a:solidFill>
                  <a:schemeClr val="dk1"/>
                </a:solidFill>
                <a:latin typeface="Noto Sans"/>
                <a:ea typeface="Noto Sans"/>
                <a:cs typeface="Noto Sans"/>
                <a:sym typeface="Noto Sans"/>
              </a:rPr>
              <a:t>A </a:t>
            </a:r>
            <a:r>
              <a:rPr lang="en">
                <a:solidFill>
                  <a:schemeClr val="dk1"/>
                </a:solidFill>
                <a:latin typeface="Noto Sans"/>
                <a:ea typeface="Noto Sans"/>
                <a:cs typeface="Noto Sans"/>
                <a:sym typeface="Noto Sans"/>
              </a:rPr>
              <a:t>= 3</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The variable for area is already isolated. All we have to do is multiply the base by 3 to find the area.)</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“If we know the area, which equation would make it easier to find the base? Why?” (</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A</a:t>
            </a:r>
            <a:r>
              <a:rPr lang="en">
                <a:solidFill>
                  <a:schemeClr val="dk1"/>
                </a:solidFill>
                <a:latin typeface="Noto Sans"/>
                <a:ea typeface="Noto Sans"/>
                <a:cs typeface="Noto Sans"/>
                <a:sym typeface="Noto Sans"/>
              </a:rPr>
              <a:t>/3. The variable for the base is already isolated. We can just divide the area by 3 to find the base.)</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b="1" i="1">
              <a:solidFill>
                <a:schemeClr val="dk1"/>
              </a:solidFill>
              <a:latin typeface="Noto Sans"/>
              <a:ea typeface="Noto Sans"/>
              <a:cs typeface="Noto Sans"/>
              <a:sym typeface="Noto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37348b47567_0_2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37348b47567_0_2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Support for All Learners -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This activity offers additional support and an extension for students: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rgbClr val="1D2125"/>
              </a:buClr>
              <a:buSzPts val="1100"/>
              <a:buFont typeface="Noto Sans"/>
              <a:buChar char="●"/>
            </a:pPr>
            <a:r>
              <a:rPr lang="en">
                <a:solidFill>
                  <a:schemeClr val="dk1"/>
                </a:solidFill>
                <a:latin typeface="Noto Sans"/>
                <a:ea typeface="Noto Sans"/>
                <a:cs typeface="Noto Sans"/>
                <a:sym typeface="Noto Sans"/>
              </a:rPr>
              <a:t>For English language learners and students with disabilities, be sure to review the</a:t>
            </a:r>
            <a:r>
              <a:rPr lang="en">
                <a:solidFill>
                  <a:srgbClr val="1D2125"/>
                </a:solidFill>
                <a:latin typeface="Noto Sans"/>
                <a:ea typeface="Noto Sans"/>
                <a:cs typeface="Noto Sans"/>
                <a:sym typeface="Noto Sans"/>
              </a:rPr>
              <a:t> </a:t>
            </a:r>
            <a:r>
              <a:rPr lang="en" u="sng">
                <a:solidFill>
                  <a:schemeClr val="hlink"/>
                </a:solidFill>
                <a:latin typeface="Noto Sans"/>
                <a:ea typeface="Noto Sans"/>
                <a:cs typeface="Noto Sans"/>
                <a:sym typeface="Noto Sans"/>
                <a:hlinkClick action="ppaction://hlinksldjump" r:id="rId2"/>
              </a:rPr>
              <a:t>Learning Strategies slide</a:t>
            </a:r>
            <a:r>
              <a:rPr lang="en">
                <a:solidFill>
                  <a:srgbClr val="1D2125"/>
                </a:solidFill>
                <a:latin typeface="Noto Sans"/>
                <a:ea typeface="Noto Sans"/>
                <a:cs typeface="Noto Sans"/>
                <a:sym typeface="Noto Sans"/>
              </a:rPr>
              <a:t>!</a:t>
            </a:r>
            <a:endParaRPr>
              <a:solidFill>
                <a:srgbClr val="1D2125"/>
              </a:solidFill>
              <a:latin typeface="Noto Sans"/>
              <a:ea typeface="Noto Sans"/>
              <a:cs typeface="Noto Sans"/>
              <a:sym typeface="Noto Sans"/>
            </a:endParaRPr>
          </a:p>
          <a:p>
            <a:pPr indent="-298450" lvl="0" marL="457200" rtl="0" algn="l">
              <a:spcBef>
                <a:spcPts val="0"/>
              </a:spcBef>
              <a:spcAft>
                <a:spcPts val="0"/>
              </a:spcAft>
              <a:buClr>
                <a:srgbClr val="1D2125"/>
              </a:buClr>
              <a:buSzPts val="1100"/>
              <a:buFont typeface="Noto Sans"/>
              <a:buChar char="●"/>
            </a:pPr>
            <a:r>
              <a:rPr lang="en">
                <a:solidFill>
                  <a:schemeClr val="dk1"/>
                </a:solidFill>
                <a:latin typeface="Noto Sans"/>
                <a:ea typeface="Noto Sans"/>
                <a:cs typeface="Noto Sans"/>
                <a:sym typeface="Noto Sans"/>
              </a:rPr>
              <a:t>For students looking for an extra challenge, be sure to review the </a:t>
            </a:r>
            <a:r>
              <a:rPr lang="en" u="sng">
                <a:solidFill>
                  <a:schemeClr val="hlink"/>
                </a:solidFill>
                <a:latin typeface="Noto Sans"/>
                <a:ea typeface="Noto Sans"/>
                <a:cs typeface="Noto Sans"/>
                <a:sym typeface="Noto Sans"/>
                <a:hlinkClick action="ppaction://hlinksldjump" r:id="rId3"/>
              </a:rPr>
              <a:t>Extending Your Thinking slide</a:t>
            </a:r>
            <a:r>
              <a:rPr lang="en">
                <a:solidFill>
                  <a:srgbClr val="1D2125"/>
                </a:solidFill>
                <a:latin typeface="Noto Sans"/>
                <a:ea typeface="Noto Sans"/>
                <a:cs typeface="Noto Sans"/>
                <a:sym typeface="Noto Sans"/>
              </a:rPr>
              <a:t>!</a:t>
            </a:r>
            <a:endParaRPr>
              <a:solidFill>
                <a:srgbClr val="1D2125"/>
              </a:solidFill>
              <a:latin typeface="Noto Sans"/>
              <a:ea typeface="Noto Sans"/>
              <a:cs typeface="Noto Sans"/>
              <a:sym typeface="Noto Sans"/>
            </a:endParaRPr>
          </a:p>
          <a:p>
            <a:pPr indent="0" lvl="0" marL="0" rtl="0" algn="l">
              <a:spcBef>
                <a:spcPts val="0"/>
              </a:spcBef>
              <a:spcAft>
                <a:spcPts val="0"/>
              </a:spcAft>
              <a:buNone/>
            </a:pPr>
            <a:r>
              <a:t/>
            </a:r>
            <a:endParaRPr>
              <a:solidFill>
                <a:srgbClr val="1D2125"/>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Activity (15 minutes)</a:t>
            </a:r>
            <a:endParaRPr>
              <a:solidFill>
                <a:srgbClr val="9900FF"/>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In a previous lesson, students worked with two quantities that multiplied to a constant, writing equations like </a:t>
            </a:r>
            <a:r>
              <a:rPr i="1" lang="en">
                <a:solidFill>
                  <a:schemeClr val="dk1"/>
                </a:solidFill>
                <a:latin typeface="Noto Sans"/>
                <a:ea typeface="Noto Sans"/>
                <a:cs typeface="Noto Sans"/>
                <a:sym typeface="Noto Sans"/>
              </a:rPr>
              <a:t>xy</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C</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C</a:t>
            </a:r>
            <a:r>
              <a:rPr lang="en">
                <a:solidFill>
                  <a:schemeClr val="dk1"/>
                </a:solidFill>
                <a:latin typeface="Noto Sans"/>
                <a:ea typeface="Noto Sans"/>
                <a:cs typeface="Noto Sans"/>
                <a:sym typeface="Noto Sans"/>
              </a:rPr>
              <a:t>/</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or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C</a:t>
            </a:r>
            <a:r>
              <a:rPr lang="en">
                <a:solidFill>
                  <a:schemeClr val="dk1"/>
                </a:solidFill>
                <a:latin typeface="Noto Sans"/>
                <a:ea typeface="Noto Sans"/>
                <a:cs typeface="Noto Sans"/>
                <a:sym typeface="Noto Sans"/>
              </a:rPr>
              <a:t>/</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In this activity, students revisit that relationship but focus on which equation form is more useful for solving a particular quantity. Early on, they may use diagrams, proportional reasoning, or multiplication (e.g., “8 times what is 2?”). They might also write and solve equations like </a:t>
            </a:r>
            <a:r>
              <a:rPr i="1" lang="en">
                <a:solidFill>
                  <a:schemeClr val="dk1"/>
                </a:solidFill>
                <a:latin typeface="Noto Sans"/>
                <a:ea typeface="Noto Sans"/>
                <a:cs typeface="Noto Sans"/>
                <a:sym typeface="Noto Sans"/>
              </a:rPr>
              <a:t>n</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l</a:t>
            </a:r>
            <a:r>
              <a:rPr lang="en">
                <a:solidFill>
                  <a:schemeClr val="dk1"/>
                </a:solidFill>
                <a:latin typeface="Noto Sans"/>
                <a:ea typeface="Noto Sans"/>
                <a:cs typeface="Noto Sans"/>
                <a:sym typeface="Noto Sans"/>
              </a:rPr>
              <a:t> = 2. As the activity continues, some strategies become less efficient, while others consistently work well. For example, when solving for the number of volunteers, students will likely notice that dividing 2 by the number of volunteers, or evaluating 2 ÷ </a:t>
            </a:r>
            <a:r>
              <a:rPr i="1" lang="en">
                <a:solidFill>
                  <a:schemeClr val="dk1"/>
                </a:solidFill>
                <a:latin typeface="Noto Sans"/>
                <a:ea typeface="Noto Sans"/>
                <a:cs typeface="Noto Sans"/>
                <a:sym typeface="Noto Sans"/>
              </a:rPr>
              <a:t>n</a:t>
            </a:r>
            <a:r>
              <a:rPr lang="en">
                <a:solidFill>
                  <a:schemeClr val="dk1"/>
                </a:solidFill>
                <a:latin typeface="Noto Sans"/>
                <a:ea typeface="Noto Sans"/>
                <a:cs typeface="Noto Sans"/>
                <a:sym typeface="Noto Sans"/>
              </a:rPr>
              <a:t> or 2/n, remains efficient.</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Encourage a variety of strategies, but highlight students who use division effectively. Have them share during discussion.</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Launch</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Arrange students in groups of 2 and provide access to calculators. Give students a few minutes of quiet work time and then time to share their responses with their partner. Follow with a whole-class discussion.</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i="1" lang="en">
                <a:solidFill>
                  <a:schemeClr val="dk1"/>
                </a:solidFill>
                <a:latin typeface="Noto Sans"/>
                <a:ea typeface="Noto Sans"/>
                <a:cs typeface="Noto Sans"/>
                <a:sym typeface="Noto Sans"/>
              </a:rPr>
              <a:t>Activity answers and synthesis on the next slide. </a:t>
            </a:r>
            <a:endParaRPr b="1">
              <a:solidFill>
                <a:srgbClr val="9900FF"/>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Answers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¼ or 0.25 mile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⅕ or 0.2 mile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2/25 or 0.08 mile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2/36 or 1/18 mile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i="1" lang="en">
                <a:solidFill>
                  <a:schemeClr val="dk1"/>
                </a:solidFill>
                <a:latin typeface="Noto Sans"/>
                <a:ea typeface="Noto Sans"/>
                <a:cs typeface="Noto Sans"/>
                <a:sym typeface="Noto Sans"/>
              </a:rPr>
              <a:t>l</a:t>
            </a:r>
            <a:r>
              <a:rPr lang="en">
                <a:solidFill>
                  <a:schemeClr val="dk1"/>
                </a:solidFill>
                <a:latin typeface="Noto Sans"/>
                <a:ea typeface="Noto Sans"/>
                <a:cs typeface="Noto Sans"/>
                <a:sym typeface="Noto Sans"/>
              </a:rPr>
              <a:t> = 2/</a:t>
            </a:r>
            <a:r>
              <a:rPr i="1" lang="en">
                <a:solidFill>
                  <a:schemeClr val="dk1"/>
                </a:solidFill>
                <a:latin typeface="Noto Sans"/>
                <a:ea typeface="Noto Sans"/>
                <a:cs typeface="Noto Sans"/>
                <a:sym typeface="Noto Sans"/>
              </a:rPr>
              <a:t>n</a:t>
            </a:r>
            <a:endParaRPr i="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i="1" lang="en">
                <a:solidFill>
                  <a:schemeClr val="dk1"/>
                </a:solidFill>
                <a:latin typeface="Noto Sans"/>
                <a:ea typeface="Noto Sans"/>
                <a:cs typeface="Noto Sans"/>
                <a:sym typeface="Noto Sans"/>
              </a:rPr>
              <a:t>n</a:t>
            </a:r>
            <a:r>
              <a:rPr lang="en">
                <a:solidFill>
                  <a:schemeClr val="dk1"/>
                </a:solidFill>
                <a:latin typeface="Noto Sans"/>
                <a:ea typeface="Noto Sans"/>
                <a:cs typeface="Noto Sans"/>
                <a:sym typeface="Noto Sans"/>
              </a:rPr>
              <a:t> = 2/0.4 = 5 volunteers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i="1" lang="en">
                <a:solidFill>
                  <a:schemeClr val="dk1"/>
                </a:solidFill>
                <a:latin typeface="Noto Sans"/>
                <a:ea typeface="Noto Sans"/>
                <a:cs typeface="Noto Sans"/>
                <a:sym typeface="Noto Sans"/>
              </a:rPr>
              <a:t>n</a:t>
            </a:r>
            <a:r>
              <a:rPr lang="en">
                <a:solidFill>
                  <a:schemeClr val="dk1"/>
                </a:solidFill>
                <a:latin typeface="Noto Sans"/>
                <a:ea typeface="Noto Sans"/>
                <a:cs typeface="Noto Sans"/>
                <a:sym typeface="Noto Sans"/>
              </a:rPr>
              <a:t> = 2/(2/7) = (2/1) x (7/2) = 7 volunteers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i="1" lang="en">
                <a:solidFill>
                  <a:schemeClr val="dk1"/>
                </a:solidFill>
                <a:latin typeface="Noto Sans"/>
                <a:ea typeface="Noto Sans"/>
                <a:cs typeface="Noto Sans"/>
                <a:sym typeface="Noto Sans"/>
              </a:rPr>
              <a:t>n</a:t>
            </a:r>
            <a:r>
              <a:rPr lang="en">
                <a:solidFill>
                  <a:schemeClr val="dk1"/>
                </a:solidFill>
                <a:latin typeface="Noto Sans"/>
                <a:ea typeface="Noto Sans"/>
                <a:cs typeface="Noto Sans"/>
                <a:sym typeface="Noto Sans"/>
              </a:rPr>
              <a:t> = 2/0.125 = 16 volunteers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i="1" lang="en">
                <a:solidFill>
                  <a:schemeClr val="dk1"/>
                </a:solidFill>
                <a:latin typeface="Noto Sans"/>
                <a:ea typeface="Noto Sans"/>
                <a:cs typeface="Noto Sans"/>
                <a:sym typeface="Noto Sans"/>
              </a:rPr>
              <a:t>n</a:t>
            </a:r>
            <a:r>
              <a:rPr lang="en">
                <a:solidFill>
                  <a:schemeClr val="dk1"/>
                </a:solidFill>
                <a:latin typeface="Noto Sans"/>
                <a:ea typeface="Noto Sans"/>
                <a:cs typeface="Noto Sans"/>
                <a:sym typeface="Noto Sans"/>
              </a:rPr>
              <a:t> = 2/(6/45) = (2/1) x (45/6) = 15 volunteers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i="1" lang="en">
                <a:solidFill>
                  <a:schemeClr val="dk1"/>
                </a:solidFill>
                <a:latin typeface="Noto Sans"/>
                <a:ea typeface="Noto Sans"/>
                <a:cs typeface="Noto Sans"/>
                <a:sym typeface="Noto Sans"/>
              </a:rPr>
              <a:t>n</a:t>
            </a:r>
            <a:r>
              <a:rPr lang="en">
                <a:solidFill>
                  <a:schemeClr val="dk1"/>
                </a:solidFill>
                <a:latin typeface="Noto Sans"/>
                <a:ea typeface="Noto Sans"/>
                <a:cs typeface="Noto Sans"/>
                <a:sym typeface="Noto Sans"/>
              </a:rPr>
              <a:t> = 2/</a:t>
            </a:r>
            <a:r>
              <a:rPr i="1" lang="en">
                <a:solidFill>
                  <a:schemeClr val="dk1"/>
                </a:solidFill>
                <a:latin typeface="Noto Sans"/>
                <a:ea typeface="Noto Sans"/>
                <a:cs typeface="Noto Sans"/>
                <a:sym typeface="Noto Sans"/>
              </a:rPr>
              <a:t>l</a:t>
            </a:r>
            <a:endParaRPr i="1">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Activity Synthesis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Choose students to share how they solved one or both sets of questions. Start with the least direct strategies and end with those who solved for </a:t>
            </a:r>
            <a:r>
              <a:rPr i="1" lang="en">
                <a:solidFill>
                  <a:schemeClr val="dk1"/>
                </a:solidFill>
                <a:latin typeface="Noto Sans"/>
                <a:ea typeface="Noto Sans"/>
                <a:cs typeface="Noto Sans"/>
                <a:sym typeface="Noto Sans"/>
              </a:rPr>
              <a:t>l</a:t>
            </a:r>
            <a:r>
              <a:rPr lang="en">
                <a:solidFill>
                  <a:schemeClr val="dk1"/>
                </a:solidFill>
                <a:latin typeface="Noto Sans"/>
                <a:ea typeface="Noto Sans"/>
                <a:cs typeface="Noto Sans"/>
                <a:sym typeface="Noto Sans"/>
              </a:rPr>
              <a:t> = 2/</a:t>
            </a:r>
            <a:r>
              <a:rPr i="1" lang="en">
                <a:solidFill>
                  <a:schemeClr val="dk1"/>
                </a:solidFill>
                <a:latin typeface="Noto Sans"/>
                <a:ea typeface="Noto Sans"/>
                <a:cs typeface="Noto Sans"/>
                <a:sym typeface="Noto Sans"/>
              </a:rPr>
              <a:t>n</a:t>
            </a:r>
            <a:r>
              <a:rPr lang="en">
                <a:solidFill>
                  <a:schemeClr val="dk1"/>
                </a:solidFill>
                <a:latin typeface="Noto Sans"/>
                <a:ea typeface="Noto Sans"/>
                <a:cs typeface="Noto Sans"/>
                <a:sym typeface="Noto Sans"/>
              </a:rPr>
              <a:t> or </a:t>
            </a:r>
            <a:r>
              <a:rPr i="1" lang="en">
                <a:solidFill>
                  <a:schemeClr val="dk1"/>
                </a:solidFill>
                <a:latin typeface="Noto Sans"/>
                <a:ea typeface="Noto Sans"/>
                <a:cs typeface="Noto Sans"/>
                <a:sym typeface="Noto Sans"/>
              </a:rPr>
              <a:t>n</a:t>
            </a:r>
            <a:r>
              <a:rPr lang="en">
                <a:solidFill>
                  <a:schemeClr val="dk1"/>
                </a:solidFill>
                <a:latin typeface="Noto Sans"/>
                <a:ea typeface="Noto Sans"/>
                <a:cs typeface="Noto Sans"/>
                <a:sym typeface="Noto Sans"/>
              </a:rPr>
              <a:t> = 2/</a:t>
            </a:r>
            <a:r>
              <a:rPr i="1" lang="en">
                <a:solidFill>
                  <a:schemeClr val="dk1"/>
                </a:solidFill>
                <a:latin typeface="Noto Sans"/>
                <a:ea typeface="Noto Sans"/>
                <a:cs typeface="Noto Sans"/>
                <a:sym typeface="Noto Sans"/>
              </a:rPr>
              <a:t>l</a:t>
            </a:r>
            <a:r>
              <a:rPr lang="en">
                <a:solidFill>
                  <a:schemeClr val="dk1"/>
                </a:solidFill>
                <a:latin typeface="Noto Sans"/>
                <a:ea typeface="Noto Sans"/>
                <a:cs typeface="Noto Sans"/>
                <a:sym typeface="Noto Sans"/>
              </a:rPr>
              <a:t>. Emphasize that solving for the variable we care about before plugging in values can make the work simpler and more efficient.</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Explain that this process is called “solving for a variable.” For example, solving for </a:t>
            </a:r>
            <a:r>
              <a:rPr i="1" lang="en">
                <a:solidFill>
                  <a:schemeClr val="dk1"/>
                </a:solidFill>
                <a:latin typeface="Noto Sans"/>
                <a:ea typeface="Noto Sans"/>
                <a:cs typeface="Noto Sans"/>
                <a:sym typeface="Noto Sans"/>
              </a:rPr>
              <a:t>l</a:t>
            </a:r>
            <a:r>
              <a:rPr lang="en">
                <a:solidFill>
                  <a:schemeClr val="dk1"/>
                </a:solidFill>
                <a:latin typeface="Noto Sans"/>
                <a:ea typeface="Noto Sans"/>
                <a:cs typeface="Noto Sans"/>
                <a:sym typeface="Noto Sans"/>
              </a:rPr>
              <a:t> tells us the length of road each person covers; solving for </a:t>
            </a:r>
            <a:r>
              <a:rPr i="1" lang="en">
                <a:solidFill>
                  <a:schemeClr val="dk1"/>
                </a:solidFill>
                <a:latin typeface="Noto Sans"/>
                <a:ea typeface="Noto Sans"/>
                <a:cs typeface="Noto Sans"/>
                <a:sym typeface="Noto Sans"/>
              </a:rPr>
              <a:t>n</a:t>
            </a:r>
            <a:r>
              <a:rPr lang="en">
                <a:solidFill>
                  <a:schemeClr val="dk1"/>
                </a:solidFill>
                <a:latin typeface="Noto Sans"/>
                <a:ea typeface="Noto Sans"/>
                <a:cs typeface="Noto Sans"/>
                <a:sym typeface="Noto Sans"/>
              </a:rPr>
              <a:t> tells us how many people are needed.</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rgbClr val="9900FF"/>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34e020773c1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34e020773c1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Support for Students with Disabilities: </a:t>
            </a:r>
            <a:r>
              <a:rPr b="1" lang="en">
                <a:solidFill>
                  <a:schemeClr val="dk1"/>
                </a:solidFill>
                <a:latin typeface="Noto Sans"/>
                <a:ea typeface="Noto Sans"/>
                <a:cs typeface="Noto Sans"/>
                <a:sym typeface="Noto Sans"/>
              </a:rPr>
              <a:t>Representation: Internalize Comprehension</a:t>
            </a:r>
            <a:endParaRPr b="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Use color coding and annotations to highlight connections between representations. As students share their reasoning, scribe their thinking on a visible display. Invite students to describe connections they notice between approaches that use diagrams, proportional reasoning, or multiplication and those that use an equation. For example, ask, “Where does </a:t>
            </a:r>
            <a:r>
              <a:rPr i="1" lang="en">
                <a:solidFill>
                  <a:schemeClr val="dk1"/>
                </a:solidFill>
                <a:latin typeface="Noto Sans"/>
                <a:ea typeface="Noto Sans"/>
                <a:cs typeface="Noto Sans"/>
                <a:sym typeface="Noto Sans"/>
              </a:rPr>
              <a:t>l</a:t>
            </a:r>
            <a:r>
              <a:rPr lang="en">
                <a:solidFill>
                  <a:schemeClr val="dk1"/>
                </a:solidFill>
                <a:latin typeface="Noto Sans"/>
                <a:ea typeface="Noto Sans"/>
                <a:cs typeface="Noto Sans"/>
                <a:sym typeface="Noto Sans"/>
              </a:rPr>
              <a:t> appear in this (diagram)?”</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Supports accessibility for: Visual-spatial processing</a:t>
            </a:r>
            <a:endParaRPr>
              <a:solidFill>
                <a:schemeClr val="dk1"/>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t/>
            </a:r>
            <a:endParaRPr i="1">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34e020773c1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34e020773c1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Answer:</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Your answer may vary, but here is an example: (−2.5, −0.8); (−1, −2); (0.5, 4); (1.25, 1.6)</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The graph of y = 2/x shows an inverse relationship. As x increases, y decreases, and vice versa. That means as x gets bigger, y gets smaller (but stays positive if x is positive). As x approaches 0, the value of y becomes very large (positive or negative depending on the side of 0), but y is never defined at x = 0. This creates a vertical asymptote at x = 0. There is also a horizontal asymptote at y = 0, because as x becomes very large (positive or negative), y gets closer and closer to 0.</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The graph gets steeper and steeper as x gets closer to 0.</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There is no limit to the value of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Answers and Feedback</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lphaUcPeriod"/>
            </a:pPr>
            <a:r>
              <a:rPr i="1" lang="en">
                <a:solidFill>
                  <a:schemeClr val="dk1"/>
                </a:solidFill>
              </a:rPr>
              <a:t>b</a:t>
            </a:r>
            <a:r>
              <a:rPr lang="en">
                <a:solidFill>
                  <a:schemeClr val="dk1"/>
                </a:solidFill>
              </a:rPr>
              <a:t> = (2/</a:t>
            </a:r>
            <a:r>
              <a:rPr i="1" lang="en">
                <a:solidFill>
                  <a:schemeClr val="dk1"/>
                </a:solidFill>
              </a:rPr>
              <a:t>A</a:t>
            </a:r>
            <a:r>
              <a:rPr lang="en">
                <a:solidFill>
                  <a:schemeClr val="dk1"/>
                </a:solidFill>
              </a:rPr>
              <a:t>)</a:t>
            </a:r>
            <a:r>
              <a:rPr i="1" lang="en">
                <a:solidFill>
                  <a:schemeClr val="dk1"/>
                </a:solidFill>
              </a:rPr>
              <a:t>h</a:t>
            </a:r>
            <a:endParaRPr b="1">
              <a:solidFill>
                <a:schemeClr val="dk1"/>
              </a:solidFill>
              <a:latin typeface="Noto Sans"/>
              <a:ea typeface="Noto Sans"/>
              <a:cs typeface="Noto Sans"/>
              <a:sym typeface="Noto Sans"/>
            </a:endParaRPr>
          </a:p>
          <a:p>
            <a:pPr indent="-298450" lvl="0" marL="914400" rtl="0" algn="l">
              <a:lnSpc>
                <a:spcPct val="115000"/>
              </a:lnSpc>
              <a:spcBef>
                <a:spcPts val="0"/>
              </a:spcBef>
              <a:spcAft>
                <a:spcPts val="0"/>
              </a:spcAft>
              <a:buClr>
                <a:schemeClr val="dk1"/>
              </a:buClr>
              <a:buSzPts val="1100"/>
              <a:buFont typeface="Noto Sans"/>
              <a:buChar char="●"/>
            </a:pPr>
            <a:r>
              <a:rPr b="1" lang="en">
                <a:solidFill>
                  <a:schemeClr val="dk1"/>
                </a:solidFill>
                <a:latin typeface="Noto Sans"/>
                <a:ea typeface="Noto Sans"/>
                <a:cs typeface="Noto Sans"/>
                <a:sym typeface="Noto Sans"/>
              </a:rPr>
              <a:t>That’s correct!</a:t>
            </a:r>
            <a:r>
              <a:rPr lang="en">
                <a:solidFill>
                  <a:schemeClr val="dk1"/>
                </a:solidFill>
                <a:latin typeface="Noto Sans"/>
                <a:ea typeface="Noto Sans"/>
                <a:cs typeface="Noto Sans"/>
                <a:sym typeface="Noto Sans"/>
              </a:rPr>
              <a:t> To find the base, solve for b. Multiply both sides by 2, and then divide both sides by h. Now, </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 (2/</a:t>
            </a:r>
            <a:r>
              <a:rPr i="1" lang="en">
                <a:solidFill>
                  <a:schemeClr val="dk1"/>
                </a:solidFill>
                <a:latin typeface="Noto Sans"/>
                <a:ea typeface="Noto Sans"/>
                <a:cs typeface="Noto Sans"/>
                <a:sym typeface="Noto Sans"/>
              </a:rPr>
              <a:t>A</a:t>
            </a:r>
            <a:r>
              <a:rPr lang="en">
                <a:solidFill>
                  <a:schemeClr val="dk1"/>
                </a:solidFill>
                <a:latin typeface="Noto Sans"/>
                <a:ea typeface="Noto Sans"/>
                <a:cs typeface="Noto Sans"/>
                <a:sym typeface="Noto Sans"/>
              </a:rPr>
              <a:t>)/</a:t>
            </a:r>
            <a:r>
              <a:rPr i="1" lang="en">
                <a:solidFill>
                  <a:schemeClr val="dk1"/>
                </a:solidFill>
                <a:latin typeface="Noto Sans"/>
                <a:ea typeface="Noto Sans"/>
                <a:cs typeface="Noto Sans"/>
                <a:sym typeface="Noto Sans"/>
              </a:rPr>
              <a:t>h</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lphaUcPeriod"/>
            </a:pPr>
            <a:r>
              <a:rPr i="1" lang="en">
                <a:solidFill>
                  <a:schemeClr val="dk1"/>
                </a:solidFill>
              </a:rPr>
              <a:t>h</a:t>
            </a:r>
            <a:r>
              <a:rPr lang="en">
                <a:solidFill>
                  <a:schemeClr val="dk1"/>
                </a:solidFill>
              </a:rPr>
              <a:t> = (2</a:t>
            </a:r>
            <a:r>
              <a:rPr i="1" lang="en">
                <a:solidFill>
                  <a:schemeClr val="dk1"/>
                </a:solidFill>
              </a:rPr>
              <a:t>A)</a:t>
            </a:r>
            <a:r>
              <a:rPr lang="en">
                <a:solidFill>
                  <a:schemeClr val="dk1"/>
                </a:solidFill>
              </a:rPr>
              <a:t>/</a:t>
            </a:r>
            <a:r>
              <a:rPr i="1" lang="en">
                <a:solidFill>
                  <a:schemeClr val="dk1"/>
                </a:solidFill>
              </a:rPr>
              <a:t>b</a:t>
            </a:r>
            <a:endParaRPr b="1">
              <a:solidFill>
                <a:schemeClr val="dk1"/>
              </a:solidFill>
              <a:latin typeface="Noto Sans"/>
              <a:ea typeface="Noto Sans"/>
              <a:cs typeface="Noto Sans"/>
              <a:sym typeface="Noto Sans"/>
            </a:endParaRPr>
          </a:p>
          <a:p>
            <a:pPr indent="-298450" lvl="0" marL="914400" rtl="0" algn="l">
              <a:lnSpc>
                <a:spcPct val="115000"/>
              </a:lnSpc>
              <a:spcBef>
                <a:spcPts val="0"/>
              </a:spcBef>
              <a:spcAft>
                <a:spcPts val="0"/>
              </a:spcAft>
              <a:buClr>
                <a:schemeClr val="dk1"/>
              </a:buClr>
              <a:buSzPts val="1100"/>
              <a:buFont typeface="Noto Sans"/>
              <a:buChar char="●"/>
            </a:pPr>
            <a:r>
              <a:rPr b="1" lang="en">
                <a:solidFill>
                  <a:schemeClr val="dk1"/>
                </a:solidFill>
                <a:latin typeface="Noto Sans"/>
                <a:ea typeface="Noto Sans"/>
                <a:cs typeface="Noto Sans"/>
                <a:sym typeface="Noto Sans"/>
              </a:rPr>
              <a:t>Incorrect</a:t>
            </a:r>
            <a:r>
              <a:rPr lang="en">
                <a:solidFill>
                  <a:schemeClr val="dk1"/>
                </a:solidFill>
                <a:latin typeface="Noto Sans"/>
                <a:ea typeface="Noto Sans"/>
                <a:cs typeface="Noto Sans"/>
                <a:sym typeface="Noto Sans"/>
              </a:rPr>
              <a:t>. Since </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stands for the base in the formula, solve the formula for </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The answer is </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 (2/</a:t>
            </a:r>
            <a:r>
              <a:rPr i="1" lang="en">
                <a:solidFill>
                  <a:schemeClr val="dk1"/>
                </a:solidFill>
                <a:latin typeface="Noto Sans"/>
                <a:ea typeface="Noto Sans"/>
                <a:cs typeface="Noto Sans"/>
                <a:sym typeface="Noto Sans"/>
              </a:rPr>
              <a:t>A</a:t>
            </a:r>
            <a:r>
              <a:rPr lang="en">
                <a:solidFill>
                  <a:schemeClr val="dk1"/>
                </a:solidFill>
                <a:latin typeface="Noto Sans"/>
                <a:ea typeface="Noto Sans"/>
                <a:cs typeface="Noto Sans"/>
                <a:sym typeface="Noto Sans"/>
              </a:rPr>
              <a:t>)/</a:t>
            </a:r>
            <a:r>
              <a:rPr i="1" lang="en">
                <a:solidFill>
                  <a:schemeClr val="dk1"/>
                </a:solidFill>
                <a:latin typeface="Noto Sans"/>
                <a:ea typeface="Noto Sans"/>
                <a:cs typeface="Noto Sans"/>
                <a:sym typeface="Noto Sans"/>
              </a:rPr>
              <a:t>h</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lphaUcPeriod"/>
            </a:pPr>
            <a:r>
              <a:rPr lang="en">
                <a:solidFill>
                  <a:schemeClr val="dk1"/>
                </a:solidFill>
              </a:rPr>
              <a:t>2</a:t>
            </a:r>
            <a:r>
              <a:rPr i="1" lang="en">
                <a:solidFill>
                  <a:schemeClr val="dk1"/>
                </a:solidFill>
              </a:rPr>
              <a:t>A</a:t>
            </a:r>
            <a:r>
              <a:rPr lang="en">
                <a:solidFill>
                  <a:schemeClr val="dk1"/>
                </a:solidFill>
              </a:rPr>
              <a:t> = </a:t>
            </a:r>
            <a:r>
              <a:rPr i="1" lang="en">
                <a:solidFill>
                  <a:schemeClr val="dk1"/>
                </a:solidFill>
              </a:rPr>
              <a:t>bh</a:t>
            </a:r>
            <a:endParaRPr b="1">
              <a:solidFill>
                <a:schemeClr val="dk1"/>
              </a:solidFill>
              <a:latin typeface="Noto Sans"/>
              <a:ea typeface="Noto Sans"/>
              <a:cs typeface="Noto Sans"/>
              <a:sym typeface="Noto Sans"/>
            </a:endParaRPr>
          </a:p>
          <a:p>
            <a:pPr indent="-298450" lvl="0" marL="914400" rtl="0" algn="l">
              <a:lnSpc>
                <a:spcPct val="115000"/>
              </a:lnSpc>
              <a:spcBef>
                <a:spcPts val="0"/>
              </a:spcBef>
              <a:spcAft>
                <a:spcPts val="0"/>
              </a:spcAft>
              <a:buClr>
                <a:schemeClr val="dk1"/>
              </a:buClr>
              <a:buSzPts val="1100"/>
              <a:buFont typeface="Noto Sans"/>
              <a:buChar char="●"/>
            </a:pPr>
            <a:r>
              <a:rPr b="1" lang="en">
                <a:solidFill>
                  <a:schemeClr val="dk1"/>
                </a:solidFill>
                <a:latin typeface="Noto Sans"/>
                <a:ea typeface="Noto Sans"/>
                <a:cs typeface="Noto Sans"/>
                <a:sym typeface="Noto Sans"/>
              </a:rPr>
              <a:t>Incorrect</a:t>
            </a:r>
            <a:r>
              <a:rPr lang="en">
                <a:solidFill>
                  <a:schemeClr val="dk1"/>
                </a:solidFill>
                <a:latin typeface="Noto Sans"/>
                <a:ea typeface="Noto Sans"/>
                <a:cs typeface="Noto Sans"/>
                <a:sym typeface="Noto Sans"/>
              </a:rPr>
              <a:t>. Since </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stands for the base in the formula, solve the formula for </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The answer is </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 (2/</a:t>
            </a:r>
            <a:r>
              <a:rPr i="1" lang="en">
                <a:solidFill>
                  <a:schemeClr val="dk1"/>
                </a:solidFill>
                <a:latin typeface="Noto Sans"/>
                <a:ea typeface="Noto Sans"/>
                <a:cs typeface="Noto Sans"/>
                <a:sym typeface="Noto Sans"/>
              </a:rPr>
              <a:t>A</a:t>
            </a:r>
            <a:r>
              <a:rPr lang="en">
                <a:solidFill>
                  <a:schemeClr val="dk1"/>
                </a:solidFill>
                <a:latin typeface="Noto Sans"/>
                <a:ea typeface="Noto Sans"/>
                <a:cs typeface="Noto Sans"/>
                <a:sym typeface="Noto Sans"/>
              </a:rPr>
              <a:t>)/</a:t>
            </a:r>
            <a:r>
              <a:rPr i="1" lang="en">
                <a:solidFill>
                  <a:schemeClr val="dk1"/>
                </a:solidFill>
                <a:latin typeface="Noto Sans"/>
                <a:ea typeface="Noto Sans"/>
                <a:cs typeface="Noto Sans"/>
                <a:sym typeface="Noto Sans"/>
              </a:rPr>
              <a:t>h</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lphaUcPeriod"/>
            </a:pPr>
            <a:r>
              <a:rPr lang="en">
                <a:solidFill>
                  <a:schemeClr val="dk1"/>
                </a:solidFill>
              </a:rPr>
              <a:t>(½)</a:t>
            </a:r>
            <a:r>
              <a:rPr i="1" lang="en">
                <a:solidFill>
                  <a:schemeClr val="dk1"/>
                </a:solidFill>
              </a:rPr>
              <a:t>b </a:t>
            </a:r>
            <a:r>
              <a:rPr lang="en">
                <a:solidFill>
                  <a:schemeClr val="dk1"/>
                </a:solidFill>
              </a:rPr>
              <a:t>= </a:t>
            </a:r>
            <a:r>
              <a:rPr i="1" lang="en">
                <a:solidFill>
                  <a:schemeClr val="dk1"/>
                </a:solidFill>
              </a:rPr>
              <a:t>A/h</a:t>
            </a:r>
            <a:endParaRPr b="1">
              <a:solidFill>
                <a:schemeClr val="dk1"/>
              </a:solidFill>
              <a:latin typeface="Noto Sans"/>
              <a:ea typeface="Noto Sans"/>
              <a:cs typeface="Noto Sans"/>
              <a:sym typeface="Noto Sans"/>
            </a:endParaRPr>
          </a:p>
          <a:p>
            <a:pPr indent="-298450" lvl="0" marL="914400" rtl="0" algn="l">
              <a:lnSpc>
                <a:spcPct val="115000"/>
              </a:lnSpc>
              <a:spcBef>
                <a:spcPts val="0"/>
              </a:spcBef>
              <a:spcAft>
                <a:spcPts val="0"/>
              </a:spcAft>
              <a:buClr>
                <a:schemeClr val="dk1"/>
              </a:buClr>
              <a:buSzPts val="1100"/>
              <a:buFont typeface="Noto Sans"/>
              <a:buChar char="●"/>
            </a:pPr>
            <a:r>
              <a:rPr b="1" lang="en">
                <a:solidFill>
                  <a:schemeClr val="dk1"/>
                </a:solidFill>
                <a:latin typeface="Noto Sans"/>
                <a:ea typeface="Noto Sans"/>
                <a:cs typeface="Noto Sans"/>
                <a:sym typeface="Noto Sans"/>
              </a:rPr>
              <a:t>Incorrect</a:t>
            </a:r>
            <a:r>
              <a:rPr lang="en">
                <a:solidFill>
                  <a:schemeClr val="dk1"/>
                </a:solidFill>
                <a:latin typeface="Noto Sans"/>
                <a:ea typeface="Noto Sans"/>
                <a:cs typeface="Noto Sans"/>
                <a:sym typeface="Noto Sans"/>
              </a:rPr>
              <a:t>. Since </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stands for the base in the formula, solve the formula for </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The answer is </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 (2/</a:t>
            </a:r>
            <a:r>
              <a:rPr i="1" lang="en">
                <a:solidFill>
                  <a:schemeClr val="dk1"/>
                </a:solidFill>
                <a:latin typeface="Noto Sans"/>
                <a:ea typeface="Noto Sans"/>
                <a:cs typeface="Noto Sans"/>
                <a:sym typeface="Noto Sans"/>
              </a:rPr>
              <a:t>A</a:t>
            </a:r>
            <a:r>
              <a:rPr lang="en">
                <a:solidFill>
                  <a:schemeClr val="dk1"/>
                </a:solidFill>
                <a:latin typeface="Noto Sans"/>
                <a:ea typeface="Noto Sans"/>
                <a:cs typeface="Noto Sans"/>
                <a:sym typeface="Noto Sans"/>
              </a:rPr>
              <a:t>)/</a:t>
            </a:r>
            <a:r>
              <a:rPr i="1" lang="en">
                <a:solidFill>
                  <a:schemeClr val="dk1"/>
                </a:solidFill>
                <a:latin typeface="Noto Sans"/>
                <a:ea typeface="Noto Sans"/>
                <a:cs typeface="Noto Sans"/>
                <a:sym typeface="Noto Sans"/>
              </a:rPr>
              <a:t>h</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0" lvl="0" marL="45720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7" name="Google Shape;247;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Answer</a:t>
            </a:r>
            <a:endParaRPr b="1">
              <a:solidFill>
                <a:schemeClr val="dk1"/>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Step 1:</a:t>
            </a:r>
            <a:r>
              <a:rPr lang="en">
                <a:solidFill>
                  <a:schemeClr val="dk1"/>
                </a:solidFill>
                <a:latin typeface="Noto Sans"/>
                <a:ea typeface="Noto Sans"/>
                <a:cs typeface="Noto Sans"/>
                <a:sym typeface="Noto Sans"/>
              </a:rPr>
              <a:t> Subtract 7</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from each side.</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8</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+ 7</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− 7</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15 − 7</a:t>
            </a:r>
            <a:r>
              <a:rPr i="1" lang="en">
                <a:solidFill>
                  <a:schemeClr val="dk1"/>
                </a:solidFill>
                <a:latin typeface="Noto Sans"/>
                <a:ea typeface="Noto Sans"/>
                <a:cs typeface="Noto Sans"/>
                <a:sym typeface="Noto Sans"/>
              </a:rPr>
              <a:t>y</a:t>
            </a:r>
            <a:endParaRPr i="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Step 2:</a:t>
            </a:r>
            <a:r>
              <a:rPr lang="en">
                <a:solidFill>
                  <a:schemeClr val="dk1"/>
                </a:solidFill>
                <a:latin typeface="Noto Sans"/>
                <a:ea typeface="Noto Sans"/>
                <a:cs typeface="Noto Sans"/>
                <a:sym typeface="Noto Sans"/>
              </a:rPr>
              <a:t> Simplify.</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8</a:t>
            </a:r>
            <a:r>
              <a:rPr i="1" lang="en">
                <a:solidFill>
                  <a:schemeClr val="dk1"/>
                </a:solidFill>
                <a:latin typeface="Noto Sans"/>
                <a:ea typeface="Noto Sans"/>
                <a:cs typeface="Noto Sans"/>
                <a:sym typeface="Noto Sans"/>
              </a:rPr>
              <a:t>x </a:t>
            </a:r>
            <a:r>
              <a:rPr lang="en">
                <a:solidFill>
                  <a:schemeClr val="dk1"/>
                </a:solidFill>
                <a:latin typeface="Noto Sans"/>
                <a:ea typeface="Noto Sans"/>
                <a:cs typeface="Noto Sans"/>
                <a:sym typeface="Noto Sans"/>
              </a:rPr>
              <a:t>= 15 − 7</a:t>
            </a:r>
            <a:r>
              <a:rPr i="1" lang="en">
                <a:solidFill>
                  <a:schemeClr val="dk1"/>
                </a:solidFill>
                <a:latin typeface="Noto Sans"/>
                <a:ea typeface="Noto Sans"/>
                <a:cs typeface="Noto Sans"/>
                <a:sym typeface="Noto Sans"/>
              </a:rPr>
              <a:t>y</a:t>
            </a:r>
            <a:endParaRPr baseline="30000" i="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Step 3: </a:t>
            </a:r>
            <a:r>
              <a:rPr lang="en">
                <a:solidFill>
                  <a:schemeClr val="dk1"/>
                </a:solidFill>
                <a:latin typeface="Noto Sans"/>
                <a:ea typeface="Noto Sans"/>
                <a:cs typeface="Noto Sans"/>
                <a:sym typeface="Noto Sans"/>
              </a:rPr>
              <a:t>Divide both sides by 8.</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(8</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)/8</a:t>
            </a:r>
            <a:r>
              <a:rPr i="1" lang="en">
                <a:solidFill>
                  <a:schemeClr val="dk1"/>
                </a:solidFill>
                <a:latin typeface="Noto Sans"/>
                <a:ea typeface="Noto Sans"/>
                <a:cs typeface="Noto Sans"/>
                <a:sym typeface="Noto Sans"/>
              </a:rPr>
              <a:t> </a:t>
            </a:r>
            <a:r>
              <a:rPr lang="en">
                <a:solidFill>
                  <a:schemeClr val="dk1"/>
                </a:solidFill>
                <a:latin typeface="Noto Sans"/>
                <a:ea typeface="Noto Sans"/>
                <a:cs typeface="Noto Sans"/>
                <a:sym typeface="Noto Sans"/>
              </a:rPr>
              <a:t>= (15 − 7</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)/8</a:t>
            </a:r>
            <a:endParaRPr b="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The equation solved for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is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(15 − 7</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)/8</a:t>
            </a:r>
            <a:endParaRPr>
              <a:solidFill>
                <a:schemeClr val="dk1"/>
              </a:solidFill>
              <a:latin typeface="Noto Sans"/>
              <a:ea typeface="Noto Sans"/>
              <a:cs typeface="Noto Sans"/>
              <a:sym typeface="Noto San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37348b47567_0_3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37348b47567_0_3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36a45100556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0" name="Google Shape;290;g36a45100556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Support for All Learners -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This activity offers additional support and an extension for students: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rgbClr val="1D2125"/>
              </a:buClr>
              <a:buSzPts val="1100"/>
              <a:buFont typeface="Noto Sans"/>
              <a:buChar char="●"/>
            </a:pPr>
            <a:r>
              <a:rPr lang="en">
                <a:solidFill>
                  <a:schemeClr val="dk1"/>
                </a:solidFill>
                <a:latin typeface="Noto Sans"/>
                <a:ea typeface="Noto Sans"/>
                <a:cs typeface="Noto Sans"/>
                <a:sym typeface="Noto Sans"/>
              </a:rPr>
              <a:t>For English language learners and students with disabilities, be sure to review the</a:t>
            </a:r>
            <a:r>
              <a:rPr lang="en">
                <a:solidFill>
                  <a:srgbClr val="1D2125"/>
                </a:solidFill>
                <a:latin typeface="Noto Sans"/>
                <a:ea typeface="Noto Sans"/>
                <a:cs typeface="Noto Sans"/>
                <a:sym typeface="Noto Sans"/>
              </a:rPr>
              <a:t> </a:t>
            </a:r>
            <a:r>
              <a:rPr lang="en" u="sng">
                <a:solidFill>
                  <a:schemeClr val="hlink"/>
                </a:solidFill>
                <a:latin typeface="Noto Sans"/>
                <a:ea typeface="Noto Sans"/>
                <a:cs typeface="Noto Sans"/>
                <a:sym typeface="Noto Sans"/>
                <a:hlinkClick action="ppaction://hlinksldjump" r:id="rId2"/>
              </a:rPr>
              <a:t>Learning Strategies slide</a:t>
            </a:r>
            <a:r>
              <a:rPr lang="en">
                <a:solidFill>
                  <a:srgbClr val="1D2125"/>
                </a:solidFill>
                <a:latin typeface="Noto Sans"/>
                <a:ea typeface="Noto Sans"/>
                <a:cs typeface="Noto Sans"/>
                <a:sym typeface="Noto Sans"/>
              </a:rPr>
              <a:t>!</a:t>
            </a:r>
            <a:endParaRPr>
              <a:solidFill>
                <a:srgbClr val="1D2125"/>
              </a:solidFill>
              <a:latin typeface="Noto Sans"/>
              <a:ea typeface="Noto Sans"/>
              <a:cs typeface="Noto Sans"/>
              <a:sym typeface="Noto Sans"/>
            </a:endParaRPr>
          </a:p>
          <a:p>
            <a:pPr indent="0" lvl="0" marL="0" rtl="0" algn="l">
              <a:spcBef>
                <a:spcPts val="0"/>
              </a:spcBef>
              <a:spcAft>
                <a:spcPts val="0"/>
              </a:spcAft>
              <a:buNone/>
            </a:pPr>
            <a:r>
              <a:t/>
            </a:r>
            <a:endParaRPr>
              <a:solidFill>
                <a:srgbClr val="1D2125"/>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Activity (15 minutes)</a:t>
            </a:r>
            <a:endParaRPr>
              <a:solidFill>
                <a:srgbClr val="9900FF"/>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In this activity, students solve problems involving non-proportional linear relationships. They reason about how one quantity changes with another, write expressions to represent the relationship, and connect this to writing and solving equations.</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As students work, watch for how they approach the missing number of minutes in the second question (Tank A) and the last question (Tank B). Some may reason informally; others may write and solve equations. For example, to find how long it takes for Tank B to reach 18 liters, a student might (1) reason: 80 − 18 = 62 liters lost, and at 2.5 liters per minute, 62 ÷ 2.5 = 24.8 minutes or (2) write and solve an equation: 80 − 2.5t = 18 → subtract 80 from both sides and divide both sides by – 2.5: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80 – 80 − 2.5t = 18 – 80</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− 2.5</a:t>
            </a:r>
            <a:r>
              <a:rPr lang="en">
                <a:solidFill>
                  <a:schemeClr val="dk1"/>
                </a:solidFill>
                <a:latin typeface="Noto Sans"/>
                <a:ea typeface="Noto Sans"/>
                <a:cs typeface="Noto Sans"/>
                <a:sym typeface="Noto Sans"/>
              </a:rPr>
              <a:t>t</a:t>
            </a:r>
            <a:r>
              <a:rPr lang="en">
                <a:solidFill>
                  <a:schemeClr val="dk1"/>
                </a:solidFill>
                <a:latin typeface="Noto Sans"/>
                <a:ea typeface="Noto Sans"/>
                <a:cs typeface="Noto Sans"/>
                <a:sym typeface="Noto Sans"/>
              </a:rPr>
              <a:t> ÷ </a:t>
            </a:r>
            <a:r>
              <a:rPr lang="en">
                <a:solidFill>
                  <a:schemeClr val="dk1"/>
                </a:solidFill>
                <a:latin typeface="Noto Sans"/>
                <a:ea typeface="Noto Sans"/>
                <a:cs typeface="Noto Sans"/>
                <a:sym typeface="Noto Sans"/>
              </a:rPr>
              <a:t>− </a:t>
            </a:r>
            <a:r>
              <a:rPr lang="en">
                <a:solidFill>
                  <a:schemeClr val="dk1"/>
                </a:solidFill>
                <a:latin typeface="Noto Sans"/>
                <a:ea typeface="Noto Sans"/>
                <a:cs typeface="Noto Sans"/>
                <a:sym typeface="Noto Sans"/>
              </a:rPr>
              <a:t>2.5 = </a:t>
            </a:r>
            <a:r>
              <a:rPr lang="en">
                <a:solidFill>
                  <a:schemeClr val="dk1"/>
                </a:solidFill>
                <a:latin typeface="Noto Sans"/>
                <a:ea typeface="Noto Sans"/>
                <a:cs typeface="Noto Sans"/>
                <a:sym typeface="Noto Sans"/>
              </a:rPr>
              <a:t>− 62 ÷ − 2.5</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 = 24.8</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Highlight this key idea:</a:t>
            </a:r>
            <a:r>
              <a:rPr lang="en">
                <a:solidFill>
                  <a:schemeClr val="dk1"/>
                </a:solidFill>
                <a:latin typeface="Noto Sans"/>
                <a:ea typeface="Noto Sans"/>
                <a:cs typeface="Noto Sans"/>
                <a:sym typeface="Noto Sans"/>
              </a:rPr>
              <a:t> To find the time when Tank B reaches volume </a:t>
            </a:r>
            <a:r>
              <a:rPr i="1" lang="en">
                <a:solidFill>
                  <a:schemeClr val="dk1"/>
                </a:solidFill>
                <a:latin typeface="Noto Sans"/>
                <a:ea typeface="Noto Sans"/>
                <a:cs typeface="Noto Sans"/>
                <a:sym typeface="Noto Sans"/>
              </a:rPr>
              <a:t>v</a:t>
            </a:r>
            <a:r>
              <a:rPr lang="en">
                <a:solidFill>
                  <a:schemeClr val="dk1"/>
                </a:solidFill>
                <a:latin typeface="Noto Sans"/>
                <a:ea typeface="Noto Sans"/>
                <a:cs typeface="Noto Sans"/>
                <a:sym typeface="Noto Sans"/>
              </a:rPr>
              <a:t>, subtract </a:t>
            </a:r>
            <a:r>
              <a:rPr i="1" lang="en">
                <a:solidFill>
                  <a:schemeClr val="dk1"/>
                </a:solidFill>
                <a:latin typeface="Noto Sans"/>
                <a:ea typeface="Noto Sans"/>
                <a:cs typeface="Noto Sans"/>
                <a:sym typeface="Noto Sans"/>
              </a:rPr>
              <a:t>v</a:t>
            </a:r>
            <a:r>
              <a:rPr lang="en">
                <a:solidFill>
                  <a:schemeClr val="dk1"/>
                </a:solidFill>
                <a:latin typeface="Noto Sans"/>
                <a:ea typeface="Noto Sans"/>
                <a:cs typeface="Noto Sans"/>
                <a:sym typeface="Noto Sans"/>
              </a:rPr>
              <a:t> from 80 and divide by 2.5. This can be written as: t = (80 − v) ÷ 2.5</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also matches what you get when solving the equation: 80 − 2.5t = v → t = (80 − v) ÷ 2.5</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Launch</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Keep students in groups of 2 and provide continued access to calculators. If time is limited, consider asking one half of the class to answer the first two questions about Tank A and the other half to answer the last two questions about Tank B.</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i="1" lang="en">
                <a:solidFill>
                  <a:schemeClr val="dk1"/>
                </a:solidFill>
                <a:latin typeface="Noto Sans"/>
                <a:ea typeface="Noto Sans"/>
                <a:cs typeface="Noto Sans"/>
                <a:sym typeface="Noto Sans"/>
              </a:rPr>
              <a:t>Activity answers and synthesis on the next slide. </a:t>
            </a:r>
            <a:endParaRPr b="1">
              <a:solidFill>
                <a:srgbClr val="9900FF"/>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36a45100556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36a45100556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Answers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160; 136; 124 + 9</a:t>
            </a:r>
            <a:r>
              <a:rPr i="1" lang="en">
                <a:solidFill>
                  <a:schemeClr val="dk1"/>
                </a:solidFill>
                <a:latin typeface="Noto Sans"/>
                <a:ea typeface="Noto Sans"/>
                <a:cs typeface="Noto Sans"/>
                <a:sym typeface="Noto Sans"/>
              </a:rPr>
              <a:t>m</a:t>
            </a:r>
            <a:endParaRPr i="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3</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7.5</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16.25</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a:t>
            </a:r>
            <a:r>
              <a:rPr i="1" lang="en">
                <a:solidFill>
                  <a:schemeClr val="dk1"/>
                </a:solidFill>
                <a:latin typeface="Noto Sans"/>
                <a:ea typeface="Noto Sans"/>
                <a:cs typeface="Noto Sans"/>
                <a:sym typeface="Noto Sans"/>
              </a:rPr>
              <a:t>p</a:t>
            </a:r>
            <a:r>
              <a:rPr lang="en">
                <a:solidFill>
                  <a:schemeClr val="dk1"/>
                </a:solidFill>
                <a:latin typeface="Noto Sans"/>
                <a:ea typeface="Noto Sans"/>
                <a:cs typeface="Noto Sans"/>
                <a:sym typeface="Noto Sans"/>
              </a:rPr>
              <a:t> – 124) ÷ 9</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78.75; </a:t>
            </a:r>
            <a:r>
              <a:rPr lang="en">
                <a:solidFill>
                  <a:schemeClr val="dk1"/>
                </a:solidFill>
                <a:latin typeface="Noto Sans"/>
                <a:ea typeface="Noto Sans"/>
                <a:cs typeface="Noto Sans"/>
                <a:sym typeface="Noto Sans"/>
              </a:rPr>
              <a:t>62.5; 80−2.5</a:t>
            </a:r>
            <a:r>
              <a:rPr i="1" lang="en">
                <a:solidFill>
                  <a:schemeClr val="dk1"/>
                </a:solidFill>
                <a:latin typeface="Noto Sans"/>
                <a:ea typeface="Noto Sans"/>
                <a:cs typeface="Noto Sans"/>
                <a:sym typeface="Noto Sans"/>
              </a:rPr>
              <a:t>t</a:t>
            </a:r>
            <a:endParaRPr i="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2</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19; 24.8; (80 – </a:t>
            </a:r>
            <a:r>
              <a:rPr i="1" lang="en">
                <a:solidFill>
                  <a:schemeClr val="dk1"/>
                </a:solidFill>
                <a:latin typeface="Noto Sans"/>
                <a:ea typeface="Noto Sans"/>
                <a:cs typeface="Noto Sans"/>
                <a:sym typeface="Noto Sans"/>
              </a:rPr>
              <a:t>v</a:t>
            </a:r>
            <a:r>
              <a:rPr lang="en">
                <a:solidFill>
                  <a:schemeClr val="dk1"/>
                </a:solidFill>
                <a:latin typeface="Noto Sans"/>
                <a:ea typeface="Noto Sans"/>
                <a:cs typeface="Noto Sans"/>
                <a:sym typeface="Noto Sans"/>
              </a:rPr>
              <a:t>) ÷ 2.5</a:t>
            </a:r>
            <a:endParaRPr>
              <a:solidFill>
                <a:schemeClr val="dk1"/>
              </a:solidFill>
              <a:latin typeface="Noto Sans"/>
              <a:ea typeface="Noto Sans"/>
              <a:cs typeface="Noto Sans"/>
              <a:sym typeface="Noto Sans"/>
            </a:endParaRPr>
          </a:p>
          <a:p>
            <a:pPr indent="0" lvl="0" marL="45720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Anticipated Misconceptions</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Invite students to share their expressions for the last part of each question. Then, focus the discussion on how the different strategies students used to answer the other parts of each question could be summed up by the expression, as shown in the example in the Activity Narrative above.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Activity Synthesis</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Ask students to share their expressions for the final part of each question. Then, guide a discussion about how their strategies in earlier parts connect to those expressions, refer to the example in the Activity Narrative as needed. Discuss questions such as: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“How do you know that the expression gives us the liters of water in Tank A after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minutes?” (When finding the liters of water in the tank after 4 minutes and 80 seconds, we multiplied the minutes by 9 and then added it to 124. So for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minutes, we’d multiply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by 9 and add 124.)</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“How do you know that the expression gives us the minutes at which the tank reaches </a:t>
            </a:r>
            <a:r>
              <a:rPr i="1" lang="en">
                <a:solidFill>
                  <a:schemeClr val="dk1"/>
                </a:solidFill>
                <a:latin typeface="Noto Sans"/>
                <a:ea typeface="Noto Sans"/>
                <a:cs typeface="Noto Sans"/>
                <a:sym typeface="Noto Sans"/>
              </a:rPr>
              <a:t>p</a:t>
            </a:r>
            <a:r>
              <a:rPr lang="en">
                <a:solidFill>
                  <a:schemeClr val="dk1"/>
                </a:solidFill>
                <a:latin typeface="Noto Sans"/>
                <a:ea typeface="Noto Sans"/>
                <a:cs typeface="Noto Sans"/>
                <a:sym typeface="Noto Sans"/>
              </a:rPr>
              <a:t> </a:t>
            </a:r>
            <a:r>
              <a:rPr lang="en">
                <a:solidFill>
                  <a:schemeClr val="dk1"/>
                </a:solidFill>
                <a:latin typeface="Noto Sans"/>
                <a:ea typeface="Noto Sans"/>
                <a:cs typeface="Noto Sans"/>
                <a:sym typeface="Noto Sans"/>
              </a:rPr>
              <a:t>liters?” (When finding the minutes at which the tank reaches 151 liters, 191.5 liters, and 270.25 liters, we subtracted 124 from each number and then divided the difference by 9. So we can do the same for </a:t>
            </a:r>
            <a:r>
              <a:rPr i="1" lang="en">
                <a:solidFill>
                  <a:schemeClr val="dk1"/>
                </a:solidFill>
                <a:latin typeface="Noto Sans"/>
                <a:ea typeface="Noto Sans"/>
                <a:cs typeface="Noto Sans"/>
                <a:sym typeface="Noto Sans"/>
              </a:rPr>
              <a:t>p</a:t>
            </a:r>
            <a:r>
              <a:rPr lang="en">
                <a:solidFill>
                  <a:schemeClr val="dk1"/>
                </a:solidFill>
                <a:latin typeface="Noto Sans"/>
                <a:ea typeface="Noto Sans"/>
                <a:cs typeface="Noto Sans"/>
                <a:sym typeface="Noto Sans"/>
              </a:rPr>
              <a:t> liters.)</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If no one mentioned solving an equation to get the expression, demonstrate it for all to see: Start with 124 + 9</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p</a:t>
            </a:r>
            <a:r>
              <a:rPr lang="en">
                <a:solidFill>
                  <a:schemeClr val="dk1"/>
                </a:solidFill>
                <a:latin typeface="Noto Sans"/>
                <a:ea typeface="Noto Sans"/>
                <a:cs typeface="Noto Sans"/>
                <a:sym typeface="Noto Sans"/>
              </a:rPr>
              <a:t>. </a:t>
            </a:r>
            <a:r>
              <a:rPr lang="en">
                <a:solidFill>
                  <a:schemeClr val="dk1"/>
                </a:solidFill>
                <a:latin typeface="Noto Sans"/>
                <a:ea typeface="Noto Sans"/>
                <a:cs typeface="Noto Sans"/>
                <a:sym typeface="Noto Sans"/>
              </a:rPr>
              <a:t>To solve for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first subtract 124 from both sides of the equation: </a:t>
            </a:r>
            <a:r>
              <a:rPr lang="en">
                <a:solidFill>
                  <a:schemeClr val="dk1"/>
                </a:solidFill>
                <a:latin typeface="Noto Sans"/>
                <a:ea typeface="Noto Sans"/>
                <a:cs typeface="Noto Sans"/>
                <a:sym typeface="Noto Sans"/>
              </a:rPr>
              <a:t>124 + 9</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 124 = </a:t>
            </a:r>
            <a:r>
              <a:rPr i="1" lang="en">
                <a:solidFill>
                  <a:schemeClr val="dk1"/>
                </a:solidFill>
                <a:latin typeface="Noto Sans"/>
                <a:ea typeface="Noto Sans"/>
                <a:cs typeface="Noto Sans"/>
                <a:sym typeface="Noto Sans"/>
              </a:rPr>
              <a:t>p</a:t>
            </a:r>
            <a:r>
              <a:rPr lang="en">
                <a:solidFill>
                  <a:schemeClr val="dk1"/>
                </a:solidFill>
                <a:latin typeface="Noto Sans"/>
                <a:ea typeface="Noto Sans"/>
                <a:cs typeface="Noto Sans"/>
                <a:sym typeface="Noto Sans"/>
              </a:rPr>
              <a:t> – 124. </a:t>
            </a:r>
            <a:r>
              <a:rPr lang="en">
                <a:solidFill>
                  <a:schemeClr val="dk1"/>
                </a:solidFill>
                <a:latin typeface="Noto Sans"/>
                <a:ea typeface="Noto Sans"/>
                <a:cs typeface="Noto Sans"/>
                <a:sym typeface="Noto Sans"/>
              </a:rPr>
              <a:t>Then divide both sides of the equation by 9: </a:t>
            </a:r>
            <a:r>
              <a:rPr lang="en">
                <a:solidFill>
                  <a:schemeClr val="dk1"/>
                </a:solidFill>
                <a:latin typeface="Noto Sans"/>
                <a:ea typeface="Noto Sans"/>
                <a:cs typeface="Noto Sans"/>
                <a:sym typeface="Noto Sans"/>
              </a:rPr>
              <a:t>9</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 9 </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p</a:t>
            </a:r>
            <a:r>
              <a:rPr lang="en">
                <a:solidFill>
                  <a:schemeClr val="dk1"/>
                </a:solidFill>
                <a:latin typeface="Noto Sans"/>
                <a:ea typeface="Noto Sans"/>
                <a:cs typeface="Noto Sans"/>
                <a:sym typeface="Noto Sans"/>
              </a:rPr>
              <a:t> – 124) ÷ 9.</a:t>
            </a:r>
            <a:r>
              <a:rPr b="1" lang="en">
                <a:solidFill>
                  <a:schemeClr val="dk1"/>
                </a:solidFill>
                <a:latin typeface="Noto Sans"/>
                <a:ea typeface="Noto Sans"/>
                <a:cs typeface="Noto Sans"/>
                <a:sym typeface="Noto Sans"/>
              </a:rPr>
              <a:t> </a:t>
            </a:r>
            <a:r>
              <a:rPr b="1" i="1" lang="en">
                <a:solidFill>
                  <a:schemeClr val="dk1"/>
                </a:solidFill>
                <a:latin typeface="Noto Sans"/>
                <a:ea typeface="Noto Sans"/>
                <a:cs typeface="Noto Sans"/>
                <a:sym typeface="Noto Sans"/>
              </a:rPr>
              <a:t>m </a:t>
            </a:r>
            <a:r>
              <a:rPr b="1" lang="en">
                <a:solidFill>
                  <a:schemeClr val="dk1"/>
                </a:solidFill>
                <a:latin typeface="Noto Sans"/>
                <a:ea typeface="Noto Sans"/>
                <a:cs typeface="Noto Sans"/>
                <a:sym typeface="Noto Sans"/>
              </a:rPr>
              <a:t>= (</a:t>
            </a:r>
            <a:r>
              <a:rPr b="1" i="1" lang="en">
                <a:solidFill>
                  <a:schemeClr val="dk1"/>
                </a:solidFill>
                <a:latin typeface="Noto Sans"/>
                <a:ea typeface="Noto Sans"/>
                <a:cs typeface="Noto Sans"/>
                <a:sym typeface="Noto Sans"/>
              </a:rPr>
              <a:t>p</a:t>
            </a:r>
            <a:r>
              <a:rPr b="1" lang="en">
                <a:solidFill>
                  <a:schemeClr val="dk1"/>
                </a:solidFill>
                <a:latin typeface="Noto Sans"/>
                <a:ea typeface="Noto Sans"/>
                <a:cs typeface="Noto Sans"/>
                <a:sym typeface="Noto Sans"/>
              </a:rPr>
              <a:t> – 124) ÷ 9</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33b29274434_1_15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0" name="Google Shape;310;g33b29274434_1_1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36a45100556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36a45100556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Support for English Language Learners: </a:t>
            </a:r>
            <a:r>
              <a:rPr b="1" lang="en">
                <a:solidFill>
                  <a:schemeClr val="dk1"/>
                </a:solidFill>
                <a:latin typeface="Noto Sans"/>
                <a:ea typeface="Noto Sans"/>
                <a:cs typeface="Noto Sans"/>
                <a:sym typeface="Noto Sans"/>
              </a:rPr>
              <a:t>MLR 7 Compare and Connect: Representing, Conversing</a:t>
            </a:r>
            <a:endParaRPr>
              <a:solidFill>
                <a:srgbClr val="9900FF"/>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Prior to the whole-class discussion, invite students to create a visual display of their work about either Tank A or Tank B. Students should consider how to display their work so that other students will be able to interpret the connections between their calculations and the expressions they created. Students may wish to add notes or details to their displays to help communicate their thinking. Begin the whole-class discussion by selecting and arranging 2 – 4 displays for all to see. Give students 1 – 2 minutes of quiet time to think individually to interpret the displays before inviting the authors to share their expressions as described in the lesson synthesis.</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Design Principle(s): </a:t>
            </a:r>
            <a:r>
              <a:rPr i="1" lang="en">
                <a:solidFill>
                  <a:schemeClr val="dk1"/>
                </a:solidFill>
                <a:latin typeface="Noto Sans"/>
                <a:ea typeface="Noto Sans"/>
                <a:cs typeface="Noto Sans"/>
                <a:sym typeface="Noto Sans"/>
              </a:rPr>
              <a:t>Cultivate conversation; Maximize meta-awareness</a:t>
            </a:r>
            <a:endParaRPr i="1">
              <a:solidFill>
                <a:schemeClr val="dk1"/>
              </a:solidFill>
              <a:latin typeface="Noto Sans"/>
              <a:ea typeface="Noto Sans"/>
              <a:cs typeface="Noto Sans"/>
              <a:sym typeface="Noto Sans"/>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Learn more about this routine </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2200CC"/>
                </a:solidFill>
                <a:latin typeface="Calibri"/>
                <a:ea typeface="Calibri"/>
                <a:cs typeface="Calibri"/>
                <a:sym typeface="Calibri"/>
                <a:hlinkClick r:id="rId2">
                  <a:extLst>
                    <a:ext uri="{A12FA001-AC4F-418D-AE19-62706E023703}">
                      <ahyp:hlinkClr val="tx"/>
                    </a:ext>
                  </a:extLst>
                </a:hlinkClick>
              </a:rPr>
              <a:t>View the instructional video</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and</a:t>
            </a:r>
            <a:r>
              <a:rPr lang="en" sz="1300">
                <a:solidFill>
                  <a:srgbClr val="1D2125"/>
                </a:solidFill>
                <a:latin typeface="Calibri"/>
                <a:ea typeface="Calibri"/>
                <a:cs typeface="Calibri"/>
                <a:sym typeface="Calibri"/>
              </a:rPr>
              <a:t> </a:t>
            </a:r>
            <a:r>
              <a:rPr lang="en" sz="1300" u="sng">
                <a:solidFill>
                  <a:srgbClr val="1155CC"/>
                </a:solidFill>
                <a:latin typeface="Calibri"/>
                <a:ea typeface="Calibri"/>
                <a:cs typeface="Calibri"/>
                <a:sym typeface="Calibri"/>
                <a:hlinkClick r:id="rId3">
                  <a:extLst>
                    <a:ext uri="{A12FA001-AC4F-418D-AE19-62706E023703}">
                      <ahyp:hlinkClr val="tx"/>
                    </a:ext>
                  </a:extLst>
                </a:hlinkClick>
              </a:rPr>
              <a:t>follow along with the materials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assist you with learning this routine.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1155CC"/>
                </a:solidFill>
                <a:latin typeface="Calibri"/>
                <a:ea typeface="Calibri"/>
                <a:cs typeface="Calibri"/>
                <a:sym typeface="Calibri"/>
                <a:hlinkClick r:id="rId4">
                  <a:extLst>
                    <a:ext uri="{A12FA001-AC4F-418D-AE19-62706E023703}">
                      <ahyp:hlinkClr val="tx"/>
                    </a:ext>
                  </a:extLst>
                </a:hlinkClick>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a:solidFill>
                <a:schemeClr val="dk1"/>
              </a:solidFill>
              <a:latin typeface="Noto Sans"/>
              <a:ea typeface="Noto Sans"/>
              <a:cs typeface="Noto Sans"/>
              <a:sym typeface="Noto Sans"/>
            </a:endParaRPr>
          </a:p>
          <a:p>
            <a:pPr indent="0" lvl="0" marL="0" rtl="0" algn="l">
              <a:spcBef>
                <a:spcPts val="30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Support for Students with Disabilities: </a:t>
            </a:r>
            <a:r>
              <a:rPr b="1" lang="en">
                <a:solidFill>
                  <a:schemeClr val="dk1"/>
                </a:solidFill>
                <a:latin typeface="Noto Sans"/>
                <a:ea typeface="Noto Sans"/>
                <a:cs typeface="Noto Sans"/>
                <a:sym typeface="Noto Sans"/>
              </a:rPr>
              <a:t>Provide Access by Recruiting Interest</a:t>
            </a:r>
            <a:endParaRPr b="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Leverage choice around perceived challenge. Invite students to choose between working on the questions about Tank A or the questions about Tank B. Chunking this task into more manageable parts may also support students who benefit from additional processing time.</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Supports accessibility for: </a:t>
            </a:r>
            <a:r>
              <a:rPr i="1" lang="en">
                <a:solidFill>
                  <a:schemeClr val="dk1"/>
                </a:solidFill>
                <a:latin typeface="Noto Sans"/>
                <a:ea typeface="Noto Sans"/>
                <a:cs typeface="Noto Sans"/>
                <a:sym typeface="Noto Sans"/>
              </a:rPr>
              <a:t>Organization; Attention; Social-emotional skills</a:t>
            </a:r>
            <a:endParaRPr>
              <a:solidFill>
                <a:schemeClr val="dk1"/>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t/>
            </a:r>
            <a:endParaRPr i="1">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36a45100556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0" name="Google Shape;330;g36a45100556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Answers and Feedback</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Calibri"/>
              <a:buAutoNum type="alphaUcPeriod"/>
            </a:pPr>
            <a:r>
              <a:rPr i="1" lang="en">
                <a:solidFill>
                  <a:schemeClr val="dk1"/>
                </a:solidFill>
                <a:latin typeface="Calibri"/>
                <a:ea typeface="Calibri"/>
                <a:cs typeface="Calibri"/>
                <a:sym typeface="Calibri"/>
              </a:rPr>
              <a:t>g</a:t>
            </a:r>
            <a:r>
              <a:rPr lang="en">
                <a:solidFill>
                  <a:schemeClr val="dk1"/>
                </a:solidFill>
                <a:latin typeface="Calibri"/>
                <a:ea typeface="Calibri"/>
                <a:cs typeface="Calibri"/>
                <a:sym typeface="Calibri"/>
              </a:rPr>
              <a:t> − 200</a:t>
            </a:r>
            <a:r>
              <a:rPr i="1" lang="en">
                <a:solidFill>
                  <a:schemeClr val="dk1"/>
                </a:solidFill>
                <a:latin typeface="Calibri"/>
                <a:ea typeface="Calibri"/>
                <a:cs typeface="Calibri"/>
                <a:sym typeface="Calibri"/>
              </a:rPr>
              <a:t>d</a:t>
            </a:r>
            <a:endParaRPr>
              <a:solidFill>
                <a:schemeClr val="dk1"/>
              </a:solidFill>
              <a:latin typeface="Noto Sans"/>
              <a:ea typeface="Noto Sans"/>
              <a:cs typeface="Noto Sans"/>
              <a:sym typeface="Noto Sans"/>
            </a:endParaRPr>
          </a:p>
          <a:p>
            <a:pPr indent="-298450" lvl="0" marL="914400" rtl="0" algn="l">
              <a:lnSpc>
                <a:spcPct val="115000"/>
              </a:lnSpc>
              <a:spcBef>
                <a:spcPts val="0"/>
              </a:spcBef>
              <a:spcAft>
                <a:spcPts val="0"/>
              </a:spcAft>
              <a:buClr>
                <a:schemeClr val="dk1"/>
              </a:buClr>
              <a:buSzPts val="1100"/>
              <a:buChar char="●"/>
            </a:pPr>
            <a:r>
              <a:rPr b="1" lang="en">
                <a:solidFill>
                  <a:schemeClr val="dk1"/>
                </a:solidFill>
                <a:latin typeface="Noto Sans"/>
                <a:ea typeface="Noto Sans"/>
                <a:cs typeface="Noto Sans"/>
                <a:sym typeface="Noto Sans"/>
              </a:rPr>
              <a:t>Incorrect</a:t>
            </a:r>
            <a:r>
              <a:rPr lang="en">
                <a:solidFill>
                  <a:schemeClr val="dk1"/>
                </a:solidFill>
                <a:latin typeface="Noto Sans"/>
                <a:ea typeface="Noto Sans"/>
                <a:cs typeface="Noto Sans"/>
                <a:sym typeface="Noto Sans"/>
              </a:rPr>
              <a:t>. Be sure to include that the pool started with 15,000 gallons. The answer is (15,000 − g) </a:t>
            </a:r>
            <a:r>
              <a:rPr lang="en">
                <a:solidFill>
                  <a:schemeClr val="dk1"/>
                </a:solidFill>
                <a:latin typeface="Calibri"/>
                <a:ea typeface="Calibri"/>
                <a:cs typeface="Calibri"/>
                <a:sym typeface="Calibri"/>
              </a:rPr>
              <a:t>÷ </a:t>
            </a:r>
            <a:r>
              <a:rPr lang="en">
                <a:solidFill>
                  <a:schemeClr val="dk1"/>
                </a:solidFill>
                <a:latin typeface="Noto Sans"/>
                <a:ea typeface="Noto Sans"/>
                <a:cs typeface="Noto Sans"/>
                <a:sym typeface="Noto Sans"/>
              </a:rPr>
              <a:t>200.</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lphaUcPeriod"/>
            </a:pPr>
            <a:r>
              <a:rPr lang="en">
                <a:solidFill>
                  <a:schemeClr val="dk1"/>
                </a:solidFill>
                <a:latin typeface="Calibri"/>
                <a:ea typeface="Calibri"/>
                <a:cs typeface="Calibri"/>
                <a:sym typeface="Calibri"/>
              </a:rPr>
              <a:t>15,000 − 200</a:t>
            </a:r>
            <a:r>
              <a:rPr i="1" lang="en">
                <a:solidFill>
                  <a:schemeClr val="dk1"/>
                </a:solidFill>
                <a:latin typeface="Calibri"/>
                <a:ea typeface="Calibri"/>
                <a:cs typeface="Calibri"/>
                <a:sym typeface="Calibri"/>
              </a:rPr>
              <a:t>d</a:t>
            </a:r>
            <a:endParaRPr>
              <a:solidFill>
                <a:schemeClr val="dk1"/>
              </a:solidFill>
              <a:latin typeface="Noto Sans"/>
              <a:ea typeface="Noto Sans"/>
              <a:cs typeface="Noto Sans"/>
              <a:sym typeface="Noto Sans"/>
            </a:endParaRPr>
          </a:p>
          <a:p>
            <a:pPr indent="-298450" lvl="0" marL="914400" rtl="0" algn="l">
              <a:lnSpc>
                <a:spcPct val="115000"/>
              </a:lnSpc>
              <a:spcBef>
                <a:spcPts val="0"/>
              </a:spcBef>
              <a:spcAft>
                <a:spcPts val="0"/>
              </a:spcAft>
              <a:buClr>
                <a:schemeClr val="dk1"/>
              </a:buClr>
              <a:buSzPts val="1100"/>
              <a:buFont typeface="Noto Sans"/>
              <a:buChar char="●"/>
            </a:pPr>
            <a:r>
              <a:rPr b="1" lang="en">
                <a:solidFill>
                  <a:schemeClr val="dk1"/>
                </a:solidFill>
                <a:latin typeface="Noto Sans"/>
                <a:ea typeface="Noto Sans"/>
                <a:cs typeface="Noto Sans"/>
                <a:sym typeface="Noto Sans"/>
              </a:rPr>
              <a:t>Incorrect</a:t>
            </a:r>
            <a:r>
              <a:rPr lang="en">
                <a:solidFill>
                  <a:schemeClr val="dk1"/>
                </a:solidFill>
                <a:latin typeface="Noto Sans"/>
                <a:ea typeface="Noto Sans"/>
                <a:cs typeface="Noto Sans"/>
                <a:sym typeface="Noto Sans"/>
              </a:rPr>
              <a:t>. This represents the number of gallons in the pool. Write an expression to find the days. The answer is (15,000 − g) ÷ 200.</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lphaUcPeriod"/>
            </a:pPr>
            <a:r>
              <a:rPr lang="en">
                <a:solidFill>
                  <a:schemeClr val="dk1"/>
                </a:solidFill>
                <a:latin typeface="Calibri"/>
                <a:ea typeface="Calibri"/>
                <a:cs typeface="Calibri"/>
                <a:sym typeface="Calibri"/>
              </a:rPr>
              <a:t>(15,000 – g) ÷ 200</a:t>
            </a:r>
            <a:endParaRPr>
              <a:solidFill>
                <a:schemeClr val="dk1"/>
              </a:solidFill>
              <a:latin typeface="Noto Sans"/>
              <a:ea typeface="Noto Sans"/>
              <a:cs typeface="Noto Sans"/>
              <a:sym typeface="Noto Sans"/>
            </a:endParaRPr>
          </a:p>
          <a:p>
            <a:pPr indent="-298450" lvl="0" marL="914400" rtl="0" algn="l">
              <a:lnSpc>
                <a:spcPct val="115000"/>
              </a:lnSpc>
              <a:spcBef>
                <a:spcPts val="0"/>
              </a:spcBef>
              <a:spcAft>
                <a:spcPts val="0"/>
              </a:spcAft>
              <a:buClr>
                <a:schemeClr val="dk1"/>
              </a:buClr>
              <a:buSzPts val="1100"/>
              <a:buChar char="●"/>
            </a:pPr>
            <a:r>
              <a:rPr b="1" lang="en">
                <a:solidFill>
                  <a:schemeClr val="dk1"/>
                </a:solidFill>
                <a:latin typeface="Noto Sans"/>
                <a:ea typeface="Noto Sans"/>
                <a:cs typeface="Noto Sans"/>
                <a:sym typeface="Noto Sans"/>
              </a:rPr>
              <a:t>That’s</a:t>
            </a:r>
            <a:r>
              <a:rPr lang="en">
                <a:solidFill>
                  <a:schemeClr val="dk1"/>
                </a:solidFill>
                <a:latin typeface="Noto Sans"/>
                <a:ea typeface="Noto Sans"/>
                <a:cs typeface="Noto Sans"/>
                <a:sym typeface="Noto Sans"/>
              </a:rPr>
              <a:t> </a:t>
            </a:r>
            <a:r>
              <a:rPr b="1" lang="en">
                <a:solidFill>
                  <a:schemeClr val="dk1"/>
                </a:solidFill>
                <a:latin typeface="Noto Sans"/>
                <a:ea typeface="Noto Sans"/>
                <a:cs typeface="Noto Sans"/>
                <a:sym typeface="Noto Sans"/>
              </a:rPr>
              <a:t>correct</a:t>
            </a:r>
            <a:r>
              <a:rPr lang="en">
                <a:solidFill>
                  <a:schemeClr val="dk1"/>
                </a:solidFill>
                <a:latin typeface="Noto Sans"/>
                <a:ea typeface="Noto Sans"/>
                <a:cs typeface="Noto Sans"/>
                <a:sym typeface="Noto Sans"/>
              </a:rPr>
              <a:t>! To find how many days it takes to get to </a:t>
            </a:r>
            <a:r>
              <a:rPr i="1" lang="en">
                <a:solidFill>
                  <a:schemeClr val="dk1"/>
                </a:solidFill>
                <a:latin typeface="Noto Sans"/>
                <a:ea typeface="Noto Sans"/>
                <a:cs typeface="Noto Sans"/>
                <a:sym typeface="Noto Sans"/>
              </a:rPr>
              <a:t>g</a:t>
            </a:r>
            <a:r>
              <a:rPr lang="en">
                <a:solidFill>
                  <a:schemeClr val="dk1"/>
                </a:solidFill>
                <a:latin typeface="Noto Sans"/>
                <a:ea typeface="Noto Sans"/>
                <a:cs typeface="Noto Sans"/>
                <a:sym typeface="Noto Sans"/>
              </a:rPr>
              <a:t> gallons, solve </a:t>
            </a:r>
            <a:r>
              <a:rPr i="1" lang="en">
                <a:solidFill>
                  <a:schemeClr val="dk1"/>
                </a:solidFill>
                <a:latin typeface="Noto Sans"/>
                <a:ea typeface="Noto Sans"/>
                <a:cs typeface="Noto Sans"/>
                <a:sym typeface="Noto Sans"/>
              </a:rPr>
              <a:t>g</a:t>
            </a:r>
            <a:r>
              <a:rPr lang="en">
                <a:solidFill>
                  <a:schemeClr val="dk1"/>
                </a:solidFill>
                <a:latin typeface="Noto Sans"/>
                <a:ea typeface="Noto Sans"/>
                <a:cs typeface="Noto Sans"/>
                <a:sym typeface="Noto Sans"/>
              </a:rPr>
              <a:t> = 15,000 − 200</a:t>
            </a:r>
            <a:r>
              <a:rPr i="1" lang="en">
                <a:solidFill>
                  <a:schemeClr val="dk1"/>
                </a:solidFill>
                <a:latin typeface="Noto Sans"/>
                <a:ea typeface="Noto Sans"/>
                <a:cs typeface="Noto Sans"/>
                <a:sym typeface="Noto Sans"/>
              </a:rPr>
              <a:t>d</a:t>
            </a:r>
            <a:r>
              <a:rPr lang="en">
                <a:solidFill>
                  <a:schemeClr val="dk1"/>
                </a:solidFill>
                <a:latin typeface="Noto Sans"/>
                <a:ea typeface="Noto Sans"/>
                <a:cs typeface="Noto Sans"/>
                <a:sym typeface="Noto Sans"/>
              </a:rPr>
              <a:t> for </a:t>
            </a:r>
            <a:r>
              <a:rPr i="1" lang="en">
                <a:solidFill>
                  <a:schemeClr val="dk1"/>
                </a:solidFill>
                <a:latin typeface="Noto Sans"/>
                <a:ea typeface="Noto Sans"/>
                <a:cs typeface="Noto Sans"/>
                <a:sym typeface="Noto Sans"/>
              </a:rPr>
              <a:t>d</a:t>
            </a:r>
            <a:r>
              <a:rPr lang="en">
                <a:solidFill>
                  <a:schemeClr val="dk1"/>
                </a:solidFill>
                <a:latin typeface="Noto Sans"/>
                <a:ea typeface="Noto Sans"/>
                <a:cs typeface="Noto Sans"/>
                <a:sym typeface="Noto Sans"/>
              </a:rPr>
              <a:t>. The answer is </a:t>
            </a:r>
            <a:r>
              <a:rPr lang="en">
                <a:solidFill>
                  <a:schemeClr val="dk1"/>
                </a:solidFill>
                <a:latin typeface="Noto Sans"/>
                <a:ea typeface="Noto Sans"/>
                <a:cs typeface="Noto Sans"/>
                <a:sym typeface="Noto Sans"/>
              </a:rPr>
              <a:t>(15,000 − g) </a:t>
            </a:r>
            <a:r>
              <a:rPr lang="en">
                <a:solidFill>
                  <a:schemeClr val="dk1"/>
                </a:solidFill>
                <a:latin typeface="Calibri"/>
                <a:ea typeface="Calibri"/>
                <a:cs typeface="Calibri"/>
                <a:sym typeface="Calibri"/>
              </a:rPr>
              <a:t>÷ </a:t>
            </a:r>
            <a:r>
              <a:rPr lang="en">
                <a:solidFill>
                  <a:schemeClr val="dk1"/>
                </a:solidFill>
                <a:latin typeface="Noto Sans"/>
                <a:ea typeface="Noto Sans"/>
                <a:cs typeface="Noto Sans"/>
                <a:sym typeface="Noto Sans"/>
              </a:rPr>
              <a:t>200.</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lphaUcPeriod"/>
            </a:pPr>
            <a:r>
              <a:rPr i="1" lang="en">
                <a:solidFill>
                  <a:schemeClr val="dk1"/>
                </a:solidFill>
                <a:latin typeface="Calibri"/>
                <a:ea typeface="Calibri"/>
                <a:cs typeface="Calibri"/>
                <a:sym typeface="Calibri"/>
              </a:rPr>
              <a:t>g</a:t>
            </a:r>
            <a:r>
              <a:rPr lang="en">
                <a:solidFill>
                  <a:schemeClr val="dk1"/>
                </a:solidFill>
                <a:latin typeface="Calibri"/>
                <a:ea typeface="Calibri"/>
                <a:cs typeface="Calibri"/>
                <a:sym typeface="Calibri"/>
              </a:rPr>
              <a:t> ÷ 200</a:t>
            </a:r>
            <a:r>
              <a:rPr i="1" lang="en">
                <a:solidFill>
                  <a:schemeClr val="dk1"/>
                </a:solidFill>
                <a:latin typeface="Calibri"/>
                <a:ea typeface="Calibri"/>
                <a:cs typeface="Calibri"/>
                <a:sym typeface="Calibri"/>
              </a:rPr>
              <a:t>d</a:t>
            </a:r>
            <a:endParaRPr>
              <a:solidFill>
                <a:schemeClr val="dk1"/>
              </a:solidFill>
              <a:latin typeface="Noto Sans"/>
              <a:ea typeface="Noto Sans"/>
              <a:cs typeface="Noto Sans"/>
              <a:sym typeface="Noto Sans"/>
            </a:endParaRPr>
          </a:p>
          <a:p>
            <a:pPr indent="-298450" lvl="0" marL="914400" rtl="0" algn="l">
              <a:lnSpc>
                <a:spcPct val="115000"/>
              </a:lnSpc>
              <a:spcBef>
                <a:spcPts val="0"/>
              </a:spcBef>
              <a:spcAft>
                <a:spcPts val="0"/>
              </a:spcAft>
              <a:buClr>
                <a:schemeClr val="dk1"/>
              </a:buClr>
              <a:buSzPts val="1100"/>
              <a:buChar char="●"/>
            </a:pPr>
            <a:r>
              <a:rPr b="1" lang="en">
                <a:solidFill>
                  <a:schemeClr val="dk1"/>
                </a:solidFill>
                <a:latin typeface="Noto Sans"/>
                <a:ea typeface="Noto Sans"/>
                <a:cs typeface="Noto Sans"/>
                <a:sym typeface="Noto Sans"/>
              </a:rPr>
              <a:t>Incorrect</a:t>
            </a:r>
            <a:r>
              <a:rPr lang="en">
                <a:solidFill>
                  <a:schemeClr val="dk1"/>
                </a:solidFill>
                <a:latin typeface="Noto Sans"/>
                <a:ea typeface="Noto Sans"/>
                <a:cs typeface="Noto Sans"/>
                <a:sym typeface="Noto Sans"/>
              </a:rPr>
              <a:t>. Be sure to include that the pool started with 15,000 gallons. The answer is</a:t>
            </a:r>
            <a:r>
              <a:rPr lang="en">
                <a:solidFill>
                  <a:schemeClr val="dk1"/>
                </a:solidFill>
                <a:latin typeface="Noto Sans"/>
                <a:ea typeface="Noto Sans"/>
                <a:cs typeface="Noto Sans"/>
                <a:sym typeface="Noto Sans"/>
              </a:rPr>
              <a:t> (15,000 − g) </a:t>
            </a:r>
            <a:r>
              <a:rPr lang="en">
                <a:solidFill>
                  <a:schemeClr val="dk1"/>
                </a:solidFill>
                <a:latin typeface="Calibri"/>
                <a:ea typeface="Calibri"/>
                <a:cs typeface="Calibri"/>
                <a:sym typeface="Calibri"/>
              </a:rPr>
              <a:t>÷ </a:t>
            </a:r>
            <a:r>
              <a:rPr lang="en">
                <a:solidFill>
                  <a:schemeClr val="dk1"/>
                </a:solidFill>
                <a:latin typeface="Noto Sans"/>
                <a:ea typeface="Noto Sans"/>
                <a:cs typeface="Noto Sans"/>
                <a:sym typeface="Noto Sans"/>
              </a:rPr>
              <a:t>200.</a:t>
            </a:r>
            <a:endParaRPr>
              <a:solidFill>
                <a:schemeClr val="dk1"/>
              </a:solidFill>
              <a:latin typeface="Noto Sans"/>
              <a:ea typeface="Noto Sans"/>
              <a:cs typeface="Noto Sans"/>
              <a:sym typeface="Noto Sans"/>
            </a:endParaRPr>
          </a:p>
          <a:p>
            <a:pPr indent="0" lvl="0" marL="45720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g36a45100556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1" name="Google Shape;341;g36a45100556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Answers</a:t>
            </a:r>
            <a:endParaRPr b="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i="1" lang="en">
                <a:solidFill>
                  <a:schemeClr val="dk1"/>
                </a:solidFill>
                <a:latin typeface="Noto Sans"/>
                <a:ea typeface="Noto Sans"/>
                <a:cs typeface="Noto Sans"/>
                <a:sym typeface="Noto Sans"/>
              </a:rPr>
              <a:t>a</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a</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 180</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lang="en">
                <a:solidFill>
                  <a:schemeClr val="dk1"/>
                </a:solidFill>
                <a:latin typeface="Noto Sans"/>
                <a:ea typeface="Noto Sans"/>
                <a:cs typeface="Noto Sans"/>
                <a:sym typeface="Noto Sans"/>
              </a:rPr>
              <a:t>72.5 + 72.5 + </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 180</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lang="en">
                <a:solidFill>
                  <a:schemeClr val="dk1"/>
                </a:solidFill>
                <a:latin typeface="Noto Sans"/>
                <a:ea typeface="Noto Sans"/>
                <a:cs typeface="Noto Sans"/>
                <a:sym typeface="Noto Sans"/>
              </a:rPr>
              <a:t>145 + </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 180</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 35°</a:t>
            </a:r>
            <a:endParaRPr>
              <a:solidFill>
                <a:schemeClr val="dk1"/>
              </a:solidFill>
              <a:latin typeface="Noto Sans"/>
              <a:ea typeface="Noto Sans"/>
              <a:cs typeface="Noto Sans"/>
              <a:sym typeface="No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g347b1eaab1d_0_9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3" name="Google Shape;353;g347b1eaab1d_0_9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sz="900">
              <a:latin typeface="Noto Sans"/>
              <a:ea typeface="Noto Sans"/>
              <a:cs typeface="Noto Sans"/>
              <a:sym typeface="Noto San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7" name="Google Shape;407;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Cool Down (5 minutes)</a:t>
            </a:r>
            <a:endParaRPr b="1">
              <a:solidFill>
                <a:schemeClr val="dk1"/>
              </a:solidFill>
              <a:latin typeface="Noto Sans"/>
              <a:ea typeface="Noto Sans"/>
              <a:cs typeface="Noto Sans"/>
              <a:sym typeface="Noto Sans"/>
            </a:endParaRPr>
          </a:p>
          <a:p>
            <a:pPr indent="0" lvl="0" marL="0" rtl="0" algn="l">
              <a:lnSpc>
                <a:spcPct val="120000"/>
              </a:lnSpc>
              <a:spcBef>
                <a:spcPts val="400"/>
              </a:spcBef>
              <a:spcAft>
                <a:spcPts val="0"/>
              </a:spcAft>
              <a:buClr>
                <a:schemeClr val="dk1"/>
              </a:buClr>
              <a:buSzPts val="1100"/>
              <a:buFont typeface="Arial"/>
              <a:buNone/>
            </a:pPr>
            <a:r>
              <a:rPr lang="en">
                <a:solidFill>
                  <a:schemeClr val="dk1"/>
                </a:solidFill>
                <a:latin typeface="Noto Sans"/>
                <a:ea typeface="Noto Sans"/>
                <a:cs typeface="Noto Sans"/>
                <a:sym typeface="Noto Sans"/>
              </a:rPr>
              <a:t>Give students continued access to calculators.</a:t>
            </a:r>
            <a:endParaRPr b="1">
              <a:solidFill>
                <a:schemeClr val="dk1"/>
              </a:solidFill>
              <a:latin typeface="Noto Sans"/>
              <a:ea typeface="Noto Sans"/>
              <a:cs typeface="Noto Sans"/>
              <a:sym typeface="Noto Sans"/>
            </a:endParaRPr>
          </a:p>
          <a:p>
            <a:pPr indent="0" lvl="0" marL="0" rtl="0" algn="l">
              <a:spcBef>
                <a:spcPts val="400"/>
              </a:spcBef>
              <a:spcAft>
                <a:spcPts val="0"/>
              </a:spcAft>
              <a:buNone/>
            </a:pPr>
            <a:r>
              <a:rPr b="1" lang="en">
                <a:solidFill>
                  <a:schemeClr val="dk1"/>
                </a:solidFill>
                <a:latin typeface="Noto Sans"/>
                <a:ea typeface="Noto Sans"/>
                <a:cs typeface="Noto Sans"/>
                <a:sym typeface="Noto Sans"/>
              </a:rPr>
              <a:t>Answers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Calibri"/>
              <a:buAutoNum type="arabicPeriod"/>
            </a:pPr>
            <a:r>
              <a:rPr lang="en">
                <a:solidFill>
                  <a:schemeClr val="dk1"/>
                </a:solidFill>
                <a:latin typeface="Calibri"/>
                <a:ea typeface="Calibri"/>
                <a:cs typeface="Calibri"/>
                <a:sym typeface="Calibri"/>
              </a:rPr>
              <a:t>2</a:t>
            </a:r>
            <a:r>
              <a:rPr i="1" lang="en">
                <a:solidFill>
                  <a:schemeClr val="dk1"/>
                </a:solidFill>
                <a:latin typeface="Calibri"/>
                <a:ea typeface="Calibri"/>
                <a:cs typeface="Calibri"/>
                <a:sym typeface="Calibri"/>
              </a:rPr>
              <a:t>L</a:t>
            </a:r>
            <a:r>
              <a:rPr lang="en">
                <a:solidFill>
                  <a:schemeClr val="dk1"/>
                </a:solidFill>
                <a:latin typeface="Calibri"/>
                <a:ea typeface="Calibri"/>
                <a:cs typeface="Calibri"/>
                <a:sym typeface="Calibri"/>
              </a:rPr>
              <a:t> + 2(10) = 48</a:t>
            </a:r>
            <a:endParaRPr>
              <a:solidFill>
                <a:schemeClr val="dk1"/>
              </a:solidFill>
              <a:latin typeface="Calibri"/>
              <a:ea typeface="Calibri"/>
              <a:cs typeface="Calibri"/>
              <a:sym typeface="Calibri"/>
            </a:endParaRPr>
          </a:p>
          <a:p>
            <a:pPr indent="0" lvl="0" marL="457200" rtl="0" algn="l">
              <a:spcBef>
                <a:spcPts val="0"/>
              </a:spcBef>
              <a:spcAft>
                <a:spcPts val="0"/>
              </a:spcAft>
              <a:buNone/>
            </a:pPr>
            <a:r>
              <a:rPr lang="en">
                <a:solidFill>
                  <a:schemeClr val="dk1"/>
                </a:solidFill>
                <a:latin typeface="Calibri"/>
                <a:ea typeface="Calibri"/>
                <a:cs typeface="Calibri"/>
                <a:sym typeface="Calibri"/>
              </a:rPr>
              <a:t>2</a:t>
            </a:r>
            <a:r>
              <a:rPr i="1" lang="en">
                <a:solidFill>
                  <a:schemeClr val="dk1"/>
                </a:solidFill>
                <a:latin typeface="Calibri"/>
                <a:ea typeface="Calibri"/>
                <a:cs typeface="Calibri"/>
                <a:sym typeface="Calibri"/>
              </a:rPr>
              <a:t>L</a:t>
            </a:r>
            <a:r>
              <a:rPr lang="en">
                <a:solidFill>
                  <a:schemeClr val="dk1"/>
                </a:solidFill>
                <a:latin typeface="Calibri"/>
                <a:ea typeface="Calibri"/>
                <a:cs typeface="Calibri"/>
                <a:sym typeface="Calibri"/>
              </a:rPr>
              <a:t> + 20 = 48</a:t>
            </a:r>
            <a:endParaRPr>
              <a:solidFill>
                <a:schemeClr val="dk1"/>
              </a:solidFill>
              <a:latin typeface="Calibri"/>
              <a:ea typeface="Calibri"/>
              <a:cs typeface="Calibri"/>
              <a:sym typeface="Calibri"/>
            </a:endParaRPr>
          </a:p>
          <a:p>
            <a:pPr indent="0" lvl="0" marL="457200" rtl="0" algn="l">
              <a:spcBef>
                <a:spcPts val="0"/>
              </a:spcBef>
              <a:spcAft>
                <a:spcPts val="0"/>
              </a:spcAft>
              <a:buNone/>
            </a:pPr>
            <a:r>
              <a:rPr lang="en">
                <a:solidFill>
                  <a:schemeClr val="dk1"/>
                </a:solidFill>
                <a:latin typeface="Calibri"/>
                <a:ea typeface="Calibri"/>
                <a:cs typeface="Calibri"/>
                <a:sym typeface="Calibri"/>
              </a:rPr>
              <a:t>2</a:t>
            </a:r>
            <a:r>
              <a:rPr i="1" lang="en">
                <a:solidFill>
                  <a:schemeClr val="dk1"/>
                </a:solidFill>
                <a:latin typeface="Calibri"/>
                <a:ea typeface="Calibri"/>
                <a:cs typeface="Calibri"/>
                <a:sym typeface="Calibri"/>
              </a:rPr>
              <a:t>L</a:t>
            </a:r>
            <a:r>
              <a:rPr lang="en">
                <a:solidFill>
                  <a:schemeClr val="dk1"/>
                </a:solidFill>
                <a:latin typeface="Calibri"/>
                <a:ea typeface="Calibri"/>
                <a:cs typeface="Calibri"/>
                <a:sym typeface="Calibri"/>
              </a:rPr>
              <a:t> + 20 − 20 = 48 − 20</a:t>
            </a:r>
            <a:endParaRPr>
              <a:solidFill>
                <a:schemeClr val="dk1"/>
              </a:solidFill>
              <a:latin typeface="Calibri"/>
              <a:ea typeface="Calibri"/>
              <a:cs typeface="Calibri"/>
              <a:sym typeface="Calibri"/>
            </a:endParaRPr>
          </a:p>
          <a:p>
            <a:pPr indent="0" lvl="0" marL="457200" rtl="0" algn="l">
              <a:spcBef>
                <a:spcPts val="0"/>
              </a:spcBef>
              <a:spcAft>
                <a:spcPts val="0"/>
              </a:spcAft>
              <a:buNone/>
            </a:pPr>
            <a:r>
              <a:rPr lang="en">
                <a:solidFill>
                  <a:schemeClr val="dk1"/>
                </a:solidFill>
                <a:latin typeface="Calibri"/>
                <a:ea typeface="Calibri"/>
                <a:cs typeface="Calibri"/>
                <a:sym typeface="Calibri"/>
              </a:rPr>
              <a:t>2</a:t>
            </a:r>
            <a:r>
              <a:rPr i="1" lang="en">
                <a:solidFill>
                  <a:schemeClr val="dk1"/>
                </a:solidFill>
                <a:latin typeface="Calibri"/>
                <a:ea typeface="Calibri"/>
                <a:cs typeface="Calibri"/>
                <a:sym typeface="Calibri"/>
              </a:rPr>
              <a:t>L</a:t>
            </a:r>
            <a:r>
              <a:rPr lang="en">
                <a:solidFill>
                  <a:schemeClr val="dk1"/>
                </a:solidFill>
                <a:latin typeface="Calibri"/>
                <a:ea typeface="Calibri"/>
                <a:cs typeface="Calibri"/>
                <a:sym typeface="Calibri"/>
              </a:rPr>
              <a:t> = 28</a:t>
            </a:r>
            <a:endParaRPr>
              <a:solidFill>
                <a:schemeClr val="dk1"/>
              </a:solidFill>
              <a:latin typeface="Calibri"/>
              <a:ea typeface="Calibri"/>
              <a:cs typeface="Calibri"/>
              <a:sym typeface="Calibri"/>
            </a:endParaRPr>
          </a:p>
          <a:p>
            <a:pPr indent="0" lvl="0" marL="457200" rtl="0" algn="l">
              <a:spcBef>
                <a:spcPts val="0"/>
              </a:spcBef>
              <a:spcAft>
                <a:spcPts val="0"/>
              </a:spcAft>
              <a:buNone/>
            </a:pPr>
            <a:r>
              <a:rPr lang="en">
                <a:solidFill>
                  <a:schemeClr val="dk1"/>
                </a:solidFill>
                <a:latin typeface="Calibri"/>
                <a:ea typeface="Calibri"/>
                <a:cs typeface="Calibri"/>
                <a:sym typeface="Calibri"/>
              </a:rPr>
              <a:t>12(2</a:t>
            </a:r>
            <a:r>
              <a:rPr i="1" lang="en">
                <a:solidFill>
                  <a:schemeClr val="dk1"/>
                </a:solidFill>
                <a:latin typeface="Calibri"/>
                <a:ea typeface="Calibri"/>
                <a:cs typeface="Calibri"/>
                <a:sym typeface="Calibri"/>
              </a:rPr>
              <a:t>L</a:t>
            </a:r>
            <a:r>
              <a:rPr lang="en">
                <a:solidFill>
                  <a:schemeClr val="dk1"/>
                </a:solidFill>
                <a:latin typeface="Calibri"/>
                <a:ea typeface="Calibri"/>
                <a:cs typeface="Calibri"/>
                <a:sym typeface="Calibri"/>
              </a:rPr>
              <a:t>) = 12(28)</a:t>
            </a:r>
            <a:endParaRPr>
              <a:solidFill>
                <a:schemeClr val="dk1"/>
              </a:solidFill>
              <a:latin typeface="Calibri"/>
              <a:ea typeface="Calibri"/>
              <a:cs typeface="Calibri"/>
              <a:sym typeface="Calibri"/>
            </a:endParaRPr>
          </a:p>
          <a:p>
            <a:pPr indent="0" lvl="0" marL="457200" rtl="0" algn="l">
              <a:spcBef>
                <a:spcPts val="0"/>
              </a:spcBef>
              <a:spcAft>
                <a:spcPts val="0"/>
              </a:spcAft>
              <a:buNone/>
            </a:pPr>
            <a:r>
              <a:rPr i="1" lang="en">
                <a:solidFill>
                  <a:schemeClr val="dk1"/>
                </a:solidFill>
                <a:latin typeface="Calibri"/>
                <a:ea typeface="Calibri"/>
                <a:cs typeface="Calibri"/>
                <a:sym typeface="Calibri"/>
              </a:rPr>
              <a:t>L</a:t>
            </a:r>
            <a:r>
              <a:rPr lang="en">
                <a:solidFill>
                  <a:schemeClr val="dk1"/>
                </a:solidFill>
                <a:latin typeface="Calibri"/>
                <a:ea typeface="Calibri"/>
                <a:cs typeface="Calibri"/>
                <a:sym typeface="Calibri"/>
              </a:rPr>
              <a:t> = 14 cm</a:t>
            </a:r>
            <a:endParaRPr>
              <a:solidFill>
                <a:schemeClr val="dk1"/>
              </a:solidFill>
              <a:latin typeface="Calibri"/>
              <a:ea typeface="Calibri"/>
              <a:cs typeface="Calibri"/>
              <a:sym typeface="Calibri"/>
            </a:endParaRPr>
          </a:p>
          <a:p>
            <a:pPr indent="-298450" lvl="0" marL="457200" rtl="0" algn="l">
              <a:spcBef>
                <a:spcPts val="0"/>
              </a:spcBef>
              <a:spcAft>
                <a:spcPts val="0"/>
              </a:spcAft>
              <a:buClr>
                <a:schemeClr val="dk1"/>
              </a:buClr>
              <a:buSzPts val="1100"/>
              <a:buFont typeface="Calibri"/>
              <a:buAutoNum type="arabicPeriod" startAt="2"/>
            </a:pPr>
            <a:r>
              <a:rPr lang="en">
                <a:solidFill>
                  <a:schemeClr val="dk1"/>
                </a:solidFill>
                <a:latin typeface="Calibri"/>
                <a:ea typeface="Calibri"/>
                <a:cs typeface="Calibri"/>
                <a:sym typeface="Calibri"/>
              </a:rPr>
              <a:t>2</a:t>
            </a:r>
            <a:r>
              <a:rPr i="1" lang="en">
                <a:solidFill>
                  <a:schemeClr val="dk1"/>
                </a:solidFill>
                <a:latin typeface="Calibri"/>
                <a:ea typeface="Calibri"/>
                <a:cs typeface="Calibri"/>
                <a:sym typeface="Calibri"/>
              </a:rPr>
              <a:t>L</a:t>
            </a:r>
            <a:r>
              <a:rPr lang="en">
                <a:solidFill>
                  <a:schemeClr val="dk1"/>
                </a:solidFill>
                <a:latin typeface="Calibri"/>
                <a:ea typeface="Calibri"/>
                <a:cs typeface="Calibri"/>
                <a:sym typeface="Calibri"/>
              </a:rPr>
              <a:t> + 2(3.6) = 48</a:t>
            </a:r>
            <a:endParaRPr>
              <a:solidFill>
                <a:schemeClr val="dk1"/>
              </a:solidFill>
              <a:latin typeface="Calibri"/>
              <a:ea typeface="Calibri"/>
              <a:cs typeface="Calibri"/>
              <a:sym typeface="Calibri"/>
            </a:endParaRPr>
          </a:p>
          <a:p>
            <a:pPr indent="0" lvl="0" marL="457200" rtl="0" algn="l">
              <a:spcBef>
                <a:spcPts val="0"/>
              </a:spcBef>
              <a:spcAft>
                <a:spcPts val="0"/>
              </a:spcAft>
              <a:buNone/>
            </a:pPr>
            <a:r>
              <a:rPr lang="en">
                <a:solidFill>
                  <a:schemeClr val="dk1"/>
                </a:solidFill>
                <a:latin typeface="Calibri"/>
                <a:ea typeface="Calibri"/>
                <a:cs typeface="Calibri"/>
                <a:sym typeface="Calibri"/>
              </a:rPr>
              <a:t>2</a:t>
            </a:r>
            <a:r>
              <a:rPr i="1" lang="en">
                <a:solidFill>
                  <a:schemeClr val="dk1"/>
                </a:solidFill>
                <a:latin typeface="Calibri"/>
                <a:ea typeface="Calibri"/>
                <a:cs typeface="Calibri"/>
                <a:sym typeface="Calibri"/>
              </a:rPr>
              <a:t>L </a:t>
            </a:r>
            <a:r>
              <a:rPr lang="en">
                <a:solidFill>
                  <a:schemeClr val="dk1"/>
                </a:solidFill>
                <a:latin typeface="Calibri"/>
                <a:ea typeface="Calibri"/>
                <a:cs typeface="Calibri"/>
                <a:sym typeface="Calibri"/>
              </a:rPr>
              <a:t>+ 7.2 = 48</a:t>
            </a:r>
            <a:endParaRPr>
              <a:solidFill>
                <a:schemeClr val="dk1"/>
              </a:solidFill>
              <a:latin typeface="Calibri"/>
              <a:ea typeface="Calibri"/>
              <a:cs typeface="Calibri"/>
              <a:sym typeface="Calibri"/>
            </a:endParaRPr>
          </a:p>
          <a:p>
            <a:pPr indent="0" lvl="0" marL="457200" rtl="0" algn="l">
              <a:spcBef>
                <a:spcPts val="0"/>
              </a:spcBef>
              <a:spcAft>
                <a:spcPts val="0"/>
              </a:spcAft>
              <a:buNone/>
            </a:pPr>
            <a:r>
              <a:rPr lang="en">
                <a:solidFill>
                  <a:schemeClr val="dk1"/>
                </a:solidFill>
                <a:latin typeface="Calibri"/>
                <a:ea typeface="Calibri"/>
                <a:cs typeface="Calibri"/>
                <a:sym typeface="Calibri"/>
              </a:rPr>
              <a:t>2</a:t>
            </a:r>
            <a:r>
              <a:rPr i="1" lang="en">
                <a:solidFill>
                  <a:schemeClr val="dk1"/>
                </a:solidFill>
                <a:latin typeface="Calibri"/>
                <a:ea typeface="Calibri"/>
                <a:cs typeface="Calibri"/>
                <a:sym typeface="Calibri"/>
              </a:rPr>
              <a:t>L </a:t>
            </a:r>
            <a:r>
              <a:rPr lang="en">
                <a:solidFill>
                  <a:schemeClr val="dk1"/>
                </a:solidFill>
                <a:latin typeface="Calibri"/>
                <a:ea typeface="Calibri"/>
                <a:cs typeface="Calibri"/>
                <a:sym typeface="Calibri"/>
              </a:rPr>
              <a:t>+ 7.2 − 7.2 = 48 − 7.2</a:t>
            </a:r>
            <a:endParaRPr>
              <a:solidFill>
                <a:schemeClr val="dk1"/>
              </a:solidFill>
              <a:latin typeface="Calibri"/>
              <a:ea typeface="Calibri"/>
              <a:cs typeface="Calibri"/>
              <a:sym typeface="Calibri"/>
            </a:endParaRPr>
          </a:p>
          <a:p>
            <a:pPr indent="0" lvl="0" marL="457200" rtl="0" algn="l">
              <a:spcBef>
                <a:spcPts val="0"/>
              </a:spcBef>
              <a:spcAft>
                <a:spcPts val="0"/>
              </a:spcAft>
              <a:buNone/>
            </a:pPr>
            <a:r>
              <a:rPr lang="en">
                <a:solidFill>
                  <a:schemeClr val="dk1"/>
                </a:solidFill>
                <a:latin typeface="Calibri"/>
                <a:ea typeface="Calibri"/>
                <a:cs typeface="Calibri"/>
                <a:sym typeface="Calibri"/>
              </a:rPr>
              <a:t>2</a:t>
            </a:r>
            <a:r>
              <a:rPr i="1" lang="en">
                <a:solidFill>
                  <a:schemeClr val="dk1"/>
                </a:solidFill>
                <a:latin typeface="Calibri"/>
                <a:ea typeface="Calibri"/>
                <a:cs typeface="Calibri"/>
                <a:sym typeface="Calibri"/>
              </a:rPr>
              <a:t>L</a:t>
            </a:r>
            <a:r>
              <a:rPr lang="en">
                <a:solidFill>
                  <a:schemeClr val="dk1"/>
                </a:solidFill>
                <a:latin typeface="Calibri"/>
                <a:ea typeface="Calibri"/>
                <a:cs typeface="Calibri"/>
                <a:sym typeface="Calibri"/>
              </a:rPr>
              <a:t> = 40.8</a:t>
            </a:r>
            <a:endParaRPr>
              <a:solidFill>
                <a:schemeClr val="dk1"/>
              </a:solidFill>
              <a:latin typeface="Calibri"/>
              <a:ea typeface="Calibri"/>
              <a:cs typeface="Calibri"/>
              <a:sym typeface="Calibri"/>
            </a:endParaRPr>
          </a:p>
          <a:p>
            <a:pPr indent="0" lvl="0" marL="457200" rtl="0" algn="l">
              <a:spcBef>
                <a:spcPts val="0"/>
              </a:spcBef>
              <a:spcAft>
                <a:spcPts val="0"/>
              </a:spcAft>
              <a:buNone/>
            </a:pPr>
            <a:r>
              <a:rPr lang="en">
                <a:solidFill>
                  <a:schemeClr val="dk1"/>
                </a:solidFill>
                <a:latin typeface="Calibri"/>
                <a:ea typeface="Calibri"/>
                <a:cs typeface="Calibri"/>
                <a:sym typeface="Calibri"/>
              </a:rPr>
              <a:t>12(2</a:t>
            </a:r>
            <a:r>
              <a:rPr i="1" lang="en">
                <a:solidFill>
                  <a:schemeClr val="dk1"/>
                </a:solidFill>
                <a:latin typeface="Calibri"/>
                <a:ea typeface="Calibri"/>
                <a:cs typeface="Calibri"/>
                <a:sym typeface="Calibri"/>
              </a:rPr>
              <a:t>L</a:t>
            </a:r>
            <a:r>
              <a:rPr lang="en">
                <a:solidFill>
                  <a:schemeClr val="dk1"/>
                </a:solidFill>
                <a:latin typeface="Calibri"/>
                <a:ea typeface="Calibri"/>
                <a:cs typeface="Calibri"/>
                <a:sym typeface="Calibri"/>
              </a:rPr>
              <a:t>) = 12(40.8)</a:t>
            </a:r>
            <a:endParaRPr>
              <a:solidFill>
                <a:schemeClr val="dk1"/>
              </a:solidFill>
              <a:latin typeface="Calibri"/>
              <a:ea typeface="Calibri"/>
              <a:cs typeface="Calibri"/>
              <a:sym typeface="Calibri"/>
            </a:endParaRPr>
          </a:p>
          <a:p>
            <a:pPr indent="0" lvl="0" marL="457200" rtl="0" algn="l">
              <a:spcBef>
                <a:spcPts val="0"/>
              </a:spcBef>
              <a:spcAft>
                <a:spcPts val="0"/>
              </a:spcAft>
              <a:buNone/>
            </a:pPr>
            <a:r>
              <a:rPr i="1" lang="en">
                <a:solidFill>
                  <a:schemeClr val="dk1"/>
                </a:solidFill>
                <a:latin typeface="Calibri"/>
                <a:ea typeface="Calibri"/>
                <a:cs typeface="Calibri"/>
                <a:sym typeface="Calibri"/>
              </a:rPr>
              <a:t>L</a:t>
            </a:r>
            <a:r>
              <a:rPr lang="en">
                <a:solidFill>
                  <a:schemeClr val="dk1"/>
                </a:solidFill>
                <a:latin typeface="Calibri"/>
                <a:ea typeface="Calibri"/>
                <a:cs typeface="Calibri"/>
                <a:sym typeface="Calibri"/>
              </a:rPr>
              <a:t> = 20.4 cm</a:t>
            </a:r>
            <a:endParaRPr>
              <a:solidFill>
                <a:schemeClr val="dk1"/>
              </a:solidFill>
              <a:latin typeface="Calibri"/>
              <a:ea typeface="Calibri"/>
              <a:cs typeface="Calibri"/>
              <a:sym typeface="Calibri"/>
            </a:endParaRPr>
          </a:p>
          <a:p>
            <a:pPr indent="-298450" lvl="0" marL="457200" rtl="0" algn="l">
              <a:spcBef>
                <a:spcPts val="0"/>
              </a:spcBef>
              <a:spcAft>
                <a:spcPts val="0"/>
              </a:spcAft>
              <a:buClr>
                <a:schemeClr val="dk1"/>
              </a:buClr>
              <a:buSzPts val="1100"/>
              <a:buFont typeface="Calibri"/>
              <a:buAutoNum type="arabicPeriod" startAt="2"/>
            </a:pPr>
            <a:r>
              <a:rPr lang="en">
                <a:solidFill>
                  <a:schemeClr val="dk1"/>
                </a:solidFill>
                <a:latin typeface="Calibri"/>
                <a:ea typeface="Calibri"/>
                <a:cs typeface="Calibri"/>
                <a:sym typeface="Calibri"/>
              </a:rPr>
              <a:t>2</a:t>
            </a:r>
            <a:r>
              <a:rPr i="1" lang="en">
                <a:solidFill>
                  <a:schemeClr val="dk1"/>
                </a:solidFill>
                <a:latin typeface="Calibri"/>
                <a:ea typeface="Calibri"/>
                <a:cs typeface="Calibri"/>
                <a:sym typeface="Calibri"/>
              </a:rPr>
              <a:t>L</a:t>
            </a:r>
            <a:r>
              <a:rPr lang="en">
                <a:solidFill>
                  <a:schemeClr val="dk1"/>
                </a:solidFill>
                <a:latin typeface="Calibri"/>
                <a:ea typeface="Calibri"/>
                <a:cs typeface="Calibri"/>
                <a:sym typeface="Calibri"/>
              </a:rPr>
              <a:t> + 2(</a:t>
            </a:r>
            <a:r>
              <a:rPr i="1" lang="en">
                <a:solidFill>
                  <a:schemeClr val="dk1"/>
                </a:solidFill>
                <a:latin typeface="Calibri"/>
                <a:ea typeface="Calibri"/>
                <a:cs typeface="Calibri"/>
                <a:sym typeface="Calibri"/>
              </a:rPr>
              <a:t>w</a:t>
            </a:r>
            <a:r>
              <a:rPr lang="en">
                <a:solidFill>
                  <a:schemeClr val="dk1"/>
                </a:solidFill>
                <a:latin typeface="Calibri"/>
                <a:ea typeface="Calibri"/>
                <a:cs typeface="Calibri"/>
                <a:sym typeface="Calibri"/>
              </a:rPr>
              <a:t>) = 48</a:t>
            </a:r>
            <a:endParaRPr>
              <a:solidFill>
                <a:schemeClr val="dk1"/>
              </a:solidFill>
              <a:latin typeface="Calibri"/>
              <a:ea typeface="Calibri"/>
              <a:cs typeface="Calibri"/>
              <a:sym typeface="Calibri"/>
            </a:endParaRPr>
          </a:p>
          <a:p>
            <a:pPr indent="0" lvl="0" marL="457200" rtl="0" algn="l">
              <a:spcBef>
                <a:spcPts val="0"/>
              </a:spcBef>
              <a:spcAft>
                <a:spcPts val="0"/>
              </a:spcAft>
              <a:buNone/>
            </a:pPr>
            <a:r>
              <a:rPr lang="en">
                <a:solidFill>
                  <a:schemeClr val="dk1"/>
                </a:solidFill>
                <a:latin typeface="Calibri"/>
                <a:ea typeface="Calibri"/>
                <a:cs typeface="Calibri"/>
                <a:sym typeface="Calibri"/>
              </a:rPr>
              <a:t>2</a:t>
            </a:r>
            <a:r>
              <a:rPr i="1" lang="en">
                <a:solidFill>
                  <a:schemeClr val="dk1"/>
                </a:solidFill>
                <a:latin typeface="Calibri"/>
                <a:ea typeface="Calibri"/>
                <a:cs typeface="Calibri"/>
                <a:sym typeface="Calibri"/>
              </a:rPr>
              <a:t>L</a:t>
            </a:r>
            <a:r>
              <a:rPr lang="en">
                <a:solidFill>
                  <a:schemeClr val="dk1"/>
                </a:solidFill>
                <a:latin typeface="Calibri"/>
                <a:ea typeface="Calibri"/>
                <a:cs typeface="Calibri"/>
                <a:sym typeface="Calibri"/>
              </a:rPr>
              <a:t> + 2</a:t>
            </a:r>
            <a:r>
              <a:rPr i="1" lang="en">
                <a:solidFill>
                  <a:schemeClr val="dk1"/>
                </a:solidFill>
                <a:latin typeface="Calibri"/>
                <a:ea typeface="Calibri"/>
                <a:cs typeface="Calibri"/>
                <a:sym typeface="Calibri"/>
              </a:rPr>
              <a:t>w</a:t>
            </a:r>
            <a:r>
              <a:rPr lang="en">
                <a:solidFill>
                  <a:schemeClr val="dk1"/>
                </a:solidFill>
                <a:latin typeface="Calibri"/>
                <a:ea typeface="Calibri"/>
                <a:cs typeface="Calibri"/>
                <a:sym typeface="Calibri"/>
              </a:rPr>
              <a:t> = 48</a:t>
            </a:r>
            <a:endParaRPr>
              <a:solidFill>
                <a:schemeClr val="dk1"/>
              </a:solidFill>
              <a:latin typeface="Calibri"/>
              <a:ea typeface="Calibri"/>
              <a:cs typeface="Calibri"/>
              <a:sym typeface="Calibri"/>
            </a:endParaRPr>
          </a:p>
          <a:p>
            <a:pPr indent="0" lvl="0" marL="457200" rtl="0" algn="l">
              <a:spcBef>
                <a:spcPts val="0"/>
              </a:spcBef>
              <a:spcAft>
                <a:spcPts val="0"/>
              </a:spcAft>
              <a:buNone/>
            </a:pPr>
            <a:r>
              <a:rPr lang="en">
                <a:solidFill>
                  <a:schemeClr val="dk1"/>
                </a:solidFill>
                <a:latin typeface="Calibri"/>
                <a:ea typeface="Calibri"/>
                <a:cs typeface="Calibri"/>
                <a:sym typeface="Calibri"/>
              </a:rPr>
              <a:t>2</a:t>
            </a:r>
            <a:r>
              <a:rPr i="1" lang="en">
                <a:solidFill>
                  <a:schemeClr val="dk1"/>
                </a:solidFill>
                <a:latin typeface="Calibri"/>
                <a:ea typeface="Calibri"/>
                <a:cs typeface="Calibri"/>
                <a:sym typeface="Calibri"/>
              </a:rPr>
              <a:t>L</a:t>
            </a:r>
            <a:r>
              <a:rPr lang="en">
                <a:solidFill>
                  <a:schemeClr val="dk1"/>
                </a:solidFill>
                <a:latin typeface="Calibri"/>
                <a:ea typeface="Calibri"/>
                <a:cs typeface="Calibri"/>
                <a:sym typeface="Calibri"/>
              </a:rPr>
              <a:t> + 2</a:t>
            </a:r>
            <a:r>
              <a:rPr i="1" lang="en">
                <a:solidFill>
                  <a:schemeClr val="dk1"/>
                </a:solidFill>
                <a:latin typeface="Calibri"/>
                <a:ea typeface="Calibri"/>
                <a:cs typeface="Calibri"/>
                <a:sym typeface="Calibri"/>
              </a:rPr>
              <a:t>w</a:t>
            </a:r>
            <a:r>
              <a:rPr lang="en">
                <a:solidFill>
                  <a:schemeClr val="dk1"/>
                </a:solidFill>
                <a:latin typeface="Calibri"/>
                <a:ea typeface="Calibri"/>
                <a:cs typeface="Calibri"/>
                <a:sym typeface="Calibri"/>
              </a:rPr>
              <a:t> − 2</a:t>
            </a:r>
            <a:r>
              <a:rPr i="1" lang="en">
                <a:solidFill>
                  <a:schemeClr val="dk1"/>
                </a:solidFill>
                <a:latin typeface="Calibri"/>
                <a:ea typeface="Calibri"/>
                <a:cs typeface="Calibri"/>
                <a:sym typeface="Calibri"/>
              </a:rPr>
              <a:t>w</a:t>
            </a:r>
            <a:r>
              <a:rPr lang="en">
                <a:solidFill>
                  <a:schemeClr val="dk1"/>
                </a:solidFill>
                <a:latin typeface="Calibri"/>
                <a:ea typeface="Calibri"/>
                <a:cs typeface="Calibri"/>
                <a:sym typeface="Calibri"/>
              </a:rPr>
              <a:t> = 48 − 2</a:t>
            </a:r>
            <a:r>
              <a:rPr i="1" lang="en">
                <a:solidFill>
                  <a:schemeClr val="dk1"/>
                </a:solidFill>
                <a:latin typeface="Calibri"/>
                <a:ea typeface="Calibri"/>
                <a:cs typeface="Calibri"/>
                <a:sym typeface="Calibri"/>
              </a:rPr>
              <a:t>w</a:t>
            </a:r>
            <a:endParaRPr>
              <a:solidFill>
                <a:schemeClr val="dk1"/>
              </a:solidFill>
              <a:latin typeface="Calibri"/>
              <a:ea typeface="Calibri"/>
              <a:cs typeface="Calibri"/>
              <a:sym typeface="Calibri"/>
            </a:endParaRPr>
          </a:p>
          <a:p>
            <a:pPr indent="0" lvl="0" marL="457200" rtl="0" algn="l">
              <a:spcBef>
                <a:spcPts val="0"/>
              </a:spcBef>
              <a:spcAft>
                <a:spcPts val="0"/>
              </a:spcAft>
              <a:buNone/>
            </a:pPr>
            <a:r>
              <a:rPr lang="en">
                <a:solidFill>
                  <a:schemeClr val="dk1"/>
                </a:solidFill>
                <a:latin typeface="Calibri"/>
                <a:ea typeface="Calibri"/>
                <a:cs typeface="Calibri"/>
                <a:sym typeface="Calibri"/>
              </a:rPr>
              <a:t>2</a:t>
            </a:r>
            <a:r>
              <a:rPr i="1" lang="en">
                <a:solidFill>
                  <a:schemeClr val="dk1"/>
                </a:solidFill>
                <a:latin typeface="Calibri"/>
                <a:ea typeface="Calibri"/>
                <a:cs typeface="Calibri"/>
                <a:sym typeface="Calibri"/>
              </a:rPr>
              <a:t>L</a:t>
            </a:r>
            <a:r>
              <a:rPr lang="en">
                <a:solidFill>
                  <a:schemeClr val="dk1"/>
                </a:solidFill>
                <a:latin typeface="Calibri"/>
                <a:ea typeface="Calibri"/>
                <a:cs typeface="Calibri"/>
                <a:sym typeface="Calibri"/>
              </a:rPr>
              <a:t> = 48 − 2w</a:t>
            </a:r>
            <a:endParaRPr>
              <a:solidFill>
                <a:schemeClr val="dk1"/>
              </a:solidFill>
              <a:latin typeface="Calibri"/>
              <a:ea typeface="Calibri"/>
              <a:cs typeface="Calibri"/>
              <a:sym typeface="Calibri"/>
            </a:endParaRPr>
          </a:p>
          <a:p>
            <a:pPr indent="0" lvl="0" marL="457200" rtl="0" algn="l">
              <a:spcBef>
                <a:spcPts val="0"/>
              </a:spcBef>
              <a:spcAft>
                <a:spcPts val="0"/>
              </a:spcAft>
              <a:buNone/>
            </a:pPr>
            <a:r>
              <a:rPr lang="en">
                <a:solidFill>
                  <a:schemeClr val="dk1"/>
                </a:solidFill>
                <a:latin typeface="Calibri"/>
                <a:ea typeface="Calibri"/>
                <a:cs typeface="Calibri"/>
                <a:sym typeface="Calibri"/>
              </a:rPr>
              <a:t>(½)(2L) = (½)(48−2</a:t>
            </a:r>
            <a:r>
              <a:rPr i="1" lang="en">
                <a:solidFill>
                  <a:schemeClr val="dk1"/>
                </a:solidFill>
                <a:latin typeface="Calibri"/>
                <a:ea typeface="Calibri"/>
                <a:cs typeface="Calibri"/>
                <a:sym typeface="Calibri"/>
              </a:rPr>
              <a:t>w</a:t>
            </a:r>
            <a:r>
              <a:rPr lang="en">
                <a:solidFill>
                  <a:schemeClr val="dk1"/>
                </a:solidFill>
                <a:latin typeface="Calibri"/>
                <a:ea typeface="Calibri"/>
                <a:cs typeface="Calibri"/>
                <a:sym typeface="Calibri"/>
              </a:rPr>
              <a:t>)</a:t>
            </a:r>
            <a:endParaRPr>
              <a:solidFill>
                <a:schemeClr val="dk1"/>
              </a:solidFill>
              <a:latin typeface="Calibri"/>
              <a:ea typeface="Calibri"/>
              <a:cs typeface="Calibri"/>
              <a:sym typeface="Calibri"/>
            </a:endParaRPr>
          </a:p>
          <a:p>
            <a:pPr indent="0" lvl="0" marL="457200" rtl="0" algn="l">
              <a:spcBef>
                <a:spcPts val="0"/>
              </a:spcBef>
              <a:spcAft>
                <a:spcPts val="0"/>
              </a:spcAft>
              <a:buNone/>
            </a:pPr>
            <a:r>
              <a:rPr i="1" lang="en">
                <a:solidFill>
                  <a:schemeClr val="dk1"/>
                </a:solidFill>
                <a:latin typeface="Calibri"/>
                <a:ea typeface="Calibri"/>
                <a:cs typeface="Calibri"/>
                <a:sym typeface="Calibri"/>
              </a:rPr>
              <a:t>L</a:t>
            </a:r>
            <a:r>
              <a:rPr lang="en">
                <a:solidFill>
                  <a:schemeClr val="dk1"/>
                </a:solidFill>
                <a:latin typeface="Calibri"/>
                <a:ea typeface="Calibri"/>
                <a:cs typeface="Calibri"/>
                <a:sym typeface="Calibri"/>
              </a:rPr>
              <a:t> = (48 − 2w)/2 or </a:t>
            </a:r>
            <a:r>
              <a:rPr i="1" lang="en">
                <a:solidFill>
                  <a:schemeClr val="dk1"/>
                </a:solidFill>
                <a:latin typeface="Calibri"/>
                <a:ea typeface="Calibri"/>
                <a:cs typeface="Calibri"/>
                <a:sym typeface="Calibri"/>
              </a:rPr>
              <a:t>L</a:t>
            </a:r>
            <a:r>
              <a:rPr lang="en">
                <a:solidFill>
                  <a:schemeClr val="dk1"/>
                </a:solidFill>
                <a:latin typeface="Calibri"/>
                <a:ea typeface="Calibri"/>
                <a:cs typeface="Calibri"/>
                <a:sym typeface="Calibri"/>
              </a:rPr>
              <a:t> = </a:t>
            </a:r>
            <a:r>
              <a:rPr lang="en">
                <a:solidFill>
                  <a:schemeClr val="dk1"/>
                </a:solidFill>
                <a:latin typeface="Calibri"/>
                <a:ea typeface="Calibri"/>
                <a:cs typeface="Calibri"/>
                <a:sym typeface="Calibri"/>
              </a:rPr>
              <a:t>24 − </a:t>
            </a:r>
            <a:r>
              <a:rPr i="1" lang="en">
                <a:solidFill>
                  <a:schemeClr val="dk1"/>
                </a:solidFill>
                <a:latin typeface="Calibri"/>
                <a:ea typeface="Calibri"/>
                <a:cs typeface="Calibri"/>
                <a:sym typeface="Calibri"/>
              </a:rPr>
              <a:t>w</a:t>
            </a:r>
            <a:endParaRPr i="1">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Calibri"/>
              <a:ea typeface="Calibri"/>
              <a:cs typeface="Calibri"/>
              <a:sym typeface="Calibri"/>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g347b1eaab1d_0_9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6" name="Google Shape;416;g347b1eaab1d_0_9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0" name="Google Shape;470;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Noto Sans"/>
                <a:ea typeface="Noto Sans"/>
                <a:cs typeface="Noto Sans"/>
                <a:sym typeface="Noto Sans"/>
              </a:rPr>
              <a:t>Access the practice pages at </a:t>
            </a:r>
            <a:r>
              <a:rPr lang="en" u="sng">
                <a:solidFill>
                  <a:schemeClr val="hlink"/>
                </a:solidFill>
                <a:latin typeface="Noto Sans"/>
                <a:ea typeface="Noto Sans"/>
                <a:cs typeface="Noto Sans"/>
                <a:sym typeface="Noto Sans"/>
                <a:hlinkClick r:id="rId2"/>
              </a:rPr>
              <a:t>https://openstax.org/details/books/algebra-1</a:t>
            </a:r>
            <a:r>
              <a:rPr lang="en">
                <a:solidFill>
                  <a:schemeClr val="dk1"/>
                </a:solidFill>
                <a:latin typeface="Noto Sans"/>
                <a:ea typeface="Noto Sans"/>
                <a:cs typeface="Noto Sans"/>
                <a:sym typeface="Noto Sans"/>
              </a:rPr>
              <a:t> </a:t>
            </a:r>
            <a:endParaRPr>
              <a:solidFill>
                <a:schemeClr val="dk1"/>
              </a:solidFill>
              <a:latin typeface="Noto Sans"/>
              <a:ea typeface="Noto Sans"/>
              <a:cs typeface="Noto Sans"/>
              <a:sym typeface="Noto San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g347b1eaab1d_0_10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9" name="Google Shape;479;g347b1eaab1d_0_10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3" name="Google Shape;533;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Prompt: </a:t>
            </a:r>
            <a:r>
              <a:rPr lang="en">
                <a:solidFill>
                  <a:schemeClr val="dk1"/>
                </a:solidFill>
                <a:latin typeface="Noto Sans"/>
                <a:ea typeface="Noto Sans"/>
                <a:cs typeface="Noto Sans"/>
                <a:sym typeface="Noto Sans"/>
              </a:rPr>
              <a:t>Alright class, we’re going to do a quick partner activity. I want you to get into pairs and you’ll take turns doing a little role play. One of you will pretend to be a classmate who was absent today, and the other will be the explainer. Your job is to help your partner understand what we learned.</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I’ll display the different equations on the board. As you talk through the lesson, choose one or two equations to help you explain how to solve for a variable. Be sure to explain your thinking clearly; just like a teacher would.</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Once we’ve finished our Lesson Synthesis together, I’d like you to turn to the Lesson Summary in your textbook. This section goes over the big ideas from today and gives you a chance to reflect on how confident you’re feeling with the material. Take a minute to read through it and answer the reflection question thoughtfully.</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(Remember, taking time to reflect like this really helps your brain process what you’ve learned—there’s a whole section about this in the Research in Practice if you’re curious!)</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The following is an example of something a student might say, using the equation 124 + 9</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p</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“The 'm' and the 'p' are both variables. That just means they can change, they're not fixed numbers like 124 or 9. The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could represent something like the number of minutes someone works, and the 9 could be how much money they earn per minute. So, 9</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means 9 times however many minutes they worked. Then you add 124, which might be like a base payment or something they already had. And </a:t>
            </a:r>
            <a:r>
              <a:rPr i="1" lang="en">
                <a:solidFill>
                  <a:schemeClr val="dk1"/>
                </a:solidFill>
                <a:latin typeface="Noto Sans"/>
                <a:ea typeface="Noto Sans"/>
                <a:cs typeface="Noto Sans"/>
                <a:sym typeface="Noto Sans"/>
              </a:rPr>
              <a:t>p</a:t>
            </a:r>
            <a:r>
              <a:rPr lang="en">
                <a:solidFill>
                  <a:schemeClr val="dk1"/>
                </a:solidFill>
                <a:latin typeface="Noto Sans"/>
                <a:ea typeface="Noto Sans"/>
                <a:cs typeface="Noto Sans"/>
                <a:sym typeface="Noto Sans"/>
              </a:rPr>
              <a:t> would be the total amount of money. So when we say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is a variable, we mean it's a number we don't know yet, it can change depending on the situation. Same with </a:t>
            </a:r>
            <a:r>
              <a:rPr i="1" lang="en">
                <a:solidFill>
                  <a:schemeClr val="dk1"/>
                </a:solidFill>
                <a:latin typeface="Noto Sans"/>
                <a:ea typeface="Noto Sans"/>
                <a:cs typeface="Noto Sans"/>
                <a:sym typeface="Noto Sans"/>
              </a:rPr>
              <a:t>p</a:t>
            </a:r>
            <a:r>
              <a:rPr lang="en">
                <a:solidFill>
                  <a:schemeClr val="dk1"/>
                </a:solidFill>
                <a:latin typeface="Noto Sans"/>
                <a:ea typeface="Noto Sans"/>
                <a:cs typeface="Noto Sans"/>
                <a:sym typeface="Noto Sans"/>
              </a:rPr>
              <a:t>. Variables are just letters that stand in for unknown numbers."</a:t>
            </a:r>
            <a:endParaRPr>
              <a:solidFill>
                <a:schemeClr val="dk1"/>
              </a:solidFill>
              <a:latin typeface="Noto Sans"/>
              <a:ea typeface="Noto Sans"/>
              <a:cs typeface="Noto Sans"/>
              <a:sym typeface="Noto San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g3480998f8e0_3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2" name="Google Shape;542;g3480998f8e0_3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3000"/>
              <a:buFont typeface="Roboto Slab"/>
              <a:buNone/>
              <a:defRPr b="1" sz="3000">
                <a:solidFill>
                  <a:srgbClr val="005047"/>
                </a:solidFill>
                <a:latin typeface="Roboto Slab"/>
                <a:ea typeface="Roboto Slab"/>
                <a:cs typeface="Roboto Slab"/>
                <a:sym typeface="Roboto Slab"/>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Font typeface="Noto Sans"/>
              <a:buChar char="●"/>
              <a:defRPr>
                <a:solidFill>
                  <a:srgbClr val="424242"/>
                </a:solidFill>
                <a:latin typeface="Noto Sans"/>
                <a:ea typeface="Noto Sans"/>
                <a:cs typeface="Noto Sans"/>
                <a:sym typeface="Noto Sans"/>
              </a:defRPr>
            </a:lvl1pPr>
            <a:lvl2pPr indent="-330200" lvl="1" marL="9144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2pPr>
            <a:lvl3pPr indent="-330200" lvl="2" marL="13716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3pPr>
            <a:lvl4pPr indent="-330200" lvl="3" marL="18288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4pPr>
            <a:lvl5pPr indent="-330200" lvl="4" marL="22860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5pPr>
            <a:lvl6pPr indent="-330200" lvl="5" marL="27432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6pPr>
            <a:lvl7pPr indent="-330200" lvl="6" marL="32004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7pPr>
            <a:lvl8pPr indent="-330200" lvl="7" marL="36576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8pPr>
            <a:lvl9pPr indent="-330200" lvl="8" marL="41148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9pPr>
          </a:lstStyle>
          <a:p/>
        </p:txBody>
      </p:sp>
      <p:sp>
        <p:nvSpPr>
          <p:cNvPr id="19" name="Google Shape;19;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20" name="Google Shape;20;p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311700" y="445025"/>
            <a:ext cx="8520600" cy="5727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3000"/>
              <a:buFont typeface="Roboto Slab"/>
              <a:buNone/>
              <a:defRPr b="1" sz="3000">
                <a:solidFill>
                  <a:srgbClr val="005047"/>
                </a:solidFill>
                <a:latin typeface="Roboto Slab"/>
                <a:ea typeface="Roboto Slab"/>
                <a:cs typeface="Roboto Slab"/>
                <a:sym typeface="Roboto Slab"/>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Font typeface="Noto Sans"/>
              <a:buChar char="●"/>
              <a:defRPr>
                <a:solidFill>
                  <a:srgbClr val="424242"/>
                </a:solidFill>
                <a:latin typeface="Noto Sans"/>
                <a:ea typeface="Noto Sans"/>
                <a:cs typeface="Noto Sans"/>
                <a:sym typeface="Noto Sans"/>
              </a:defRPr>
            </a:lvl1pPr>
            <a:lvl2pPr indent="-330200" lvl="1" marL="9144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2pPr>
            <a:lvl3pPr indent="-330200" lvl="2" marL="13716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3pPr>
            <a:lvl4pPr indent="-330200" lvl="3" marL="18288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4pPr>
            <a:lvl5pPr indent="-330200" lvl="4" marL="22860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5pPr>
            <a:lvl6pPr indent="-330200" lvl="5" marL="27432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6pPr>
            <a:lvl7pPr indent="-330200" lvl="6" marL="32004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7pPr>
            <a:lvl8pPr indent="-330200" lvl="7" marL="36576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8pPr>
            <a:lvl9pPr indent="-330200" lvl="8" marL="41148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9pPr>
          </a:lstStyle>
          <a:p/>
        </p:txBody>
      </p:sp>
      <p:sp>
        <p:nvSpPr>
          <p:cNvPr id="24" name="Google Shape;24;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Font typeface="Noto Sans"/>
              <a:buChar char="●"/>
              <a:defRPr>
                <a:solidFill>
                  <a:srgbClr val="424242"/>
                </a:solidFill>
                <a:latin typeface="Noto Sans"/>
                <a:ea typeface="Noto Sans"/>
                <a:cs typeface="Noto Sans"/>
                <a:sym typeface="Noto Sans"/>
              </a:defRPr>
            </a:lvl1pPr>
            <a:lvl2pPr indent="-330200" lvl="1" marL="9144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2pPr>
            <a:lvl3pPr indent="-330200" lvl="2" marL="13716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3pPr>
            <a:lvl4pPr indent="-330200" lvl="3" marL="18288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4pPr>
            <a:lvl5pPr indent="-330200" lvl="4" marL="22860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5pPr>
            <a:lvl6pPr indent="-330200" lvl="5" marL="27432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6pPr>
            <a:lvl7pPr indent="-330200" lvl="6" marL="32004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7pPr>
            <a:lvl8pPr indent="-330200" lvl="7" marL="36576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8pPr>
            <a:lvl9pPr indent="-330200" lvl="8" marL="41148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9pPr>
          </a:lstStyle>
          <a:p/>
        </p:txBody>
      </p:sp>
      <p:sp>
        <p:nvSpPr>
          <p:cNvPr id="25" name="Google Shape;25;p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26" name="Google Shape;26;p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7" name="Shape 27"/>
        <p:cNvGrpSpPr/>
        <p:nvPr/>
      </p:nvGrpSpPr>
      <p:grpSpPr>
        <a:xfrm>
          <a:off x="0" y="0"/>
          <a:ext cx="0" cy="0"/>
          <a:chOff x="0" y="0"/>
          <a:chExt cx="0" cy="0"/>
        </a:xfrm>
      </p:grpSpPr>
      <p:sp>
        <p:nvSpPr>
          <p:cNvPr id="28" name="Google Shape;28;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Font typeface="Roboto Slab"/>
              <a:buNone/>
              <a:defRPr b="1" sz="3000">
                <a:latin typeface="Roboto Slab"/>
                <a:ea typeface="Roboto Slab"/>
                <a:cs typeface="Roboto Slab"/>
                <a:sym typeface="Roboto Slab"/>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9" name="Google Shape;29;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0" name="Shape 30"/>
        <p:cNvGrpSpPr/>
        <p:nvPr/>
      </p:nvGrpSpPr>
      <p:grpSpPr>
        <a:xfrm>
          <a:off x="0" y="0"/>
          <a:ext cx="0" cy="0"/>
          <a:chOff x="0" y="0"/>
          <a:chExt cx="0" cy="0"/>
        </a:xfrm>
      </p:grpSpPr>
      <p:sp>
        <p:nvSpPr>
          <p:cNvPr id="31" name="Google Shape;31;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2" name="Google Shape;32;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3" name="Google Shape;33;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4" name="Shape 34"/>
        <p:cNvGrpSpPr/>
        <p:nvPr/>
      </p:nvGrpSpPr>
      <p:grpSpPr>
        <a:xfrm>
          <a:off x="0" y="0"/>
          <a:ext cx="0" cy="0"/>
          <a:chOff x="0" y="0"/>
          <a:chExt cx="0" cy="0"/>
        </a:xfrm>
      </p:grpSpPr>
      <p:sp>
        <p:nvSpPr>
          <p:cNvPr id="35" name="Google Shape;35;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6" name="Google Shape;36;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7" name="Shape 37"/>
        <p:cNvGrpSpPr/>
        <p:nvPr/>
      </p:nvGrpSpPr>
      <p:grpSpPr>
        <a:xfrm>
          <a:off x="0" y="0"/>
          <a:ext cx="0" cy="0"/>
          <a:chOff x="0" y="0"/>
          <a:chExt cx="0" cy="0"/>
        </a:xfrm>
      </p:grpSpPr>
      <p:sp>
        <p:nvSpPr>
          <p:cNvPr id="38" name="Google Shape;38;p9"/>
          <p:cNvSpPr/>
          <p:nvPr/>
        </p:nvSpPr>
        <p:spPr>
          <a:xfrm>
            <a:off x="4572000" y="-125"/>
            <a:ext cx="4572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0" name="Google Shape;40;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1" name="Google Shape;41;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2" name="Google Shape;42;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 name="Shape 43"/>
        <p:cNvGrpSpPr/>
        <p:nvPr/>
      </p:nvGrpSpPr>
      <p:grpSpPr>
        <a:xfrm>
          <a:off x="0" y="0"/>
          <a:ext cx="0" cy="0"/>
          <a:chOff x="0" y="0"/>
          <a:chExt cx="0" cy="0"/>
        </a:xfrm>
      </p:grpSpPr>
      <p:sp>
        <p:nvSpPr>
          <p:cNvPr id="44" name="Google Shape;44;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5" name="Google Shape;45;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 name="Shape 46"/>
        <p:cNvGrpSpPr/>
        <p:nvPr/>
      </p:nvGrpSpPr>
      <p:grpSpPr>
        <a:xfrm>
          <a:off x="0" y="0"/>
          <a:ext cx="0" cy="0"/>
          <a:chOff x="0" y="0"/>
          <a:chExt cx="0" cy="0"/>
        </a:xfrm>
      </p:grpSpPr>
      <p:sp>
        <p:nvSpPr>
          <p:cNvPr id="47" name="Google Shape;47;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8" name="Google Shape;48;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9" name="Google Shape;49;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58" name="Google Shape;58;p14"/>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59" name="Google Shape;59;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0" name="Shape 60"/>
        <p:cNvGrpSpPr/>
        <p:nvPr/>
      </p:nvGrpSpPr>
      <p:grpSpPr>
        <a:xfrm>
          <a:off x="0" y="0"/>
          <a:ext cx="0" cy="0"/>
          <a:chOff x="0" y="0"/>
          <a:chExt cx="0" cy="0"/>
        </a:xfrm>
      </p:grpSpPr>
      <p:sp>
        <p:nvSpPr>
          <p:cNvPr id="61" name="Google Shape;61;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2" name="Google Shape;62;p1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63" name="Google Shape;63;p1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64" name="Google Shape;64;p1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65" name="Shape 65"/>
        <p:cNvGrpSpPr/>
        <p:nvPr/>
      </p:nvGrpSpPr>
      <p:grpSpPr>
        <a:xfrm>
          <a:off x="0" y="0"/>
          <a:ext cx="0" cy="0"/>
          <a:chOff x="0" y="0"/>
          <a:chExt cx="0" cy="0"/>
        </a:xfrm>
      </p:grpSpPr>
      <p:sp>
        <p:nvSpPr>
          <p:cNvPr id="66" name="Google Shape;66;p16"/>
          <p:cNvSpPr txBox="1"/>
          <p:nvPr>
            <p:ph type="title"/>
          </p:nvPr>
        </p:nvSpPr>
        <p:spPr>
          <a:xfrm>
            <a:off x="311700" y="445025"/>
            <a:ext cx="8520600" cy="5727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7" name="Google Shape;67;p16"/>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68" name="Google Shape;68;p16"/>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69" name="Google Shape;69;p1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70" name="Google Shape;70;p16"/>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71" name="Shape 71"/>
        <p:cNvGrpSpPr/>
        <p:nvPr/>
      </p:nvGrpSpPr>
      <p:grpSpPr>
        <a:xfrm>
          <a:off x="0" y="0"/>
          <a:ext cx="0" cy="0"/>
          <a:chOff x="0" y="0"/>
          <a:chExt cx="0" cy="0"/>
        </a:xfrm>
      </p:grpSpPr>
      <p:sp>
        <p:nvSpPr>
          <p:cNvPr id="72" name="Google Shape;72;p17"/>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73" name="Google Shape;73;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4" name="Shape 74"/>
        <p:cNvGrpSpPr/>
        <p:nvPr/>
      </p:nvGrpSpPr>
      <p:grpSpPr>
        <a:xfrm>
          <a:off x="0" y="0"/>
          <a:ext cx="0" cy="0"/>
          <a:chOff x="0" y="0"/>
          <a:chExt cx="0" cy="0"/>
        </a:xfrm>
      </p:grpSpPr>
      <p:sp>
        <p:nvSpPr>
          <p:cNvPr id="75" name="Google Shape;75;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Roboto Slab"/>
              <a:buNone/>
              <a:defRPr b="1" sz="3000">
                <a:solidFill>
                  <a:schemeClr val="dk1"/>
                </a:solidFill>
                <a:latin typeface="Roboto Slab"/>
                <a:ea typeface="Roboto Slab"/>
                <a:cs typeface="Roboto Slab"/>
                <a:sym typeface="Roboto Slab"/>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rgbClr val="424242"/>
              </a:buClr>
              <a:buSzPts val="1800"/>
              <a:buFont typeface="Noto Sans"/>
              <a:buChar char="●"/>
              <a:defRPr sz="1800">
                <a:solidFill>
                  <a:srgbClr val="424242"/>
                </a:solidFill>
                <a:latin typeface="Noto Sans"/>
                <a:ea typeface="Noto Sans"/>
                <a:cs typeface="Noto Sans"/>
                <a:sym typeface="Noto Sans"/>
              </a:defRPr>
            </a:lvl1pPr>
            <a:lvl2pPr indent="-317500" lvl="1" marL="9144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2pPr>
            <a:lvl3pPr indent="-317500" lvl="2" marL="13716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3pPr>
            <a:lvl4pPr indent="-317500" lvl="3" marL="18288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4pPr>
            <a:lvl5pPr indent="-317500" lvl="4" marL="22860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5pPr>
            <a:lvl6pPr indent="-317500" lvl="5" marL="27432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6pPr>
            <a:lvl7pPr indent="-317500" lvl="6" marL="32004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7pPr>
            <a:lvl8pPr indent="-317500" lvl="7" marL="36576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8pPr>
            <a:lvl9pPr indent="-317500" lvl="8" marL="41148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Noto Sans"/>
                <a:ea typeface="Noto Sans"/>
                <a:cs typeface="Noto Sans"/>
                <a:sym typeface="Noto Sans"/>
              </a:defRPr>
            </a:lvl1pPr>
            <a:lvl2pPr lvl="1" algn="r">
              <a:buNone/>
              <a:defRPr sz="1100">
                <a:solidFill>
                  <a:schemeClr val="dk2"/>
                </a:solidFill>
                <a:latin typeface="Noto Sans"/>
                <a:ea typeface="Noto Sans"/>
                <a:cs typeface="Noto Sans"/>
                <a:sym typeface="Noto Sans"/>
              </a:defRPr>
            </a:lvl2pPr>
            <a:lvl3pPr lvl="2" algn="r">
              <a:buNone/>
              <a:defRPr sz="1100">
                <a:solidFill>
                  <a:schemeClr val="dk2"/>
                </a:solidFill>
                <a:latin typeface="Noto Sans"/>
                <a:ea typeface="Noto Sans"/>
                <a:cs typeface="Noto Sans"/>
                <a:sym typeface="Noto Sans"/>
              </a:defRPr>
            </a:lvl3pPr>
            <a:lvl4pPr lvl="3" algn="r">
              <a:buNone/>
              <a:defRPr sz="1100">
                <a:solidFill>
                  <a:schemeClr val="dk2"/>
                </a:solidFill>
                <a:latin typeface="Noto Sans"/>
                <a:ea typeface="Noto Sans"/>
                <a:cs typeface="Noto Sans"/>
                <a:sym typeface="Noto Sans"/>
              </a:defRPr>
            </a:lvl4pPr>
            <a:lvl5pPr lvl="4" algn="r">
              <a:buNone/>
              <a:defRPr sz="1100">
                <a:solidFill>
                  <a:schemeClr val="dk2"/>
                </a:solidFill>
                <a:latin typeface="Noto Sans"/>
                <a:ea typeface="Noto Sans"/>
                <a:cs typeface="Noto Sans"/>
                <a:sym typeface="Noto Sans"/>
              </a:defRPr>
            </a:lvl5pPr>
            <a:lvl6pPr lvl="5" algn="r">
              <a:buNone/>
              <a:defRPr sz="1100">
                <a:solidFill>
                  <a:schemeClr val="dk2"/>
                </a:solidFill>
                <a:latin typeface="Noto Sans"/>
                <a:ea typeface="Noto Sans"/>
                <a:cs typeface="Noto Sans"/>
                <a:sym typeface="Noto Sans"/>
              </a:defRPr>
            </a:lvl6pPr>
            <a:lvl7pPr lvl="6" algn="r">
              <a:buNone/>
              <a:defRPr sz="1100">
                <a:solidFill>
                  <a:schemeClr val="dk2"/>
                </a:solidFill>
                <a:latin typeface="Noto Sans"/>
                <a:ea typeface="Noto Sans"/>
                <a:cs typeface="Noto Sans"/>
                <a:sym typeface="Noto Sans"/>
              </a:defRPr>
            </a:lvl7pPr>
            <a:lvl8pPr lvl="7" algn="r">
              <a:buNone/>
              <a:defRPr sz="1100">
                <a:solidFill>
                  <a:schemeClr val="dk2"/>
                </a:solidFill>
                <a:latin typeface="Noto Sans"/>
                <a:ea typeface="Noto Sans"/>
                <a:cs typeface="Noto Sans"/>
                <a:sym typeface="Noto Sans"/>
              </a:defRPr>
            </a:lvl8pPr>
            <a:lvl9pPr lvl="8" algn="r">
              <a:buNone/>
              <a:defRPr sz="1100">
                <a:solidFill>
                  <a:schemeClr val="dk2"/>
                </a:solidFill>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2" name="Shape 52"/>
        <p:cNvGrpSpPr/>
        <p:nvPr/>
      </p:nvGrpSpPr>
      <p:grpSpPr>
        <a:xfrm>
          <a:off x="0" y="0"/>
          <a:ext cx="0" cy="0"/>
          <a:chOff x="0" y="0"/>
          <a:chExt cx="0" cy="0"/>
        </a:xfrm>
      </p:grpSpPr>
      <p:sp>
        <p:nvSpPr>
          <p:cNvPr id="53" name="Google Shape;53;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Verdana"/>
              <a:buNone/>
              <a:defRPr b="1" sz="3000">
                <a:solidFill>
                  <a:schemeClr val="dk1"/>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54" name="Google Shape;54;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rgbClr val="424242"/>
              </a:buClr>
              <a:buSzPts val="1800"/>
              <a:buFont typeface="Calibri"/>
              <a:buChar char="●"/>
              <a:defRPr sz="1800">
                <a:solidFill>
                  <a:srgbClr val="424242"/>
                </a:solidFill>
                <a:latin typeface="Calibri"/>
                <a:ea typeface="Calibri"/>
                <a:cs typeface="Calibri"/>
                <a:sym typeface="Calibri"/>
              </a:defRPr>
            </a:lvl1pPr>
            <a:lvl2pPr indent="-317500" lvl="1" marL="914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2pPr>
            <a:lvl3pPr indent="-317500" lvl="2" marL="1371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3pPr>
            <a:lvl4pPr indent="-317500" lvl="3" marL="1828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4pPr>
            <a:lvl5pPr indent="-317500" lvl="4" marL="22860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5pPr>
            <a:lvl6pPr indent="-317500" lvl="5" marL="27432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6pPr>
            <a:lvl7pPr indent="-317500" lvl="6" marL="3200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7pPr>
            <a:lvl8pPr indent="-317500" lvl="7" marL="3657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8pPr>
            <a:lvl9pPr indent="-317500" lvl="8" marL="4114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9pPr>
          </a:lstStyle>
          <a:p/>
        </p:txBody>
      </p:sp>
      <p:sp>
        <p:nvSpPr>
          <p:cNvPr id="55" name="Google Shape;55;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3.png"/><Relationship Id="rId4" Type="http://schemas.openxmlformats.org/officeDocument/2006/relationships/image" Target="../media/image1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image" Target="../media/image3.png"/><Relationship Id="rId6" Type="http://schemas.openxmlformats.org/officeDocument/2006/relationships/image" Target="../media/image8.png"/><Relationship Id="rId7" Type="http://schemas.openxmlformats.org/officeDocument/2006/relationships/image" Target="../media/image1.png"/><Relationship Id="rId8"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3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xml"/><Relationship Id="rId3" Type="http://schemas.openxmlformats.org/officeDocument/2006/relationships/image" Target="../media/image7.png"/><Relationship Id="rId4" Type="http://schemas.openxmlformats.org/officeDocument/2006/relationships/image" Target="../media/image5.png"/><Relationship Id="rId5" Type="http://schemas.openxmlformats.org/officeDocument/2006/relationships/image" Target="../media/image18.png"/><Relationship Id="rId6" Type="http://schemas.openxmlformats.org/officeDocument/2006/relationships/image" Target="../media/image20.png"/><Relationship Id="rId7"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10.png"/><Relationship Id="rId4" Type="http://schemas.openxmlformats.org/officeDocument/2006/relationships/image" Target="../media/image3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8.xml"/><Relationship Id="rId3" Type="http://schemas.openxmlformats.org/officeDocument/2006/relationships/image" Target="../media/image7.png"/><Relationship Id="rId4" Type="http://schemas.openxmlformats.org/officeDocument/2006/relationships/image" Target="../media/image5.png"/><Relationship Id="rId5" Type="http://schemas.openxmlformats.org/officeDocument/2006/relationships/image" Target="../media/image18.png"/><Relationship Id="rId6" Type="http://schemas.openxmlformats.org/officeDocument/2006/relationships/image" Target="../media/image20.png"/><Relationship Id="rId7" Type="http://schemas.openxmlformats.org/officeDocument/2006/relationships/image" Target="../media/image9.png"/><Relationship Id="rId8"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10.png"/><Relationship Id="rId4" Type="http://schemas.openxmlformats.org/officeDocument/2006/relationships/image" Target="../media/image4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0.png"/><Relationship Id="rId4" Type="http://schemas.openxmlformats.org/officeDocument/2006/relationships/slide" Target="/ppt/slides/slide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14.png"/><Relationship Id="rId4" Type="http://schemas.openxmlformats.org/officeDocument/2006/relationships/image" Target="../media/image4.png"/><Relationship Id="rId5"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4.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4.pn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2.png"/><Relationship Id="rId4" Type="http://schemas.openxmlformats.org/officeDocument/2006/relationships/image" Target="../media/image41.png"/><Relationship Id="rId5" Type="http://schemas.openxmlformats.org/officeDocument/2006/relationships/image" Target="../media/image26.png"/><Relationship Id="rId6" Type="http://schemas.openxmlformats.org/officeDocument/2006/relationships/image" Target="../media/image3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5.xml"/><Relationship Id="rId3" Type="http://schemas.openxmlformats.org/officeDocument/2006/relationships/image" Target="../media/image5.png"/><Relationship Id="rId4" Type="http://schemas.openxmlformats.org/officeDocument/2006/relationships/image" Target="../media/image18.png"/><Relationship Id="rId5" Type="http://schemas.openxmlformats.org/officeDocument/2006/relationships/image" Target="../media/image20.png"/><Relationship Id="rId6" Type="http://schemas.openxmlformats.org/officeDocument/2006/relationships/image" Target="../media/image9.png"/><Relationship Id="rId7"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10.png"/><Relationship Id="rId4" Type="http://schemas.openxmlformats.org/officeDocument/2006/relationships/image" Target="../media/image47.jpg"/><Relationship Id="rId5" Type="http://schemas.openxmlformats.org/officeDocument/2006/relationships/image" Target="../media/image49.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0.png"/><Relationship Id="rId4" Type="http://schemas.openxmlformats.org/officeDocument/2006/relationships/slide" Target="/ppt/slides/slide12.xml"/><Relationship Id="rId5" Type="http://schemas.openxmlformats.org/officeDocument/2006/relationships/image" Target="../media/image49.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8.xml"/><Relationship Id="rId3" Type="http://schemas.openxmlformats.org/officeDocument/2006/relationships/image" Target="../media/image10.png"/><Relationship Id="rId4" Type="http://schemas.openxmlformats.org/officeDocument/2006/relationships/hyperlink" Target="https://youtu.be/aVNJP92GgXo?si=PIacnZpo8bQe1mYu" TargetMode="External"/><Relationship Id="rId5" Type="http://schemas.openxmlformats.org/officeDocument/2006/relationships/hyperlink" Target="https://youtu.be/aVNJP92GgXo?si=PIacnZpo8bQe1mYu" TargetMode="External"/><Relationship Id="rId6" Type="http://schemas.openxmlformats.org/officeDocument/2006/relationships/hyperlink" Target="http://www.youtube.com/watch?v=aVNJP92GgXo" TargetMode="External"/><Relationship Id="rId7" Type="http://schemas.openxmlformats.org/officeDocument/2006/relationships/image" Target="../media/image30.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14.png"/><Relationship Id="rId4" Type="http://schemas.openxmlformats.org/officeDocument/2006/relationships/image" Target="../media/image4.png"/><Relationship Id="rId5" Type="http://schemas.openxmlformats.org/officeDocument/2006/relationships/image" Target="../media/image3.png"/><Relationship Id="rId6" Type="http://schemas.openxmlformats.org/officeDocument/2006/relationships/image" Target="../media/image49.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4.png"/><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2.png"/><Relationship Id="rId4" Type="http://schemas.openxmlformats.org/officeDocument/2006/relationships/image" Target="../media/image4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 Id="rId3" Type="http://schemas.openxmlformats.org/officeDocument/2006/relationships/image" Target="../media/image21.png"/><Relationship Id="rId4" Type="http://schemas.openxmlformats.org/officeDocument/2006/relationships/image" Target="../media/image18.png"/><Relationship Id="rId5" Type="http://schemas.openxmlformats.org/officeDocument/2006/relationships/image" Target="../media/image12.png"/><Relationship Id="rId6" Type="http://schemas.openxmlformats.org/officeDocument/2006/relationships/image" Target="../media/image24.png"/><Relationship Id="rId7" Type="http://schemas.openxmlformats.org/officeDocument/2006/relationships/image" Target="../media/image20.png"/><Relationship Id="rId8" Type="http://schemas.openxmlformats.org/officeDocument/2006/relationships/image" Target="../media/image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image" Target="../media/image10.png"/><Relationship Id="rId4" Type="http://schemas.openxmlformats.org/officeDocument/2006/relationships/image" Target="../media/image4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 Id="rId3" Type="http://schemas.openxmlformats.org/officeDocument/2006/relationships/image" Target="../media/image21.png"/><Relationship Id="rId4" Type="http://schemas.openxmlformats.org/officeDocument/2006/relationships/image" Target="../media/image18.png"/><Relationship Id="rId5" Type="http://schemas.openxmlformats.org/officeDocument/2006/relationships/image" Target="../media/image12.png"/><Relationship Id="rId6" Type="http://schemas.openxmlformats.org/officeDocument/2006/relationships/image" Target="../media/image28.png"/><Relationship Id="rId7" Type="http://schemas.openxmlformats.org/officeDocument/2006/relationships/image" Target="../media/image20.png"/><Relationship Id="rId8" Type="http://schemas.openxmlformats.org/officeDocument/2006/relationships/image" Target="../media/image2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image" Target="../media/image10.png"/><Relationship Id="rId4" Type="http://schemas.openxmlformats.org/officeDocument/2006/relationships/image" Target="../media/image4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xml"/><Relationship Id="rId3" Type="http://schemas.openxmlformats.org/officeDocument/2006/relationships/image" Target="../media/image21.png"/><Relationship Id="rId4" Type="http://schemas.openxmlformats.org/officeDocument/2006/relationships/image" Target="../media/image18.png"/><Relationship Id="rId5" Type="http://schemas.openxmlformats.org/officeDocument/2006/relationships/image" Target="../media/image12.png"/><Relationship Id="rId6" Type="http://schemas.openxmlformats.org/officeDocument/2006/relationships/image" Target="../media/image24.png"/><Relationship Id="rId7" Type="http://schemas.openxmlformats.org/officeDocument/2006/relationships/image" Target="../media/image28.png"/><Relationship Id="rId8" Type="http://schemas.openxmlformats.org/officeDocument/2006/relationships/image" Target="../media/image3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image" Target="../media/image1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9"/>
          <p:cNvSpPr txBox="1"/>
          <p:nvPr>
            <p:ph type="ctrTitle"/>
          </p:nvPr>
        </p:nvSpPr>
        <p:spPr>
          <a:xfrm>
            <a:off x="0" y="744575"/>
            <a:ext cx="9144000" cy="2052600"/>
          </a:xfrm>
          <a:prstGeom prst="rect">
            <a:avLst/>
          </a:prstGeom>
          <a:solidFill>
            <a:srgbClr val="005047"/>
          </a:solidFill>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FDBD3E"/>
                </a:solidFill>
                <a:latin typeface="Roboto Slab Black"/>
                <a:ea typeface="Roboto Slab Black"/>
                <a:cs typeface="Roboto Slab Black"/>
                <a:sym typeface="Roboto Slab Black"/>
              </a:rPr>
              <a:t>Algebra 1</a:t>
            </a:r>
            <a:endParaRPr sz="3000">
              <a:solidFill>
                <a:srgbClr val="FDBD3E"/>
              </a:solidFill>
              <a:latin typeface="Roboto Slab Black"/>
              <a:ea typeface="Roboto Slab Black"/>
              <a:cs typeface="Roboto Slab Black"/>
              <a:sym typeface="Roboto Slab Black"/>
            </a:endParaRPr>
          </a:p>
          <a:p>
            <a:pPr indent="0" lvl="0" marL="0" rtl="0" algn="ctr">
              <a:spcBef>
                <a:spcPts val="1000"/>
              </a:spcBef>
              <a:spcAft>
                <a:spcPts val="1000"/>
              </a:spcAft>
              <a:buClr>
                <a:schemeClr val="dk1"/>
              </a:buClr>
              <a:buSzPts val="1100"/>
              <a:buFont typeface="Arial"/>
              <a:buNone/>
            </a:pPr>
            <a:r>
              <a:rPr lang="en" sz="1800">
                <a:solidFill>
                  <a:srgbClr val="FDBD3E"/>
                </a:solidFill>
                <a:latin typeface="Noto Sans"/>
                <a:ea typeface="Noto Sans"/>
                <a:cs typeface="Noto Sans"/>
                <a:sym typeface="Noto Sans"/>
              </a:rPr>
              <a:t>Unit 1 Linear Equations</a:t>
            </a:r>
            <a:endParaRPr sz="1800">
              <a:solidFill>
                <a:srgbClr val="FDBD3E"/>
              </a:solidFill>
              <a:latin typeface="Noto Sans"/>
              <a:ea typeface="Noto Sans"/>
              <a:cs typeface="Noto Sans"/>
              <a:sym typeface="Noto Sans"/>
            </a:endParaRPr>
          </a:p>
        </p:txBody>
      </p:sp>
      <p:pic>
        <p:nvPicPr>
          <p:cNvPr id="81" name="Google Shape;81;p19"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pic>
        <p:nvPicPr>
          <p:cNvPr id="82" name="Google Shape;82;p19" title="Book Imahe.png"/>
          <p:cNvPicPr preferRelativeResize="0"/>
          <p:nvPr/>
        </p:nvPicPr>
        <p:blipFill>
          <a:blip r:embed="rId4">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sp>
        <p:nvSpPr>
          <p:cNvPr id="83" name="Google Shape;83;p19"/>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800">
                <a:solidFill>
                  <a:srgbClr val="424242"/>
                </a:solidFill>
                <a:latin typeface="Noto Sans"/>
                <a:ea typeface="Noto Sans"/>
                <a:cs typeface="Noto Sans"/>
                <a:sym typeface="Noto Sans"/>
              </a:rPr>
              <a:t>Lesson</a:t>
            </a:r>
            <a:r>
              <a:rPr lang="en" sz="1800"/>
              <a:t> 1.8 Choosing the Correct Variable to Solve For, Part 1</a:t>
            </a:r>
            <a:endParaRPr>
              <a:solidFill>
                <a:srgbClr val="42424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7" name="Shape 87"/>
        <p:cNvGrpSpPr/>
        <p:nvPr/>
      </p:nvGrpSpPr>
      <p:grpSpPr>
        <a:xfrm>
          <a:off x="0" y="0"/>
          <a:ext cx="0" cy="0"/>
          <a:chOff x="0" y="0"/>
          <a:chExt cx="0" cy="0"/>
        </a:xfrm>
      </p:grpSpPr>
      <p:sp>
        <p:nvSpPr>
          <p:cNvPr id="88" name="Google Shape;88;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latin typeface="Verdana"/>
                <a:ea typeface="Verdana"/>
                <a:cs typeface="Verdana"/>
                <a:sym typeface="Verdana"/>
              </a:rPr>
              <a:t>How to use these slides</a:t>
            </a:r>
            <a:endParaRPr sz="3000">
              <a:solidFill>
                <a:srgbClr val="005047"/>
              </a:solidFill>
              <a:latin typeface="Verdana"/>
              <a:ea typeface="Verdana"/>
              <a:cs typeface="Verdana"/>
              <a:sym typeface="Verdana"/>
            </a:endParaRPr>
          </a:p>
        </p:txBody>
      </p:sp>
      <p:sp>
        <p:nvSpPr>
          <p:cNvPr id="89" name="Google Shape;89;p20"/>
          <p:cNvSpPr txBox="1"/>
          <p:nvPr>
            <p:ph idx="1" type="body"/>
          </p:nvPr>
        </p:nvSpPr>
        <p:spPr>
          <a:xfrm>
            <a:off x="311700" y="1152475"/>
            <a:ext cx="8520600" cy="3498600"/>
          </a:xfrm>
          <a:prstGeom prst="rect">
            <a:avLst/>
          </a:prstGeom>
        </p:spPr>
        <p:txBody>
          <a:bodyPr anchorCtr="0" anchor="t" bIns="0" lIns="91425" spcFirstLastPara="1" rIns="91425" wrap="square" tIns="91425">
            <a:normAutofit/>
          </a:bodyPr>
          <a:lstStyle/>
          <a:p>
            <a:pPr indent="-342900" lvl="0" marL="457200" rtl="0" algn="l">
              <a:spcBef>
                <a:spcPts val="0"/>
              </a:spcBef>
              <a:spcAft>
                <a:spcPts val="0"/>
              </a:spcAft>
              <a:buClr>
                <a:srgbClr val="424242"/>
              </a:buClr>
              <a:buSzPts val="1800"/>
              <a:buFont typeface="Noto Sans"/>
              <a:buChar char="●"/>
            </a:pPr>
            <a:r>
              <a:rPr lang="en"/>
              <a:t>On the activity slides </a:t>
            </a:r>
            <a:r>
              <a:rPr b="1" lang="en"/>
              <a:t>c</a:t>
            </a:r>
            <a:r>
              <a:rPr b="1" lang="en"/>
              <a:t>heck the speaker notes</a:t>
            </a:r>
            <a:r>
              <a:rPr lang="en"/>
              <a:t> for teacher support and instructional information.</a:t>
            </a:r>
            <a:endParaRPr/>
          </a:p>
          <a:p>
            <a:pPr indent="-342900" lvl="0" marL="457200" rtl="0" algn="l">
              <a:spcBef>
                <a:spcPts val="0"/>
              </a:spcBef>
              <a:spcAft>
                <a:spcPts val="0"/>
              </a:spcAft>
              <a:buClr>
                <a:srgbClr val="424242"/>
              </a:buClr>
              <a:buSzPts val="1800"/>
              <a:buFont typeface="Noto Sans"/>
              <a:buChar char="●"/>
            </a:pPr>
            <a:r>
              <a:rPr lang="en"/>
              <a:t>Each lesson includes 1 warm up, 2-3 learning activities, a cool down, practice and a lesson synthesis. </a:t>
            </a:r>
            <a:endParaRPr/>
          </a:p>
          <a:p>
            <a:pPr indent="-330200" lvl="1" marL="914400" rtl="0" algn="l">
              <a:spcBef>
                <a:spcPts val="0"/>
              </a:spcBef>
              <a:spcAft>
                <a:spcPts val="0"/>
              </a:spcAft>
              <a:buSzPts val="1600"/>
              <a:buChar char="○"/>
            </a:pPr>
            <a:r>
              <a:rPr lang="en"/>
              <a:t>Learning activities are followed by a self check question, and review section.</a:t>
            </a:r>
            <a:endParaRPr/>
          </a:p>
          <a:p>
            <a:pPr indent="-342900" lvl="0" marL="457200" rtl="0" algn="l">
              <a:spcBef>
                <a:spcPts val="0"/>
              </a:spcBef>
              <a:spcAft>
                <a:spcPts val="0"/>
              </a:spcAft>
              <a:buSzPts val="1800"/>
              <a:buChar char="●"/>
            </a:pPr>
            <a:r>
              <a:rPr lang="en"/>
              <a:t>Some slides have been</a:t>
            </a:r>
            <a:r>
              <a:rPr b="1" lang="en"/>
              <a:t> hidden from student view</a:t>
            </a:r>
            <a:r>
              <a:rPr lang="en"/>
              <a:t>, more information can be found on the next slide (Reference Key).</a:t>
            </a:r>
            <a:endParaRPr/>
          </a:p>
          <a:p>
            <a:pPr indent="-342900" lvl="0" marL="457200" rtl="0" algn="l">
              <a:spcBef>
                <a:spcPts val="0"/>
              </a:spcBef>
              <a:spcAft>
                <a:spcPts val="0"/>
              </a:spcAft>
              <a:buSzPts val="1800"/>
              <a:buChar char="●"/>
            </a:pPr>
            <a:r>
              <a:rPr lang="en"/>
              <a:t>You can edit and use these slides for personal and classroom use, but cannot sell them and must keep the attribution logos.</a:t>
            </a:r>
            <a:endParaRPr/>
          </a:p>
          <a:p>
            <a:pPr indent="-342900" lvl="0" marL="457200" rtl="0" algn="l">
              <a:spcBef>
                <a:spcPts val="0"/>
              </a:spcBef>
              <a:spcAft>
                <a:spcPts val="0"/>
              </a:spcAft>
              <a:buSzPts val="1800"/>
              <a:buChar char="●"/>
            </a:pPr>
            <a:r>
              <a:rPr lang="en"/>
              <a:t>For more information, </a:t>
            </a:r>
            <a:r>
              <a:rPr lang="en" u="sng">
                <a:solidFill>
                  <a:schemeClr val="hlink"/>
                </a:solidFill>
                <a:hlinkClick r:id="rId3"/>
              </a:rPr>
              <a:t>Check out the digital quick start guide</a:t>
            </a:r>
            <a:r>
              <a:rPr lang="en"/>
              <a:t>!			</a:t>
            </a:r>
            <a:endParaRPr/>
          </a:p>
        </p:txBody>
      </p:sp>
      <p:sp>
        <p:nvSpPr>
          <p:cNvPr id="90" name="Google Shape;90;p2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91" name="Google Shape;91;p2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1.8 Choosing the Correct Variable to Solve For, Part 1</a:t>
            </a:r>
            <a:endParaRPr/>
          </a:p>
        </p:txBody>
      </p:sp>
      <p:sp>
        <p:nvSpPr>
          <p:cNvPr id="92" name="Google Shape;92;p20"/>
          <p:cNvSpPr txBox="1"/>
          <p:nvPr>
            <p:ph idx="4294967295" type="sldNum"/>
          </p:nvPr>
        </p:nvSpPr>
        <p:spPr>
          <a:xfrm>
            <a:off x="64423" y="59900"/>
            <a:ext cx="18621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rgbClr val="666666"/>
                </a:solidFill>
              </a:rPr>
              <a:t>OpenStax CC BY NC SA</a:t>
            </a:r>
            <a:endParaRPr sz="900">
              <a:solidFill>
                <a:srgbClr val="666666"/>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6" name="Shape 96"/>
        <p:cNvGrpSpPr/>
        <p:nvPr/>
      </p:nvGrpSpPr>
      <p:grpSpPr>
        <a:xfrm>
          <a:off x="0" y="0"/>
          <a:ext cx="0" cy="0"/>
          <a:chOff x="0" y="0"/>
          <a:chExt cx="0" cy="0"/>
        </a:xfrm>
      </p:grpSpPr>
      <p:sp>
        <p:nvSpPr>
          <p:cNvPr id="97" name="Google Shape;97;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a:latin typeface="Verdana"/>
                <a:ea typeface="Verdana"/>
                <a:cs typeface="Verdana"/>
                <a:sym typeface="Verdana"/>
              </a:rPr>
              <a:t>Reference </a:t>
            </a:r>
            <a:r>
              <a:rPr lang="en">
                <a:latin typeface="Verdana"/>
                <a:ea typeface="Verdana"/>
                <a:cs typeface="Verdana"/>
                <a:sym typeface="Verdana"/>
              </a:rPr>
              <a:t>Key</a:t>
            </a:r>
            <a:endParaRPr>
              <a:latin typeface="Verdana"/>
              <a:ea typeface="Verdana"/>
              <a:cs typeface="Verdana"/>
              <a:sym typeface="Verdana"/>
            </a:endParaRPr>
          </a:p>
        </p:txBody>
      </p:sp>
      <p:sp>
        <p:nvSpPr>
          <p:cNvPr id="98" name="Google Shape;98;p21"/>
          <p:cNvSpPr txBox="1"/>
          <p:nvPr>
            <p:ph idx="1" type="body"/>
          </p:nvPr>
        </p:nvSpPr>
        <p:spPr>
          <a:xfrm>
            <a:off x="268875" y="1017725"/>
            <a:ext cx="83538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a:t>Check the top right corner for an icon referencing these unique sections. </a:t>
            </a:r>
            <a:endParaRPr/>
          </a:p>
        </p:txBody>
      </p:sp>
      <p:sp>
        <p:nvSpPr>
          <p:cNvPr id="99" name="Google Shape;99;p2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00" name="Google Shape;100;p21"/>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Lesson 1.8 Choosing the Correct Variable to Solve For, Part 1</a:t>
            </a:r>
            <a:endParaRPr/>
          </a:p>
        </p:txBody>
      </p:sp>
      <p:graphicFrame>
        <p:nvGraphicFramePr>
          <p:cNvPr id="101" name="Google Shape;101;p21"/>
          <p:cNvGraphicFramePr/>
          <p:nvPr/>
        </p:nvGraphicFramePr>
        <p:xfrm>
          <a:off x="416500" y="1479425"/>
          <a:ext cx="3000000" cy="3000000"/>
        </p:xfrm>
        <a:graphic>
          <a:graphicData uri="http://schemas.openxmlformats.org/drawingml/2006/table">
            <a:tbl>
              <a:tblPr>
                <a:noFill/>
                <a:tableStyleId>{F1C5334F-30D6-4F8A-A663-C7B4FB4F55E3}</a:tableStyleId>
              </a:tblPr>
              <a:tblGrid>
                <a:gridCol w="382850"/>
                <a:gridCol w="2585825"/>
                <a:gridCol w="1114200"/>
                <a:gridCol w="4123300"/>
              </a:tblGrid>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Support for Students with Disability</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Hidden</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rowSpan="2">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Learning Strategies slide, provides additional support to students for understanding the activity. </a:t>
                      </a:r>
                      <a:endParaRPr sz="1300">
                        <a:solidFill>
                          <a:srgbClr val="424242"/>
                        </a:solidFill>
                        <a:latin typeface="Noto Sans"/>
                        <a:ea typeface="Noto Sans"/>
                        <a:cs typeface="Noto Sans"/>
                        <a:sym typeface="Noto Sans"/>
                      </a:endParaRPr>
                    </a:p>
                    <a:p>
                      <a:pPr indent="0" lvl="0" marL="0" rtl="0" algn="l">
                        <a:spcBef>
                          <a:spcPts val="0"/>
                        </a:spcBef>
                        <a:spcAft>
                          <a:spcPts val="0"/>
                        </a:spcAft>
                        <a:buNone/>
                      </a:pPr>
                      <a:r>
                        <a:t/>
                      </a:r>
                      <a:endParaRPr sz="1300">
                        <a:solidFill>
                          <a:srgbClr val="424242"/>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sz="1300">
                          <a:solidFill>
                            <a:srgbClr val="424242"/>
                          </a:solidFill>
                          <a:latin typeface="Noto Sans"/>
                          <a:ea typeface="Noto Sans"/>
                          <a:cs typeface="Noto Sans"/>
                          <a:sym typeface="Noto Sans"/>
                        </a:rPr>
                        <a:t>Learning Strategies slide, provides additional support to students for understanding the activity. </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Noto Sans"/>
                          <a:ea typeface="Noto Sans"/>
                          <a:cs typeface="Noto Sans"/>
                          <a:sym typeface="Noto Sans"/>
                        </a:rPr>
                        <a:t>Support for English Language Learners</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Hidden</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vMerge="1"/>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Extending Your Thinking</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Hidden</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Extending Your Thinking slide, provides an extra challenge for students.</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Self Check</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Not Hidden</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Self Check slide, checkpoint to assess student understanding after the learning activity.</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Review</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Hidden</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Self Check- Review slide, designed to help review topics from the self check question.</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sp>
        <p:nvSpPr>
          <p:cNvPr id="102" name="Google Shape;102;p21"/>
          <p:cNvSpPr/>
          <p:nvPr/>
        </p:nvSpPr>
        <p:spPr>
          <a:xfrm>
            <a:off x="379563" y="3255100"/>
            <a:ext cx="274200" cy="2742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103" name="Google Shape;103;p21" title="additional resource-1.png"/>
          <p:cNvPicPr preferRelativeResize="0"/>
          <p:nvPr/>
        </p:nvPicPr>
        <p:blipFill>
          <a:blip r:embed="rId3">
            <a:alphaModFix/>
          </a:blip>
          <a:stretch>
            <a:fillRect/>
          </a:stretch>
        </p:blipFill>
        <p:spPr>
          <a:xfrm>
            <a:off x="416488" y="3887072"/>
            <a:ext cx="274320" cy="274320"/>
          </a:xfrm>
          <a:prstGeom prst="rect">
            <a:avLst/>
          </a:prstGeom>
          <a:noFill/>
          <a:ln>
            <a:noFill/>
          </a:ln>
        </p:spPr>
      </p:pic>
      <p:pic>
        <p:nvPicPr>
          <p:cNvPr id="104" name="Google Shape;104;p21" title="emojione_input-latin-letters (4).png"/>
          <p:cNvPicPr preferRelativeResize="0"/>
          <p:nvPr/>
        </p:nvPicPr>
        <p:blipFill>
          <a:blip r:embed="rId4">
            <a:alphaModFix/>
          </a:blip>
          <a:stretch>
            <a:fillRect/>
          </a:stretch>
        </p:blipFill>
        <p:spPr>
          <a:xfrm>
            <a:off x="416488" y="2205988"/>
            <a:ext cx="274320" cy="274320"/>
          </a:xfrm>
          <a:prstGeom prst="rect">
            <a:avLst/>
          </a:prstGeom>
          <a:noFill/>
          <a:ln>
            <a:noFill/>
          </a:ln>
        </p:spPr>
      </p:pic>
      <p:pic>
        <p:nvPicPr>
          <p:cNvPr id="105" name="Google Shape;105;p21" title="Frame 13.png"/>
          <p:cNvPicPr preferRelativeResize="0"/>
          <p:nvPr/>
        </p:nvPicPr>
        <p:blipFill>
          <a:blip r:embed="rId5">
            <a:alphaModFix/>
          </a:blip>
          <a:stretch>
            <a:fillRect/>
          </a:stretch>
        </p:blipFill>
        <p:spPr>
          <a:xfrm>
            <a:off x="416488" y="1620180"/>
            <a:ext cx="274320" cy="274320"/>
          </a:xfrm>
          <a:prstGeom prst="rect">
            <a:avLst/>
          </a:prstGeom>
          <a:noFill/>
          <a:ln>
            <a:noFill/>
          </a:ln>
        </p:spPr>
      </p:pic>
      <p:pic>
        <p:nvPicPr>
          <p:cNvPr id="106" name="Google Shape;106;p21" title="extending your thinking-1.png"/>
          <p:cNvPicPr preferRelativeResize="0"/>
          <p:nvPr/>
        </p:nvPicPr>
        <p:blipFill>
          <a:blip r:embed="rId6">
            <a:alphaModFix/>
          </a:blip>
          <a:stretch>
            <a:fillRect/>
          </a:stretch>
        </p:blipFill>
        <p:spPr>
          <a:xfrm>
            <a:off x="416488" y="2753632"/>
            <a:ext cx="274320" cy="274320"/>
          </a:xfrm>
          <a:prstGeom prst="rect">
            <a:avLst/>
          </a:prstGeom>
          <a:noFill/>
          <a:ln>
            <a:noFill/>
          </a:ln>
        </p:spPr>
      </p:pic>
      <p:pic>
        <p:nvPicPr>
          <p:cNvPr id="107" name="Google Shape;107;p21" title="self-checl-1.png"/>
          <p:cNvPicPr preferRelativeResize="0"/>
          <p:nvPr/>
        </p:nvPicPr>
        <p:blipFill>
          <a:blip r:embed="rId7">
            <a:alphaModFix/>
          </a:blip>
          <a:stretch>
            <a:fillRect/>
          </a:stretch>
        </p:blipFill>
        <p:spPr>
          <a:xfrm>
            <a:off x="416488" y="3314163"/>
            <a:ext cx="274320" cy="274320"/>
          </a:xfrm>
          <a:prstGeom prst="rect">
            <a:avLst/>
          </a:prstGeom>
          <a:noFill/>
          <a:ln>
            <a:noFill/>
          </a:ln>
        </p:spPr>
      </p:pic>
      <p:pic>
        <p:nvPicPr>
          <p:cNvPr id="108" name="Google Shape;108;p21" title="mdi_hide.png"/>
          <p:cNvPicPr preferRelativeResize="0"/>
          <p:nvPr/>
        </p:nvPicPr>
        <p:blipFill>
          <a:blip r:embed="rId8">
            <a:alphaModFix/>
          </a:blip>
          <a:stretch>
            <a:fillRect/>
          </a:stretch>
        </p:blipFill>
        <p:spPr>
          <a:xfrm>
            <a:off x="8686800" y="137160"/>
            <a:ext cx="274320" cy="274320"/>
          </a:xfrm>
          <a:prstGeom prst="rect">
            <a:avLst/>
          </a:prstGeom>
          <a:noFill/>
          <a:ln>
            <a:noFill/>
          </a:ln>
        </p:spPr>
      </p:pic>
      <p:sp>
        <p:nvSpPr>
          <p:cNvPr id="109" name="Google Shape;109;p21"/>
          <p:cNvSpPr/>
          <p:nvPr/>
        </p:nvSpPr>
        <p:spPr>
          <a:xfrm>
            <a:off x="2984325" y="4474800"/>
            <a:ext cx="30705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100">
                <a:solidFill>
                  <a:schemeClr val="dk1"/>
                </a:solidFill>
                <a:latin typeface="Noto Sans"/>
                <a:ea typeface="Noto Sans"/>
                <a:cs typeface="Noto Sans"/>
                <a:sym typeface="Noto Sans"/>
              </a:rPr>
              <a:t>On the next slides, c</a:t>
            </a:r>
            <a:r>
              <a:rPr lang="en" sz="1100">
                <a:solidFill>
                  <a:schemeClr val="dk1"/>
                </a:solidFill>
                <a:latin typeface="Noto Sans"/>
                <a:ea typeface="Noto Sans"/>
                <a:cs typeface="Noto Sans"/>
                <a:sym typeface="Noto Sans"/>
              </a:rPr>
              <a:t>heck the </a:t>
            </a:r>
            <a:r>
              <a:rPr b="1" lang="en" sz="1100">
                <a:solidFill>
                  <a:schemeClr val="dk1"/>
                </a:solidFill>
                <a:latin typeface="Noto Sans"/>
                <a:ea typeface="Noto Sans"/>
                <a:cs typeface="Noto Sans"/>
                <a:sym typeface="Noto Sans"/>
              </a:rPr>
              <a:t>speaker notes </a:t>
            </a:r>
            <a:r>
              <a:rPr lang="en" sz="1100">
                <a:solidFill>
                  <a:schemeClr val="dk1"/>
                </a:solidFill>
                <a:latin typeface="Noto Sans"/>
                <a:ea typeface="Noto Sans"/>
                <a:cs typeface="Noto Sans"/>
                <a:sym typeface="Noto Sans"/>
              </a:rPr>
              <a:t>for teacher instructions and support.</a:t>
            </a:r>
            <a:endParaRPr sz="1200">
              <a:latin typeface="Noto Sans"/>
              <a:ea typeface="Noto Sans"/>
              <a:cs typeface="Noto Sans"/>
              <a:sym typeface="Noto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113" name="Shape 113"/>
        <p:cNvGrpSpPr/>
        <p:nvPr/>
      </p:nvGrpSpPr>
      <p:grpSpPr>
        <a:xfrm>
          <a:off x="0" y="0"/>
          <a:ext cx="0" cy="0"/>
          <a:chOff x="0" y="0"/>
          <a:chExt cx="0" cy="0"/>
        </a:xfrm>
      </p:grpSpPr>
      <p:sp>
        <p:nvSpPr>
          <p:cNvPr id="114" name="Google Shape;114;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115" name="Google Shape;115;p22"/>
          <p:cNvSpPr txBox="1"/>
          <p:nvPr>
            <p:ph idx="1" type="body"/>
          </p:nvPr>
        </p:nvSpPr>
        <p:spPr>
          <a:xfrm>
            <a:off x="311700" y="1152475"/>
            <a:ext cx="4992600" cy="34986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latin typeface="Noto Sans"/>
                <a:ea typeface="Noto Sans"/>
                <a:cs typeface="Noto Sans"/>
                <a:sym typeface="Noto Sans"/>
              </a:rPr>
              <a:t>By the end of this lesson you will be able to -</a:t>
            </a:r>
            <a:endParaRPr b="1">
              <a:solidFill>
                <a:srgbClr val="F3F3F3"/>
              </a:solidFill>
              <a:latin typeface="Noto Sans"/>
              <a:ea typeface="Noto Sans"/>
              <a:cs typeface="Noto Sans"/>
              <a:sym typeface="Noto Sans"/>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Solve </a:t>
            </a:r>
            <a:r>
              <a:rPr lang="en">
                <a:solidFill>
                  <a:srgbClr val="F3F3F3"/>
                </a:solidFill>
              </a:rPr>
              <a:t>for a particular </a:t>
            </a:r>
            <a:r>
              <a:rPr b="1" lang="en">
                <a:solidFill>
                  <a:srgbClr val="F3F3F3"/>
                </a:solidFill>
              </a:rPr>
              <a:t>variable</a:t>
            </a:r>
            <a:r>
              <a:rPr lang="en">
                <a:solidFill>
                  <a:srgbClr val="F3F3F3"/>
                </a:solidFill>
              </a:rPr>
              <a:t>, given an</a:t>
            </a:r>
            <a:r>
              <a:rPr b="1" lang="en">
                <a:solidFill>
                  <a:srgbClr val="F3F3F3"/>
                </a:solidFill>
              </a:rPr>
              <a:t> equation.</a:t>
            </a:r>
            <a:endParaRPr>
              <a:solidFill>
                <a:srgbClr val="F3F3F3"/>
              </a:solidFill>
              <a:latin typeface="Noto Sans"/>
              <a:ea typeface="Noto Sans"/>
              <a:cs typeface="Noto Sans"/>
              <a:sym typeface="Noto Sans"/>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Determine </a:t>
            </a:r>
            <a:r>
              <a:rPr lang="en">
                <a:solidFill>
                  <a:srgbClr val="F3F3F3"/>
                </a:solidFill>
              </a:rPr>
              <a:t>the more</a:t>
            </a:r>
            <a:r>
              <a:rPr b="1" lang="en">
                <a:solidFill>
                  <a:srgbClr val="F3F3F3"/>
                </a:solidFill>
              </a:rPr>
              <a:t> useful form </a:t>
            </a:r>
            <a:r>
              <a:rPr lang="en">
                <a:solidFill>
                  <a:srgbClr val="F3F3F3"/>
                </a:solidFill>
              </a:rPr>
              <a:t>of an </a:t>
            </a:r>
            <a:r>
              <a:rPr b="1" lang="en">
                <a:solidFill>
                  <a:srgbClr val="F3F3F3"/>
                </a:solidFill>
              </a:rPr>
              <a:t>equation.</a:t>
            </a:r>
            <a:endParaRPr>
              <a:solidFill>
                <a:srgbClr val="F3F3F3"/>
              </a:solidFill>
            </a:endParaRPr>
          </a:p>
          <a:p>
            <a:pPr indent="-317500" lvl="0" marL="457200" rtl="0" algn="l">
              <a:lnSpc>
                <a:spcPct val="100000"/>
              </a:lnSpc>
              <a:spcBef>
                <a:spcPts val="1000"/>
              </a:spcBef>
              <a:spcAft>
                <a:spcPts val="1000"/>
              </a:spcAft>
              <a:buClr>
                <a:srgbClr val="F3F3F3"/>
              </a:buClr>
              <a:buSzPts val="1400"/>
              <a:buChar char="●"/>
            </a:pPr>
            <a:r>
              <a:rPr b="1" lang="en">
                <a:solidFill>
                  <a:srgbClr val="F3F3F3"/>
                </a:solidFill>
              </a:rPr>
              <a:t>Explain </a:t>
            </a:r>
            <a:r>
              <a:rPr lang="en">
                <a:solidFill>
                  <a:srgbClr val="F3F3F3"/>
                </a:solidFill>
              </a:rPr>
              <a:t>the phrase “to </a:t>
            </a:r>
            <a:r>
              <a:rPr b="1" lang="en">
                <a:solidFill>
                  <a:srgbClr val="F3F3F3"/>
                </a:solidFill>
              </a:rPr>
              <a:t>solve for a variable.”</a:t>
            </a:r>
            <a:endParaRPr b="1">
              <a:solidFill>
                <a:srgbClr val="F3F3F3"/>
              </a:solidFill>
            </a:endParaRPr>
          </a:p>
        </p:txBody>
      </p:sp>
      <p:pic>
        <p:nvPicPr>
          <p:cNvPr id="116" name="Google Shape;116;p22" title="lesson journey-opt 2.png"/>
          <p:cNvPicPr preferRelativeResize="0"/>
          <p:nvPr/>
        </p:nvPicPr>
        <p:blipFill>
          <a:blip r:embed="rId3">
            <a:alphaModFix/>
          </a:blip>
          <a:stretch>
            <a:fillRect/>
          </a:stretch>
        </p:blipFill>
        <p:spPr>
          <a:xfrm>
            <a:off x="5385050" y="1152463"/>
            <a:ext cx="3447249" cy="2298175"/>
          </a:xfrm>
          <a:prstGeom prst="rect">
            <a:avLst/>
          </a:prstGeom>
          <a:noFill/>
          <a:ln>
            <a:noFill/>
          </a:ln>
        </p:spPr>
      </p:pic>
      <p:sp>
        <p:nvSpPr>
          <p:cNvPr id="117" name="Google Shape;117;p2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solidFill>
                  <a:srgbClr val="EFEFEF"/>
                </a:solidFill>
              </a:rPr>
              <a:t>‹#›</a:t>
            </a:fld>
            <a:endParaRPr>
              <a:solidFill>
                <a:srgbClr val="EFEFEF"/>
              </a:solidFill>
            </a:endParaRPr>
          </a:p>
        </p:txBody>
      </p:sp>
      <p:sp>
        <p:nvSpPr>
          <p:cNvPr id="118" name="Google Shape;118;p2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solidFill>
                  <a:srgbClr val="EFEFEF"/>
                </a:solidFill>
              </a:rPr>
              <a:t>1.8 Choosing the Correct Variable to Solve For, Part 1</a:t>
            </a:r>
            <a:endParaRPr>
              <a:solidFill>
                <a:srgbClr val="EFEFE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23"/>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a:latin typeface="Verdana"/>
                <a:ea typeface="Verdana"/>
                <a:cs typeface="Verdana"/>
                <a:sym typeface="Verdana"/>
              </a:rPr>
              <a:t>Vocabulary</a:t>
            </a:r>
            <a:endParaRPr>
              <a:latin typeface="Verdana"/>
              <a:ea typeface="Verdana"/>
              <a:cs typeface="Verdana"/>
              <a:sym typeface="Verdana"/>
            </a:endParaRPr>
          </a:p>
        </p:txBody>
      </p:sp>
      <p:sp>
        <p:nvSpPr>
          <p:cNvPr id="124" name="Google Shape;124;p23"/>
          <p:cNvSpPr txBox="1"/>
          <p:nvPr>
            <p:ph idx="1" type="body"/>
          </p:nvPr>
        </p:nvSpPr>
        <p:spPr>
          <a:xfrm>
            <a:off x="311700" y="1018900"/>
            <a:ext cx="4520700" cy="3549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latin typeface="Calibri"/>
                <a:ea typeface="Calibri"/>
                <a:cs typeface="Calibri"/>
                <a:sym typeface="Calibri"/>
              </a:rPr>
              <a:t>Previous</a:t>
            </a:r>
            <a:endParaRPr b="1">
              <a:latin typeface="Calibri"/>
              <a:ea typeface="Calibri"/>
              <a:cs typeface="Calibri"/>
              <a:sym typeface="Calibri"/>
            </a:endParaRPr>
          </a:p>
          <a:p>
            <a:pPr indent="-342900" lvl="0" marL="457200" rtl="0" algn="l">
              <a:spcBef>
                <a:spcPts val="1200"/>
              </a:spcBef>
              <a:spcAft>
                <a:spcPts val="0"/>
              </a:spcAft>
              <a:buSzPts val="1800"/>
              <a:buFont typeface="Calibri"/>
              <a:buChar char="●"/>
            </a:pPr>
            <a:r>
              <a:rPr lang="en">
                <a:latin typeface="Calibri"/>
                <a:ea typeface="Calibri"/>
                <a:cs typeface="Calibri"/>
                <a:sym typeface="Calibri"/>
              </a:rPr>
              <a:t>Equation</a:t>
            </a:r>
            <a:endParaRPr>
              <a:latin typeface="Calibri"/>
              <a:ea typeface="Calibri"/>
              <a:cs typeface="Calibri"/>
              <a:sym typeface="Calibri"/>
            </a:endParaRPr>
          </a:p>
          <a:p>
            <a:pPr indent="-330200" lvl="1" marL="914400" rtl="0" algn="l">
              <a:spcBef>
                <a:spcPts val="0"/>
              </a:spcBef>
              <a:spcAft>
                <a:spcPts val="0"/>
              </a:spcAft>
              <a:buSzPts val="1600"/>
              <a:buFont typeface="Calibri"/>
              <a:buChar char="○"/>
            </a:pPr>
            <a:r>
              <a:rPr lang="en">
                <a:latin typeface="Calibri"/>
                <a:ea typeface="Calibri"/>
                <a:cs typeface="Calibri"/>
                <a:sym typeface="Calibri"/>
              </a:rPr>
              <a:t>A mathematical statement showing that two numbers, expressions, or objects are equal.</a:t>
            </a:r>
            <a:endParaRPr>
              <a:latin typeface="Calibri"/>
              <a:ea typeface="Calibri"/>
              <a:cs typeface="Calibri"/>
              <a:sym typeface="Calibri"/>
            </a:endParaRPr>
          </a:p>
          <a:p>
            <a:pPr indent="-342900" lvl="0" marL="457200" rtl="0" algn="l">
              <a:spcBef>
                <a:spcPts val="0"/>
              </a:spcBef>
              <a:spcAft>
                <a:spcPts val="0"/>
              </a:spcAft>
              <a:buSzPts val="1800"/>
              <a:buFont typeface="Calibri"/>
              <a:buChar char="●"/>
            </a:pPr>
            <a:r>
              <a:rPr lang="en">
                <a:latin typeface="Calibri"/>
                <a:ea typeface="Calibri"/>
                <a:cs typeface="Calibri"/>
                <a:sym typeface="Calibri"/>
              </a:rPr>
              <a:t>Expression</a:t>
            </a:r>
            <a:endParaRPr>
              <a:latin typeface="Calibri"/>
              <a:ea typeface="Calibri"/>
              <a:cs typeface="Calibri"/>
              <a:sym typeface="Calibri"/>
            </a:endParaRPr>
          </a:p>
          <a:p>
            <a:pPr indent="-330200" lvl="1" marL="914400" rtl="0" algn="l">
              <a:spcBef>
                <a:spcPts val="0"/>
              </a:spcBef>
              <a:spcAft>
                <a:spcPts val="0"/>
              </a:spcAft>
              <a:buSzPts val="1600"/>
              <a:buFont typeface="Calibri"/>
              <a:buChar char="○"/>
            </a:pPr>
            <a:r>
              <a:rPr lang="en">
                <a:latin typeface="Calibri"/>
                <a:ea typeface="Calibri"/>
                <a:cs typeface="Calibri"/>
                <a:sym typeface="Calibri"/>
              </a:rPr>
              <a:t>The sum of products of numbers and variables.</a:t>
            </a:r>
            <a:endParaRPr/>
          </a:p>
          <a:p>
            <a:pPr indent="-342900" lvl="0" marL="457200" rtl="0" algn="l">
              <a:spcBef>
                <a:spcPts val="0"/>
              </a:spcBef>
              <a:spcAft>
                <a:spcPts val="0"/>
              </a:spcAft>
              <a:buSzPts val="1800"/>
              <a:buFont typeface="Calibri"/>
              <a:buChar char="●"/>
            </a:pPr>
            <a:r>
              <a:rPr lang="en">
                <a:latin typeface="Calibri"/>
                <a:ea typeface="Calibri"/>
                <a:cs typeface="Calibri"/>
                <a:sym typeface="Calibri"/>
              </a:rPr>
              <a:t>Equivalent equations</a:t>
            </a:r>
            <a:endParaRPr>
              <a:latin typeface="Calibri"/>
              <a:ea typeface="Calibri"/>
              <a:cs typeface="Calibri"/>
              <a:sym typeface="Calibri"/>
            </a:endParaRPr>
          </a:p>
          <a:p>
            <a:pPr indent="-330200" lvl="1" marL="914400" rtl="0" algn="l">
              <a:spcBef>
                <a:spcPts val="0"/>
              </a:spcBef>
              <a:spcAft>
                <a:spcPts val="0"/>
              </a:spcAft>
              <a:buSzPts val="1600"/>
              <a:buFont typeface="Calibri"/>
              <a:buChar char="○"/>
            </a:pPr>
            <a:r>
              <a:rPr lang="en">
                <a:latin typeface="Calibri"/>
                <a:ea typeface="Calibri"/>
                <a:cs typeface="Calibri"/>
                <a:sym typeface="Calibri"/>
              </a:rPr>
              <a:t>Equations that have identical solutions. Example: 2(3𝑥 + 5) = 6𝑥 + 10</a:t>
            </a:r>
            <a:endParaRPr b="1"/>
          </a:p>
        </p:txBody>
      </p:sp>
      <p:sp>
        <p:nvSpPr>
          <p:cNvPr id="125" name="Google Shape;125;p23"/>
          <p:cNvSpPr txBox="1"/>
          <p:nvPr>
            <p:ph idx="3" type="sldNum"/>
          </p:nvPr>
        </p:nvSpPr>
        <p:spPr>
          <a:xfrm>
            <a:off x="500800" y="4629825"/>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1.8 Choosing the Correct Variable to Solve For, Part 1</a:t>
            </a:r>
            <a:endParaRPr/>
          </a:p>
        </p:txBody>
      </p:sp>
      <p:sp>
        <p:nvSpPr>
          <p:cNvPr id="126" name="Google Shape;126;p2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27" name="Google Shape;127;p23"/>
          <p:cNvSpPr txBox="1"/>
          <p:nvPr>
            <p:ph idx="2" type="body"/>
          </p:nvPr>
        </p:nvSpPr>
        <p:spPr>
          <a:xfrm>
            <a:off x="4764750" y="1085650"/>
            <a:ext cx="42960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Calibri"/>
                <a:ea typeface="Calibri"/>
                <a:cs typeface="Calibri"/>
                <a:sym typeface="Calibri"/>
              </a:rPr>
              <a:t>New</a:t>
            </a:r>
            <a:endParaRPr b="1">
              <a:latin typeface="Calibri"/>
              <a:ea typeface="Calibri"/>
              <a:cs typeface="Calibri"/>
              <a:sym typeface="Calibri"/>
            </a:endParaRPr>
          </a:p>
          <a:p>
            <a:pPr indent="-342900" lvl="0" marL="457200" rtl="0" algn="l">
              <a:spcBef>
                <a:spcPts val="1200"/>
              </a:spcBef>
              <a:spcAft>
                <a:spcPts val="0"/>
              </a:spcAft>
              <a:buSzPts val="1800"/>
              <a:buFont typeface="Calibri"/>
              <a:buChar char="●"/>
            </a:pPr>
            <a:r>
              <a:rPr lang="en">
                <a:latin typeface="Calibri"/>
                <a:ea typeface="Calibri"/>
                <a:cs typeface="Calibri"/>
                <a:sym typeface="Calibri"/>
              </a:rPr>
              <a:t>None</a:t>
            </a:r>
            <a:endParaRPr sz="1400">
              <a:latin typeface="Calibri"/>
              <a:ea typeface="Calibri"/>
              <a:cs typeface="Calibri"/>
              <a:sym typeface="Calibri"/>
            </a:endParaRPr>
          </a:p>
          <a:p>
            <a:pPr indent="0" lvl="0" marL="0" rtl="0" algn="l">
              <a:spcBef>
                <a:spcPts val="1200"/>
              </a:spcBef>
              <a:spcAft>
                <a:spcPts val="1200"/>
              </a:spcAft>
              <a:buNone/>
            </a:pPr>
            <a:r>
              <a:t/>
            </a:r>
            <a:endParaRPr b="1" sz="18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31" name="Shape 131"/>
        <p:cNvGrpSpPr/>
        <p:nvPr/>
      </p:nvGrpSpPr>
      <p:grpSpPr>
        <a:xfrm>
          <a:off x="0" y="0"/>
          <a:ext cx="0" cy="0"/>
          <a:chOff x="0" y="0"/>
          <a:chExt cx="0" cy="0"/>
        </a:xfrm>
      </p:grpSpPr>
      <p:sp>
        <p:nvSpPr>
          <p:cNvPr id="132" name="Google Shape;132;p24"/>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133" name="Google Shape;133;p24"/>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4" name="Google Shape;134;p24"/>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5" name="Google Shape;135;p24"/>
          <p:cNvSpPr/>
          <p:nvPr/>
        </p:nvSpPr>
        <p:spPr>
          <a:xfrm>
            <a:off x="944775"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6" name="Google Shape;136;p24"/>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7" name="Google Shape;137;p24"/>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8" name="Google Shape;138;p24"/>
          <p:cNvSpPr/>
          <p:nvPr/>
        </p:nvSpPr>
        <p:spPr>
          <a:xfrm>
            <a:off x="5629650" y="13493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39" name="Google Shape;139;p24"/>
          <p:cNvCxnSpPr>
            <a:stCxn id="133" idx="2"/>
            <a:endCxn id="135" idx="0"/>
          </p:cNvCxnSpPr>
          <p:nvPr/>
        </p:nvCxnSpPr>
        <p:spPr>
          <a:xfrm flipH="1" rot="-5400000">
            <a:off x="1413938" y="2483200"/>
            <a:ext cx="336600" cy="736800"/>
          </a:xfrm>
          <a:prstGeom prst="bentConnector3">
            <a:avLst>
              <a:gd fmla="val 49994" name="adj1"/>
            </a:avLst>
          </a:prstGeom>
          <a:noFill/>
          <a:ln cap="flat" cmpd="sng" w="19050">
            <a:solidFill>
              <a:srgbClr val="CCCCCC"/>
            </a:solidFill>
            <a:prstDash val="dash"/>
            <a:round/>
            <a:headEnd len="med" w="med" type="none"/>
            <a:tailEnd len="med" w="med" type="none"/>
          </a:ln>
        </p:spPr>
      </p:cxnSp>
      <p:cxnSp>
        <p:nvCxnSpPr>
          <p:cNvPr id="140" name="Google Shape;140;p24"/>
          <p:cNvCxnSpPr>
            <a:stCxn id="135" idx="3"/>
            <a:endCxn id="134"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141" name="Google Shape;141;p24"/>
          <p:cNvCxnSpPr>
            <a:stCxn id="134" idx="3"/>
            <a:endCxn id="136"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142" name="Google Shape;142;p24"/>
          <p:cNvCxnSpPr>
            <a:stCxn id="136" idx="3"/>
            <a:endCxn id="138" idx="2"/>
          </p:cNvCxnSpPr>
          <p:nvPr/>
        </p:nvCxnSpPr>
        <p:spPr>
          <a:xfrm flipH="1" rot="10800000">
            <a:off x="6016988" y="2675163"/>
            <a:ext cx="618600" cy="1007700"/>
          </a:xfrm>
          <a:prstGeom prst="bentConnector2">
            <a:avLst/>
          </a:prstGeom>
          <a:noFill/>
          <a:ln cap="flat" cmpd="sng" w="19050">
            <a:solidFill>
              <a:srgbClr val="CCCCCC"/>
            </a:solidFill>
            <a:prstDash val="dash"/>
            <a:round/>
            <a:headEnd len="med" w="med" type="none"/>
            <a:tailEnd len="med" w="med" type="none"/>
          </a:ln>
        </p:spPr>
      </p:cxnSp>
      <p:cxnSp>
        <p:nvCxnSpPr>
          <p:cNvPr id="143" name="Google Shape;143;p24"/>
          <p:cNvCxnSpPr>
            <a:stCxn id="138" idx="3"/>
            <a:endCxn id="137" idx="0"/>
          </p:cNvCxnSpPr>
          <p:nvPr/>
        </p:nvCxnSpPr>
        <p:spPr>
          <a:xfrm>
            <a:off x="7641450" y="2012313"/>
            <a:ext cx="269400" cy="994500"/>
          </a:xfrm>
          <a:prstGeom prst="bentConnector2">
            <a:avLst/>
          </a:prstGeom>
          <a:noFill/>
          <a:ln cap="flat" cmpd="sng" w="19050">
            <a:solidFill>
              <a:srgbClr val="CCCCCC"/>
            </a:solidFill>
            <a:prstDash val="dash"/>
            <a:round/>
            <a:headEnd len="med" w="med" type="none"/>
            <a:tailEnd len="med" w="med" type="none"/>
          </a:ln>
        </p:spPr>
      </p:cxnSp>
      <p:sp>
        <p:nvSpPr>
          <p:cNvPr id="144" name="Google Shape;144;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45" name="Google Shape;145;p24" title="hugeicons_task-done-01.png"/>
          <p:cNvPicPr preferRelativeResize="0"/>
          <p:nvPr/>
        </p:nvPicPr>
        <p:blipFill>
          <a:blip r:embed="rId3">
            <a:alphaModFix/>
          </a:blip>
          <a:stretch>
            <a:fillRect/>
          </a:stretch>
        </p:blipFill>
        <p:spPr>
          <a:xfrm>
            <a:off x="1841720" y="3200400"/>
            <a:ext cx="228600" cy="228600"/>
          </a:xfrm>
          <a:prstGeom prst="rect">
            <a:avLst/>
          </a:prstGeom>
          <a:noFill/>
          <a:ln>
            <a:noFill/>
          </a:ln>
        </p:spPr>
      </p:pic>
      <p:sp>
        <p:nvSpPr>
          <p:cNvPr id="146" name="Google Shape;146;p24"/>
          <p:cNvSpPr txBox="1"/>
          <p:nvPr/>
        </p:nvSpPr>
        <p:spPr>
          <a:xfrm>
            <a:off x="103627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pic>
        <p:nvPicPr>
          <p:cNvPr id="147" name="Google Shape;147;p24" title="hugeicons_task-done-01.png"/>
          <p:cNvPicPr preferRelativeResize="0"/>
          <p:nvPr/>
        </p:nvPicPr>
        <p:blipFill>
          <a:blip r:embed="rId3">
            <a:alphaModFix/>
          </a:blip>
          <a:stretch>
            <a:fillRect/>
          </a:stretch>
        </p:blipFill>
        <p:spPr>
          <a:xfrm>
            <a:off x="3628795" y="1554480"/>
            <a:ext cx="228600" cy="228600"/>
          </a:xfrm>
          <a:prstGeom prst="rect">
            <a:avLst/>
          </a:prstGeom>
          <a:noFill/>
          <a:ln>
            <a:noFill/>
          </a:ln>
        </p:spPr>
      </p:pic>
      <p:sp>
        <p:nvSpPr>
          <p:cNvPr id="148" name="Google Shape;148;p24"/>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49" name="Google Shape;149;p24"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150" name="Google Shape;150;p24"/>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51" name="Google Shape;151;p24"/>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52" name="Google Shape;152;p24"/>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53" name="Google Shape;153;p24"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154" name="Google Shape;154;p24"/>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55" name="Google Shape;155;p24" title="hugeicons_centralized.png"/>
          <p:cNvPicPr preferRelativeResize="0"/>
          <p:nvPr/>
        </p:nvPicPr>
        <p:blipFill>
          <a:blip r:embed="rId6">
            <a:alphaModFix/>
          </a:blip>
          <a:stretch>
            <a:fillRect/>
          </a:stretch>
        </p:blipFill>
        <p:spPr>
          <a:xfrm>
            <a:off x="7799832" y="3200400"/>
            <a:ext cx="228600" cy="228600"/>
          </a:xfrm>
          <a:prstGeom prst="rect">
            <a:avLst/>
          </a:prstGeom>
          <a:noFill/>
          <a:ln>
            <a:noFill/>
          </a:ln>
        </p:spPr>
      </p:pic>
      <p:pic>
        <p:nvPicPr>
          <p:cNvPr id="156" name="Google Shape;156;p24" title="hugeicons_pencil.png"/>
          <p:cNvPicPr preferRelativeResize="0"/>
          <p:nvPr/>
        </p:nvPicPr>
        <p:blipFill>
          <a:blip r:embed="rId7">
            <a:alphaModFix/>
          </a:blip>
          <a:stretch>
            <a:fillRect/>
          </a:stretch>
        </p:blipFill>
        <p:spPr>
          <a:xfrm>
            <a:off x="6519672" y="1554480"/>
            <a:ext cx="228600" cy="228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0" name="Shape 160"/>
        <p:cNvGrpSpPr/>
        <p:nvPr/>
      </p:nvGrpSpPr>
      <p:grpSpPr>
        <a:xfrm>
          <a:off x="0" y="0"/>
          <a:ext cx="0" cy="0"/>
          <a:chOff x="0" y="0"/>
          <a:chExt cx="0" cy="0"/>
        </a:xfrm>
      </p:grpSpPr>
      <p:pic>
        <p:nvPicPr>
          <p:cNvPr id="161" name="Google Shape;161;p25"/>
          <p:cNvPicPr preferRelativeResize="0"/>
          <p:nvPr/>
        </p:nvPicPr>
        <p:blipFill>
          <a:blip r:embed="rId4">
            <a:alphaModFix/>
          </a:blip>
          <a:stretch>
            <a:fillRect/>
          </a:stretch>
        </p:blipFill>
        <p:spPr>
          <a:xfrm>
            <a:off x="6096000" y="2405025"/>
            <a:ext cx="2988375" cy="2814675"/>
          </a:xfrm>
          <a:prstGeom prst="rect">
            <a:avLst/>
          </a:prstGeom>
          <a:noFill/>
          <a:ln>
            <a:noFill/>
          </a:ln>
        </p:spPr>
      </p:pic>
      <p:sp>
        <p:nvSpPr>
          <p:cNvPr id="162" name="Google Shape;162;p25"/>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a:latin typeface="Verdana"/>
                <a:ea typeface="Verdana"/>
                <a:cs typeface="Verdana"/>
                <a:sym typeface="Verdana"/>
              </a:rPr>
              <a:t>Warm Up - Parallelograms 📏</a:t>
            </a:r>
            <a:endParaRPr>
              <a:latin typeface="Verdana"/>
              <a:ea typeface="Verdana"/>
              <a:cs typeface="Verdana"/>
              <a:sym typeface="Verdana"/>
            </a:endParaRPr>
          </a:p>
        </p:txBody>
      </p:sp>
      <p:sp>
        <p:nvSpPr>
          <p:cNvPr id="163" name="Google Shape;163;p2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64" name="Google Shape;164;p2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1.8.1 Expressing Relationships between Two Quantities</a:t>
            </a:r>
            <a:endParaRPr/>
          </a:p>
        </p:txBody>
      </p:sp>
      <p:sp>
        <p:nvSpPr>
          <p:cNvPr id="165" name="Google Shape;165;p25"/>
          <p:cNvSpPr txBox="1"/>
          <p:nvPr/>
        </p:nvSpPr>
        <p:spPr>
          <a:xfrm>
            <a:off x="543225" y="1071750"/>
            <a:ext cx="8213100" cy="344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Calibri"/>
                <a:ea typeface="Calibri"/>
                <a:cs typeface="Calibri"/>
                <a:sym typeface="Calibri"/>
              </a:rPr>
              <a:t>In the image below, all the parallelograms have the same height. Base length is measured in inches, and area is measured in square inches.</a:t>
            </a:r>
            <a:endParaRPr sz="1800">
              <a:latin typeface="Calibri"/>
              <a:ea typeface="Calibri"/>
              <a:cs typeface="Calibri"/>
              <a:sym typeface="Calibri"/>
            </a:endParaRPr>
          </a:p>
          <a:p>
            <a:pPr indent="0" lvl="0" marL="0" rtl="0" algn="l">
              <a:spcBef>
                <a:spcPts val="1000"/>
              </a:spcBef>
              <a:spcAft>
                <a:spcPts val="1000"/>
              </a:spcAft>
              <a:buNone/>
            </a:pPr>
            <a:r>
              <a:rPr lang="en" sz="1800">
                <a:latin typeface="Calibri"/>
                <a:ea typeface="Calibri"/>
                <a:cs typeface="Calibri"/>
                <a:sym typeface="Calibri"/>
              </a:rPr>
              <a:t>A table can be used to show the relationship between the base length, b , and the area, A, of the parallelograms. Complete the table by entering the missing information.</a:t>
            </a:r>
            <a:endParaRPr sz="1800">
              <a:latin typeface="Calibri"/>
              <a:ea typeface="Calibri"/>
              <a:cs typeface="Calibri"/>
              <a:sym typeface="Calibri"/>
            </a:endParaRPr>
          </a:p>
        </p:txBody>
      </p:sp>
      <p:graphicFrame>
        <p:nvGraphicFramePr>
          <p:cNvPr id="166" name="Google Shape;166;p25"/>
          <p:cNvGraphicFramePr/>
          <p:nvPr/>
        </p:nvGraphicFramePr>
        <p:xfrm>
          <a:off x="211500" y="3858538"/>
          <a:ext cx="3000000" cy="3000000"/>
        </p:xfrm>
        <a:graphic>
          <a:graphicData uri="http://schemas.openxmlformats.org/drawingml/2006/table">
            <a:tbl>
              <a:tblPr>
                <a:noFill/>
                <a:tableStyleId>{F1C5334F-30D6-4F8A-A663-C7B4FB4F55E3}</a:tableStyleId>
              </a:tblPr>
              <a:tblGrid>
                <a:gridCol w="842850"/>
                <a:gridCol w="411700"/>
                <a:gridCol w="411700"/>
                <a:gridCol w="411700"/>
                <a:gridCol w="1007850"/>
                <a:gridCol w="1028375"/>
                <a:gridCol w="939825"/>
                <a:gridCol w="1047625"/>
              </a:tblGrid>
              <a:tr h="381000">
                <a:tc>
                  <a:txBody>
                    <a:bodyPr/>
                    <a:lstStyle/>
                    <a:p>
                      <a:pPr indent="0" lvl="0" marL="0" rtl="0" algn="ctr">
                        <a:spcBef>
                          <a:spcPts val="0"/>
                        </a:spcBef>
                        <a:spcAft>
                          <a:spcPts val="0"/>
                        </a:spcAft>
                        <a:buNone/>
                      </a:pPr>
                      <a:r>
                        <a:rPr i="1" lang="en">
                          <a:solidFill>
                            <a:srgbClr val="FFFFFF"/>
                          </a:solidFill>
                          <a:latin typeface="Calibri"/>
                          <a:ea typeface="Calibri"/>
                          <a:cs typeface="Calibri"/>
                          <a:sym typeface="Calibri"/>
                        </a:rPr>
                        <a:t>b</a:t>
                      </a:r>
                      <a:r>
                        <a:rPr lang="en">
                          <a:solidFill>
                            <a:srgbClr val="FFFFFF"/>
                          </a:solidFill>
                          <a:latin typeface="Calibri"/>
                          <a:ea typeface="Calibri"/>
                          <a:cs typeface="Calibri"/>
                          <a:sym typeface="Calibri"/>
                        </a:rPr>
                        <a:t> </a:t>
                      </a:r>
                      <a:r>
                        <a:rPr b="1" lang="en">
                          <a:solidFill>
                            <a:srgbClr val="FFFFFF"/>
                          </a:solidFill>
                          <a:latin typeface="Calibri"/>
                          <a:ea typeface="Calibri"/>
                          <a:cs typeface="Calibri"/>
                          <a:sym typeface="Calibri"/>
                        </a:rPr>
                        <a:t>(in.)</a:t>
                      </a:r>
                      <a:endParaRPr b="1">
                        <a:solidFill>
                          <a:srgbClr val="FFFFFF"/>
                        </a:solidFill>
                        <a:latin typeface="Calibri"/>
                        <a:ea typeface="Calibri"/>
                        <a:cs typeface="Calibri"/>
                        <a:sym typeface="Calibri"/>
                      </a:endParaRPr>
                    </a:p>
                  </a:txBody>
                  <a:tcPr marT="91425" marB="91425" marR="91425" marL="91425" anchor="ctr">
                    <a:solidFill>
                      <a:srgbClr val="274E13"/>
                    </a:solidFill>
                  </a:tcPr>
                </a:tc>
                <a:tc>
                  <a:txBody>
                    <a:bodyPr/>
                    <a:lstStyle/>
                    <a:p>
                      <a:pPr indent="0" lvl="0" marL="0" rtl="0" algn="ctr">
                        <a:spcBef>
                          <a:spcPts val="0"/>
                        </a:spcBef>
                        <a:spcAft>
                          <a:spcPts val="0"/>
                        </a:spcAft>
                        <a:buNone/>
                      </a:pPr>
                      <a:r>
                        <a:rPr lang="en"/>
                        <a:t>1</a:t>
                      </a:r>
                      <a:endParaRPr/>
                    </a:p>
                  </a:txBody>
                  <a:tcPr marT="91425" marB="91425" marR="91425" marL="91425" anchor="ctr"/>
                </a:tc>
                <a:tc>
                  <a:txBody>
                    <a:bodyPr/>
                    <a:lstStyle/>
                    <a:p>
                      <a:pPr indent="0" lvl="0" marL="0" rtl="0" algn="ctr">
                        <a:spcBef>
                          <a:spcPts val="0"/>
                        </a:spcBef>
                        <a:spcAft>
                          <a:spcPts val="0"/>
                        </a:spcAft>
                        <a:buNone/>
                      </a:pPr>
                      <a:r>
                        <a:rPr lang="en"/>
                        <a:t>2</a:t>
                      </a:r>
                      <a:endParaRPr/>
                    </a:p>
                  </a:txBody>
                  <a:tcPr marT="91425" marB="91425" marR="91425" marL="91425" anchor="ctr"/>
                </a:tc>
                <a:tc>
                  <a:txBody>
                    <a:bodyPr/>
                    <a:lstStyle/>
                    <a:p>
                      <a:pPr indent="0" lvl="0" marL="0" rtl="0" algn="ctr">
                        <a:spcBef>
                          <a:spcPts val="0"/>
                        </a:spcBef>
                        <a:spcAft>
                          <a:spcPts val="0"/>
                        </a:spcAft>
                        <a:buNone/>
                      </a:pPr>
                      <a:r>
                        <a:rPr lang="en"/>
                        <a:t>3</a:t>
                      </a:r>
                      <a:endParaRPr/>
                    </a:p>
                  </a:txBody>
                  <a:tcPr marT="91425" marB="91425" marR="91425" marL="91425" anchor="ctr"/>
                </a:tc>
                <a:tc>
                  <a:txBody>
                    <a:bodyPr/>
                    <a:lstStyle/>
                    <a:p>
                      <a:pPr indent="0" lvl="0" marL="0" rtl="0" algn="ctr">
                        <a:spcBef>
                          <a:spcPts val="0"/>
                        </a:spcBef>
                        <a:spcAft>
                          <a:spcPts val="0"/>
                        </a:spcAft>
                        <a:buNone/>
                      </a:pPr>
                      <a:r>
                        <a:rPr lang="en"/>
                        <a:t>4.5</a:t>
                      </a:r>
                      <a:endParaRPr/>
                    </a:p>
                  </a:txBody>
                  <a:tcPr marT="91425" marB="91425" marR="91425" marL="91425" anchor="ctr"/>
                </a:tc>
                <a:tc>
                  <a:txBody>
                    <a:bodyPr/>
                    <a:lstStyle/>
                    <a:p>
                      <a:pPr indent="0" lvl="0" marL="0" rtl="0" algn="ctr">
                        <a:spcBef>
                          <a:spcPts val="0"/>
                        </a:spcBef>
                        <a:spcAft>
                          <a:spcPts val="0"/>
                        </a:spcAft>
                        <a:buNone/>
                      </a:pPr>
                      <a:r>
                        <a:rPr lang="en"/>
                        <a:t>11/2</a:t>
                      </a:r>
                      <a:endParaRPr/>
                    </a:p>
                  </a:txBody>
                  <a:tcPr marT="91425" marB="91425" marR="91425" marL="91425" anchor="ctr">
                    <a:lnR cap="flat" cmpd="sng" w="9525">
                      <a:solidFill>
                        <a:srgbClr val="9E9E9E"/>
                      </a:solidFill>
                      <a:prstDash val="solid"/>
                      <a:round/>
                      <a:headEnd len="sm" w="sm" type="none"/>
                      <a:tailEnd len="sm" w="sm" type="none"/>
                    </a:lnR>
                    <a:lnB cap="flat" cmpd="sng" w="9525">
                      <a:solidFill>
                        <a:srgbClr val="9E9E9E"/>
                      </a:solidFill>
                      <a:prstDash val="solid"/>
                      <a:round/>
                      <a:headEnd len="sm" w="sm" type="none"/>
                      <a:tailEnd len="sm" w="sm" type="none"/>
                    </a:lnB>
                  </a:tcPr>
                </a:tc>
                <a:tc>
                  <a:txBody>
                    <a:bodyPr/>
                    <a:lstStyle/>
                    <a:p>
                      <a:pPr indent="-317500" lvl="0" marL="457200" rtl="0" algn="l">
                        <a:spcBef>
                          <a:spcPts val="0"/>
                        </a:spcBef>
                        <a:spcAft>
                          <a:spcPts val="0"/>
                        </a:spcAft>
                        <a:buSzPts val="1400"/>
                        <a:buAutoNum type="alphaUcPeriod" startAt="3"/>
                      </a:pPr>
                      <a:r>
                        <a:rPr lang="en"/>
                        <a:t>___</a:t>
                      </a:r>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317500" lvl="0" marL="457200" rtl="0" algn="l">
                        <a:spcBef>
                          <a:spcPts val="0"/>
                        </a:spcBef>
                        <a:spcAft>
                          <a:spcPts val="0"/>
                        </a:spcAft>
                        <a:buSzPts val="1400"/>
                        <a:buAutoNum type="alphaUcPeriod" startAt="4"/>
                      </a:pPr>
                      <a:r>
                        <a:rPr lang="en"/>
                        <a:t>___</a:t>
                      </a:r>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rtl="0" algn="ctr">
                        <a:spcBef>
                          <a:spcPts val="0"/>
                        </a:spcBef>
                        <a:spcAft>
                          <a:spcPts val="0"/>
                        </a:spcAft>
                        <a:buNone/>
                      </a:pPr>
                      <a:r>
                        <a:rPr i="1" lang="en">
                          <a:solidFill>
                            <a:srgbClr val="FFFFFF"/>
                          </a:solidFill>
                          <a:latin typeface="Calibri"/>
                          <a:ea typeface="Calibri"/>
                          <a:cs typeface="Calibri"/>
                          <a:sym typeface="Calibri"/>
                        </a:rPr>
                        <a:t>A</a:t>
                      </a:r>
                      <a:r>
                        <a:rPr lang="en">
                          <a:solidFill>
                            <a:srgbClr val="FFFFFF"/>
                          </a:solidFill>
                          <a:latin typeface="Calibri"/>
                          <a:ea typeface="Calibri"/>
                          <a:cs typeface="Calibri"/>
                          <a:sym typeface="Calibri"/>
                        </a:rPr>
                        <a:t> </a:t>
                      </a:r>
                      <a:r>
                        <a:rPr b="1" lang="en">
                          <a:solidFill>
                            <a:srgbClr val="FFFFFF"/>
                          </a:solidFill>
                          <a:latin typeface="Calibri"/>
                          <a:ea typeface="Calibri"/>
                          <a:cs typeface="Calibri"/>
                          <a:sym typeface="Calibri"/>
                        </a:rPr>
                        <a:t>(sq in.)</a:t>
                      </a:r>
                      <a:endParaRPr b="1">
                        <a:solidFill>
                          <a:srgbClr val="FFFFFF"/>
                        </a:solidFill>
                        <a:latin typeface="Calibri"/>
                        <a:ea typeface="Calibri"/>
                        <a:cs typeface="Calibri"/>
                        <a:sym typeface="Calibri"/>
                      </a:endParaRPr>
                    </a:p>
                  </a:txBody>
                  <a:tcPr marT="91425" marB="91425" marR="91425" marL="91425" anchor="ctr">
                    <a:solidFill>
                      <a:srgbClr val="274E13"/>
                    </a:solidFill>
                  </a:tcPr>
                </a:tc>
                <a:tc>
                  <a:txBody>
                    <a:bodyPr/>
                    <a:lstStyle/>
                    <a:p>
                      <a:pPr indent="0" lvl="0" marL="0" rtl="0" algn="ctr">
                        <a:spcBef>
                          <a:spcPts val="0"/>
                        </a:spcBef>
                        <a:spcAft>
                          <a:spcPts val="0"/>
                        </a:spcAft>
                        <a:buNone/>
                      </a:pPr>
                      <a:r>
                        <a:rPr lang="en"/>
                        <a:t>3</a:t>
                      </a:r>
                      <a:endParaRPr/>
                    </a:p>
                  </a:txBody>
                  <a:tcPr marT="91425" marB="91425" marR="91425" marL="91425" anchor="ctr"/>
                </a:tc>
                <a:tc>
                  <a:txBody>
                    <a:bodyPr/>
                    <a:lstStyle/>
                    <a:p>
                      <a:pPr indent="0" lvl="0" marL="0" rtl="0" algn="ctr">
                        <a:spcBef>
                          <a:spcPts val="0"/>
                        </a:spcBef>
                        <a:spcAft>
                          <a:spcPts val="0"/>
                        </a:spcAft>
                        <a:buNone/>
                      </a:pPr>
                      <a:r>
                        <a:rPr lang="en"/>
                        <a:t>6</a:t>
                      </a:r>
                      <a:endParaRPr/>
                    </a:p>
                  </a:txBody>
                  <a:tcPr marT="91425" marB="91425" marR="91425" marL="91425" anchor="ctr"/>
                </a:tc>
                <a:tc>
                  <a:txBody>
                    <a:bodyPr/>
                    <a:lstStyle/>
                    <a:p>
                      <a:pPr indent="0" lvl="0" marL="0" rtl="0" algn="ctr">
                        <a:spcBef>
                          <a:spcPts val="0"/>
                        </a:spcBef>
                        <a:spcAft>
                          <a:spcPts val="0"/>
                        </a:spcAft>
                        <a:buNone/>
                      </a:pPr>
                      <a:r>
                        <a:rPr lang="en"/>
                        <a:t>9</a:t>
                      </a:r>
                      <a:endParaRPr/>
                    </a:p>
                  </a:txBody>
                  <a:tcPr marT="91425" marB="91425" marR="91425" marL="91425" anchor="ctr"/>
                </a:tc>
                <a:tc>
                  <a:txBody>
                    <a:bodyPr/>
                    <a:lstStyle/>
                    <a:p>
                      <a:pPr indent="-317500" lvl="0" marL="457200" rtl="0" algn="l">
                        <a:spcBef>
                          <a:spcPts val="0"/>
                        </a:spcBef>
                        <a:spcAft>
                          <a:spcPts val="0"/>
                        </a:spcAft>
                        <a:buSzPts val="1400"/>
                        <a:buAutoNum type="alphaUcPeriod"/>
                      </a:pPr>
                      <a:r>
                        <a:rPr lang="en"/>
                        <a:t>___</a:t>
                      </a:r>
                      <a:endParaRPr/>
                    </a:p>
                  </a:txBody>
                  <a:tcPr marT="91425" marB="91425" marR="91425" marL="91425" anchor="ctr">
                    <a:lnR cap="flat" cmpd="sng" w="9525">
                      <a:solidFill>
                        <a:srgbClr val="9E9E9E"/>
                      </a:solidFill>
                      <a:prstDash val="solid"/>
                      <a:round/>
                      <a:headEnd len="sm" w="sm" type="none"/>
                      <a:tailEnd len="sm" w="sm" type="none"/>
                    </a:lnR>
                  </a:tcPr>
                </a:tc>
                <a:tc>
                  <a:txBody>
                    <a:bodyPr/>
                    <a:lstStyle/>
                    <a:p>
                      <a:pPr indent="-317500" lvl="0" marL="457200" rtl="0" algn="l">
                        <a:spcBef>
                          <a:spcPts val="0"/>
                        </a:spcBef>
                        <a:spcAft>
                          <a:spcPts val="0"/>
                        </a:spcAft>
                        <a:buSzPts val="1400"/>
                        <a:buAutoNum type="alphaUcPeriod" startAt="2"/>
                      </a:pPr>
                      <a:r>
                        <a:rPr lang="en"/>
                        <a:t>___</a:t>
                      </a:r>
                      <a:endParaRPr/>
                    </a:p>
                  </a:txBody>
                  <a:tcPr marT="91425" marB="91425" marR="91425" marL="91425"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a:t>36</a:t>
                      </a:r>
                      <a:endParaRPr/>
                    </a:p>
                  </a:txBody>
                  <a:tcPr marT="91425" marB="91425" marR="91425" marL="91425" anchor="ctr">
                    <a:lnL cap="flat" cmpd="sng" w="9525">
                      <a:solidFill>
                        <a:srgbClr val="9E9E9E"/>
                      </a:solidFill>
                      <a:prstDash val="solid"/>
                      <a:round/>
                      <a:headEnd len="sm" w="sm" type="none"/>
                      <a:tailEnd len="sm" w="sm" type="none"/>
                    </a:lnL>
                    <a:lnT cap="flat" cmpd="sng" w="9525">
                      <a:solidFill>
                        <a:srgbClr val="9E9E9E"/>
                      </a:solidFill>
                      <a:prstDash val="solid"/>
                      <a:round/>
                      <a:headEnd len="sm" w="sm" type="none"/>
                      <a:tailEnd len="sm" w="sm" type="none"/>
                    </a:lnT>
                  </a:tcPr>
                </a:tc>
                <a:tc>
                  <a:txBody>
                    <a:bodyPr/>
                    <a:lstStyle/>
                    <a:p>
                      <a:pPr indent="0" lvl="0" marL="0" rtl="0" algn="ctr">
                        <a:spcBef>
                          <a:spcPts val="0"/>
                        </a:spcBef>
                        <a:spcAft>
                          <a:spcPts val="0"/>
                        </a:spcAft>
                        <a:buNone/>
                      </a:pPr>
                      <a:r>
                        <a:rPr lang="en"/>
                        <a:t>46.5</a:t>
                      </a:r>
                      <a:endParaRPr/>
                    </a:p>
                  </a:txBody>
                  <a:tcPr marT="91425" marB="91425" marR="91425" marL="91425" anchor="ctr">
                    <a:lnT cap="flat" cmpd="sng" w="9525">
                      <a:solidFill>
                        <a:srgbClr val="9E9E9E"/>
                      </a:solidFill>
                      <a:prstDash val="solid"/>
                      <a:round/>
                      <a:headEnd len="sm" w="sm" type="none"/>
                      <a:tailEnd len="sm" w="sm" type="none"/>
                    </a:lnT>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70" name="Shape 170"/>
        <p:cNvGrpSpPr/>
        <p:nvPr/>
      </p:nvGrpSpPr>
      <p:grpSpPr>
        <a:xfrm>
          <a:off x="0" y="0"/>
          <a:ext cx="0" cy="0"/>
          <a:chOff x="0" y="0"/>
          <a:chExt cx="0" cy="0"/>
        </a:xfrm>
      </p:grpSpPr>
      <p:sp>
        <p:nvSpPr>
          <p:cNvPr id="171" name="Google Shape;171;p26"/>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72" name="Google Shape;172;p26"/>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73" name="Google Shape;173;p26"/>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74" name="Google Shape;174;p26"/>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75" name="Google Shape;175;p26"/>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76" name="Google Shape;176;p26"/>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77" name="Google Shape;177;p26"/>
          <p:cNvCxnSpPr>
            <a:stCxn id="171" idx="2"/>
            <a:endCxn id="173"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178" name="Google Shape;178;p26"/>
          <p:cNvCxnSpPr>
            <a:stCxn id="173" idx="3"/>
            <a:endCxn id="172"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179" name="Google Shape;179;p26"/>
          <p:cNvCxnSpPr>
            <a:stCxn id="172" idx="3"/>
            <a:endCxn id="174"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180" name="Google Shape;180;p26"/>
          <p:cNvCxnSpPr>
            <a:stCxn id="174" idx="3"/>
            <a:endCxn id="176"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181" name="Google Shape;181;p26"/>
          <p:cNvCxnSpPr>
            <a:stCxn id="176" idx="3"/>
            <a:endCxn id="175"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182" name="Google Shape;182;p2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83" name="Google Shape;183;p26"/>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184" name="Google Shape;184;p26" title="hugeicons_task-done-01.png"/>
          <p:cNvPicPr preferRelativeResize="0"/>
          <p:nvPr/>
        </p:nvPicPr>
        <p:blipFill>
          <a:blip r:embed="rId3">
            <a:alphaModFix/>
          </a:blip>
          <a:stretch>
            <a:fillRect/>
          </a:stretch>
        </p:blipFill>
        <p:spPr>
          <a:xfrm>
            <a:off x="3628795" y="1554480"/>
            <a:ext cx="228600" cy="228600"/>
          </a:xfrm>
          <a:prstGeom prst="rect">
            <a:avLst/>
          </a:prstGeom>
          <a:noFill/>
          <a:ln>
            <a:noFill/>
          </a:ln>
        </p:spPr>
      </p:pic>
      <p:sp>
        <p:nvSpPr>
          <p:cNvPr id="185" name="Google Shape;185;p26"/>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86" name="Google Shape;186;p26"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187" name="Google Shape;187;p26"/>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88" name="Google Shape;188;p26"/>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89" name="Google Shape;189;p26"/>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90" name="Google Shape;190;p26"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191" name="Google Shape;191;p26"/>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92" name="Google Shape;192;p26" title="hugeicons_centralized.png"/>
          <p:cNvPicPr preferRelativeResize="0"/>
          <p:nvPr/>
        </p:nvPicPr>
        <p:blipFill>
          <a:blip r:embed="rId6">
            <a:alphaModFix/>
          </a:blip>
          <a:stretch>
            <a:fillRect/>
          </a:stretch>
        </p:blipFill>
        <p:spPr>
          <a:xfrm>
            <a:off x="7799832" y="3200400"/>
            <a:ext cx="228600" cy="228600"/>
          </a:xfrm>
          <a:prstGeom prst="rect">
            <a:avLst/>
          </a:prstGeom>
          <a:noFill/>
          <a:ln>
            <a:noFill/>
          </a:ln>
        </p:spPr>
      </p:pic>
      <p:pic>
        <p:nvPicPr>
          <p:cNvPr id="193" name="Google Shape;193;p26" title="hugeicons_pencil.png"/>
          <p:cNvPicPr preferRelativeResize="0"/>
          <p:nvPr/>
        </p:nvPicPr>
        <p:blipFill>
          <a:blip r:embed="rId7">
            <a:alphaModFix/>
          </a:blip>
          <a:stretch>
            <a:fillRect/>
          </a:stretch>
        </p:blipFill>
        <p:spPr>
          <a:xfrm>
            <a:off x="6519672" y="1554480"/>
            <a:ext cx="228600" cy="228600"/>
          </a:xfrm>
          <a:prstGeom prst="rect">
            <a:avLst/>
          </a:prstGeom>
          <a:noFill/>
          <a:ln>
            <a:noFill/>
          </a:ln>
        </p:spPr>
      </p:pic>
      <p:sp>
        <p:nvSpPr>
          <p:cNvPr id="194" name="Google Shape;194;p26"/>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195" name="Google Shape;195;p26" title="hugeicons_task-done-01.png"/>
          <p:cNvPicPr preferRelativeResize="0"/>
          <p:nvPr/>
        </p:nvPicPr>
        <p:blipFill>
          <a:blip r:embed="rId8">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9" name="Shape 199"/>
        <p:cNvGrpSpPr/>
        <p:nvPr/>
      </p:nvGrpSpPr>
      <p:grpSpPr>
        <a:xfrm>
          <a:off x="0" y="0"/>
          <a:ext cx="0" cy="0"/>
          <a:chOff x="0" y="0"/>
          <a:chExt cx="0" cy="0"/>
        </a:xfrm>
      </p:grpSpPr>
      <p:sp>
        <p:nvSpPr>
          <p:cNvPr id="200" name="Google Shape;200;p27"/>
          <p:cNvSpPr txBox="1"/>
          <p:nvPr>
            <p:ph type="title"/>
          </p:nvPr>
        </p:nvSpPr>
        <p:spPr>
          <a:xfrm>
            <a:off x="311700" y="445025"/>
            <a:ext cx="8520600" cy="6312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sz="2900">
                <a:latin typeface="Verdana"/>
                <a:ea typeface="Verdana"/>
                <a:cs typeface="Verdana"/>
                <a:sym typeface="Verdana"/>
              </a:rPr>
              <a:t>Learning Activity - Parade Volunteers 🎆</a:t>
            </a:r>
            <a:endParaRPr sz="2900">
              <a:latin typeface="Verdana"/>
              <a:ea typeface="Verdana"/>
              <a:cs typeface="Verdana"/>
              <a:sym typeface="Verdana"/>
            </a:endParaRPr>
          </a:p>
        </p:txBody>
      </p:sp>
      <p:sp>
        <p:nvSpPr>
          <p:cNvPr id="201" name="Google Shape;201;p27"/>
          <p:cNvSpPr txBox="1"/>
          <p:nvPr>
            <p:ph idx="1" type="body"/>
          </p:nvPr>
        </p:nvSpPr>
        <p:spPr>
          <a:xfrm>
            <a:off x="311700" y="1076275"/>
            <a:ext cx="8520600" cy="3672300"/>
          </a:xfrm>
          <a:prstGeom prst="rect">
            <a:avLst/>
          </a:prstGeom>
        </p:spPr>
        <p:txBody>
          <a:bodyPr anchorCtr="0" anchor="t" bIns="91425" lIns="91425" spcFirstLastPara="1" rIns="91425" wrap="square" tIns="91425">
            <a:normAutofit/>
          </a:bodyPr>
          <a:lstStyle/>
          <a:p>
            <a:pPr indent="0" lvl="0" marL="0" rtl="0" algn="l">
              <a:lnSpc>
                <a:spcPct val="90000"/>
              </a:lnSpc>
              <a:spcBef>
                <a:spcPts val="0"/>
              </a:spcBef>
              <a:spcAft>
                <a:spcPts val="0"/>
              </a:spcAft>
              <a:buNone/>
            </a:pPr>
            <a:r>
              <a:rPr lang="en">
                <a:latin typeface="Calibri"/>
                <a:ea typeface="Calibri"/>
                <a:cs typeface="Calibri"/>
                <a:sym typeface="Calibri"/>
              </a:rPr>
              <a:t>After a parade, volunteers are cleaning up a 2-mile stretch of road. They decide to split it evenly so each person is responsible for the same length.</a:t>
            </a:r>
            <a:endParaRPr>
              <a:latin typeface="Calibri"/>
              <a:ea typeface="Calibri"/>
              <a:cs typeface="Calibri"/>
              <a:sym typeface="Calibri"/>
            </a:endParaRPr>
          </a:p>
          <a:p>
            <a:pPr indent="0" lvl="0" marL="0" rtl="0" algn="l">
              <a:lnSpc>
                <a:spcPct val="90000"/>
              </a:lnSpc>
              <a:spcBef>
                <a:spcPts val="1200"/>
              </a:spcBef>
              <a:spcAft>
                <a:spcPts val="0"/>
              </a:spcAft>
              <a:buNone/>
            </a:pPr>
            <a:r>
              <a:rPr lang="en">
                <a:latin typeface="Calibri"/>
                <a:ea typeface="Calibri"/>
                <a:cs typeface="Calibri"/>
                <a:sym typeface="Calibri"/>
              </a:rPr>
              <a:t>Figure out how long each person’s section would be for the different numbers of volunteers. Be ready to explain how you got your answers.</a:t>
            </a:r>
            <a:endParaRPr>
              <a:latin typeface="Calibri"/>
              <a:ea typeface="Calibri"/>
              <a:cs typeface="Calibri"/>
              <a:sym typeface="Calibri"/>
            </a:endParaRPr>
          </a:p>
          <a:p>
            <a:pPr indent="-342900" lvl="0" marL="457200" marR="3303937" rtl="0" algn="l">
              <a:lnSpc>
                <a:spcPct val="100000"/>
              </a:lnSpc>
              <a:spcBef>
                <a:spcPts val="1200"/>
              </a:spcBef>
              <a:spcAft>
                <a:spcPts val="0"/>
              </a:spcAft>
              <a:buClr>
                <a:srgbClr val="424242"/>
              </a:buClr>
              <a:buSzPts val="1800"/>
              <a:buFont typeface="Calibri"/>
              <a:buAutoNum type="arabicPeriod"/>
            </a:pPr>
            <a:r>
              <a:rPr lang="en">
                <a:latin typeface="Calibri"/>
                <a:ea typeface="Calibri"/>
                <a:cs typeface="Calibri"/>
                <a:sym typeface="Calibri"/>
              </a:rPr>
              <a:t>8 volunteers</a:t>
            </a:r>
            <a:endParaRPr>
              <a:latin typeface="Calibri"/>
              <a:ea typeface="Calibri"/>
              <a:cs typeface="Calibri"/>
              <a:sym typeface="Calibri"/>
            </a:endParaRPr>
          </a:p>
          <a:p>
            <a:pPr indent="-342900" lvl="0" marL="457200" marR="3303937" rtl="0" algn="l">
              <a:lnSpc>
                <a:spcPct val="100000"/>
              </a:lnSpc>
              <a:spcBef>
                <a:spcPts val="0"/>
              </a:spcBef>
              <a:spcAft>
                <a:spcPts val="0"/>
              </a:spcAft>
              <a:buClr>
                <a:srgbClr val="424242"/>
              </a:buClr>
              <a:buSzPts val="1800"/>
              <a:buFont typeface="Calibri"/>
              <a:buAutoNum type="arabicPeriod"/>
            </a:pPr>
            <a:r>
              <a:rPr lang="en">
                <a:latin typeface="Calibri"/>
                <a:ea typeface="Calibri"/>
                <a:cs typeface="Calibri"/>
                <a:sym typeface="Calibri"/>
              </a:rPr>
              <a:t>10 volunteers</a:t>
            </a:r>
            <a:endParaRPr>
              <a:latin typeface="Calibri"/>
              <a:ea typeface="Calibri"/>
              <a:cs typeface="Calibri"/>
              <a:sym typeface="Calibri"/>
            </a:endParaRPr>
          </a:p>
          <a:p>
            <a:pPr indent="-342900" lvl="0" marL="457200" marR="3303937" rtl="0" algn="l">
              <a:lnSpc>
                <a:spcPct val="100000"/>
              </a:lnSpc>
              <a:spcBef>
                <a:spcPts val="0"/>
              </a:spcBef>
              <a:spcAft>
                <a:spcPts val="0"/>
              </a:spcAft>
              <a:buClr>
                <a:srgbClr val="424242"/>
              </a:buClr>
              <a:buSzPts val="1800"/>
              <a:buFont typeface="Calibri"/>
              <a:buAutoNum type="arabicPeriod"/>
            </a:pPr>
            <a:r>
              <a:rPr lang="en">
                <a:latin typeface="Calibri"/>
                <a:ea typeface="Calibri"/>
                <a:cs typeface="Calibri"/>
                <a:sym typeface="Calibri"/>
              </a:rPr>
              <a:t>25 volunteers</a:t>
            </a:r>
            <a:endParaRPr>
              <a:latin typeface="Calibri"/>
              <a:ea typeface="Calibri"/>
              <a:cs typeface="Calibri"/>
              <a:sym typeface="Calibri"/>
            </a:endParaRPr>
          </a:p>
          <a:p>
            <a:pPr indent="-342900" lvl="0" marL="457200" marR="3303937" rtl="0" algn="l">
              <a:lnSpc>
                <a:spcPct val="100000"/>
              </a:lnSpc>
              <a:spcBef>
                <a:spcPts val="0"/>
              </a:spcBef>
              <a:spcAft>
                <a:spcPts val="0"/>
              </a:spcAft>
              <a:buClr>
                <a:srgbClr val="424242"/>
              </a:buClr>
              <a:buSzPts val="1800"/>
              <a:buFont typeface="Calibri"/>
              <a:buAutoNum type="arabicPeriod"/>
            </a:pPr>
            <a:r>
              <a:rPr lang="en">
                <a:latin typeface="Calibri"/>
                <a:ea typeface="Calibri"/>
                <a:cs typeface="Calibri"/>
                <a:sym typeface="Calibri"/>
              </a:rPr>
              <a:t>35 volunteers</a:t>
            </a:r>
            <a:endParaRPr>
              <a:latin typeface="Calibri"/>
              <a:ea typeface="Calibri"/>
              <a:cs typeface="Calibri"/>
              <a:sym typeface="Calibri"/>
            </a:endParaRPr>
          </a:p>
          <a:p>
            <a:pPr indent="-342900" lvl="0" marL="457200" marR="3303937" rtl="0" algn="l">
              <a:lnSpc>
                <a:spcPct val="100000"/>
              </a:lnSpc>
              <a:spcBef>
                <a:spcPts val="0"/>
              </a:spcBef>
              <a:spcAft>
                <a:spcPts val="0"/>
              </a:spcAft>
              <a:buClr>
                <a:srgbClr val="424242"/>
              </a:buClr>
              <a:buSzPts val="1800"/>
              <a:buFont typeface="Calibri"/>
              <a:buAutoNum type="arabicPeriod"/>
            </a:pPr>
            <a:r>
              <a:rPr lang="en">
                <a:latin typeface="Calibri"/>
                <a:ea typeface="Calibri"/>
                <a:cs typeface="Calibri"/>
                <a:sym typeface="Calibri"/>
              </a:rPr>
              <a:t>Write an equation that would make it easy to find </a:t>
            </a:r>
            <a:r>
              <a:rPr i="1" lang="en">
                <a:latin typeface="Calibri"/>
                <a:ea typeface="Calibri"/>
                <a:cs typeface="Calibri"/>
                <a:sym typeface="Calibri"/>
              </a:rPr>
              <a:t>l</a:t>
            </a:r>
            <a:r>
              <a:rPr lang="en">
                <a:latin typeface="Calibri"/>
                <a:ea typeface="Calibri"/>
                <a:cs typeface="Calibri"/>
                <a:sym typeface="Calibri"/>
              </a:rPr>
              <a:t>, the length of a road section in miles for each volunteer, if there are </a:t>
            </a:r>
            <a:r>
              <a:rPr i="1" lang="en">
                <a:latin typeface="Calibri"/>
                <a:ea typeface="Calibri"/>
                <a:cs typeface="Calibri"/>
                <a:sym typeface="Calibri"/>
              </a:rPr>
              <a:t>n</a:t>
            </a:r>
            <a:r>
              <a:rPr lang="en">
                <a:latin typeface="Calibri"/>
                <a:ea typeface="Calibri"/>
                <a:cs typeface="Calibri"/>
                <a:sym typeface="Calibri"/>
              </a:rPr>
              <a:t> volunteers.</a:t>
            </a:r>
            <a:endParaRPr>
              <a:latin typeface="Calibri"/>
              <a:ea typeface="Calibri"/>
              <a:cs typeface="Calibri"/>
              <a:sym typeface="Calibri"/>
            </a:endParaRPr>
          </a:p>
        </p:txBody>
      </p:sp>
      <p:sp>
        <p:nvSpPr>
          <p:cNvPr id="202" name="Google Shape;202;p2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03" name="Google Shape;203;p27"/>
          <p:cNvSpPr txBox="1"/>
          <p:nvPr>
            <p:ph idx="3" type="sldNum"/>
          </p:nvPr>
        </p:nvSpPr>
        <p:spPr>
          <a:xfrm>
            <a:off x="311700" y="46586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1.8.2 Identifying the Most Useful Form of an Equation</a:t>
            </a:r>
            <a:endParaRPr/>
          </a:p>
        </p:txBody>
      </p:sp>
      <p:pic>
        <p:nvPicPr>
          <p:cNvPr id="204" name="Google Shape;204;p27"/>
          <p:cNvPicPr preferRelativeResize="0"/>
          <p:nvPr/>
        </p:nvPicPr>
        <p:blipFill>
          <a:blip r:embed="rId4">
            <a:alphaModFix/>
          </a:blip>
          <a:stretch>
            <a:fillRect/>
          </a:stretch>
        </p:blipFill>
        <p:spPr>
          <a:xfrm>
            <a:off x="5601931" y="2433475"/>
            <a:ext cx="3230376" cy="231510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8" name="Shape 208"/>
        <p:cNvGrpSpPr/>
        <p:nvPr/>
      </p:nvGrpSpPr>
      <p:grpSpPr>
        <a:xfrm>
          <a:off x="0" y="0"/>
          <a:ext cx="0" cy="0"/>
          <a:chOff x="0" y="0"/>
          <a:chExt cx="0" cy="0"/>
        </a:xfrm>
      </p:grpSpPr>
      <p:sp>
        <p:nvSpPr>
          <p:cNvPr id="209" name="Google Shape;209;p2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sz="2900">
                <a:latin typeface="Verdana"/>
                <a:ea typeface="Verdana"/>
                <a:cs typeface="Verdana"/>
                <a:sym typeface="Verdana"/>
              </a:rPr>
              <a:t>Learning Activity </a:t>
            </a:r>
            <a:r>
              <a:rPr lang="en" sz="2900">
                <a:latin typeface="Verdana"/>
                <a:ea typeface="Verdana"/>
                <a:cs typeface="Verdana"/>
                <a:sym typeface="Verdana"/>
              </a:rPr>
              <a:t>- Parade Volunteers 🎆</a:t>
            </a:r>
            <a:endParaRPr sz="2900">
              <a:latin typeface="Verdana"/>
              <a:ea typeface="Verdana"/>
              <a:cs typeface="Verdana"/>
              <a:sym typeface="Verdana"/>
            </a:endParaRPr>
          </a:p>
        </p:txBody>
      </p:sp>
      <p:sp>
        <p:nvSpPr>
          <p:cNvPr id="210" name="Google Shape;210;p2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11" name="Google Shape;211;p28">
            <a:hlinkClick action="ppaction://hlinksldjump" r:id="rId4"/>
          </p:cNvPr>
          <p:cNvSpPr/>
          <p:nvPr/>
        </p:nvSpPr>
        <p:spPr>
          <a:xfrm>
            <a:off x="7370850" y="3496500"/>
            <a:ext cx="1689900" cy="10728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Noto Sans"/>
                <a:ea typeface="Noto Sans"/>
                <a:cs typeface="Noto Sans"/>
                <a:sym typeface="Noto Sans"/>
              </a:rPr>
              <a:t>Are you ready for more?</a:t>
            </a:r>
            <a:endParaRPr>
              <a:latin typeface="Noto Sans"/>
              <a:ea typeface="Noto Sans"/>
              <a:cs typeface="Noto Sans"/>
              <a:sym typeface="Noto Sans"/>
            </a:endParaRPr>
          </a:p>
        </p:txBody>
      </p:sp>
      <p:sp>
        <p:nvSpPr>
          <p:cNvPr id="212" name="Google Shape;212;p2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alibri"/>
                <a:ea typeface="Calibri"/>
                <a:cs typeface="Calibri"/>
                <a:sym typeface="Calibri"/>
              </a:rPr>
              <a:t>For numbers 6 - 9, find the number of volunteers in the group if each volunteer cleans up a section of the following lengths. Be prepared to show your reasoning.</a:t>
            </a:r>
            <a:endParaRPr>
              <a:latin typeface="Calibri"/>
              <a:ea typeface="Calibri"/>
              <a:cs typeface="Calibri"/>
              <a:sym typeface="Calibri"/>
            </a:endParaRPr>
          </a:p>
          <a:p>
            <a:pPr indent="-342900" lvl="0" marL="457200" rtl="0" algn="l">
              <a:spcBef>
                <a:spcPts val="1200"/>
              </a:spcBef>
              <a:spcAft>
                <a:spcPts val="0"/>
              </a:spcAft>
              <a:buSzPts val="1800"/>
              <a:buFont typeface="Calibri"/>
              <a:buAutoNum type="arabicPeriod" startAt="6"/>
            </a:pPr>
            <a:r>
              <a:rPr lang="en">
                <a:latin typeface="Calibri"/>
                <a:ea typeface="Calibri"/>
                <a:cs typeface="Calibri"/>
                <a:sym typeface="Calibri"/>
              </a:rPr>
              <a:t>0.4 mile</a:t>
            </a:r>
            <a:endParaRPr>
              <a:latin typeface="Calibri"/>
              <a:ea typeface="Calibri"/>
              <a:cs typeface="Calibri"/>
              <a:sym typeface="Calibri"/>
            </a:endParaRPr>
          </a:p>
          <a:p>
            <a:pPr indent="-342900" lvl="0" marL="457200" rtl="0" algn="l">
              <a:spcBef>
                <a:spcPts val="0"/>
              </a:spcBef>
              <a:spcAft>
                <a:spcPts val="0"/>
              </a:spcAft>
              <a:buSzPts val="1800"/>
              <a:buFont typeface="Calibri"/>
              <a:buAutoNum type="arabicPeriod" startAt="6"/>
            </a:pPr>
            <a:r>
              <a:rPr lang="en">
                <a:latin typeface="Calibri"/>
                <a:ea typeface="Calibri"/>
                <a:cs typeface="Calibri"/>
                <a:sym typeface="Calibri"/>
              </a:rPr>
              <a:t>2/7 mile</a:t>
            </a:r>
            <a:endParaRPr>
              <a:latin typeface="Calibri"/>
              <a:ea typeface="Calibri"/>
              <a:cs typeface="Calibri"/>
              <a:sym typeface="Calibri"/>
            </a:endParaRPr>
          </a:p>
          <a:p>
            <a:pPr indent="-342900" lvl="0" marL="457200" rtl="0" algn="l">
              <a:spcBef>
                <a:spcPts val="0"/>
              </a:spcBef>
              <a:spcAft>
                <a:spcPts val="0"/>
              </a:spcAft>
              <a:buSzPts val="1800"/>
              <a:buFont typeface="Calibri"/>
              <a:buAutoNum type="arabicPeriod" startAt="6"/>
            </a:pPr>
            <a:r>
              <a:rPr lang="en">
                <a:latin typeface="Calibri"/>
                <a:ea typeface="Calibri"/>
                <a:cs typeface="Calibri"/>
                <a:sym typeface="Calibri"/>
              </a:rPr>
              <a:t>0.125 mile</a:t>
            </a:r>
            <a:endParaRPr>
              <a:latin typeface="Calibri"/>
              <a:ea typeface="Calibri"/>
              <a:cs typeface="Calibri"/>
              <a:sym typeface="Calibri"/>
            </a:endParaRPr>
          </a:p>
          <a:p>
            <a:pPr indent="-342900" lvl="0" marL="457200" rtl="0" algn="l">
              <a:spcBef>
                <a:spcPts val="0"/>
              </a:spcBef>
              <a:spcAft>
                <a:spcPts val="0"/>
              </a:spcAft>
              <a:buSzPts val="1800"/>
              <a:buFont typeface="Calibri"/>
              <a:buAutoNum type="arabicPeriod" startAt="6"/>
            </a:pPr>
            <a:r>
              <a:rPr lang="en">
                <a:latin typeface="Calibri"/>
                <a:ea typeface="Calibri"/>
                <a:cs typeface="Calibri"/>
                <a:sym typeface="Calibri"/>
              </a:rPr>
              <a:t>6/45 mile</a:t>
            </a:r>
            <a:endParaRPr>
              <a:latin typeface="Calibri"/>
              <a:ea typeface="Calibri"/>
              <a:cs typeface="Calibri"/>
              <a:sym typeface="Calibri"/>
            </a:endParaRPr>
          </a:p>
          <a:p>
            <a:pPr indent="-342900" lvl="0" marL="457200" marR="960788" rtl="0" algn="l">
              <a:spcBef>
                <a:spcPts val="0"/>
              </a:spcBef>
              <a:spcAft>
                <a:spcPts val="0"/>
              </a:spcAft>
              <a:buSzPts val="1800"/>
              <a:buFont typeface="Calibri"/>
              <a:buAutoNum type="arabicPeriod" startAt="6"/>
            </a:pPr>
            <a:r>
              <a:rPr lang="en">
                <a:latin typeface="Calibri"/>
                <a:ea typeface="Calibri"/>
                <a:cs typeface="Calibri"/>
                <a:sym typeface="Calibri"/>
              </a:rPr>
              <a:t>Write an equation that would make it easy to find the number of volunteers, </a:t>
            </a:r>
            <a:r>
              <a:rPr i="1" lang="en">
                <a:latin typeface="Calibri"/>
                <a:ea typeface="Calibri"/>
                <a:cs typeface="Calibri"/>
                <a:sym typeface="Calibri"/>
              </a:rPr>
              <a:t>n</a:t>
            </a:r>
            <a:r>
              <a:rPr lang="en">
                <a:latin typeface="Calibri"/>
                <a:ea typeface="Calibri"/>
                <a:cs typeface="Calibri"/>
                <a:sym typeface="Calibri"/>
              </a:rPr>
              <a:t>, if each volunteer cleans up a section that is </a:t>
            </a:r>
            <a:r>
              <a:rPr i="1" lang="en">
                <a:latin typeface="Calibri"/>
                <a:ea typeface="Calibri"/>
                <a:cs typeface="Calibri"/>
                <a:sym typeface="Calibri"/>
              </a:rPr>
              <a:t>l</a:t>
            </a:r>
            <a:r>
              <a:rPr lang="en">
                <a:latin typeface="Calibri"/>
                <a:ea typeface="Calibri"/>
                <a:cs typeface="Calibri"/>
                <a:sym typeface="Calibri"/>
              </a:rPr>
              <a:t> miles.</a:t>
            </a:r>
            <a:endParaRPr>
              <a:latin typeface="Calibri"/>
              <a:ea typeface="Calibri"/>
              <a:cs typeface="Calibri"/>
              <a:sym typeface="Calibri"/>
            </a:endParaRPr>
          </a:p>
        </p:txBody>
      </p:sp>
      <p:sp>
        <p:nvSpPr>
          <p:cNvPr id="213" name="Google Shape;213;p28"/>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1.8.2 Identifying the Most Useful Form of an Equation</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17" name="Shape 217"/>
        <p:cNvGrpSpPr/>
        <p:nvPr/>
      </p:nvGrpSpPr>
      <p:grpSpPr>
        <a:xfrm>
          <a:off x="0" y="0"/>
          <a:ext cx="0" cy="0"/>
          <a:chOff x="0" y="0"/>
          <a:chExt cx="0" cy="0"/>
        </a:xfrm>
      </p:grpSpPr>
      <p:sp>
        <p:nvSpPr>
          <p:cNvPr id="218" name="Google Shape;218;p29"/>
          <p:cNvSpPr txBox="1"/>
          <p:nvPr>
            <p:ph type="title"/>
          </p:nvPr>
        </p:nvSpPr>
        <p:spPr>
          <a:xfrm>
            <a:off x="192400" y="414550"/>
            <a:ext cx="8768700" cy="6312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sz="2900">
                <a:latin typeface="Verdana"/>
                <a:ea typeface="Verdana"/>
                <a:cs typeface="Verdana"/>
                <a:sym typeface="Verdana"/>
              </a:rPr>
              <a:t>Learning Strategies - Parade Volunteers </a:t>
            </a:r>
            <a:endParaRPr sz="2900">
              <a:latin typeface="Verdana"/>
              <a:ea typeface="Verdana"/>
              <a:cs typeface="Verdana"/>
              <a:sym typeface="Verdana"/>
            </a:endParaRPr>
          </a:p>
        </p:txBody>
      </p:sp>
      <p:sp>
        <p:nvSpPr>
          <p:cNvPr id="219" name="Google Shape;219;p2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20" name="Google Shape;220;p29"/>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1.8.2 Identifying the Most Useful Form of an Equation</a:t>
            </a:r>
            <a:endParaRPr/>
          </a:p>
        </p:txBody>
      </p:sp>
      <p:pic>
        <p:nvPicPr>
          <p:cNvPr id="221" name="Google Shape;221;p29" title="emojione_input-latin-letters (4).png"/>
          <p:cNvPicPr preferRelativeResize="0"/>
          <p:nvPr/>
        </p:nvPicPr>
        <p:blipFill>
          <a:blip r:embed="rId4">
            <a:alphaModFix/>
          </a:blip>
          <a:stretch>
            <a:fillRect/>
          </a:stretch>
        </p:blipFill>
        <p:spPr>
          <a:xfrm>
            <a:off x="8686800" y="140225"/>
            <a:ext cx="274320" cy="274320"/>
          </a:xfrm>
          <a:prstGeom prst="rect">
            <a:avLst/>
          </a:prstGeom>
          <a:noFill/>
          <a:ln>
            <a:noFill/>
          </a:ln>
        </p:spPr>
      </p:pic>
      <p:pic>
        <p:nvPicPr>
          <p:cNvPr id="222" name="Google Shape;222;p29" title="Frame 13.png"/>
          <p:cNvPicPr preferRelativeResize="0"/>
          <p:nvPr/>
        </p:nvPicPr>
        <p:blipFill>
          <a:blip r:embed="rId5">
            <a:alphaModFix/>
          </a:blip>
          <a:stretch>
            <a:fillRect/>
          </a:stretch>
        </p:blipFill>
        <p:spPr>
          <a:xfrm>
            <a:off x="8321040" y="140230"/>
            <a:ext cx="274320" cy="274320"/>
          </a:xfrm>
          <a:prstGeom prst="rect">
            <a:avLst/>
          </a:prstGeom>
          <a:noFill/>
          <a:ln>
            <a:noFill/>
          </a:ln>
        </p:spPr>
      </p:pic>
      <p:sp>
        <p:nvSpPr>
          <p:cNvPr id="223" name="Google Shape;223;p29"/>
          <p:cNvSpPr/>
          <p:nvPr/>
        </p:nvSpPr>
        <p:spPr>
          <a:xfrm>
            <a:off x="4961225" y="1376800"/>
            <a:ext cx="3999900" cy="2251500"/>
          </a:xfrm>
          <a:prstGeom prst="wedgeRoundRectCallout">
            <a:avLst>
              <a:gd fmla="val -58476" name="adj1"/>
              <a:gd fmla="val -21281" name="adj2"/>
              <a:gd fmla="val 0" name="adj3"/>
            </a:avLst>
          </a:prstGeom>
          <a:solidFill>
            <a:srgbClr val="FDBD3E"/>
          </a:solidFill>
          <a:ln>
            <a:noFill/>
          </a:ln>
        </p:spPr>
        <p:txBody>
          <a:bodyPr anchorCtr="0" anchor="ctr" bIns="91425" lIns="91425" spcFirstLastPara="1" rIns="91425" wrap="square" tIns="91425">
            <a:noAutofit/>
          </a:bodyPr>
          <a:lstStyle/>
          <a:p>
            <a:pPr indent="-317500" lvl="0" marL="457200" rtl="0" algn="l">
              <a:spcBef>
                <a:spcPts val="0"/>
              </a:spcBef>
              <a:spcAft>
                <a:spcPts val="0"/>
              </a:spcAft>
              <a:buClr>
                <a:schemeClr val="dk1"/>
              </a:buClr>
              <a:buSzPts val="1400"/>
              <a:buFont typeface="Noto Sans Medium"/>
              <a:buAutoNum type="arabicPeriod"/>
            </a:pPr>
            <a:r>
              <a:rPr lang="en">
                <a:solidFill>
                  <a:schemeClr val="dk1"/>
                </a:solidFill>
                <a:latin typeface="Noto Sans Medium"/>
                <a:ea typeface="Noto Sans Medium"/>
                <a:cs typeface="Noto Sans Medium"/>
                <a:sym typeface="Noto Sans Medium"/>
              </a:rPr>
              <a:t>What do you notice about tables, situations, and graphs that show the same equation?</a:t>
            </a:r>
            <a:endParaRPr>
              <a:solidFill>
                <a:schemeClr val="dk1"/>
              </a:solidFill>
              <a:latin typeface="Noto Sans Medium"/>
              <a:ea typeface="Noto Sans Medium"/>
              <a:cs typeface="Noto Sans Medium"/>
              <a:sym typeface="Noto Sans Medium"/>
            </a:endParaRPr>
          </a:p>
          <a:p>
            <a:pPr indent="0" lvl="0" marL="457200" rtl="0" algn="l">
              <a:spcBef>
                <a:spcPts val="0"/>
              </a:spcBef>
              <a:spcAft>
                <a:spcPts val="0"/>
              </a:spcAft>
              <a:buNone/>
            </a:pPr>
            <a:r>
              <a:t/>
            </a:r>
            <a:endParaRPr>
              <a:solidFill>
                <a:schemeClr val="dk1"/>
              </a:solidFill>
              <a:latin typeface="Noto Sans Medium"/>
              <a:ea typeface="Noto Sans Medium"/>
              <a:cs typeface="Noto Sans Medium"/>
              <a:sym typeface="Noto Sans Medium"/>
            </a:endParaRPr>
          </a:p>
          <a:p>
            <a:pPr indent="-317500" lvl="0" marL="457200" rtl="0" algn="l">
              <a:spcBef>
                <a:spcPts val="0"/>
              </a:spcBef>
              <a:spcAft>
                <a:spcPts val="0"/>
              </a:spcAft>
              <a:buClr>
                <a:schemeClr val="dk1"/>
              </a:buClr>
              <a:buSzPts val="1400"/>
              <a:buFont typeface="Noto Sans Medium"/>
              <a:buAutoNum type="arabicPeriod"/>
            </a:pPr>
            <a:r>
              <a:rPr lang="en">
                <a:solidFill>
                  <a:schemeClr val="dk1"/>
                </a:solidFill>
                <a:latin typeface="Noto Sans Medium"/>
                <a:ea typeface="Noto Sans Medium"/>
                <a:cs typeface="Noto Sans Medium"/>
                <a:sym typeface="Noto Sans Medium"/>
              </a:rPr>
              <a:t>Can you point out where you see the variable (like </a:t>
            </a:r>
            <a:r>
              <a:rPr i="1" lang="en">
                <a:solidFill>
                  <a:schemeClr val="dk1"/>
                </a:solidFill>
                <a:latin typeface="Noto Sans Medium"/>
                <a:ea typeface="Noto Sans Medium"/>
                <a:cs typeface="Noto Sans Medium"/>
                <a:sym typeface="Noto Sans Medium"/>
              </a:rPr>
              <a:t>l</a:t>
            </a:r>
            <a:r>
              <a:rPr lang="en">
                <a:solidFill>
                  <a:schemeClr val="dk1"/>
                </a:solidFill>
                <a:latin typeface="Noto Sans Medium"/>
                <a:ea typeface="Noto Sans Medium"/>
                <a:cs typeface="Noto Sans Medium"/>
                <a:sym typeface="Noto Sans Medium"/>
              </a:rPr>
              <a:t>) in the diagram or in your reasoning?</a:t>
            </a:r>
            <a:endParaRPr>
              <a:solidFill>
                <a:schemeClr val="dk1"/>
              </a:solidFill>
              <a:latin typeface="Noto Sans Medium"/>
              <a:ea typeface="Noto Sans Medium"/>
              <a:cs typeface="Noto Sans Medium"/>
              <a:sym typeface="Noto Sans Medium"/>
            </a:endParaRPr>
          </a:p>
          <a:p>
            <a:pPr indent="0" lvl="0" marL="457200" rtl="0" algn="l">
              <a:spcBef>
                <a:spcPts val="0"/>
              </a:spcBef>
              <a:spcAft>
                <a:spcPts val="0"/>
              </a:spcAft>
              <a:buNone/>
            </a:pPr>
            <a:r>
              <a:t/>
            </a:r>
            <a:endParaRPr>
              <a:solidFill>
                <a:schemeClr val="dk1"/>
              </a:solidFill>
              <a:latin typeface="Noto Sans Medium"/>
              <a:ea typeface="Noto Sans Medium"/>
              <a:cs typeface="Noto Sans Medium"/>
              <a:sym typeface="Noto Sans Medium"/>
            </a:endParaRPr>
          </a:p>
          <a:p>
            <a:pPr indent="0" lvl="0" marL="0" rtl="0" algn="r">
              <a:spcBef>
                <a:spcPts val="0"/>
              </a:spcBef>
              <a:spcAft>
                <a:spcPts val="0"/>
              </a:spcAft>
              <a:buNone/>
            </a:pPr>
            <a:r>
              <a:rPr lang="en" sz="1000">
                <a:solidFill>
                  <a:schemeClr val="dk1"/>
                </a:solidFill>
                <a:latin typeface="Noto Sans Light"/>
                <a:ea typeface="Noto Sans Light"/>
                <a:cs typeface="Noto Sans Light"/>
                <a:sym typeface="Noto Sans Light"/>
              </a:rPr>
              <a:t>Internalize Comprehension</a:t>
            </a:r>
            <a:endParaRPr>
              <a:latin typeface="Noto Sans Light"/>
              <a:ea typeface="Noto Sans Light"/>
              <a:cs typeface="Noto Sans Light"/>
              <a:sym typeface="Noto Sans Light"/>
            </a:endParaRPr>
          </a:p>
        </p:txBody>
      </p:sp>
      <p:sp>
        <p:nvSpPr>
          <p:cNvPr id="224" name="Google Shape;224;p29"/>
          <p:cNvSpPr txBox="1"/>
          <p:nvPr>
            <p:ph idx="1" type="body"/>
          </p:nvPr>
        </p:nvSpPr>
        <p:spPr>
          <a:xfrm>
            <a:off x="311700" y="1152475"/>
            <a:ext cx="3999900" cy="2087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sz="1600"/>
              <a:t> Use these strategies to adjust the activity to support english language learners and students with disabilities. </a:t>
            </a:r>
            <a:endParaRPr sz="1600"/>
          </a:p>
          <a:p>
            <a:pPr indent="-342900" lvl="0" marL="457200" rtl="0" algn="l">
              <a:lnSpc>
                <a:spcPct val="100000"/>
              </a:lnSpc>
              <a:spcBef>
                <a:spcPts val="1200"/>
              </a:spcBef>
              <a:spcAft>
                <a:spcPts val="0"/>
              </a:spcAft>
              <a:buSzPts val="1800"/>
              <a:buChar char="●"/>
            </a:pPr>
            <a:r>
              <a:rPr i="1" lang="en" sz="1600"/>
              <a:t>You can copy and paste the callouts directly on top of the activity or give the instructions aloud. </a:t>
            </a:r>
            <a:endParaRPr b="1"/>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28" name="Shape 228"/>
        <p:cNvGrpSpPr/>
        <p:nvPr/>
      </p:nvGrpSpPr>
      <p:grpSpPr>
        <a:xfrm>
          <a:off x="0" y="0"/>
          <a:ext cx="0" cy="0"/>
          <a:chOff x="0" y="0"/>
          <a:chExt cx="0" cy="0"/>
        </a:xfrm>
      </p:grpSpPr>
      <p:sp>
        <p:nvSpPr>
          <p:cNvPr id="229" name="Google Shape;229;p30"/>
          <p:cNvSpPr txBox="1"/>
          <p:nvPr>
            <p:ph type="title"/>
          </p:nvPr>
        </p:nvSpPr>
        <p:spPr>
          <a:xfrm>
            <a:off x="311700" y="445025"/>
            <a:ext cx="8520600" cy="457200"/>
          </a:xfrm>
          <a:prstGeom prst="rect">
            <a:avLst/>
          </a:prstGeom>
        </p:spPr>
        <p:txBody>
          <a:bodyPr anchorCtr="0" anchor="t" bIns="0" lIns="0" spcFirstLastPara="1" rIns="0" wrap="square" tIns="0">
            <a:noAutofit/>
          </a:bodyPr>
          <a:lstStyle/>
          <a:p>
            <a:pPr indent="0" lvl="0" marL="0" marR="0" rtl="0" algn="l">
              <a:lnSpc>
                <a:spcPct val="100000"/>
              </a:lnSpc>
              <a:spcBef>
                <a:spcPts val="0"/>
              </a:spcBef>
              <a:spcAft>
                <a:spcPts val="0"/>
              </a:spcAft>
              <a:buNone/>
            </a:pPr>
            <a:r>
              <a:rPr lang="en" sz="2900">
                <a:latin typeface="Verdana"/>
                <a:ea typeface="Verdana"/>
                <a:cs typeface="Verdana"/>
                <a:sym typeface="Verdana"/>
              </a:rPr>
              <a:t>Extending Your Thinking</a:t>
            </a:r>
            <a:endParaRPr sz="2900">
              <a:latin typeface="Verdana"/>
              <a:ea typeface="Verdana"/>
              <a:cs typeface="Verdana"/>
              <a:sym typeface="Verdana"/>
            </a:endParaRPr>
          </a:p>
        </p:txBody>
      </p:sp>
      <p:sp>
        <p:nvSpPr>
          <p:cNvPr id="230" name="Google Shape;230;p30"/>
          <p:cNvSpPr txBox="1"/>
          <p:nvPr>
            <p:ph idx="1" type="body"/>
          </p:nvPr>
        </p:nvSpPr>
        <p:spPr>
          <a:xfrm>
            <a:off x="311700" y="1160325"/>
            <a:ext cx="8375100" cy="34905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T</a:t>
            </a:r>
            <a:r>
              <a:rPr lang="en"/>
              <a:t>hink about the graph of the equation </a:t>
            </a:r>
            <a:r>
              <a:rPr i="1" lang="en"/>
              <a:t>y</a:t>
            </a:r>
            <a:r>
              <a:rPr lang="en"/>
              <a:t> = 2/</a:t>
            </a:r>
            <a:r>
              <a:rPr i="1" lang="en"/>
              <a:t>x or y</a:t>
            </a:r>
            <a:r>
              <a:rPr lang="en"/>
              <a:t> = 2 ÷</a:t>
            </a:r>
            <a:r>
              <a:rPr lang="en"/>
              <a:t> </a:t>
            </a:r>
            <a:r>
              <a:rPr i="1" lang="en"/>
              <a:t>x.</a:t>
            </a:r>
            <a:endParaRPr i="1"/>
          </a:p>
          <a:p>
            <a:pPr indent="-342900" lvl="0" marL="457200" rtl="0" algn="l">
              <a:lnSpc>
                <a:spcPct val="100000"/>
              </a:lnSpc>
              <a:spcBef>
                <a:spcPts val="1200"/>
              </a:spcBef>
              <a:spcAft>
                <a:spcPts val="0"/>
              </a:spcAft>
              <a:buSzPts val="1800"/>
              <a:buAutoNum type="arabicPeriod"/>
            </a:pPr>
            <a:r>
              <a:rPr lang="en"/>
              <a:t>Create a list </a:t>
            </a:r>
            <a:r>
              <a:rPr lang="en"/>
              <a:t>(</a:t>
            </a:r>
            <a:r>
              <a:rPr i="1" lang="en"/>
              <a:t>x</a:t>
            </a:r>
            <a:r>
              <a:rPr lang="en"/>
              <a:t>, </a:t>
            </a:r>
            <a:r>
              <a:rPr i="1" lang="en"/>
              <a:t>y</a:t>
            </a:r>
            <a:r>
              <a:rPr lang="en"/>
              <a:t>) </a:t>
            </a:r>
            <a:r>
              <a:rPr lang="en"/>
              <a:t>pairs that will help you graph the equation. Make sure to include some negative numbers for </a:t>
            </a:r>
            <a:r>
              <a:rPr i="1" lang="en"/>
              <a:t>x</a:t>
            </a:r>
            <a:r>
              <a:rPr lang="en"/>
              <a:t> and some numbers that are not integers.</a:t>
            </a:r>
            <a:endParaRPr/>
          </a:p>
          <a:p>
            <a:pPr indent="-342900" lvl="0" marL="457200" rtl="0" algn="l">
              <a:lnSpc>
                <a:spcPct val="100000"/>
              </a:lnSpc>
              <a:spcBef>
                <a:spcPts val="0"/>
              </a:spcBef>
              <a:spcAft>
                <a:spcPts val="0"/>
              </a:spcAft>
              <a:buSzPts val="1800"/>
              <a:buAutoNum type="arabicPeriod"/>
            </a:pPr>
            <a:r>
              <a:rPr lang="en"/>
              <a:t>Use a graphing tool or technology to graph the equation using the listed pairs </a:t>
            </a:r>
            <a:r>
              <a:rPr lang="en"/>
              <a:t>(</a:t>
            </a:r>
            <a:r>
              <a:rPr i="1" lang="en"/>
              <a:t>x</a:t>
            </a:r>
            <a:r>
              <a:rPr lang="en"/>
              <a:t>, </a:t>
            </a:r>
            <a:r>
              <a:rPr i="1" lang="en"/>
              <a:t>y</a:t>
            </a:r>
            <a:r>
              <a:rPr lang="en"/>
              <a:t>) </a:t>
            </a:r>
            <a:r>
              <a:rPr lang="en"/>
              <a:t>from question 1.</a:t>
            </a:r>
            <a:endParaRPr/>
          </a:p>
          <a:p>
            <a:pPr indent="-342900" lvl="0" marL="457200" rtl="0" algn="l">
              <a:lnSpc>
                <a:spcPct val="100000"/>
              </a:lnSpc>
              <a:spcBef>
                <a:spcPts val="0"/>
              </a:spcBef>
              <a:spcAft>
                <a:spcPts val="0"/>
              </a:spcAft>
              <a:buSzPts val="1800"/>
              <a:buAutoNum type="arabicPeriod"/>
            </a:pPr>
            <a:r>
              <a:rPr lang="en"/>
              <a:t>What do you think the graph looks like when </a:t>
            </a:r>
            <a:r>
              <a:rPr i="1" lang="en"/>
              <a:t>x</a:t>
            </a:r>
            <a:r>
              <a:rPr lang="en"/>
              <a:t> is between 0 and 12? Continue to use the graphing tool or technology to graph the function </a:t>
            </a:r>
            <a:r>
              <a:rPr i="1" lang="en"/>
              <a:t>y</a:t>
            </a:r>
            <a:r>
              <a:rPr lang="en"/>
              <a:t> = 2</a:t>
            </a:r>
            <a:r>
              <a:rPr i="1" lang="en"/>
              <a:t>x</a:t>
            </a:r>
            <a:r>
              <a:rPr lang="en"/>
              <a:t> with your points. Try some values of </a:t>
            </a:r>
            <a:r>
              <a:rPr i="1" lang="en"/>
              <a:t>x</a:t>
            </a:r>
            <a:r>
              <a:rPr lang="en"/>
              <a:t> to test your idea. </a:t>
            </a:r>
            <a:endParaRPr/>
          </a:p>
          <a:p>
            <a:pPr indent="-342900" lvl="0" marL="457200" rtl="0" algn="l">
              <a:lnSpc>
                <a:spcPct val="100000"/>
              </a:lnSpc>
              <a:spcBef>
                <a:spcPts val="0"/>
              </a:spcBef>
              <a:spcAft>
                <a:spcPts val="0"/>
              </a:spcAft>
              <a:buSzPts val="1800"/>
              <a:buAutoNum type="arabicPeriod"/>
            </a:pPr>
            <a:r>
              <a:rPr lang="en"/>
              <a:t>What is the largest value </a:t>
            </a:r>
            <a:r>
              <a:rPr i="1" lang="en"/>
              <a:t>y</a:t>
            </a:r>
            <a:r>
              <a:rPr lang="en"/>
              <a:t> can ever be?</a:t>
            </a:r>
            <a:endParaRPr/>
          </a:p>
        </p:txBody>
      </p:sp>
      <p:sp>
        <p:nvSpPr>
          <p:cNvPr id="231" name="Google Shape;231;p3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32" name="Google Shape;232;p30"/>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1.8.2 Identifying the Most Useful Form of an Equation</a:t>
            </a:r>
            <a:endParaRPr/>
          </a:p>
        </p:txBody>
      </p:sp>
      <p:pic>
        <p:nvPicPr>
          <p:cNvPr id="233" name="Google Shape;233;p30" title="extending your thinking-1.png"/>
          <p:cNvPicPr preferRelativeResize="0"/>
          <p:nvPr/>
        </p:nvPicPr>
        <p:blipFill>
          <a:blip r:embed="rId4">
            <a:alphaModFix/>
          </a:blip>
          <a:stretch>
            <a:fillRect/>
          </a:stretch>
        </p:blipFill>
        <p:spPr>
          <a:xfrm>
            <a:off x="8686800" y="137160"/>
            <a:ext cx="274320" cy="27432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7" name="Shape 237"/>
        <p:cNvGrpSpPr/>
        <p:nvPr/>
      </p:nvGrpSpPr>
      <p:grpSpPr>
        <a:xfrm>
          <a:off x="0" y="0"/>
          <a:ext cx="0" cy="0"/>
          <a:chOff x="0" y="0"/>
          <a:chExt cx="0" cy="0"/>
        </a:xfrm>
      </p:grpSpPr>
      <p:sp>
        <p:nvSpPr>
          <p:cNvPr id="238" name="Google Shape;238;p3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lang="en" sz="2900">
                <a:latin typeface="Verdana"/>
                <a:ea typeface="Verdana"/>
                <a:cs typeface="Verdana"/>
                <a:sym typeface="Verdana"/>
              </a:rPr>
              <a:t>Self Check</a:t>
            </a:r>
            <a:endParaRPr sz="2900">
              <a:latin typeface="Verdana"/>
              <a:ea typeface="Verdana"/>
              <a:cs typeface="Verdana"/>
              <a:sym typeface="Verdana"/>
            </a:endParaRPr>
          </a:p>
        </p:txBody>
      </p:sp>
      <p:sp>
        <p:nvSpPr>
          <p:cNvPr id="239" name="Google Shape;239;p3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Use the formula for the area of a triangle, </a:t>
            </a:r>
            <a:r>
              <a:rPr i="1" lang="en"/>
              <a:t>A</a:t>
            </a:r>
            <a:r>
              <a:rPr lang="en"/>
              <a:t> = (½)</a:t>
            </a:r>
            <a:r>
              <a:rPr i="1" lang="en"/>
              <a:t>bh</a:t>
            </a:r>
            <a:r>
              <a:rPr lang="en"/>
              <a:t>, where </a:t>
            </a:r>
            <a:r>
              <a:rPr i="1" lang="en"/>
              <a:t>b</a:t>
            </a:r>
            <a:r>
              <a:rPr lang="en"/>
              <a:t> is the base of the triangle and </a:t>
            </a:r>
            <a:r>
              <a:rPr i="1" lang="en"/>
              <a:t>h</a:t>
            </a:r>
            <a:r>
              <a:rPr lang="en"/>
              <a:t> is the height of the triangle. Which equation would best be used to find the base of the triangle?</a:t>
            </a:r>
            <a:endParaRPr/>
          </a:p>
          <a:p>
            <a:pPr indent="0" lvl="0" marL="0" rtl="0" algn="l">
              <a:lnSpc>
                <a:spcPct val="100000"/>
              </a:lnSpc>
              <a:spcBef>
                <a:spcPts val="1200"/>
              </a:spcBef>
              <a:spcAft>
                <a:spcPts val="0"/>
              </a:spcAft>
              <a:buNone/>
            </a:pPr>
            <a:r>
              <a:t/>
            </a:r>
            <a:endParaRPr/>
          </a:p>
          <a:p>
            <a:pPr indent="0" lvl="0" marL="0" rtl="0" algn="l">
              <a:lnSpc>
                <a:spcPct val="100000"/>
              </a:lnSpc>
              <a:spcBef>
                <a:spcPts val="1200"/>
              </a:spcBef>
              <a:spcAft>
                <a:spcPts val="1200"/>
              </a:spcAft>
              <a:buNone/>
            </a:pPr>
            <a:r>
              <a:t/>
            </a:r>
            <a:endParaRPr sz="1800">
              <a:solidFill>
                <a:srgbClr val="424242"/>
              </a:solidFill>
              <a:latin typeface="Noto Sans"/>
              <a:ea typeface="Noto Sans"/>
              <a:cs typeface="Noto Sans"/>
              <a:sym typeface="Noto Sans"/>
            </a:endParaRPr>
          </a:p>
        </p:txBody>
      </p:sp>
      <p:sp>
        <p:nvSpPr>
          <p:cNvPr id="240" name="Google Shape;240;p3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41" name="Google Shape;241;p31"/>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1.8.2 Identifying the Most Useful Form of an Equation</a:t>
            </a:r>
            <a:endParaRPr/>
          </a:p>
        </p:txBody>
      </p:sp>
      <p:pic>
        <p:nvPicPr>
          <p:cNvPr id="242" name="Google Shape;242;p31"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43" name="Google Shape;243;p31">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Noto Sans"/>
                <a:ea typeface="Noto Sans"/>
                <a:cs typeface="Noto Sans"/>
                <a:sym typeface="Noto Sans"/>
              </a:rPr>
              <a:t>Let’s review!</a:t>
            </a:r>
            <a:endParaRPr>
              <a:latin typeface="Noto Sans"/>
              <a:ea typeface="Noto Sans"/>
              <a:cs typeface="Noto Sans"/>
              <a:sym typeface="Noto Sans"/>
            </a:endParaRPr>
          </a:p>
        </p:txBody>
      </p:sp>
      <p:graphicFrame>
        <p:nvGraphicFramePr>
          <p:cNvPr id="244" name="Google Shape;244;p31"/>
          <p:cNvGraphicFramePr/>
          <p:nvPr/>
        </p:nvGraphicFramePr>
        <p:xfrm>
          <a:off x="952500" y="3199300"/>
          <a:ext cx="3000000" cy="3000000"/>
        </p:xfrm>
        <a:graphic>
          <a:graphicData uri="http://schemas.openxmlformats.org/drawingml/2006/table">
            <a:tbl>
              <a:tblPr>
                <a:noFill/>
                <a:tableStyleId>{F1C5334F-30D6-4F8A-A663-C7B4FB4F55E3}</a:tableStyleId>
              </a:tblPr>
              <a:tblGrid>
                <a:gridCol w="3619500"/>
                <a:gridCol w="3619500"/>
              </a:tblGrid>
              <a:tr h="381000">
                <a:tc>
                  <a:txBody>
                    <a:bodyPr/>
                    <a:lstStyle/>
                    <a:p>
                      <a:pPr indent="-317500" lvl="0" marL="457200" rtl="0" algn="l">
                        <a:spcBef>
                          <a:spcPts val="0"/>
                        </a:spcBef>
                        <a:spcAft>
                          <a:spcPts val="0"/>
                        </a:spcAft>
                        <a:buSzPts val="1400"/>
                        <a:buAutoNum type="alphaUcPeriod"/>
                      </a:pPr>
                      <a:r>
                        <a:rPr i="1" lang="en"/>
                        <a:t>b</a:t>
                      </a:r>
                      <a:r>
                        <a:rPr lang="en"/>
                        <a:t> = (2/</a:t>
                      </a:r>
                      <a:r>
                        <a:rPr i="1" lang="en"/>
                        <a:t>A</a:t>
                      </a:r>
                      <a:r>
                        <a:rPr lang="en"/>
                        <a:t>)</a:t>
                      </a:r>
                      <a:r>
                        <a:rPr i="1" lang="en"/>
                        <a:t>h</a:t>
                      </a:r>
                      <a:endParaRPr i="1"/>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17500" lvl="0" marL="457200" rtl="0" algn="l">
                        <a:spcBef>
                          <a:spcPts val="0"/>
                        </a:spcBef>
                        <a:spcAft>
                          <a:spcPts val="0"/>
                        </a:spcAft>
                        <a:buSzPts val="1400"/>
                        <a:buAutoNum type="alphaUcPeriod" startAt="3"/>
                      </a:pPr>
                      <a:r>
                        <a:rPr lang="en"/>
                        <a:t>2</a:t>
                      </a:r>
                      <a:r>
                        <a:rPr i="1" lang="en"/>
                        <a:t>A</a:t>
                      </a:r>
                      <a:r>
                        <a:rPr lang="en"/>
                        <a:t> = </a:t>
                      </a:r>
                      <a:r>
                        <a:rPr i="1" lang="en"/>
                        <a:t>bh</a:t>
                      </a:r>
                      <a:endParaRPr i="1"/>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381000">
                <a:tc>
                  <a:txBody>
                    <a:bodyPr/>
                    <a:lstStyle/>
                    <a:p>
                      <a:pPr indent="-317500" lvl="0" marL="457200" rtl="0" algn="l">
                        <a:spcBef>
                          <a:spcPts val="0"/>
                        </a:spcBef>
                        <a:spcAft>
                          <a:spcPts val="0"/>
                        </a:spcAft>
                        <a:buSzPts val="1400"/>
                        <a:buAutoNum type="alphaUcPeriod" startAt="2"/>
                      </a:pPr>
                      <a:r>
                        <a:rPr i="1" lang="en"/>
                        <a:t>h</a:t>
                      </a:r>
                      <a:r>
                        <a:rPr lang="en"/>
                        <a:t> = (2</a:t>
                      </a:r>
                      <a:r>
                        <a:rPr i="1" lang="en"/>
                        <a:t>A)</a:t>
                      </a:r>
                      <a:r>
                        <a:rPr lang="en"/>
                        <a:t>/</a:t>
                      </a:r>
                      <a:r>
                        <a:rPr i="1" lang="en"/>
                        <a:t>b</a:t>
                      </a:r>
                      <a:endParaRPr i="1"/>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17500" lvl="0" marL="457200" rtl="0" algn="l">
                        <a:spcBef>
                          <a:spcPts val="0"/>
                        </a:spcBef>
                        <a:spcAft>
                          <a:spcPts val="0"/>
                        </a:spcAft>
                        <a:buSzPts val="1400"/>
                        <a:buAutoNum type="alphaUcPeriod" startAt="4"/>
                      </a:pPr>
                      <a:r>
                        <a:rPr lang="en"/>
                        <a:t>(½</a:t>
                      </a:r>
                      <a:r>
                        <a:rPr lang="en"/>
                        <a:t>)</a:t>
                      </a:r>
                      <a:r>
                        <a:rPr i="1" lang="en"/>
                        <a:t>b </a:t>
                      </a:r>
                      <a:r>
                        <a:rPr lang="en"/>
                        <a:t>= </a:t>
                      </a:r>
                      <a:r>
                        <a:rPr i="1" lang="en"/>
                        <a:t>A/h</a:t>
                      </a:r>
                      <a:endParaRPr i="1"/>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48" name="Shape 248"/>
        <p:cNvGrpSpPr/>
        <p:nvPr/>
      </p:nvGrpSpPr>
      <p:grpSpPr>
        <a:xfrm>
          <a:off x="0" y="0"/>
          <a:ext cx="0" cy="0"/>
          <a:chOff x="0" y="0"/>
          <a:chExt cx="0" cy="0"/>
        </a:xfrm>
      </p:grpSpPr>
      <p:sp>
        <p:nvSpPr>
          <p:cNvPr id="249" name="Google Shape;249;p3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sz="2900">
                <a:latin typeface="Verdana"/>
                <a:ea typeface="Verdana"/>
                <a:cs typeface="Verdana"/>
                <a:sym typeface="Verdana"/>
              </a:rPr>
              <a:t>Self Check - Review</a:t>
            </a:r>
            <a:endParaRPr sz="2900">
              <a:latin typeface="Verdana"/>
              <a:ea typeface="Verdana"/>
              <a:cs typeface="Verdana"/>
              <a:sym typeface="Verdana"/>
            </a:endParaRPr>
          </a:p>
        </p:txBody>
      </p:sp>
      <p:sp>
        <p:nvSpPr>
          <p:cNvPr id="250" name="Google Shape;250;p32"/>
          <p:cNvSpPr txBox="1"/>
          <p:nvPr>
            <p:ph idx="1" type="body"/>
          </p:nvPr>
        </p:nvSpPr>
        <p:spPr>
          <a:xfrm>
            <a:off x="311700" y="1050450"/>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t>We often use formulas in math and other fields, so it's important to recognize and rearrange them as needed. Geometric formulas can also be rearranged. For example, the formula for the volume of a cone is V = ¹⁄₃πr²h. Next, we’ll solve this formula for h (height).</a:t>
            </a:r>
            <a:endParaRPr sz="1600"/>
          </a:p>
          <a:p>
            <a:pPr indent="0" lvl="0" marL="0" rtl="0" algn="l">
              <a:spcBef>
                <a:spcPts val="800"/>
              </a:spcBef>
              <a:spcAft>
                <a:spcPts val="800"/>
              </a:spcAft>
              <a:buNone/>
            </a:pPr>
            <a:r>
              <a:t/>
            </a:r>
            <a:endParaRPr sz="1600"/>
          </a:p>
        </p:txBody>
      </p:sp>
      <p:sp>
        <p:nvSpPr>
          <p:cNvPr id="251" name="Google Shape;251;p3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52" name="Google Shape;252;p32"/>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1.8.2 Identifying the Most Useful Form of an Equation - Additional Resources</a:t>
            </a:r>
            <a:endParaRPr/>
          </a:p>
        </p:txBody>
      </p:sp>
      <p:pic>
        <p:nvPicPr>
          <p:cNvPr id="253" name="Google Shape;253;p32"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254" name="Google Shape;254;p32"/>
          <p:cNvSpPr txBox="1"/>
          <p:nvPr/>
        </p:nvSpPr>
        <p:spPr>
          <a:xfrm>
            <a:off x="423025" y="2279125"/>
            <a:ext cx="4709400" cy="245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rgbClr val="424242"/>
                </a:solidFill>
                <a:latin typeface="Calibri"/>
                <a:ea typeface="Calibri"/>
                <a:cs typeface="Calibri"/>
                <a:sym typeface="Calibri"/>
              </a:rPr>
              <a:t>Step 1</a:t>
            </a:r>
            <a:r>
              <a:rPr lang="en" sz="1800">
                <a:solidFill>
                  <a:srgbClr val="424242"/>
                </a:solidFill>
                <a:latin typeface="Calibri"/>
                <a:ea typeface="Calibri"/>
                <a:cs typeface="Calibri"/>
                <a:sym typeface="Calibri"/>
              </a:rPr>
              <a:t>: Remove the fraction on the right.</a:t>
            </a:r>
            <a:endParaRPr sz="1800">
              <a:solidFill>
                <a:srgbClr val="424242"/>
              </a:solidFill>
              <a:latin typeface="Calibri"/>
              <a:ea typeface="Calibri"/>
              <a:cs typeface="Calibri"/>
              <a:sym typeface="Calibri"/>
            </a:endParaRPr>
          </a:p>
          <a:p>
            <a:pPr indent="0" lvl="0" marL="0" rtl="0" algn="l">
              <a:spcBef>
                <a:spcPts val="0"/>
              </a:spcBef>
              <a:spcAft>
                <a:spcPts val="0"/>
              </a:spcAft>
              <a:buNone/>
            </a:pPr>
            <a:r>
              <a:rPr lang="en" sz="1800">
                <a:solidFill>
                  <a:srgbClr val="424242"/>
                </a:solidFill>
                <a:latin typeface="Calibri"/>
                <a:ea typeface="Calibri"/>
                <a:cs typeface="Calibri"/>
                <a:sym typeface="Calibri"/>
              </a:rPr>
              <a:t>Multiply both sides by 3.</a:t>
            </a:r>
            <a:endParaRPr sz="1800">
              <a:solidFill>
                <a:srgbClr val="424242"/>
              </a:solidFill>
              <a:latin typeface="Calibri"/>
              <a:ea typeface="Calibri"/>
              <a:cs typeface="Calibri"/>
              <a:sym typeface="Calibri"/>
            </a:endParaRPr>
          </a:p>
          <a:p>
            <a:pPr indent="0" lvl="0" marL="0" rtl="0" algn="l">
              <a:spcBef>
                <a:spcPts val="0"/>
              </a:spcBef>
              <a:spcAft>
                <a:spcPts val="0"/>
              </a:spcAft>
              <a:buNone/>
            </a:pPr>
            <a:r>
              <a:t/>
            </a:r>
            <a:endParaRPr sz="1800">
              <a:solidFill>
                <a:srgbClr val="424242"/>
              </a:solidFill>
              <a:latin typeface="Calibri"/>
              <a:ea typeface="Calibri"/>
              <a:cs typeface="Calibri"/>
              <a:sym typeface="Calibri"/>
            </a:endParaRPr>
          </a:p>
          <a:p>
            <a:pPr indent="0" lvl="0" marL="0" rtl="0" algn="l">
              <a:spcBef>
                <a:spcPts val="0"/>
              </a:spcBef>
              <a:spcAft>
                <a:spcPts val="0"/>
              </a:spcAft>
              <a:buNone/>
            </a:pPr>
            <a:r>
              <a:t/>
            </a:r>
            <a:endParaRPr sz="1200">
              <a:solidFill>
                <a:srgbClr val="424242"/>
              </a:solidFill>
              <a:latin typeface="Calibri"/>
              <a:ea typeface="Calibri"/>
              <a:cs typeface="Calibri"/>
              <a:sym typeface="Calibri"/>
            </a:endParaRPr>
          </a:p>
          <a:p>
            <a:pPr indent="0" lvl="0" marL="0" rtl="0" algn="l">
              <a:spcBef>
                <a:spcPts val="0"/>
              </a:spcBef>
              <a:spcAft>
                <a:spcPts val="0"/>
              </a:spcAft>
              <a:buNone/>
            </a:pPr>
            <a:r>
              <a:rPr b="1" lang="en" sz="1800">
                <a:solidFill>
                  <a:srgbClr val="424242"/>
                </a:solidFill>
                <a:latin typeface="Calibri"/>
                <a:ea typeface="Calibri"/>
                <a:cs typeface="Calibri"/>
                <a:sym typeface="Calibri"/>
              </a:rPr>
              <a:t>Step 2</a:t>
            </a:r>
            <a:r>
              <a:rPr lang="en" sz="1800">
                <a:solidFill>
                  <a:srgbClr val="424242"/>
                </a:solidFill>
                <a:latin typeface="Calibri"/>
                <a:ea typeface="Calibri"/>
                <a:cs typeface="Calibri"/>
                <a:sym typeface="Calibri"/>
              </a:rPr>
              <a:t>: Simplify.</a:t>
            </a:r>
            <a:endParaRPr sz="1800">
              <a:solidFill>
                <a:srgbClr val="424242"/>
              </a:solidFill>
              <a:latin typeface="Calibri"/>
              <a:ea typeface="Calibri"/>
              <a:cs typeface="Calibri"/>
              <a:sym typeface="Calibri"/>
            </a:endParaRPr>
          </a:p>
          <a:p>
            <a:pPr indent="0" lvl="0" marL="0" rtl="0" algn="l">
              <a:spcBef>
                <a:spcPts val="0"/>
              </a:spcBef>
              <a:spcAft>
                <a:spcPts val="0"/>
              </a:spcAft>
              <a:buNone/>
            </a:pPr>
            <a:r>
              <a:t/>
            </a:r>
            <a:endParaRPr sz="1800">
              <a:solidFill>
                <a:srgbClr val="424242"/>
              </a:solidFill>
              <a:latin typeface="Calibri"/>
              <a:ea typeface="Calibri"/>
              <a:cs typeface="Calibri"/>
              <a:sym typeface="Calibri"/>
            </a:endParaRPr>
          </a:p>
          <a:p>
            <a:pPr indent="0" lvl="0" marL="0" rtl="0" algn="l">
              <a:spcBef>
                <a:spcPts val="0"/>
              </a:spcBef>
              <a:spcAft>
                <a:spcPts val="0"/>
              </a:spcAft>
              <a:buNone/>
            </a:pPr>
            <a:r>
              <a:rPr b="1" lang="en" sz="1800">
                <a:solidFill>
                  <a:srgbClr val="424242"/>
                </a:solidFill>
                <a:latin typeface="Calibri"/>
                <a:ea typeface="Calibri"/>
                <a:cs typeface="Calibri"/>
                <a:sym typeface="Calibri"/>
              </a:rPr>
              <a:t>Step 3</a:t>
            </a:r>
            <a:r>
              <a:rPr lang="en" sz="1800">
                <a:solidFill>
                  <a:srgbClr val="424242"/>
                </a:solidFill>
                <a:latin typeface="Calibri"/>
                <a:ea typeface="Calibri"/>
                <a:cs typeface="Calibri"/>
                <a:sym typeface="Calibri"/>
              </a:rPr>
              <a:t>: Divide both sides by πr2</a:t>
            </a:r>
            <a:r>
              <a:rPr lang="en" sz="1800">
                <a:solidFill>
                  <a:srgbClr val="424242"/>
                </a:solidFill>
                <a:latin typeface="Calibri"/>
                <a:ea typeface="Calibri"/>
                <a:cs typeface="Calibri"/>
                <a:sym typeface="Calibri"/>
              </a:rPr>
              <a:t>.</a:t>
            </a:r>
            <a:endParaRPr sz="1800">
              <a:solidFill>
                <a:srgbClr val="424242"/>
              </a:solidFill>
              <a:latin typeface="Calibri"/>
              <a:ea typeface="Calibri"/>
              <a:cs typeface="Calibri"/>
              <a:sym typeface="Calibri"/>
            </a:endParaRPr>
          </a:p>
          <a:p>
            <a:pPr indent="0" lvl="0" marL="0" rtl="0" algn="l">
              <a:spcBef>
                <a:spcPts val="0"/>
              </a:spcBef>
              <a:spcAft>
                <a:spcPts val="0"/>
              </a:spcAft>
              <a:buNone/>
            </a:pPr>
            <a:r>
              <a:t/>
            </a:r>
            <a:endParaRPr sz="1800">
              <a:solidFill>
                <a:srgbClr val="424242"/>
              </a:solidFill>
              <a:latin typeface="Noto Sans"/>
              <a:ea typeface="Noto Sans"/>
              <a:cs typeface="Noto Sans"/>
              <a:sym typeface="Noto Sans"/>
            </a:endParaRPr>
          </a:p>
        </p:txBody>
      </p:sp>
      <p:pic>
        <p:nvPicPr>
          <p:cNvPr id="255" name="Google Shape;255;p32"/>
          <p:cNvPicPr preferRelativeResize="0"/>
          <p:nvPr/>
        </p:nvPicPr>
        <p:blipFill>
          <a:blip r:embed="rId4">
            <a:alphaModFix/>
          </a:blip>
          <a:stretch>
            <a:fillRect/>
          </a:stretch>
        </p:blipFill>
        <p:spPr>
          <a:xfrm>
            <a:off x="603750" y="2905650"/>
            <a:ext cx="2084700" cy="512632"/>
          </a:xfrm>
          <a:prstGeom prst="rect">
            <a:avLst/>
          </a:prstGeom>
          <a:noFill/>
          <a:ln>
            <a:noFill/>
          </a:ln>
        </p:spPr>
      </p:pic>
      <p:pic>
        <p:nvPicPr>
          <p:cNvPr id="256" name="Google Shape;256;p32"/>
          <p:cNvPicPr preferRelativeResize="0"/>
          <p:nvPr/>
        </p:nvPicPr>
        <p:blipFill>
          <a:blip r:embed="rId5">
            <a:alphaModFix/>
          </a:blip>
          <a:stretch>
            <a:fillRect/>
          </a:stretch>
        </p:blipFill>
        <p:spPr>
          <a:xfrm>
            <a:off x="1218500" y="4240700"/>
            <a:ext cx="2084700" cy="493325"/>
          </a:xfrm>
          <a:prstGeom prst="rect">
            <a:avLst/>
          </a:prstGeom>
          <a:noFill/>
          <a:ln>
            <a:noFill/>
          </a:ln>
        </p:spPr>
      </p:pic>
      <p:pic>
        <p:nvPicPr>
          <p:cNvPr id="257" name="Google Shape;257;p32"/>
          <p:cNvPicPr preferRelativeResize="0"/>
          <p:nvPr/>
        </p:nvPicPr>
        <p:blipFill>
          <a:blip r:embed="rId6">
            <a:alphaModFix/>
          </a:blip>
          <a:stretch>
            <a:fillRect/>
          </a:stretch>
        </p:blipFill>
        <p:spPr>
          <a:xfrm>
            <a:off x="736875" y="3640450"/>
            <a:ext cx="2566900" cy="274325"/>
          </a:xfrm>
          <a:prstGeom prst="rect">
            <a:avLst/>
          </a:prstGeom>
          <a:noFill/>
          <a:ln>
            <a:noFill/>
          </a:ln>
        </p:spPr>
      </p:pic>
      <p:sp>
        <p:nvSpPr>
          <p:cNvPr id="258" name="Google Shape;258;p32"/>
          <p:cNvSpPr txBox="1"/>
          <p:nvPr/>
        </p:nvSpPr>
        <p:spPr>
          <a:xfrm>
            <a:off x="5349450" y="2365788"/>
            <a:ext cx="3239700" cy="201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rgbClr val="424242"/>
                </a:solidFill>
                <a:latin typeface="Calibri"/>
                <a:ea typeface="Calibri"/>
                <a:cs typeface="Calibri"/>
                <a:sym typeface="Calibri"/>
              </a:rPr>
              <a:t>Your turn:</a:t>
            </a:r>
            <a:endParaRPr b="1" sz="1800">
              <a:solidFill>
                <a:srgbClr val="424242"/>
              </a:solidFill>
              <a:latin typeface="Calibri"/>
              <a:ea typeface="Calibri"/>
              <a:cs typeface="Calibri"/>
              <a:sym typeface="Calibri"/>
            </a:endParaRPr>
          </a:p>
          <a:p>
            <a:pPr indent="0" lvl="0" marL="0" rtl="0" algn="l">
              <a:spcBef>
                <a:spcPts val="0"/>
              </a:spcBef>
              <a:spcAft>
                <a:spcPts val="0"/>
              </a:spcAft>
              <a:buNone/>
            </a:pPr>
            <a:r>
              <a:rPr lang="en" sz="1800">
                <a:solidFill>
                  <a:srgbClr val="424242"/>
                </a:solidFill>
                <a:latin typeface="Calibri"/>
                <a:ea typeface="Calibri"/>
                <a:cs typeface="Calibri"/>
                <a:sym typeface="Calibri"/>
              </a:rPr>
              <a:t>Solve 8</a:t>
            </a:r>
            <a:r>
              <a:rPr i="1" lang="en" sz="1800">
                <a:solidFill>
                  <a:srgbClr val="424242"/>
                </a:solidFill>
                <a:latin typeface="Calibri"/>
                <a:ea typeface="Calibri"/>
                <a:cs typeface="Calibri"/>
                <a:sym typeface="Calibri"/>
              </a:rPr>
              <a:t>x</a:t>
            </a:r>
            <a:r>
              <a:rPr lang="en" sz="1800">
                <a:solidFill>
                  <a:srgbClr val="424242"/>
                </a:solidFill>
                <a:latin typeface="Calibri"/>
                <a:ea typeface="Calibri"/>
                <a:cs typeface="Calibri"/>
                <a:sym typeface="Calibri"/>
              </a:rPr>
              <a:t> + 7</a:t>
            </a:r>
            <a:r>
              <a:rPr i="1" lang="en" sz="1800">
                <a:solidFill>
                  <a:srgbClr val="424242"/>
                </a:solidFill>
                <a:latin typeface="Calibri"/>
                <a:ea typeface="Calibri"/>
                <a:cs typeface="Calibri"/>
                <a:sym typeface="Calibri"/>
              </a:rPr>
              <a:t>y</a:t>
            </a:r>
            <a:r>
              <a:rPr lang="en" sz="1800">
                <a:solidFill>
                  <a:srgbClr val="424242"/>
                </a:solidFill>
                <a:latin typeface="Calibri"/>
                <a:ea typeface="Calibri"/>
                <a:cs typeface="Calibri"/>
                <a:sym typeface="Calibri"/>
              </a:rPr>
              <a:t> = 15 for </a:t>
            </a:r>
            <a:r>
              <a:rPr i="1" lang="en" sz="1800">
                <a:solidFill>
                  <a:srgbClr val="424242"/>
                </a:solidFill>
                <a:latin typeface="Calibri"/>
                <a:ea typeface="Calibri"/>
                <a:cs typeface="Calibri"/>
                <a:sym typeface="Calibri"/>
              </a:rPr>
              <a:t>x</a:t>
            </a:r>
            <a:endParaRPr i="1" sz="1800">
              <a:solidFill>
                <a:srgbClr val="424242"/>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262" name="Shape 262"/>
        <p:cNvGrpSpPr/>
        <p:nvPr/>
      </p:nvGrpSpPr>
      <p:grpSpPr>
        <a:xfrm>
          <a:off x="0" y="0"/>
          <a:ext cx="0" cy="0"/>
          <a:chOff x="0" y="0"/>
          <a:chExt cx="0" cy="0"/>
        </a:xfrm>
      </p:grpSpPr>
      <p:sp>
        <p:nvSpPr>
          <p:cNvPr id="263" name="Google Shape;263;p33"/>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64" name="Google Shape;264;p33"/>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65" name="Google Shape;265;p33"/>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66" name="Google Shape;266;p33"/>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67" name="Google Shape;267;p33"/>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68" name="Google Shape;268;p33"/>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69" name="Google Shape;269;p33"/>
          <p:cNvCxnSpPr>
            <a:stCxn id="263" idx="2"/>
            <a:endCxn id="265"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270" name="Google Shape;270;p33"/>
          <p:cNvCxnSpPr>
            <a:stCxn id="265" idx="3"/>
            <a:endCxn id="264"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271" name="Google Shape;271;p33"/>
          <p:cNvCxnSpPr>
            <a:stCxn id="264" idx="3"/>
            <a:endCxn id="266"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272" name="Google Shape;272;p33"/>
          <p:cNvCxnSpPr>
            <a:stCxn id="266" idx="3"/>
            <a:endCxn id="268"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273" name="Google Shape;273;p33"/>
          <p:cNvCxnSpPr>
            <a:stCxn id="268" idx="3"/>
            <a:endCxn id="267"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274" name="Google Shape;274;p3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75" name="Google Shape;275;p33"/>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276" name="Google Shape;276;p33" title="hugeicons_chart-down.png"/>
          <p:cNvPicPr preferRelativeResize="0"/>
          <p:nvPr/>
        </p:nvPicPr>
        <p:blipFill>
          <a:blip r:embed="rId3">
            <a:alphaModFix/>
          </a:blip>
          <a:stretch>
            <a:fillRect/>
          </a:stretch>
        </p:blipFill>
        <p:spPr>
          <a:xfrm>
            <a:off x="4902133" y="3200400"/>
            <a:ext cx="228600" cy="228600"/>
          </a:xfrm>
          <a:prstGeom prst="rect">
            <a:avLst/>
          </a:prstGeom>
          <a:noFill/>
          <a:ln>
            <a:noFill/>
          </a:ln>
        </p:spPr>
      </p:pic>
      <p:sp>
        <p:nvSpPr>
          <p:cNvPr id="277" name="Google Shape;277;p33"/>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278" name="Google Shape;278;p33"/>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279" name="Google Shape;279;p33"/>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280" name="Google Shape;280;p33" title="hugeicons_start-up-02.png"/>
          <p:cNvPicPr preferRelativeResize="0"/>
          <p:nvPr/>
        </p:nvPicPr>
        <p:blipFill>
          <a:blip r:embed="rId4">
            <a:alphaModFix/>
          </a:blip>
          <a:stretch>
            <a:fillRect/>
          </a:stretch>
        </p:blipFill>
        <p:spPr>
          <a:xfrm>
            <a:off x="1084454" y="1554480"/>
            <a:ext cx="228600" cy="228600"/>
          </a:xfrm>
          <a:prstGeom prst="rect">
            <a:avLst/>
          </a:prstGeom>
          <a:noFill/>
          <a:ln>
            <a:noFill/>
          </a:ln>
        </p:spPr>
      </p:pic>
      <p:sp>
        <p:nvSpPr>
          <p:cNvPr id="281" name="Google Shape;281;p33"/>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282" name="Google Shape;282;p33" title="hugeicons_centralized.png"/>
          <p:cNvPicPr preferRelativeResize="0"/>
          <p:nvPr/>
        </p:nvPicPr>
        <p:blipFill>
          <a:blip r:embed="rId5">
            <a:alphaModFix/>
          </a:blip>
          <a:stretch>
            <a:fillRect/>
          </a:stretch>
        </p:blipFill>
        <p:spPr>
          <a:xfrm>
            <a:off x="7799832" y="3200400"/>
            <a:ext cx="228600" cy="228600"/>
          </a:xfrm>
          <a:prstGeom prst="rect">
            <a:avLst/>
          </a:prstGeom>
          <a:noFill/>
          <a:ln>
            <a:noFill/>
          </a:ln>
        </p:spPr>
      </p:pic>
      <p:pic>
        <p:nvPicPr>
          <p:cNvPr id="283" name="Google Shape;283;p33" title="hugeicons_pencil.png"/>
          <p:cNvPicPr preferRelativeResize="0"/>
          <p:nvPr/>
        </p:nvPicPr>
        <p:blipFill>
          <a:blip r:embed="rId6">
            <a:alphaModFix/>
          </a:blip>
          <a:stretch>
            <a:fillRect/>
          </a:stretch>
        </p:blipFill>
        <p:spPr>
          <a:xfrm>
            <a:off x="6519672" y="1554480"/>
            <a:ext cx="228600" cy="228600"/>
          </a:xfrm>
          <a:prstGeom prst="rect">
            <a:avLst/>
          </a:prstGeom>
          <a:noFill/>
          <a:ln>
            <a:noFill/>
          </a:ln>
        </p:spPr>
      </p:pic>
      <p:sp>
        <p:nvSpPr>
          <p:cNvPr id="284" name="Google Shape;284;p33"/>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285" name="Google Shape;285;p33"/>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286" name="Google Shape;286;p33" title="hugeicons_task-done-01.png"/>
          <p:cNvPicPr preferRelativeResize="0"/>
          <p:nvPr/>
        </p:nvPicPr>
        <p:blipFill>
          <a:blip r:embed="rId7">
            <a:alphaModFix/>
          </a:blip>
          <a:stretch>
            <a:fillRect/>
          </a:stretch>
        </p:blipFill>
        <p:spPr>
          <a:xfrm>
            <a:off x="3623168" y="1554480"/>
            <a:ext cx="228600" cy="228600"/>
          </a:xfrm>
          <a:prstGeom prst="rect">
            <a:avLst/>
          </a:prstGeom>
          <a:noFill/>
          <a:ln>
            <a:noFill/>
          </a:ln>
        </p:spPr>
      </p:pic>
      <p:pic>
        <p:nvPicPr>
          <p:cNvPr id="287" name="Google Shape;287;p33" title="hugeicons_task-done-01.png"/>
          <p:cNvPicPr preferRelativeResize="0"/>
          <p:nvPr/>
        </p:nvPicPr>
        <p:blipFill>
          <a:blip r:embed="rId7">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1" name="Shape 291"/>
        <p:cNvGrpSpPr/>
        <p:nvPr/>
      </p:nvGrpSpPr>
      <p:grpSpPr>
        <a:xfrm>
          <a:off x="0" y="0"/>
          <a:ext cx="0" cy="0"/>
          <a:chOff x="0" y="0"/>
          <a:chExt cx="0" cy="0"/>
        </a:xfrm>
      </p:grpSpPr>
      <p:pic>
        <p:nvPicPr>
          <p:cNvPr descr="rectangular aquarium (Provided by Getty Images)" id="292" name="Google Shape;292;p34"/>
          <p:cNvPicPr preferRelativeResize="0"/>
          <p:nvPr/>
        </p:nvPicPr>
        <p:blipFill>
          <a:blip r:embed="rId4">
            <a:alphaModFix/>
          </a:blip>
          <a:stretch>
            <a:fillRect/>
          </a:stretch>
        </p:blipFill>
        <p:spPr>
          <a:xfrm>
            <a:off x="6639875" y="3322904"/>
            <a:ext cx="2092227" cy="1674394"/>
          </a:xfrm>
          <a:prstGeom prst="rect">
            <a:avLst/>
          </a:prstGeom>
          <a:noFill/>
          <a:ln>
            <a:noFill/>
          </a:ln>
        </p:spPr>
      </p:pic>
      <p:sp>
        <p:nvSpPr>
          <p:cNvPr id="293" name="Google Shape;293;p34"/>
          <p:cNvSpPr txBox="1"/>
          <p:nvPr>
            <p:ph idx="1" type="body"/>
          </p:nvPr>
        </p:nvSpPr>
        <p:spPr>
          <a:xfrm>
            <a:off x="311700" y="1076275"/>
            <a:ext cx="8520600" cy="3672300"/>
          </a:xfrm>
          <a:prstGeom prst="rect">
            <a:avLst/>
          </a:prstGeom>
        </p:spPr>
        <p:txBody>
          <a:bodyPr anchorCtr="0" anchor="t" bIns="91425" lIns="91425" spcFirstLastPara="1" rIns="91425" wrap="square" tIns="91425">
            <a:normAutofit/>
          </a:bodyPr>
          <a:lstStyle/>
          <a:p>
            <a:pPr indent="0" lvl="0" marL="0" rtl="0" algn="l">
              <a:lnSpc>
                <a:spcPct val="90000"/>
              </a:lnSpc>
              <a:spcBef>
                <a:spcPts val="0"/>
              </a:spcBef>
              <a:spcAft>
                <a:spcPts val="0"/>
              </a:spcAft>
              <a:buNone/>
            </a:pPr>
            <a:r>
              <a:rPr lang="en" sz="1700">
                <a:latin typeface="Calibri"/>
                <a:ea typeface="Calibri"/>
                <a:cs typeface="Calibri"/>
                <a:sym typeface="Calibri"/>
              </a:rPr>
              <a:t>Tank A initially contained 124 liters of water. It is then filled with more water, at a constant rate of 9 liters per minute. </a:t>
            </a:r>
            <a:endParaRPr sz="1700">
              <a:latin typeface="Calibri"/>
              <a:ea typeface="Calibri"/>
              <a:cs typeface="Calibri"/>
              <a:sym typeface="Calibri"/>
            </a:endParaRPr>
          </a:p>
          <a:p>
            <a:pPr indent="-336550" lvl="0" marL="457200" rtl="0" algn="l">
              <a:lnSpc>
                <a:spcPct val="90000"/>
              </a:lnSpc>
              <a:spcBef>
                <a:spcPts val="1200"/>
              </a:spcBef>
              <a:spcAft>
                <a:spcPts val="0"/>
              </a:spcAft>
              <a:buSzPts val="1700"/>
              <a:buFont typeface="Calibri"/>
              <a:buAutoNum type="arabicPeriod"/>
            </a:pPr>
            <a:r>
              <a:rPr lang="en" sz="1700">
                <a:latin typeface="Calibri"/>
                <a:ea typeface="Calibri"/>
                <a:cs typeface="Calibri"/>
                <a:sym typeface="Calibri"/>
              </a:rPr>
              <a:t>How many liters of water are in Tank A after 4 minutes? 80 seconds? </a:t>
            </a:r>
            <a:r>
              <a:rPr i="1" lang="en" sz="1700">
                <a:latin typeface="Calibri"/>
                <a:ea typeface="Calibri"/>
                <a:cs typeface="Calibri"/>
                <a:sym typeface="Calibri"/>
              </a:rPr>
              <a:t>m </a:t>
            </a:r>
            <a:r>
              <a:rPr lang="en" sz="1700">
                <a:latin typeface="Calibri"/>
                <a:ea typeface="Calibri"/>
                <a:cs typeface="Calibri"/>
                <a:sym typeface="Calibri"/>
              </a:rPr>
              <a:t>minutes?</a:t>
            </a:r>
            <a:endParaRPr sz="1700">
              <a:latin typeface="Calibri"/>
              <a:ea typeface="Calibri"/>
              <a:cs typeface="Calibri"/>
              <a:sym typeface="Calibri"/>
            </a:endParaRPr>
          </a:p>
          <a:p>
            <a:pPr indent="-336550" lvl="0" marL="457200" rtl="0" algn="l">
              <a:lnSpc>
                <a:spcPct val="90000"/>
              </a:lnSpc>
              <a:spcBef>
                <a:spcPts val="1000"/>
              </a:spcBef>
              <a:spcAft>
                <a:spcPts val="0"/>
              </a:spcAft>
              <a:buSzPts val="1700"/>
              <a:buFont typeface="Calibri"/>
              <a:buAutoNum type="arabicPeriod"/>
            </a:pPr>
            <a:r>
              <a:rPr lang="en" sz="1700">
                <a:latin typeface="Calibri"/>
                <a:ea typeface="Calibri"/>
                <a:cs typeface="Calibri"/>
                <a:sym typeface="Calibri"/>
              </a:rPr>
              <a:t>How many minutes, </a:t>
            </a:r>
            <a:r>
              <a:rPr i="1" lang="en" sz="1700">
                <a:latin typeface="Calibri"/>
                <a:ea typeface="Calibri"/>
                <a:cs typeface="Calibri"/>
                <a:sym typeface="Calibri"/>
              </a:rPr>
              <a:t>m</a:t>
            </a:r>
            <a:r>
              <a:rPr lang="en" sz="1700">
                <a:latin typeface="Calibri"/>
                <a:ea typeface="Calibri"/>
                <a:cs typeface="Calibri"/>
                <a:sym typeface="Calibri"/>
              </a:rPr>
              <a:t>, have passed when Tank A contains 151 liters of water?</a:t>
            </a:r>
            <a:endParaRPr sz="1700">
              <a:latin typeface="Calibri"/>
              <a:ea typeface="Calibri"/>
              <a:cs typeface="Calibri"/>
              <a:sym typeface="Calibri"/>
            </a:endParaRPr>
          </a:p>
          <a:p>
            <a:pPr indent="-336550" lvl="0" marL="457200" rtl="0" algn="l">
              <a:lnSpc>
                <a:spcPct val="90000"/>
              </a:lnSpc>
              <a:spcBef>
                <a:spcPts val="1000"/>
              </a:spcBef>
              <a:spcAft>
                <a:spcPts val="0"/>
              </a:spcAft>
              <a:buSzPts val="1700"/>
              <a:buFont typeface="Calibri"/>
              <a:buAutoNum type="arabicPeriod"/>
            </a:pPr>
            <a:r>
              <a:rPr lang="en" sz="1700">
                <a:latin typeface="Calibri"/>
                <a:ea typeface="Calibri"/>
                <a:cs typeface="Calibri"/>
                <a:sym typeface="Calibri"/>
              </a:rPr>
              <a:t>How many minutes, </a:t>
            </a:r>
            <a:r>
              <a:rPr i="1" lang="en" sz="1700">
                <a:latin typeface="Calibri"/>
                <a:ea typeface="Calibri"/>
                <a:cs typeface="Calibri"/>
                <a:sym typeface="Calibri"/>
              </a:rPr>
              <a:t>m</a:t>
            </a:r>
            <a:r>
              <a:rPr lang="en" sz="1700">
                <a:latin typeface="Calibri"/>
                <a:ea typeface="Calibri"/>
                <a:cs typeface="Calibri"/>
                <a:sym typeface="Calibri"/>
              </a:rPr>
              <a:t>, have passed when Tank A contains 191.5 liters of water?</a:t>
            </a:r>
            <a:endParaRPr sz="1700">
              <a:latin typeface="Calibri"/>
              <a:ea typeface="Calibri"/>
              <a:cs typeface="Calibri"/>
              <a:sym typeface="Calibri"/>
            </a:endParaRPr>
          </a:p>
          <a:p>
            <a:pPr indent="-336550" lvl="0" marL="457200" rtl="0" algn="l">
              <a:lnSpc>
                <a:spcPct val="90000"/>
              </a:lnSpc>
              <a:spcBef>
                <a:spcPts val="1000"/>
              </a:spcBef>
              <a:spcAft>
                <a:spcPts val="0"/>
              </a:spcAft>
              <a:buSzPts val="1700"/>
              <a:buFont typeface="Calibri"/>
              <a:buAutoNum type="arabicPeriod"/>
            </a:pPr>
            <a:r>
              <a:rPr lang="en" sz="1700">
                <a:latin typeface="Calibri"/>
                <a:ea typeface="Calibri"/>
                <a:cs typeface="Calibri"/>
                <a:sym typeface="Calibri"/>
              </a:rPr>
              <a:t>How many minutes, </a:t>
            </a:r>
            <a:r>
              <a:rPr i="1" lang="en" sz="1700">
                <a:latin typeface="Calibri"/>
                <a:ea typeface="Calibri"/>
                <a:cs typeface="Calibri"/>
                <a:sym typeface="Calibri"/>
              </a:rPr>
              <a:t>m</a:t>
            </a:r>
            <a:r>
              <a:rPr lang="en" sz="1700">
                <a:latin typeface="Calibri"/>
                <a:ea typeface="Calibri"/>
                <a:cs typeface="Calibri"/>
                <a:sym typeface="Calibri"/>
              </a:rPr>
              <a:t>, have passed when Tank A contains 270.25 liters of water?</a:t>
            </a:r>
            <a:endParaRPr sz="1700">
              <a:latin typeface="Calibri"/>
              <a:ea typeface="Calibri"/>
              <a:cs typeface="Calibri"/>
              <a:sym typeface="Calibri"/>
            </a:endParaRPr>
          </a:p>
          <a:p>
            <a:pPr indent="-336550" lvl="0" marL="457200" rtl="0" algn="l">
              <a:lnSpc>
                <a:spcPct val="90000"/>
              </a:lnSpc>
              <a:spcBef>
                <a:spcPts val="1000"/>
              </a:spcBef>
              <a:spcAft>
                <a:spcPts val="1000"/>
              </a:spcAft>
              <a:buSzPts val="1700"/>
              <a:buFont typeface="Calibri"/>
              <a:buAutoNum type="arabicPeriod"/>
            </a:pPr>
            <a:r>
              <a:rPr lang="en" sz="1700">
                <a:latin typeface="Calibri"/>
                <a:ea typeface="Calibri"/>
                <a:cs typeface="Calibri"/>
                <a:sym typeface="Calibri"/>
              </a:rPr>
              <a:t>How many minutes, </a:t>
            </a:r>
            <a:r>
              <a:rPr i="1" lang="en" sz="1700">
                <a:latin typeface="Calibri"/>
                <a:ea typeface="Calibri"/>
                <a:cs typeface="Calibri"/>
                <a:sym typeface="Calibri"/>
              </a:rPr>
              <a:t>m</a:t>
            </a:r>
            <a:r>
              <a:rPr lang="en" sz="1700">
                <a:latin typeface="Calibri"/>
                <a:ea typeface="Calibri"/>
                <a:cs typeface="Calibri"/>
                <a:sym typeface="Calibri"/>
              </a:rPr>
              <a:t>, have passed when Tank A contains p liters of water?</a:t>
            </a:r>
            <a:endParaRPr sz="1700">
              <a:latin typeface="Calibri"/>
              <a:ea typeface="Calibri"/>
              <a:cs typeface="Calibri"/>
              <a:sym typeface="Calibri"/>
            </a:endParaRPr>
          </a:p>
        </p:txBody>
      </p:sp>
      <p:sp>
        <p:nvSpPr>
          <p:cNvPr id="294" name="Google Shape;294;p34"/>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sz="2900">
                <a:latin typeface="Verdana"/>
                <a:ea typeface="Verdana"/>
                <a:cs typeface="Verdana"/>
                <a:sym typeface="Verdana"/>
              </a:rPr>
              <a:t>Learning</a:t>
            </a:r>
            <a:r>
              <a:rPr lang="en" sz="3000">
                <a:solidFill>
                  <a:srgbClr val="005047"/>
                </a:solidFill>
              </a:rPr>
              <a:t> Activity - </a:t>
            </a:r>
            <a:r>
              <a:rPr lang="en"/>
              <a:t>Filling a Water Tank </a:t>
            </a:r>
            <a:endParaRPr sz="3000">
              <a:solidFill>
                <a:srgbClr val="005047"/>
              </a:solidFill>
            </a:endParaRPr>
          </a:p>
        </p:txBody>
      </p:sp>
      <p:sp>
        <p:nvSpPr>
          <p:cNvPr id="295" name="Google Shape;295;p3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96" name="Google Shape;296;p34"/>
          <p:cNvSpPr txBox="1"/>
          <p:nvPr>
            <p:ph idx="3" type="sldNum"/>
          </p:nvPr>
        </p:nvSpPr>
        <p:spPr>
          <a:xfrm>
            <a:off x="311700" y="46586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1.8.3 Writing Equations and Isolating Variables</a:t>
            </a:r>
            <a:endParaRPr/>
          </a:p>
        </p:txBody>
      </p:sp>
      <p:pic>
        <p:nvPicPr>
          <p:cNvPr descr="Hand drawn cartoon water tap on white background. (Provided by Getty Images)" id="297" name="Google Shape;297;p34"/>
          <p:cNvPicPr preferRelativeResize="0"/>
          <p:nvPr/>
        </p:nvPicPr>
        <p:blipFill>
          <a:blip r:embed="rId5">
            <a:alphaModFix/>
          </a:blip>
          <a:stretch>
            <a:fillRect/>
          </a:stretch>
        </p:blipFill>
        <p:spPr>
          <a:xfrm>
            <a:off x="7828425" y="493925"/>
            <a:ext cx="548700" cy="5487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01" name="Shape 301"/>
        <p:cNvGrpSpPr/>
        <p:nvPr/>
      </p:nvGrpSpPr>
      <p:grpSpPr>
        <a:xfrm>
          <a:off x="0" y="0"/>
          <a:ext cx="0" cy="0"/>
          <a:chOff x="0" y="0"/>
          <a:chExt cx="0" cy="0"/>
        </a:xfrm>
      </p:grpSpPr>
      <p:sp>
        <p:nvSpPr>
          <p:cNvPr id="302" name="Google Shape;302;p3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sz="2900">
                <a:latin typeface="Verdana"/>
                <a:ea typeface="Verdana"/>
                <a:cs typeface="Verdana"/>
                <a:sym typeface="Verdana"/>
              </a:rPr>
              <a:t>Learning Activity - Filling a Water Tank </a:t>
            </a:r>
            <a:endParaRPr sz="2900">
              <a:latin typeface="Verdana"/>
              <a:ea typeface="Verdana"/>
              <a:cs typeface="Verdana"/>
              <a:sym typeface="Verdana"/>
            </a:endParaRPr>
          </a:p>
          <a:p>
            <a:pPr indent="0" lvl="0" marL="0" marR="0" rtl="0" algn="l">
              <a:lnSpc>
                <a:spcPct val="100000"/>
              </a:lnSpc>
              <a:spcBef>
                <a:spcPts val="0"/>
              </a:spcBef>
              <a:spcAft>
                <a:spcPts val="0"/>
              </a:spcAft>
              <a:buNone/>
            </a:pPr>
            <a:r>
              <a:t/>
            </a:r>
            <a:endParaRPr sz="2900">
              <a:latin typeface="Verdana"/>
              <a:ea typeface="Verdana"/>
              <a:cs typeface="Verdana"/>
              <a:sym typeface="Verdana"/>
            </a:endParaRPr>
          </a:p>
        </p:txBody>
      </p:sp>
      <p:sp>
        <p:nvSpPr>
          <p:cNvPr id="303" name="Google Shape;303;p3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04" name="Google Shape;304;p35">
            <a:hlinkClick action="ppaction://hlinksldjump" r:id="rId4"/>
          </p:cNvPr>
          <p:cNvSpPr/>
          <p:nvPr/>
        </p:nvSpPr>
        <p:spPr>
          <a:xfrm>
            <a:off x="7370850" y="3578150"/>
            <a:ext cx="1689900" cy="10728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Noto Sans"/>
                <a:ea typeface="Noto Sans"/>
                <a:cs typeface="Noto Sans"/>
                <a:sym typeface="Noto Sans"/>
              </a:rPr>
              <a:t>Are you ready for more?</a:t>
            </a:r>
            <a:endParaRPr>
              <a:latin typeface="Noto Sans"/>
              <a:ea typeface="Noto Sans"/>
              <a:cs typeface="Noto Sans"/>
              <a:sym typeface="Noto Sans"/>
            </a:endParaRPr>
          </a:p>
        </p:txBody>
      </p:sp>
      <p:sp>
        <p:nvSpPr>
          <p:cNvPr id="305" name="Google Shape;305;p3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alibri"/>
                <a:ea typeface="Calibri"/>
                <a:cs typeface="Calibri"/>
                <a:sym typeface="Calibri"/>
              </a:rPr>
              <a:t>Tank B, which initially contained 80 liters of water, is being drained at a rate of 2.5 liters per minute.</a:t>
            </a:r>
            <a:endParaRPr>
              <a:latin typeface="Calibri"/>
              <a:ea typeface="Calibri"/>
              <a:cs typeface="Calibri"/>
              <a:sym typeface="Calibri"/>
            </a:endParaRPr>
          </a:p>
          <a:p>
            <a:pPr indent="-342900" lvl="0" marL="457200" rtl="0" algn="l">
              <a:spcBef>
                <a:spcPts val="1200"/>
              </a:spcBef>
              <a:spcAft>
                <a:spcPts val="0"/>
              </a:spcAft>
              <a:buSzPts val="1800"/>
              <a:buFont typeface="Calibri"/>
              <a:buAutoNum type="arabicPeriod" startAt="6"/>
            </a:pPr>
            <a:r>
              <a:rPr lang="en">
                <a:latin typeface="Calibri"/>
                <a:ea typeface="Calibri"/>
                <a:cs typeface="Calibri"/>
                <a:sym typeface="Calibri"/>
              </a:rPr>
              <a:t>How many liters of water are in Tank B after 30 seconds? </a:t>
            </a:r>
            <a:r>
              <a:rPr lang="en">
                <a:latin typeface="Calibri"/>
                <a:ea typeface="Calibri"/>
                <a:cs typeface="Calibri"/>
                <a:sym typeface="Calibri"/>
              </a:rPr>
              <a:t>7 minutes? </a:t>
            </a:r>
            <a:r>
              <a:rPr i="1" lang="en">
                <a:latin typeface="Calibri"/>
                <a:ea typeface="Calibri"/>
                <a:cs typeface="Calibri"/>
                <a:sym typeface="Calibri"/>
              </a:rPr>
              <a:t>t</a:t>
            </a:r>
            <a:r>
              <a:rPr lang="en">
                <a:latin typeface="Calibri"/>
                <a:ea typeface="Calibri"/>
                <a:cs typeface="Calibri"/>
                <a:sym typeface="Calibri"/>
              </a:rPr>
              <a:t> minutes?</a:t>
            </a:r>
            <a:endParaRPr>
              <a:latin typeface="Calibri"/>
              <a:ea typeface="Calibri"/>
              <a:cs typeface="Calibri"/>
              <a:sym typeface="Calibri"/>
            </a:endParaRPr>
          </a:p>
          <a:p>
            <a:pPr indent="-342900" lvl="0" marL="457200" rtl="0" algn="l">
              <a:spcBef>
                <a:spcPts val="0"/>
              </a:spcBef>
              <a:spcAft>
                <a:spcPts val="0"/>
              </a:spcAft>
              <a:buSzPts val="1800"/>
              <a:buFont typeface="Calibri"/>
              <a:buAutoNum type="arabicPeriod" startAt="6"/>
            </a:pPr>
            <a:r>
              <a:rPr lang="en">
                <a:latin typeface="Calibri"/>
                <a:ea typeface="Calibri"/>
                <a:cs typeface="Calibri"/>
                <a:sym typeface="Calibri"/>
              </a:rPr>
              <a:t>For how many minutes, </a:t>
            </a:r>
            <a:r>
              <a:rPr i="1" lang="en">
                <a:latin typeface="Calibri"/>
                <a:ea typeface="Calibri"/>
                <a:cs typeface="Calibri"/>
                <a:sym typeface="Calibri"/>
              </a:rPr>
              <a:t>t</a:t>
            </a:r>
            <a:r>
              <a:rPr lang="en">
                <a:latin typeface="Calibri"/>
                <a:ea typeface="Calibri"/>
                <a:cs typeface="Calibri"/>
                <a:sym typeface="Calibri"/>
              </a:rPr>
              <a:t>, has the water been draining when Tank B contains 75 liters of water?</a:t>
            </a:r>
            <a:endParaRPr>
              <a:latin typeface="Calibri"/>
              <a:ea typeface="Calibri"/>
              <a:cs typeface="Calibri"/>
              <a:sym typeface="Calibri"/>
            </a:endParaRPr>
          </a:p>
          <a:p>
            <a:pPr indent="-342900" lvl="0" marL="457200" rtl="0" algn="l">
              <a:spcBef>
                <a:spcPts val="0"/>
              </a:spcBef>
              <a:spcAft>
                <a:spcPts val="0"/>
              </a:spcAft>
              <a:buSzPts val="1800"/>
              <a:buFont typeface="Calibri"/>
              <a:buAutoNum type="arabicPeriod" startAt="6"/>
            </a:pPr>
            <a:r>
              <a:rPr lang="en">
                <a:latin typeface="Calibri"/>
                <a:ea typeface="Calibri"/>
                <a:cs typeface="Calibri"/>
                <a:sym typeface="Calibri"/>
              </a:rPr>
              <a:t>For how many minutes, </a:t>
            </a:r>
            <a:r>
              <a:rPr i="1" lang="en">
                <a:latin typeface="Calibri"/>
                <a:ea typeface="Calibri"/>
                <a:cs typeface="Calibri"/>
                <a:sym typeface="Calibri"/>
              </a:rPr>
              <a:t>t</a:t>
            </a:r>
            <a:r>
              <a:rPr lang="en">
                <a:latin typeface="Calibri"/>
                <a:ea typeface="Calibri"/>
                <a:cs typeface="Calibri"/>
                <a:sym typeface="Calibri"/>
              </a:rPr>
              <a:t>, has the water been draining when Tank B contains 32.5 liters of water? </a:t>
            </a:r>
            <a:r>
              <a:rPr lang="en">
                <a:latin typeface="Calibri"/>
                <a:ea typeface="Calibri"/>
                <a:cs typeface="Calibri"/>
                <a:sym typeface="Calibri"/>
              </a:rPr>
              <a:t>when Tank B contains 18 liters of water? when Tank B contains </a:t>
            </a:r>
            <a:r>
              <a:rPr i="1" lang="en">
                <a:latin typeface="Calibri"/>
                <a:ea typeface="Calibri"/>
                <a:cs typeface="Calibri"/>
                <a:sym typeface="Calibri"/>
              </a:rPr>
              <a:t>v</a:t>
            </a:r>
            <a:r>
              <a:rPr lang="en">
                <a:latin typeface="Calibri"/>
                <a:ea typeface="Calibri"/>
                <a:cs typeface="Calibri"/>
                <a:sym typeface="Calibri"/>
              </a:rPr>
              <a:t> liters of water?</a:t>
            </a:r>
            <a:endParaRPr>
              <a:latin typeface="Calibri"/>
              <a:ea typeface="Calibri"/>
              <a:cs typeface="Calibri"/>
              <a:sym typeface="Calibri"/>
            </a:endParaRPr>
          </a:p>
        </p:txBody>
      </p:sp>
      <p:sp>
        <p:nvSpPr>
          <p:cNvPr id="306" name="Google Shape;306;p3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1.8.3 Writing Equations and Isolating Variables</a:t>
            </a:r>
            <a:endParaRPr/>
          </a:p>
        </p:txBody>
      </p:sp>
      <p:pic>
        <p:nvPicPr>
          <p:cNvPr descr="Hand drawn cartoon water tap on white background. (Provided by Getty Images)" id="307" name="Google Shape;307;p35"/>
          <p:cNvPicPr preferRelativeResize="0"/>
          <p:nvPr/>
        </p:nvPicPr>
        <p:blipFill>
          <a:blip r:embed="rId5">
            <a:alphaModFix/>
          </a:blip>
          <a:stretch>
            <a:fillRect/>
          </a:stretch>
        </p:blipFill>
        <p:spPr>
          <a:xfrm>
            <a:off x="8595300" y="457025"/>
            <a:ext cx="548700" cy="5487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11" name="Shape 311"/>
        <p:cNvGrpSpPr/>
        <p:nvPr/>
      </p:nvGrpSpPr>
      <p:grpSpPr>
        <a:xfrm>
          <a:off x="0" y="0"/>
          <a:ext cx="0" cy="0"/>
          <a:chOff x="0" y="0"/>
          <a:chExt cx="0" cy="0"/>
        </a:xfrm>
      </p:grpSpPr>
      <p:sp>
        <p:nvSpPr>
          <p:cNvPr id="312" name="Google Shape;312;p3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13" name="Google Shape;313;p36"/>
          <p:cNvSpPr txBox="1"/>
          <p:nvPr>
            <p:ph idx="1" type="body"/>
          </p:nvPr>
        </p:nvSpPr>
        <p:spPr>
          <a:xfrm>
            <a:off x="311700" y="4230575"/>
            <a:ext cx="72720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u="sng">
                <a:solidFill>
                  <a:schemeClr val="hlink"/>
                </a:solidFill>
                <a:latin typeface="Calibri"/>
                <a:ea typeface="Calibri"/>
                <a:cs typeface="Calibri"/>
                <a:sym typeface="Calibri"/>
                <a:hlinkClick r:id="rId4"/>
              </a:rPr>
              <a:t>Video: </a:t>
            </a:r>
            <a:r>
              <a:rPr b="1" lang="en" u="sng">
                <a:solidFill>
                  <a:schemeClr val="hlink"/>
                </a:solidFill>
                <a:latin typeface="Calibri"/>
                <a:ea typeface="Calibri"/>
                <a:cs typeface="Calibri"/>
                <a:sym typeface="Calibri"/>
                <a:hlinkClick r:id="rId5"/>
              </a:rPr>
              <a:t>Isolating the Variable</a:t>
            </a:r>
            <a:endParaRPr b="1">
              <a:latin typeface="Calibri"/>
              <a:ea typeface="Calibri"/>
              <a:cs typeface="Calibri"/>
              <a:sym typeface="Calibri"/>
            </a:endParaRPr>
          </a:p>
        </p:txBody>
      </p:sp>
      <p:pic>
        <p:nvPicPr>
          <p:cNvPr descr="Students are given a worked example for a constant rate of change with increasing waterlevels. Real-world problems are annotated to support learners in writing and solving equations." id="314" name="Google Shape;314;p36" title="Isolating the Variable">
            <a:hlinkClick r:id="rId6"/>
          </p:cNvPr>
          <p:cNvPicPr preferRelativeResize="0"/>
          <p:nvPr/>
        </p:nvPicPr>
        <p:blipFill>
          <a:blip r:embed="rId7">
            <a:alphaModFix/>
          </a:blip>
          <a:stretch>
            <a:fillRect/>
          </a:stretch>
        </p:blipFill>
        <p:spPr>
          <a:xfrm>
            <a:off x="1491400" y="662950"/>
            <a:ext cx="6161200" cy="34656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4"/>
                                        </p:tgtEl>
                                        <p:attrNameLst>
                                          <p:attrName>style.visibility</p:attrName>
                                        </p:attrNameLst>
                                      </p:cBhvr>
                                      <p:to>
                                        <p:strVal val="visible"/>
                                      </p:to>
                                    </p:set>
                                    <p:animEffect filter="fade" transition="in">
                                      <p:cBhvr>
                                        <p:cTn dur="1000"/>
                                        <p:tgtEl>
                                          <p:spTgt spid="31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318" name="Shape 318"/>
        <p:cNvGrpSpPr/>
        <p:nvPr/>
      </p:nvGrpSpPr>
      <p:grpSpPr>
        <a:xfrm>
          <a:off x="0" y="0"/>
          <a:ext cx="0" cy="0"/>
          <a:chOff x="0" y="0"/>
          <a:chExt cx="0" cy="0"/>
        </a:xfrm>
      </p:grpSpPr>
      <p:sp>
        <p:nvSpPr>
          <p:cNvPr id="319" name="Google Shape;319;p37"/>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Learning Strategies - </a:t>
            </a:r>
            <a:r>
              <a:rPr lang="en"/>
              <a:t> Filling a Water Tank </a:t>
            </a:r>
            <a:endParaRPr sz="3000">
              <a:solidFill>
                <a:srgbClr val="005047"/>
              </a:solidFill>
            </a:endParaRPr>
          </a:p>
        </p:txBody>
      </p:sp>
      <p:sp>
        <p:nvSpPr>
          <p:cNvPr id="320" name="Google Shape;320;p3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21" name="Google Shape;321;p37"/>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1.8.3 Writing Equations and Isolating Variables</a:t>
            </a:r>
            <a:endParaRPr/>
          </a:p>
        </p:txBody>
      </p:sp>
      <p:pic>
        <p:nvPicPr>
          <p:cNvPr id="322" name="Google Shape;322;p37" title="emojione_input-latin-letters (4).png"/>
          <p:cNvPicPr preferRelativeResize="0"/>
          <p:nvPr/>
        </p:nvPicPr>
        <p:blipFill>
          <a:blip r:embed="rId4">
            <a:alphaModFix/>
          </a:blip>
          <a:stretch>
            <a:fillRect/>
          </a:stretch>
        </p:blipFill>
        <p:spPr>
          <a:xfrm>
            <a:off x="8686800" y="140225"/>
            <a:ext cx="274320" cy="274320"/>
          </a:xfrm>
          <a:prstGeom prst="rect">
            <a:avLst/>
          </a:prstGeom>
          <a:noFill/>
          <a:ln>
            <a:noFill/>
          </a:ln>
        </p:spPr>
      </p:pic>
      <p:pic>
        <p:nvPicPr>
          <p:cNvPr id="323" name="Google Shape;323;p37" title="Frame 13.png"/>
          <p:cNvPicPr preferRelativeResize="0"/>
          <p:nvPr/>
        </p:nvPicPr>
        <p:blipFill>
          <a:blip r:embed="rId5">
            <a:alphaModFix/>
          </a:blip>
          <a:stretch>
            <a:fillRect/>
          </a:stretch>
        </p:blipFill>
        <p:spPr>
          <a:xfrm>
            <a:off x="8321040" y="140230"/>
            <a:ext cx="274320" cy="274320"/>
          </a:xfrm>
          <a:prstGeom prst="rect">
            <a:avLst/>
          </a:prstGeom>
          <a:noFill/>
          <a:ln>
            <a:noFill/>
          </a:ln>
        </p:spPr>
      </p:pic>
      <p:sp>
        <p:nvSpPr>
          <p:cNvPr id="324" name="Google Shape;324;p37"/>
          <p:cNvSpPr/>
          <p:nvPr/>
        </p:nvSpPr>
        <p:spPr>
          <a:xfrm>
            <a:off x="5034250" y="1091525"/>
            <a:ext cx="3652500" cy="20091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26059" lvl="0" marL="274320" rtl="0" algn="l">
              <a:spcBef>
                <a:spcPts val="0"/>
              </a:spcBef>
              <a:spcAft>
                <a:spcPts val="0"/>
              </a:spcAft>
              <a:buSzPts val="1400"/>
              <a:buFont typeface="Calibri"/>
              <a:buAutoNum type="arabicPeriod"/>
            </a:pPr>
            <a:r>
              <a:rPr lang="en">
                <a:latin typeface="Calibri"/>
                <a:ea typeface="Calibri"/>
                <a:cs typeface="Calibri"/>
                <a:sym typeface="Calibri"/>
              </a:rPr>
              <a:t>How can you show your work so others can understand it?</a:t>
            </a:r>
            <a:endParaRPr>
              <a:latin typeface="Calibri"/>
              <a:ea typeface="Calibri"/>
              <a:cs typeface="Calibri"/>
              <a:sym typeface="Calibri"/>
            </a:endParaRPr>
          </a:p>
          <a:p>
            <a:pPr indent="-226059" lvl="0" marL="274320" rtl="0" algn="l">
              <a:spcBef>
                <a:spcPts val="500"/>
              </a:spcBef>
              <a:spcAft>
                <a:spcPts val="0"/>
              </a:spcAft>
              <a:buSzPts val="1400"/>
              <a:buFont typeface="Calibri"/>
              <a:buAutoNum type="arabicPeriod"/>
            </a:pPr>
            <a:r>
              <a:rPr lang="en">
                <a:latin typeface="Calibri"/>
                <a:ea typeface="Calibri"/>
                <a:cs typeface="Calibri"/>
                <a:sym typeface="Calibri"/>
              </a:rPr>
              <a:t>What could you add to your display to help explain your thinking?</a:t>
            </a:r>
            <a:endParaRPr>
              <a:latin typeface="Calibri"/>
              <a:ea typeface="Calibri"/>
              <a:cs typeface="Calibri"/>
              <a:sym typeface="Calibri"/>
            </a:endParaRPr>
          </a:p>
          <a:p>
            <a:pPr indent="-226059" lvl="0" marL="274320" rtl="0" algn="l">
              <a:spcBef>
                <a:spcPts val="500"/>
              </a:spcBef>
              <a:spcAft>
                <a:spcPts val="0"/>
              </a:spcAft>
              <a:buSzPts val="1400"/>
              <a:buFont typeface="Calibri"/>
              <a:buAutoNum type="arabicPeriod"/>
            </a:pPr>
            <a:r>
              <a:rPr lang="en">
                <a:latin typeface="Calibri"/>
                <a:ea typeface="Calibri"/>
                <a:cs typeface="Calibri"/>
                <a:sym typeface="Calibri"/>
              </a:rPr>
              <a:t>What do you notice when you look at someone else’s work?</a:t>
            </a:r>
            <a:endParaRPr>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Noto Sans Light"/>
                <a:ea typeface="Noto Sans Light"/>
                <a:cs typeface="Noto Sans Light"/>
                <a:sym typeface="Noto Sans Light"/>
              </a:rPr>
              <a:t>Cultivate conversation; Maximize meta-awareness</a:t>
            </a:r>
            <a:endParaRPr sz="1000">
              <a:latin typeface="Noto Sans Light"/>
              <a:ea typeface="Noto Sans Light"/>
              <a:cs typeface="Noto Sans Light"/>
              <a:sym typeface="Noto Sans Light"/>
            </a:endParaRPr>
          </a:p>
        </p:txBody>
      </p:sp>
      <p:sp>
        <p:nvSpPr>
          <p:cNvPr id="325" name="Google Shape;325;p37"/>
          <p:cNvSpPr/>
          <p:nvPr/>
        </p:nvSpPr>
        <p:spPr>
          <a:xfrm>
            <a:off x="5034300" y="3313975"/>
            <a:ext cx="3798000" cy="1590300"/>
          </a:xfrm>
          <a:prstGeom prst="wedgeRoundRectCallout">
            <a:avLst>
              <a:gd fmla="val -58476" name="adj1"/>
              <a:gd fmla="val -21281" name="adj2"/>
              <a:gd fmla="val 0" name="adj3"/>
            </a:avLst>
          </a:prstGeom>
          <a:solidFill>
            <a:srgbClr val="FDBD3E"/>
          </a:solid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Calibri"/>
                <a:ea typeface="Calibri"/>
                <a:cs typeface="Calibri"/>
                <a:sym typeface="Calibri"/>
              </a:rPr>
              <a:t>Choose the set of questions that feels like the right challenge for you – would you rather work on </a:t>
            </a:r>
            <a:r>
              <a:rPr b="1" lang="en">
                <a:solidFill>
                  <a:schemeClr val="dk1"/>
                </a:solidFill>
                <a:latin typeface="Calibri"/>
                <a:ea typeface="Calibri"/>
                <a:cs typeface="Calibri"/>
                <a:sym typeface="Calibri"/>
              </a:rPr>
              <a:t>Tank A </a:t>
            </a:r>
            <a:r>
              <a:rPr lang="en">
                <a:solidFill>
                  <a:schemeClr val="dk1"/>
                </a:solidFill>
                <a:latin typeface="Calibri"/>
                <a:ea typeface="Calibri"/>
                <a:cs typeface="Calibri"/>
                <a:sym typeface="Calibri"/>
              </a:rPr>
              <a:t>or </a:t>
            </a:r>
            <a:r>
              <a:rPr b="1" lang="en">
                <a:solidFill>
                  <a:schemeClr val="dk1"/>
                </a:solidFill>
                <a:latin typeface="Calibri"/>
                <a:ea typeface="Calibri"/>
                <a:cs typeface="Calibri"/>
                <a:sym typeface="Calibri"/>
              </a:rPr>
              <a:t>Tank B</a:t>
            </a:r>
            <a:r>
              <a:rPr lang="en">
                <a:solidFill>
                  <a:schemeClr val="dk1"/>
                </a:solidFill>
                <a:latin typeface="Calibri"/>
                <a:ea typeface="Calibri"/>
                <a:cs typeface="Calibri"/>
                <a:sym typeface="Calibri"/>
              </a:rPr>
              <a:t>? Starting with just one part can help make the task more manageable.</a:t>
            </a:r>
            <a:endParaRPr>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Medium"/>
              <a:ea typeface="Noto Sans Medium"/>
              <a:cs typeface="Noto Sans Medium"/>
              <a:sym typeface="Noto Sans Medium"/>
            </a:endParaRPr>
          </a:p>
          <a:p>
            <a:pPr indent="0" lvl="0" marL="0" rtl="0" algn="r">
              <a:spcBef>
                <a:spcPts val="0"/>
              </a:spcBef>
              <a:spcAft>
                <a:spcPts val="0"/>
              </a:spcAft>
              <a:buNone/>
            </a:pPr>
            <a:r>
              <a:rPr lang="en" sz="1000">
                <a:solidFill>
                  <a:schemeClr val="dk1"/>
                </a:solidFill>
                <a:latin typeface="Noto Sans Light"/>
                <a:ea typeface="Noto Sans Light"/>
                <a:cs typeface="Noto Sans Light"/>
                <a:sym typeface="Noto Sans Light"/>
              </a:rPr>
              <a:t>Organization; Attention; Social-emotional skills</a:t>
            </a:r>
            <a:endParaRPr>
              <a:latin typeface="Noto Sans Light"/>
              <a:ea typeface="Noto Sans Light"/>
              <a:cs typeface="Noto Sans Light"/>
              <a:sym typeface="Noto Sans Light"/>
            </a:endParaRPr>
          </a:p>
        </p:txBody>
      </p:sp>
      <p:sp>
        <p:nvSpPr>
          <p:cNvPr id="326" name="Google Shape;326;p37"/>
          <p:cNvSpPr txBox="1"/>
          <p:nvPr>
            <p:ph idx="1" type="body"/>
          </p:nvPr>
        </p:nvSpPr>
        <p:spPr>
          <a:xfrm>
            <a:off x="311700" y="1152475"/>
            <a:ext cx="3999900" cy="2087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sz="1600"/>
              <a:t> Use these strategies to adjust the activity to support english language learners and students with disabilities. </a:t>
            </a:r>
            <a:endParaRPr sz="1600"/>
          </a:p>
          <a:p>
            <a:pPr indent="-342900" lvl="0" marL="457200" rtl="0" algn="l">
              <a:lnSpc>
                <a:spcPct val="100000"/>
              </a:lnSpc>
              <a:spcBef>
                <a:spcPts val="1200"/>
              </a:spcBef>
              <a:spcAft>
                <a:spcPts val="0"/>
              </a:spcAft>
              <a:buSzPts val="1800"/>
              <a:buChar char="●"/>
            </a:pPr>
            <a:r>
              <a:rPr i="1" lang="en" sz="1600"/>
              <a:t>You can copy and paste the callouts directly on top of the activity or give the instructions aloud. </a:t>
            </a:r>
            <a:endParaRPr b="1"/>
          </a:p>
        </p:txBody>
      </p:sp>
      <p:pic>
        <p:nvPicPr>
          <p:cNvPr descr="Hand drawn cartoon water tap on white background. (Provided by Getty Images)" id="327" name="Google Shape;327;p37"/>
          <p:cNvPicPr preferRelativeResize="0"/>
          <p:nvPr/>
        </p:nvPicPr>
        <p:blipFill>
          <a:blip r:embed="rId6">
            <a:alphaModFix/>
          </a:blip>
          <a:stretch>
            <a:fillRect/>
          </a:stretch>
        </p:blipFill>
        <p:spPr>
          <a:xfrm>
            <a:off x="8285625" y="493925"/>
            <a:ext cx="548700" cy="5487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31" name="Shape 331"/>
        <p:cNvGrpSpPr/>
        <p:nvPr/>
      </p:nvGrpSpPr>
      <p:grpSpPr>
        <a:xfrm>
          <a:off x="0" y="0"/>
          <a:ext cx="0" cy="0"/>
          <a:chOff x="0" y="0"/>
          <a:chExt cx="0" cy="0"/>
        </a:xfrm>
      </p:grpSpPr>
      <p:sp>
        <p:nvSpPr>
          <p:cNvPr id="332" name="Google Shape;332;p3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lang="en" sz="2900">
                <a:latin typeface="Verdana"/>
                <a:ea typeface="Verdana"/>
                <a:cs typeface="Verdana"/>
                <a:sym typeface="Verdana"/>
              </a:rPr>
              <a:t>Self Check</a:t>
            </a:r>
            <a:endParaRPr sz="2900">
              <a:latin typeface="Verdana"/>
              <a:ea typeface="Verdana"/>
              <a:cs typeface="Verdana"/>
              <a:sym typeface="Verdana"/>
            </a:endParaRPr>
          </a:p>
        </p:txBody>
      </p:sp>
      <p:sp>
        <p:nvSpPr>
          <p:cNvPr id="333" name="Google Shape;333;p3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latin typeface="Calibri"/>
                <a:ea typeface="Calibri"/>
                <a:cs typeface="Calibri"/>
                <a:sym typeface="Calibri"/>
              </a:rPr>
              <a:t>All learning activities will have this section under self check. Question prompt </a:t>
            </a:r>
            <a:r>
              <a:rPr lang="en">
                <a:latin typeface="Calibri"/>
                <a:ea typeface="Calibri"/>
                <a:cs typeface="Calibri"/>
                <a:sym typeface="Calibri"/>
              </a:rPr>
              <a:t>A pool is filled with 15,000 gallons of water. It loses 200 gallons per day. How many days, </a:t>
            </a:r>
            <a:r>
              <a:rPr i="1" lang="en">
                <a:latin typeface="Calibri"/>
                <a:ea typeface="Calibri"/>
                <a:cs typeface="Calibri"/>
                <a:sym typeface="Calibri"/>
              </a:rPr>
              <a:t>d</a:t>
            </a:r>
            <a:r>
              <a:rPr lang="en">
                <a:latin typeface="Calibri"/>
                <a:ea typeface="Calibri"/>
                <a:cs typeface="Calibri"/>
                <a:sym typeface="Calibri"/>
              </a:rPr>
              <a:t>, have passed when the pool has </a:t>
            </a:r>
            <a:r>
              <a:rPr i="1" lang="en">
                <a:latin typeface="Calibri"/>
                <a:ea typeface="Calibri"/>
                <a:cs typeface="Calibri"/>
                <a:sym typeface="Calibri"/>
              </a:rPr>
              <a:t>g</a:t>
            </a:r>
            <a:r>
              <a:rPr lang="en">
                <a:latin typeface="Calibri"/>
                <a:ea typeface="Calibri"/>
                <a:cs typeface="Calibri"/>
                <a:sym typeface="Calibri"/>
              </a:rPr>
              <a:t> gallons of water?</a:t>
            </a:r>
            <a:endParaRPr>
              <a:latin typeface="Calibri"/>
              <a:ea typeface="Calibri"/>
              <a:cs typeface="Calibri"/>
              <a:sym typeface="Calibri"/>
            </a:endParaRPr>
          </a:p>
          <a:p>
            <a:pPr indent="0" lvl="0" marL="0" rtl="0" algn="l">
              <a:lnSpc>
                <a:spcPct val="100000"/>
              </a:lnSpc>
              <a:spcBef>
                <a:spcPts val="1200"/>
              </a:spcBef>
              <a:spcAft>
                <a:spcPts val="0"/>
              </a:spcAft>
              <a:buNone/>
            </a:pPr>
            <a:r>
              <a:t/>
            </a:r>
            <a:endParaRPr/>
          </a:p>
          <a:p>
            <a:pPr indent="0" lvl="0" marL="0" rtl="0" algn="l">
              <a:lnSpc>
                <a:spcPct val="100000"/>
              </a:lnSpc>
              <a:spcBef>
                <a:spcPts val="1200"/>
              </a:spcBef>
              <a:spcAft>
                <a:spcPts val="1200"/>
              </a:spcAft>
              <a:buNone/>
            </a:pPr>
            <a:r>
              <a:t/>
            </a:r>
            <a:endParaRPr sz="1800">
              <a:solidFill>
                <a:srgbClr val="424242"/>
              </a:solidFill>
              <a:latin typeface="Noto Sans"/>
              <a:ea typeface="Noto Sans"/>
              <a:cs typeface="Noto Sans"/>
              <a:sym typeface="Noto Sans"/>
            </a:endParaRPr>
          </a:p>
        </p:txBody>
      </p:sp>
      <p:sp>
        <p:nvSpPr>
          <p:cNvPr id="334" name="Google Shape;334;p3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35" name="Google Shape;335;p38"/>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1.8.3 Writing Equations and Isolating Variables</a:t>
            </a:r>
            <a:endParaRPr/>
          </a:p>
        </p:txBody>
      </p:sp>
      <p:pic>
        <p:nvPicPr>
          <p:cNvPr id="336" name="Google Shape;336;p38"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337" name="Google Shape;337;p38">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Noto Sans"/>
                <a:ea typeface="Noto Sans"/>
                <a:cs typeface="Noto Sans"/>
                <a:sym typeface="Noto Sans"/>
              </a:rPr>
              <a:t>Let’s review!</a:t>
            </a:r>
            <a:endParaRPr>
              <a:latin typeface="Noto Sans"/>
              <a:ea typeface="Noto Sans"/>
              <a:cs typeface="Noto Sans"/>
              <a:sym typeface="Noto Sans"/>
            </a:endParaRPr>
          </a:p>
        </p:txBody>
      </p:sp>
      <p:graphicFrame>
        <p:nvGraphicFramePr>
          <p:cNvPr id="338" name="Google Shape;338;p38"/>
          <p:cNvGraphicFramePr/>
          <p:nvPr/>
        </p:nvGraphicFramePr>
        <p:xfrm>
          <a:off x="952500" y="3199300"/>
          <a:ext cx="3000000" cy="3000000"/>
        </p:xfrm>
        <a:graphic>
          <a:graphicData uri="http://schemas.openxmlformats.org/drawingml/2006/table">
            <a:tbl>
              <a:tblPr>
                <a:noFill/>
                <a:tableStyleId>{F1C5334F-30D6-4F8A-A663-C7B4FB4F55E3}</a:tableStyleId>
              </a:tblPr>
              <a:tblGrid>
                <a:gridCol w="3619500"/>
                <a:gridCol w="3619500"/>
              </a:tblGrid>
              <a:tr h="381000">
                <a:tc>
                  <a:txBody>
                    <a:bodyPr/>
                    <a:lstStyle/>
                    <a:p>
                      <a:pPr indent="-342900" lvl="0" marL="457200" rtl="0" algn="l">
                        <a:spcBef>
                          <a:spcPts val="0"/>
                        </a:spcBef>
                        <a:spcAft>
                          <a:spcPts val="0"/>
                        </a:spcAft>
                        <a:buSzPts val="1800"/>
                        <a:buFont typeface="Calibri"/>
                        <a:buAutoNum type="alphaUcPeriod"/>
                      </a:pPr>
                      <a:r>
                        <a:rPr i="1" lang="en" sz="1800">
                          <a:latin typeface="Calibri"/>
                          <a:ea typeface="Calibri"/>
                          <a:cs typeface="Calibri"/>
                          <a:sym typeface="Calibri"/>
                        </a:rPr>
                        <a:t>g</a:t>
                      </a:r>
                      <a:r>
                        <a:rPr lang="en" sz="1800">
                          <a:latin typeface="Calibri"/>
                          <a:ea typeface="Calibri"/>
                          <a:cs typeface="Calibri"/>
                          <a:sym typeface="Calibri"/>
                        </a:rPr>
                        <a:t> − 200</a:t>
                      </a:r>
                      <a:r>
                        <a:rPr i="1" lang="en" sz="1800">
                          <a:latin typeface="Calibri"/>
                          <a:ea typeface="Calibri"/>
                          <a:cs typeface="Calibri"/>
                          <a:sym typeface="Calibri"/>
                        </a:rPr>
                        <a:t>d</a:t>
                      </a:r>
                      <a:endParaRPr i="1" sz="1800">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42900" lvl="0" marL="457200" rtl="0" algn="l">
                        <a:spcBef>
                          <a:spcPts val="0"/>
                        </a:spcBef>
                        <a:spcAft>
                          <a:spcPts val="0"/>
                        </a:spcAft>
                        <a:buSzPts val="1800"/>
                        <a:buFont typeface="Calibri"/>
                        <a:buAutoNum type="alphaUcPeriod" startAt="3"/>
                      </a:pPr>
                      <a:r>
                        <a:rPr lang="en" sz="1800">
                          <a:latin typeface="Calibri"/>
                          <a:ea typeface="Calibri"/>
                          <a:cs typeface="Calibri"/>
                          <a:sym typeface="Calibri"/>
                        </a:rPr>
                        <a:t>(15,000 – g) ÷ 200</a:t>
                      </a:r>
                      <a:endParaRPr sz="1800">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290150">
                <a:tc>
                  <a:txBody>
                    <a:bodyPr/>
                    <a:lstStyle/>
                    <a:p>
                      <a:pPr indent="-342900" lvl="0" marL="457200" rtl="0" algn="l">
                        <a:spcBef>
                          <a:spcPts val="0"/>
                        </a:spcBef>
                        <a:spcAft>
                          <a:spcPts val="0"/>
                        </a:spcAft>
                        <a:buSzPts val="1800"/>
                        <a:buFont typeface="Calibri"/>
                        <a:buAutoNum type="alphaUcPeriod" startAt="2"/>
                      </a:pPr>
                      <a:r>
                        <a:rPr lang="en" sz="1800">
                          <a:latin typeface="Calibri"/>
                          <a:ea typeface="Calibri"/>
                          <a:cs typeface="Calibri"/>
                          <a:sym typeface="Calibri"/>
                        </a:rPr>
                        <a:t>15,000 − 200</a:t>
                      </a:r>
                      <a:r>
                        <a:rPr i="1" lang="en" sz="1800">
                          <a:latin typeface="Calibri"/>
                          <a:ea typeface="Calibri"/>
                          <a:cs typeface="Calibri"/>
                          <a:sym typeface="Calibri"/>
                        </a:rPr>
                        <a:t>d</a:t>
                      </a:r>
                      <a:endParaRPr i="1" sz="1800">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42900" lvl="0" marL="457200" rtl="0" algn="l">
                        <a:spcBef>
                          <a:spcPts val="0"/>
                        </a:spcBef>
                        <a:spcAft>
                          <a:spcPts val="0"/>
                        </a:spcAft>
                        <a:buSzPts val="1800"/>
                        <a:buFont typeface="Calibri"/>
                        <a:buAutoNum type="alphaUcPeriod" startAt="4"/>
                      </a:pPr>
                      <a:r>
                        <a:rPr i="1" lang="en" sz="1800">
                          <a:latin typeface="Calibri"/>
                          <a:ea typeface="Calibri"/>
                          <a:cs typeface="Calibri"/>
                          <a:sym typeface="Calibri"/>
                        </a:rPr>
                        <a:t>g</a:t>
                      </a:r>
                      <a:r>
                        <a:rPr lang="en" sz="1800">
                          <a:latin typeface="Calibri"/>
                          <a:ea typeface="Calibri"/>
                          <a:cs typeface="Calibri"/>
                          <a:sym typeface="Calibri"/>
                        </a:rPr>
                        <a:t> </a:t>
                      </a:r>
                      <a:r>
                        <a:rPr lang="en" sz="1800">
                          <a:solidFill>
                            <a:schemeClr val="dk1"/>
                          </a:solidFill>
                          <a:latin typeface="Calibri"/>
                          <a:ea typeface="Calibri"/>
                          <a:cs typeface="Calibri"/>
                          <a:sym typeface="Calibri"/>
                        </a:rPr>
                        <a:t>÷ </a:t>
                      </a:r>
                      <a:r>
                        <a:rPr lang="en" sz="1800">
                          <a:latin typeface="Calibri"/>
                          <a:ea typeface="Calibri"/>
                          <a:cs typeface="Calibri"/>
                          <a:sym typeface="Calibri"/>
                        </a:rPr>
                        <a:t>200</a:t>
                      </a:r>
                      <a:r>
                        <a:rPr i="1" lang="en" sz="1800">
                          <a:latin typeface="Calibri"/>
                          <a:ea typeface="Calibri"/>
                          <a:cs typeface="Calibri"/>
                          <a:sym typeface="Calibri"/>
                        </a:rPr>
                        <a:t>d</a:t>
                      </a:r>
                      <a:endParaRPr i="1" sz="1800">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342" name="Shape 342"/>
        <p:cNvGrpSpPr/>
        <p:nvPr/>
      </p:nvGrpSpPr>
      <p:grpSpPr>
        <a:xfrm>
          <a:off x="0" y="0"/>
          <a:ext cx="0" cy="0"/>
          <a:chOff x="0" y="0"/>
          <a:chExt cx="0" cy="0"/>
        </a:xfrm>
      </p:grpSpPr>
      <p:sp>
        <p:nvSpPr>
          <p:cNvPr id="343" name="Google Shape;343;p3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sz="2900">
                <a:latin typeface="Verdana"/>
                <a:ea typeface="Verdana"/>
                <a:cs typeface="Verdana"/>
                <a:sym typeface="Verdana"/>
              </a:rPr>
              <a:t>Self Check - Review</a:t>
            </a:r>
            <a:endParaRPr sz="2900">
              <a:latin typeface="Verdana"/>
              <a:ea typeface="Verdana"/>
              <a:cs typeface="Verdana"/>
              <a:sym typeface="Verdana"/>
            </a:endParaRPr>
          </a:p>
        </p:txBody>
      </p:sp>
      <p:sp>
        <p:nvSpPr>
          <p:cNvPr id="344" name="Google Shape;344;p3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alibri"/>
                <a:ea typeface="Calibri"/>
                <a:cs typeface="Calibri"/>
                <a:sym typeface="Calibri"/>
              </a:rPr>
              <a:t>A relationship between quantities can be described in more than one way. Let’s look at the angles of an isosceles triangle, for example.</a:t>
            </a:r>
            <a:endParaRPr>
              <a:latin typeface="Calibri"/>
              <a:ea typeface="Calibri"/>
              <a:cs typeface="Calibri"/>
              <a:sym typeface="Calibri"/>
            </a:endParaRPr>
          </a:p>
          <a:p>
            <a:pPr indent="0" lvl="0" marL="0" rtl="0" algn="l">
              <a:spcBef>
                <a:spcPts val="800"/>
              </a:spcBef>
              <a:spcAft>
                <a:spcPts val="800"/>
              </a:spcAft>
              <a:buNone/>
            </a:pPr>
            <a:r>
              <a:t/>
            </a:r>
            <a:endParaRPr sz="1600"/>
          </a:p>
        </p:txBody>
      </p:sp>
      <p:sp>
        <p:nvSpPr>
          <p:cNvPr id="345" name="Google Shape;345;p3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46" name="Google Shape;346;p39"/>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1.8.3 Writing Equations and Isolating Variables -</a:t>
            </a:r>
            <a:r>
              <a:rPr lang="en" sz="1000"/>
              <a:t> Additional Resources</a:t>
            </a:r>
            <a:endParaRPr/>
          </a:p>
        </p:txBody>
      </p:sp>
      <p:pic>
        <p:nvPicPr>
          <p:cNvPr id="347" name="Google Shape;347;p39"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348" name="Google Shape;348;p39"/>
          <p:cNvSpPr txBox="1"/>
          <p:nvPr/>
        </p:nvSpPr>
        <p:spPr>
          <a:xfrm>
            <a:off x="423050" y="1864800"/>
            <a:ext cx="3690600" cy="263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rgbClr val="424242"/>
                </a:solidFill>
                <a:latin typeface="Calibri"/>
                <a:ea typeface="Calibri"/>
                <a:cs typeface="Calibri"/>
                <a:sym typeface="Calibri"/>
              </a:rPr>
              <a:t>Example </a:t>
            </a:r>
            <a:endParaRPr b="1" sz="1800">
              <a:solidFill>
                <a:srgbClr val="424242"/>
              </a:solidFill>
              <a:latin typeface="Calibri"/>
              <a:ea typeface="Calibri"/>
              <a:cs typeface="Calibri"/>
              <a:sym typeface="Calibri"/>
            </a:endParaRPr>
          </a:p>
          <a:p>
            <a:pPr indent="0" lvl="0" marL="0" rtl="0" algn="l">
              <a:spcBef>
                <a:spcPts val="0"/>
              </a:spcBef>
              <a:spcAft>
                <a:spcPts val="0"/>
              </a:spcAft>
              <a:buNone/>
            </a:pPr>
            <a:r>
              <a:rPr lang="en" sz="1800">
                <a:solidFill>
                  <a:srgbClr val="424242"/>
                </a:solidFill>
                <a:latin typeface="Calibri"/>
                <a:ea typeface="Calibri"/>
                <a:cs typeface="Calibri"/>
                <a:sym typeface="Calibri"/>
              </a:rPr>
              <a:t>Suppose we want to find a when b is 20°.</a:t>
            </a:r>
            <a:endParaRPr sz="1800">
              <a:solidFill>
                <a:srgbClr val="424242"/>
              </a:solidFill>
              <a:latin typeface="Calibri"/>
              <a:ea typeface="Calibri"/>
              <a:cs typeface="Calibri"/>
              <a:sym typeface="Calibri"/>
            </a:endParaRPr>
          </a:p>
          <a:p>
            <a:pPr indent="0" lvl="0" marL="0" rtl="0" algn="ctr">
              <a:spcBef>
                <a:spcPts val="0"/>
              </a:spcBef>
              <a:spcAft>
                <a:spcPts val="0"/>
              </a:spcAft>
              <a:buNone/>
            </a:pPr>
            <a:r>
              <a:rPr i="1" lang="en" sz="1800">
                <a:solidFill>
                  <a:srgbClr val="424242"/>
                </a:solidFill>
                <a:latin typeface="Calibri"/>
                <a:ea typeface="Calibri"/>
                <a:cs typeface="Calibri"/>
                <a:sym typeface="Calibri"/>
              </a:rPr>
              <a:t>a</a:t>
            </a:r>
            <a:r>
              <a:rPr lang="en" sz="1800">
                <a:solidFill>
                  <a:srgbClr val="424242"/>
                </a:solidFill>
                <a:latin typeface="Calibri"/>
                <a:ea typeface="Calibri"/>
                <a:cs typeface="Calibri"/>
                <a:sym typeface="Calibri"/>
              </a:rPr>
              <a:t> + </a:t>
            </a:r>
            <a:r>
              <a:rPr i="1" lang="en" sz="1800">
                <a:solidFill>
                  <a:srgbClr val="424242"/>
                </a:solidFill>
                <a:latin typeface="Calibri"/>
                <a:ea typeface="Calibri"/>
                <a:cs typeface="Calibri"/>
                <a:sym typeface="Calibri"/>
              </a:rPr>
              <a:t>a</a:t>
            </a:r>
            <a:r>
              <a:rPr lang="en" sz="1800">
                <a:solidFill>
                  <a:srgbClr val="424242"/>
                </a:solidFill>
                <a:latin typeface="Calibri"/>
                <a:ea typeface="Calibri"/>
                <a:cs typeface="Calibri"/>
                <a:sym typeface="Calibri"/>
              </a:rPr>
              <a:t> + </a:t>
            </a:r>
            <a:r>
              <a:rPr i="1" lang="en" sz="1800">
                <a:solidFill>
                  <a:srgbClr val="424242"/>
                </a:solidFill>
                <a:latin typeface="Calibri"/>
                <a:ea typeface="Calibri"/>
                <a:cs typeface="Calibri"/>
                <a:sym typeface="Calibri"/>
              </a:rPr>
              <a:t>b</a:t>
            </a:r>
            <a:r>
              <a:rPr lang="en" sz="1800">
                <a:solidFill>
                  <a:srgbClr val="424242"/>
                </a:solidFill>
                <a:latin typeface="Calibri"/>
                <a:ea typeface="Calibri"/>
                <a:cs typeface="Calibri"/>
                <a:sym typeface="Calibri"/>
              </a:rPr>
              <a:t> = 180</a:t>
            </a:r>
            <a:endParaRPr sz="1800">
              <a:solidFill>
                <a:srgbClr val="424242"/>
              </a:solidFill>
              <a:latin typeface="Calibri"/>
              <a:ea typeface="Calibri"/>
              <a:cs typeface="Calibri"/>
              <a:sym typeface="Calibri"/>
            </a:endParaRPr>
          </a:p>
          <a:p>
            <a:pPr indent="0" lvl="0" marL="0" rtl="0" algn="ctr">
              <a:spcBef>
                <a:spcPts val="0"/>
              </a:spcBef>
              <a:spcAft>
                <a:spcPts val="0"/>
              </a:spcAft>
              <a:buNone/>
            </a:pPr>
            <a:r>
              <a:rPr lang="en" sz="1800">
                <a:solidFill>
                  <a:srgbClr val="424242"/>
                </a:solidFill>
                <a:latin typeface="Calibri"/>
                <a:ea typeface="Calibri"/>
                <a:cs typeface="Calibri"/>
                <a:sym typeface="Calibri"/>
              </a:rPr>
              <a:t>2</a:t>
            </a:r>
            <a:r>
              <a:rPr i="1" lang="en" sz="1800">
                <a:solidFill>
                  <a:srgbClr val="424242"/>
                </a:solidFill>
                <a:latin typeface="Calibri"/>
                <a:ea typeface="Calibri"/>
                <a:cs typeface="Calibri"/>
                <a:sym typeface="Calibri"/>
              </a:rPr>
              <a:t>a</a:t>
            </a:r>
            <a:r>
              <a:rPr lang="en" sz="1800">
                <a:solidFill>
                  <a:srgbClr val="424242"/>
                </a:solidFill>
                <a:latin typeface="Calibri"/>
                <a:ea typeface="Calibri"/>
                <a:cs typeface="Calibri"/>
                <a:sym typeface="Calibri"/>
              </a:rPr>
              <a:t> + 20 = 180</a:t>
            </a:r>
            <a:endParaRPr sz="1800">
              <a:solidFill>
                <a:srgbClr val="424242"/>
              </a:solidFill>
              <a:latin typeface="Calibri"/>
              <a:ea typeface="Calibri"/>
              <a:cs typeface="Calibri"/>
              <a:sym typeface="Calibri"/>
            </a:endParaRPr>
          </a:p>
          <a:p>
            <a:pPr indent="0" lvl="0" marL="0" rtl="0" algn="ctr">
              <a:spcBef>
                <a:spcPts val="0"/>
              </a:spcBef>
              <a:spcAft>
                <a:spcPts val="0"/>
              </a:spcAft>
              <a:buNone/>
            </a:pPr>
            <a:r>
              <a:rPr lang="en" sz="1800">
                <a:solidFill>
                  <a:srgbClr val="424242"/>
                </a:solidFill>
                <a:latin typeface="Calibri"/>
                <a:ea typeface="Calibri"/>
                <a:cs typeface="Calibri"/>
                <a:sym typeface="Calibri"/>
              </a:rPr>
              <a:t>2</a:t>
            </a:r>
            <a:r>
              <a:rPr i="1" lang="en" sz="1800">
                <a:solidFill>
                  <a:srgbClr val="424242"/>
                </a:solidFill>
                <a:latin typeface="Calibri"/>
                <a:ea typeface="Calibri"/>
                <a:cs typeface="Calibri"/>
                <a:sym typeface="Calibri"/>
              </a:rPr>
              <a:t>a </a:t>
            </a:r>
            <a:r>
              <a:rPr lang="en" sz="1800">
                <a:solidFill>
                  <a:srgbClr val="424242"/>
                </a:solidFill>
                <a:latin typeface="Calibri"/>
                <a:ea typeface="Calibri"/>
                <a:cs typeface="Calibri"/>
                <a:sym typeface="Calibri"/>
              </a:rPr>
              <a:t>= 180 − 20</a:t>
            </a:r>
            <a:endParaRPr sz="1800">
              <a:solidFill>
                <a:srgbClr val="424242"/>
              </a:solidFill>
              <a:latin typeface="Calibri"/>
              <a:ea typeface="Calibri"/>
              <a:cs typeface="Calibri"/>
              <a:sym typeface="Calibri"/>
            </a:endParaRPr>
          </a:p>
          <a:p>
            <a:pPr indent="0" lvl="0" marL="0" rtl="0" algn="ctr">
              <a:spcBef>
                <a:spcPts val="0"/>
              </a:spcBef>
              <a:spcAft>
                <a:spcPts val="0"/>
              </a:spcAft>
              <a:buNone/>
            </a:pPr>
            <a:r>
              <a:rPr lang="en" sz="1800">
                <a:solidFill>
                  <a:srgbClr val="424242"/>
                </a:solidFill>
                <a:latin typeface="Calibri"/>
                <a:ea typeface="Calibri"/>
                <a:cs typeface="Calibri"/>
                <a:sym typeface="Calibri"/>
              </a:rPr>
              <a:t>2</a:t>
            </a:r>
            <a:r>
              <a:rPr i="1" lang="en" sz="1800">
                <a:solidFill>
                  <a:srgbClr val="424242"/>
                </a:solidFill>
                <a:latin typeface="Calibri"/>
                <a:ea typeface="Calibri"/>
                <a:cs typeface="Calibri"/>
                <a:sym typeface="Calibri"/>
              </a:rPr>
              <a:t>a</a:t>
            </a:r>
            <a:r>
              <a:rPr lang="en" sz="1800">
                <a:solidFill>
                  <a:srgbClr val="424242"/>
                </a:solidFill>
                <a:latin typeface="Calibri"/>
                <a:ea typeface="Calibri"/>
                <a:cs typeface="Calibri"/>
                <a:sym typeface="Calibri"/>
              </a:rPr>
              <a:t> = 160</a:t>
            </a:r>
            <a:endParaRPr sz="1800">
              <a:solidFill>
                <a:srgbClr val="424242"/>
              </a:solidFill>
              <a:latin typeface="Calibri"/>
              <a:ea typeface="Calibri"/>
              <a:cs typeface="Calibri"/>
              <a:sym typeface="Calibri"/>
            </a:endParaRPr>
          </a:p>
          <a:p>
            <a:pPr indent="0" lvl="0" marL="0" rtl="0" algn="ctr">
              <a:spcBef>
                <a:spcPts val="0"/>
              </a:spcBef>
              <a:spcAft>
                <a:spcPts val="0"/>
              </a:spcAft>
              <a:buClr>
                <a:schemeClr val="dk1"/>
              </a:buClr>
              <a:buSzPts val="1100"/>
              <a:buFont typeface="Arial"/>
              <a:buNone/>
            </a:pPr>
            <a:r>
              <a:rPr lang="en" sz="1800">
                <a:solidFill>
                  <a:srgbClr val="424242"/>
                </a:solidFill>
                <a:latin typeface="Calibri"/>
                <a:ea typeface="Calibri"/>
                <a:cs typeface="Calibri"/>
                <a:sym typeface="Calibri"/>
              </a:rPr>
              <a:t>2</a:t>
            </a:r>
            <a:r>
              <a:rPr i="1" lang="en" sz="1800">
                <a:solidFill>
                  <a:srgbClr val="424242"/>
                </a:solidFill>
                <a:latin typeface="Calibri"/>
                <a:ea typeface="Calibri"/>
                <a:cs typeface="Calibri"/>
                <a:sym typeface="Calibri"/>
              </a:rPr>
              <a:t>a</a:t>
            </a:r>
            <a:r>
              <a:rPr lang="en" sz="1800">
                <a:solidFill>
                  <a:srgbClr val="424242"/>
                </a:solidFill>
                <a:latin typeface="Calibri"/>
                <a:ea typeface="Calibri"/>
                <a:cs typeface="Calibri"/>
                <a:sym typeface="Calibri"/>
              </a:rPr>
              <a:t> </a:t>
            </a:r>
            <a:r>
              <a:rPr lang="en" sz="1800">
                <a:solidFill>
                  <a:schemeClr val="dk1"/>
                </a:solidFill>
                <a:latin typeface="Calibri"/>
                <a:ea typeface="Calibri"/>
                <a:cs typeface="Calibri"/>
                <a:sym typeface="Calibri"/>
              </a:rPr>
              <a:t>÷ 2 </a:t>
            </a:r>
            <a:r>
              <a:rPr lang="en" sz="1800">
                <a:solidFill>
                  <a:srgbClr val="424242"/>
                </a:solidFill>
                <a:latin typeface="Calibri"/>
                <a:ea typeface="Calibri"/>
                <a:cs typeface="Calibri"/>
                <a:sym typeface="Calibri"/>
              </a:rPr>
              <a:t>= 160 </a:t>
            </a:r>
            <a:r>
              <a:rPr lang="en" sz="1800">
                <a:solidFill>
                  <a:schemeClr val="dk1"/>
                </a:solidFill>
                <a:latin typeface="Calibri"/>
                <a:ea typeface="Calibri"/>
                <a:cs typeface="Calibri"/>
                <a:sym typeface="Calibri"/>
              </a:rPr>
              <a:t>÷ 2</a:t>
            </a:r>
            <a:endParaRPr sz="1800">
              <a:solidFill>
                <a:srgbClr val="424242"/>
              </a:solidFill>
              <a:latin typeface="Calibri"/>
              <a:ea typeface="Calibri"/>
              <a:cs typeface="Calibri"/>
              <a:sym typeface="Calibri"/>
            </a:endParaRPr>
          </a:p>
          <a:p>
            <a:pPr indent="0" lvl="0" marL="0" rtl="0" algn="ctr">
              <a:spcBef>
                <a:spcPts val="0"/>
              </a:spcBef>
              <a:spcAft>
                <a:spcPts val="0"/>
              </a:spcAft>
              <a:buNone/>
            </a:pPr>
            <a:r>
              <a:rPr i="1" lang="en" sz="1800">
                <a:solidFill>
                  <a:srgbClr val="424242"/>
                </a:solidFill>
                <a:latin typeface="Calibri"/>
                <a:ea typeface="Calibri"/>
                <a:cs typeface="Calibri"/>
                <a:sym typeface="Calibri"/>
              </a:rPr>
              <a:t>a</a:t>
            </a:r>
            <a:r>
              <a:rPr lang="en" sz="1800">
                <a:solidFill>
                  <a:srgbClr val="424242"/>
                </a:solidFill>
                <a:latin typeface="Calibri"/>
                <a:ea typeface="Calibri"/>
                <a:cs typeface="Calibri"/>
                <a:sym typeface="Calibri"/>
              </a:rPr>
              <a:t> = 80°</a:t>
            </a:r>
            <a:endParaRPr sz="1800">
              <a:solidFill>
                <a:srgbClr val="424242"/>
              </a:solidFill>
              <a:latin typeface="Calibri"/>
              <a:ea typeface="Calibri"/>
              <a:cs typeface="Calibri"/>
              <a:sym typeface="Calibri"/>
            </a:endParaRPr>
          </a:p>
        </p:txBody>
      </p:sp>
      <p:sp>
        <p:nvSpPr>
          <p:cNvPr id="349" name="Google Shape;349;p39"/>
          <p:cNvSpPr txBox="1"/>
          <p:nvPr/>
        </p:nvSpPr>
        <p:spPr>
          <a:xfrm>
            <a:off x="4628700" y="2012450"/>
            <a:ext cx="4058100" cy="26385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What is the value of </a:t>
            </a:r>
            <a:r>
              <a:rPr i="1" lang="en" sz="1800">
                <a:solidFill>
                  <a:srgbClr val="424242"/>
                </a:solidFill>
                <a:latin typeface="Calibri"/>
                <a:ea typeface="Calibri"/>
                <a:cs typeface="Calibri"/>
                <a:sym typeface="Calibri"/>
              </a:rPr>
              <a:t>b</a:t>
            </a:r>
            <a:r>
              <a:rPr lang="en" sz="1800">
                <a:solidFill>
                  <a:srgbClr val="424242"/>
                </a:solidFill>
                <a:latin typeface="Calibri"/>
                <a:ea typeface="Calibri"/>
                <a:cs typeface="Calibri"/>
                <a:sym typeface="Calibri"/>
              </a:rPr>
              <a:t> if a is 72.5°</a:t>
            </a:r>
            <a:r>
              <a:rPr lang="en" sz="1800">
                <a:solidFill>
                  <a:srgbClr val="424242"/>
                </a:solidFill>
                <a:latin typeface="Calibri"/>
                <a:ea typeface="Calibri"/>
                <a:cs typeface="Calibri"/>
                <a:sym typeface="Calibri"/>
              </a:rPr>
              <a:t>?</a:t>
            </a:r>
            <a:endParaRPr sz="1800">
              <a:solidFill>
                <a:srgbClr val="424242"/>
              </a:solidFill>
              <a:latin typeface="Calibri"/>
              <a:ea typeface="Calibri"/>
              <a:cs typeface="Calibri"/>
              <a:sym typeface="Calibri"/>
            </a:endParaRPr>
          </a:p>
        </p:txBody>
      </p:sp>
      <p:pic>
        <p:nvPicPr>
          <p:cNvPr id="350" name="Google Shape;350;p39"/>
          <p:cNvPicPr preferRelativeResize="0"/>
          <p:nvPr/>
        </p:nvPicPr>
        <p:blipFill>
          <a:blip r:embed="rId4">
            <a:alphaModFix/>
          </a:blip>
          <a:stretch>
            <a:fillRect/>
          </a:stretch>
        </p:blipFill>
        <p:spPr>
          <a:xfrm>
            <a:off x="3145075" y="2712600"/>
            <a:ext cx="3588010" cy="19383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54" name="Shape 354"/>
        <p:cNvGrpSpPr/>
        <p:nvPr/>
      </p:nvGrpSpPr>
      <p:grpSpPr>
        <a:xfrm>
          <a:off x="0" y="0"/>
          <a:ext cx="0" cy="0"/>
          <a:chOff x="0" y="0"/>
          <a:chExt cx="0" cy="0"/>
        </a:xfrm>
      </p:grpSpPr>
      <p:sp>
        <p:nvSpPr>
          <p:cNvPr id="355" name="Google Shape;355;p40"/>
          <p:cNvSpPr txBox="1"/>
          <p:nvPr>
            <p:ph idx="4294967295"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56" name="Google Shape;356;p40"/>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57" name="Google Shape;357;p40"/>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58" name="Google Shape;358;p40"/>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59" name="Google Shape;359;p40"/>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0" name="Google Shape;360;p40"/>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1" name="Google Shape;361;p40"/>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62" name="Google Shape;362;p40"/>
          <p:cNvCxnSpPr>
            <a:stCxn id="356" idx="2"/>
            <a:endCxn id="358"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63" name="Google Shape;363;p40"/>
          <p:cNvCxnSpPr>
            <a:stCxn id="358" idx="3"/>
            <a:endCxn id="357"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64" name="Google Shape;364;p40"/>
          <p:cNvCxnSpPr>
            <a:stCxn id="357" idx="3"/>
            <a:endCxn id="359"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65" name="Google Shape;365;p40"/>
          <p:cNvCxnSpPr>
            <a:stCxn id="359" idx="3"/>
            <a:endCxn id="361"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366" name="Google Shape;366;p40"/>
          <p:cNvCxnSpPr>
            <a:stCxn id="361" idx="3"/>
            <a:endCxn id="360"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67" name="Google Shape;367;p4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68" name="Google Shape;368;p40"/>
          <p:cNvSpPr txBox="1"/>
          <p:nvPr/>
        </p:nvSpPr>
        <p:spPr>
          <a:xfrm>
            <a:off x="1036275" y="33595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369" name="Google Shape;369;p40"/>
          <p:cNvSpPr txBox="1"/>
          <p:nvPr/>
        </p:nvSpPr>
        <p:spPr>
          <a:xfrm>
            <a:off x="2823350" y="16760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370" name="Google Shape;370;p40"/>
          <p:cNvSpPr txBox="1"/>
          <p:nvPr/>
        </p:nvSpPr>
        <p:spPr>
          <a:xfrm>
            <a:off x="4096700" y="33398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Cool Down</a:t>
            </a:r>
            <a:endParaRPr sz="1000">
              <a:solidFill>
                <a:srgbClr val="FDBD3E"/>
              </a:solidFill>
              <a:latin typeface="Noto Sans"/>
              <a:ea typeface="Noto Sans"/>
              <a:cs typeface="Noto Sans"/>
              <a:sym typeface="Noto Sans"/>
            </a:endParaRPr>
          </a:p>
        </p:txBody>
      </p:sp>
      <p:sp>
        <p:nvSpPr>
          <p:cNvPr id="371" name="Google Shape;371;p40"/>
          <p:cNvSpPr txBox="1"/>
          <p:nvPr/>
        </p:nvSpPr>
        <p:spPr>
          <a:xfrm>
            <a:off x="5721150" y="17027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Practice</a:t>
            </a:r>
            <a:endParaRPr sz="1000">
              <a:solidFill>
                <a:schemeClr val="dk2"/>
              </a:solidFill>
              <a:latin typeface="Noto Sans"/>
              <a:ea typeface="Noto Sans"/>
              <a:cs typeface="Noto Sans"/>
              <a:sym typeface="Noto Sans"/>
            </a:endParaRPr>
          </a:p>
        </p:txBody>
      </p:sp>
      <p:sp>
        <p:nvSpPr>
          <p:cNvPr id="372" name="Google Shape;372;p40"/>
          <p:cNvSpPr txBox="1"/>
          <p:nvPr/>
        </p:nvSpPr>
        <p:spPr>
          <a:xfrm>
            <a:off x="6996550" y="33723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Lesson Synthesis</a:t>
            </a:r>
            <a:endParaRPr sz="1000">
              <a:solidFill>
                <a:schemeClr val="dk2"/>
              </a:solidFill>
              <a:latin typeface="Noto Sans"/>
              <a:ea typeface="Noto Sans"/>
              <a:cs typeface="Noto Sans"/>
              <a:sym typeface="Noto Sans"/>
            </a:endParaRPr>
          </a:p>
        </p:txBody>
      </p:sp>
      <p:pic>
        <p:nvPicPr>
          <p:cNvPr id="373" name="Google Shape;373;p40" title="hugeicons_start-up-02.png"/>
          <p:cNvPicPr preferRelativeResize="0"/>
          <p:nvPr/>
        </p:nvPicPr>
        <p:blipFill>
          <a:blip r:embed="rId4">
            <a:alphaModFix/>
          </a:blip>
          <a:stretch>
            <a:fillRect/>
          </a:stretch>
        </p:blipFill>
        <p:spPr>
          <a:xfrm>
            <a:off x="1084454" y="1443417"/>
            <a:ext cx="228600" cy="228600"/>
          </a:xfrm>
          <a:prstGeom prst="rect">
            <a:avLst/>
          </a:prstGeom>
          <a:noFill/>
          <a:ln>
            <a:noFill/>
          </a:ln>
        </p:spPr>
      </p:pic>
      <p:sp>
        <p:nvSpPr>
          <p:cNvPr id="374" name="Google Shape;374;p40"/>
          <p:cNvSpPr txBox="1"/>
          <p:nvPr/>
        </p:nvSpPr>
        <p:spPr>
          <a:xfrm>
            <a:off x="284350" y="16970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375" name="Google Shape;375;p40" title="hugeicons_task-done-01.png"/>
          <p:cNvPicPr preferRelativeResize="0"/>
          <p:nvPr/>
        </p:nvPicPr>
        <p:blipFill>
          <a:blip r:embed="rId5">
            <a:alphaModFix/>
          </a:blip>
          <a:stretch>
            <a:fillRect/>
          </a:stretch>
        </p:blipFill>
        <p:spPr>
          <a:xfrm>
            <a:off x="1837944" y="3108960"/>
            <a:ext cx="228600" cy="228600"/>
          </a:xfrm>
          <a:prstGeom prst="rect">
            <a:avLst/>
          </a:prstGeom>
          <a:noFill/>
          <a:ln>
            <a:noFill/>
          </a:ln>
        </p:spPr>
      </p:pic>
      <p:pic>
        <p:nvPicPr>
          <p:cNvPr id="376" name="Google Shape;376;p40" title="hugeicons_task-done-01.png"/>
          <p:cNvPicPr preferRelativeResize="0"/>
          <p:nvPr/>
        </p:nvPicPr>
        <p:blipFill>
          <a:blip r:embed="rId5">
            <a:alphaModFix/>
          </a:blip>
          <a:stretch>
            <a:fillRect/>
          </a:stretch>
        </p:blipFill>
        <p:spPr>
          <a:xfrm>
            <a:off x="3630168" y="1426464"/>
            <a:ext cx="228600" cy="228600"/>
          </a:xfrm>
          <a:prstGeom prst="rect">
            <a:avLst/>
          </a:prstGeom>
          <a:noFill/>
          <a:ln>
            <a:noFill/>
          </a:ln>
        </p:spPr>
      </p:pic>
      <p:pic>
        <p:nvPicPr>
          <p:cNvPr id="377" name="Google Shape;377;p40" title="hugeicons_chart-down.png"/>
          <p:cNvPicPr preferRelativeResize="0"/>
          <p:nvPr/>
        </p:nvPicPr>
        <p:blipFill>
          <a:blip r:embed="rId6">
            <a:alphaModFix/>
          </a:blip>
          <a:stretch>
            <a:fillRect/>
          </a:stretch>
        </p:blipFill>
        <p:spPr>
          <a:xfrm>
            <a:off x="4901184" y="3090672"/>
            <a:ext cx="228600" cy="228600"/>
          </a:xfrm>
          <a:prstGeom prst="rect">
            <a:avLst/>
          </a:prstGeom>
          <a:noFill/>
          <a:ln>
            <a:noFill/>
          </a:ln>
        </p:spPr>
      </p:pic>
      <p:pic>
        <p:nvPicPr>
          <p:cNvPr id="378" name="Google Shape;378;p40" title="hugeicons_centralized.png"/>
          <p:cNvPicPr preferRelativeResize="0"/>
          <p:nvPr/>
        </p:nvPicPr>
        <p:blipFill>
          <a:blip r:embed="rId7">
            <a:alphaModFix/>
          </a:blip>
          <a:stretch>
            <a:fillRect/>
          </a:stretch>
        </p:blipFill>
        <p:spPr>
          <a:xfrm>
            <a:off x="7799832" y="3108960"/>
            <a:ext cx="228600" cy="228600"/>
          </a:xfrm>
          <a:prstGeom prst="rect">
            <a:avLst/>
          </a:prstGeom>
          <a:noFill/>
          <a:ln>
            <a:noFill/>
          </a:ln>
        </p:spPr>
      </p:pic>
      <p:pic>
        <p:nvPicPr>
          <p:cNvPr id="379" name="Google Shape;379;p40" title="hugeicons_pencil.png"/>
          <p:cNvPicPr preferRelativeResize="0"/>
          <p:nvPr/>
        </p:nvPicPr>
        <p:blipFill>
          <a:blip r:embed="rId8">
            <a:alphaModFix/>
          </a:blip>
          <a:stretch>
            <a:fillRect/>
          </a:stretch>
        </p:blipFill>
        <p:spPr>
          <a:xfrm>
            <a:off x="6519672" y="1444752"/>
            <a:ext cx="228600" cy="228600"/>
          </a:xfrm>
          <a:prstGeom prst="rect">
            <a:avLst/>
          </a:prstGeom>
          <a:noFill/>
          <a:ln>
            <a:noFill/>
          </a:ln>
        </p:spPr>
      </p:pic>
      <p:sp>
        <p:nvSpPr>
          <p:cNvPr id="380" name="Google Shape;380;p40"/>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1" name="Google Shape;381;p40"/>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2" name="Google Shape;382;p40"/>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3" name="Google Shape;383;p40"/>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4" name="Google Shape;384;p40"/>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5" name="Google Shape;385;p40"/>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86" name="Google Shape;386;p40"/>
          <p:cNvCxnSpPr>
            <a:stCxn id="380" idx="2"/>
            <a:endCxn id="382"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87" name="Google Shape;387;p40"/>
          <p:cNvCxnSpPr>
            <a:stCxn id="382" idx="3"/>
            <a:endCxn id="381"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88" name="Google Shape;388;p40"/>
          <p:cNvCxnSpPr>
            <a:stCxn id="381" idx="3"/>
            <a:endCxn id="383"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89" name="Google Shape;389;p40"/>
          <p:cNvCxnSpPr>
            <a:stCxn id="383" idx="3"/>
            <a:endCxn id="385"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390" name="Google Shape;390;p40"/>
          <p:cNvCxnSpPr>
            <a:stCxn id="385" idx="3"/>
            <a:endCxn id="384"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91" name="Google Shape;391;p40"/>
          <p:cNvSpPr txBox="1"/>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sz="1100">
                <a:solidFill>
                  <a:srgbClr val="595959"/>
                </a:solidFill>
                <a:latin typeface="Calibri"/>
                <a:ea typeface="Calibri"/>
                <a:cs typeface="Calibri"/>
                <a:sym typeface="Calibri"/>
              </a:rPr>
              <a:t>‹#›</a:t>
            </a:fld>
            <a:endParaRPr sz="1100">
              <a:solidFill>
                <a:srgbClr val="595959"/>
              </a:solidFill>
              <a:latin typeface="Calibri"/>
              <a:ea typeface="Calibri"/>
              <a:cs typeface="Calibri"/>
              <a:sym typeface="Calibri"/>
            </a:endParaRPr>
          </a:p>
        </p:txBody>
      </p:sp>
      <p:sp>
        <p:nvSpPr>
          <p:cNvPr id="392" name="Google Shape;392;p40"/>
          <p:cNvSpPr txBox="1"/>
          <p:nvPr/>
        </p:nvSpPr>
        <p:spPr>
          <a:xfrm>
            <a:off x="0" y="0"/>
            <a:ext cx="9144000" cy="1160100"/>
          </a:xfrm>
          <a:prstGeom prst="rect">
            <a:avLst/>
          </a:prstGeom>
          <a:solidFill>
            <a:srgbClr val="005047"/>
          </a:solidFill>
          <a:ln>
            <a:noFill/>
          </a:ln>
        </p:spPr>
        <p:txBody>
          <a:bodyPr anchorCtr="0" anchor="b" bIns="182875" lIns="91425" spcFirstLastPara="1" rIns="91425" wrap="square" tIns="91425">
            <a:noAutofit/>
          </a:bodyPr>
          <a:lstStyle/>
          <a:p>
            <a:pPr indent="0" lvl="0" marL="0" rtl="0" algn="ctr">
              <a:spcBef>
                <a:spcPts val="0"/>
              </a:spcBef>
              <a:spcAft>
                <a:spcPts val="0"/>
              </a:spcAft>
              <a:buNone/>
            </a:pPr>
            <a:r>
              <a:rPr b="1" lang="en" sz="3000">
                <a:solidFill>
                  <a:srgbClr val="FDBD3E"/>
                </a:solidFill>
                <a:latin typeface="Verdana"/>
                <a:ea typeface="Verdana"/>
                <a:cs typeface="Verdana"/>
                <a:sym typeface="Verdana"/>
              </a:rPr>
              <a:t>Lesson Journey</a:t>
            </a:r>
            <a:endParaRPr b="1" sz="3000">
              <a:solidFill>
                <a:srgbClr val="FDBD3E"/>
              </a:solidFill>
              <a:latin typeface="Verdana"/>
              <a:ea typeface="Verdana"/>
              <a:cs typeface="Verdana"/>
              <a:sym typeface="Verdana"/>
            </a:endParaRPr>
          </a:p>
        </p:txBody>
      </p:sp>
      <p:sp>
        <p:nvSpPr>
          <p:cNvPr id="393" name="Google Shape;393;p40"/>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Practice</a:t>
            </a:r>
            <a:endParaRPr sz="1800">
              <a:solidFill>
                <a:srgbClr val="595959"/>
              </a:solidFill>
              <a:latin typeface="Calibri"/>
              <a:ea typeface="Calibri"/>
              <a:cs typeface="Calibri"/>
              <a:sym typeface="Calibri"/>
            </a:endParaRPr>
          </a:p>
        </p:txBody>
      </p:sp>
      <p:sp>
        <p:nvSpPr>
          <p:cNvPr id="394" name="Google Shape;394;p40"/>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Lesson Synthesis</a:t>
            </a:r>
            <a:endParaRPr sz="1800">
              <a:solidFill>
                <a:srgbClr val="595959"/>
              </a:solidFill>
              <a:latin typeface="Calibri"/>
              <a:ea typeface="Calibri"/>
              <a:cs typeface="Calibri"/>
              <a:sym typeface="Calibri"/>
            </a:endParaRPr>
          </a:p>
        </p:txBody>
      </p:sp>
      <p:pic>
        <p:nvPicPr>
          <p:cNvPr id="395" name="Google Shape;395;p40" title="hugeicons_start-up-02.png"/>
          <p:cNvPicPr preferRelativeResize="0"/>
          <p:nvPr/>
        </p:nvPicPr>
        <p:blipFill>
          <a:blip r:embed="rId4">
            <a:alphaModFix/>
          </a:blip>
          <a:stretch>
            <a:fillRect/>
          </a:stretch>
        </p:blipFill>
        <p:spPr>
          <a:xfrm>
            <a:off x="1084454" y="1554480"/>
            <a:ext cx="228600" cy="228600"/>
          </a:xfrm>
          <a:prstGeom prst="rect">
            <a:avLst/>
          </a:prstGeom>
          <a:noFill/>
          <a:ln>
            <a:noFill/>
          </a:ln>
        </p:spPr>
      </p:pic>
      <p:sp>
        <p:nvSpPr>
          <p:cNvPr id="396" name="Google Shape;396;p40"/>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97" name="Google Shape;397;p40" title="hugeicons_centralized.png"/>
          <p:cNvPicPr preferRelativeResize="0"/>
          <p:nvPr/>
        </p:nvPicPr>
        <p:blipFill>
          <a:blip r:embed="rId7">
            <a:alphaModFix/>
          </a:blip>
          <a:stretch>
            <a:fillRect/>
          </a:stretch>
        </p:blipFill>
        <p:spPr>
          <a:xfrm>
            <a:off x="7799832" y="3200400"/>
            <a:ext cx="228600" cy="228600"/>
          </a:xfrm>
          <a:prstGeom prst="rect">
            <a:avLst/>
          </a:prstGeom>
          <a:noFill/>
          <a:ln>
            <a:noFill/>
          </a:ln>
        </p:spPr>
      </p:pic>
      <p:pic>
        <p:nvPicPr>
          <p:cNvPr id="398" name="Google Shape;398;p40" title="hugeicons_pencil.png"/>
          <p:cNvPicPr preferRelativeResize="0"/>
          <p:nvPr/>
        </p:nvPicPr>
        <p:blipFill>
          <a:blip r:embed="rId8">
            <a:alphaModFix/>
          </a:blip>
          <a:stretch>
            <a:fillRect/>
          </a:stretch>
        </p:blipFill>
        <p:spPr>
          <a:xfrm>
            <a:off x="6519672" y="1554480"/>
            <a:ext cx="228600" cy="228600"/>
          </a:xfrm>
          <a:prstGeom prst="rect">
            <a:avLst/>
          </a:prstGeom>
          <a:noFill/>
          <a:ln>
            <a:noFill/>
          </a:ln>
        </p:spPr>
      </p:pic>
      <p:sp>
        <p:nvSpPr>
          <p:cNvPr id="399" name="Google Shape;399;p40"/>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00" name="Google Shape;400;p40"/>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01" name="Google Shape;401;p40"/>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pic>
        <p:nvPicPr>
          <p:cNvPr id="402" name="Google Shape;402;p40" title="hugeicons_task-done-01.png"/>
          <p:cNvPicPr preferRelativeResize="0"/>
          <p:nvPr/>
        </p:nvPicPr>
        <p:blipFill>
          <a:blip r:embed="rId5">
            <a:alphaModFix/>
          </a:blip>
          <a:stretch>
            <a:fillRect/>
          </a:stretch>
        </p:blipFill>
        <p:spPr>
          <a:xfrm>
            <a:off x="3623168" y="1554480"/>
            <a:ext cx="228600" cy="228600"/>
          </a:xfrm>
          <a:prstGeom prst="rect">
            <a:avLst/>
          </a:prstGeom>
          <a:noFill/>
          <a:ln>
            <a:noFill/>
          </a:ln>
        </p:spPr>
      </p:pic>
      <p:pic>
        <p:nvPicPr>
          <p:cNvPr id="403" name="Google Shape;403;p40" title="hugeicons_task-done-01.png"/>
          <p:cNvPicPr preferRelativeResize="0"/>
          <p:nvPr/>
        </p:nvPicPr>
        <p:blipFill>
          <a:blip r:embed="rId5">
            <a:alphaModFix/>
          </a:blip>
          <a:stretch>
            <a:fillRect/>
          </a:stretch>
        </p:blipFill>
        <p:spPr>
          <a:xfrm>
            <a:off x="1844894" y="3200400"/>
            <a:ext cx="228600" cy="228600"/>
          </a:xfrm>
          <a:prstGeom prst="rect">
            <a:avLst/>
          </a:prstGeom>
          <a:noFill/>
          <a:ln>
            <a:noFill/>
          </a:ln>
        </p:spPr>
      </p:pic>
      <p:pic>
        <p:nvPicPr>
          <p:cNvPr id="404" name="Google Shape;404;p40" title="hugeicons_chart-down.png"/>
          <p:cNvPicPr preferRelativeResize="0"/>
          <p:nvPr/>
        </p:nvPicPr>
        <p:blipFill>
          <a:blip r:embed="rId6">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08" name="Shape 408"/>
        <p:cNvGrpSpPr/>
        <p:nvPr/>
      </p:nvGrpSpPr>
      <p:grpSpPr>
        <a:xfrm>
          <a:off x="0" y="0"/>
          <a:ext cx="0" cy="0"/>
          <a:chOff x="0" y="0"/>
          <a:chExt cx="0" cy="0"/>
        </a:xfrm>
      </p:grpSpPr>
      <p:sp>
        <p:nvSpPr>
          <p:cNvPr id="409" name="Google Shape;409;p41"/>
          <p:cNvSpPr txBox="1"/>
          <p:nvPr>
            <p:ph type="title"/>
          </p:nvPr>
        </p:nvSpPr>
        <p:spPr>
          <a:xfrm>
            <a:off x="311700" y="445025"/>
            <a:ext cx="8520600" cy="6312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sz="2900">
                <a:latin typeface="Verdana"/>
                <a:ea typeface="Verdana"/>
                <a:cs typeface="Verdana"/>
                <a:sym typeface="Verdana"/>
              </a:rPr>
              <a:t>Cool Down</a:t>
            </a:r>
            <a:endParaRPr sz="2900">
              <a:latin typeface="Verdana"/>
              <a:ea typeface="Verdana"/>
              <a:cs typeface="Verdana"/>
              <a:sym typeface="Verdana"/>
            </a:endParaRPr>
          </a:p>
        </p:txBody>
      </p:sp>
      <p:sp>
        <p:nvSpPr>
          <p:cNvPr id="410" name="Google Shape;410;p41"/>
          <p:cNvSpPr txBox="1"/>
          <p:nvPr>
            <p:ph idx="1" type="body"/>
          </p:nvPr>
        </p:nvSpPr>
        <p:spPr>
          <a:xfrm>
            <a:off x="311700" y="1152475"/>
            <a:ext cx="81168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solidFill>
                  <a:schemeClr val="dk1"/>
                </a:solidFill>
              </a:rPr>
              <a:t>The perimeter of a rectangle is 48 centimeters. The relationship between the length, the width, and the perimeter of the rectangle can be described with the equation: 2 ⋅ length + 2 ⋅ width = 48.</a:t>
            </a:r>
            <a:endParaRPr>
              <a:solidFill>
                <a:schemeClr val="dk1"/>
              </a:solidFill>
            </a:endParaRPr>
          </a:p>
          <a:p>
            <a:pPr indent="0" lvl="0" marL="0" rtl="0" algn="l">
              <a:lnSpc>
                <a:spcPct val="100000"/>
              </a:lnSpc>
              <a:spcBef>
                <a:spcPts val="1200"/>
              </a:spcBef>
              <a:spcAft>
                <a:spcPts val="0"/>
              </a:spcAft>
              <a:buNone/>
            </a:pPr>
            <a:r>
              <a:rPr lang="en">
                <a:solidFill>
                  <a:schemeClr val="dk1"/>
                </a:solidFill>
              </a:rPr>
              <a:t>Find the length, in centimeters, if the width is:</a:t>
            </a:r>
            <a:endParaRPr>
              <a:solidFill>
                <a:schemeClr val="dk1"/>
              </a:solidFill>
            </a:endParaRPr>
          </a:p>
          <a:p>
            <a:pPr indent="-342900" lvl="0" marL="457200" rtl="0" algn="l">
              <a:lnSpc>
                <a:spcPct val="100000"/>
              </a:lnSpc>
              <a:spcBef>
                <a:spcPts val="1200"/>
              </a:spcBef>
              <a:spcAft>
                <a:spcPts val="0"/>
              </a:spcAft>
              <a:buClr>
                <a:schemeClr val="dk1"/>
              </a:buClr>
              <a:buSzPts val="1800"/>
              <a:buAutoNum type="arabicPeriod"/>
            </a:pPr>
            <a:r>
              <a:rPr lang="en">
                <a:solidFill>
                  <a:schemeClr val="dk1"/>
                </a:solidFill>
              </a:rPr>
              <a:t>10 centimeters</a:t>
            </a:r>
            <a:endParaRPr>
              <a:solidFill>
                <a:schemeClr val="dk1"/>
              </a:solidFill>
            </a:endParaRPr>
          </a:p>
          <a:p>
            <a:pPr indent="-342900" lvl="0" marL="457200" rtl="0" algn="l">
              <a:lnSpc>
                <a:spcPct val="100000"/>
              </a:lnSpc>
              <a:spcBef>
                <a:spcPts val="0"/>
              </a:spcBef>
              <a:spcAft>
                <a:spcPts val="0"/>
              </a:spcAft>
              <a:buClr>
                <a:schemeClr val="dk1"/>
              </a:buClr>
              <a:buSzPts val="1800"/>
              <a:buAutoNum type="arabicPeriod"/>
            </a:pPr>
            <a:r>
              <a:rPr lang="en">
                <a:solidFill>
                  <a:schemeClr val="dk1"/>
                </a:solidFill>
              </a:rPr>
              <a:t>3.6 centimeters</a:t>
            </a:r>
            <a:endParaRPr>
              <a:solidFill>
                <a:schemeClr val="dk1"/>
              </a:solidFill>
            </a:endParaRPr>
          </a:p>
          <a:p>
            <a:pPr indent="-342900" lvl="0" marL="457200" rtl="0" algn="l">
              <a:lnSpc>
                <a:spcPct val="100000"/>
              </a:lnSpc>
              <a:spcBef>
                <a:spcPts val="0"/>
              </a:spcBef>
              <a:spcAft>
                <a:spcPts val="0"/>
              </a:spcAft>
              <a:buClr>
                <a:schemeClr val="dk1"/>
              </a:buClr>
              <a:buSzPts val="1800"/>
              <a:buAutoNum type="arabicPeriod"/>
            </a:pPr>
            <a:r>
              <a:rPr i="1" lang="en">
                <a:solidFill>
                  <a:schemeClr val="dk1"/>
                </a:solidFill>
              </a:rPr>
              <a:t>w</a:t>
            </a:r>
            <a:r>
              <a:rPr lang="en">
                <a:solidFill>
                  <a:schemeClr val="dk1"/>
                </a:solidFill>
              </a:rPr>
              <a:t> centimeters</a:t>
            </a:r>
            <a:endParaRPr>
              <a:solidFill>
                <a:schemeClr val="dk1"/>
              </a:solidFill>
            </a:endParaRPr>
          </a:p>
        </p:txBody>
      </p:sp>
      <p:sp>
        <p:nvSpPr>
          <p:cNvPr id="411" name="Google Shape;411;p4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12" name="Google Shape;412;p4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1.8.4 Writing Equations Given Dimensions of Shapes</a:t>
            </a:r>
            <a:endParaRPr/>
          </a:p>
        </p:txBody>
      </p:sp>
      <p:pic>
        <p:nvPicPr>
          <p:cNvPr id="413" name="Google Shape;413;p41"/>
          <p:cNvPicPr preferRelativeResize="0"/>
          <p:nvPr/>
        </p:nvPicPr>
        <p:blipFill>
          <a:blip r:embed="rId4">
            <a:alphaModFix/>
          </a:blip>
          <a:stretch>
            <a:fillRect/>
          </a:stretch>
        </p:blipFill>
        <p:spPr>
          <a:xfrm>
            <a:off x="4710045" y="2458595"/>
            <a:ext cx="3573549" cy="211027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17" name="Shape 417"/>
        <p:cNvGrpSpPr/>
        <p:nvPr/>
      </p:nvGrpSpPr>
      <p:grpSpPr>
        <a:xfrm>
          <a:off x="0" y="0"/>
          <a:ext cx="0" cy="0"/>
          <a:chOff x="0" y="0"/>
          <a:chExt cx="0" cy="0"/>
        </a:xfrm>
      </p:grpSpPr>
      <p:sp>
        <p:nvSpPr>
          <p:cNvPr id="418" name="Google Shape;418;p42"/>
          <p:cNvSpPr txBox="1"/>
          <p:nvPr>
            <p:ph idx="4294967295"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419" name="Google Shape;419;p42"/>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20" name="Google Shape;420;p42"/>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21" name="Google Shape;421;p42"/>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22" name="Google Shape;422;p42"/>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23" name="Google Shape;423;p42"/>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24" name="Google Shape;424;p42"/>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425" name="Google Shape;425;p42"/>
          <p:cNvCxnSpPr>
            <a:stCxn id="419" idx="2"/>
            <a:endCxn id="421"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426" name="Google Shape;426;p42"/>
          <p:cNvCxnSpPr>
            <a:stCxn id="421" idx="3"/>
            <a:endCxn id="420"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427" name="Google Shape;427;p42"/>
          <p:cNvCxnSpPr>
            <a:stCxn id="420" idx="3"/>
            <a:endCxn id="422"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428" name="Google Shape;428;p42"/>
          <p:cNvCxnSpPr>
            <a:stCxn id="422" idx="3"/>
            <a:endCxn id="424"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429" name="Google Shape;429;p42"/>
          <p:cNvCxnSpPr>
            <a:stCxn id="424" idx="3"/>
            <a:endCxn id="423"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430" name="Google Shape;430;p4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31" name="Google Shape;431;p42"/>
          <p:cNvSpPr txBox="1"/>
          <p:nvPr/>
        </p:nvSpPr>
        <p:spPr>
          <a:xfrm>
            <a:off x="1036275" y="33595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432" name="Google Shape;432;p42"/>
          <p:cNvSpPr txBox="1"/>
          <p:nvPr/>
        </p:nvSpPr>
        <p:spPr>
          <a:xfrm>
            <a:off x="2823350" y="16760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433" name="Google Shape;433;p42"/>
          <p:cNvSpPr txBox="1"/>
          <p:nvPr/>
        </p:nvSpPr>
        <p:spPr>
          <a:xfrm>
            <a:off x="4096700" y="33398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Cool Down</a:t>
            </a:r>
            <a:endParaRPr sz="1000">
              <a:solidFill>
                <a:srgbClr val="FDBD3E"/>
              </a:solidFill>
              <a:latin typeface="Noto Sans"/>
              <a:ea typeface="Noto Sans"/>
              <a:cs typeface="Noto Sans"/>
              <a:sym typeface="Noto Sans"/>
            </a:endParaRPr>
          </a:p>
        </p:txBody>
      </p:sp>
      <p:sp>
        <p:nvSpPr>
          <p:cNvPr id="434" name="Google Shape;434;p42"/>
          <p:cNvSpPr txBox="1"/>
          <p:nvPr/>
        </p:nvSpPr>
        <p:spPr>
          <a:xfrm>
            <a:off x="5721150" y="17027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Practice</a:t>
            </a:r>
            <a:endParaRPr sz="1000">
              <a:solidFill>
                <a:srgbClr val="FDBD3E"/>
              </a:solidFill>
              <a:latin typeface="Noto Sans"/>
              <a:ea typeface="Noto Sans"/>
              <a:cs typeface="Noto Sans"/>
              <a:sym typeface="Noto Sans"/>
            </a:endParaRPr>
          </a:p>
        </p:txBody>
      </p:sp>
      <p:sp>
        <p:nvSpPr>
          <p:cNvPr id="435" name="Google Shape;435;p42"/>
          <p:cNvSpPr txBox="1"/>
          <p:nvPr/>
        </p:nvSpPr>
        <p:spPr>
          <a:xfrm>
            <a:off x="6996550" y="33723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Lesson Synthesis</a:t>
            </a:r>
            <a:endParaRPr sz="1000">
              <a:solidFill>
                <a:schemeClr val="dk2"/>
              </a:solidFill>
              <a:latin typeface="Noto Sans"/>
              <a:ea typeface="Noto Sans"/>
              <a:cs typeface="Noto Sans"/>
              <a:sym typeface="Noto Sans"/>
            </a:endParaRPr>
          </a:p>
        </p:txBody>
      </p:sp>
      <p:pic>
        <p:nvPicPr>
          <p:cNvPr id="436" name="Google Shape;436;p42" title="hugeicons_start-up-02.png"/>
          <p:cNvPicPr preferRelativeResize="0"/>
          <p:nvPr/>
        </p:nvPicPr>
        <p:blipFill>
          <a:blip r:embed="rId4">
            <a:alphaModFix/>
          </a:blip>
          <a:stretch>
            <a:fillRect/>
          </a:stretch>
        </p:blipFill>
        <p:spPr>
          <a:xfrm>
            <a:off x="1084454" y="1443417"/>
            <a:ext cx="228600" cy="228600"/>
          </a:xfrm>
          <a:prstGeom prst="rect">
            <a:avLst/>
          </a:prstGeom>
          <a:noFill/>
          <a:ln>
            <a:noFill/>
          </a:ln>
        </p:spPr>
      </p:pic>
      <p:sp>
        <p:nvSpPr>
          <p:cNvPr id="437" name="Google Shape;437;p42"/>
          <p:cNvSpPr txBox="1"/>
          <p:nvPr/>
        </p:nvSpPr>
        <p:spPr>
          <a:xfrm>
            <a:off x="284350" y="16970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438" name="Google Shape;438;p42" title="hugeicons_task-done-01.png"/>
          <p:cNvPicPr preferRelativeResize="0"/>
          <p:nvPr/>
        </p:nvPicPr>
        <p:blipFill>
          <a:blip r:embed="rId5">
            <a:alphaModFix/>
          </a:blip>
          <a:stretch>
            <a:fillRect/>
          </a:stretch>
        </p:blipFill>
        <p:spPr>
          <a:xfrm>
            <a:off x="1837944" y="3108960"/>
            <a:ext cx="228600" cy="228600"/>
          </a:xfrm>
          <a:prstGeom prst="rect">
            <a:avLst/>
          </a:prstGeom>
          <a:noFill/>
          <a:ln>
            <a:noFill/>
          </a:ln>
        </p:spPr>
      </p:pic>
      <p:pic>
        <p:nvPicPr>
          <p:cNvPr id="439" name="Google Shape;439;p42" title="hugeicons_pencil.png"/>
          <p:cNvPicPr preferRelativeResize="0"/>
          <p:nvPr/>
        </p:nvPicPr>
        <p:blipFill>
          <a:blip r:embed="rId6">
            <a:alphaModFix/>
          </a:blip>
          <a:stretch>
            <a:fillRect/>
          </a:stretch>
        </p:blipFill>
        <p:spPr>
          <a:xfrm>
            <a:off x="6519672" y="1444752"/>
            <a:ext cx="228600" cy="228600"/>
          </a:xfrm>
          <a:prstGeom prst="rect">
            <a:avLst/>
          </a:prstGeom>
          <a:noFill/>
          <a:ln>
            <a:noFill/>
          </a:ln>
        </p:spPr>
      </p:pic>
      <p:pic>
        <p:nvPicPr>
          <p:cNvPr id="440" name="Google Shape;440;p42" title="hugeicons_centralized.png"/>
          <p:cNvPicPr preferRelativeResize="0"/>
          <p:nvPr/>
        </p:nvPicPr>
        <p:blipFill>
          <a:blip r:embed="rId7">
            <a:alphaModFix/>
          </a:blip>
          <a:stretch>
            <a:fillRect/>
          </a:stretch>
        </p:blipFill>
        <p:spPr>
          <a:xfrm>
            <a:off x="7799832" y="3108960"/>
            <a:ext cx="228600" cy="228600"/>
          </a:xfrm>
          <a:prstGeom prst="rect">
            <a:avLst/>
          </a:prstGeom>
          <a:noFill/>
          <a:ln>
            <a:noFill/>
          </a:ln>
        </p:spPr>
      </p:pic>
      <p:pic>
        <p:nvPicPr>
          <p:cNvPr id="441" name="Google Shape;441;p42" title="hugeicons_task-done-01.png"/>
          <p:cNvPicPr preferRelativeResize="0"/>
          <p:nvPr/>
        </p:nvPicPr>
        <p:blipFill>
          <a:blip r:embed="rId5">
            <a:alphaModFix/>
          </a:blip>
          <a:stretch>
            <a:fillRect/>
          </a:stretch>
        </p:blipFill>
        <p:spPr>
          <a:xfrm>
            <a:off x="3630168" y="1426464"/>
            <a:ext cx="228600" cy="228600"/>
          </a:xfrm>
          <a:prstGeom prst="rect">
            <a:avLst/>
          </a:prstGeom>
          <a:noFill/>
          <a:ln>
            <a:noFill/>
          </a:ln>
        </p:spPr>
      </p:pic>
      <p:pic>
        <p:nvPicPr>
          <p:cNvPr id="442" name="Google Shape;442;p42" title="hugeicons_chart-down.png"/>
          <p:cNvPicPr preferRelativeResize="0"/>
          <p:nvPr/>
        </p:nvPicPr>
        <p:blipFill>
          <a:blip r:embed="rId8">
            <a:alphaModFix/>
          </a:blip>
          <a:stretch>
            <a:fillRect/>
          </a:stretch>
        </p:blipFill>
        <p:spPr>
          <a:xfrm>
            <a:off x="4901184" y="3090672"/>
            <a:ext cx="228600" cy="228600"/>
          </a:xfrm>
          <a:prstGeom prst="rect">
            <a:avLst/>
          </a:prstGeom>
          <a:noFill/>
          <a:ln>
            <a:noFill/>
          </a:ln>
        </p:spPr>
      </p:pic>
      <p:sp>
        <p:nvSpPr>
          <p:cNvPr id="443" name="Google Shape;443;p42"/>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44" name="Google Shape;444;p42"/>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45" name="Google Shape;445;p42"/>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46" name="Google Shape;446;p42"/>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47" name="Google Shape;447;p42"/>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48" name="Google Shape;448;p42"/>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449" name="Google Shape;449;p42"/>
          <p:cNvCxnSpPr>
            <a:stCxn id="443" idx="2"/>
            <a:endCxn id="445"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450" name="Google Shape;450;p42"/>
          <p:cNvCxnSpPr>
            <a:stCxn id="445" idx="3"/>
            <a:endCxn id="444"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451" name="Google Shape;451;p42"/>
          <p:cNvCxnSpPr>
            <a:stCxn id="444" idx="3"/>
            <a:endCxn id="446"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452" name="Google Shape;452;p42"/>
          <p:cNvCxnSpPr>
            <a:stCxn id="446" idx="3"/>
            <a:endCxn id="448"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453" name="Google Shape;453;p42"/>
          <p:cNvCxnSpPr>
            <a:stCxn id="448" idx="3"/>
            <a:endCxn id="447"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454" name="Google Shape;454;p42"/>
          <p:cNvSpPr txBox="1"/>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sz="1100">
                <a:solidFill>
                  <a:srgbClr val="595959"/>
                </a:solidFill>
                <a:latin typeface="Calibri"/>
                <a:ea typeface="Calibri"/>
                <a:cs typeface="Calibri"/>
                <a:sym typeface="Calibri"/>
              </a:rPr>
              <a:t>‹#›</a:t>
            </a:fld>
            <a:endParaRPr sz="1100">
              <a:solidFill>
                <a:srgbClr val="595959"/>
              </a:solidFill>
              <a:latin typeface="Calibri"/>
              <a:ea typeface="Calibri"/>
              <a:cs typeface="Calibri"/>
              <a:sym typeface="Calibri"/>
            </a:endParaRPr>
          </a:p>
        </p:txBody>
      </p:sp>
      <p:sp>
        <p:nvSpPr>
          <p:cNvPr id="455" name="Google Shape;455;p42"/>
          <p:cNvSpPr txBox="1"/>
          <p:nvPr/>
        </p:nvSpPr>
        <p:spPr>
          <a:xfrm>
            <a:off x="0" y="0"/>
            <a:ext cx="9144000" cy="1160100"/>
          </a:xfrm>
          <a:prstGeom prst="rect">
            <a:avLst/>
          </a:prstGeom>
          <a:solidFill>
            <a:srgbClr val="005047"/>
          </a:solidFill>
          <a:ln>
            <a:noFill/>
          </a:ln>
        </p:spPr>
        <p:txBody>
          <a:bodyPr anchorCtr="0" anchor="b" bIns="182875" lIns="91425" spcFirstLastPara="1" rIns="91425" wrap="square" tIns="91425">
            <a:noAutofit/>
          </a:bodyPr>
          <a:lstStyle/>
          <a:p>
            <a:pPr indent="0" lvl="0" marL="0" rtl="0" algn="ctr">
              <a:spcBef>
                <a:spcPts val="0"/>
              </a:spcBef>
              <a:spcAft>
                <a:spcPts val="0"/>
              </a:spcAft>
              <a:buNone/>
            </a:pPr>
            <a:r>
              <a:rPr b="1" lang="en" sz="3000">
                <a:solidFill>
                  <a:srgbClr val="FDBD3E"/>
                </a:solidFill>
                <a:latin typeface="Verdana"/>
                <a:ea typeface="Verdana"/>
                <a:cs typeface="Verdana"/>
                <a:sym typeface="Verdana"/>
              </a:rPr>
              <a:t>Lesson Journey</a:t>
            </a:r>
            <a:endParaRPr b="1" sz="3000">
              <a:solidFill>
                <a:srgbClr val="FDBD3E"/>
              </a:solidFill>
              <a:latin typeface="Verdana"/>
              <a:ea typeface="Verdana"/>
              <a:cs typeface="Verdana"/>
              <a:sym typeface="Verdana"/>
            </a:endParaRPr>
          </a:p>
        </p:txBody>
      </p:sp>
      <p:sp>
        <p:nvSpPr>
          <p:cNvPr id="456" name="Google Shape;456;p42"/>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Lesson Synthesis</a:t>
            </a:r>
            <a:endParaRPr b="1" sz="1800">
              <a:solidFill>
                <a:srgbClr val="595959"/>
              </a:solidFill>
              <a:latin typeface="Calibri"/>
              <a:ea typeface="Calibri"/>
              <a:cs typeface="Calibri"/>
              <a:sym typeface="Calibri"/>
            </a:endParaRPr>
          </a:p>
        </p:txBody>
      </p:sp>
      <p:pic>
        <p:nvPicPr>
          <p:cNvPr id="457" name="Google Shape;457;p42" title="hugeicons_start-up-02.png"/>
          <p:cNvPicPr preferRelativeResize="0"/>
          <p:nvPr/>
        </p:nvPicPr>
        <p:blipFill>
          <a:blip r:embed="rId4">
            <a:alphaModFix/>
          </a:blip>
          <a:stretch>
            <a:fillRect/>
          </a:stretch>
        </p:blipFill>
        <p:spPr>
          <a:xfrm>
            <a:off x="1084454" y="1554480"/>
            <a:ext cx="228600" cy="228600"/>
          </a:xfrm>
          <a:prstGeom prst="rect">
            <a:avLst/>
          </a:prstGeom>
          <a:noFill/>
          <a:ln>
            <a:noFill/>
          </a:ln>
        </p:spPr>
      </p:pic>
      <p:sp>
        <p:nvSpPr>
          <p:cNvPr id="458" name="Google Shape;458;p42"/>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459" name="Google Shape;459;p42" title="hugeicons_centralized.png"/>
          <p:cNvPicPr preferRelativeResize="0"/>
          <p:nvPr/>
        </p:nvPicPr>
        <p:blipFill>
          <a:blip r:embed="rId7">
            <a:alphaModFix/>
          </a:blip>
          <a:stretch>
            <a:fillRect/>
          </a:stretch>
        </p:blipFill>
        <p:spPr>
          <a:xfrm>
            <a:off x="7799832" y="3200400"/>
            <a:ext cx="228600" cy="228600"/>
          </a:xfrm>
          <a:prstGeom prst="rect">
            <a:avLst/>
          </a:prstGeom>
          <a:noFill/>
          <a:ln>
            <a:noFill/>
          </a:ln>
        </p:spPr>
      </p:pic>
      <p:sp>
        <p:nvSpPr>
          <p:cNvPr id="460" name="Google Shape;460;p42"/>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61" name="Google Shape;461;p42"/>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62" name="Google Shape;462;p42"/>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463" name="Google Shape;463;p42"/>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pic>
        <p:nvPicPr>
          <p:cNvPr id="464" name="Google Shape;464;p42" title="hugeicons_task-done-01.png"/>
          <p:cNvPicPr preferRelativeResize="0"/>
          <p:nvPr/>
        </p:nvPicPr>
        <p:blipFill>
          <a:blip r:embed="rId5">
            <a:alphaModFix/>
          </a:blip>
          <a:stretch>
            <a:fillRect/>
          </a:stretch>
        </p:blipFill>
        <p:spPr>
          <a:xfrm>
            <a:off x="3623168" y="1554480"/>
            <a:ext cx="228600" cy="228600"/>
          </a:xfrm>
          <a:prstGeom prst="rect">
            <a:avLst/>
          </a:prstGeom>
          <a:noFill/>
          <a:ln>
            <a:noFill/>
          </a:ln>
        </p:spPr>
      </p:pic>
      <p:pic>
        <p:nvPicPr>
          <p:cNvPr id="465" name="Google Shape;465;p42" title="hugeicons_task-done-01.png"/>
          <p:cNvPicPr preferRelativeResize="0"/>
          <p:nvPr/>
        </p:nvPicPr>
        <p:blipFill>
          <a:blip r:embed="rId5">
            <a:alphaModFix/>
          </a:blip>
          <a:stretch>
            <a:fillRect/>
          </a:stretch>
        </p:blipFill>
        <p:spPr>
          <a:xfrm>
            <a:off x="1844894" y="3200400"/>
            <a:ext cx="228600" cy="228600"/>
          </a:xfrm>
          <a:prstGeom prst="rect">
            <a:avLst/>
          </a:prstGeom>
          <a:noFill/>
          <a:ln>
            <a:noFill/>
          </a:ln>
        </p:spPr>
      </p:pic>
      <p:pic>
        <p:nvPicPr>
          <p:cNvPr id="466" name="Google Shape;466;p42" title="hugeicons_pencil.png"/>
          <p:cNvPicPr preferRelativeResize="0"/>
          <p:nvPr/>
        </p:nvPicPr>
        <p:blipFill>
          <a:blip r:embed="rId6">
            <a:alphaModFix/>
          </a:blip>
          <a:stretch>
            <a:fillRect/>
          </a:stretch>
        </p:blipFill>
        <p:spPr>
          <a:xfrm>
            <a:off x="6512672" y="1554480"/>
            <a:ext cx="228600" cy="228600"/>
          </a:xfrm>
          <a:prstGeom prst="rect">
            <a:avLst/>
          </a:prstGeom>
          <a:noFill/>
          <a:ln>
            <a:noFill/>
          </a:ln>
        </p:spPr>
      </p:pic>
      <p:pic>
        <p:nvPicPr>
          <p:cNvPr id="467" name="Google Shape;467;p42" title="hugeicons_chart-down.png"/>
          <p:cNvPicPr preferRelativeResize="0"/>
          <p:nvPr/>
        </p:nvPicPr>
        <p:blipFill>
          <a:blip r:embed="rId8">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71" name="Shape 471"/>
        <p:cNvGrpSpPr/>
        <p:nvPr/>
      </p:nvGrpSpPr>
      <p:grpSpPr>
        <a:xfrm>
          <a:off x="0" y="0"/>
          <a:ext cx="0" cy="0"/>
          <a:chOff x="0" y="0"/>
          <a:chExt cx="0" cy="0"/>
        </a:xfrm>
      </p:grpSpPr>
      <p:sp>
        <p:nvSpPr>
          <p:cNvPr id="472" name="Google Shape;472;p43"/>
          <p:cNvSpPr txBox="1"/>
          <p:nvPr>
            <p:ph type="title"/>
          </p:nvPr>
        </p:nvSpPr>
        <p:spPr>
          <a:xfrm>
            <a:off x="311700" y="445025"/>
            <a:ext cx="8520600" cy="6312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sz="2900">
                <a:latin typeface="Verdana"/>
                <a:ea typeface="Verdana"/>
                <a:cs typeface="Verdana"/>
                <a:sym typeface="Verdana"/>
              </a:rPr>
              <a:t>Practice</a:t>
            </a:r>
            <a:endParaRPr sz="2900">
              <a:latin typeface="Verdana"/>
              <a:ea typeface="Verdana"/>
              <a:cs typeface="Verdana"/>
              <a:sym typeface="Verdana"/>
            </a:endParaRPr>
          </a:p>
        </p:txBody>
      </p:sp>
      <p:sp>
        <p:nvSpPr>
          <p:cNvPr id="473" name="Google Shape;473;p43"/>
          <p:cNvSpPr txBox="1"/>
          <p:nvPr>
            <p:ph idx="1" type="body"/>
          </p:nvPr>
        </p:nvSpPr>
        <p:spPr>
          <a:xfrm>
            <a:off x="311700" y="1152475"/>
            <a:ext cx="4131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sp>
        <p:nvSpPr>
          <p:cNvPr id="474" name="Google Shape;474;p4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75" name="Google Shape;475;p4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1.8.5 Practice</a:t>
            </a:r>
            <a:endParaRPr/>
          </a:p>
        </p:txBody>
      </p:sp>
      <p:pic>
        <p:nvPicPr>
          <p:cNvPr id="476" name="Google Shape;476;p43" title="Practice-5.png"/>
          <p:cNvPicPr preferRelativeResize="0"/>
          <p:nvPr/>
        </p:nvPicPr>
        <p:blipFill>
          <a:blip r:embed="rId4">
            <a:alphaModFix/>
          </a:blip>
          <a:stretch>
            <a:fillRect/>
          </a:stretch>
        </p:blipFill>
        <p:spPr>
          <a:xfrm>
            <a:off x="3862450" y="1243925"/>
            <a:ext cx="5129151" cy="34164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80" name="Shape 480"/>
        <p:cNvGrpSpPr/>
        <p:nvPr/>
      </p:nvGrpSpPr>
      <p:grpSpPr>
        <a:xfrm>
          <a:off x="0" y="0"/>
          <a:ext cx="0" cy="0"/>
          <a:chOff x="0" y="0"/>
          <a:chExt cx="0" cy="0"/>
        </a:xfrm>
      </p:grpSpPr>
      <p:sp>
        <p:nvSpPr>
          <p:cNvPr id="481" name="Google Shape;481;p44"/>
          <p:cNvSpPr txBox="1"/>
          <p:nvPr>
            <p:ph idx="4294967295"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rgbClr val="FDBD3E"/>
                </a:solidFill>
                <a:latin typeface="Verdana"/>
                <a:ea typeface="Verdana"/>
                <a:cs typeface="Verdana"/>
                <a:sym typeface="Verdana"/>
              </a:rPr>
              <a:t>Lesson </a:t>
            </a:r>
            <a:r>
              <a:rPr lang="en">
                <a:solidFill>
                  <a:srgbClr val="FDBD3E"/>
                </a:solidFill>
                <a:latin typeface="Verdana"/>
                <a:ea typeface="Verdana"/>
                <a:cs typeface="Verdana"/>
                <a:sym typeface="Verdana"/>
              </a:rPr>
              <a:t>Journey</a:t>
            </a:r>
            <a:endParaRPr>
              <a:solidFill>
                <a:srgbClr val="FDBD3E"/>
              </a:solidFill>
              <a:latin typeface="Verdana"/>
              <a:ea typeface="Verdana"/>
              <a:cs typeface="Verdana"/>
              <a:sym typeface="Verdana"/>
            </a:endParaRPr>
          </a:p>
        </p:txBody>
      </p:sp>
      <p:sp>
        <p:nvSpPr>
          <p:cNvPr id="482" name="Google Shape;482;p44"/>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83" name="Google Shape;483;p44"/>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84" name="Google Shape;484;p44"/>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85" name="Google Shape;485;p44"/>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86" name="Google Shape;486;p44"/>
          <p:cNvSpPr/>
          <p:nvPr/>
        </p:nvSpPr>
        <p:spPr>
          <a:xfrm>
            <a:off x="6905038" y="30069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87" name="Google Shape;487;p44"/>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488" name="Google Shape;488;p44"/>
          <p:cNvCxnSpPr>
            <a:stCxn id="482" idx="2"/>
            <a:endCxn id="484"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489" name="Google Shape;489;p44"/>
          <p:cNvCxnSpPr>
            <a:stCxn id="484" idx="3"/>
            <a:endCxn id="483"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490" name="Google Shape;490;p44"/>
          <p:cNvCxnSpPr>
            <a:stCxn id="483" idx="3"/>
            <a:endCxn id="485"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491" name="Google Shape;491;p44"/>
          <p:cNvCxnSpPr>
            <a:stCxn id="485" idx="3"/>
            <a:endCxn id="487"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492" name="Google Shape;492;p44"/>
          <p:cNvCxnSpPr>
            <a:stCxn id="487" idx="3"/>
            <a:endCxn id="486" idx="0"/>
          </p:cNvCxnSpPr>
          <p:nvPr/>
        </p:nvCxnSpPr>
        <p:spPr>
          <a:xfrm>
            <a:off x="7641450" y="2013613"/>
            <a:ext cx="269400" cy="993300"/>
          </a:xfrm>
          <a:prstGeom prst="bentConnector2">
            <a:avLst/>
          </a:prstGeom>
          <a:noFill/>
          <a:ln cap="flat" cmpd="sng" w="19050">
            <a:solidFill>
              <a:srgbClr val="005047"/>
            </a:solidFill>
            <a:prstDash val="dash"/>
            <a:round/>
            <a:headEnd len="med" w="med" type="none"/>
            <a:tailEnd len="med" w="med" type="none"/>
          </a:ln>
        </p:spPr>
      </p:cxnSp>
      <p:sp>
        <p:nvSpPr>
          <p:cNvPr id="493" name="Google Shape;493;p4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94" name="Google Shape;494;p44"/>
          <p:cNvSpPr txBox="1"/>
          <p:nvPr/>
        </p:nvSpPr>
        <p:spPr>
          <a:xfrm>
            <a:off x="1036275" y="33595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495" name="Google Shape;495;p44"/>
          <p:cNvSpPr txBox="1"/>
          <p:nvPr/>
        </p:nvSpPr>
        <p:spPr>
          <a:xfrm>
            <a:off x="2823350" y="16760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496" name="Google Shape;496;p44"/>
          <p:cNvSpPr txBox="1"/>
          <p:nvPr/>
        </p:nvSpPr>
        <p:spPr>
          <a:xfrm>
            <a:off x="4096700" y="33398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Cool Down</a:t>
            </a:r>
            <a:endParaRPr sz="1000">
              <a:solidFill>
                <a:srgbClr val="FDBD3E"/>
              </a:solidFill>
              <a:latin typeface="Noto Sans"/>
              <a:ea typeface="Noto Sans"/>
              <a:cs typeface="Noto Sans"/>
              <a:sym typeface="Noto Sans"/>
            </a:endParaRPr>
          </a:p>
        </p:txBody>
      </p:sp>
      <p:sp>
        <p:nvSpPr>
          <p:cNvPr id="497" name="Google Shape;497;p44"/>
          <p:cNvSpPr txBox="1"/>
          <p:nvPr/>
        </p:nvSpPr>
        <p:spPr>
          <a:xfrm>
            <a:off x="5721150" y="17027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Practice</a:t>
            </a:r>
            <a:endParaRPr sz="1000">
              <a:solidFill>
                <a:srgbClr val="FDBD3E"/>
              </a:solidFill>
              <a:latin typeface="Noto Sans"/>
              <a:ea typeface="Noto Sans"/>
              <a:cs typeface="Noto Sans"/>
              <a:sym typeface="Noto Sans"/>
            </a:endParaRPr>
          </a:p>
        </p:txBody>
      </p:sp>
      <p:sp>
        <p:nvSpPr>
          <p:cNvPr id="498" name="Google Shape;498;p44"/>
          <p:cNvSpPr txBox="1"/>
          <p:nvPr/>
        </p:nvSpPr>
        <p:spPr>
          <a:xfrm>
            <a:off x="6996550" y="33723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Lesson Synthesis</a:t>
            </a:r>
            <a:endParaRPr sz="1000">
              <a:solidFill>
                <a:srgbClr val="FDBD3E"/>
              </a:solidFill>
              <a:latin typeface="Noto Sans"/>
              <a:ea typeface="Noto Sans"/>
              <a:cs typeface="Noto Sans"/>
              <a:sym typeface="Noto Sans"/>
            </a:endParaRPr>
          </a:p>
        </p:txBody>
      </p:sp>
      <p:pic>
        <p:nvPicPr>
          <p:cNvPr id="499" name="Google Shape;499;p44" title="hugeicons_start-up-02.png"/>
          <p:cNvPicPr preferRelativeResize="0"/>
          <p:nvPr/>
        </p:nvPicPr>
        <p:blipFill>
          <a:blip r:embed="rId4">
            <a:alphaModFix/>
          </a:blip>
          <a:stretch>
            <a:fillRect/>
          </a:stretch>
        </p:blipFill>
        <p:spPr>
          <a:xfrm>
            <a:off x="1084454" y="1443417"/>
            <a:ext cx="228600" cy="228600"/>
          </a:xfrm>
          <a:prstGeom prst="rect">
            <a:avLst/>
          </a:prstGeom>
          <a:noFill/>
          <a:ln>
            <a:noFill/>
          </a:ln>
        </p:spPr>
      </p:pic>
      <p:sp>
        <p:nvSpPr>
          <p:cNvPr id="500" name="Google Shape;500;p44"/>
          <p:cNvSpPr txBox="1"/>
          <p:nvPr/>
        </p:nvSpPr>
        <p:spPr>
          <a:xfrm>
            <a:off x="284350" y="16970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501" name="Google Shape;501;p44" title="hugeicons_task-done-01.png"/>
          <p:cNvPicPr preferRelativeResize="0"/>
          <p:nvPr/>
        </p:nvPicPr>
        <p:blipFill>
          <a:blip r:embed="rId5">
            <a:alphaModFix/>
          </a:blip>
          <a:stretch>
            <a:fillRect/>
          </a:stretch>
        </p:blipFill>
        <p:spPr>
          <a:xfrm>
            <a:off x="3630168" y="1426464"/>
            <a:ext cx="228600" cy="228600"/>
          </a:xfrm>
          <a:prstGeom prst="rect">
            <a:avLst/>
          </a:prstGeom>
          <a:noFill/>
          <a:ln>
            <a:noFill/>
          </a:ln>
        </p:spPr>
      </p:pic>
      <p:pic>
        <p:nvPicPr>
          <p:cNvPr id="502" name="Google Shape;502;p44" title="hugeicons_chart-down.png"/>
          <p:cNvPicPr preferRelativeResize="0"/>
          <p:nvPr/>
        </p:nvPicPr>
        <p:blipFill>
          <a:blip r:embed="rId6">
            <a:alphaModFix/>
          </a:blip>
          <a:stretch>
            <a:fillRect/>
          </a:stretch>
        </p:blipFill>
        <p:spPr>
          <a:xfrm>
            <a:off x="4901184" y="3090672"/>
            <a:ext cx="228600" cy="228600"/>
          </a:xfrm>
          <a:prstGeom prst="rect">
            <a:avLst/>
          </a:prstGeom>
          <a:noFill/>
          <a:ln>
            <a:noFill/>
          </a:ln>
        </p:spPr>
      </p:pic>
      <p:pic>
        <p:nvPicPr>
          <p:cNvPr id="503" name="Google Shape;503;p44" title="hugeicons_task-done-01.png"/>
          <p:cNvPicPr preferRelativeResize="0"/>
          <p:nvPr/>
        </p:nvPicPr>
        <p:blipFill>
          <a:blip r:embed="rId5">
            <a:alphaModFix/>
          </a:blip>
          <a:stretch>
            <a:fillRect/>
          </a:stretch>
        </p:blipFill>
        <p:spPr>
          <a:xfrm>
            <a:off x="1837944" y="3108960"/>
            <a:ext cx="228600" cy="228600"/>
          </a:xfrm>
          <a:prstGeom prst="rect">
            <a:avLst/>
          </a:prstGeom>
          <a:noFill/>
          <a:ln>
            <a:noFill/>
          </a:ln>
        </p:spPr>
      </p:pic>
      <p:pic>
        <p:nvPicPr>
          <p:cNvPr id="504" name="Google Shape;504;p44" title="hugeicons_pencil.png"/>
          <p:cNvPicPr preferRelativeResize="0"/>
          <p:nvPr/>
        </p:nvPicPr>
        <p:blipFill>
          <a:blip r:embed="rId7">
            <a:alphaModFix/>
          </a:blip>
          <a:stretch>
            <a:fillRect/>
          </a:stretch>
        </p:blipFill>
        <p:spPr>
          <a:xfrm>
            <a:off x="6519672" y="1444752"/>
            <a:ext cx="228600" cy="228600"/>
          </a:xfrm>
          <a:prstGeom prst="rect">
            <a:avLst/>
          </a:prstGeom>
          <a:noFill/>
          <a:ln>
            <a:noFill/>
          </a:ln>
        </p:spPr>
      </p:pic>
      <p:pic>
        <p:nvPicPr>
          <p:cNvPr id="505" name="Google Shape;505;p44" title="hugeicons_centralized.png"/>
          <p:cNvPicPr preferRelativeResize="0"/>
          <p:nvPr/>
        </p:nvPicPr>
        <p:blipFill>
          <a:blip r:embed="rId8">
            <a:alphaModFix/>
          </a:blip>
          <a:stretch>
            <a:fillRect/>
          </a:stretch>
        </p:blipFill>
        <p:spPr>
          <a:xfrm>
            <a:off x="7799832" y="3108960"/>
            <a:ext cx="228600" cy="228600"/>
          </a:xfrm>
          <a:prstGeom prst="rect">
            <a:avLst/>
          </a:prstGeom>
          <a:noFill/>
          <a:ln>
            <a:noFill/>
          </a:ln>
        </p:spPr>
      </p:pic>
      <p:sp>
        <p:nvSpPr>
          <p:cNvPr id="506" name="Google Shape;506;p44"/>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07" name="Google Shape;507;p44"/>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08" name="Google Shape;508;p44"/>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09" name="Google Shape;509;p44"/>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10" name="Google Shape;510;p44"/>
          <p:cNvSpPr/>
          <p:nvPr/>
        </p:nvSpPr>
        <p:spPr>
          <a:xfrm>
            <a:off x="6905038" y="30069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11" name="Google Shape;511;p44"/>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512" name="Google Shape;512;p44"/>
          <p:cNvCxnSpPr>
            <a:stCxn id="506" idx="2"/>
            <a:endCxn id="508"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513" name="Google Shape;513;p44"/>
          <p:cNvCxnSpPr>
            <a:stCxn id="508" idx="3"/>
            <a:endCxn id="507"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514" name="Google Shape;514;p44"/>
          <p:cNvCxnSpPr>
            <a:stCxn id="507" idx="3"/>
            <a:endCxn id="509"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515" name="Google Shape;515;p44"/>
          <p:cNvCxnSpPr>
            <a:stCxn id="509" idx="3"/>
            <a:endCxn id="511"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516" name="Google Shape;516;p44"/>
          <p:cNvCxnSpPr>
            <a:stCxn id="511" idx="3"/>
            <a:endCxn id="510" idx="0"/>
          </p:cNvCxnSpPr>
          <p:nvPr/>
        </p:nvCxnSpPr>
        <p:spPr>
          <a:xfrm>
            <a:off x="7641450" y="2013613"/>
            <a:ext cx="269400" cy="993300"/>
          </a:xfrm>
          <a:prstGeom prst="bentConnector2">
            <a:avLst/>
          </a:prstGeom>
          <a:noFill/>
          <a:ln cap="flat" cmpd="sng" w="19050">
            <a:solidFill>
              <a:srgbClr val="005047"/>
            </a:solidFill>
            <a:prstDash val="dash"/>
            <a:round/>
            <a:headEnd len="med" w="med" type="none"/>
            <a:tailEnd len="med" w="med" type="none"/>
          </a:ln>
        </p:spPr>
      </p:cxnSp>
      <p:sp>
        <p:nvSpPr>
          <p:cNvPr id="517" name="Google Shape;517;p44"/>
          <p:cNvSpPr txBox="1"/>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sz="1100">
                <a:solidFill>
                  <a:srgbClr val="595959"/>
                </a:solidFill>
                <a:latin typeface="Calibri"/>
                <a:ea typeface="Calibri"/>
                <a:cs typeface="Calibri"/>
                <a:sym typeface="Calibri"/>
              </a:rPr>
              <a:t>‹#›</a:t>
            </a:fld>
            <a:endParaRPr sz="1100">
              <a:solidFill>
                <a:srgbClr val="595959"/>
              </a:solidFill>
              <a:latin typeface="Calibri"/>
              <a:ea typeface="Calibri"/>
              <a:cs typeface="Calibri"/>
              <a:sym typeface="Calibri"/>
            </a:endParaRPr>
          </a:p>
        </p:txBody>
      </p:sp>
      <p:sp>
        <p:nvSpPr>
          <p:cNvPr id="518" name="Google Shape;518;p44"/>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519" name="Google Shape;519;p44"/>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520" name="Google Shape;520;p44"/>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521" name="Google Shape;521;p44"/>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sp>
        <p:nvSpPr>
          <p:cNvPr id="522" name="Google Shape;522;p44"/>
          <p:cNvSpPr txBox="1"/>
          <p:nvPr/>
        </p:nvSpPr>
        <p:spPr>
          <a:xfrm>
            <a:off x="700350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Lesson Synthesis</a:t>
            </a:r>
            <a:endParaRPr b="1" sz="1800">
              <a:solidFill>
                <a:srgbClr val="FDBD3E"/>
              </a:solidFill>
              <a:latin typeface="Calibri"/>
              <a:ea typeface="Calibri"/>
              <a:cs typeface="Calibri"/>
              <a:sym typeface="Calibri"/>
            </a:endParaRPr>
          </a:p>
        </p:txBody>
      </p:sp>
      <p:pic>
        <p:nvPicPr>
          <p:cNvPr id="523" name="Google Shape;523;p44" title="hugeicons_task-done-01.png"/>
          <p:cNvPicPr preferRelativeResize="0"/>
          <p:nvPr/>
        </p:nvPicPr>
        <p:blipFill>
          <a:blip r:embed="rId5">
            <a:alphaModFix/>
          </a:blip>
          <a:stretch>
            <a:fillRect/>
          </a:stretch>
        </p:blipFill>
        <p:spPr>
          <a:xfrm>
            <a:off x="3623168" y="1554480"/>
            <a:ext cx="228600" cy="228600"/>
          </a:xfrm>
          <a:prstGeom prst="rect">
            <a:avLst/>
          </a:prstGeom>
          <a:noFill/>
          <a:ln>
            <a:noFill/>
          </a:ln>
        </p:spPr>
      </p:pic>
      <p:pic>
        <p:nvPicPr>
          <p:cNvPr id="524" name="Google Shape;524;p44" title="hugeicons_chart-down.png"/>
          <p:cNvPicPr preferRelativeResize="0"/>
          <p:nvPr/>
        </p:nvPicPr>
        <p:blipFill>
          <a:blip r:embed="rId6">
            <a:alphaModFix/>
          </a:blip>
          <a:stretch>
            <a:fillRect/>
          </a:stretch>
        </p:blipFill>
        <p:spPr>
          <a:xfrm>
            <a:off x="4908134" y="3200400"/>
            <a:ext cx="228600" cy="228600"/>
          </a:xfrm>
          <a:prstGeom prst="rect">
            <a:avLst/>
          </a:prstGeom>
          <a:noFill/>
          <a:ln>
            <a:noFill/>
          </a:ln>
        </p:spPr>
      </p:pic>
      <p:pic>
        <p:nvPicPr>
          <p:cNvPr id="525" name="Google Shape;525;p44" title="hugeicons_task-done-01.png"/>
          <p:cNvPicPr preferRelativeResize="0"/>
          <p:nvPr/>
        </p:nvPicPr>
        <p:blipFill>
          <a:blip r:embed="rId5">
            <a:alphaModFix/>
          </a:blip>
          <a:stretch>
            <a:fillRect/>
          </a:stretch>
        </p:blipFill>
        <p:spPr>
          <a:xfrm>
            <a:off x="1844894" y="3200400"/>
            <a:ext cx="228600" cy="228600"/>
          </a:xfrm>
          <a:prstGeom prst="rect">
            <a:avLst/>
          </a:prstGeom>
          <a:noFill/>
          <a:ln>
            <a:noFill/>
          </a:ln>
        </p:spPr>
      </p:pic>
      <p:pic>
        <p:nvPicPr>
          <p:cNvPr id="526" name="Google Shape;526;p44" title="hugeicons_pencil.png"/>
          <p:cNvPicPr preferRelativeResize="0"/>
          <p:nvPr/>
        </p:nvPicPr>
        <p:blipFill>
          <a:blip r:embed="rId7">
            <a:alphaModFix/>
          </a:blip>
          <a:stretch>
            <a:fillRect/>
          </a:stretch>
        </p:blipFill>
        <p:spPr>
          <a:xfrm>
            <a:off x="6512672" y="1554480"/>
            <a:ext cx="228600" cy="228600"/>
          </a:xfrm>
          <a:prstGeom prst="rect">
            <a:avLst/>
          </a:prstGeom>
          <a:noFill/>
          <a:ln>
            <a:noFill/>
          </a:ln>
        </p:spPr>
      </p:pic>
      <p:pic>
        <p:nvPicPr>
          <p:cNvPr id="527" name="Google Shape;527;p44" title="hugeicons_centralized.png"/>
          <p:cNvPicPr preferRelativeResize="0"/>
          <p:nvPr/>
        </p:nvPicPr>
        <p:blipFill>
          <a:blip r:embed="rId8">
            <a:alphaModFix/>
          </a:blip>
          <a:stretch>
            <a:fillRect/>
          </a:stretch>
        </p:blipFill>
        <p:spPr>
          <a:xfrm>
            <a:off x="7806782" y="3200400"/>
            <a:ext cx="228600" cy="228600"/>
          </a:xfrm>
          <a:prstGeom prst="rect">
            <a:avLst/>
          </a:prstGeom>
          <a:noFill/>
          <a:ln>
            <a:noFill/>
          </a:ln>
        </p:spPr>
      </p:pic>
      <p:sp>
        <p:nvSpPr>
          <p:cNvPr id="528" name="Google Shape;528;p44"/>
          <p:cNvSpPr txBox="1"/>
          <p:nvPr/>
        </p:nvSpPr>
        <p:spPr>
          <a:xfrm>
            <a:off x="0" y="0"/>
            <a:ext cx="9144000" cy="1160100"/>
          </a:xfrm>
          <a:prstGeom prst="rect">
            <a:avLst/>
          </a:prstGeom>
          <a:solidFill>
            <a:srgbClr val="005047"/>
          </a:solidFill>
          <a:ln>
            <a:noFill/>
          </a:ln>
        </p:spPr>
        <p:txBody>
          <a:bodyPr anchorCtr="0" anchor="b" bIns="182875" lIns="91425" spcFirstLastPara="1" rIns="91425" wrap="square" tIns="91425">
            <a:noAutofit/>
          </a:bodyPr>
          <a:lstStyle/>
          <a:p>
            <a:pPr indent="0" lvl="0" marL="0" rtl="0" algn="ctr">
              <a:spcBef>
                <a:spcPts val="0"/>
              </a:spcBef>
              <a:spcAft>
                <a:spcPts val="0"/>
              </a:spcAft>
              <a:buNone/>
            </a:pPr>
            <a:r>
              <a:rPr b="1" lang="en" sz="3000">
                <a:solidFill>
                  <a:srgbClr val="FDBD3E"/>
                </a:solidFill>
                <a:latin typeface="Verdana"/>
                <a:ea typeface="Verdana"/>
                <a:cs typeface="Verdana"/>
                <a:sym typeface="Verdana"/>
              </a:rPr>
              <a:t>Lesson Journey</a:t>
            </a:r>
            <a:endParaRPr b="1" sz="3000">
              <a:solidFill>
                <a:srgbClr val="FDBD3E"/>
              </a:solidFill>
              <a:latin typeface="Verdana"/>
              <a:ea typeface="Verdana"/>
              <a:cs typeface="Verdana"/>
              <a:sym typeface="Verdana"/>
            </a:endParaRPr>
          </a:p>
        </p:txBody>
      </p:sp>
      <p:pic>
        <p:nvPicPr>
          <p:cNvPr id="529" name="Google Shape;529;p44" title="hugeicons_start-up-02.png"/>
          <p:cNvPicPr preferRelativeResize="0"/>
          <p:nvPr/>
        </p:nvPicPr>
        <p:blipFill>
          <a:blip r:embed="rId4">
            <a:alphaModFix/>
          </a:blip>
          <a:stretch>
            <a:fillRect/>
          </a:stretch>
        </p:blipFill>
        <p:spPr>
          <a:xfrm>
            <a:off x="1084454" y="1554480"/>
            <a:ext cx="228600" cy="228600"/>
          </a:xfrm>
          <a:prstGeom prst="rect">
            <a:avLst/>
          </a:prstGeom>
          <a:noFill/>
          <a:ln>
            <a:noFill/>
          </a:ln>
        </p:spPr>
      </p:pic>
      <p:sp>
        <p:nvSpPr>
          <p:cNvPr id="530" name="Google Shape;530;p44"/>
          <p:cNvSpPr txBox="1"/>
          <p:nvPr/>
        </p:nvSpPr>
        <p:spPr>
          <a:xfrm>
            <a:off x="284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4" name="Shape 534"/>
        <p:cNvGrpSpPr/>
        <p:nvPr/>
      </p:nvGrpSpPr>
      <p:grpSpPr>
        <a:xfrm>
          <a:off x="0" y="0"/>
          <a:ext cx="0" cy="0"/>
          <a:chOff x="0" y="0"/>
          <a:chExt cx="0" cy="0"/>
        </a:xfrm>
      </p:grpSpPr>
      <p:sp>
        <p:nvSpPr>
          <p:cNvPr id="535" name="Google Shape;535;p45"/>
          <p:cNvSpPr txBox="1"/>
          <p:nvPr>
            <p:ph type="title"/>
          </p:nvPr>
        </p:nvSpPr>
        <p:spPr>
          <a:xfrm>
            <a:off x="311700" y="445025"/>
            <a:ext cx="8520600" cy="6312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sz="2900">
                <a:latin typeface="Verdana"/>
                <a:ea typeface="Verdana"/>
                <a:cs typeface="Verdana"/>
                <a:sym typeface="Verdana"/>
              </a:rPr>
              <a:t>Lesson Synthesis</a:t>
            </a:r>
            <a:endParaRPr sz="2900">
              <a:latin typeface="Verdana"/>
              <a:ea typeface="Verdana"/>
              <a:cs typeface="Verdana"/>
              <a:sym typeface="Verdana"/>
            </a:endParaRPr>
          </a:p>
        </p:txBody>
      </p:sp>
      <p:sp>
        <p:nvSpPr>
          <p:cNvPr id="536" name="Google Shape;536;p45"/>
          <p:cNvSpPr txBox="1"/>
          <p:nvPr>
            <p:ph idx="1" type="body"/>
          </p:nvPr>
        </p:nvSpPr>
        <p:spPr>
          <a:xfrm>
            <a:off x="311700" y="1152475"/>
            <a:ext cx="8478600" cy="34473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a:solidFill>
                  <a:schemeClr val="dk1"/>
                </a:solidFill>
                <a:latin typeface="Calibri"/>
                <a:ea typeface="Calibri"/>
                <a:cs typeface="Calibri"/>
                <a:sym typeface="Calibri"/>
              </a:rPr>
              <a:t>Suppose a classmate who is absent today wanted to know:</a:t>
            </a:r>
            <a:endParaRPr>
              <a:solidFill>
                <a:schemeClr val="dk1"/>
              </a:solidFill>
              <a:latin typeface="Calibri"/>
              <a:ea typeface="Calibri"/>
              <a:cs typeface="Calibri"/>
              <a:sym typeface="Calibri"/>
            </a:endParaRPr>
          </a:p>
          <a:p>
            <a:pPr indent="-342900" lvl="0" marL="457200" rtl="0" algn="l">
              <a:lnSpc>
                <a:spcPct val="100000"/>
              </a:lnSpc>
              <a:spcBef>
                <a:spcPts val="1200"/>
              </a:spcBef>
              <a:spcAft>
                <a:spcPts val="0"/>
              </a:spcAft>
              <a:buClr>
                <a:schemeClr val="dk1"/>
              </a:buClr>
              <a:buSzPts val="1800"/>
              <a:buFont typeface="Calibri"/>
              <a:buChar char="●"/>
            </a:pPr>
            <a:r>
              <a:rPr lang="en">
                <a:solidFill>
                  <a:schemeClr val="dk1"/>
                </a:solidFill>
                <a:latin typeface="Calibri"/>
                <a:ea typeface="Calibri"/>
                <a:cs typeface="Calibri"/>
                <a:sym typeface="Calibri"/>
              </a:rPr>
              <a:t>What does it mean to “solve for a variable”?</a:t>
            </a:r>
            <a:endParaRPr>
              <a:solidFill>
                <a:schemeClr val="dk1"/>
              </a:solidFill>
              <a:latin typeface="Calibri"/>
              <a:ea typeface="Calibri"/>
              <a:cs typeface="Calibri"/>
              <a:sym typeface="Calibri"/>
            </a:endParaRPr>
          </a:p>
          <a:p>
            <a:pPr indent="-342900" lvl="0" marL="457200" rtl="0" algn="l">
              <a:lnSpc>
                <a:spcPct val="100000"/>
              </a:lnSpc>
              <a:spcBef>
                <a:spcPts val="0"/>
              </a:spcBef>
              <a:spcAft>
                <a:spcPts val="0"/>
              </a:spcAft>
              <a:buClr>
                <a:schemeClr val="dk1"/>
              </a:buClr>
              <a:buSzPts val="1800"/>
              <a:buFont typeface="Calibri"/>
              <a:buChar char="●"/>
            </a:pPr>
            <a:r>
              <a:rPr lang="en">
                <a:solidFill>
                  <a:schemeClr val="dk1"/>
                </a:solidFill>
                <a:latin typeface="Calibri"/>
                <a:ea typeface="Calibri"/>
                <a:cs typeface="Calibri"/>
                <a:sym typeface="Calibri"/>
              </a:rPr>
              <a:t>Why should we solve for a variable?</a:t>
            </a:r>
            <a:endParaRPr>
              <a:solidFill>
                <a:schemeClr val="dk1"/>
              </a:solidFill>
              <a:latin typeface="Calibri"/>
              <a:ea typeface="Calibri"/>
              <a:cs typeface="Calibri"/>
              <a:sym typeface="Calibri"/>
            </a:endParaRPr>
          </a:p>
          <a:p>
            <a:pPr indent="-342900" lvl="0" marL="457200" rtl="0" algn="l">
              <a:lnSpc>
                <a:spcPct val="100000"/>
              </a:lnSpc>
              <a:spcBef>
                <a:spcPts val="0"/>
              </a:spcBef>
              <a:spcAft>
                <a:spcPts val="0"/>
              </a:spcAft>
              <a:buClr>
                <a:schemeClr val="dk1"/>
              </a:buClr>
              <a:buSzPts val="1800"/>
              <a:buFont typeface="Calibri"/>
              <a:buChar char="●"/>
            </a:pPr>
            <a:r>
              <a:rPr lang="en">
                <a:solidFill>
                  <a:schemeClr val="dk1"/>
                </a:solidFill>
                <a:latin typeface="Calibri"/>
                <a:ea typeface="Calibri"/>
                <a:cs typeface="Calibri"/>
                <a:sym typeface="Calibri"/>
              </a:rPr>
              <a:t>How do we solve for a variable?</a:t>
            </a:r>
            <a:endParaRPr>
              <a:solidFill>
                <a:schemeClr val="dk1"/>
              </a:solidFill>
              <a:latin typeface="Calibri"/>
              <a:ea typeface="Calibri"/>
              <a:cs typeface="Calibri"/>
              <a:sym typeface="Calibri"/>
            </a:endParaRPr>
          </a:p>
          <a:p>
            <a:pPr indent="0" lvl="0" marL="0" rtl="0" algn="l">
              <a:lnSpc>
                <a:spcPct val="100000"/>
              </a:lnSpc>
              <a:spcBef>
                <a:spcPts val="1200"/>
              </a:spcBef>
              <a:spcAft>
                <a:spcPts val="0"/>
              </a:spcAft>
              <a:buNone/>
            </a:pPr>
            <a:r>
              <a:rPr lang="en">
                <a:solidFill>
                  <a:schemeClr val="dk1"/>
                </a:solidFill>
                <a:latin typeface="Calibri"/>
                <a:ea typeface="Calibri"/>
                <a:cs typeface="Calibri"/>
                <a:sym typeface="Calibri"/>
              </a:rPr>
              <a:t>How would you respond to these questions and help your classmate catch up with what was missed? Use 1 or 2 of the equations below to help you explain to your classmate how to solve for a variable.</a:t>
            </a:r>
            <a:endParaRPr>
              <a:solidFill>
                <a:schemeClr val="dk1"/>
              </a:solidFill>
              <a:latin typeface="Calibri"/>
              <a:ea typeface="Calibri"/>
              <a:cs typeface="Calibri"/>
              <a:sym typeface="Calibri"/>
            </a:endParaRPr>
          </a:p>
          <a:p>
            <a:pPr indent="0" lvl="0" marL="0" rtl="0" algn="l">
              <a:lnSpc>
                <a:spcPct val="100000"/>
              </a:lnSpc>
              <a:spcBef>
                <a:spcPts val="1200"/>
              </a:spcBef>
              <a:spcAft>
                <a:spcPts val="0"/>
              </a:spcAft>
              <a:buNone/>
            </a:pPr>
            <a:r>
              <a:t/>
            </a:r>
            <a:endParaRPr>
              <a:solidFill>
                <a:schemeClr val="dk1"/>
              </a:solidFill>
              <a:latin typeface="Calibri"/>
              <a:ea typeface="Calibri"/>
              <a:cs typeface="Calibri"/>
              <a:sym typeface="Calibri"/>
            </a:endParaRPr>
          </a:p>
          <a:p>
            <a:pPr indent="0" lvl="0" marL="0" rtl="0" algn="l">
              <a:lnSpc>
                <a:spcPct val="100000"/>
              </a:lnSpc>
              <a:spcBef>
                <a:spcPts val="1200"/>
              </a:spcBef>
              <a:spcAft>
                <a:spcPts val="1200"/>
              </a:spcAft>
              <a:buNone/>
            </a:pPr>
            <a:r>
              <a:t/>
            </a:r>
            <a:endParaRPr>
              <a:solidFill>
                <a:schemeClr val="dk1"/>
              </a:solidFill>
              <a:latin typeface="Calibri"/>
              <a:ea typeface="Calibri"/>
              <a:cs typeface="Calibri"/>
              <a:sym typeface="Calibri"/>
            </a:endParaRPr>
          </a:p>
        </p:txBody>
      </p:sp>
      <p:sp>
        <p:nvSpPr>
          <p:cNvPr id="537" name="Google Shape;537;p4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538" name="Google Shape;538;p4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1.8 Choosing the Correct Variable to Solve For, Part 1</a:t>
            </a:r>
            <a:endParaRPr/>
          </a:p>
        </p:txBody>
      </p:sp>
      <p:graphicFrame>
        <p:nvGraphicFramePr>
          <p:cNvPr id="539" name="Google Shape;539;p45"/>
          <p:cNvGraphicFramePr/>
          <p:nvPr/>
        </p:nvGraphicFramePr>
        <p:xfrm>
          <a:off x="931500" y="3622650"/>
          <a:ext cx="3000000" cy="3000000"/>
        </p:xfrm>
        <a:graphic>
          <a:graphicData uri="http://schemas.openxmlformats.org/drawingml/2006/table">
            <a:tbl>
              <a:tblPr>
                <a:noFill/>
                <a:tableStyleId>{F1C5334F-30D6-4F8A-A663-C7B4FB4F55E3}</a:tableStyleId>
              </a:tblPr>
              <a:tblGrid>
                <a:gridCol w="3619500"/>
                <a:gridCol w="3619500"/>
              </a:tblGrid>
              <a:tr h="381000">
                <a:tc>
                  <a:txBody>
                    <a:bodyPr/>
                    <a:lstStyle/>
                    <a:p>
                      <a:pPr indent="0" lvl="0" marL="0" rtl="0" algn="l">
                        <a:spcBef>
                          <a:spcPts val="0"/>
                        </a:spcBef>
                        <a:spcAft>
                          <a:spcPts val="0"/>
                        </a:spcAft>
                        <a:buNone/>
                      </a:pPr>
                      <a:r>
                        <a:rPr i="1" lang="en" sz="1800">
                          <a:latin typeface="Calibri"/>
                          <a:ea typeface="Calibri"/>
                          <a:cs typeface="Calibri"/>
                          <a:sym typeface="Calibri"/>
                        </a:rPr>
                        <a:t>A</a:t>
                      </a:r>
                      <a:r>
                        <a:rPr lang="en" sz="1800">
                          <a:latin typeface="Calibri"/>
                          <a:ea typeface="Calibri"/>
                          <a:cs typeface="Calibri"/>
                          <a:sym typeface="Calibri"/>
                        </a:rPr>
                        <a:t> = 3</a:t>
                      </a:r>
                      <a:r>
                        <a:rPr i="1" lang="en" sz="1800">
                          <a:latin typeface="Calibri"/>
                          <a:ea typeface="Calibri"/>
                          <a:cs typeface="Calibri"/>
                          <a:sym typeface="Calibri"/>
                        </a:rPr>
                        <a:t>b</a:t>
                      </a:r>
                      <a:endParaRPr i="1" sz="1800">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800">
                          <a:latin typeface="Calibri"/>
                          <a:ea typeface="Calibri"/>
                          <a:cs typeface="Calibri"/>
                          <a:sym typeface="Calibri"/>
                        </a:rPr>
                        <a:t>124 + 9</a:t>
                      </a:r>
                      <a:r>
                        <a:rPr i="1" lang="en" sz="1800">
                          <a:latin typeface="Calibri"/>
                          <a:ea typeface="Calibri"/>
                          <a:cs typeface="Calibri"/>
                          <a:sym typeface="Calibri"/>
                        </a:rPr>
                        <a:t>m</a:t>
                      </a:r>
                      <a:r>
                        <a:rPr lang="en" sz="1800">
                          <a:latin typeface="Calibri"/>
                          <a:ea typeface="Calibri"/>
                          <a:cs typeface="Calibri"/>
                          <a:sym typeface="Calibri"/>
                        </a:rPr>
                        <a:t> = </a:t>
                      </a:r>
                      <a:r>
                        <a:rPr i="1" lang="en" sz="1800">
                          <a:latin typeface="Calibri"/>
                          <a:ea typeface="Calibri"/>
                          <a:cs typeface="Calibri"/>
                          <a:sym typeface="Calibri"/>
                        </a:rPr>
                        <a:t>p</a:t>
                      </a:r>
                      <a:endParaRPr i="1" sz="1800">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381000">
                <a:tc>
                  <a:txBody>
                    <a:bodyPr/>
                    <a:lstStyle/>
                    <a:p>
                      <a:pPr indent="0" lvl="0" marL="0" rtl="0" algn="l">
                        <a:spcBef>
                          <a:spcPts val="0"/>
                        </a:spcBef>
                        <a:spcAft>
                          <a:spcPts val="0"/>
                        </a:spcAft>
                        <a:buNone/>
                      </a:pPr>
                      <a:r>
                        <a:rPr i="1" lang="en" sz="1800">
                          <a:latin typeface="Calibri"/>
                          <a:ea typeface="Calibri"/>
                          <a:cs typeface="Calibri"/>
                          <a:sym typeface="Calibri"/>
                        </a:rPr>
                        <a:t>n</a:t>
                      </a:r>
                      <a:r>
                        <a:rPr lang="en" sz="1800">
                          <a:latin typeface="Calibri"/>
                          <a:ea typeface="Calibri"/>
                          <a:cs typeface="Calibri"/>
                          <a:sym typeface="Calibri"/>
                        </a:rPr>
                        <a:t> </a:t>
                      </a:r>
                      <a:r>
                        <a:rPr lang="en" sz="1800">
                          <a:latin typeface="Calibri"/>
                          <a:ea typeface="Calibri"/>
                          <a:cs typeface="Calibri"/>
                          <a:sym typeface="Calibri"/>
                        </a:rPr>
                        <a:t>⋅ </a:t>
                      </a:r>
                      <a:r>
                        <a:rPr lang="en" sz="1800">
                          <a:latin typeface="Calibri"/>
                          <a:ea typeface="Calibri"/>
                          <a:cs typeface="Calibri"/>
                          <a:sym typeface="Calibri"/>
                        </a:rPr>
                        <a:t>ℓ</a:t>
                      </a:r>
                      <a:r>
                        <a:rPr lang="en" sz="1800">
                          <a:latin typeface="Calibri"/>
                          <a:ea typeface="Calibri"/>
                          <a:cs typeface="Calibri"/>
                          <a:sym typeface="Calibri"/>
                        </a:rPr>
                        <a:t> = 2</a:t>
                      </a:r>
                      <a:endParaRPr sz="1800">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800">
                          <a:latin typeface="Calibri"/>
                          <a:ea typeface="Calibri"/>
                          <a:cs typeface="Calibri"/>
                          <a:sym typeface="Calibri"/>
                        </a:rPr>
                        <a:t>80 − 2.5</a:t>
                      </a:r>
                      <a:r>
                        <a:rPr i="1" lang="en" sz="1800">
                          <a:latin typeface="Calibri"/>
                          <a:ea typeface="Calibri"/>
                          <a:cs typeface="Calibri"/>
                          <a:sym typeface="Calibri"/>
                        </a:rPr>
                        <a:t>t</a:t>
                      </a:r>
                      <a:r>
                        <a:rPr lang="en" sz="1800">
                          <a:latin typeface="Calibri"/>
                          <a:ea typeface="Calibri"/>
                          <a:cs typeface="Calibri"/>
                          <a:sym typeface="Calibri"/>
                        </a:rPr>
                        <a:t> = </a:t>
                      </a:r>
                      <a:r>
                        <a:rPr i="1" lang="en" sz="1800">
                          <a:latin typeface="Calibri"/>
                          <a:ea typeface="Calibri"/>
                          <a:cs typeface="Calibri"/>
                          <a:sym typeface="Calibri"/>
                        </a:rPr>
                        <a:t>v</a:t>
                      </a:r>
                      <a:endParaRPr i="1" sz="1800">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 name="Shape 543"/>
        <p:cNvGrpSpPr/>
        <p:nvPr/>
      </p:nvGrpSpPr>
      <p:grpSpPr>
        <a:xfrm>
          <a:off x="0" y="0"/>
          <a:ext cx="0" cy="0"/>
          <a:chOff x="0" y="0"/>
          <a:chExt cx="0" cy="0"/>
        </a:xfrm>
      </p:grpSpPr>
      <p:sp>
        <p:nvSpPr>
          <p:cNvPr id="544" name="Google Shape;544;p4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sz="2900">
                <a:latin typeface="Verdana"/>
                <a:ea typeface="Verdana"/>
                <a:cs typeface="Verdana"/>
                <a:sym typeface="Verdana"/>
              </a:rPr>
              <a:t>Self Assessment</a:t>
            </a:r>
            <a:endParaRPr sz="2900">
              <a:latin typeface="Verdana"/>
              <a:ea typeface="Verdana"/>
              <a:cs typeface="Verdana"/>
              <a:sym typeface="Verdana"/>
            </a:endParaRPr>
          </a:p>
        </p:txBody>
      </p:sp>
      <p:sp>
        <p:nvSpPr>
          <p:cNvPr id="545" name="Google Shape;545;p46"/>
          <p:cNvSpPr txBox="1"/>
          <p:nvPr>
            <p:ph idx="1" type="body"/>
          </p:nvPr>
        </p:nvSpPr>
        <p:spPr>
          <a:xfrm>
            <a:off x="311700" y="115247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b="1" lang="en"/>
              <a:t>How much do you agree with the following statements?</a:t>
            </a:r>
            <a:endParaRPr b="1"/>
          </a:p>
        </p:txBody>
      </p:sp>
      <p:sp>
        <p:nvSpPr>
          <p:cNvPr id="546" name="Google Shape;546;p4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547" name="Google Shape;547;p4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1.8 Choosing the Correct Variable to Solve For, Part 1</a:t>
            </a:r>
            <a:endParaRPr/>
          </a:p>
        </p:txBody>
      </p:sp>
      <p:graphicFrame>
        <p:nvGraphicFramePr>
          <p:cNvPr id="548" name="Google Shape;548;p46"/>
          <p:cNvGraphicFramePr/>
          <p:nvPr/>
        </p:nvGraphicFramePr>
        <p:xfrm>
          <a:off x="311700" y="1764100"/>
          <a:ext cx="3000000" cy="3000000"/>
        </p:xfrm>
        <a:graphic>
          <a:graphicData uri="http://schemas.openxmlformats.org/drawingml/2006/table">
            <a:tbl>
              <a:tblPr>
                <a:noFill/>
                <a:tableStyleId>{F1C5334F-30D6-4F8A-A663-C7B4FB4F55E3}</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I can…</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rgbClr val="424242"/>
                          </a:solidFill>
                          <a:latin typeface="Noto Sans"/>
                          <a:ea typeface="Noto Sans"/>
                          <a:cs typeface="Noto Sans"/>
                          <a:sym typeface="Noto Sans"/>
                        </a:rPr>
                        <a:t>Solve for a particular variable, given an equation.</a:t>
                      </a:r>
                      <a:endParaRPr sz="1800">
                        <a:solidFill>
                          <a:srgbClr val="424242"/>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rgbClr val="424242"/>
                          </a:solidFill>
                          <a:latin typeface="Noto Sans"/>
                          <a:ea typeface="Noto Sans"/>
                          <a:cs typeface="Noto Sans"/>
                          <a:sym typeface="Noto Sans"/>
                        </a:rPr>
                        <a:t>Determine the more useful form of an equation.</a:t>
                      </a:r>
                      <a:endParaRPr sz="1800">
                        <a:solidFill>
                          <a:srgbClr val="424242"/>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rgbClr val="424242"/>
                          </a:solidFill>
                          <a:latin typeface="Noto Sans"/>
                          <a:ea typeface="Noto Sans"/>
                          <a:cs typeface="Noto Sans"/>
                          <a:sym typeface="Noto Sans"/>
                        </a:rPr>
                        <a:t>Explain the phrase “to solve for a variable.”</a:t>
                      </a:r>
                      <a:endParaRPr sz="1800">
                        <a:solidFill>
                          <a:srgbClr val="424242"/>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