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9B0402D-82D0-415C-AEA3-D65871515C1D}">
  <a:tblStyle styleId="{B9B0402D-82D0-415C-AEA3-D65871515C1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965a03887be419785389417c8ac9bb33490ead8"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k12.openstax.org/contents/raise/resources/9776a847dcb46065c0397d122cda9d25d29ec0b3"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extend their work with visual patterns to recognize and write quadratic functions. Students recognize that different expressions can be used to describe the same function. Previously, they learned that an expression like </a:t>
            </a:r>
            <a:r>
              <a:rPr i="1" lang="en">
                <a:solidFill>
                  <a:schemeClr val="dk1"/>
                </a:solidFill>
                <a:latin typeface="Times New Roman"/>
                <a:ea typeface="Times New Roman"/>
                <a:cs typeface="Times New Roman"/>
                <a:sym typeface="Times New Roman"/>
              </a:rPr>
              <a:t>n</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+ 2</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is a quadratic expression. Here they see that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n </a:t>
            </a:r>
            <a:r>
              <a:rPr lang="en">
                <a:solidFill>
                  <a:schemeClr val="dk1"/>
                </a:solidFill>
                <a:latin typeface="Noto Sans"/>
                <a:ea typeface="Noto Sans"/>
                <a:cs typeface="Noto Sans"/>
                <a:sym typeface="Noto Sans"/>
              </a:rPr>
              <a:t>+ 2) defines the same function as </a:t>
            </a:r>
            <a:r>
              <a:rPr i="1" lang="en">
                <a:solidFill>
                  <a:schemeClr val="dk1"/>
                </a:solidFill>
                <a:latin typeface="Times New Roman"/>
                <a:ea typeface="Times New Roman"/>
                <a:cs typeface="Times New Roman"/>
                <a:sym typeface="Times New Roman"/>
              </a:rPr>
              <a:t>n</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+2</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so </a:t>
            </a:r>
            <a:r>
              <a:rPr i="1" lang="en">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n </a:t>
            </a:r>
            <a:r>
              <a:rPr lang="en">
                <a:solidFill>
                  <a:schemeClr val="dk1"/>
                </a:solidFill>
                <a:latin typeface="Noto Sans"/>
                <a:ea typeface="Noto Sans"/>
                <a:cs typeface="Noto Sans"/>
                <a:sym typeface="Noto Sans"/>
              </a:rPr>
              <a:t>+ 2) is also a quadratic expression. The work here is a preview to a more formal exploration of equivalent expressions later.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A6(B) write equations of quadratic functions given the vertex and another point on the graph, write the equation in vertex form </a:t>
            </a:r>
            <a:r>
              <a:rPr i="1" lang="en">
                <a:solidFill>
                  <a:schemeClr val="dk1"/>
                </a:solidFill>
                <a:latin typeface="Times New Roman"/>
                <a:ea typeface="Times New Roman"/>
                <a:cs typeface="Times New Roman"/>
                <a:sym typeface="Times New Roman"/>
              </a:rPr>
              <a:t>f(x)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a(x</a:t>
            </a:r>
            <a:r>
              <a:rPr lang="en">
                <a:solidFill>
                  <a:schemeClr val="dk1"/>
                </a:solidFill>
                <a:latin typeface="Times New Roman"/>
                <a:ea typeface="Times New Roman"/>
                <a:cs typeface="Times New Roman"/>
                <a:sym typeface="Times New Roman"/>
              </a:rPr>
              <a:t>−</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and rewrite the equation from vertex form to standard form </a:t>
            </a:r>
            <a:r>
              <a:rPr i="1" lang="en">
                <a:solidFill>
                  <a:srgbClr val="424242"/>
                </a:solidFill>
                <a:latin typeface="Times New Roman"/>
                <a:ea typeface="Times New Roman"/>
                <a:cs typeface="Times New Roman"/>
                <a:sym typeface="Times New Roman"/>
              </a:rPr>
              <a:t>𝑓(𝑥) </a:t>
            </a:r>
            <a:r>
              <a:rPr lang="en">
                <a:solidFill>
                  <a:srgbClr val="424242"/>
                </a:solidFill>
                <a:latin typeface="Calibri"/>
                <a:ea typeface="Calibri"/>
                <a:cs typeface="Calibri"/>
                <a:sym typeface="Calibri"/>
              </a:rPr>
              <a:t>=</a:t>
            </a:r>
            <a:r>
              <a:rPr i="1" lang="en">
                <a:solidFill>
                  <a:srgbClr val="424242"/>
                </a:solidFill>
                <a:latin typeface="Times New Roman"/>
                <a:ea typeface="Times New Roman"/>
                <a:cs typeface="Times New Roman"/>
                <a:sym typeface="Times New Roman"/>
              </a:rPr>
              <a:t> 𝑎𝑥² </a:t>
            </a:r>
            <a:r>
              <a:rPr lang="en">
                <a:solidFill>
                  <a:srgbClr val="424242"/>
                </a:solidFill>
                <a:latin typeface="Calibri"/>
                <a:ea typeface="Calibri"/>
                <a:cs typeface="Calibri"/>
                <a:sym typeface="Calibri"/>
              </a:rPr>
              <a:t>+</a:t>
            </a:r>
            <a:r>
              <a:rPr i="1" lang="en">
                <a:solidFill>
                  <a:srgbClr val="424242"/>
                </a:solidFill>
                <a:latin typeface="Times New Roman"/>
                <a:ea typeface="Times New Roman"/>
                <a:cs typeface="Times New Roman"/>
                <a:sym typeface="Times New Roman"/>
              </a:rPr>
              <a:t> 𝑏𝑥 </a:t>
            </a:r>
            <a:r>
              <a:rPr lang="en">
                <a:solidFill>
                  <a:srgbClr val="424242"/>
                </a:solidFill>
                <a:latin typeface="Calibri"/>
                <a:ea typeface="Calibri"/>
                <a:cs typeface="Calibri"/>
                <a:sym typeface="Calibri"/>
              </a:rPr>
              <a:t>+</a:t>
            </a:r>
            <a:r>
              <a:rPr i="1" lang="en">
                <a:solidFill>
                  <a:srgbClr val="424242"/>
                </a:solidFill>
                <a:latin typeface="Times New Roman"/>
                <a:ea typeface="Times New Roman"/>
                <a:cs typeface="Times New Roman"/>
                <a:sym typeface="Times New Roman"/>
              </a:rPr>
              <a:t> 𝑐.</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encourages students to quantify the number of squares in a geometric pattern by looking for and making use of structure. The thinking involved here prepares students to reason about other patterns that illustrate quadratic relationships.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2 – 3 minutes of quiet time to think individually.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them to share their thinking with their partner.</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6 rows with 8 small squares, but from this, 2 rows of 3 small squares have been removed.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4 rows of 8 small squares, and to this, 2 rows of 5 small squares are added.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counts each row, starting from the bottom.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are 5 columns of 6 small squares and 3 columns of 4 small squares.</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how each expression tells us about a way the squares can be counted or how the area of the figure can be determined. If time permits, ask students if they could generate a different expression that also represents the number of squares in the figure.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2 Collect and Display: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Prepare students for the discussion by inviting them to first explain to a partner how each part of their equation relates to the pattern. Record the words, phrases, and diagrams students use to explain the equations they wrote to represent the pattern. Display the collected language for all to see, and invite students to borrow from, or add more language to the display throughout the remainder of the lesson. This will help students read and use mathematical language during partner and whole-class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 Maximize meta-awareness</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earlier activities, students described visual patterns using tables. Here, they write equations directly from patterns and, in reverse, create patterns from equations. This helps them connect visual structure to algebraic form and see the relationship as a function with inputs and outputs—laying groundwork for defining a quadratic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view the pattern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square plus four corner squares, giving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+ 4, 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+ 2)-by-(</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square minus four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-rectangles, giving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+2)² – 4</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equivalent expressions arise, invite students to share their reasoning. This activity builds students’ ability to see and use structure and to reason both visually and algebraically.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Give students a moment to observe the pattern from the activity</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Ask them what they notice and what they wonder.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Then, ask students to sketch the next step in the pattern and share their sketch with a partner.</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 </a:t>
            </a:r>
            <a:r>
              <a:rPr lang="en" sz="1300">
                <a:solidFill>
                  <a:srgbClr val="1D2125"/>
                </a:solidFill>
                <a:latin typeface="Calibri"/>
                <a:ea typeface="Calibri"/>
                <a:cs typeface="Calibri"/>
                <a:sym typeface="Calibri"/>
              </a:rPr>
              <a:t>Step 5 is a collection of 25 small squares, in a 5-by-5 arrangement, surrounded by 4 other small squares at the corners. </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b. Step 18 is a collection of 18</a:t>
            </a:r>
            <a:r>
              <a:rPr baseline="30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small squares, in an 18 by 18 arrangement, surrounded by 4 other small squares at the corners.</a:t>
            </a:r>
            <a:endParaRPr sz="1300">
              <a:solidFill>
                <a:srgbClr val="1D2125"/>
              </a:solidFill>
              <a:latin typeface="Calibri"/>
              <a:ea typeface="Calibri"/>
              <a:cs typeface="Calibri"/>
              <a:sym typeface="Calibri"/>
            </a:endParaRPr>
          </a:p>
          <a:p>
            <a:pPr indent="457200" lvl="0" marL="0" rtl="0" algn="l">
              <a:spcBef>
                <a:spcPts val="0"/>
              </a:spcBef>
              <a:spcAft>
                <a:spcPts val="0"/>
              </a:spcAft>
              <a:buNone/>
            </a:pPr>
            <a:r>
              <a:t/>
            </a:r>
            <a:endParaRPr baseline="30000"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startAt="2"/>
            </a:pPr>
            <a:r>
              <a:rPr lang="en" sz="1300">
                <a:solidFill>
                  <a:srgbClr val="1D2125"/>
                </a:solidFill>
                <a:latin typeface="Calibri"/>
                <a:ea typeface="Calibri"/>
                <a:cs typeface="Calibri"/>
                <a:sym typeface="Calibri"/>
              </a:rPr>
              <a:t>a. Step 5: 29, because it is 52 + 4 or (5 ⋅ 5) + 4. </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b. Step 18: 328, because it is 182 + 4 or (18 ⋅ 18) + 4.</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question, answers Anticipated </a:t>
            </a:r>
            <a:r>
              <a:rPr b="1" i="1" lang="en" sz="1300">
                <a:solidFill>
                  <a:schemeClr val="dk1"/>
                </a:solidFill>
                <a:latin typeface="Calibri"/>
                <a:ea typeface="Calibri"/>
                <a:cs typeface="Calibri"/>
                <a:sym typeface="Calibri"/>
              </a:rPr>
              <a:t>Misconceptions</a:t>
            </a:r>
            <a:r>
              <a:rPr b="1" i="1" lang="en" sz="1300">
                <a:solidFill>
                  <a:schemeClr val="dk1"/>
                </a:solidFill>
                <a:latin typeface="Calibri"/>
                <a:ea typeface="Calibri"/>
                <a:cs typeface="Calibri"/>
                <a:sym typeface="Calibri"/>
              </a:rPr>
              <a:t>, and Activity Synthesis on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457200" lvl="0" marL="0" rtl="0" algn="l">
              <a:spcBef>
                <a:spcPts val="100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or equivalent. The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represents the number of small squares in the central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large square. The 4 represents the 4 small squares that are added to the large square at its 4 corners</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array of squares with one square missing at the top right. The first step (for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will have no squares.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Link to  the sketch of the three steps  in the online textbook. </a:t>
            </a:r>
            <a:r>
              <a:rPr lang="en" sz="1300" u="sng">
                <a:solidFill>
                  <a:schemeClr val="hlink"/>
                </a:solidFill>
                <a:latin typeface="Calibri"/>
                <a:ea typeface="Calibri"/>
                <a:cs typeface="Calibri"/>
                <a:sym typeface="Calibri"/>
                <a:hlinkClick r:id="rId2"/>
              </a:rPr>
              <a:t>https://k12.openstax.org/contents/raise/resources/8965a03887be419785389417c8ac9bb33490ead8</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wonder how to draw a pattern given the equation</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Show them the warm up problems where they subtracted 1 to remove the small square in Figure B and added 1 when there was an extra small square in Figure C. Prompt them to describe subtracting 1 as removing one small square from each step. Some students may find it easier to start drawing Step 2 or Step 3. They can work backward to draw Step 1, which would have 0 squares since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12 − 1 = 0. Emphasize that making a table can help them figure out exactly how many small squares are needed in each step.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Emphasize how the equation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lang="en">
                <a:solidFill>
                  <a:schemeClr val="dk1"/>
                </a:solidFill>
                <a:latin typeface="Noto Sans"/>
                <a:ea typeface="Noto Sans"/>
                <a:cs typeface="Noto Sans"/>
                <a:sym typeface="Noto Sans"/>
              </a:rPr>
              <a:t> matches the pattern: each Step n shows an </a:t>
            </a:r>
            <a:r>
              <a:rPr i="1" lang="en" sz="1300">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 </a:t>
            </a:r>
            <a:r>
              <a:rPr i="1" lang="en" sz="1300">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square plus 4 corner squares.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Then connect this to the idea of functions: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step number is the input, and the number of squares is the output, so the relationship is a function.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Using notation, we can write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sz="1300">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 = </a:t>
            </a:r>
            <a:r>
              <a:rPr i="1" lang="en" sz="1300">
                <a:solidFill>
                  <a:schemeClr val="dk1"/>
                </a:solidFill>
                <a:latin typeface="Times New Roman"/>
                <a:ea typeface="Times New Roman"/>
                <a:cs typeface="Times New Roman"/>
                <a:sym typeface="Times New Roman"/>
              </a:rPr>
              <a:t>n</a:t>
            </a:r>
            <a:r>
              <a:rPr lang="en">
                <a:solidFill>
                  <a:schemeClr val="dk1"/>
                </a:solidFill>
                <a:latin typeface="Noto Sans"/>
                <a:ea typeface="Noto Sans"/>
                <a:cs typeface="Noto Sans"/>
                <a:sym typeface="Noto Sans"/>
              </a:rPr>
              <a:t>² + 4.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Introduce that a quadratic function is one defined by a quadratic expression and can be represented with an equation, table, graph, or description.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only works for the first step.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is the number of steps, there are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rows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columns, 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times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then one additional block.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only works for the second step.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base of the area is always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but the height is not always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835a43fe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835a43fe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pattern was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array of squares with a square missing from the corner, the perimeter could be given by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when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and by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when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&gt;1.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in both cases, these are linear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Patterns Represented by Quadratics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b. 12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c. 9</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d. </a:t>
            </a:r>
            <a:r>
              <a:rPr i="1" lang="en" sz="1300">
                <a:solidFill>
                  <a:schemeClr val="dk1"/>
                </a:solidFill>
                <a:latin typeface="Times New Roman"/>
                <a:ea typeface="Times New Roman"/>
                <a:cs typeface="Times New Roman"/>
                <a:sym typeface="Times New Roman"/>
              </a:rPr>
              <a:t>n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e. 3</a:t>
            </a:r>
            <a:r>
              <a:rPr i="1" lang="en" sz="1300">
                <a:solidFill>
                  <a:schemeClr val="dk1"/>
                </a:solidFill>
                <a:latin typeface="Times New Roman"/>
                <a:ea typeface="Times New Roman"/>
                <a:cs typeface="Times New Roman"/>
                <a:sym typeface="Times New Roman"/>
              </a:rPr>
              <a:t>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f. </a:t>
            </a: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First, count how many columns there are in each step (the length):</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each, there are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columns.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Next, count how many rows there are in each step (the height):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each, there are 3</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rows.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The area of this figure is then </a:t>
            </a:r>
            <a:r>
              <a:rPr i="1" lang="en" sz="1300">
                <a:solidFill>
                  <a:schemeClr val="dk1"/>
                </a:solidFill>
                <a:latin typeface="Times New Roman"/>
                <a:ea typeface="Times New Roman"/>
                <a:cs typeface="Times New Roman"/>
                <a:sym typeface="Times New Roman"/>
              </a:rPr>
              <a:t>l</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which becomes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Action and Expression: Develop Expression and Communication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help get students started, display sentence frames such as “I think that the next pattern will . . .”, “I agree/disagree with _____ because . . .”, or “_____ is correct because. .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Language; Organization</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students with disabilities,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helps students distinguish and explain what makes a function quadratic. Using a pattern of squares, they evaluate whether two equations represent the same pattern and recognize that expressions like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a:t>
            </a:r>
            <a:r>
              <a:rPr lang="en" sz="1300">
                <a:solidFill>
                  <a:schemeClr val="dk1"/>
                </a:solidFill>
                <a:latin typeface="Calibri"/>
                <a:ea typeface="Calibri"/>
                <a:cs typeface="Calibri"/>
                <a:sym typeface="Calibri"/>
              </a:rPr>
              <a:t>are also quadratic. Students construct and support logical arguments.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Look for students who explain that the pattern is not linear because the number of squares doesn’t increase by equal amounts.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the second question, identify students who: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distributive property to show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Visualize equivalence by showing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square plus two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-by-2 rectangles.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these students to share their reasoning with the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work time and then time to share their work with a partner.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4 is a 4-by-6 rectangle.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Kiran is correct that the number of rows and the number of columns each grow by 1, but the total number of squares does not increase by the same amount from step to step. So, the total number of squares does not grow linearly.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Diego’s expression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is correct because there are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columns and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rows of small squares in Step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Jada’s expression is also correct because the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array of small squares can be divided into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square (having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small squares) and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-by-2 rectangle (having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small squares).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a sketch of Diego’s and Jada’s expressions in the online textbook. </a:t>
            </a:r>
            <a:r>
              <a:rPr lang="en" sz="1300" u="sng">
                <a:solidFill>
                  <a:schemeClr val="hlink"/>
                </a:solidFill>
                <a:latin typeface="Calibri"/>
                <a:ea typeface="Calibri"/>
                <a:cs typeface="Calibri"/>
                <a:sym typeface="Calibri"/>
                <a:hlinkClick r:id="rId3"/>
              </a:rPr>
              <a:t>https://k12.openstax.org/contents/raise/resources/9776a847dcb46065c0397d122cda9d25d29ec0b3</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Briefly review students’ sketches for Step 4, then invite a few to explain their reasoning for the second question. Emphasize that when both the length and width increase, the total number of squares (area) does not grow by a constant amount—so the pattern is not linear.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no one explains visually, demonstrate how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represent the same area by labeling the parts of the rectangle. Highlight that using the Distributive Property also shows their equivalence: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Both expressions define the same quadratic function.</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number of rows only.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There are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rows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columns. The number of blocks in each step would be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which equals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a:t>
            </a:r>
            <a:r>
              <a:rPr lang="en" sz="1300">
                <a:solidFill>
                  <a:schemeClr val="dk1"/>
                </a:solidFill>
                <a:latin typeface="Calibri"/>
                <a:ea typeface="Calibri"/>
                <a:cs typeface="Calibri"/>
                <a:sym typeface="Calibri"/>
              </a:rPr>
              <a:t>his only works for Step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number of rows is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and the number of columns is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Be sure to distribute the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to both terms when multiplying. </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More Complex Quadratic Patterns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b. 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c. 14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d.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e.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f.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would be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squares, but there are 2 missing from each step, so the equation would be:</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or equivalent because there is an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-by-</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array of small squares, which gives </a:t>
            </a:r>
            <a:r>
              <a:rPr i="1" lang="en" sz="1300">
                <a:solidFill>
                  <a:schemeClr val="dk1"/>
                </a:solidFill>
                <a:latin typeface="Times New Roman"/>
                <a:ea typeface="Times New Roman"/>
                <a:cs typeface="Times New Roman"/>
                <a:sym typeface="Times New Roman"/>
              </a:rPr>
              <a:t>n</a:t>
            </a:r>
            <a:r>
              <a:rPr baseline="30000" i="1" lang="en" sz="1300">
                <a:solidFill>
                  <a:schemeClr val="dk1"/>
                </a:solidFill>
                <a:latin typeface="Times New Roman"/>
                <a:ea typeface="Times New Roman"/>
                <a:cs typeface="Times New Roman"/>
                <a:sym typeface="Times New Roman"/>
              </a:rPr>
              <a:t>2</a:t>
            </a:r>
            <a:r>
              <a:rPr lang="en" sz="1300">
                <a:solidFill>
                  <a:schemeClr val="dk1"/>
                </a:solidFill>
                <a:latin typeface="Calibri"/>
                <a:ea typeface="Calibri"/>
                <a:cs typeface="Calibri"/>
                <a:sym typeface="Calibri"/>
              </a:rPr>
              <a:t>, and then there is a row of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squares in the lower right.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relationship is a quadratic function because the number of squares could be expressed as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which is a quadratic expression.</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the idea that in a pattern of shapes, the step number is the input. Use student examples or a think-aloud to show strategies for writing expressions for a visual pattern.</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only one output for every input. In the relationship, one quantity is in some way squared or multiplied by itself to obtain the second quantity.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relationship can be expressed with a squared term, among other ways. A pattern that changes linearly in two directions, such as a rectangle that grows linearly in length and width.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two expressions describe the same relationship between two quantities, and there’s a way to show that this is the case.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Using the Distributive Property shows that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 diagram can also show that the two are equivalent. A rectangle with side lengths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has the area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If we decompose the rectangle into two sub-rectangles that are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by 5 and calculate their areas and combine them, we get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15.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1.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1.png"/><Relationship Id="rId7"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youtube.com/watch?v=6OORjJrPfl0" TargetMode="External"/><Relationship Id="rId4" Type="http://schemas.openxmlformats.org/officeDocument/2006/relationships/hyperlink" Target="http://www.youtube.com/watch?v=6OORjJrPfl0" TargetMode="External"/><Relationship Id="rId5"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slide" Target="/ppt/slides/slide20.xml"/><Relationship Id="rId5"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jp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24.png"/><Relationship Id="rId7"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7.3 Determining if a Function is Quadratic</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 Determining if a Function is Quadratic</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{B9B0402D-82D0-415C-AEA3-D65871515C1D}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Student climbing a ladder into the clouds to reach a glowing star, showing determination and aiming high in learning." id="66" name="Google Shape;66;p10" title="Goals-3.png"/>
          <p:cNvPicPr preferRelativeResize="0"/>
          <p:nvPr/>
        </p:nvPicPr>
        <p:blipFill rotWithShape="1">
          <a:blip r:embed="rId3">
            <a:alphaModFix/>
          </a:blip>
          <a:srcRect b="0" l="0" r="0"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Recognize </a:t>
            </a:r>
            <a:r>
              <a:rPr lang="en">
                <a:solidFill>
                  <a:srgbClr val="F3F3F3"/>
                </a:solidFill>
              </a:rPr>
              <a:t>quadratic functions written in different ways.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Use </a:t>
            </a:r>
            <a:r>
              <a:rPr lang="en">
                <a:solidFill>
                  <a:srgbClr val="F3F3F3"/>
                </a:solidFill>
              </a:rPr>
              <a:t>information from a pattern of shapes to </a:t>
            </a:r>
            <a:r>
              <a:rPr b="1" lang="en">
                <a:solidFill>
                  <a:srgbClr val="F3F3F3"/>
                </a:solidFill>
              </a:rPr>
              <a:t>write</a:t>
            </a:r>
            <a:r>
              <a:rPr lang="en">
                <a:solidFill>
                  <a:srgbClr val="F3F3F3"/>
                </a:solidFill>
              </a:rPr>
              <a:t> a quadratic function.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Know </a:t>
            </a:r>
            <a:r>
              <a:rPr lang="en">
                <a:solidFill>
                  <a:srgbClr val="F3F3F3"/>
                </a:solidFill>
              </a:rPr>
              <a:t>that, in a pattern of shapes, the step number is the </a:t>
            </a:r>
            <a:r>
              <a:rPr b="1" lang="en">
                <a:solidFill>
                  <a:srgbClr val="F3F3F3"/>
                </a:solidFill>
              </a:rPr>
              <a:t>input </a:t>
            </a:r>
            <a:r>
              <a:rPr lang="en">
                <a:solidFill>
                  <a:srgbClr val="F3F3F3"/>
                </a:solidFill>
              </a:rPr>
              <a:t>and the number of squares is the </a:t>
            </a:r>
            <a:r>
              <a:rPr b="1" lang="en">
                <a:solidFill>
                  <a:srgbClr val="F3F3F3"/>
                </a:solidFill>
              </a:rPr>
              <a:t>output.</a:t>
            </a:r>
            <a:endParaRPr b="1">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7.3 Determining if a Function is Quadratic</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50538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7500" lvl="0" marL="457200" rtl="0" algn="l">
              <a:lnSpc>
                <a:spcPct val="100000"/>
              </a:lnSpc>
              <a:spcBef>
                <a:spcPts val="1200"/>
              </a:spcBef>
              <a:spcAft>
                <a:spcPts val="0"/>
              </a:spcAft>
              <a:buSzPts val="1400"/>
              <a:buChar char="●"/>
            </a:pPr>
            <a:r>
              <a:rPr b="1" lang="en" sz="1400"/>
              <a:t>Function</a:t>
            </a:r>
            <a:endParaRPr sz="1400"/>
          </a:p>
          <a:p>
            <a:pPr indent="-317500" lvl="1" marL="914400" rtl="0" algn="l">
              <a:lnSpc>
                <a:spcPct val="100000"/>
              </a:lnSpc>
              <a:spcBef>
                <a:spcPts val="0"/>
              </a:spcBef>
              <a:spcAft>
                <a:spcPts val="0"/>
              </a:spcAft>
              <a:buSzPts val="1400"/>
              <a:buChar char="○"/>
            </a:pPr>
            <a:r>
              <a:rPr lang="en" sz="1400"/>
              <a:t>A relation that takes inputs from one set and assigns them to outputs from another set, assigning exactly one output to each input.</a:t>
            </a:r>
            <a:endParaRPr sz="1400"/>
          </a:p>
          <a:p>
            <a:pPr indent="-317500" lvl="0" marL="457200" rtl="0" algn="l">
              <a:lnSpc>
                <a:spcPct val="100000"/>
              </a:lnSpc>
              <a:spcBef>
                <a:spcPts val="0"/>
              </a:spcBef>
              <a:spcAft>
                <a:spcPts val="0"/>
              </a:spcAft>
              <a:buSzPts val="1400"/>
              <a:buChar char="●"/>
            </a:pPr>
            <a:r>
              <a:rPr b="1" lang="en" sz="1400"/>
              <a:t>Expression</a:t>
            </a:r>
            <a:endParaRPr sz="1400"/>
          </a:p>
          <a:p>
            <a:pPr indent="-317500" lvl="1" marL="914400" rtl="0" algn="l">
              <a:lnSpc>
                <a:spcPct val="100000"/>
              </a:lnSpc>
              <a:spcBef>
                <a:spcPts val="0"/>
              </a:spcBef>
              <a:spcAft>
                <a:spcPts val="0"/>
              </a:spcAft>
              <a:buSzPts val="1400"/>
              <a:buChar char="○"/>
            </a:pPr>
            <a:r>
              <a:rPr lang="en" sz="1400"/>
              <a:t>The sum of products of numbers and variables. The variables can be raised to different powers.</a:t>
            </a:r>
            <a:endParaRPr sz="1400"/>
          </a:p>
          <a:p>
            <a:pPr indent="-317500" lvl="0" marL="457200" rtl="0" algn="l">
              <a:lnSpc>
                <a:spcPct val="100000"/>
              </a:lnSpc>
              <a:spcBef>
                <a:spcPts val="0"/>
              </a:spcBef>
              <a:spcAft>
                <a:spcPts val="0"/>
              </a:spcAft>
              <a:buSzPts val="1400"/>
              <a:buChar char="●"/>
            </a:pPr>
            <a:r>
              <a:rPr b="1" lang="en" sz="1400"/>
              <a:t>Variable</a:t>
            </a:r>
            <a:endParaRPr sz="1400"/>
          </a:p>
          <a:p>
            <a:pPr indent="-317500" lvl="1" marL="914400" rtl="0" algn="l">
              <a:lnSpc>
                <a:spcPct val="100000"/>
              </a:lnSpc>
              <a:spcBef>
                <a:spcPts val="0"/>
              </a:spcBef>
              <a:spcAft>
                <a:spcPts val="0"/>
              </a:spcAft>
              <a:buSzPts val="1400"/>
              <a:buChar char="○"/>
            </a:pPr>
            <a:r>
              <a:rPr lang="en" sz="1400"/>
              <a:t>A quantity that can take on different values. Often represented by a letter such as </a:t>
            </a:r>
            <a:r>
              <a:rPr i="1" lang="en" sz="1400">
                <a:latin typeface="Times New Roman"/>
                <a:ea typeface="Times New Roman"/>
                <a:cs typeface="Times New Roman"/>
                <a:sym typeface="Times New Roman"/>
              </a:rPr>
              <a:t>𝑥, 𝑦, 𝑎, 𝑏, 𝑚,</a:t>
            </a:r>
            <a:r>
              <a:rPr lang="en" sz="1400"/>
              <a:t> etc.</a:t>
            </a:r>
            <a:endParaRPr b="1" sz="1400"/>
          </a:p>
          <a:p>
            <a:pPr indent="-317500" lvl="0" marL="457200" rtl="0" algn="l">
              <a:lnSpc>
                <a:spcPct val="100000"/>
              </a:lnSpc>
              <a:spcBef>
                <a:spcPts val="0"/>
              </a:spcBef>
              <a:spcAft>
                <a:spcPts val="0"/>
              </a:spcAft>
              <a:buSzPts val="1400"/>
              <a:buChar char="●"/>
            </a:pPr>
            <a:r>
              <a:rPr b="1" lang="en" sz="1400"/>
              <a:t>Term</a:t>
            </a:r>
            <a:endParaRPr b="1" sz="1400"/>
          </a:p>
          <a:p>
            <a:pPr indent="-317500" lvl="1" marL="914400" rtl="0" algn="l">
              <a:lnSpc>
                <a:spcPct val="100000"/>
              </a:lnSpc>
              <a:spcBef>
                <a:spcPts val="0"/>
              </a:spcBef>
              <a:spcAft>
                <a:spcPts val="0"/>
              </a:spcAft>
              <a:buSzPts val="1400"/>
              <a:buChar char="○"/>
            </a:pPr>
            <a:r>
              <a:rPr lang="en" sz="1400"/>
              <a:t>Part of an expression that can be a single number, a variable, or a number and a variable that are multiplied together.</a:t>
            </a:r>
            <a:endParaRPr b="1"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 Determining if a Function is Quadratic</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365500" y="950976"/>
            <a:ext cx="3695100" cy="2058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17500" lvl="0" marL="457200" rtl="0" algn="l">
              <a:lnSpc>
                <a:spcPct val="100000"/>
              </a:lnSpc>
              <a:spcBef>
                <a:spcPts val="1200"/>
              </a:spcBef>
              <a:spcAft>
                <a:spcPts val="0"/>
              </a:spcAft>
              <a:buSzPts val="1400"/>
              <a:buChar char="●"/>
            </a:pPr>
            <a:r>
              <a:rPr b="1" lang="en" sz="1400"/>
              <a:t>Quadratic Functions</a:t>
            </a:r>
            <a:endParaRPr b="1" sz="1400"/>
          </a:p>
          <a:p>
            <a:pPr indent="-317500" lvl="1" marL="914400" rtl="0" algn="l">
              <a:lnSpc>
                <a:spcPct val="100000"/>
              </a:lnSpc>
              <a:spcBef>
                <a:spcPts val="0"/>
              </a:spcBef>
              <a:spcAft>
                <a:spcPts val="0"/>
              </a:spcAft>
              <a:buSzPts val="1400"/>
              <a:buChar char="○"/>
            </a:pPr>
            <a:r>
              <a:rPr lang="en" sz="1400"/>
              <a:t>A function where the output is given by a quadratic expression in the input. </a:t>
            </a:r>
            <a:r>
              <a:rPr i="1" lang="en" sz="1400">
                <a:latin typeface="Times New Roman"/>
                <a:ea typeface="Times New Roman"/>
                <a:cs typeface="Times New Roman"/>
                <a:sym typeface="Times New Roman"/>
              </a:rPr>
              <a:t>𝑓(𝑥) </a:t>
            </a:r>
            <a:r>
              <a:rPr lang="en" sz="1400"/>
              <a:t>=</a:t>
            </a:r>
            <a:r>
              <a:rPr i="1" lang="en" sz="1400">
                <a:latin typeface="Times New Roman"/>
                <a:ea typeface="Times New Roman"/>
                <a:cs typeface="Times New Roman"/>
                <a:sym typeface="Times New Roman"/>
              </a:rPr>
              <a:t> 𝑎𝑥² </a:t>
            </a:r>
            <a:r>
              <a:rPr lang="en" sz="1400"/>
              <a:t>+</a:t>
            </a:r>
            <a:r>
              <a:rPr i="1" lang="en" sz="1400">
                <a:latin typeface="Times New Roman"/>
                <a:ea typeface="Times New Roman"/>
                <a:cs typeface="Times New Roman"/>
                <a:sym typeface="Times New Roman"/>
              </a:rPr>
              <a:t> 𝑏𝑥 </a:t>
            </a:r>
            <a:r>
              <a:rPr lang="en" sz="1400"/>
              <a:t>+</a:t>
            </a:r>
            <a:r>
              <a:rPr i="1" lang="en" sz="1400">
                <a:latin typeface="Times New Roman"/>
                <a:ea typeface="Times New Roman"/>
                <a:cs typeface="Times New Roman"/>
                <a:sym typeface="Times New Roman"/>
              </a:rPr>
              <a:t> 𝑐.</a:t>
            </a:r>
            <a:endParaRPr i="1" sz="1400">
              <a:latin typeface="Times New Roman"/>
              <a:ea typeface="Times New Roman"/>
              <a:cs typeface="Times New Roman"/>
              <a:sym typeface="Times New Roman"/>
            </a:endParaRPr>
          </a:p>
          <a:p>
            <a:pPr indent="0" lvl="0" marL="914400" rtl="0" algn="l">
              <a:lnSpc>
                <a:spcPct val="100000"/>
              </a:lnSpc>
              <a:spcBef>
                <a:spcPts val="1200"/>
              </a:spcBef>
              <a:spcAft>
                <a:spcPts val="120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7.3.1 Quadratic Expressions and Area</a:t>
            </a:r>
            <a:endParaRPr/>
          </a:p>
        </p:txBody>
      </p:sp>
      <p:sp>
        <p:nvSpPr>
          <p:cNvPr id="115" name="Google Shape;115;p13"/>
          <p:cNvSpPr txBox="1"/>
          <p:nvPr/>
        </p:nvSpPr>
        <p:spPr>
          <a:xfrm>
            <a:off x="310900" y="1082833"/>
            <a:ext cx="878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How does each expression represent the number of small squares in the figure?</a:t>
            </a:r>
            <a:endParaRPr sz="16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rgbClr val="005047"/>
                </a:solidFill>
              </a:rPr>
              <a:t>Warm Up -</a:t>
            </a:r>
            <a:r>
              <a:rPr lang="en" sz="2500"/>
              <a:t> Represent the Squares</a:t>
            </a:r>
            <a:r>
              <a:rPr lang="en"/>
              <a:t> ⏹️</a:t>
            </a:r>
            <a:endParaRPr sz="2600">
              <a:solidFill>
                <a:srgbClr val="005047"/>
              </a:solidFill>
            </a:endParaRPr>
          </a:p>
        </p:txBody>
      </p:sp>
      <p:pic>
        <p:nvPicPr>
          <p:cNvPr id="117" name="Google Shape;117;p13"/>
          <p:cNvPicPr preferRelativeResize="0"/>
          <p:nvPr/>
        </p:nvPicPr>
        <p:blipFill>
          <a:blip r:embed="rId3">
            <a:alphaModFix/>
          </a:blip>
          <a:stretch>
            <a:fillRect/>
          </a:stretch>
        </p:blipFill>
        <p:spPr>
          <a:xfrm>
            <a:off x="310896" y="1666319"/>
            <a:ext cx="2895600" cy="2291024"/>
          </a:xfrm>
          <a:prstGeom prst="rect">
            <a:avLst/>
          </a:prstGeom>
          <a:noFill/>
          <a:ln>
            <a:noFill/>
          </a:ln>
        </p:spPr>
      </p:pic>
      <p:sp>
        <p:nvSpPr>
          <p:cNvPr id="118" name="Google Shape;118;p13"/>
          <p:cNvSpPr txBox="1"/>
          <p:nvPr/>
        </p:nvSpPr>
        <p:spPr>
          <a:xfrm>
            <a:off x="4282850" y="1847088"/>
            <a:ext cx="4328100" cy="1833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A: 6 ⋅ 8 − 2 ⋅ 3</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B: 4 ⋅ 8 + 2 ⋅ 5</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C: 8 + 8 + 8 + 8 + 5 + 5</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Expression D: 5 ⋅ 6 + 3 ⋅ 4</a:t>
            </a:r>
            <a:endParaRPr sz="1800">
              <a:solidFill>
                <a:srgbClr val="42424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a:t>
            </a:r>
            <a:r>
              <a:rPr lang="en" sz="1800"/>
              <a:t>Write Equations from Patterns 🟰</a:t>
            </a:r>
            <a:endParaRPr sz="2000"/>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7.3.2 Writing Equations for Patterns with Squares</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156" name="Google Shape;156;p15"/>
          <p:cNvSpPr/>
          <p:nvPr/>
        </p:nvSpPr>
        <p:spPr>
          <a:xfrm>
            <a:off x="4882300" y="1092500"/>
            <a:ext cx="3804600" cy="28638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Explain to your partner how each part of your equation shows the pattern.</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Share your words or diagrams with the class.</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Use the class display to help discuss and explain ideas.</a:t>
            </a:r>
            <a:endParaRPr>
              <a:latin typeface="Noto Sans"/>
              <a:ea typeface="Noto Sans"/>
              <a:cs typeface="Noto Sans"/>
              <a:sym typeface="Noto Sans"/>
            </a:endParaRPr>
          </a:p>
          <a:p>
            <a:pPr indent="-226059" lvl="0" marL="274320" rtl="0" algn="l">
              <a:spcBef>
                <a:spcPts val="1000"/>
              </a:spcBef>
              <a:spcAft>
                <a:spcPts val="0"/>
              </a:spcAft>
              <a:buSzPts val="1400"/>
              <a:buFont typeface="Noto Sans"/>
              <a:buAutoNum type="arabicPeriod"/>
            </a:pPr>
            <a:r>
              <a:rPr lang="en">
                <a:latin typeface="Noto Sans"/>
                <a:ea typeface="Noto Sans"/>
                <a:cs typeface="Noto Sans"/>
                <a:sym typeface="Noto Sans"/>
              </a:rPr>
              <a:t>Add new math words or phrases as you learn.</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Collect and Display</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Write Equations from Patterns 🟰</a:t>
            </a:r>
            <a:endParaRPr sz="1800">
              <a:solidFill>
                <a:srgbClr val="005047"/>
              </a:solidFill>
            </a:endParaRPr>
          </a:p>
        </p:txBody>
      </p:sp>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7.3.</a:t>
            </a:r>
            <a:r>
              <a:rPr lang="en" sz="1000"/>
              <a:t>2 </a:t>
            </a:r>
            <a:r>
              <a:rPr lang="en" sz="1000"/>
              <a:t>Writing Equations for Patterns with Squares</a:t>
            </a:r>
            <a:endParaRPr/>
          </a:p>
        </p:txBody>
      </p:sp>
      <p:sp>
        <p:nvSpPr>
          <p:cNvPr id="165" name="Google Shape;165;p16"/>
          <p:cNvSpPr txBox="1"/>
          <p:nvPr>
            <p:ph idx="1" type="body"/>
          </p:nvPr>
        </p:nvSpPr>
        <p:spPr>
          <a:xfrm>
            <a:off x="4454325" y="1160325"/>
            <a:ext cx="4497000" cy="359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If the pattern continues, what will we see? </a:t>
            </a:r>
            <a:endParaRPr sz="1700"/>
          </a:p>
          <a:p>
            <a:pPr indent="-336550" lvl="0" marL="457200" rtl="0" algn="l">
              <a:lnSpc>
                <a:spcPct val="100000"/>
              </a:lnSpc>
              <a:spcBef>
                <a:spcPts val="1000"/>
              </a:spcBef>
              <a:spcAft>
                <a:spcPts val="0"/>
              </a:spcAft>
              <a:buSzPts val="1700"/>
              <a:buAutoNum type="arabicPeriod"/>
            </a:pPr>
            <a:r>
              <a:rPr lang="en" sz="1700"/>
              <a:t>Sketch or describe the figure in each of these steps.</a:t>
            </a:r>
            <a:endParaRPr sz="1700"/>
          </a:p>
          <a:p>
            <a:pPr indent="-336550" lvl="1" marL="914400" rtl="0" algn="l">
              <a:lnSpc>
                <a:spcPct val="100000"/>
              </a:lnSpc>
              <a:spcBef>
                <a:spcPts val="0"/>
              </a:spcBef>
              <a:spcAft>
                <a:spcPts val="0"/>
              </a:spcAft>
              <a:buSzPts val="1700"/>
              <a:buAutoNum type="alphaLcPeriod"/>
            </a:pPr>
            <a:r>
              <a:rPr lang="en" sz="1700"/>
              <a:t>Step 5</a:t>
            </a:r>
            <a:endParaRPr sz="1700"/>
          </a:p>
          <a:p>
            <a:pPr indent="-336550" lvl="1" marL="914400" rtl="0" algn="l">
              <a:lnSpc>
                <a:spcPct val="100000"/>
              </a:lnSpc>
              <a:spcBef>
                <a:spcPts val="0"/>
              </a:spcBef>
              <a:spcAft>
                <a:spcPts val="0"/>
              </a:spcAft>
              <a:buSzPts val="1700"/>
              <a:buAutoNum type="alphaLcPeriod"/>
            </a:pPr>
            <a:r>
              <a:rPr lang="en" sz="1700"/>
              <a:t>Step 18</a:t>
            </a:r>
            <a:endParaRPr sz="1700"/>
          </a:p>
          <a:p>
            <a:pPr indent="0" lvl="0" marL="0" rtl="0" algn="l">
              <a:lnSpc>
                <a:spcPct val="100000"/>
              </a:lnSpc>
              <a:spcBef>
                <a:spcPts val="0"/>
              </a:spcBef>
              <a:spcAft>
                <a:spcPts val="0"/>
              </a:spcAft>
              <a:buNone/>
            </a:pPr>
            <a:r>
              <a:t/>
            </a:r>
            <a:endParaRPr sz="1700"/>
          </a:p>
          <a:p>
            <a:pPr indent="-336550" lvl="0" marL="457200" rtl="0" algn="l">
              <a:lnSpc>
                <a:spcPct val="100000"/>
              </a:lnSpc>
              <a:spcBef>
                <a:spcPts val="0"/>
              </a:spcBef>
              <a:spcAft>
                <a:spcPts val="0"/>
              </a:spcAft>
              <a:buSzPts val="1700"/>
              <a:buAutoNum type="arabicPeriod"/>
            </a:pPr>
            <a:r>
              <a:rPr lang="en" sz="1700"/>
              <a:t>How many small squares are in each of these steps? Explain how you know.</a:t>
            </a:r>
            <a:endParaRPr sz="1700"/>
          </a:p>
          <a:p>
            <a:pPr indent="-336550" lvl="1" marL="914400" rtl="0" algn="l">
              <a:lnSpc>
                <a:spcPct val="100000"/>
              </a:lnSpc>
              <a:spcBef>
                <a:spcPts val="0"/>
              </a:spcBef>
              <a:spcAft>
                <a:spcPts val="0"/>
              </a:spcAft>
              <a:buSzPts val="1700"/>
              <a:buAutoNum type="alphaLcPeriod"/>
            </a:pPr>
            <a:r>
              <a:rPr lang="en" sz="1700"/>
              <a:t>Step 5</a:t>
            </a:r>
            <a:endParaRPr sz="1700"/>
          </a:p>
          <a:p>
            <a:pPr indent="-336550" lvl="1" marL="914400" rtl="0" algn="l">
              <a:lnSpc>
                <a:spcPct val="100000"/>
              </a:lnSpc>
              <a:spcBef>
                <a:spcPts val="0"/>
              </a:spcBef>
              <a:spcAft>
                <a:spcPts val="0"/>
              </a:spcAft>
              <a:buSzPts val="1700"/>
              <a:buAutoNum type="alphaLcPeriod"/>
            </a:pPr>
            <a:r>
              <a:rPr lang="en" sz="1700"/>
              <a:t>Step 18</a:t>
            </a:r>
            <a:endParaRPr sz="1700"/>
          </a:p>
          <a:p>
            <a:pPr indent="0" lvl="0" marL="457200" rtl="0" algn="l">
              <a:lnSpc>
                <a:spcPct val="100000"/>
              </a:lnSpc>
              <a:spcBef>
                <a:spcPts val="0"/>
              </a:spcBef>
              <a:spcAft>
                <a:spcPts val="0"/>
              </a:spcAft>
              <a:buNone/>
            </a:pPr>
            <a:r>
              <a:t/>
            </a:r>
            <a:endParaRPr sz="1700"/>
          </a:p>
          <a:p>
            <a:pPr indent="0" lvl="0" marL="457200" rtl="0" algn="l">
              <a:lnSpc>
                <a:spcPct val="100000"/>
              </a:lnSpc>
              <a:spcBef>
                <a:spcPts val="1000"/>
              </a:spcBef>
              <a:spcAft>
                <a:spcPts val="1000"/>
              </a:spcAft>
              <a:buNone/>
            </a:pPr>
            <a:r>
              <a:t/>
            </a:r>
            <a:endParaRPr sz="1700"/>
          </a:p>
        </p:txBody>
      </p:sp>
      <p:pic>
        <p:nvPicPr>
          <p:cNvPr id="166" name="Google Shape;166;p16"/>
          <p:cNvPicPr preferRelativeResize="0"/>
          <p:nvPr/>
        </p:nvPicPr>
        <p:blipFill>
          <a:blip r:embed="rId3">
            <a:alphaModFix/>
          </a:blip>
          <a:stretch>
            <a:fillRect/>
          </a:stretch>
        </p:blipFill>
        <p:spPr>
          <a:xfrm>
            <a:off x="310896" y="1771650"/>
            <a:ext cx="4019550" cy="160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Write Equations from Patterns 🟰</a:t>
            </a:r>
            <a:endParaRPr sz="1800"/>
          </a:p>
        </p:txBody>
      </p:sp>
      <p:sp>
        <p:nvSpPr>
          <p:cNvPr id="172" name="Google Shape;17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7.3.2 Writing Equations for Patterns with Squares</a:t>
            </a:r>
            <a:endParaRPr/>
          </a:p>
        </p:txBody>
      </p:sp>
      <p:sp>
        <p:nvSpPr>
          <p:cNvPr id="174" name="Google Shape;174;p17"/>
          <p:cNvSpPr txBox="1"/>
          <p:nvPr>
            <p:ph idx="1" type="body"/>
          </p:nvPr>
        </p:nvSpPr>
        <p:spPr>
          <a:xfrm>
            <a:off x="4458525" y="1160325"/>
            <a:ext cx="4373700" cy="29505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3"/>
            </a:pPr>
            <a:r>
              <a:rPr lang="en" sz="1700"/>
              <a:t>Write an equation to represent the relationship between the step number </a:t>
            </a:r>
            <a:r>
              <a:rPr i="1" lang="en" sz="1700">
                <a:latin typeface="Times New Roman"/>
                <a:ea typeface="Times New Roman"/>
                <a:cs typeface="Times New Roman"/>
                <a:sym typeface="Times New Roman"/>
              </a:rPr>
              <a:t>n</a:t>
            </a:r>
            <a:r>
              <a:rPr lang="en" sz="1700"/>
              <a:t> and the number of squares </a:t>
            </a:r>
            <a:r>
              <a:rPr i="1" lang="en" sz="1700">
                <a:latin typeface="Times New Roman"/>
                <a:ea typeface="Times New Roman"/>
                <a:cs typeface="Times New Roman"/>
                <a:sym typeface="Times New Roman"/>
              </a:rPr>
              <a:t>y</a:t>
            </a:r>
            <a:r>
              <a:rPr lang="en" sz="1700"/>
              <a:t>.</a:t>
            </a:r>
            <a:endParaRPr sz="1700"/>
          </a:p>
          <a:p>
            <a:pPr indent="0" lvl="0" marL="457200" rtl="0" algn="l">
              <a:lnSpc>
                <a:spcPct val="100000"/>
              </a:lnSpc>
              <a:spcBef>
                <a:spcPts val="1000"/>
              </a:spcBef>
              <a:spcAft>
                <a:spcPts val="0"/>
              </a:spcAft>
              <a:buNone/>
            </a:pPr>
            <a:r>
              <a:rPr lang="en" sz="1700"/>
              <a:t>Be prepared to explain how each part of your equation relates to the pattern. (If you get stuck, try making a table like the one shown.)</a:t>
            </a:r>
            <a:endParaRPr sz="1700"/>
          </a:p>
          <a:p>
            <a:pPr indent="-336550" lvl="0" marL="457200" rtl="0" algn="l">
              <a:lnSpc>
                <a:spcPct val="100000"/>
              </a:lnSpc>
              <a:spcBef>
                <a:spcPts val="1000"/>
              </a:spcBef>
              <a:spcAft>
                <a:spcPts val="0"/>
              </a:spcAft>
              <a:buSzPts val="1700"/>
              <a:buAutoNum type="arabicPeriod" startAt="3"/>
            </a:pPr>
            <a:r>
              <a:rPr lang="en" sz="1700"/>
              <a:t>Sketch the first three steps of a pattern that can be represented by the equation</a:t>
            </a:r>
            <a:endParaRPr sz="1700"/>
          </a:p>
          <a:p>
            <a:pPr indent="457200" lvl="0" marL="0" rtl="0" algn="l">
              <a:lnSpc>
                <a:spcPct val="100000"/>
              </a:lnSpc>
              <a:spcBef>
                <a:spcPts val="0"/>
              </a:spcBef>
              <a:spcAft>
                <a:spcPts val="0"/>
              </a:spcAft>
              <a:buNone/>
            </a:pPr>
            <a:r>
              <a:rPr lang="en" sz="1700"/>
              <a:t> </a:t>
            </a:r>
            <a:r>
              <a:rPr i="1" lang="en" sz="1700">
                <a:latin typeface="Times New Roman"/>
                <a:ea typeface="Times New Roman"/>
                <a:cs typeface="Times New Roman"/>
                <a:sym typeface="Times New Roman"/>
              </a:rPr>
              <a:t>y </a:t>
            </a:r>
            <a:r>
              <a:rPr lang="en" sz="1700"/>
              <a:t>= </a:t>
            </a:r>
            <a:r>
              <a:rPr i="1" lang="en" sz="1700">
                <a:latin typeface="Times New Roman"/>
                <a:ea typeface="Times New Roman"/>
                <a:cs typeface="Times New Roman"/>
                <a:sym typeface="Times New Roman"/>
              </a:rPr>
              <a:t>n</a:t>
            </a:r>
            <a:r>
              <a:rPr baseline="30000" lang="en" sz="1700"/>
              <a:t>2 </a:t>
            </a:r>
            <a:r>
              <a:rPr lang="en" sz="1700"/>
              <a:t>− 1</a:t>
            </a:r>
            <a:r>
              <a:rPr lang="en" sz="1700"/>
              <a:t>.</a:t>
            </a:r>
            <a:endParaRPr sz="1700"/>
          </a:p>
          <a:p>
            <a:pPr indent="0" lvl="0" marL="0" rtl="0" algn="l">
              <a:lnSpc>
                <a:spcPct val="100000"/>
              </a:lnSpc>
              <a:spcBef>
                <a:spcPts val="1000"/>
              </a:spcBef>
              <a:spcAft>
                <a:spcPts val="0"/>
              </a:spcAft>
              <a:buNone/>
            </a:pPr>
            <a:r>
              <a:t/>
            </a:r>
            <a:endParaRPr sz="1700"/>
          </a:p>
        </p:txBody>
      </p:sp>
      <p:sp>
        <p:nvSpPr>
          <p:cNvPr id="175" name="Google Shape;175;p17">
            <a:hlinkClick action="ppaction://hlinksldjump" r:id="rId3"/>
          </p:cNvPr>
          <p:cNvSpPr/>
          <p:nvPr/>
        </p:nvSpPr>
        <p:spPr>
          <a:xfrm>
            <a:off x="6785688" y="4012709"/>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aphicFrame>
        <p:nvGraphicFramePr>
          <p:cNvPr id="176" name="Google Shape;176;p17"/>
          <p:cNvGraphicFramePr/>
          <p:nvPr/>
        </p:nvGraphicFramePr>
        <p:xfrm>
          <a:off x="844233" y="1112185"/>
          <a:ext cx="3000000" cy="3000000"/>
        </p:xfrm>
        <a:graphic>
          <a:graphicData uri="http://schemas.openxmlformats.org/drawingml/2006/table">
            <a:tbl>
              <a:tblPr>
                <a:noFill/>
                <a:tableStyleId>{B9B0402D-82D0-415C-AEA3-D65871515C1D}</a:tableStyleId>
              </a:tblPr>
              <a:tblGrid>
                <a:gridCol w="723475"/>
                <a:gridCol w="870725"/>
                <a:gridCol w="720675"/>
                <a:gridCol w="1023825"/>
              </a:tblGrid>
              <a:tr h="8963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columns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 of rows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squares (y)</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5025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4791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127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59675">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n</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77" name="Google Shape;177;p17"/>
          <p:cNvSpPr txBox="1"/>
          <p:nvPr>
            <p:ph idx="1" type="body"/>
          </p:nvPr>
        </p:nvSpPr>
        <p:spPr>
          <a:xfrm>
            <a:off x="844375" y="4084039"/>
            <a:ext cx="3338700" cy="461700"/>
          </a:xfrm>
          <a:prstGeom prst="rect">
            <a:avLst/>
          </a:prstGeom>
          <a:solidFill>
            <a:schemeClr val="lt2"/>
          </a:solidFill>
        </p:spPr>
        <p:txBody>
          <a:bodyPr anchorCtr="0" anchor="t" bIns="91425" lIns="91425" spcFirstLastPara="1" rIns="91425" wrap="square" tIns="91425">
            <a:noAutofit/>
          </a:bodyPr>
          <a:lstStyle/>
          <a:p>
            <a:pPr indent="0" lvl="0" marL="0" rtl="0" algn="ctr">
              <a:lnSpc>
                <a:spcPct val="100000"/>
              </a:lnSpc>
              <a:spcBef>
                <a:spcPts val="0"/>
              </a:spcBef>
              <a:spcAft>
                <a:spcPts val="1200"/>
              </a:spcAft>
              <a:buNone/>
            </a:pPr>
            <a:r>
              <a:rPr lang="en"/>
              <a:t>Table Example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3" name="Google Shape;183;p18"/>
          <p:cNvSpPr txBox="1"/>
          <p:nvPr>
            <p:ph idx="1" type="body"/>
          </p:nvPr>
        </p:nvSpPr>
        <p:spPr>
          <a:xfrm>
            <a:off x="5614416" y="1088136"/>
            <a:ext cx="3165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equation represents the relationship between the step number </a:t>
            </a:r>
            <a:r>
              <a:rPr i="1" lang="en">
                <a:latin typeface="Times New Roman"/>
                <a:ea typeface="Times New Roman"/>
                <a:cs typeface="Times New Roman"/>
                <a:sym typeface="Times New Roman"/>
              </a:rPr>
              <a:t>n</a:t>
            </a:r>
            <a:r>
              <a:rPr lang="en"/>
              <a:t> and the number of squares </a:t>
            </a:r>
            <a:r>
              <a:rPr i="1" lang="en">
                <a:latin typeface="Times New Roman"/>
                <a:ea typeface="Times New Roman"/>
                <a:cs typeface="Times New Roman"/>
                <a:sym typeface="Times New Roman"/>
              </a:rPr>
              <a:t>y</a:t>
            </a:r>
            <a:r>
              <a:rPr lang="en"/>
              <a:t>?</a:t>
            </a:r>
            <a:endParaRPr/>
          </a:p>
        </p:txBody>
      </p:sp>
      <p:sp>
        <p:nvSpPr>
          <p:cNvPr id="184" name="Google Shape;18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7.3.2 Writing Equations for Patterns with Squares</a:t>
            </a:r>
            <a:endParaRPr sz="1000"/>
          </a:p>
        </p:txBody>
      </p:sp>
      <p:pic>
        <p:nvPicPr>
          <p:cNvPr id="186" name="Google Shape;186;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87" name="Google Shape;187;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88" name="Google Shape;188;p18"/>
          <p:cNvSpPr txBox="1"/>
          <p:nvPr/>
        </p:nvSpPr>
        <p:spPr>
          <a:xfrm>
            <a:off x="5614425" y="2613143"/>
            <a:ext cx="30102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a:t>
            </a:r>
            <a:r>
              <a:rPr baseline="30000" i="1" lang="en" sz="1800">
                <a:solidFill>
                  <a:srgbClr val="424242"/>
                </a:solidFill>
                <a:latin typeface="Times New Roman"/>
                <a:ea typeface="Times New Roman"/>
                <a:cs typeface="Times New Roman"/>
                <a:sym typeface="Times New Roman"/>
              </a:rPr>
              <a:t>2</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2</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p:txBody>
      </p:sp>
      <p:pic>
        <p:nvPicPr>
          <p:cNvPr id="189" name="Google Shape;189;p18"/>
          <p:cNvPicPr preferRelativeResize="0"/>
          <p:nvPr/>
        </p:nvPicPr>
        <p:blipFill>
          <a:blip r:embed="rId4">
            <a:alphaModFix/>
          </a:blip>
          <a:stretch>
            <a:fillRect/>
          </a:stretch>
        </p:blipFill>
        <p:spPr>
          <a:xfrm>
            <a:off x="152400" y="1170125"/>
            <a:ext cx="4744625" cy="2189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5" name="Google Shape;195;p19"/>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For the original step pattern in the statement,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n</a:t>
            </a:r>
            <a:r>
              <a:rPr baseline="30000" lang="en"/>
              <a:t>2 </a:t>
            </a:r>
            <a:r>
              <a:rPr lang="en"/>
              <a:t>+ 4, write an equation to represent the relationship between the step number, </a:t>
            </a:r>
            <a:r>
              <a:rPr i="1" lang="en">
                <a:latin typeface="Times New Roman"/>
                <a:ea typeface="Times New Roman"/>
                <a:cs typeface="Times New Roman"/>
                <a:sym typeface="Times New Roman"/>
              </a:rPr>
              <a:t>n</a:t>
            </a:r>
            <a:r>
              <a:rPr lang="en"/>
              <a:t>, and the perimeter, </a:t>
            </a:r>
            <a:r>
              <a:rPr i="1" lang="en">
                <a:latin typeface="Times New Roman"/>
                <a:ea typeface="Times New Roman"/>
                <a:cs typeface="Times New Roman"/>
                <a:sym typeface="Times New Roman"/>
              </a:rPr>
              <a:t>P</a:t>
            </a:r>
            <a:r>
              <a:rPr lang="en"/>
              <a:t>.</a:t>
            </a:r>
            <a:endParaRPr/>
          </a:p>
          <a:p>
            <a:pPr indent="-342900" lvl="0" marL="457200" rtl="0" algn="l">
              <a:lnSpc>
                <a:spcPct val="100000"/>
              </a:lnSpc>
              <a:spcBef>
                <a:spcPts val="1000"/>
              </a:spcBef>
              <a:spcAft>
                <a:spcPts val="0"/>
              </a:spcAft>
              <a:buSzPts val="1800"/>
              <a:buAutoNum type="arabicPeriod"/>
            </a:pPr>
            <a:r>
              <a:rPr lang="en"/>
              <a:t>For the step pattern you created in Part 3 of the activity,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n</a:t>
            </a:r>
            <a:r>
              <a:rPr baseline="30000" lang="en"/>
              <a:t>2 </a:t>
            </a:r>
            <a:r>
              <a:rPr lang="en"/>
              <a:t>- 1</a:t>
            </a:r>
            <a:r>
              <a:rPr lang="en"/>
              <a:t>, write an equation to represent the relationship between the step number, </a:t>
            </a:r>
            <a:r>
              <a:rPr i="1" lang="en">
                <a:latin typeface="Times New Roman"/>
                <a:ea typeface="Times New Roman"/>
                <a:cs typeface="Times New Roman"/>
                <a:sym typeface="Times New Roman"/>
              </a:rPr>
              <a:t>n</a:t>
            </a:r>
            <a:r>
              <a:rPr lang="en"/>
              <a:t>, and the perimeter, </a:t>
            </a:r>
            <a:r>
              <a:rPr i="1" lang="en">
                <a:latin typeface="Times New Roman"/>
                <a:ea typeface="Times New Roman"/>
                <a:cs typeface="Times New Roman"/>
                <a:sym typeface="Times New Roman"/>
              </a:rPr>
              <a:t>P</a:t>
            </a:r>
            <a:r>
              <a:rPr lang="en"/>
              <a:t>.</a:t>
            </a:r>
            <a:endParaRPr/>
          </a:p>
          <a:p>
            <a:pPr indent="-342900" lvl="0" marL="457200" rtl="0" algn="l">
              <a:lnSpc>
                <a:spcPct val="100000"/>
              </a:lnSpc>
              <a:spcBef>
                <a:spcPts val="1000"/>
              </a:spcBef>
              <a:spcAft>
                <a:spcPts val="1000"/>
              </a:spcAft>
              <a:buSzPts val="1800"/>
              <a:buAutoNum type="arabicPeriod"/>
            </a:pPr>
            <a:r>
              <a:rPr lang="en"/>
              <a:t>Are these linear functions?</a:t>
            </a:r>
            <a:endParaRPr/>
          </a:p>
        </p:txBody>
      </p:sp>
      <p:sp>
        <p:nvSpPr>
          <p:cNvPr id="196" name="Google Shape;196;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7.3.3 Quadratic Sequences</a:t>
            </a:r>
            <a:endParaRPr/>
          </a:p>
        </p:txBody>
      </p:sp>
      <p:pic>
        <p:nvPicPr>
          <p:cNvPr id="198" name="Google Shape;198;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sp>
        <p:nvSpPr>
          <p:cNvPr id="203" name="Google Shape;203;p20"/>
          <p:cNvSpPr txBox="1"/>
          <p:nvPr/>
        </p:nvSpPr>
        <p:spPr>
          <a:xfrm>
            <a:off x="4380100" y="2774048"/>
            <a:ext cx="4581000" cy="1939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AutoNum type="arabicPeriod"/>
            </a:pPr>
            <a:r>
              <a:rPr lang="en" sz="1800">
                <a:solidFill>
                  <a:srgbClr val="424242"/>
                </a:solidFill>
                <a:latin typeface="Calibri"/>
                <a:ea typeface="Calibri"/>
                <a:cs typeface="Calibri"/>
                <a:sym typeface="Calibri"/>
              </a:rPr>
              <a:t>Fill in the table (a - f) to try to find the pattern.</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6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AutoNum type="arabicPeriod"/>
            </a:pPr>
            <a:r>
              <a:rPr lang="en" sz="1800">
                <a:solidFill>
                  <a:srgbClr val="424242"/>
                </a:solidFill>
                <a:latin typeface="Calibri"/>
                <a:ea typeface="Calibri"/>
                <a:cs typeface="Calibri"/>
                <a:sym typeface="Calibri"/>
              </a:rPr>
              <a:t>Use the table to help you write an equation that represents the relationship between the step number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and the number of squares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04" name="Google Shape;204;p20"/>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5" name="Google Shape;20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7.3.2 Writing Equations for Patterns with Squares - Additional Resources</a:t>
            </a:r>
            <a:endParaRPr sz="1000"/>
          </a:p>
        </p:txBody>
      </p:sp>
      <p:pic>
        <p:nvPicPr>
          <p:cNvPr id="207" name="Google Shape;207;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208" name="Google Shape;208;p20"/>
          <p:cNvGraphicFramePr/>
          <p:nvPr/>
        </p:nvGraphicFramePr>
        <p:xfrm>
          <a:off x="5128433" y="886968"/>
          <a:ext cx="3000000" cy="3000000"/>
        </p:xfrm>
        <a:graphic>
          <a:graphicData uri="http://schemas.openxmlformats.org/drawingml/2006/table">
            <a:tbl>
              <a:tblPr>
                <a:noFill/>
                <a:tableStyleId>{B9B0402D-82D0-415C-AEA3-D65871515C1D}</a:tableStyleId>
              </a:tblPr>
              <a:tblGrid>
                <a:gridCol w="667625"/>
                <a:gridCol w="803500"/>
                <a:gridCol w="665050"/>
                <a:gridCol w="944775"/>
              </a:tblGrid>
              <a:tr h="51122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columns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 of rows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squares (y)</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866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a.___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2732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2</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6</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 b.___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24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3</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c.___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27</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19200">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n</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d.</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e.___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f.___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09" name="Google Shape;209;p20"/>
          <p:cNvSpPr txBox="1"/>
          <p:nvPr/>
        </p:nvSpPr>
        <p:spPr>
          <a:xfrm>
            <a:off x="292608" y="885047"/>
            <a:ext cx="427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Steps 1 – 3 of a pattern of squares.</a:t>
            </a:r>
            <a:endParaRPr/>
          </a:p>
        </p:txBody>
      </p:sp>
      <p:pic>
        <p:nvPicPr>
          <p:cNvPr id="210" name="Google Shape;210;p20"/>
          <p:cNvPicPr preferRelativeResize="0"/>
          <p:nvPr/>
        </p:nvPicPr>
        <p:blipFill rotWithShape="1">
          <a:blip r:embed="rId4">
            <a:alphaModFix/>
          </a:blip>
          <a:srcRect b="-10180" l="0" r="0" t="10180"/>
          <a:stretch/>
        </p:blipFill>
        <p:spPr>
          <a:xfrm>
            <a:off x="292600" y="1392300"/>
            <a:ext cx="3882700" cy="2762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7" name="Google Shape;217;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0" name="Google Shape;220;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1" name="Google Shape;221;p21"/>
          <p:cNvCxnSpPr>
            <a:stCxn id="215" idx="2"/>
            <a:endCxn id="21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2" name="Google Shape;222;p21"/>
          <p:cNvCxnSpPr>
            <a:stCxn id="217" idx="3"/>
            <a:endCxn id="21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3" name="Google Shape;223;p21"/>
          <p:cNvCxnSpPr>
            <a:stCxn id="216" idx="3"/>
            <a:endCxn id="21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4" name="Google Shape;224;p21"/>
          <p:cNvCxnSpPr>
            <a:stCxn id="218" idx="3"/>
            <a:endCxn id="22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5" name="Google Shape;225;p21"/>
          <p:cNvCxnSpPr>
            <a:stCxn id="220" idx="3"/>
            <a:endCxn id="21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6" name="Google Shape;22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8" name="Google Shape;228;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9" name="Google Shape;229;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0" name="Google Shape;230;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1" name="Google Shape;231;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2" name="Google Shape;232;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3" name="Google Shape;233;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4" name="Google Shape;234;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5" name="Google Shape;235;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6" name="Google Shape;236;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7" name="Google Shape;237;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8" name="Google Shape;238;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9" name="Google Shape;239;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3" name="Shape 243"/>
        <p:cNvGrpSpPr/>
        <p:nvPr/>
      </p:nvGrpSpPr>
      <p:grpSpPr>
        <a:xfrm>
          <a:off x="0" y="0"/>
          <a:ext cx="0" cy="0"/>
          <a:chOff x="0" y="0"/>
          <a:chExt cx="0" cy="0"/>
        </a:xfrm>
      </p:grpSpPr>
      <p:sp>
        <p:nvSpPr>
          <p:cNvPr id="244" name="Google Shape;244;p22"/>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Learning Strategies - </a:t>
            </a:r>
            <a:r>
              <a:rPr lang="en" sz="2000"/>
              <a:t>Complex Quadratic Patterns 🧩</a:t>
            </a:r>
            <a:endParaRPr sz="1800">
              <a:highlight>
                <a:srgbClr val="FF0000"/>
              </a:highlight>
            </a:endParaRPr>
          </a:p>
        </p:txBody>
      </p:sp>
      <p:sp>
        <p:nvSpPr>
          <p:cNvPr id="245" name="Google Shape;24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7.3.3 Quadratic Sequences</a:t>
            </a:r>
            <a:endParaRPr/>
          </a:p>
        </p:txBody>
      </p:sp>
      <p:pic>
        <p:nvPicPr>
          <p:cNvPr id="247" name="Google Shape;247;p22" title="Frame 13.png"/>
          <p:cNvPicPr preferRelativeResize="0"/>
          <p:nvPr/>
        </p:nvPicPr>
        <p:blipFill>
          <a:blip r:embed="rId3">
            <a:alphaModFix/>
          </a:blip>
          <a:stretch>
            <a:fillRect/>
          </a:stretch>
        </p:blipFill>
        <p:spPr>
          <a:xfrm>
            <a:off x="8686800" y="140230"/>
            <a:ext cx="274320" cy="274320"/>
          </a:xfrm>
          <a:prstGeom prst="rect">
            <a:avLst/>
          </a:prstGeom>
          <a:noFill/>
          <a:ln>
            <a:noFill/>
          </a:ln>
        </p:spPr>
      </p:pic>
      <p:sp>
        <p:nvSpPr>
          <p:cNvPr id="248" name="Google Shape;248;p22"/>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49" name="Google Shape;249;p22"/>
          <p:cNvSpPr/>
          <p:nvPr/>
        </p:nvSpPr>
        <p:spPr>
          <a:xfrm>
            <a:off x="4882300" y="1246221"/>
            <a:ext cx="3804600" cy="1409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I think that the next pattern will . .</a:t>
            </a:r>
            <a:r>
              <a:rPr lang="en" sz="1100">
                <a:solidFill>
                  <a:schemeClr val="dk1"/>
                </a:solidFill>
                <a:latin typeface="Noto Sans"/>
                <a:ea typeface="Noto Sans"/>
                <a:cs typeface="Noto Sans"/>
                <a:sym typeface="Noto Sans"/>
              </a:rPr>
              <a:t> .</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I agree/disagree with _____ because . .</a:t>
            </a:r>
            <a:r>
              <a:rPr lang="en" sz="1100">
                <a:solidFill>
                  <a:schemeClr val="dk1"/>
                </a:solidFill>
                <a:latin typeface="Noto Sans"/>
                <a:ea typeface="Noto Sans"/>
                <a:cs typeface="Noto Sans"/>
                <a:sym typeface="Noto Sans"/>
              </a:rPr>
              <a:t> .</a:t>
            </a:r>
            <a:endParaRPr sz="1100">
              <a:latin typeface="Noto Sans"/>
              <a:ea typeface="Noto Sans"/>
              <a:cs typeface="Noto Sans"/>
              <a:sym typeface="Noto Sans"/>
            </a:endParaRPr>
          </a:p>
          <a:p>
            <a:pPr indent="-207009" lvl="0" marL="274320" rtl="0" algn="l">
              <a:spcBef>
                <a:spcPts val="1000"/>
              </a:spcBef>
              <a:spcAft>
                <a:spcPts val="0"/>
              </a:spcAft>
              <a:buSzPts val="1100"/>
              <a:buFont typeface="Noto Sans"/>
              <a:buAutoNum type="arabicPeriod"/>
            </a:pPr>
            <a:r>
              <a:rPr lang="en" sz="1100">
                <a:latin typeface="Noto Sans"/>
                <a:ea typeface="Noto Sans"/>
                <a:cs typeface="Noto Sans"/>
                <a:sym typeface="Noto Sans"/>
              </a:rPr>
              <a:t>_____ is correct because. . .</a:t>
            </a:r>
            <a:endParaRPr sz="1100">
              <a:latin typeface="Noto Sans"/>
              <a:ea typeface="Noto Sans"/>
              <a:cs typeface="Noto Sans"/>
              <a:sym typeface="Noto Sans"/>
            </a:endParaRPr>
          </a:p>
          <a:p>
            <a:pPr indent="0" lvl="0" marL="457200" rtl="0" algn="l">
              <a:spcBef>
                <a:spcPts val="1000"/>
              </a:spcBef>
              <a:spcAft>
                <a:spcPts val="0"/>
              </a:spcAft>
              <a:buNone/>
            </a:pPr>
            <a:r>
              <a:t/>
            </a:r>
            <a:endParaRPr sz="1100">
              <a:latin typeface="Noto Sans"/>
              <a:ea typeface="Noto Sans"/>
              <a:cs typeface="Noto Sans"/>
              <a:sym typeface="Noto Sans"/>
            </a:endParaRPr>
          </a:p>
          <a:p>
            <a:pPr indent="0" lvl="0" marL="0" rtl="0" algn="r">
              <a:spcBef>
                <a:spcPts val="500"/>
              </a:spcBef>
              <a:spcAft>
                <a:spcPts val="0"/>
              </a:spcAft>
              <a:buNone/>
            </a:pPr>
            <a:r>
              <a:rPr lang="en" sz="800">
                <a:solidFill>
                  <a:schemeClr val="dk1"/>
                </a:solidFill>
                <a:latin typeface="Noto Sans"/>
                <a:ea typeface="Noto Sans"/>
                <a:cs typeface="Noto Sans"/>
                <a:sym typeface="Noto Sans"/>
              </a:rPr>
              <a:t>Action and Expression</a:t>
            </a:r>
            <a:endParaRPr sz="12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3"/>
          <p:cNvSpPr txBox="1"/>
          <p:nvPr>
            <p:ph type="title"/>
          </p:nvPr>
        </p:nvSpPr>
        <p:spPr>
          <a:xfrm>
            <a:off x="311700" y="445025"/>
            <a:ext cx="852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005047"/>
                </a:solidFill>
              </a:rPr>
              <a:t>Le</a:t>
            </a:r>
            <a:r>
              <a:rPr lang="en" sz="2000">
                <a:solidFill>
                  <a:srgbClr val="005047"/>
                </a:solidFill>
              </a:rPr>
              <a:t>arning Activity - </a:t>
            </a:r>
            <a:r>
              <a:rPr lang="en" sz="2000"/>
              <a:t>Complex Quadratic Patterns 🧩</a:t>
            </a:r>
            <a:endParaRPr sz="2000">
              <a:solidFill>
                <a:srgbClr val="005047"/>
              </a:solidFill>
            </a:endParaRPr>
          </a:p>
        </p:txBody>
      </p:sp>
      <p:sp>
        <p:nvSpPr>
          <p:cNvPr id="255" name="Google Shape;25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7.3.3 Quadratic Sequences</a:t>
            </a:r>
            <a:endParaRPr/>
          </a:p>
        </p:txBody>
      </p:sp>
      <p:sp>
        <p:nvSpPr>
          <p:cNvPr id="257" name="Google Shape;257;p23"/>
          <p:cNvSpPr txBox="1"/>
          <p:nvPr/>
        </p:nvSpPr>
        <p:spPr>
          <a:xfrm>
            <a:off x="362075" y="2905650"/>
            <a:ext cx="8759700" cy="2099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Sketch the next step in the pattern. Explain what you sketched.</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Kiran says that the pattern is growing linearly because as the step number goes up by 1, the number of rows and the number of columns also increase by 1. Do you agree? Be prepared to show your reasoning.</a:t>
            </a:r>
            <a:endParaRPr sz="1800">
              <a:solidFill>
                <a:srgbClr val="424242"/>
              </a:solidFill>
              <a:latin typeface="Calibri"/>
              <a:ea typeface="Calibri"/>
              <a:cs typeface="Calibri"/>
              <a:sym typeface="Calibri"/>
            </a:endParaRPr>
          </a:p>
        </p:txBody>
      </p:sp>
      <p:pic>
        <p:nvPicPr>
          <p:cNvPr id="258" name="Google Shape;258;p23"/>
          <p:cNvPicPr preferRelativeResize="0"/>
          <p:nvPr/>
        </p:nvPicPr>
        <p:blipFill>
          <a:blip r:embed="rId3">
            <a:alphaModFix/>
          </a:blip>
          <a:stretch>
            <a:fillRect/>
          </a:stretch>
        </p:blipFill>
        <p:spPr>
          <a:xfrm>
            <a:off x="3062288" y="1209188"/>
            <a:ext cx="3019425" cy="1552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4"/>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Quadratic Sequences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FunctionWorkedExample #Annotations #Diagram #Algebraic #Table" id="265" name="Google Shape;265;p24" title="Quadratic Sequence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1" name="Google Shape;271;p25"/>
          <p:cNvSpPr txBox="1"/>
          <p:nvPr>
            <p:ph idx="1" type="body"/>
          </p:nvPr>
        </p:nvSpPr>
        <p:spPr>
          <a:xfrm>
            <a:off x="247350" y="968850"/>
            <a:ext cx="8649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equation represents the relationship between the step number </a:t>
            </a:r>
            <a:r>
              <a:rPr i="1" lang="en">
                <a:latin typeface="Times New Roman"/>
                <a:ea typeface="Times New Roman"/>
                <a:cs typeface="Times New Roman"/>
                <a:sym typeface="Times New Roman"/>
              </a:rPr>
              <a:t>n</a:t>
            </a:r>
            <a:r>
              <a:rPr lang="en"/>
              <a:t> and the number of squares </a:t>
            </a:r>
            <a:r>
              <a:rPr i="1" lang="en">
                <a:latin typeface="Times New Roman"/>
                <a:ea typeface="Times New Roman"/>
                <a:cs typeface="Times New Roman"/>
                <a:sym typeface="Times New Roman"/>
              </a:rPr>
              <a:t>y</a:t>
            </a:r>
            <a:r>
              <a:rPr lang="en"/>
              <a:t>?</a:t>
            </a:r>
            <a:endParaRPr/>
          </a:p>
        </p:txBody>
      </p:sp>
      <p:sp>
        <p:nvSpPr>
          <p:cNvPr id="272" name="Google Shape;27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7.3.3 Quadratic Sequences</a:t>
            </a:r>
            <a:endParaRPr sz="1000"/>
          </a:p>
        </p:txBody>
      </p:sp>
      <p:pic>
        <p:nvPicPr>
          <p:cNvPr id="274" name="Google Shape;274;p2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75" name="Google Shape;275;p25">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76" name="Google Shape;276;p25"/>
          <p:cNvSpPr txBox="1"/>
          <p:nvPr/>
        </p:nvSpPr>
        <p:spPr>
          <a:xfrm>
            <a:off x="357950" y="1867492"/>
            <a:ext cx="4162800" cy="2727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a:t>
            </a:r>
            <a:r>
              <a:rPr baseline="30000" i="1" lang="en" sz="1800">
                <a:solidFill>
                  <a:srgbClr val="424242"/>
                </a:solidFill>
                <a:latin typeface="Times New Roman"/>
                <a:ea typeface="Times New Roman"/>
                <a:cs typeface="Times New Roman"/>
                <a:sym typeface="Times New Roman"/>
              </a:rPr>
              <a:t>2</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2</a:t>
            </a:r>
            <a:r>
              <a:rPr i="1" lang="en" sz="1800">
                <a:solidFill>
                  <a:srgbClr val="424242"/>
                </a:solidFill>
                <a:latin typeface="Times New Roman"/>
                <a:ea typeface="Times New Roman"/>
                <a:cs typeface="Times New Roman"/>
                <a:sym typeface="Times New Roman"/>
              </a:rPr>
              <a:t>n </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n</a:t>
            </a:r>
            <a:r>
              <a:rPr baseline="30000" i="1" lang="en" sz="1800">
                <a:solidFill>
                  <a:srgbClr val="424242"/>
                </a:solidFill>
                <a:latin typeface="Times New Roman"/>
                <a:ea typeface="Times New Roman"/>
                <a:cs typeface="Times New Roman"/>
                <a:sym typeface="Times New Roman"/>
              </a:rPr>
              <a:t>2</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+ 1</a:t>
            </a:r>
            <a:endParaRPr sz="1800">
              <a:solidFill>
                <a:srgbClr val="424242"/>
              </a:solidFill>
              <a:latin typeface="Calibri"/>
              <a:ea typeface="Calibri"/>
              <a:cs typeface="Calibri"/>
              <a:sym typeface="Calibri"/>
            </a:endParaRPr>
          </a:p>
        </p:txBody>
      </p:sp>
      <p:sp>
        <p:nvSpPr>
          <p:cNvPr id="277" name="Google Shape;277;p25"/>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78" name="Google Shape;278;p25"/>
          <p:cNvPicPr preferRelativeResize="0"/>
          <p:nvPr/>
        </p:nvPicPr>
        <p:blipFill>
          <a:blip r:embed="rId5">
            <a:alphaModFix/>
          </a:blip>
          <a:stretch>
            <a:fillRect/>
          </a:stretch>
        </p:blipFill>
        <p:spPr>
          <a:xfrm>
            <a:off x="3417835" y="1865376"/>
            <a:ext cx="4149275" cy="1915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 name="Shape 282"/>
        <p:cNvGrpSpPr/>
        <p:nvPr/>
      </p:nvGrpSpPr>
      <p:grpSpPr>
        <a:xfrm>
          <a:off x="0" y="0"/>
          <a:ext cx="0" cy="0"/>
          <a:chOff x="0" y="0"/>
          <a:chExt cx="0" cy="0"/>
        </a:xfrm>
      </p:grpSpPr>
      <p:pic>
        <p:nvPicPr>
          <p:cNvPr id="283" name="Google Shape;283;p26" title="0e7561018baf1cc33887cea2b04dfb9eb48001fb.jpeg"/>
          <p:cNvPicPr preferRelativeResize="0"/>
          <p:nvPr/>
        </p:nvPicPr>
        <p:blipFill rotWithShape="1">
          <a:blip r:embed="rId3">
            <a:alphaModFix/>
          </a:blip>
          <a:srcRect b="0" l="951" r="951" t="0"/>
          <a:stretch/>
        </p:blipFill>
        <p:spPr>
          <a:xfrm>
            <a:off x="311700" y="1346747"/>
            <a:ext cx="4273475" cy="1533550"/>
          </a:xfrm>
          <a:prstGeom prst="rect">
            <a:avLst/>
          </a:prstGeom>
          <a:noFill/>
          <a:ln>
            <a:noFill/>
          </a:ln>
        </p:spPr>
      </p:pic>
      <p:sp>
        <p:nvSpPr>
          <p:cNvPr id="284" name="Google Shape;284;p26"/>
          <p:cNvSpPr txBox="1"/>
          <p:nvPr/>
        </p:nvSpPr>
        <p:spPr>
          <a:xfrm>
            <a:off x="323650" y="3172540"/>
            <a:ext cx="8458500" cy="13854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AutoNum type="arabicPeriod"/>
            </a:pPr>
            <a:r>
              <a:rPr lang="en" sz="1800">
                <a:solidFill>
                  <a:srgbClr val="424242"/>
                </a:solidFill>
                <a:latin typeface="Calibri"/>
                <a:ea typeface="Calibri"/>
                <a:cs typeface="Calibri"/>
                <a:sym typeface="Calibri"/>
              </a:rPr>
              <a:t>Fill in the table (a - f) to try to find the pattern if the missing squares were actually there.</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6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AutoNum type="arabicPeriod"/>
            </a:pPr>
            <a:r>
              <a:rPr lang="en" sz="1800">
                <a:solidFill>
                  <a:srgbClr val="424242"/>
                </a:solidFill>
                <a:latin typeface="Calibri"/>
                <a:ea typeface="Calibri"/>
                <a:cs typeface="Calibri"/>
                <a:sym typeface="Calibri"/>
              </a:rPr>
              <a:t>Use the table to help you write an equation that represents the relationship between the step number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and the number of squares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85" name="Google Shape;285;p26"/>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86" name="Google Shape;28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7.3.</a:t>
            </a:r>
            <a:r>
              <a:rPr lang="en" sz="1000"/>
              <a:t>3 </a:t>
            </a:r>
            <a:r>
              <a:rPr lang="en" sz="1000"/>
              <a:t>Quadratic Sequences</a:t>
            </a:r>
            <a:r>
              <a:rPr lang="en" sz="1000"/>
              <a:t> </a:t>
            </a:r>
            <a:r>
              <a:rPr lang="en" sz="1000"/>
              <a:t>- Additional Resources</a:t>
            </a:r>
            <a:endParaRPr sz="1000"/>
          </a:p>
        </p:txBody>
      </p:sp>
      <p:pic>
        <p:nvPicPr>
          <p:cNvPr id="288" name="Google Shape;288;p26"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graphicFrame>
        <p:nvGraphicFramePr>
          <p:cNvPr id="289" name="Google Shape;289;p26"/>
          <p:cNvGraphicFramePr/>
          <p:nvPr/>
        </p:nvGraphicFramePr>
        <p:xfrm>
          <a:off x="5326658" y="1343735"/>
          <a:ext cx="3000000" cy="3000000"/>
        </p:xfrm>
        <a:graphic>
          <a:graphicData uri="http://schemas.openxmlformats.org/drawingml/2006/table">
            <a:tbl>
              <a:tblPr>
                <a:noFill/>
                <a:tableStyleId>{B9B0402D-82D0-415C-AEA3-D65871515C1D}</a:tableStyleId>
              </a:tblPr>
              <a:tblGrid>
                <a:gridCol w="667625"/>
                <a:gridCol w="803500"/>
                <a:gridCol w="633750"/>
                <a:gridCol w="976075"/>
              </a:tblGrid>
              <a:tr h="51122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columns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 </a:t>
                      </a:r>
                      <a:r>
                        <a:rPr b="1" i="1" lang="en">
                          <a:solidFill>
                            <a:schemeClr val="lt1"/>
                          </a:solidFill>
                          <a:latin typeface="Times New Roman"/>
                          <a:ea typeface="Times New Roman"/>
                          <a:cs typeface="Times New Roman"/>
                          <a:sym typeface="Times New Roman"/>
                        </a:rPr>
                        <a:t>of rows</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 of squares </a:t>
                      </a:r>
                      <a:r>
                        <a:rPr b="1" i="1" lang="en">
                          <a:solidFill>
                            <a:schemeClr val="lt1"/>
                          </a:solidFill>
                          <a:latin typeface="Times New Roman"/>
                          <a:ea typeface="Times New Roman"/>
                          <a:cs typeface="Times New Roman"/>
                          <a:sym typeface="Times New Roman"/>
                        </a:rPr>
                        <a:t>(y)</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2866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2</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a</a:t>
                      </a:r>
                      <a:r>
                        <a:rPr b="1" lang="en" sz="1350">
                          <a:solidFill>
                            <a:srgbClr val="424242"/>
                          </a:solidFill>
                          <a:highlight>
                            <a:schemeClr val="lt1"/>
                          </a:highlight>
                          <a:latin typeface="Noto Sans"/>
                          <a:ea typeface="Noto Sans"/>
                          <a:cs typeface="Noto Sans"/>
                          <a:sym typeface="Noto Sans"/>
                        </a:rPr>
                        <a:t>.___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2732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 </a:t>
                      </a:r>
                      <a:r>
                        <a:rPr b="1" lang="en" sz="1350">
                          <a:solidFill>
                            <a:srgbClr val="424242"/>
                          </a:solidFill>
                          <a:highlight>
                            <a:schemeClr val="lt1"/>
                          </a:highlight>
                          <a:latin typeface="Noto Sans"/>
                          <a:ea typeface="Noto Sans"/>
                          <a:cs typeface="Noto Sans"/>
                          <a:sym typeface="Noto Sans"/>
                        </a:rPr>
                        <a:t>b.___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7</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24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4</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c</a:t>
                      </a:r>
                      <a:r>
                        <a:rPr b="1" lang="en" sz="1350">
                          <a:solidFill>
                            <a:srgbClr val="424242"/>
                          </a:solidFill>
                          <a:highlight>
                            <a:schemeClr val="lt1"/>
                          </a:highlight>
                          <a:latin typeface="Noto Sans"/>
                          <a:ea typeface="Noto Sans"/>
                          <a:cs typeface="Noto Sans"/>
                          <a:sym typeface="Noto Sans"/>
                        </a:rPr>
                        <a:t>.___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19200">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n</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rgbClr val="FFFFFF"/>
                          </a:highlight>
                          <a:latin typeface="Noto Sans"/>
                          <a:ea typeface="Noto Sans"/>
                          <a:cs typeface="Noto Sans"/>
                          <a:sym typeface="Noto Sans"/>
                        </a:rPr>
                        <a:t>d</a:t>
                      </a:r>
                      <a:r>
                        <a:rPr b="1" lang="en" sz="1350">
                          <a:solidFill>
                            <a:srgbClr val="424242"/>
                          </a:solidFill>
                          <a:highlight>
                            <a:srgbClr val="FFFFFF"/>
                          </a:highlight>
                          <a:latin typeface="Noto Sans"/>
                          <a:ea typeface="Noto Sans"/>
                          <a:cs typeface="Noto Sans"/>
                          <a:sym typeface="Noto Sans"/>
                        </a:rPr>
                        <a:t>.</a:t>
                      </a:r>
                      <a:r>
                        <a:rPr b="1" lang="en" sz="1350">
                          <a:solidFill>
                            <a:srgbClr val="424242"/>
                          </a:solidFill>
                          <a:highlight>
                            <a:schemeClr val="lt1"/>
                          </a:highlight>
                          <a:latin typeface="Noto Sans"/>
                          <a:ea typeface="Noto Sans"/>
                          <a:cs typeface="Noto Sans"/>
                          <a:sym typeface="Noto Sans"/>
                        </a:rPr>
                        <a:t>___</a:t>
                      </a:r>
                      <a:endParaRPr b="1"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b="1" lang="en" sz="1350">
                          <a:solidFill>
                            <a:srgbClr val="424242"/>
                          </a:solidFill>
                          <a:highlight>
                            <a:schemeClr val="lt1"/>
                          </a:highlight>
                          <a:latin typeface="Noto Sans"/>
                          <a:ea typeface="Noto Sans"/>
                          <a:cs typeface="Noto Sans"/>
                          <a:sym typeface="Noto Sans"/>
                        </a:rPr>
                        <a:t>e</a:t>
                      </a:r>
                      <a:r>
                        <a:rPr b="1" lang="en" sz="1350">
                          <a:solidFill>
                            <a:srgbClr val="424242"/>
                          </a:solidFill>
                          <a:highlight>
                            <a:schemeClr val="lt1"/>
                          </a:highlight>
                          <a:latin typeface="Noto Sans"/>
                          <a:ea typeface="Noto Sans"/>
                          <a:cs typeface="Noto Sans"/>
                          <a:sym typeface="Noto Sans"/>
                        </a:rPr>
                        <a:t>.___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350">
                          <a:solidFill>
                            <a:srgbClr val="424242"/>
                          </a:solidFill>
                          <a:highlight>
                            <a:schemeClr val="lt1"/>
                          </a:highlight>
                          <a:latin typeface="Noto Sans"/>
                          <a:ea typeface="Noto Sans"/>
                          <a:cs typeface="Noto Sans"/>
                          <a:sym typeface="Noto Sans"/>
                        </a:rPr>
                        <a:t>f</a:t>
                      </a:r>
                      <a:r>
                        <a:rPr b="1" lang="en" sz="1350">
                          <a:solidFill>
                            <a:srgbClr val="424242"/>
                          </a:solidFill>
                          <a:highlight>
                            <a:schemeClr val="lt1"/>
                          </a:highlight>
                          <a:latin typeface="Noto Sans"/>
                          <a:ea typeface="Noto Sans"/>
                          <a:cs typeface="Noto Sans"/>
                          <a:sym typeface="Noto Sans"/>
                        </a:rPr>
                        <a:t>.___</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90" name="Google Shape;290;p26"/>
          <p:cNvSpPr txBox="1"/>
          <p:nvPr/>
        </p:nvSpPr>
        <p:spPr>
          <a:xfrm>
            <a:off x="292608" y="885047"/>
            <a:ext cx="4273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Steps 1 – 3 of a pattern of squares.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9" name="Google Shape;299;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1" name="Google Shape;301;p27"/>
          <p:cNvCxnSpPr>
            <a:stCxn id="295" idx="2"/>
            <a:endCxn id="29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2" name="Google Shape;302;p27"/>
          <p:cNvCxnSpPr>
            <a:stCxn id="297" idx="3"/>
            <a:endCxn id="29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3" name="Google Shape;303;p27"/>
          <p:cNvCxnSpPr>
            <a:stCxn id="296" idx="3"/>
            <a:endCxn id="29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4" name="Google Shape;304;p27"/>
          <p:cNvCxnSpPr>
            <a:stCxn id="298" idx="3"/>
            <a:endCxn id="30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5" name="Google Shape;305;p27"/>
          <p:cNvCxnSpPr>
            <a:stCxn id="300" idx="3"/>
            <a:endCxn id="29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6" name="Google Shape;30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8" name="Google Shape;308;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9" name="Google Shape;309;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0" name="Google Shape;310;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1" name="Google Shape;311;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2" name="Google Shape;312;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3" name="Google Shape;313;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4" name="Google Shape;314;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5" name="Google Shape;315;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6" name="Google Shape;316;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7" name="Google Shape;317;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8" name="Google Shape;318;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19" name="Google Shape;319;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5" name="Google Shape;325;p28"/>
          <p:cNvSpPr txBox="1"/>
          <p:nvPr>
            <p:ph idx="1" type="body"/>
          </p:nvPr>
        </p:nvSpPr>
        <p:spPr>
          <a:xfrm>
            <a:off x="4173300" y="1106424"/>
            <a:ext cx="4790100" cy="29433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Write an equation to represent the relationship between the step number and the number of squares in the pattern. Briefly describe how each part of the equation relates to the pattern.</a:t>
            </a:r>
            <a:endParaRPr/>
          </a:p>
          <a:p>
            <a:pPr indent="-342900" lvl="0" marL="457200" rtl="0" algn="l">
              <a:lnSpc>
                <a:spcPct val="115000"/>
              </a:lnSpc>
              <a:spcBef>
                <a:spcPts val="1000"/>
              </a:spcBef>
              <a:spcAft>
                <a:spcPts val="0"/>
              </a:spcAft>
              <a:buSzPts val="1800"/>
              <a:buAutoNum type="arabicPeriod"/>
            </a:pPr>
            <a:r>
              <a:rPr lang="en"/>
              <a:t>Is the relationship between the step number and number of squares a quadratic function? Explain how you know.</a:t>
            </a:r>
            <a:endParaRPr/>
          </a:p>
        </p:txBody>
      </p:sp>
      <p:sp>
        <p:nvSpPr>
          <p:cNvPr id="326" name="Google Shape;326;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a:t>
            </a:r>
            <a:r>
              <a:rPr lang="en"/>
              <a:t>4 </a:t>
            </a:r>
            <a:r>
              <a:rPr lang="en"/>
              <a:t>Is the Pattern a Quadratic Function?</a:t>
            </a:r>
            <a:endParaRPr/>
          </a:p>
        </p:txBody>
      </p:sp>
      <p:pic>
        <p:nvPicPr>
          <p:cNvPr id="328" name="Google Shape;328;p28"/>
          <p:cNvPicPr preferRelativeResize="0"/>
          <p:nvPr/>
        </p:nvPicPr>
        <p:blipFill>
          <a:blip r:embed="rId3">
            <a:alphaModFix/>
          </a:blip>
          <a:stretch>
            <a:fillRect/>
          </a:stretch>
        </p:blipFill>
        <p:spPr>
          <a:xfrm>
            <a:off x="310896" y="1106424"/>
            <a:ext cx="3886200" cy="1466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4" name="Google Shape;334;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5" name="Google Shape;335;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9" name="Google Shape;339;p29"/>
          <p:cNvCxnSpPr>
            <a:stCxn id="333" idx="2"/>
            <a:endCxn id="33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0" name="Google Shape;340;p29"/>
          <p:cNvCxnSpPr>
            <a:stCxn id="335" idx="3"/>
            <a:endCxn id="33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1" name="Google Shape;341;p29"/>
          <p:cNvCxnSpPr>
            <a:stCxn id="334" idx="3"/>
            <a:endCxn id="33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2" name="Google Shape;342;p29"/>
          <p:cNvCxnSpPr>
            <a:stCxn id="336" idx="3"/>
            <a:endCxn id="33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29"/>
          <p:cNvCxnSpPr>
            <a:stCxn id="338" idx="3"/>
            <a:endCxn id="3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4" name="Google Shape;34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5" name="Google Shape;345;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6" name="Google Shape;346;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47" name="Google Shape;347;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8" name="Google Shape;348;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9" name="Google Shape;349;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0" name="Google Shape;350;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1" name="Google Shape;351;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2" name="Google Shape;352;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3" name="Google Shape;353;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54" name="Google Shape;354;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55" name="Google Shape;355;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56" name="Google Shape;356;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57" name="Google Shape;357;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3" name="Google Shape;363;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64" name="Google Shape;364;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a:t>
            </a:r>
            <a:r>
              <a:rPr lang="en"/>
              <a:t>5 Practice</a:t>
            </a:r>
            <a:endParaRPr/>
          </a:p>
        </p:txBody>
      </p:sp>
      <p:pic>
        <p:nvPicPr>
          <p:cNvPr descr=" Student using a giant calculator with math symbols and gears around, symbolizing problem-solving and using tools to check work.&#10;" id="366" name="Google Shape;366;p30" title="Practice-3.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2" name="Google Shape;372;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3" name="Google Shape;373;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4" name="Google Shape;374;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5" name="Google Shape;375;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6" name="Google Shape;376;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7" name="Google Shape;377;p31"/>
          <p:cNvCxnSpPr>
            <a:stCxn id="371" idx="2"/>
            <a:endCxn id="37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8" name="Google Shape;378;p31"/>
          <p:cNvCxnSpPr>
            <a:stCxn id="373" idx="3"/>
            <a:endCxn id="37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9" name="Google Shape;379;p31"/>
          <p:cNvCxnSpPr>
            <a:stCxn id="372" idx="3"/>
            <a:endCxn id="37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0" name="Google Shape;380;p31"/>
          <p:cNvCxnSpPr>
            <a:stCxn id="374" idx="3"/>
            <a:endCxn id="37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1" name="Google Shape;381;p31"/>
          <p:cNvCxnSpPr>
            <a:stCxn id="376" idx="3"/>
            <a:endCxn id="37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2" name="Google Shape;382;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3" name="Google Shape;383;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4" name="Google Shape;384;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5" name="Google Shape;385;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6" name="Google Shape;386;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87" name="Google Shape;387;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88" name="Google Shape;388;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89" name="Google Shape;389;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0" name="Google Shape;390;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1" name="Google Shape;391;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2" name="Google Shape;392;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3" name="Google Shape;393;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94" name="Google Shape;394;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95" name="Google Shape;395;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1" name="Google Shape;40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 Determining if a Function is Quadratic</a:t>
            </a:r>
            <a:endParaRPr/>
          </a:p>
        </p:txBody>
      </p:sp>
      <p:sp>
        <p:nvSpPr>
          <p:cNvPr id="403" name="Google Shape;403;p32"/>
          <p:cNvSpPr txBox="1"/>
          <p:nvPr/>
        </p:nvSpPr>
        <p:spPr>
          <a:xfrm>
            <a:off x="385275" y="1060625"/>
            <a:ext cx="84465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Answer the questions to show your understanding of how to determine if a function is quadratic.</a:t>
            </a:r>
            <a:endParaRPr sz="1800">
              <a:solidFill>
                <a:srgbClr val="424242"/>
              </a:solidFill>
              <a:latin typeface="Calibri"/>
              <a:ea typeface="Calibri"/>
              <a:cs typeface="Calibri"/>
              <a:sym typeface="Calibri"/>
            </a:endParaRPr>
          </a:p>
          <a:p>
            <a:pPr indent="0" lvl="0" marL="0" rtl="0" algn="l">
              <a:spcBef>
                <a:spcPts val="1200"/>
              </a:spcBef>
              <a:spcAft>
                <a:spcPts val="1200"/>
              </a:spcAft>
              <a:buNone/>
            </a:pPr>
            <a:r>
              <a:t/>
            </a:r>
            <a:endParaRPr sz="1800">
              <a:solidFill>
                <a:srgbClr val="424242"/>
              </a:solidFill>
              <a:latin typeface="Calibri"/>
              <a:ea typeface="Calibri"/>
              <a:cs typeface="Calibri"/>
              <a:sym typeface="Calibri"/>
            </a:endParaRPr>
          </a:p>
        </p:txBody>
      </p:sp>
      <p:sp>
        <p:nvSpPr>
          <p:cNvPr id="404" name="Google Shape;404;p32"/>
          <p:cNvSpPr txBox="1"/>
          <p:nvPr/>
        </p:nvSpPr>
        <p:spPr>
          <a:xfrm>
            <a:off x="2774600" y="1685258"/>
            <a:ext cx="5723400" cy="2657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How do you know if the relationship between two quantities represents a quadratic function? </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What clues would you look for?</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does it mean when we say that two expressions define the same function?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Can we say that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+ 5) and </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 </a:t>
            </a:r>
            <a:r>
              <a:rPr lang="en" sz="1800">
                <a:solidFill>
                  <a:srgbClr val="424242"/>
                </a:solidFill>
                <a:latin typeface="Calibri"/>
                <a:ea typeface="Calibri"/>
                <a:cs typeface="Calibri"/>
                <a:sym typeface="Calibri"/>
              </a:rPr>
              <a:t>+ 5</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define the same function? </a:t>
            </a:r>
            <a:endParaRPr sz="1800">
              <a:solidFill>
                <a:srgbClr val="424242"/>
              </a:solidFill>
              <a:latin typeface="Calibri"/>
              <a:ea typeface="Calibri"/>
              <a:cs typeface="Calibri"/>
              <a:sym typeface="Calibri"/>
            </a:endParaRPr>
          </a:p>
          <a:p>
            <a:pPr indent="-342900" lvl="1" marL="914400" rtl="0" algn="l">
              <a:spcBef>
                <a:spcPts val="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How can you show if they do or don’t?</a:t>
            </a:r>
            <a:endParaRPr sz="1800">
              <a:solidFill>
                <a:srgbClr val="424242"/>
              </a:solidFill>
              <a:latin typeface="Calibri"/>
              <a:ea typeface="Calibri"/>
              <a:cs typeface="Calibri"/>
              <a:sym typeface="Calibri"/>
            </a:endParaRPr>
          </a:p>
        </p:txBody>
      </p:sp>
      <p:pic>
        <p:nvPicPr>
          <p:cNvPr id="405" name="Google Shape;405;p32" title="ChatGPT Image Oct 7, 2025, 02_46_59 PM.png"/>
          <p:cNvPicPr preferRelativeResize="0"/>
          <p:nvPr/>
        </p:nvPicPr>
        <p:blipFill rotWithShape="1">
          <a:blip r:embed="rId3">
            <a:alphaModFix/>
          </a:blip>
          <a:srcRect b="0" l="0" r="0" t="0"/>
          <a:stretch/>
        </p:blipFill>
        <p:spPr>
          <a:xfrm>
            <a:off x="385275" y="1920240"/>
            <a:ext cx="2115825" cy="21158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1" name="Google Shape;411;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2" name="Google Shape;412;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3" name="Google Shape;413;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7.3 Determining if a Function is Quadratic</a:t>
            </a:r>
            <a:endParaRPr/>
          </a:p>
        </p:txBody>
      </p:sp>
      <p:graphicFrame>
        <p:nvGraphicFramePr>
          <p:cNvPr id="414" name="Google Shape;414;p33"/>
          <p:cNvGraphicFramePr/>
          <p:nvPr/>
        </p:nvGraphicFramePr>
        <p:xfrm>
          <a:off x="311700" y="1764100"/>
          <a:ext cx="3000000" cy="3000000"/>
        </p:xfrm>
        <a:graphic>
          <a:graphicData uri="http://schemas.openxmlformats.org/drawingml/2006/table">
            <a:tbl>
              <a:tblPr>
                <a:noFill/>
                <a:tableStyleId>{B9B0402D-82D0-415C-AEA3-D65871515C1D}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Recognize quadratic functions written in different ways.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462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information from a pattern of shapes to write a quadratic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65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Understand that, in a pattern of shapes, the step number is the input and the number of squares is the output.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