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DEC1900-0419-4533-B803-F5F5F6613EF1}">
  <a:tblStyle styleId="{DDEC1900-0419-4533-B803-F5F5F6613EF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hyperlink" Target="https://docs.google.com/spreadsheets/d/1GPJCsI6vlVkezMgKlBY4n28giMK8_seHFWgkbgxz0AI/edit?usp=drive_link" TargetMode="External"/><Relationship Id="rId4" Type="http://schemas.openxmlformats.org/officeDocument/2006/relationships/hyperlink" Target="https://docs.google.com/spreadsheets/d/1GPJCsI6vlVkezMgKlBY4n28giMK8_seHFWgkbgxz0AI/edit?usp=drive_link"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6.xml"/><Relationship Id="rId4" Type="http://schemas.openxmlformats.org/officeDocument/2006/relationships/hyperlink" Target="https://www.desmos.com/calculator/nz9tzjcrx4"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explore a pattern where a quantity increases then decreases. They see it is neither linear nor exponential and begin to describe it qualitatively in a geometric context. Calculations or expressions may be used but are not required, as symbolic work with quadratics comes later. Technology isn’t needed, but making tools available allows strategic use.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 paper is optional for the activity “The Relationship Between Length and Area.”</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 paper</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Calculators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3(C) speak using a variety of grammatical structures, sentence lengths, sentence types, and connecting words with increasing accuracy and ease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warm-up highlights quadratic change by contrasting it with linear and exponential patterns. Students aren’t expected to find the exact rule but are prompted to notice structure: outputs don’t change by equal amounts or factors, and values increase then decrease.</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Things you may notice:</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Char char="●"/>
            </a:pPr>
            <a:r>
              <a:rPr lang="en" sz="1300">
                <a:solidFill>
                  <a:schemeClr val="dk1"/>
                </a:solidFill>
                <a:latin typeface="Calibri"/>
                <a:ea typeface="Calibri"/>
                <a:cs typeface="Calibri"/>
                <a:sym typeface="Calibri"/>
              </a:rPr>
              <a:t>The</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-values are 1, 2, 3, 4, and 5 in all three tables.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In the first two tables,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increase, while in the third table, they increase and then decrease.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in the first table are all multiples of 5, and they grow linearly. In the second table,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grow by a factor of 2 each time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by 1. In the third table, there isn’t an obvious pattern in how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change.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Things you may wonder:</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there a rule for the relationship in the third table?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Will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in the third table continue to decrease, or will they increase again at some point?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would the third relationship look like if graphed?</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share what they noticed and wondered, recording responses for all to see. Afterward, invite discussion, encouraging respectful disagreement or clarification. If no one raises questions about the third table’s rule or outputs, prompt them to do so, noting that this unit will explore such relationships.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8 Discussion Supports: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support whole-class discussion. For each observation that is shared, ask students to restate what they heard using precise mathematical language. Ask the original speaker if their peer was accurately able to restate their thinking. Call students' attention to any words or phrases that helped to clarify the original statement. This provides more students with an opportunity to produce language as they interpret the reasoning of others.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explore a quadratic relationship in a geometric context: a rectangle with fixed perimeter. As one side grows, area increases then decreases. Students make informal observations (not equations), and are encouraged to test non-whole number lengths. Highlight varied strategies and use of tools like spreadsheets to support reasoning about dimensions and area.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groups of 2.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Encourage students to think quietly about the questions before conferring with their partner.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Provide access to graphing technology.</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answers will vary. Did you consider organizing your lengths, widths, and areas into a table? For example: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Link to data table: </a:t>
            </a:r>
            <a:r>
              <a:rPr lang="en" sz="1300" u="sng">
                <a:solidFill>
                  <a:schemeClr val="hlink"/>
                </a:solidFill>
                <a:latin typeface="Calibri"/>
                <a:ea typeface="Calibri"/>
                <a:cs typeface="Calibri"/>
                <a:sym typeface="Calibri"/>
                <a:hlinkClick r:id="rId3"/>
              </a:rPr>
              <a:t>Noah's Garden Data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the length and width are each 12.5 meters, the area is the largest (156.25 square meters). A table shows that as the rectangular shape gets closer and closer to being a square, the area gets larger.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Anticipated Misconceptions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exclude a rectangle with side lengths 12.5 and 12.5 from their diagrams of Noah’s garden, possibly because they think a square is not a rectangle, or possibly because they only generate whole numbers. Emphasize that a square is a type of rectangle that happens to have four sides of equal length. Prompt them to think of the definition of a rectangle and explain why a square meets all the criteria for a rectangle.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Display the work of a student who organized lengths, widths, and areas in a table. If no students did so, generate a table as a class. An example is shown here. (Pairs of length and area values will be needed in the next activity.)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4"/>
              </a:rPr>
              <a:t>Noah's Garden Data</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Discuss with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about the relationship between the length and the width?” (They add up to 25. Each time the length increases by 1, the width decreases by 1. The relationship is linear.)</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about the relationship between the length and the area?” (As the length increases from 1 to 24, the area increases and then decreases. The relationship is not linear.)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to describe the rectangle they found to have the largest area and how they went about finding it. It is likely that many students will say that it has side lengths of 12 and 13 since these are the whole-number values that produce the greatest area. If no students tried 12.5 and 12.5, ask them to compute this area.</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Solicit some ideas from students on how the area is related to the length. Ask questions such as: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do we know if 12.5 and 12.5 would indeed produce the greatest area?”</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“Do you think going from 5 to 8 meters in length would produce a rectangle with a greater area? What about going from 15 to 18? Why or why not?”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Tell students that we’ll try to get a better idea of what’s happening between the side lengths and the area of the rectangle by plotting some points in the next activity, “Plotting Measurements.”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measurement of the length and the width for the largest possible area.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sum of the width and length of the rectangle with the largest possible area.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 square has the largest possible area with a length of 17.5 and a width of 17.5. Area of a rectangle is length times width.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This is the result of a length of 35 and width of 35. This would require 140 meters of fencing.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Largest Possible Area</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Guiding Questions: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how the area changes as the length increases?”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“Where do you predict the largest area will be? Why?”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Remind them 2</a:t>
            </a:r>
            <a:r>
              <a:rPr i="1" lang="en" sz="1300">
                <a:solidFill>
                  <a:schemeClr val="dk1"/>
                </a:solidFill>
                <a:latin typeface="Times New Roman"/>
                <a:ea typeface="Times New Roman"/>
                <a:cs typeface="Times New Roman"/>
                <a:sym typeface="Times New Roman"/>
              </a:rPr>
              <a:t>l</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80 and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lw.</a:t>
            </a:r>
            <a:endParaRPr i="1" sz="130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300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400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375</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Notice that the closer the rectangle is to a square, the larger the area.</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largest area occurs when the length and width are both 20 feet for an area of 400 square feet.</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Engagement: Develop Effort and Persistence</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Provide a graphic organizer that focuses on increasing the length of on-task orientation in the face of distractions. For example, during the whole-class discussion create a graphic organizer that includes the questions that will be asked in one column and a blank space to record the answers in the other column.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Attention; Social-emotional skills</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students with disabilities,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compare a linear and an exponential function (without context). Though the exponential grows more slowly, they must determine which reaches 2,000 first. Students may extend a table, use graphing technology, or solve </a:t>
            </a:r>
            <a:r>
              <a:rPr i="1" lang="en" sz="1300">
                <a:solidFill>
                  <a:schemeClr val="dk1"/>
                </a:solidFill>
                <a:latin typeface="Times New Roman"/>
                <a:ea typeface="Times New Roman"/>
                <a:cs typeface="Times New Roman"/>
                <a:sym typeface="Times New Roman"/>
              </a:rPr>
              <a:t>f(x)</a:t>
            </a:r>
            <a:r>
              <a:rPr lang="en" sz="1300">
                <a:solidFill>
                  <a:schemeClr val="dk1"/>
                </a:solidFill>
                <a:latin typeface="Calibri"/>
                <a:ea typeface="Calibri"/>
                <a:cs typeface="Calibri"/>
                <a:sym typeface="Calibri"/>
              </a:rPr>
              <a:t> = 2,000 and test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1,000 in </a:t>
            </a:r>
            <a:r>
              <a:rPr i="1" lang="en" sz="1300">
                <a:solidFill>
                  <a:schemeClr val="dk1"/>
                </a:solidFill>
                <a:latin typeface="Times New Roman"/>
                <a:ea typeface="Times New Roman"/>
                <a:cs typeface="Times New Roman"/>
                <a:sym typeface="Times New Roman"/>
              </a:rPr>
              <a:t>g(x</a:t>
            </a:r>
            <a:r>
              <a:rPr lang="en" sz="1300">
                <a:solidFill>
                  <a:schemeClr val="dk1"/>
                </a:solidFill>
                <a:latin typeface="Calibri"/>
                <a:ea typeface="Calibri"/>
                <a:cs typeface="Calibri"/>
                <a:sym typeface="Calibri"/>
              </a:rPr>
              <a:t>). Providing graphing or spreadsheet tools supports strategic tool use.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a rectangle, label sides, and ask students to find perimeter and area.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definitions: perimeter = distance around, area = unit squares covering region.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graph paper and calculators as optional supports.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the second question, suggest or provide access to a spreadsheet tool to organize lengths, widths, and areas.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4"/>
              </a:rPr>
              <a:t>https://www.desmos.com/calculator/nz9tzjcrx4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Compare your answer: At first, the area grows as the length increases, but then it decreases. Also, the area increases more and more slowly as the length increases.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The point  (3, 66)  means that if the length of the garden is 3 meters, then the area is 66 square meters. This is right because the width is 22 meters and  3 ⋅ 22 = 66. The point  (22, 66)  means that the length of the garden is 22 meters, so its width is 3 meters, and the area is again 66 square meters.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Compare your answer: The point  (1, 25)  cannot represent the length and area of the garden. If the length of the garden is 1 meter, the width would be 24 meters, so the area is 24 square meters, not 25 square meters.</a:t>
            </a:r>
            <a:endParaRPr sz="1300">
              <a:solidFill>
                <a:schemeClr val="dk1"/>
              </a:solidFill>
              <a:latin typeface="Calibri"/>
              <a:ea typeface="Calibri"/>
              <a:cs typeface="Calibri"/>
              <a:sym typeface="Calibri"/>
            </a:endParaRPr>
          </a:p>
          <a:p>
            <a:pPr indent="0" lvl="0" marL="914400" rtl="0" algn="l">
              <a:lnSpc>
                <a:spcPct val="115000"/>
              </a:lnSpc>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a student to present their graph or display a graph with some points already plotted and amend it with additional points students provide. Discuss with students: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graph linear? Is it exponential?” (It is neither.)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plot a bunch more points—say for every whole-number length between 0 and 25—what do you think the graph would look like?” (Possible predictions: A stretched out upside-down U, or an arch. A line with a positive slope that then turns into one with a negative slope. A curve. Some students might even recall the term parabola.)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tell whether (1, 25) represents the length and area of the garden?” (By multiplying 1 and 24 (if the length is 1, the width is 24) to see if it gives 25. Because 1 times 24 is 24, (1, 25) does not represent the length and area.)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we tell if a point represents the length and area of the garden simply by plotting it on the graph? For example, does (1.5, 200) represent the length and area? What about (23, 60)?” (It depends. If a point is far away from other points (for example, (1.5, 200)), we can probably tell it does not. If it seems to belong with the general trend of the other points, we may need to check if the input times the width equals the output value.)</a:t>
            </a:r>
            <a:endParaRPr sz="1300">
              <a:solidFill>
                <a:schemeClr val="dk1"/>
              </a:solidFill>
              <a:latin typeface="Calibri"/>
              <a:ea typeface="Calibri"/>
              <a:cs typeface="Calibri"/>
              <a:sym typeface="Calibri"/>
            </a:endParaRPr>
          </a:p>
          <a:p>
            <a:pPr indent="0" lvl="0" marL="0" rtl="0" algn="l">
              <a:spcBef>
                <a:spcPts val="1000"/>
              </a:spcBef>
              <a:spcAft>
                <a:spcPts val="1000"/>
              </a:spcAft>
              <a:buNone/>
            </a:pPr>
            <a:r>
              <a:rPr lang="en" sz="1300">
                <a:solidFill>
                  <a:schemeClr val="dk1"/>
                </a:solidFill>
                <a:latin typeface="Calibri"/>
                <a:ea typeface="Calibri"/>
                <a:cs typeface="Calibri"/>
                <a:sym typeface="Calibri"/>
              </a:rPr>
              <a:t>Tell students that this unit will focus on functions like the one relating the length and area of the garden. The output of the functions may both increase and decrease, so we know they are neither linear nor exponential, but they also don’t change in a random way.</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835a43fe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835a43fe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area stays the same if the length and width are interchanged because the area is the product of the length and the width.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Many of the areas would come with two different pairs: for example, 100 comes from the pair (5, 100) and also from the pair (20, 100) because a rectangle with length 5 meters and width 20 meters is the same as a rectangle with length 20 meters and width 5 meters. Using a different length and corresponding width, the 156 comes from the pair (12, 156) and also from the pair (13, 156). The points on the graph would have reflectional symmetry about the line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represents the length, not the width.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represents the side length, which would be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3 meters.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Working backward, the width would be 7 meters.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represents the length, not the area. </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Determining the Meaning of a Point on a Graph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represents the length of the rectangle in inches. So,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 the rectangle has a side length of 7 inches.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represents the area of the rectangles. So, when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28, the rectangle has an area of 28 square inches.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This also means the rectangle has a width of 4 inches since 7 × 4 = 28.</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a. 625</a:t>
            </a:r>
            <a:endParaRPr sz="1300">
              <a:solidFill>
                <a:schemeClr val="dk1"/>
              </a:solidFill>
              <a:latin typeface="Times New Roman"/>
              <a:ea typeface="Times New Roman"/>
              <a:cs typeface="Times New Roman"/>
              <a:sym typeface="Times New Roman"/>
            </a:endParaRPr>
          </a:p>
          <a:p>
            <a:pPr indent="0" lvl="0" marL="0" rtl="0" algn="l">
              <a:spcBef>
                <a:spcPts val="1000"/>
              </a:spcBef>
              <a:spcAft>
                <a:spcPts val="0"/>
              </a:spcAft>
              <a:buNone/>
            </a:pPr>
            <a:r>
              <a:rPr lang="en" sz="1300">
                <a:solidFill>
                  <a:schemeClr val="dk1"/>
                </a:solidFill>
                <a:latin typeface="Times New Roman"/>
                <a:ea typeface="Times New Roman"/>
                <a:cs typeface="Times New Roman"/>
                <a:sym typeface="Times New Roman"/>
              </a:rPr>
              <a:t>	b. 10</a:t>
            </a:r>
            <a:endParaRPr sz="1300">
              <a:solidFill>
                <a:schemeClr val="dk1"/>
              </a:solidFill>
              <a:latin typeface="Times New Roman"/>
              <a:ea typeface="Times New Roman"/>
              <a:cs typeface="Times New Roman"/>
              <a:sym typeface="Times New Roman"/>
            </a:endParaRPr>
          </a:p>
          <a:p>
            <a:pPr indent="0" lvl="0" marL="0" rtl="0" algn="l">
              <a:spcBef>
                <a:spcPts val="1000"/>
              </a:spcBef>
              <a:spcAft>
                <a:spcPts val="0"/>
              </a:spcAft>
              <a:buNone/>
            </a:pPr>
            <a:r>
              <a:rPr lang="en" sz="1300">
                <a:solidFill>
                  <a:schemeClr val="dk1"/>
                </a:solidFill>
                <a:latin typeface="Times New Roman"/>
                <a:ea typeface="Times New Roman"/>
                <a:cs typeface="Times New Roman"/>
                <a:sym typeface="Times New Roman"/>
              </a:rPr>
              <a:t>	c. 400</a:t>
            </a:r>
            <a:endParaRPr sz="1300">
              <a:solidFill>
                <a:schemeClr val="dk1"/>
              </a:solidFill>
              <a:latin typeface="Times New Roman"/>
              <a:ea typeface="Times New Roman"/>
              <a:cs typeface="Times New Roman"/>
              <a:sym typeface="Times New Roman"/>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The points would form a stretched out upside-down U shape, or an arch.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one quantity increases, the other quantity first increases and then decreases, instead of always increasing or always decreasing.</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It is not essential that students frame their observations in precise ways at this point. Their capacity to do so will be developed in the coming lessons.</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21.png"/><Relationship Id="rId7" Type="http://schemas.openxmlformats.org/officeDocument/2006/relationships/image" Target="../media/image4.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17.png"/><Relationship Id="rId8"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17.png"/><Relationship Id="rId7"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www.youtube.com/watch?v=kqQTsJ9ZNMs" TargetMode="External"/><Relationship Id="rId4" Type="http://schemas.openxmlformats.org/officeDocument/2006/relationships/hyperlink" Target="http://www.youtube.com/watch?v=kqQTsJ9ZNMs" TargetMode="External"/><Relationship Id="rId5"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4.png"/><Relationship Id="rId5"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23.png"/><Relationship Id="rId7"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9.png"/><Relationship Id="rId5" Type="http://schemas.openxmlformats.org/officeDocument/2006/relationships/image" Target="../media/image23.png"/><Relationship Id="rId6" Type="http://schemas.openxmlformats.org/officeDocument/2006/relationships/image" Target="../media/image20.png"/><Relationship Id="rId7"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7.1 Patterns of Change</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 Patterns of Change</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{DDEC1900-0419-4533-B803-F5F5F6613EF1}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Three students helping each other up a staircase toward a flag, symbolizing teamwork and building math skills step by step." id="66" name="Google Shape;66;p10" title="Goals -1.png"/>
          <p:cNvPicPr preferRelativeResize="0"/>
          <p:nvPr/>
        </p:nvPicPr>
        <p:blipFill rotWithShape="1">
          <a:blip r:embed="rId3">
            <a:alphaModFix/>
          </a:blip>
          <a:srcRect b="0" l="15033" r="15040" t="0"/>
          <a:stretch/>
        </p:blipFill>
        <p:spPr>
          <a:xfrm>
            <a:off x="4850500" y="209400"/>
            <a:ext cx="4094575" cy="39001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Create </a:t>
            </a:r>
            <a:r>
              <a:rPr lang="en">
                <a:solidFill>
                  <a:srgbClr val="F3F3F3"/>
                </a:solidFill>
              </a:rPr>
              <a:t>drawings, tables, and graphs that </a:t>
            </a:r>
            <a:r>
              <a:rPr b="1" lang="en">
                <a:solidFill>
                  <a:srgbClr val="F3F3F3"/>
                </a:solidFill>
              </a:rPr>
              <a:t>represent the area of a garden.</a:t>
            </a:r>
            <a:endParaRPr b="1">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Recognize </a:t>
            </a:r>
            <a:r>
              <a:rPr lang="en">
                <a:solidFill>
                  <a:srgbClr val="F3F3F3"/>
                </a:solidFill>
              </a:rPr>
              <a:t>a s</a:t>
            </a:r>
            <a:r>
              <a:rPr b="1" lang="en">
                <a:solidFill>
                  <a:srgbClr val="F3F3F3"/>
                </a:solidFill>
              </a:rPr>
              <a:t>ituation represented by a graph</a:t>
            </a:r>
            <a:r>
              <a:rPr lang="en">
                <a:solidFill>
                  <a:srgbClr val="F3F3F3"/>
                </a:solidFill>
              </a:rPr>
              <a:t> that increases and then decreases.</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7.1 Patterns of Change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554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0200" lvl="0" marL="457200" rtl="0" algn="l">
              <a:lnSpc>
                <a:spcPct val="100000"/>
              </a:lnSpc>
              <a:spcBef>
                <a:spcPts val="1200"/>
              </a:spcBef>
              <a:spcAft>
                <a:spcPts val="0"/>
              </a:spcAft>
              <a:buSzPts val="1600"/>
              <a:buChar char="●"/>
            </a:pPr>
            <a:r>
              <a:rPr b="1" lang="en" sz="1600"/>
              <a:t>Input</a:t>
            </a:r>
            <a:endParaRPr sz="1600"/>
          </a:p>
          <a:p>
            <a:pPr indent="-330200" lvl="1" marL="914400" rtl="0" algn="l">
              <a:lnSpc>
                <a:spcPct val="100000"/>
              </a:lnSpc>
              <a:spcBef>
                <a:spcPts val="0"/>
              </a:spcBef>
              <a:spcAft>
                <a:spcPts val="0"/>
              </a:spcAft>
              <a:buSzPts val="1600"/>
              <a:buChar char="○"/>
            </a:pPr>
            <a:r>
              <a:rPr lang="en"/>
              <a:t>The value that is substituted into a function.</a:t>
            </a:r>
            <a:endParaRPr sz="1600"/>
          </a:p>
          <a:p>
            <a:pPr indent="-330200" lvl="0" marL="457200" rtl="0" algn="l">
              <a:lnSpc>
                <a:spcPct val="100000"/>
              </a:lnSpc>
              <a:spcBef>
                <a:spcPts val="0"/>
              </a:spcBef>
              <a:spcAft>
                <a:spcPts val="0"/>
              </a:spcAft>
              <a:buSzPts val="1600"/>
              <a:buChar char="●"/>
            </a:pPr>
            <a:r>
              <a:rPr b="1" lang="en" sz="1400"/>
              <a:t>Output</a:t>
            </a:r>
            <a:endParaRPr sz="1400"/>
          </a:p>
          <a:p>
            <a:pPr indent="-330200" lvl="1" marL="914400" rtl="0" algn="l">
              <a:lnSpc>
                <a:spcPct val="100000"/>
              </a:lnSpc>
              <a:spcBef>
                <a:spcPts val="0"/>
              </a:spcBef>
              <a:spcAft>
                <a:spcPts val="0"/>
              </a:spcAft>
              <a:buSzPts val="1600"/>
              <a:buChar char="○"/>
            </a:pPr>
            <a:r>
              <a:rPr lang="en" sz="1400"/>
              <a:t>The value that results from substituting the input values into a function.</a:t>
            </a:r>
            <a:endParaRPr sz="1400"/>
          </a:p>
          <a:p>
            <a:pPr indent="-317500" lvl="0" marL="457200" rtl="0" algn="l">
              <a:lnSpc>
                <a:spcPct val="100000"/>
              </a:lnSpc>
              <a:spcBef>
                <a:spcPts val="0"/>
              </a:spcBef>
              <a:spcAft>
                <a:spcPts val="0"/>
              </a:spcAft>
              <a:buSzPts val="1400"/>
              <a:buChar char="●"/>
            </a:pPr>
            <a:r>
              <a:rPr b="1" lang="en" sz="1400"/>
              <a:t>Area</a:t>
            </a:r>
            <a:endParaRPr sz="1400"/>
          </a:p>
          <a:p>
            <a:pPr indent="-330200" lvl="1" marL="914400" rtl="0" algn="l">
              <a:lnSpc>
                <a:spcPct val="100000"/>
              </a:lnSpc>
              <a:spcBef>
                <a:spcPts val="0"/>
              </a:spcBef>
              <a:spcAft>
                <a:spcPts val="0"/>
              </a:spcAft>
              <a:buSzPts val="1600"/>
              <a:buChar char="○"/>
            </a:pPr>
            <a:r>
              <a:rPr lang="en"/>
              <a:t>A measurement of the total space contained by a shape on a 2-dimensional surface. It is measured by the number of nonoverlapping square units</a:t>
            </a:r>
            <a:endParaRPr/>
          </a:p>
          <a:p>
            <a:pPr indent="-342900" lvl="0" marL="457200" rtl="0" algn="l">
              <a:lnSpc>
                <a:spcPct val="100000"/>
              </a:lnSpc>
              <a:spcBef>
                <a:spcPts val="0"/>
              </a:spcBef>
              <a:spcAft>
                <a:spcPts val="0"/>
              </a:spcAft>
              <a:buSzPts val="1800"/>
              <a:buChar char="●"/>
            </a:pPr>
            <a:r>
              <a:rPr b="1" lang="en" sz="1400"/>
              <a:t>Perimeter</a:t>
            </a:r>
            <a:endParaRPr sz="1400"/>
          </a:p>
          <a:p>
            <a:pPr indent="-342900" lvl="1" marL="914400" rtl="0" algn="l">
              <a:lnSpc>
                <a:spcPct val="100000"/>
              </a:lnSpc>
              <a:spcBef>
                <a:spcPts val="0"/>
              </a:spcBef>
              <a:spcAft>
                <a:spcPts val="0"/>
              </a:spcAft>
              <a:buSzPts val="1800"/>
              <a:buChar char="○"/>
            </a:pPr>
            <a:r>
              <a:rPr lang="en"/>
              <a:t>The length of the continuous line forming the boundary around a closed geometric figure.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 Patterns of Change</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908850" y="942600"/>
            <a:ext cx="2923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30200" lvl="0" marL="457200" rtl="0" algn="l">
              <a:lnSpc>
                <a:spcPct val="100000"/>
              </a:lnSpc>
              <a:spcBef>
                <a:spcPts val="1200"/>
              </a:spcBef>
              <a:spcAft>
                <a:spcPts val="0"/>
              </a:spcAft>
              <a:buSzPts val="1600"/>
              <a:buChar char="●"/>
            </a:pPr>
            <a:r>
              <a:rPr lang="en" sz="1600"/>
              <a:t>None</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7.1.1 Noticing New Patterns of Change</a:t>
            </a:r>
            <a:endParaRPr/>
          </a:p>
        </p:txBody>
      </p:sp>
      <p:sp>
        <p:nvSpPr>
          <p:cNvPr id="115" name="Google Shape;115;p13"/>
          <p:cNvSpPr txBox="1"/>
          <p:nvPr/>
        </p:nvSpPr>
        <p:spPr>
          <a:xfrm>
            <a:off x="310900" y="1082833"/>
            <a:ext cx="878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Look at the patterns in the three tables. What do you notice? What do you wonder?</a:t>
            </a:r>
            <a:endParaRPr sz="16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005047"/>
                </a:solidFill>
              </a:rPr>
              <a:t>Warm Up -</a:t>
            </a:r>
            <a:r>
              <a:rPr lang="en" sz="2500"/>
              <a:t> Do You See A Pattern?</a:t>
            </a:r>
            <a:r>
              <a:rPr lang="en"/>
              <a:t> 🤔</a:t>
            </a:r>
            <a:endParaRPr sz="2600">
              <a:solidFill>
                <a:srgbClr val="005047"/>
              </a:solidFill>
            </a:endParaRPr>
          </a:p>
        </p:txBody>
      </p:sp>
      <p:graphicFrame>
        <p:nvGraphicFramePr>
          <p:cNvPr id="117" name="Google Shape;117;p13"/>
          <p:cNvGraphicFramePr/>
          <p:nvPr/>
        </p:nvGraphicFramePr>
        <p:xfrm>
          <a:off x="375863" y="1591430"/>
          <a:ext cx="3000000" cy="3000000"/>
        </p:xfrm>
        <a:graphic>
          <a:graphicData uri="http://schemas.openxmlformats.org/drawingml/2006/table">
            <a:tbl>
              <a:tblPr>
                <a:noFill/>
                <a:tableStyleId>{DDEC1900-0419-4533-B803-F5F5F6613EF1}</a:tableStyleId>
              </a:tblPr>
              <a:tblGrid>
                <a:gridCol w="1198075"/>
                <a:gridCol w="1224500"/>
              </a:tblGrid>
              <a:tr h="481775">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x</a:t>
                      </a:r>
                      <a:endParaRPr sz="2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y</a:t>
                      </a:r>
                      <a:endParaRPr b="1" i="1" sz="2000">
                        <a:solidFill>
                          <a:schemeClr val="lt1"/>
                        </a:solidFill>
                        <a:latin typeface="Times New Roman"/>
                        <a:ea typeface="Times New Roman"/>
                        <a:cs typeface="Times New Roman"/>
                        <a:sym typeface="Times New Roman"/>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0</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2</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3</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10</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4</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15</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20</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graphicFrame>
        <p:nvGraphicFramePr>
          <p:cNvPr id="118" name="Google Shape;118;p13"/>
          <p:cNvGraphicFramePr/>
          <p:nvPr/>
        </p:nvGraphicFramePr>
        <p:xfrm>
          <a:off x="3300984" y="1591056"/>
          <a:ext cx="3000000" cy="3000000"/>
        </p:xfrm>
        <a:graphic>
          <a:graphicData uri="http://schemas.openxmlformats.org/drawingml/2006/table">
            <a:tbl>
              <a:tblPr>
                <a:noFill/>
                <a:tableStyleId>{DDEC1900-0419-4533-B803-F5F5F6613EF1}</a:tableStyleId>
              </a:tblPr>
              <a:tblGrid>
                <a:gridCol w="1198075"/>
                <a:gridCol w="1224500"/>
              </a:tblGrid>
              <a:tr h="481775">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x</a:t>
                      </a:r>
                      <a:endParaRPr sz="2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y</a:t>
                      </a:r>
                      <a:endParaRPr b="1" i="1" sz="2000">
                        <a:solidFill>
                          <a:schemeClr val="lt1"/>
                        </a:solidFill>
                        <a:latin typeface="Times New Roman"/>
                        <a:ea typeface="Times New Roman"/>
                        <a:cs typeface="Times New Roman"/>
                        <a:sym typeface="Times New Roman"/>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3</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2</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6</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3</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12</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4</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24</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48</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graphicFrame>
        <p:nvGraphicFramePr>
          <p:cNvPr id="119" name="Google Shape;119;p13"/>
          <p:cNvGraphicFramePr/>
          <p:nvPr/>
        </p:nvGraphicFramePr>
        <p:xfrm>
          <a:off x="6227064" y="1591056"/>
          <a:ext cx="3000000" cy="3000000"/>
        </p:xfrm>
        <a:graphic>
          <a:graphicData uri="http://schemas.openxmlformats.org/drawingml/2006/table">
            <a:tbl>
              <a:tblPr>
                <a:noFill/>
                <a:tableStyleId>{DDEC1900-0419-4533-B803-F5F5F6613EF1}</a:tableStyleId>
              </a:tblPr>
              <a:tblGrid>
                <a:gridCol w="1198075"/>
                <a:gridCol w="1224500"/>
              </a:tblGrid>
              <a:tr h="481775">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x</a:t>
                      </a:r>
                      <a:endParaRPr sz="20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y</a:t>
                      </a:r>
                      <a:endParaRPr b="1" i="1" sz="2000">
                        <a:solidFill>
                          <a:schemeClr val="lt1"/>
                        </a:solidFill>
                        <a:latin typeface="Times New Roman"/>
                        <a:ea typeface="Times New Roman"/>
                        <a:cs typeface="Times New Roman"/>
                        <a:sym typeface="Times New Roman"/>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8</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2</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11</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3</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10</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4</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81775">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5</a:t>
                      </a:r>
                      <a:endParaRPr sz="2000">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sz="2000">
                          <a:solidFill>
                            <a:srgbClr val="424242"/>
                          </a:solidFill>
                          <a:latin typeface="Calibri"/>
                          <a:ea typeface="Calibri"/>
                          <a:cs typeface="Calibri"/>
                          <a:sym typeface="Calibri"/>
                        </a:rPr>
                        <a:t>4</a:t>
                      </a:r>
                      <a:endParaRPr sz="2000">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0" name="Google Shape;130;p14"/>
          <p:cNvCxnSpPr>
            <a:stCxn id="124" idx="2"/>
            <a:endCxn id="12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1" name="Google Shape;131;p14"/>
          <p:cNvCxnSpPr>
            <a:stCxn id="126" idx="3"/>
            <a:endCxn id="12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5" idx="3"/>
            <a:endCxn id="12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7" idx="3"/>
            <a:endCxn id="12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9" idx="3"/>
            <a:endCxn id="12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5" name="Google Shape;13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6" name="Google Shape;136;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7" name="Google Shape;137;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8" name="Google Shape;138;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9" name="Google Shape;139;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0" name="Google Shape;140;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1" name="Google Shape;141;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2" name="Google Shape;142;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3" name="Google Shape;143;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4" name="Google Shape;144;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5" name="Google Shape;145;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6" name="Google Shape;146;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7" name="Google Shape;147;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8" name="Google Shape;148;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A Rectangular Garden🌱</a:t>
            </a:r>
            <a:endParaRPr sz="2000">
              <a:solidFill>
                <a:srgbClr val="005047"/>
              </a:solidFill>
              <a:highlight>
                <a:srgbClr val="FF0000"/>
              </a:highlight>
            </a:endParaRPr>
          </a:p>
        </p:txBody>
      </p:sp>
      <p:sp>
        <p:nvSpPr>
          <p:cNvPr id="154" name="Google Shape;154;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7.1.2 The Relationship Between Length and Area</a:t>
            </a:r>
            <a:endParaRPr/>
          </a:p>
        </p:txBody>
      </p:sp>
      <p:pic>
        <p:nvPicPr>
          <p:cNvPr id="156" name="Google Shape;156;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
        <p:nvSpPr>
          <p:cNvPr id="157" name="Google Shape;157;p15"/>
          <p:cNvSpPr/>
          <p:nvPr/>
        </p:nvSpPr>
        <p:spPr>
          <a:xfrm>
            <a:off x="4882300" y="1092505"/>
            <a:ext cx="3804600" cy="25206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Listen carefully to each observation.</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Say what you heard using math language.</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Ask the original speaker: Did I repeat your thinking correctly?</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Notice words or phrases that make the idea clearer.</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Speaking</a:t>
            </a:r>
            <a:endParaRPr>
              <a:latin typeface="Calibri"/>
              <a:ea typeface="Calibri"/>
              <a:cs typeface="Calibri"/>
              <a:sym typeface="Calibri"/>
            </a:endParaRPr>
          </a:p>
        </p:txBody>
      </p:sp>
      <p:sp>
        <p:nvSpPr>
          <p:cNvPr id="158" name="Google Shape;158;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A Rectangular Garden🌱</a:t>
            </a:r>
            <a:endParaRPr sz="1800">
              <a:solidFill>
                <a:srgbClr val="005047"/>
              </a:solidFill>
            </a:endParaRPr>
          </a:p>
        </p:txBody>
      </p:sp>
      <p:sp>
        <p:nvSpPr>
          <p:cNvPr id="164" name="Google Shape;16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5" name="Google Shape;165;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7.1.2 The Relationship Between Length and Area</a:t>
            </a:r>
            <a:endParaRPr/>
          </a:p>
        </p:txBody>
      </p:sp>
      <p:sp>
        <p:nvSpPr>
          <p:cNvPr id="166" name="Google Shape;166;p16"/>
          <p:cNvSpPr txBox="1"/>
          <p:nvPr>
            <p:ph idx="1" type="body"/>
          </p:nvPr>
        </p:nvSpPr>
        <p:spPr>
          <a:xfrm>
            <a:off x="310896" y="837048"/>
            <a:ext cx="8843400" cy="46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700"/>
              <a:t>Noah has 50 meters of fencing to completely enclose a rectangular garden in the backyard.</a:t>
            </a:r>
            <a:endParaRPr sz="1700"/>
          </a:p>
        </p:txBody>
      </p:sp>
      <p:pic>
        <p:nvPicPr>
          <p:cNvPr id="167" name="Google Shape;167;p16"/>
          <p:cNvPicPr preferRelativeResize="0"/>
          <p:nvPr/>
        </p:nvPicPr>
        <p:blipFill>
          <a:blip r:embed="rId3">
            <a:alphaModFix/>
          </a:blip>
          <a:stretch>
            <a:fillRect/>
          </a:stretch>
        </p:blipFill>
        <p:spPr>
          <a:xfrm>
            <a:off x="4505879" y="1432014"/>
            <a:ext cx="3601725" cy="2701300"/>
          </a:xfrm>
          <a:prstGeom prst="rect">
            <a:avLst/>
          </a:prstGeom>
          <a:noFill/>
          <a:ln>
            <a:noFill/>
          </a:ln>
        </p:spPr>
      </p:pic>
      <p:sp>
        <p:nvSpPr>
          <p:cNvPr id="168" name="Google Shape;168;p16"/>
          <p:cNvSpPr txBox="1"/>
          <p:nvPr>
            <p:ph idx="1" type="body"/>
          </p:nvPr>
        </p:nvSpPr>
        <p:spPr>
          <a:xfrm>
            <a:off x="310900" y="1567600"/>
            <a:ext cx="3764400" cy="25656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Draw some possible diagrams of Noah’s garden. Label the length and width of each rectangle.</a:t>
            </a:r>
            <a:endParaRPr sz="1700"/>
          </a:p>
          <a:p>
            <a:pPr indent="-336550" lvl="0" marL="457200" rtl="0" algn="l">
              <a:lnSpc>
                <a:spcPct val="100000"/>
              </a:lnSpc>
              <a:spcBef>
                <a:spcPts val="1000"/>
              </a:spcBef>
              <a:spcAft>
                <a:spcPts val="0"/>
              </a:spcAft>
              <a:buSzPts val="1700"/>
              <a:buAutoNum type="arabicPeriod"/>
            </a:pPr>
            <a:r>
              <a:rPr lang="en" sz="1700"/>
              <a:t>Find the length and width of a rectangle that would produce the largest possible area. Explain why you think that pair of length and width gives the largest possible area.</a:t>
            </a:r>
            <a:endParaRPr sz="1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4" name="Google Shape;174;p17"/>
          <p:cNvSpPr txBox="1"/>
          <p:nvPr>
            <p:ph idx="1" type="body"/>
          </p:nvPr>
        </p:nvSpPr>
        <p:spPr>
          <a:xfrm>
            <a:off x="5614416" y="1088136"/>
            <a:ext cx="3165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700"/>
              <a:t>What is the largest possible area that can be enclosed, in square meters?</a:t>
            </a:r>
            <a:endParaRPr sz="1200"/>
          </a:p>
        </p:txBody>
      </p:sp>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7.1.2 The Relationship Between Length and Area</a:t>
            </a:r>
            <a:endParaRPr sz="1000"/>
          </a:p>
        </p:txBody>
      </p:sp>
      <p:pic>
        <p:nvPicPr>
          <p:cNvPr id="177" name="Google Shape;177;p1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78" name="Google Shape;178;p1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79" name="Google Shape;179;p17"/>
          <p:cNvSpPr txBox="1"/>
          <p:nvPr/>
        </p:nvSpPr>
        <p:spPr>
          <a:xfrm>
            <a:off x="5614425" y="2135725"/>
            <a:ext cx="3010200" cy="1765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17.5</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35</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306.25</a:t>
            </a:r>
            <a:endParaRPr sz="1600">
              <a:solidFill>
                <a:srgbClr val="424242"/>
              </a:solidFill>
              <a:latin typeface="Calibri"/>
              <a:ea typeface="Calibri"/>
              <a:cs typeface="Calibri"/>
              <a:sym typeface="Calibri"/>
            </a:endParaRPr>
          </a:p>
          <a:p>
            <a:pPr indent="-330200" lvl="0" marL="457200" rtl="0" algn="l">
              <a:spcBef>
                <a:spcPts val="1000"/>
              </a:spcBef>
              <a:spcAft>
                <a:spcPts val="1000"/>
              </a:spcAft>
              <a:buClr>
                <a:srgbClr val="424242"/>
              </a:buClr>
              <a:buSzPts val="1600"/>
              <a:buFont typeface="Calibri"/>
              <a:buAutoNum type="alphaLcPeriod"/>
            </a:pPr>
            <a:r>
              <a:rPr lang="en" sz="1600">
                <a:solidFill>
                  <a:srgbClr val="424242"/>
                </a:solidFill>
                <a:latin typeface="Calibri"/>
                <a:ea typeface="Calibri"/>
                <a:cs typeface="Calibri"/>
                <a:sym typeface="Calibri"/>
              </a:rPr>
              <a:t>1225</a:t>
            </a:r>
            <a:endParaRPr sz="1600">
              <a:solidFill>
                <a:srgbClr val="424242"/>
              </a:solidFill>
              <a:latin typeface="Calibri"/>
              <a:ea typeface="Calibri"/>
              <a:cs typeface="Calibri"/>
              <a:sym typeface="Calibri"/>
            </a:endParaRPr>
          </a:p>
        </p:txBody>
      </p:sp>
      <p:pic>
        <p:nvPicPr>
          <p:cNvPr id="180" name="Google Shape;180;p17" title="Sonya.png"/>
          <p:cNvPicPr preferRelativeResize="0"/>
          <p:nvPr/>
        </p:nvPicPr>
        <p:blipFill rotWithShape="1">
          <a:blip r:embed="rId4">
            <a:alphaModFix/>
          </a:blip>
          <a:srcRect b="0" l="49" r="49" t="0"/>
          <a:stretch/>
        </p:blipFill>
        <p:spPr>
          <a:xfrm>
            <a:off x="152100" y="1033067"/>
            <a:ext cx="5441748" cy="3627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 name="Shape 184"/>
        <p:cNvGrpSpPr/>
        <p:nvPr/>
      </p:nvGrpSpPr>
      <p:grpSpPr>
        <a:xfrm>
          <a:off x="0" y="0"/>
          <a:ext cx="0" cy="0"/>
          <a:chOff x="0" y="0"/>
          <a:chExt cx="0" cy="0"/>
        </a:xfrm>
      </p:grpSpPr>
      <p:sp>
        <p:nvSpPr>
          <p:cNvPr id="185" name="Google Shape;1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6" name="Google Shape;18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7.1.2 The Relationship Between Length and Area - Additional Resources</a:t>
            </a:r>
            <a:endParaRPr sz="1000"/>
          </a:p>
        </p:txBody>
      </p:sp>
      <p:pic>
        <p:nvPicPr>
          <p:cNvPr id="188" name="Google Shape;188;p1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89" name="Google Shape;189;p18"/>
          <p:cNvSpPr txBox="1"/>
          <p:nvPr/>
        </p:nvSpPr>
        <p:spPr>
          <a:xfrm>
            <a:off x="310900" y="1243584"/>
            <a:ext cx="4079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Tyrel has 80 feet of fencing and wants to make a rectangular enclosed area for his goats. </a:t>
            </a:r>
            <a:endParaRPr sz="1800"/>
          </a:p>
        </p:txBody>
      </p:sp>
      <p:pic>
        <p:nvPicPr>
          <p:cNvPr id="190" name="Google Shape;190;p18" title="ChatGPT Image Oct 2, 2025, 09_31_14 AM.png"/>
          <p:cNvPicPr preferRelativeResize="0"/>
          <p:nvPr/>
        </p:nvPicPr>
        <p:blipFill>
          <a:blip r:embed="rId4">
            <a:alphaModFix/>
          </a:blip>
          <a:stretch>
            <a:fillRect/>
          </a:stretch>
        </p:blipFill>
        <p:spPr>
          <a:xfrm>
            <a:off x="310896" y="2087908"/>
            <a:ext cx="3618513" cy="2412342"/>
          </a:xfrm>
          <a:prstGeom prst="rect">
            <a:avLst/>
          </a:prstGeom>
          <a:noFill/>
          <a:ln>
            <a:noFill/>
          </a:ln>
        </p:spPr>
      </p:pic>
      <p:graphicFrame>
        <p:nvGraphicFramePr>
          <p:cNvPr id="191" name="Google Shape;191;p18"/>
          <p:cNvGraphicFramePr/>
          <p:nvPr/>
        </p:nvGraphicFramePr>
        <p:xfrm>
          <a:off x="4809744" y="1335024"/>
          <a:ext cx="3000000" cy="3000000"/>
        </p:xfrm>
        <a:graphic>
          <a:graphicData uri="http://schemas.openxmlformats.org/drawingml/2006/table">
            <a:tbl>
              <a:tblPr>
                <a:noFill/>
                <a:tableStyleId>{DDEC1900-0419-4533-B803-F5F5F6613EF1}</a:tableStyleId>
              </a:tblPr>
              <a:tblGrid>
                <a:gridCol w="1047950"/>
                <a:gridCol w="1001450"/>
                <a:gridCol w="1530375"/>
              </a:tblGrid>
              <a:tr h="232900">
                <a:tc>
                  <a:txBody>
                    <a:bodyPr/>
                    <a:lstStyle/>
                    <a:p>
                      <a:pPr indent="0" lvl="0" marL="0" rtl="0" algn="ctr">
                        <a:spcBef>
                          <a:spcPts val="0"/>
                        </a:spcBef>
                        <a:spcAft>
                          <a:spcPts val="0"/>
                        </a:spcAft>
                        <a:buNone/>
                      </a:pPr>
                      <a:r>
                        <a:rPr b="1" lang="en">
                          <a:solidFill>
                            <a:schemeClr val="lt1"/>
                          </a:solidFill>
                          <a:latin typeface="Times New Roman"/>
                          <a:ea typeface="Times New Roman"/>
                          <a:cs typeface="Times New Roman"/>
                          <a:sym typeface="Times New Roman"/>
                        </a:rPr>
                        <a:t>Length (feet)</a:t>
                      </a:r>
                      <a:endParaRPr b="1">
                        <a:solidFill>
                          <a:schemeClr val="lt1"/>
                        </a:solidFill>
                        <a:latin typeface="Times New Roman"/>
                        <a:ea typeface="Times New Roman"/>
                        <a:cs typeface="Times New Roman"/>
                        <a:sym typeface="Times New Roman"/>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chemeClr val="lt1"/>
                          </a:solidFill>
                          <a:latin typeface="Times New Roman"/>
                          <a:ea typeface="Times New Roman"/>
                          <a:cs typeface="Times New Roman"/>
                          <a:sym typeface="Times New Roman"/>
                        </a:rPr>
                        <a:t>Width (feet)</a:t>
                      </a:r>
                      <a:endParaRPr b="1">
                        <a:solidFill>
                          <a:schemeClr val="lt1"/>
                        </a:solidFill>
                        <a:latin typeface="Times New Roman"/>
                        <a:ea typeface="Times New Roman"/>
                        <a:cs typeface="Times New Roman"/>
                        <a:sym typeface="Times New Roman"/>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chemeClr val="lt1"/>
                          </a:solidFill>
                          <a:latin typeface="Times New Roman"/>
                          <a:ea typeface="Times New Roman"/>
                          <a:cs typeface="Times New Roman"/>
                          <a:sym typeface="Times New Roman"/>
                        </a:rPr>
                        <a:t>Area</a:t>
                      </a:r>
                      <a:endParaRPr b="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lang="en">
                          <a:solidFill>
                            <a:schemeClr val="lt1"/>
                          </a:solidFill>
                          <a:latin typeface="Times New Roman"/>
                          <a:ea typeface="Times New Roman"/>
                          <a:cs typeface="Times New Roman"/>
                          <a:sym typeface="Times New Roman"/>
                        </a:rPr>
                        <a:t>(square feet)</a:t>
                      </a:r>
                      <a:endParaRPr b="1">
                        <a:solidFill>
                          <a:schemeClr val="lt1"/>
                        </a:solidFill>
                        <a:latin typeface="Times New Roman"/>
                        <a:ea typeface="Times New Roman"/>
                        <a:cs typeface="Times New Roman"/>
                        <a:sym typeface="Times New Roman"/>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27885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5</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35</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175</a:t>
                      </a:r>
                      <a:endParaRPr>
                        <a:solidFill>
                          <a:srgbClr val="424242"/>
                        </a:solidFill>
                        <a:latin typeface="Noto Sans"/>
                        <a:ea typeface="Noto Sans"/>
                        <a:cs typeface="Noto Sans"/>
                        <a:sym typeface="Noto Sans"/>
                      </a:endParaRPr>
                    </a:p>
                  </a:txBody>
                  <a:tcPr marT="91425" marB="91425" marR="91425" marL="91425" anchor="ctr">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10</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30</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a:pPr>
                      <a:r>
                        <a:t/>
                      </a:r>
                      <a:endParaRPr b="1">
                        <a:solidFill>
                          <a:srgbClr val="424242"/>
                        </a:solidFill>
                        <a:latin typeface="Calibri"/>
                        <a:ea typeface="Calibri"/>
                        <a:cs typeface="Calibri"/>
                        <a:sym typeface="Calibri"/>
                      </a:endParaRPr>
                    </a:p>
                  </a:txBody>
                  <a:tcPr marT="91425" marB="91425" marR="91425" marL="91425" anchor="ctr">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15</a:t>
                      </a:r>
                      <a:endParaRPr>
                        <a:solidFill>
                          <a:srgbClr val="424242"/>
                        </a:solidFill>
                        <a:latin typeface="Noto Sans"/>
                        <a:ea typeface="Noto Sans"/>
                        <a:cs typeface="Noto Sans"/>
                        <a:sym typeface="Noto Sans"/>
                      </a:endParaRPr>
                    </a:p>
                  </a:txBody>
                  <a:tcPr marT="91425" marB="91425" marR="91425" marL="91425">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2"/>
                      </a:pPr>
                      <a:r>
                        <a:t/>
                      </a:r>
                      <a:endParaRPr b="1">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375</a:t>
                      </a:r>
                      <a:endParaRPr>
                        <a:solidFill>
                          <a:srgbClr val="424242"/>
                        </a:solidFill>
                        <a:latin typeface="Noto Sans"/>
                        <a:ea typeface="Noto Sans"/>
                        <a:cs typeface="Noto Sans"/>
                        <a:sym typeface="Noto Sans"/>
                      </a:endParaRPr>
                    </a:p>
                  </a:txBody>
                  <a:tcPr marT="91425" marB="91425" marR="91425" marL="91425" anchor="ctr">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20</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3"/>
                      </a:pPr>
                      <a:r>
                        <a:t/>
                      </a:r>
                      <a:endParaRPr b="1">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4"/>
                      </a:pPr>
                      <a:r>
                        <a:t/>
                      </a:r>
                      <a:endParaRPr b="1">
                        <a:solidFill>
                          <a:srgbClr val="424242"/>
                        </a:solidFill>
                        <a:latin typeface="Calibri"/>
                        <a:ea typeface="Calibri"/>
                        <a:cs typeface="Calibri"/>
                        <a:sym typeface="Calibri"/>
                      </a:endParaRPr>
                    </a:p>
                  </a:txBody>
                  <a:tcPr marT="91425" marB="91425" marR="91425" marL="91425" anchor="ctr">
                    <a:lnL cap="flat" cmpd="sng" w="7625">
                      <a:solidFill>
                        <a:srgbClr val="0B5B51"/>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79075">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25</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5"/>
                      </a:pPr>
                      <a:r>
                        <a:t/>
                      </a:r>
                      <a:endParaRPr b="1">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6"/>
                      </a:pPr>
                      <a:r>
                        <a:t/>
                      </a:r>
                      <a:endParaRPr b="1">
                        <a:solidFill>
                          <a:srgbClr val="424242"/>
                        </a:solidFill>
                        <a:latin typeface="Calibri"/>
                        <a:ea typeface="Calibri"/>
                        <a:cs typeface="Calibri"/>
                        <a:sym typeface="Calibri"/>
                      </a:endParaRPr>
                    </a:p>
                  </a:txBody>
                  <a:tcPr marT="91425" marB="91425" marR="91425" marL="91425" anchor="ctr">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79075">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30</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228600" lvl="0" marL="457200" rtl="0" algn="l">
                        <a:lnSpc>
                          <a:spcPct val="115000"/>
                        </a:lnSpc>
                        <a:spcBef>
                          <a:spcPts val="0"/>
                        </a:spcBef>
                        <a:spcAft>
                          <a:spcPts val="0"/>
                        </a:spcAft>
                        <a:buNone/>
                      </a:pPr>
                      <a:r>
                        <a:rPr lang="en">
                          <a:solidFill>
                            <a:srgbClr val="424242"/>
                          </a:solidFill>
                          <a:latin typeface="Noto Sans"/>
                          <a:ea typeface="Noto Sans"/>
                          <a:cs typeface="Noto Sans"/>
                          <a:sym typeface="Noto Sans"/>
                        </a:rPr>
                        <a:t>10</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228600" lvl="0" marL="457200" rtl="0" algn="l">
                        <a:lnSpc>
                          <a:spcPct val="115000"/>
                        </a:lnSpc>
                        <a:spcBef>
                          <a:spcPts val="0"/>
                        </a:spcBef>
                        <a:spcAft>
                          <a:spcPts val="0"/>
                        </a:spcAft>
                        <a:buNone/>
                      </a:pPr>
                      <a:r>
                        <a:rPr lang="en">
                          <a:solidFill>
                            <a:srgbClr val="424242"/>
                          </a:solidFill>
                          <a:latin typeface="Noto Sans"/>
                          <a:ea typeface="Noto Sans"/>
                          <a:cs typeface="Noto Sans"/>
                          <a:sym typeface="Noto Sans"/>
                        </a:rPr>
                        <a:t>     300</a:t>
                      </a:r>
                      <a:endParaRPr>
                        <a:solidFill>
                          <a:srgbClr val="424242"/>
                        </a:solidFill>
                        <a:latin typeface="Noto Sans"/>
                        <a:ea typeface="Noto Sans"/>
                        <a:cs typeface="Noto Sans"/>
                        <a:sym typeface="Noto Sans"/>
                      </a:endParaRPr>
                    </a:p>
                  </a:txBody>
                  <a:tcPr marT="91425" marB="91425" marR="91425" marL="91425" anchor="ctr">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79075">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35</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228600" lvl="0" marL="457200" rtl="0" algn="l">
                        <a:lnSpc>
                          <a:spcPct val="115000"/>
                        </a:lnSpc>
                        <a:spcBef>
                          <a:spcPts val="0"/>
                        </a:spcBef>
                        <a:spcAft>
                          <a:spcPts val="0"/>
                        </a:spcAft>
                        <a:buNone/>
                      </a:pPr>
                      <a:r>
                        <a:rPr lang="en">
                          <a:solidFill>
                            <a:srgbClr val="424242"/>
                          </a:solidFill>
                          <a:latin typeface="Noto Sans"/>
                          <a:ea typeface="Noto Sans"/>
                          <a:cs typeface="Noto Sans"/>
                          <a:sym typeface="Noto Sans"/>
                        </a:rPr>
                        <a:t>5</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228600" lvl="0" marL="457200" rtl="0" algn="l">
                        <a:lnSpc>
                          <a:spcPct val="115000"/>
                        </a:lnSpc>
                        <a:spcBef>
                          <a:spcPts val="0"/>
                        </a:spcBef>
                        <a:spcAft>
                          <a:spcPts val="0"/>
                        </a:spcAft>
                        <a:buNone/>
                      </a:pPr>
                      <a:r>
                        <a:rPr lang="en">
                          <a:solidFill>
                            <a:srgbClr val="424242"/>
                          </a:solidFill>
                          <a:latin typeface="Noto Sans"/>
                          <a:ea typeface="Noto Sans"/>
                          <a:cs typeface="Noto Sans"/>
                          <a:sym typeface="Noto Sans"/>
                        </a:rPr>
                        <a:t>     175</a:t>
                      </a:r>
                      <a:endParaRPr>
                        <a:solidFill>
                          <a:srgbClr val="424242"/>
                        </a:solidFill>
                        <a:latin typeface="Noto Sans"/>
                        <a:ea typeface="Noto Sans"/>
                        <a:cs typeface="Noto Sans"/>
                        <a:sym typeface="Noto Sans"/>
                      </a:endParaRPr>
                    </a:p>
                  </a:txBody>
                  <a:tcPr marT="91425" marB="91425" marR="91425" marL="91425" anchor="ctr">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
        <p:nvSpPr>
          <p:cNvPr id="192" name="Google Shape;192;p18"/>
          <p:cNvSpPr txBox="1"/>
          <p:nvPr/>
        </p:nvSpPr>
        <p:spPr>
          <a:xfrm>
            <a:off x="4618608" y="487725"/>
            <a:ext cx="4245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Predict where the area will be largest. Then complete the table to check.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1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1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1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1" name="Google Shape;201;p1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2" name="Google Shape;202;p1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3" name="Google Shape;203;p19"/>
          <p:cNvCxnSpPr>
            <a:stCxn id="197" idx="2"/>
            <a:endCxn id="19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4" name="Google Shape;204;p19"/>
          <p:cNvCxnSpPr>
            <a:stCxn id="199" idx="3"/>
            <a:endCxn id="19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05" name="Google Shape;205;p19"/>
          <p:cNvCxnSpPr>
            <a:stCxn id="198" idx="3"/>
            <a:endCxn id="20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6" name="Google Shape;206;p19"/>
          <p:cNvCxnSpPr>
            <a:stCxn id="200" idx="3"/>
            <a:endCxn id="20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7" name="Google Shape;207;p19"/>
          <p:cNvCxnSpPr>
            <a:stCxn id="202" idx="3"/>
            <a:endCxn id="20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8" name="Google Shape;20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10" name="Google Shape;210;p19"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11" name="Google Shape;211;p19"/>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12" name="Google Shape;212;p1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3" name="Google Shape;213;p1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4" name="Google Shape;214;p1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15" name="Google Shape;215;p1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6" name="Google Shape;216;p19"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17" name="Google Shape;217;p19"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18" name="Google Shape;218;p1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19" name="Google Shape;219;p1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20" name="Google Shape;220;p19"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21" name="Google Shape;221;p19"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5" name="Shape 225"/>
        <p:cNvGrpSpPr/>
        <p:nvPr/>
      </p:nvGrpSpPr>
      <p:grpSpPr>
        <a:xfrm>
          <a:off x="0" y="0"/>
          <a:ext cx="0" cy="0"/>
          <a:chOff x="0" y="0"/>
          <a:chExt cx="0" cy="0"/>
        </a:xfrm>
      </p:grpSpPr>
      <p:sp>
        <p:nvSpPr>
          <p:cNvPr id="226" name="Google Shape;226;p20"/>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900"/>
              <a:t>Plotting Measurements for a Garden🪴</a:t>
            </a:r>
            <a:endParaRPr sz="1800">
              <a:solidFill>
                <a:schemeClr val="dk1"/>
              </a:solidFill>
              <a:highlight>
                <a:srgbClr val="FF0000"/>
              </a:highlight>
            </a:endParaRPr>
          </a:p>
        </p:txBody>
      </p:sp>
      <p:sp>
        <p:nvSpPr>
          <p:cNvPr id="227" name="Google Shape;227;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7.1.3 Plotting Measurements</a:t>
            </a:r>
            <a:endParaRPr/>
          </a:p>
        </p:txBody>
      </p:sp>
      <p:pic>
        <p:nvPicPr>
          <p:cNvPr id="229" name="Google Shape;229;p20" title="Frame 13.png"/>
          <p:cNvPicPr preferRelativeResize="0"/>
          <p:nvPr/>
        </p:nvPicPr>
        <p:blipFill>
          <a:blip r:embed="rId3">
            <a:alphaModFix/>
          </a:blip>
          <a:stretch>
            <a:fillRect/>
          </a:stretch>
        </p:blipFill>
        <p:spPr>
          <a:xfrm>
            <a:off x="8686800" y="140230"/>
            <a:ext cx="274320" cy="274320"/>
          </a:xfrm>
          <a:prstGeom prst="rect">
            <a:avLst/>
          </a:prstGeom>
          <a:noFill/>
          <a:ln>
            <a:noFill/>
          </a:ln>
        </p:spPr>
      </p:pic>
      <p:sp>
        <p:nvSpPr>
          <p:cNvPr id="230" name="Google Shape;230;p20"/>
          <p:cNvSpPr/>
          <p:nvPr/>
        </p:nvSpPr>
        <p:spPr>
          <a:xfrm>
            <a:off x="5034300" y="1088126"/>
            <a:ext cx="3652500" cy="29106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You will get a graphic organizer to help you focus.</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One column shows the questions we will talk about.</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The other column is blank for you to write your answers.</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Use it to stay on task during discussion.</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Engagement</a:t>
            </a:r>
            <a:endParaRPr>
              <a:latin typeface="Noto Sans Light"/>
              <a:ea typeface="Noto Sans Light"/>
              <a:cs typeface="Noto Sans Light"/>
              <a:sym typeface="Noto Sans Light"/>
            </a:endParaRPr>
          </a:p>
        </p:txBody>
      </p:sp>
      <p:sp>
        <p:nvSpPr>
          <p:cNvPr id="231" name="Google Shape;231;p20"/>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students with disabilities</a:t>
            </a:r>
            <a:r>
              <a:rPr lang="en" sz="1600"/>
              <a:t>.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05047"/>
                </a:solidFill>
              </a:rPr>
              <a:t>Le</a:t>
            </a:r>
            <a:r>
              <a:rPr lang="en" sz="2000">
                <a:solidFill>
                  <a:srgbClr val="005047"/>
                </a:solidFill>
              </a:rPr>
              <a:t>arning Activity - </a:t>
            </a:r>
            <a:r>
              <a:rPr lang="en" sz="2000"/>
              <a:t>Plotting Measurements for a Garden🪴</a:t>
            </a:r>
            <a:endParaRPr sz="2600">
              <a:solidFill>
                <a:srgbClr val="005047"/>
              </a:solidFill>
            </a:endParaRPr>
          </a:p>
        </p:txBody>
      </p:sp>
      <p:sp>
        <p:nvSpPr>
          <p:cNvPr id="237" name="Google Shape;23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7.1.3 Plotting Measurements</a:t>
            </a:r>
            <a:endParaRPr/>
          </a:p>
        </p:txBody>
      </p:sp>
      <p:graphicFrame>
        <p:nvGraphicFramePr>
          <p:cNvPr id="239" name="Google Shape;239;p21"/>
          <p:cNvGraphicFramePr/>
          <p:nvPr/>
        </p:nvGraphicFramePr>
        <p:xfrm>
          <a:off x="437615" y="937614"/>
          <a:ext cx="3000000" cy="3000000"/>
        </p:xfrm>
        <a:graphic>
          <a:graphicData uri="http://schemas.openxmlformats.org/drawingml/2006/table">
            <a:tbl>
              <a:tblPr>
                <a:noFill/>
                <a:tableStyleId>{DDEC1900-0419-4533-B803-F5F5F6613EF1}</a:tableStyleId>
              </a:tblPr>
              <a:tblGrid>
                <a:gridCol w="1615975"/>
                <a:gridCol w="1467050"/>
              </a:tblGrid>
              <a:tr h="51122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Length</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(meters)</a:t>
                      </a:r>
                      <a:endParaRPr b="1" i="1">
                        <a:solidFill>
                          <a:schemeClr val="lt1"/>
                        </a:solidFill>
                        <a:latin typeface="Times New Roman"/>
                        <a:ea typeface="Times New Roman"/>
                        <a:cs typeface="Times New Roman"/>
                        <a:sym typeface="Times New Roman"/>
                      </a:endParaRPr>
                    </a:p>
                  </a:txBody>
                  <a:tcPr marT="0" marB="45700" marR="45700" marL="45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Area (square meters)</a:t>
                      </a:r>
                      <a:endParaRPr b="1" i="1">
                        <a:solidFill>
                          <a:schemeClr val="lt1"/>
                        </a:solidFill>
                        <a:latin typeface="Times New Roman"/>
                        <a:ea typeface="Times New Roman"/>
                        <a:cs typeface="Times New Roman"/>
                        <a:sym typeface="Times New Roman"/>
                      </a:endParaRPr>
                    </a:p>
                  </a:txBody>
                  <a:tcPr marT="0" marB="45700" marR="45700" marL="45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2866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100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2732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10</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150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24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12</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156</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192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12.5</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156.25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91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18</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126</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58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20</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100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546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24</a:t>
                      </a:r>
                      <a:endParaRPr sz="1350">
                        <a:solidFill>
                          <a:srgbClr val="424242"/>
                        </a:solidFill>
                        <a:highlight>
                          <a:srgbClr val="FFFFFF"/>
                        </a:highlight>
                        <a:latin typeface="Noto Sans"/>
                        <a:ea typeface="Noto Sans"/>
                        <a:cs typeface="Noto Sans"/>
                        <a:sym typeface="Noto Sans"/>
                      </a:endParaRPr>
                    </a:p>
                  </a:txBody>
                  <a:tcPr marT="0" marB="45700" marR="45700" marL="45700" anchor="ctr">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40" name="Google Shape;240;p21"/>
          <p:cNvSpPr txBox="1"/>
          <p:nvPr/>
        </p:nvSpPr>
        <p:spPr>
          <a:xfrm>
            <a:off x="3594725" y="1024128"/>
            <a:ext cx="5393700" cy="3623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Plot some values for the length and area of the garden with perimeter 50 meters on the coordinate plane.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do you notice about how the plotted points increase and decrease?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points (3, 66) and (22, 66) each represent the length and area of the garden. Plot these two points on a coordinate plane. What do these points mean in this situation?</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Could the point (1, 25) represent the length and area of the garden?</a:t>
            </a:r>
            <a:endParaRPr sz="1800">
              <a:solidFill>
                <a:srgbClr val="424242"/>
              </a:solidFill>
              <a:latin typeface="Calibri"/>
              <a:ea typeface="Calibri"/>
              <a:cs typeface="Calibri"/>
              <a:sym typeface="Calibri"/>
            </a:endParaRPr>
          </a:p>
        </p:txBody>
      </p:sp>
      <p:sp>
        <p:nvSpPr>
          <p:cNvPr id="241" name="Google Shape;241;p21">
            <a:hlinkClick action="ppaction://hlinksldjump" r:id="rId3"/>
          </p:cNvPr>
          <p:cNvSpPr/>
          <p:nvPr/>
        </p:nvSpPr>
        <p:spPr>
          <a:xfrm>
            <a:off x="1230188" y="3723359"/>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22"/>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47" name="Google Shape;247;p22"/>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What happens to the area when you interchange the length and width? For example, compare the areas of a rectangle of length 11 meters and width 14 meters with a rectangle of length 14 meters and width 11 meters.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What patterns would you notice if you were to plot more length and area pairs on the graph?</a:t>
            </a:r>
            <a:endParaRPr/>
          </a:p>
        </p:txBody>
      </p:sp>
      <p:sp>
        <p:nvSpPr>
          <p:cNvPr id="248" name="Google Shape;24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 Plotting Measurements</a:t>
            </a:r>
            <a:endParaRPr/>
          </a:p>
        </p:txBody>
      </p:sp>
      <p:pic>
        <p:nvPicPr>
          <p:cNvPr id="250" name="Google Shape;250;p22"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3"/>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The Meaning of Points on a Graph</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Scatterplot #CharacteristicsLifestyleCulture #Realworld #WorkedExample #Annotations #Table #Graph" id="257" name="Google Shape;257;p23" title="The Meaning of Points on a Graph">
            <a:hlinkClick r:id="rId4"/>
          </p:cNvPr>
          <p:cNvPicPr preferRelativeResize="0"/>
          <p:nvPr/>
        </p:nvPicPr>
        <p:blipFill>
          <a:blip r:embed="rId5">
            <a:alphaModFix/>
          </a:blip>
          <a:stretch>
            <a:fillRect/>
          </a:stretch>
        </p:blipFill>
        <p:spPr>
          <a:xfrm>
            <a:off x="1691640" y="402336"/>
            <a:ext cx="5724144" cy="32313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24"/>
          <p:cNvPicPr preferRelativeResize="0"/>
          <p:nvPr/>
        </p:nvPicPr>
        <p:blipFill>
          <a:blip r:embed="rId3">
            <a:alphaModFix/>
          </a:blip>
          <a:stretch>
            <a:fillRect/>
          </a:stretch>
        </p:blipFill>
        <p:spPr>
          <a:xfrm>
            <a:off x="3706150" y="1472184"/>
            <a:ext cx="5190502" cy="2379825"/>
          </a:xfrm>
          <a:prstGeom prst="rect">
            <a:avLst/>
          </a:prstGeom>
          <a:noFill/>
          <a:ln>
            <a:noFill/>
          </a:ln>
        </p:spPr>
      </p:pic>
      <p:sp>
        <p:nvSpPr>
          <p:cNvPr id="263" name="Google Shape;263;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64" name="Google Shape;264;p24"/>
          <p:cNvSpPr txBox="1"/>
          <p:nvPr>
            <p:ph idx="1" type="body"/>
          </p:nvPr>
        </p:nvSpPr>
        <p:spPr>
          <a:xfrm>
            <a:off x="247350" y="968850"/>
            <a:ext cx="8649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600"/>
              <a:t>The graph shows a rectangle’s side length and its area. What is true about the point (3, 21)?</a:t>
            </a:r>
            <a:endParaRPr sz="1600"/>
          </a:p>
        </p:txBody>
      </p:sp>
      <p:sp>
        <p:nvSpPr>
          <p:cNvPr id="265" name="Google Shape;265;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6" name="Google Shape;266;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7.1.3 Plotting Measurements</a:t>
            </a:r>
            <a:endParaRPr sz="1000"/>
          </a:p>
        </p:txBody>
      </p:sp>
      <p:pic>
        <p:nvPicPr>
          <p:cNvPr id="267" name="Google Shape;267;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8" name="Google Shape;268;p24">
            <a:hlinkClick action="ppaction://hlinksldjump" r:id="rId5"/>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69" name="Google Shape;269;p24"/>
          <p:cNvSpPr txBox="1"/>
          <p:nvPr/>
        </p:nvSpPr>
        <p:spPr>
          <a:xfrm>
            <a:off x="247350" y="1470838"/>
            <a:ext cx="4162800" cy="2727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The width of the rectangle is 3 meters, and the area is 21 square meters.</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The length of the rectangle is 3 meters, and the area is 21 square meters.</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It is not possible to find the width of the rectangle when the length is 3 meters.</a:t>
            </a:r>
            <a:endParaRPr sz="1600">
              <a:solidFill>
                <a:srgbClr val="424242"/>
              </a:solidFill>
              <a:latin typeface="Calibri"/>
              <a:ea typeface="Calibri"/>
              <a:cs typeface="Calibri"/>
              <a:sym typeface="Calibri"/>
            </a:endParaRPr>
          </a:p>
          <a:p>
            <a:pPr indent="-330200" lvl="0" marL="457200" rtl="0" algn="l">
              <a:spcBef>
                <a:spcPts val="1000"/>
              </a:spcBef>
              <a:spcAft>
                <a:spcPts val="1000"/>
              </a:spcAft>
              <a:buClr>
                <a:srgbClr val="424242"/>
              </a:buClr>
              <a:buSzPts val="1600"/>
              <a:buFont typeface="Calibri"/>
              <a:buAutoNum type="alphaLcPeriod"/>
            </a:pPr>
            <a:r>
              <a:rPr lang="en" sz="1600">
                <a:solidFill>
                  <a:srgbClr val="424242"/>
                </a:solidFill>
                <a:latin typeface="Calibri"/>
                <a:ea typeface="Calibri"/>
                <a:cs typeface="Calibri"/>
                <a:sym typeface="Calibri"/>
              </a:rPr>
              <a:t>The area of the rectangle is 3 square meters.</a:t>
            </a:r>
            <a:endParaRPr sz="1600">
              <a:solidFill>
                <a:srgbClr val="424242"/>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3" name="Shape 273"/>
        <p:cNvGrpSpPr/>
        <p:nvPr/>
      </p:nvGrpSpPr>
      <p:grpSpPr>
        <a:xfrm>
          <a:off x="0" y="0"/>
          <a:ext cx="0" cy="0"/>
          <a:chOff x="0" y="0"/>
          <a:chExt cx="0" cy="0"/>
        </a:xfrm>
      </p:grpSpPr>
      <p:sp>
        <p:nvSpPr>
          <p:cNvPr id="274" name="Google Shape;274;p25"/>
          <p:cNvSpPr txBox="1"/>
          <p:nvPr/>
        </p:nvSpPr>
        <p:spPr>
          <a:xfrm>
            <a:off x="310896" y="1017725"/>
            <a:ext cx="8817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graph shows the relationship between a rectangle’s side length and area.</a:t>
            </a:r>
            <a:endParaRPr sz="1800">
              <a:latin typeface="Calibri"/>
              <a:ea typeface="Calibri"/>
              <a:cs typeface="Calibri"/>
              <a:sym typeface="Calibri"/>
            </a:endParaRPr>
          </a:p>
        </p:txBody>
      </p:sp>
      <p:sp>
        <p:nvSpPr>
          <p:cNvPr id="275" name="Google Shape;275;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76" name="Google Shape;27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7.1.</a:t>
            </a:r>
            <a:r>
              <a:rPr lang="en" sz="1000"/>
              <a:t>3 </a:t>
            </a:r>
            <a:r>
              <a:rPr lang="en" sz="1000"/>
              <a:t>Plotting Measurements</a:t>
            </a:r>
            <a:r>
              <a:rPr lang="en" sz="1000"/>
              <a:t> </a:t>
            </a:r>
            <a:r>
              <a:rPr lang="en" sz="1000"/>
              <a:t>- Additional Resources</a:t>
            </a:r>
            <a:endParaRPr sz="1000"/>
          </a:p>
        </p:txBody>
      </p:sp>
      <p:pic>
        <p:nvPicPr>
          <p:cNvPr id="278" name="Google Shape;278;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79" name="Google Shape;279;p25"/>
          <p:cNvSpPr txBox="1"/>
          <p:nvPr/>
        </p:nvSpPr>
        <p:spPr>
          <a:xfrm>
            <a:off x="310896" y="2221992"/>
            <a:ext cx="36027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500"/>
              </a:spcAft>
              <a:buNone/>
            </a:pPr>
            <a:r>
              <a:rPr lang="en" sz="1600">
                <a:solidFill>
                  <a:schemeClr val="dk1"/>
                </a:solidFill>
                <a:latin typeface="Calibri"/>
                <a:ea typeface="Calibri"/>
                <a:cs typeface="Calibri"/>
                <a:sym typeface="Calibri"/>
              </a:rPr>
              <a:t>What does the point (7, 28) mean in the situation?</a:t>
            </a:r>
            <a:endParaRPr sz="1600">
              <a:solidFill>
                <a:schemeClr val="dk1"/>
              </a:solidFill>
              <a:latin typeface="Calibri"/>
              <a:ea typeface="Calibri"/>
              <a:cs typeface="Calibri"/>
              <a:sym typeface="Calibri"/>
            </a:endParaRPr>
          </a:p>
        </p:txBody>
      </p:sp>
      <p:pic>
        <p:nvPicPr>
          <p:cNvPr id="280" name="Google Shape;280;p25"/>
          <p:cNvPicPr preferRelativeResize="0"/>
          <p:nvPr/>
        </p:nvPicPr>
        <p:blipFill>
          <a:blip r:embed="rId4">
            <a:alphaModFix/>
          </a:blip>
          <a:stretch>
            <a:fillRect/>
          </a:stretch>
        </p:blipFill>
        <p:spPr>
          <a:xfrm>
            <a:off x="3749347" y="1705150"/>
            <a:ext cx="4925604" cy="225837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6" name="Google Shape;286;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7" name="Google Shape;287;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8" name="Google Shape;288;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9" name="Google Shape;289;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0" name="Google Shape;290;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1" name="Google Shape;291;p26"/>
          <p:cNvCxnSpPr>
            <a:stCxn id="285" idx="2"/>
            <a:endCxn id="28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92" name="Google Shape;292;p26"/>
          <p:cNvCxnSpPr>
            <a:stCxn id="287" idx="3"/>
            <a:endCxn id="28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93" name="Google Shape;293;p26"/>
          <p:cNvCxnSpPr>
            <a:stCxn id="286" idx="3"/>
            <a:endCxn id="28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294" name="Google Shape;294;p26"/>
          <p:cNvCxnSpPr>
            <a:stCxn id="288" idx="3"/>
            <a:endCxn id="29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95" name="Google Shape;295;p26"/>
          <p:cNvCxnSpPr>
            <a:stCxn id="290" idx="3"/>
            <a:endCxn id="28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96" name="Google Shape;296;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98" name="Google Shape;298;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99" name="Google Shape;299;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00" name="Google Shape;300;p26"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01" name="Google Shape;301;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02" name="Google Shape;302;p26"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03" name="Google Shape;303;p26"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04" name="Google Shape;304;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5" name="Google Shape;305;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6" name="Google Shape;306;p2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07" name="Google Shape;307;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08" name="Google Shape;308;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09" name="Google Shape;309;p26"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15" name="Google Shape;315;p27"/>
          <p:cNvSpPr txBox="1"/>
          <p:nvPr>
            <p:ph idx="1" type="body"/>
          </p:nvPr>
        </p:nvSpPr>
        <p:spPr>
          <a:xfrm>
            <a:off x="311700" y="1060625"/>
            <a:ext cx="6652800" cy="79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A rectangular yard is enclosed by 100 meters of fencing. The table shows some possible values for the length and width of the yard.</a:t>
            </a:r>
            <a:endParaRPr/>
          </a:p>
        </p:txBody>
      </p:sp>
      <p:sp>
        <p:nvSpPr>
          <p:cNvPr id="316" name="Google Shape;316;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a:t>
            </a:r>
            <a:r>
              <a:rPr lang="en"/>
              <a:t>4 </a:t>
            </a:r>
            <a:r>
              <a:rPr lang="en"/>
              <a:t>The Input and Output of a Function</a:t>
            </a:r>
            <a:endParaRPr/>
          </a:p>
        </p:txBody>
      </p:sp>
      <p:graphicFrame>
        <p:nvGraphicFramePr>
          <p:cNvPr id="318" name="Google Shape;318;p27"/>
          <p:cNvGraphicFramePr/>
          <p:nvPr/>
        </p:nvGraphicFramePr>
        <p:xfrm>
          <a:off x="5195557" y="2087223"/>
          <a:ext cx="3000000" cy="3000000"/>
        </p:xfrm>
        <a:graphic>
          <a:graphicData uri="http://schemas.openxmlformats.org/drawingml/2006/table">
            <a:tbl>
              <a:tblPr>
                <a:noFill/>
                <a:tableStyleId>{DDEC1900-0419-4533-B803-F5F5F6613EF1}</a:tableStyleId>
              </a:tblPr>
              <a:tblGrid>
                <a:gridCol w="939200"/>
                <a:gridCol w="1050150"/>
                <a:gridCol w="1098700"/>
              </a:tblGrid>
              <a:tr h="232900">
                <a:tc>
                  <a:txBody>
                    <a:bodyPr/>
                    <a:lstStyle/>
                    <a:p>
                      <a:pPr indent="0" lvl="0" marL="0" rtl="0" algn="ctr">
                        <a:spcBef>
                          <a:spcPts val="0"/>
                        </a:spcBef>
                        <a:spcAft>
                          <a:spcPts val="0"/>
                        </a:spcAft>
                        <a:buNone/>
                      </a:pPr>
                      <a:r>
                        <a:rPr b="1" i="1" lang="en">
                          <a:solidFill>
                            <a:schemeClr val="lt1"/>
                          </a:solidFill>
                        </a:rPr>
                        <a:t>Length</a:t>
                      </a:r>
                      <a:endParaRPr b="1" i="1">
                        <a:solidFill>
                          <a:schemeClr val="lt1"/>
                        </a:solidFill>
                      </a:endParaRPr>
                    </a:p>
                    <a:p>
                      <a:pPr indent="0" lvl="0" marL="0" rtl="0" algn="ctr">
                        <a:spcBef>
                          <a:spcPts val="0"/>
                        </a:spcBef>
                        <a:spcAft>
                          <a:spcPts val="0"/>
                        </a:spcAft>
                        <a:buNone/>
                      </a:pPr>
                      <a:r>
                        <a:rPr b="1" i="1" lang="en">
                          <a:solidFill>
                            <a:schemeClr val="lt1"/>
                          </a:solidFill>
                        </a:rPr>
                        <a:t>(meters)</a:t>
                      </a:r>
                      <a:endParaRPr b="1" i="1">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rPr>
                        <a:t>Width</a:t>
                      </a:r>
                      <a:endParaRPr b="1" i="1">
                        <a:solidFill>
                          <a:schemeClr val="lt1"/>
                        </a:solidFill>
                      </a:endParaRPr>
                    </a:p>
                    <a:p>
                      <a:pPr indent="0" lvl="0" marL="0" rtl="0" algn="ctr">
                        <a:spcBef>
                          <a:spcPts val="0"/>
                        </a:spcBef>
                        <a:spcAft>
                          <a:spcPts val="0"/>
                        </a:spcAft>
                        <a:buNone/>
                      </a:pPr>
                      <a:r>
                        <a:rPr b="1" i="1" lang="en">
                          <a:solidFill>
                            <a:schemeClr val="lt1"/>
                          </a:solidFill>
                        </a:rPr>
                        <a:t>(meters)</a:t>
                      </a:r>
                      <a:endParaRPr b="1" i="1">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rPr>
                        <a:t>Area</a:t>
                      </a:r>
                      <a:endParaRPr b="1" i="1">
                        <a:solidFill>
                          <a:schemeClr val="lt1"/>
                        </a:solidFill>
                      </a:endParaRPr>
                    </a:p>
                    <a:p>
                      <a:pPr indent="0" lvl="0" marL="0" rtl="0" algn="ctr">
                        <a:spcBef>
                          <a:spcPts val="0"/>
                        </a:spcBef>
                        <a:spcAft>
                          <a:spcPts val="0"/>
                        </a:spcAft>
                        <a:buNone/>
                      </a:pPr>
                      <a:r>
                        <a:rPr b="1" i="1" lang="en">
                          <a:solidFill>
                            <a:schemeClr val="lt1"/>
                          </a:solidFill>
                        </a:rPr>
                        <a:t>(square meters)</a:t>
                      </a:r>
                      <a:endParaRPr b="1" i="1">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36195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10</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40</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400</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20</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30</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a:pPr>
                      <a:r>
                        <a:t/>
                      </a:r>
                      <a:endParaRPr b="1">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25</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25</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625</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35</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15</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525</a:t>
                      </a:r>
                      <a:endParaRPr>
                        <a:solidFill>
                          <a:srgbClr val="424242"/>
                        </a:solidFill>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79075">
                <a:tc>
                  <a:txBody>
                    <a:bodyPr/>
                    <a:lstStyle/>
                    <a:p>
                      <a:pPr indent="0" lvl="0" marL="0" rtl="0" algn="ctr">
                        <a:lnSpc>
                          <a:spcPct val="115000"/>
                        </a:lnSpc>
                        <a:spcBef>
                          <a:spcPts val="0"/>
                        </a:spcBef>
                        <a:spcAft>
                          <a:spcPts val="0"/>
                        </a:spcAft>
                        <a:buNone/>
                      </a:pPr>
                      <a:r>
                        <a:rPr lang="en">
                          <a:solidFill>
                            <a:srgbClr val="424242"/>
                          </a:solidFill>
                          <a:latin typeface="Noto Sans"/>
                          <a:ea typeface="Noto Sans"/>
                          <a:cs typeface="Noto Sans"/>
                          <a:sym typeface="Noto Sans"/>
                        </a:rPr>
                        <a:t>40</a:t>
                      </a:r>
                      <a:endParaRPr>
                        <a:solidFill>
                          <a:srgbClr val="424242"/>
                        </a:solidFill>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2"/>
                      </a:pPr>
                      <a:r>
                        <a:t/>
                      </a:r>
                      <a:endParaRPr b="1">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317500" lvl="0" marL="457200" rtl="0" algn="ctr">
                        <a:lnSpc>
                          <a:spcPct val="115000"/>
                        </a:lnSpc>
                        <a:spcBef>
                          <a:spcPts val="0"/>
                        </a:spcBef>
                        <a:spcAft>
                          <a:spcPts val="0"/>
                        </a:spcAft>
                        <a:buClr>
                          <a:srgbClr val="424242"/>
                        </a:buClr>
                        <a:buSzPts val="1400"/>
                        <a:buFont typeface="Calibri"/>
                        <a:buAutoNum type="alphaLcPeriod" startAt="3"/>
                      </a:pPr>
                      <a:r>
                        <a:t/>
                      </a:r>
                      <a:endParaRPr b="1">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
        <p:nvSpPr>
          <p:cNvPr id="319" name="Google Shape;319;p27"/>
          <p:cNvSpPr txBox="1"/>
          <p:nvPr/>
        </p:nvSpPr>
        <p:spPr>
          <a:xfrm>
            <a:off x="310900" y="2191828"/>
            <a:ext cx="4845900" cy="2328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Complete the table with the missing values.</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If the values for length and area are plotted, what would the graph look like?</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How is the relationship between the length and the area of the rectangle different from other kinds of relationships we’ve seen before?</a:t>
            </a:r>
            <a:endParaRPr sz="1800">
              <a:solidFill>
                <a:srgbClr val="424242"/>
              </a:solidFill>
              <a:latin typeface="Calibri"/>
              <a:ea typeface="Calibri"/>
              <a:cs typeface="Calibri"/>
              <a:sym typeface="Calibri"/>
            </a:endParaRPr>
          </a:p>
        </p:txBody>
      </p:sp>
      <p:pic>
        <p:nvPicPr>
          <p:cNvPr id="320" name="Google Shape;320;p27" title="ChatGPT Image Oct 1, 2025, 06_36_45 PM.png"/>
          <p:cNvPicPr preferRelativeResize="0"/>
          <p:nvPr/>
        </p:nvPicPr>
        <p:blipFill>
          <a:blip r:embed="rId3">
            <a:alphaModFix/>
          </a:blip>
          <a:stretch>
            <a:fillRect/>
          </a:stretch>
        </p:blipFill>
        <p:spPr>
          <a:xfrm>
            <a:off x="6465023" y="668125"/>
            <a:ext cx="2367276" cy="15781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6" name="Google Shape;326;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1" name="Google Shape;331;p28"/>
          <p:cNvCxnSpPr>
            <a:stCxn id="325" idx="2"/>
            <a:endCxn id="32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2" name="Google Shape;332;p28"/>
          <p:cNvCxnSpPr>
            <a:stCxn id="327" idx="3"/>
            <a:endCxn id="32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3" name="Google Shape;333;p28"/>
          <p:cNvCxnSpPr>
            <a:stCxn id="326" idx="3"/>
            <a:endCxn id="32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4" name="Google Shape;334;p28"/>
          <p:cNvCxnSpPr>
            <a:stCxn id="328" idx="3"/>
            <a:endCxn id="33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35" name="Google Shape;335;p28"/>
          <p:cNvCxnSpPr>
            <a:stCxn id="330" idx="3"/>
            <a:endCxn id="32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6" name="Google Shape;336;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7" name="Google Shape;337;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8" name="Google Shape;338;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39" name="Google Shape;339;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40" name="Google Shape;340;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1" name="Google Shape;341;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42" name="Google Shape;342;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3" name="Google Shape;343;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4" name="Google Shape;344;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45" name="Google Shape;345;p2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46" name="Google Shape;346;p2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47" name="Google Shape;347;p2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48" name="Google Shape;348;p28"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49" name="Google Shape;349;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55" name="Google Shape;355;p2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56" name="Google Shape;356;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a:t>
            </a:r>
            <a:r>
              <a:rPr lang="en"/>
              <a:t>5 Practice</a:t>
            </a:r>
            <a:endParaRPr/>
          </a:p>
        </p:txBody>
      </p:sp>
      <p:pic>
        <p:nvPicPr>
          <p:cNvPr descr=" Student studying with a laptop and open book, showing focus and independent learning during math practice." id="358" name="Google Shape;358;p29" title="Practice-1.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4" name="Google Shape;364;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5" name="Google Shape;365;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6" name="Google Shape;366;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7" name="Google Shape;367;p3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8" name="Google Shape;368;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9" name="Google Shape;369;p30"/>
          <p:cNvCxnSpPr>
            <a:stCxn id="363" idx="2"/>
            <a:endCxn id="36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0" name="Google Shape;370;p30"/>
          <p:cNvCxnSpPr>
            <a:stCxn id="365" idx="3"/>
            <a:endCxn id="36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1" name="Google Shape;371;p30"/>
          <p:cNvCxnSpPr>
            <a:stCxn id="364" idx="3"/>
            <a:endCxn id="36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2" name="Google Shape;372;p30"/>
          <p:cNvCxnSpPr>
            <a:stCxn id="366" idx="3"/>
            <a:endCxn id="36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3" name="Google Shape;373;p30"/>
          <p:cNvCxnSpPr>
            <a:stCxn id="368" idx="3"/>
            <a:endCxn id="36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74" name="Google Shape;37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5" name="Google Shape;375;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6" name="Google Shape;376;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7" name="Google Shape;377;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8" name="Google Shape;378;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79" name="Google Shape;379;p30"/>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80" name="Google Shape;380;p30"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81" name="Google Shape;381;p30"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82" name="Google Shape;382;p30"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83" name="Google Shape;383;p30"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84" name="Google Shape;384;p30"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85" name="Google Shape;385;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86" name="Google Shape;386;p30"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87" name="Google Shape;387;p30"/>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93" name="Google Shape;393;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 Patterns of Change</a:t>
            </a:r>
            <a:endParaRPr/>
          </a:p>
        </p:txBody>
      </p:sp>
      <p:sp>
        <p:nvSpPr>
          <p:cNvPr id="395" name="Google Shape;395;p31"/>
          <p:cNvSpPr txBox="1"/>
          <p:nvPr/>
        </p:nvSpPr>
        <p:spPr>
          <a:xfrm>
            <a:off x="385275" y="1060625"/>
            <a:ext cx="8446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Reflect on how the relationship between the side lengths and the area of a rectangle differs from other relationships you’ve seen.</a:t>
            </a:r>
            <a:endParaRPr sz="1800">
              <a:solidFill>
                <a:srgbClr val="424242"/>
              </a:solidFill>
              <a:latin typeface="Calibri"/>
              <a:ea typeface="Calibri"/>
              <a:cs typeface="Calibri"/>
              <a:sym typeface="Calibri"/>
            </a:endParaRPr>
          </a:p>
          <a:p>
            <a:pPr indent="0" lvl="0" marL="0" rtl="0" algn="l">
              <a:spcBef>
                <a:spcPts val="1200"/>
              </a:spcBef>
              <a:spcAft>
                <a:spcPts val="1200"/>
              </a:spcAft>
              <a:buNone/>
            </a:pPr>
            <a:r>
              <a:t/>
            </a:r>
            <a:endParaRPr sz="1800">
              <a:solidFill>
                <a:srgbClr val="424242"/>
              </a:solidFill>
              <a:latin typeface="Calibri"/>
              <a:ea typeface="Calibri"/>
              <a:cs typeface="Calibri"/>
              <a:sym typeface="Calibri"/>
            </a:endParaRPr>
          </a:p>
        </p:txBody>
      </p:sp>
      <p:pic>
        <p:nvPicPr>
          <p:cNvPr id="396" name="Google Shape;396;p31"/>
          <p:cNvPicPr preferRelativeResize="0"/>
          <p:nvPr/>
        </p:nvPicPr>
        <p:blipFill>
          <a:blip r:embed="rId3">
            <a:alphaModFix/>
          </a:blip>
          <a:stretch>
            <a:fillRect/>
          </a:stretch>
        </p:blipFill>
        <p:spPr>
          <a:xfrm>
            <a:off x="311700" y="1642179"/>
            <a:ext cx="2847475" cy="2847475"/>
          </a:xfrm>
          <a:prstGeom prst="rect">
            <a:avLst/>
          </a:prstGeom>
          <a:noFill/>
          <a:ln>
            <a:noFill/>
          </a:ln>
        </p:spPr>
      </p:pic>
      <p:sp>
        <p:nvSpPr>
          <p:cNvPr id="397" name="Google Shape;397;p31"/>
          <p:cNvSpPr txBox="1"/>
          <p:nvPr/>
        </p:nvSpPr>
        <p:spPr>
          <a:xfrm>
            <a:off x="2774600" y="1920240"/>
            <a:ext cx="5723400" cy="225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From this lesson, what observations can you make about:</a:t>
            </a:r>
            <a:endParaRPr sz="1800">
              <a:solidFill>
                <a:srgbClr val="424242"/>
              </a:solidFill>
              <a:latin typeface="Calibri"/>
              <a:ea typeface="Calibri"/>
              <a:cs typeface="Calibri"/>
              <a:sym typeface="Calibri"/>
            </a:endParaRPr>
          </a:p>
          <a:p>
            <a:pPr indent="-342900" lvl="0" marL="457200" rtl="0" algn="l">
              <a:spcBef>
                <a:spcPts val="12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the values in the table relating the length and the area of the rectangle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the graph representing the length–area relationship</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Char char="●"/>
            </a:pPr>
            <a:r>
              <a:rPr lang="en" sz="1800">
                <a:solidFill>
                  <a:srgbClr val="424242"/>
                </a:solidFill>
                <a:latin typeface="Calibri"/>
                <a:ea typeface="Calibri"/>
                <a:cs typeface="Calibri"/>
                <a:sym typeface="Calibri"/>
              </a:rPr>
              <a:t>the rule that relates the input and output of the function</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03" name="Google Shape;403;p3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04" name="Google Shape;40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 Patterns of Change</a:t>
            </a:r>
            <a:endParaRPr/>
          </a:p>
        </p:txBody>
      </p:sp>
      <p:graphicFrame>
        <p:nvGraphicFramePr>
          <p:cNvPr id="406" name="Google Shape;406;p32"/>
          <p:cNvGraphicFramePr/>
          <p:nvPr/>
        </p:nvGraphicFramePr>
        <p:xfrm>
          <a:off x="311700" y="1764100"/>
          <a:ext cx="3000000" cy="3000000"/>
        </p:xfrm>
        <a:graphic>
          <a:graphicData uri="http://schemas.openxmlformats.org/drawingml/2006/table">
            <a:tbl>
              <a:tblPr>
                <a:noFill/>
                <a:tableStyleId>{DDEC1900-0419-4533-B803-F5F5F6613EF1}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Create drawings, tables, and graphs that represent the area of a garden.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Recognize a situation represented by a graph that increases and then decreases.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