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plant with oval leaves that oppose each other on long, thin branches.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dandelion plant. The shoot system consists of leaves and a flower on a stem. The flower is labeled as reproductive; the leaves are labeled as vegetative. The root system consists of a single, thick root that branches into smaller roots.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a round plant stem cross section. There are four teardrop-shaped vascular bundles, with the narrow point of the teardrop meeting at a round xylem vessel. Within each teardrop near the center are two to four more xylem vessels. To the outside of the xylem vessels are much smaller phloem cells. The four vascular bundles are encased in ground tissue. Cells of the ground tissue are somewhat larger than phloem. The stem is protected by an outer layer of dermal tissue, made up of several layers of cells smaller than phloem cells.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stem. Leaves are attached to petioles, which are small branches that radiate out from the stem. The petioles join the branch at junctions called nodes. The nodes are separated by a length of stem called the internode. Above the petioles, small leaves, auxillary buds, bud out from the node.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a stem about 1.2 millimeters across. The central pith layer is about 800 microns across. Pith cells stain greenish-blue and are about 50 to 100 microns in diameter in the middle, and smaller toward the outside. Surrounding the pith is a ring of xylem cells about 75 microns across and four cells deep. Xylem cells, which are about 15 microns across, radiate out from the center in rows. Rows of green-staining phloem cells radiate out from the xylem cells. Phloem cells are about half the size of xylem cells. Outside the phloem is a ring of cells that make up the peripheral cortex. Cells in the peripheral cortex are rounded rectangles that lie perpendicular to the phloem. The outermost epidermis is made up of cells similar in shape to the peripheral cortex cells but a bit larger. On opposite faces of the stem the peripheral cortex bulges outward, forming buds about 150 microns across.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collenchyma cells, which are irregularly shaped and 25 to 50 microns across. The collenchyma cells are adjacent to a layer of rectangular cells that form the epidermis.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cross section of a flax stem. The pith is white tissue in the center of the stem. Outside the pith is a layer of xylem. The inner xylem cells are large, while ones further out are smaller. The smaller xylem cells radiate out from the center, like spokes on a wheel. Outside the xylem is a ring of phloem cells. The phloem is surrounded by a layer of sclerenchyma cells, then a layer of cortex cells. Outside the cortex is the epidermis. Part B is a painting of women working with linen cloth. One is smoothing the cloth on a table, and the other women are sitting with linen on their laps. Part C is a photo of flax plants, which have long, wide leaves that taper toward narrow tips.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electron micrograph in part A shows the lumpy, textured surface of a leaf epidermis. Individual cells look like pillows arranged side by side and fused together. In the center of the image is an oval pore about 10 microns across. Inside the pore, closed guard cells have the appearance of sealed lips. The two light micrographs in part B shows two kidney-shaped guard cells. In the left image, the stoma is open and round. In the right image, the stoma is closed and oval shaped. Part C is an illustration of the leaf epidermis with a oval stomatal pore in the center. Surrounding this pore are two kidney-shaped guard cells. Rectangular epidermal cells surround the guard cells.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is cross section of a dicot stem. In the center of the stem is ground tissue. Symmetrically arranged near the outside of the stem are egg-shaped vascular bundles; the narrow end of the egg points inward. The inner part of the vascular bundle is xylem tissue, and the outer part is sclerenchyma tissue. Sandwiched between the xylem and sclerenchyma is the phloem. Part B is a cross section of a monocot stem. In the monocot stem, the vascular bundles are scattered throughout the ground tissue. The bundles are smaller than in the dicot stem, and distinct layers of xylem, phloem and sclerenchyma cannot be discerned.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Left illustration shows a cross section of a woody stem undergoing primary growth. At the core of the stem is pith. Toward the outside are egg-shaped vascular bundles. Xylem is located toward the inside of the vascular bundle, and phloem is in the middle. Sclerenchyma cap the outside of the bundle. Right illustration shows a cross section of a woody stem undergoing secondary growth. As in primary growth, the core of the stem is pith. Outside the pith is a ring of secondary xylem. Rounded bundles of primary xylem tissue project from this ring into the pith. Outside the secondary xylem is a ring of secondary phloem tissue. The vascular cambium separates the xylem from the phloem. Outside the secondary phloem is the cortex layer. Bundles of primary phloem project outward from the secondary phloem into the cortex. A cork ring surrounds the cortex. The cork is separated from the cortex by a thin cork cambium. The bark of the tree extends from the vascular cambium to the epidermis.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rough, white ovals embedded in a smooth, reddish brown woody tree trunk. Where the ovals are, it appears as if the bark has been scraped away.</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cross section of a large tree trunk with many rings projecting outward from the center.</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Photos show six types of modified stems: (a) Lumpy white ginger rhizomes are connected together. A green shoot projects from one end. (b) The carrion flower corm is conical-shaped, with white roots spreading from the bottom of the cone, just above the dirt. (c) Two grass plants are connected by a thick, brown stem. (d) Strawberry plants are connected together by a red runner. (e) The part of the potato plant that humans consume is a tuber. (f) The part of the onion plant that humans consume is a bulb.</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a plant clinging to a stick by wormlike tendrils and (b) a thick, green thorn on a green stem.</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First photo shows carrots, which are thick tap roots that have thin lateral roots extending from them. Second photo shows trees growing along a river bank. The bank has worn away, showing a fibrous root system beneath the soil.</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lateral section of a root tip is divided into three areas: an upper area of maturation, a middle area of elongation, and a lower area of cell division at the root tip. In the area of maturation, root hairs extend from the main root and cells are large and rectangular. The area of elongation has no root hairs, and the cells are still rectangular, but somewhat smaller. A vascular cylinder runs through the center of the root in the area of maturation and the area of elongation. In the area of cell division the cells are much smaller. Cells within this area are called the apical meristem. A layer of cells called the root cap surrounds the apical meristem.</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micrograph shows a root cross section. Xylem cells, whose cell walls stain red, are in the middle of the root. Patches of phloem cells, stained blue, are located at the edge of the ring of xylem cells. The pericycle is a ring of cells on the outer edge of the xylem and phloem. Another ring of cells, called the endodermis, surrounds the pericycle. Everything inside the endodermis is the sclera, or vascular tissue. Outside the endodermis is the cortex. The parenchyma cells that make up the cortex are the largest in the root. Outside the cortex is the exodermis. The exodermis is about two cells thick and is made up of sclerenchyma cells that stain red. Surrounding the exodermis is the epidermis, which is a single cell layer thick. A couple of root hairs project outward from the root.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cross section of a dicot root has an X-shaped structure at its center. The X is made up of many xylem cells. Phloem cells fill the space between the X. A ring of cells called the pericycle surrounds the xylem and phloem. The outer edge of the pericycle is called the endodermis. A thick layer of cortex tissue surrounds the pericycle. The cortex is enclosed in a layer of cells called the epidermis. The monocot root is similar to a dicot root, but the center of the root is filled with pith. The phloem cells form a ring around the pith. Round clusters of xylem cells are embedded in the phloem, symmetrically arranged around the central pith. The outer pericycle, endodermis, cortex and epidermis are the same in the dicot root.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Photos shows a variety of fresh vegetables in a grocery store.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large tree with smaller trunks growing down from its branches, and (b) a tree with slender aerial roots spiraling downwards from the trunk.</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parts of a leaf. The petiole is the stem of the leaf. The midrib is a vessel that extends from the petiole to the leaf tip. Veins branch from the midrib. The lamina is the wide, flat part of the leaf. The margin is the edge of the leaf.</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photo shows the broad, sword-shaped leaves of a tulip. Parallel veins run up the leaves. Part B photo shows a teardrop-shaped linden leaf that has veins radiating out from the midrib. Smaller veins radiate out from these. Right photo shows a fan-shaped ginkgo leaf, which has veins radiating out from the petiole.</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the large-leaves of a potted banana plant growing from a single stem; (b) shows a horse chestnut plant, which has five leaves radiating from the petiole as fingers radiate from the palm of a hand; (c) shows a scrub hickory plant with feather-shaped leaves opposing each other along the stem, or midrib, and a single leaf at the end of the stem; (d) shows a honey locust with five pairs of stem-like veins connected to the midrib. Tiny leaflets grow from the veins.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small oval-like stomata scattered on the bumpy surface of a leaf that is magnified 500 times; (b) is a close-up of a stoma showing the thick lip-like guard cells either side of an opening. Photo (a) and (b) are scanning electron micrographs. Photo (c) is a light micrograph of a leaf cross section that shows a large air space underneath two guard cells. The air space is surrounded by large oval and egg-shaped cells.</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plant with many fuzzy white hairs growing from its surface. Scanning electron micrograph (b) shows branched tree-like hairs emerging from the surface of a leaf. The trunk of each hair is about 250 microns tall. Branches are somewhat shorter. Scanning electron micrograph (c) shows many multi-pronged hairs about 100 microns long that look like sea anemones scattered across a leaf surface.</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is a leaf cross section illustration. A flat layer of rectangular cells make up the upper and lower epidermis. A cuticle layer protects the outside of both epidermal layers. A stomatal pore in the lower epidermis allows carbon dioxide to enter and oxygen to leave. Oval guard cells surround the pore. Sandwiched between the upper and lower epidermis is the mesophyll. The upper part of the mesophyll is comprised of columnar cells called palisade parenchyma. The lower part of the mesophyll is made up of loosely packed spongy parenchyma. Part B is a scanning electron micrograph of a leaf in which all the layers described above are visible. Palisade cells are about 50 microns tall and 10 microns wide and are covered with tiny bumps, which are the chloroplasts. Spongy parenchyma cells are smaller and irregularly shaped. Several large bumps about 20 microns across project from the lower surface of the leaf.</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scanning electron micrograph shows an oval vascular bundle. Small phloem cells make up the bottom of the bundle, and larger xylem cells make up the top. The bundle is surrounded by a ring of larger cells.</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long, thin brown leaves of Spanish moss hanging down from the branches of a large oak tree.</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Left photo shows modified leaves of a Venus flytrap. The two leaves resemble the upper and lower part of the mouth, and are red on the interior. Hair-like appendages, like teeth, frame each modified leaf, so that when the leaves close, the insect will be trapped. Right photo shows three modified leaves of the pitcher plant, which are green tubes with red specks and have a red rim forming the top opening.</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mangrove trees with roots extending into the water. Part B shows cypress trees growing in the water, with upward-growing roots between the trees. Part C is a scanning electron micrograph showing a cross section of wild rice. The cells radiate from the center like spokes on a bicycle wheel, and are interspersed by large spaces that hold air.</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the brown trunk of a tall sequoia tree in a forest. Photo (b) shows a grey tree trunk growing between a road and a sidewalk. The roots have started to lift up and crack the concrete slabs of the sidewalk.</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U-shaped tube holding pure water. A semipermeable membrane, which allows water but not solutes to pass, separates the two sides of the tube. The water level on each side of the tube is the same. Beneath this tube are three more tubes, also divided by semipermeable membranes. In the first tube, solute has been added to the right side. Adding solute to the right side lowers p s i dash s, causing water to move to the right side of the tube. As a result, the water level is higher on the right side. The second tube has pure water on both sides of the membrane. Positive pressure is applied to the left side. Applying positive pressure to the left side causes p s i dash p to increase. As a results, water moves to the right so that the water level is higher on the right than on the left. The third tube also has pure water, but this time negative pressure is applied to the left side. Applying negative pressure lowers p s i dash p, causing water to move to the left side of the tube. As a result, the water level is higher on the left.</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Left photo shows a wilted plant with wilted leaves. Right photo shows a healthy plant.</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pine tree. A blowup of the root indicates that negative water potential draws water from the soil into the root hairs, then into the root xylem. A blowup of the trunk indicates that cohesion and adhesion draws water up the xylem. A blowup of a leaf shows that transpiration draws water from the leaf through the stoma. Next to the tree is an arrow showing water potential, which is low at the roots and high in the leaves. The water potential varies from approximately 0.2 upper case M upper case P lower case a, in the root cells to approximately 0.6 M P a in the stem and from approximately 1.5 M P a in the highest leaves, to approximately 100 M P a in the atmosphere.</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cactus with flat, oval, prickly leaves and a red cylindrical fruit on top; (b) is an orchid with a purple and white flower and glossy leaves; (c) shows a field of plants with long stems, many leaves and a bushy head of small golden flowers; (d) is a water lily in a pond. The water lily has round, flat leaves and a pink and white flower.</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phloem, a column-like structure that is composed of stacks of cylindrical cells called sieve-tube elements. Each cell is separated by a sieve-tube plate. The sieve-tube plate has holes in it, like a slice of Swiss cheese. Lateral sieve areas on the side of the column allow different phloem tubes to interact.</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transpiration of water up the tubes of the xylem from a root sink cell. At the same time, sucrose is translocated down the phloem to the root sink cell from a leaf source cell. The sucrose concentration is high in the source cell, and gradually decreases from the source to the root.</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shows the active, written as P r, and inactive, written as P f r, forms of phytochrome. An arrow indicates that red light converts the inactive form to the active form. Far red light or darkness converts the active form back to the inactive form. When phytochrome is active, a cellular response occurs.</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blue flowers all tilted in the same direction. The flowers have four small petals and a yellow center, and each flower sits atop a slender green stem.</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bunch of reddish grapes growing on a vine.</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30 Plant Form and Physiology</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The Plant Body</a:t>
            </a:r>
          </a:p>
          <a:p>
            <a:pPr marL="457189" lvl="0" indent="-457189">
              <a:buAutoNum type="arabicPeriod"/>
            </a:pPr>
            <a:r>
              <a:t>Stems</a:t>
            </a:r>
          </a:p>
          <a:p>
            <a:pPr marL="457189" lvl="0" indent="-457189">
              <a:buAutoNum type="arabicPeriod"/>
            </a:pPr>
            <a:r>
              <a:t>Roots</a:t>
            </a:r>
          </a:p>
          <a:p>
            <a:pPr marL="457189" lvl="0" indent="-457189">
              <a:buAutoNum type="arabicPeriod"/>
            </a:pPr>
            <a:r>
              <a:t>Leaves</a:t>
            </a:r>
          </a:p>
          <a:p>
            <a:pPr marL="457189" lvl="0" indent="-457189">
              <a:buAutoNum type="arabicPeriod"/>
            </a:pPr>
            <a:r>
              <a:t>Transport of Water and Solutes in Plants</a:t>
            </a:r>
          </a:p>
          <a:p>
            <a:pPr marL="457189" lvl="0" indent="-457189">
              <a:buAutoNum type="arabicPeriod"/>
            </a:pPr>
            <a:r>
              <a:t>Plant Sensory Systems and Responses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30.1</a:t>
            </a:r>
          </a:p>
        </p:txBody>
      </p:sp>
      <p:pic>
        <p:nvPicPr>
          <p:cNvPr id="3" name="Picture 1" descr="Photo shows a plant with oval leaves that oppose each other on long, thin branches."/>
          <p:cNvPicPr>
            <a:picLocks noGrp="1" noChangeAspect="1"/>
          </p:cNvPicPr>
          <p:nvPr/>
        </p:nvPicPr>
        <p:blipFill>
          <a:blip r:embed="rId3"/>
          <a:stretch>
            <a:fillRect/>
          </a:stretch>
        </p:blipFill>
        <p:spPr bwMode="auto">
          <a:xfrm>
            <a:off x="609600" y="1435100"/>
            <a:ext cx="10972800" cy="3683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locust leaf consists of leaflets arrayed along a central midrib. Each leaflet is a complex photosynthetic machine, exquisitely adapted to capture sunlight and carbon dioxide. An intricate vascular system supplies the leaf with water and minerals, and exports the products of photosynthesis. (credit: modification of work by Todd Petit)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30.1 The Plant Body (1 of 2)</a:t>
            </a:r>
          </a:p>
        </p:txBody>
      </p:sp>
      <p:sp>
        <p:nvSpPr>
          <p:cNvPr id="3" name="Content Placeholder 2"/>
          <p:cNvSpPr>
            <a:spLocks noGrp="1"/>
          </p:cNvSpPr>
          <p:nvPr>
            <p:ph idx="1"/>
          </p:nvPr>
        </p:nvSpPr>
        <p:spPr/>
        <p:txBody>
          <a:bodyPr/>
          <a:lstStyle/>
          <a:p>
            <a:pPr marL="0" lvl="0" indent="0">
              <a:buNone/>
            </a:pPr>
            <a:r>
              <a:rPr b="1"/>
              <a:t>Learning Objectives</a:t>
            </a:r>
          </a:p>
          <a:p>
            <a:pPr lvl="0"/>
            <a:r>
              <a:t>Describe the shoot organ system and the root organ system</a:t>
            </a:r>
          </a:p>
          <a:p>
            <a:pPr lvl="0"/>
            <a:r>
              <a:t>Distinguish between meristematic tissue and permanent tissue</a:t>
            </a:r>
          </a:p>
          <a:p>
            <a:pPr lvl="0"/>
            <a:r>
              <a:t>Identify and describe the three regions where plant growth occurs</a:t>
            </a:r>
          </a:p>
          <a:p>
            <a:pPr lvl="0"/>
            <a:r>
              <a:t>Summarize the roles of dermal tissue, vascular tissue, and ground tissue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30.1 The Plant Body (2 of 2)</a:t>
            </a:r>
          </a:p>
        </p:txBody>
      </p:sp>
      <p:sp>
        <p:nvSpPr>
          <p:cNvPr id="3" name="Content Placeholder 2"/>
          <p:cNvSpPr>
            <a:spLocks noGrp="1"/>
          </p:cNvSpPr>
          <p:nvPr>
            <p:ph idx="1"/>
          </p:nvPr>
        </p:nvSpPr>
        <p:spPr/>
        <p:txBody>
          <a:bodyPr/>
          <a:lstStyle/>
          <a:p>
            <a:pPr marL="0" lvl="0" indent="0">
              <a:buNone/>
            </a:pPr>
            <a:r>
              <a:rPr b="1"/>
              <a:t>Learning Objectives</a:t>
            </a:r>
          </a:p>
          <a:p>
            <a:pPr lvl="0"/>
            <a:r>
              <a:t>Compare simple plant tissue with complex plant tissue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30.2</a:t>
            </a:r>
          </a:p>
        </p:txBody>
      </p:sp>
      <p:pic>
        <p:nvPicPr>
          <p:cNvPr id="3" name="Picture 1" descr="Illustration shows a dandelion plant. The shoot system consists of leaves and a flower on a stem.  The flower is labeled as reproductive; the leaves are labeled as vegetative.  The root system consists of a single, thick root that branches into smaller roots."/>
          <p:cNvPicPr>
            <a:picLocks noGrp="1" noChangeAspect="1"/>
          </p:cNvPicPr>
          <p:nvPr/>
        </p:nvPicPr>
        <p:blipFill>
          <a:blip r:embed="rId3"/>
          <a:stretch>
            <a:fillRect/>
          </a:stretch>
        </p:blipFill>
        <p:spPr bwMode="auto">
          <a:xfrm>
            <a:off x="3975100" y="952500"/>
            <a:ext cx="4229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shoot system of a plant consists of leaves, stems, flowers, and fruits. The root system anchors the plant while absorbing water and minerals from the soil.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30.3</a:t>
            </a:r>
          </a:p>
        </p:txBody>
      </p:sp>
      <p:pic>
        <p:nvPicPr>
          <p:cNvPr id="3" name="Picture 1" descr="Micrograph shows a round plant stem cross section. There are four teardrop-shaped vascular bundles, with the narrow point of the teardrop meeting at a round xylem vessel. Within each teardrop near the center are two to four more xylem vessels. To the outside of the xylem vessels are much smaller phloem cells. The four vascular bundles are encased in ground tissue. Cells of the ground tissue are somewhat larger than phloem. The stem is protected by an outer layer of dermal tissue, made up of several layers of cells smaller than phloem cell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light micrograph shows a cross section of a squash (Curcurbita maxima) root. Each teardrop-shaped vascular bundle consists of large xylem vessels toward the inside and smaller phloem cells toward the outside. Xylem cells, which transport water and nutrients from the roots to the rest of the plant, are dead at functional maturity. Phloem cells, which transport sugars and other organic compounds from photosynthetic tissue to the rest of the plant, are living. The vascular bundles are encased in ground tissue and surrounded by dermal tissue. (credit: modification of work by "(biophotos)"/Flickr; scale-bar data from Matt Russell)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30.2 Stems (1 of 2)</a:t>
            </a:r>
          </a:p>
        </p:txBody>
      </p:sp>
      <p:sp>
        <p:nvSpPr>
          <p:cNvPr id="3" name="Content Placeholder 2"/>
          <p:cNvSpPr>
            <a:spLocks noGrp="1"/>
          </p:cNvSpPr>
          <p:nvPr>
            <p:ph idx="1"/>
          </p:nvPr>
        </p:nvSpPr>
        <p:spPr/>
        <p:txBody>
          <a:bodyPr/>
          <a:lstStyle/>
          <a:p>
            <a:pPr marL="0" lvl="0" indent="0">
              <a:buNone/>
            </a:pPr>
            <a:r>
              <a:rPr b="1"/>
              <a:t>Learning Objectives</a:t>
            </a:r>
          </a:p>
          <a:p>
            <a:pPr lvl="0"/>
            <a:r>
              <a:t>Describe the main function and basic structure of stems</a:t>
            </a:r>
          </a:p>
          <a:p>
            <a:pPr lvl="0"/>
            <a:r>
              <a:t>Compare and contrast the roles of dermal tissue, vascular tissue, and ground tissue</a:t>
            </a:r>
          </a:p>
          <a:p>
            <a:pPr lvl="0"/>
            <a:r>
              <a:t>Distinguish between primary growth and secondary growth in stems</a:t>
            </a:r>
          </a:p>
          <a:p>
            <a:pPr lvl="0"/>
            <a:r>
              <a:t>Summarize the origin of annual rings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30.2 Stems (2 of 2)</a:t>
            </a:r>
          </a:p>
        </p:txBody>
      </p:sp>
      <p:sp>
        <p:nvSpPr>
          <p:cNvPr id="3" name="Content Placeholder 2"/>
          <p:cNvSpPr>
            <a:spLocks noGrp="1"/>
          </p:cNvSpPr>
          <p:nvPr>
            <p:ph idx="1"/>
          </p:nvPr>
        </p:nvSpPr>
        <p:spPr/>
        <p:txBody>
          <a:bodyPr/>
          <a:lstStyle/>
          <a:p>
            <a:pPr marL="0" lvl="0" indent="0">
              <a:buNone/>
            </a:pPr>
            <a:r>
              <a:rPr b="1"/>
              <a:t>Learning Objectives</a:t>
            </a:r>
          </a:p>
          <a:p>
            <a:pPr lvl="0"/>
            <a:r>
              <a:t>List and describe examples of modified stems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30.4</a:t>
            </a:r>
          </a:p>
        </p:txBody>
      </p:sp>
      <p:pic>
        <p:nvPicPr>
          <p:cNvPr id="3" name="Picture 1" descr="Photo shows a stem. Leaves are attached to petioles, which are small branches that radiate out from the stem. The petioles join the branch at junctions called nodes. The nodes are separated by a length of stem called the internode. Above the petioles, small leaves, auxillary buds, bud out from the node."/>
          <p:cNvPicPr>
            <a:picLocks noGrp="1" noChangeAspect="1"/>
          </p:cNvPicPr>
          <p:nvPr/>
        </p:nvPicPr>
        <p:blipFill>
          <a:blip r:embed="rId3"/>
          <a:stretch>
            <a:fillRect/>
          </a:stretch>
        </p:blipFill>
        <p:spPr bwMode="auto">
          <a:xfrm>
            <a:off x="3962400" y="952500"/>
            <a:ext cx="4279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Leaves are attached to the plant stem at areas called nodes. An internode is the stem region between two nodes. The petiole is the stalk connecting the leaf to the stem. The leaves just above the nodes arose from axillary buds.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30.5</a:t>
            </a:r>
          </a:p>
        </p:txBody>
      </p:sp>
      <p:pic>
        <p:nvPicPr>
          <p:cNvPr id="3" name="Picture 1" descr="Micrograph shows a stem about 1.2 millimeters across. The central pith layer is about 800 microns across. Pith cells stain greenish-blue and are about 50 to 100 microns in diameter in the middle, and smaller toward the outside. Surrounding the pith is a ring of xylem cells about 75 microns across and four cells deep. Xylem cells, which are about 15 microns across, radiate out from the center in rows. Rows of green-staining phloem cells radiate out from the xylem cells.  Phloem cells are about half the size of xylem cells. Outside the phloem is a ring of cells that make up the peripheral cortex. Cells in the peripheral cortex are rounded rectangles that lie perpendicular to the phloem. The outermost epidermis is made up of cells similar in shape to the peripheral cortex cells but a bit larger. On opposite faces of the stem the peripheral cortex bulges outward, forming buds about 150 microns across."/>
          <p:cNvPicPr>
            <a:picLocks noGrp="1" noChangeAspect="1"/>
          </p:cNvPicPr>
          <p:nvPr/>
        </p:nvPicPr>
        <p:blipFill>
          <a:blip r:embed="rId3"/>
          <a:stretch>
            <a:fillRect/>
          </a:stretch>
        </p:blipFill>
        <p:spPr bwMode="auto">
          <a:xfrm>
            <a:off x="3352800" y="952500"/>
            <a:ext cx="5473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stem of common St John's Wort (Hypericum perforatum) is shown in cross section in this light micrograph. The central pith (greenish-blue, in the center) and peripheral cortex (narrow zone 3–5 cells thick just inside the epidermis) are composed of parenchyma cells. Vascular tissue composed of xylem (red) and phloem tissue (green, between the xylem and cortex) surrounds the pith. (credit: Rolf-Dieter Mueller)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30.6</a:t>
            </a:r>
          </a:p>
        </p:txBody>
      </p:sp>
      <p:pic>
        <p:nvPicPr>
          <p:cNvPr id="3" name="Picture 1" descr="Micrograph shows collenchyma cells, which are irregularly shaped and 25 to 50 microns across. The collenchyma cells are adjacent to a layer of rectangular cells that form the epidermis."/>
          <p:cNvPicPr>
            <a:picLocks noGrp="1" noChangeAspect="1"/>
          </p:cNvPicPr>
          <p:nvPr/>
        </p:nvPicPr>
        <p:blipFill>
          <a:blip r:embed="rId3"/>
          <a:stretch>
            <a:fillRect/>
          </a:stretch>
        </p:blipFill>
        <p:spPr bwMode="auto">
          <a:xfrm>
            <a:off x="2971800" y="952500"/>
            <a:ext cx="624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Collenchyma cell walls are uneven in thickness, as seen in this light micrograph. They provide support to plant structures. (credit: modification of work by Carl Szczerski; scale-bar data from Matt Russell)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30.7</a:t>
            </a:r>
          </a:p>
        </p:txBody>
      </p:sp>
      <p:pic>
        <p:nvPicPr>
          <p:cNvPr id="3" name="Picture 1" descr="Part A shows a cross section of a flax stem. The pith is white tissue in the center of the stem. Outside the pith is a layer of xylem. The inner xylem cells are large, while ones further out are smaller. The smaller xylem cells radiate out from the center, like spokes on a wheel. Outside the xylem is a ring of phloem cells. The phloem is surrounded by a layer of sclerenchyma cells, then a layer of cortex cells. Outside the cortex is the epidermis. Part B is a painting of women working with linen cloth. One is smoothing the cloth on a table, and the other women are sitting with linen on their laps. Part C is a photo of flax plants, which have long, wide leaves that taper toward narrow tips."/>
          <p:cNvPicPr>
            <a:picLocks noGrp="1" noChangeAspect="1"/>
          </p:cNvPicPr>
          <p:nvPr/>
        </p:nvPicPr>
        <p:blipFill>
          <a:blip r:embed="rId3"/>
          <a:stretch>
            <a:fillRect/>
          </a:stretch>
        </p:blipFill>
        <p:spPr bwMode="auto">
          <a:xfrm>
            <a:off x="3683000" y="952500"/>
            <a:ext cx="4838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central pith and outer cortex of the (a) flax stem are made up of parenchyma cells. Inside the cortex is a layer of sclerenchyma cells, which make up the fibers in flax rope and clothing. Humans have grown and harvested flax for thousands of years. In (b) this drawing, fourteenth-century women prepare linen. The (c) flax plant is grown and harvested for its fibers, which are used to weave linen, and for its seeds, which are the source of linseed oil. (credit a: modification of work by Emmanuel Boutet based on original work by Ryan R. MacKenzie; credit c: modification of work by Brian Dearth; scale-bar data from Matt Russell)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30.8</a:t>
            </a:r>
          </a:p>
        </p:txBody>
      </p:sp>
      <p:pic>
        <p:nvPicPr>
          <p:cNvPr id="3" name="Picture 1" descr="The electron micrograph in part A shows the lumpy, textured surface of a leaf epidermis. Individual cells look like pillows arranged side by side and fused together. In the center of the image is an oval pore about 10 microns across. Inside the pore, closed guard cells have the appearance of sealed lips. The two light micrographs in part B shows two kidney-shaped guard cells. In the left image, the stoma is open and round. In the right image, the stoma is closed and oval shaped. Part C is an illustration of the leaf epidermis with a oval stomatal pore in the center. Surrounding this pore are two kidney-shaped guard cells. Rectangular epidermal cells surround the guard cells."/>
          <p:cNvPicPr>
            <a:picLocks noGrp="1" noChangeAspect="1"/>
          </p:cNvPicPr>
          <p:nvPr/>
        </p:nvPicPr>
        <p:blipFill>
          <a:blip r:embed="rId3"/>
          <a:stretch>
            <a:fillRect/>
          </a:stretch>
        </p:blipFill>
        <p:spPr bwMode="auto">
          <a:xfrm>
            <a:off x="1892300" y="952500"/>
            <a:ext cx="8407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Openings called stomata (singular: stoma) allow a plant to take up carbon dioxide and release oxygen and water vapor. The (a) colorized scanning-electron micrograph shows a closed stoma of a dicot. Each stoma is flanked by two guard cells that regulate its (b) opening and closing. The (c) guard cells sit within the layer of epidermal cells. (credit a: modification of work by Louisa Howard, Rippel Electron Microscope Facility, Dartmouth College; credit b: modification of work by June Kwak, University of Maryland; scale-bar data from Matt Russell)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30.9</a:t>
            </a:r>
          </a:p>
        </p:txBody>
      </p:sp>
      <p:pic>
        <p:nvPicPr>
          <p:cNvPr id="3" name="Picture 1" descr="Part A is cross section of a dicot stem. In the center of the stem is ground tissue. Symmetrically arranged near the outside of the stem are egg-shaped vascular bundles; the narrow end of the egg points inward. The inner part of the vascular bundle is xylem tissue, and the outer part is sclerenchyma tissue. Sandwiched between the xylem and sclerenchyma is the phloem. Part B is a cross section of a monocot stem. In the monocot stem, the vascular bundles are scattered throughout the ground tissue. The bundles are smaller than in the dicot stem, and distinct layers of xylem, phloem and sclerenchyma cannot be discerned."/>
          <p:cNvPicPr>
            <a:picLocks noGrp="1" noChangeAspect="1"/>
          </p:cNvPicPr>
          <p:nvPr/>
        </p:nvPicPr>
        <p:blipFill>
          <a:blip r:embed="rId3"/>
          <a:stretch>
            <a:fillRect/>
          </a:stretch>
        </p:blipFill>
        <p:spPr bwMode="auto">
          <a:xfrm>
            <a:off x="1397000" y="952500"/>
            <a:ext cx="9398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(a) dicot stems, vascular bundles are arranged around the periphery of the ground tissue. The xylem tissue is located toward the interior of the vascular bundle, and phloem is located toward the exterior. Sclerenchyma fibers cap the vascular bundles. In (b) monocot stems, vascular bundles composed of xylem and phloem tissues are scattered throughout the ground tissue.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30.10</a:t>
            </a:r>
          </a:p>
        </p:txBody>
      </p:sp>
      <p:pic>
        <p:nvPicPr>
          <p:cNvPr id="3" name="Picture 1" descr="Left illustration shows a cross section of a woody stem undergoing primary growth. At the core of the stem is pith. Toward the outside are egg-shaped vascular bundles. Xylem is located toward the inside of the vascular bundle, and phloem is in the middle. Sclerenchyma cap the outside of the bundle. Right illustration shows a cross section of a woody stem undergoing secondary growth. As in primary growth, the core of the stem is pith. Outside the pith is a ring of secondary xylem. Rounded bundles of primary xylem tissue project from this ring into the pith. Outside the secondary xylem is a ring of secondary phloem tissue. The vascular cambium separates the xylem from the phloem. Outside the secondary phloem is the cortex layer. Bundles of primary phloem project outward from the secondary phloem into the cortex. A cork ring surrounds the cortex. The cork is separated from the cortex by a thin cork cambium. The bark of the tree extends from the vascular cambium to the epidermis."/>
          <p:cNvPicPr>
            <a:picLocks noGrp="1" noChangeAspect="1"/>
          </p:cNvPicPr>
          <p:nvPr/>
        </p:nvPicPr>
        <p:blipFill>
          <a:blip r:embed="rId3"/>
          <a:stretch>
            <a:fillRect/>
          </a:stretch>
        </p:blipFill>
        <p:spPr bwMode="auto">
          <a:xfrm>
            <a:off x="2959100" y="952500"/>
            <a:ext cx="627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woody plants, primary growth is followed by secondary growth, which allows the plant stem to increase in thickness or girth. Secondary vascular tissue is added as the plant grows, as well as a cork layer. The bark of a tree extends from the vascular cambium to the epidermis.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30.11</a:t>
            </a:r>
          </a:p>
        </p:txBody>
      </p:sp>
      <p:pic>
        <p:nvPicPr>
          <p:cNvPr id="3" name="Picture 1" descr="Photo shows rough, white ovals embedded in a smooth, reddish brown woody tree trunk. Where the ovals are, it appears as if the bark has been scraped away."/>
          <p:cNvPicPr>
            <a:picLocks noGrp="1" noChangeAspect="1"/>
          </p:cNvPicPr>
          <p:nvPr/>
        </p:nvPicPr>
        <p:blipFill>
          <a:blip r:embed="rId3"/>
          <a:stretch>
            <a:fillRect/>
          </a:stretch>
        </p:blipFill>
        <p:spPr bwMode="auto">
          <a:xfrm>
            <a:off x="3987800" y="952500"/>
            <a:ext cx="4216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Lenticels on the bark of this cherry tree enable the woody stem to exchange gases with the surrounding atmosphere. (credit: Roger Griffith)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30.12</a:t>
            </a:r>
          </a:p>
        </p:txBody>
      </p:sp>
      <p:pic>
        <p:nvPicPr>
          <p:cNvPr id="3" name="Picture 1" descr="Photo shows a cross section of a large tree trunk with many rings projecting outward from the center."/>
          <p:cNvPicPr>
            <a:picLocks noGrp="1" noChangeAspect="1"/>
          </p:cNvPicPr>
          <p:nvPr/>
        </p:nvPicPr>
        <p:blipFill>
          <a:blip r:embed="rId3"/>
          <a:stretch>
            <a:fillRect/>
          </a:stretch>
        </p:blipFill>
        <p:spPr bwMode="auto">
          <a:xfrm>
            <a:off x="2984500" y="952500"/>
            <a:ext cx="623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rate of wood growth increases in summer and decreases in winter, producing a characteristic ring for each year of growth. Seasonal changes in weather patterns can also affect the growth rate—note how the rings vary in thickness. (credit: Adrian Pingstone)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30.13</a:t>
            </a:r>
          </a:p>
        </p:txBody>
      </p:sp>
      <p:pic>
        <p:nvPicPr>
          <p:cNvPr id="3" name="Picture 1" descr="Photos show six types of modified stems: (a) Lumpy white ginger rhizomes are connected together. A green shoot projects from one end. (b) The carrion flower corm is conical-shaped, with white roots spreading from the bottom of the cone, just above the dirt. (c) Two grass plants are connected by a thick, brown stem. (d) Strawberry plants are connected together by a red runner. (e) The part of the potato plant that humans consume is a tuber. (f) The part of the onion plant that humans consume is a bulb."/>
          <p:cNvPicPr>
            <a:picLocks noGrp="1" noChangeAspect="1"/>
          </p:cNvPicPr>
          <p:nvPr/>
        </p:nvPicPr>
        <p:blipFill>
          <a:blip r:embed="rId3"/>
          <a:stretch>
            <a:fillRect/>
          </a:stretch>
        </p:blipFill>
        <p:spPr bwMode="auto">
          <a:xfrm>
            <a:off x="965200" y="952500"/>
            <a:ext cx="10274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Stem modifications enable plants to thrive in a variety of environments. Shown are (a) ginger (Zingiber officinale) rhizomes, (b) a carrion flower (Amorphophallus titanum) corm, (c) Rhodes grass (Chloris gayana) stolons, (d) strawberry (Fragaria ananassa) runners, (e) potato (Solanum tuberosum) tubers, and (f) red onion (Allium) bulbs. (credit a: modification of work by Maja Dumat; credit c: modification of work by Harry Rose; credit d: modification of work by Rebecca Siegel; credit e: modification of work by Scott Bauer, USDA ARS; credit f: modification of work by Stephen Ausmus, USDA 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30.14</a:t>
            </a:r>
          </a:p>
        </p:txBody>
      </p:sp>
      <p:pic>
        <p:nvPicPr>
          <p:cNvPr id="3" name="Picture 1" descr="Photo shows (a) a plant clinging to a stick by wormlike tendrils and (b) a thick, green thorn on a green stem."/>
          <p:cNvPicPr>
            <a:picLocks noGrp="1" noChangeAspect="1"/>
          </p:cNvPicPr>
          <p:nvPr/>
        </p:nvPicPr>
        <p:blipFill>
          <a:blip r:embed="rId3"/>
          <a:stretch>
            <a:fillRect/>
          </a:stretch>
        </p:blipFill>
        <p:spPr bwMode="auto">
          <a:xfrm>
            <a:off x="1879600" y="952500"/>
            <a:ext cx="843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Found in southeastern United States, (a) buckwheat vine (Brunnichia ovata) is a weedy plant that climbs with the aid of tendrils. This one is shown climbing up a wooden stake. (b) Thorns are modified branches. (credit a: modification of work by Christopher Meloche, USDA ARS; credit b: modification of work by "JonRichfield"/Wikimedia Commons)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30.3 Roots</a:t>
            </a:r>
          </a:p>
        </p:txBody>
      </p:sp>
      <p:sp>
        <p:nvSpPr>
          <p:cNvPr id="3" name="Content Placeholder 2"/>
          <p:cNvSpPr>
            <a:spLocks noGrp="1"/>
          </p:cNvSpPr>
          <p:nvPr>
            <p:ph idx="1"/>
          </p:nvPr>
        </p:nvSpPr>
        <p:spPr/>
        <p:txBody>
          <a:bodyPr/>
          <a:lstStyle/>
          <a:p>
            <a:pPr marL="0" lvl="0" indent="0">
              <a:buNone/>
            </a:pPr>
            <a:r>
              <a:rPr b="1"/>
              <a:t>Learning Objectives</a:t>
            </a:r>
          </a:p>
          <a:p>
            <a:pPr lvl="0"/>
            <a:r>
              <a:t>Identify the two types of root systems</a:t>
            </a:r>
          </a:p>
          <a:p>
            <a:pPr lvl="0"/>
            <a:r>
              <a:t>Describe the three zones of the root tip and summarize the role of each zone in root growth</a:t>
            </a:r>
          </a:p>
          <a:p>
            <a:pPr lvl="0"/>
            <a:r>
              <a:t>Describe the structure of the root</a:t>
            </a:r>
          </a:p>
          <a:p>
            <a:pPr lvl="0"/>
            <a:r>
              <a:t>List and describe examples of modified roots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30.15</a:t>
            </a:r>
          </a:p>
        </p:txBody>
      </p:sp>
      <p:pic>
        <p:nvPicPr>
          <p:cNvPr id="3" name="Picture 1" descr="First photo shows carrots, which are thick tap roots that have thin lateral roots extending from them. Second photo shows trees growing along a river bank.  The bank has worn away, showing a fibrous root system beneath the soil."/>
          <p:cNvPicPr>
            <a:picLocks noGrp="1" noChangeAspect="1"/>
          </p:cNvPicPr>
          <p:nvPr/>
        </p:nvPicPr>
        <p:blipFill>
          <a:blip r:embed="rId3"/>
          <a:stretch>
            <a:fillRect/>
          </a:stretch>
        </p:blipFill>
        <p:spPr bwMode="auto">
          <a:xfrm>
            <a:off x="3136900" y="952500"/>
            <a:ext cx="5905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Tap root systems have a main root that grows down, while (b) fibrous root systems consist of many small roots. (credit b: modification of work by “Austen Squarepants”/Flickr)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30.16</a:t>
            </a:r>
          </a:p>
        </p:txBody>
      </p:sp>
      <p:pic>
        <p:nvPicPr>
          <p:cNvPr id="3" name="Picture 1" descr="This lateral section of a root tip is divided into three areas: an upper area of maturation, a middle area of elongation, and a lower area of cell division at the root tip. In the area of maturation, root hairs extend from the main root and cells are large and rectangular. The area of elongation has no root hairs, and the cells are still rectangular, but somewhat smaller. A vascular cylinder runs through the center of the root in the area of maturation and the area of elongation. In the area of cell division the cells are much smaller. Cells within this area are called the apical meristem. A layer of cells called the root cap surrounds the apical meristem."/>
          <p:cNvPicPr>
            <a:picLocks noGrp="1" noChangeAspect="1"/>
          </p:cNvPicPr>
          <p:nvPr/>
        </p:nvPicPr>
        <p:blipFill>
          <a:blip r:embed="rId3"/>
          <a:stretch>
            <a:fillRect/>
          </a:stretch>
        </p:blipFill>
        <p:spPr bwMode="auto">
          <a:xfrm>
            <a:off x="3683000" y="952500"/>
            <a:ext cx="4826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longitudinal view of the root reveals the zones of cell division, elongation, and maturation. Cell division occurs in the apical meristem.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30.17</a:t>
            </a:r>
          </a:p>
        </p:txBody>
      </p:sp>
      <p:pic>
        <p:nvPicPr>
          <p:cNvPr id="3" name="Picture 1" descr="The micrograph shows a root cross section. Xylem cells, whose cell walls stain red, are in the middle of the root. Patches of phloem cells, stained blue, are located at the edge of the ring of xylem cells. The pericycle is a ring of cells on the outer edge of the xylem and phloem. Another ring of cells, called the endodermis, surrounds the pericycle. Everything inside the endodermis is the sclera, or vascular tissue. Outside the endodermis is the cortex. The parenchyma cells that make up the cortex are the largest in the root. Outside the cortex is the exodermis. The exodermis is about two cells thick and is made up of sclerenchyma cells that stain red. Surrounding the exodermis is the epidermis, which is a single cell layer thick. A couple of root hairs project outward from the root."/>
          <p:cNvPicPr>
            <a:picLocks noGrp="1" noChangeAspect="1"/>
          </p:cNvPicPr>
          <p:nvPr/>
        </p:nvPicPr>
        <p:blipFill>
          <a:blip r:embed="rId3"/>
          <a:stretch>
            <a:fillRect/>
          </a:stretch>
        </p:blipFill>
        <p:spPr bwMode="auto">
          <a:xfrm>
            <a:off x="3111500" y="952500"/>
            <a:ext cx="5969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Staining reveals different cell types in this light micrograph of a wheat (Triticum) root cross section. Sclerenchyma cells of the exodermis and xylem cells stain red, and phloem cells stain blue. Other cell types stain black. The stele, or vascular tissue, is the area inside endodermis (indicated by a green ring). Root hairs are visible outside the epidermis. (credit: scale-bar data from Matt Russell)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30.18</a:t>
            </a:r>
          </a:p>
        </p:txBody>
      </p:sp>
      <p:pic>
        <p:nvPicPr>
          <p:cNvPr id="3" name="Picture 1" descr="The cross section of a dicot root has an X-shaped structure at its center. The X is made up of many xylem cells. Phloem cells fill the space between the X. A ring of cells called the pericycle surrounds the xylem and phloem. The outer edge of the pericycle is called the endodermis. A thick layer of cortex tissue surrounds the pericycle. The cortex is enclosed in a layer of cells called the epidermis. The monocot root is similar to a dicot root, but the center of the root is filled with pith. The phloem cells form a ring around the pith. Round clusters of xylem cells are embedded in the phloem, symmetrically arranged around the central pith. The outer pericycle, endodermis, cortex and epidermis are the same in the dicot root."/>
          <p:cNvPicPr>
            <a:picLocks noGrp="1" noChangeAspect="1"/>
          </p:cNvPicPr>
          <p:nvPr/>
        </p:nvPicPr>
        <p:blipFill>
          <a:blip r:embed="rId3"/>
          <a:stretch>
            <a:fillRect/>
          </a:stretch>
        </p:blipFill>
        <p:spPr bwMode="auto">
          <a:xfrm>
            <a:off x="1574800" y="952500"/>
            <a:ext cx="9055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(left) typical dicots, the vascular tissue forms an X shape in the center of the root. In (right) typical monocots, the phloem cells and the larger xylem cells form a characteristic ring around the central pith.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30.19</a:t>
            </a:r>
          </a:p>
        </p:txBody>
      </p:sp>
      <p:pic>
        <p:nvPicPr>
          <p:cNvPr id="3" name="Picture 1" descr="Photos shows a variety of fresh vegetables in a grocery store."/>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Many vegetables are modified roots.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30.20</a:t>
            </a:r>
          </a:p>
        </p:txBody>
      </p:sp>
      <p:pic>
        <p:nvPicPr>
          <p:cNvPr id="3" name="Picture 1" descr="Photo (a) shows a large tree with smaller trunks growing down from its branches, and (b) a tree with slender aerial roots spiraling downwards from the trunk."/>
          <p:cNvPicPr>
            <a:picLocks noGrp="1" noChangeAspect="1"/>
          </p:cNvPicPr>
          <p:nvPr/>
        </p:nvPicPr>
        <p:blipFill>
          <a:blip r:embed="rId3"/>
          <a:stretch>
            <a:fillRect/>
          </a:stretch>
        </p:blipFill>
        <p:spPr bwMode="auto">
          <a:xfrm>
            <a:off x="609600" y="1079500"/>
            <a:ext cx="10972800" cy="4406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 banyan tree, also known as the strangler fig, begins life as an epiphyte in a host tree. Aerial roots extend to the ground and support the growing plant, which eventually strangles the host tree. The (b) screwpine develops aboveground roots that help support the plant in sandy soils. (credit a: modification of work by "psyberartist"/Flickr; credit b: modification of work by David Eikhoff)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30.4 Leaves</a:t>
            </a:r>
          </a:p>
        </p:txBody>
      </p:sp>
      <p:sp>
        <p:nvSpPr>
          <p:cNvPr id="3" name="Content Placeholder 2"/>
          <p:cNvSpPr>
            <a:spLocks noGrp="1"/>
          </p:cNvSpPr>
          <p:nvPr>
            <p:ph idx="1"/>
          </p:nvPr>
        </p:nvSpPr>
        <p:spPr/>
        <p:txBody>
          <a:bodyPr/>
          <a:lstStyle/>
          <a:p>
            <a:pPr marL="0" lvl="0" indent="0">
              <a:buNone/>
            </a:pPr>
            <a:r>
              <a:rPr b="1"/>
              <a:t>Learning Objectives</a:t>
            </a:r>
          </a:p>
          <a:p>
            <a:pPr lvl="0"/>
            <a:r>
              <a:t>Identify the parts of a typical leaf</a:t>
            </a:r>
          </a:p>
          <a:p>
            <a:pPr lvl="0"/>
            <a:r>
              <a:t>Describe the internal structure and function of a leaf</a:t>
            </a:r>
          </a:p>
          <a:p>
            <a:pPr lvl="0"/>
            <a:r>
              <a:t>Compare and contrast simple leaves and compound leaves</a:t>
            </a:r>
          </a:p>
          <a:p>
            <a:pPr lvl="0"/>
            <a:r>
              <a:t>List and describe examples of modified leaves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30.21</a:t>
            </a:r>
          </a:p>
        </p:txBody>
      </p:sp>
      <p:pic>
        <p:nvPicPr>
          <p:cNvPr id="3" name="Picture 1" descr="Illustration shows the parts of a leaf. The petiole is the stem of the leaf. The midrib is a vessel that extends from the petiole to the leaf tip. Veins branch from the midrib. The lamina is the wide, flat part of the leaf. The margin is the edge of the leaf."/>
          <p:cNvPicPr>
            <a:picLocks noGrp="1" noChangeAspect="1"/>
          </p:cNvPicPr>
          <p:nvPr/>
        </p:nvPicPr>
        <p:blipFill>
          <a:blip r:embed="rId3"/>
          <a:stretch>
            <a:fillRect/>
          </a:stretch>
        </p:blipFill>
        <p:spPr bwMode="auto">
          <a:xfrm>
            <a:off x="3810000" y="952500"/>
            <a:ext cx="4572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Deceptively simple in appearance, a leaf is a highly efficient structure.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30.22</a:t>
            </a:r>
          </a:p>
        </p:txBody>
      </p:sp>
      <p:pic>
        <p:nvPicPr>
          <p:cNvPr id="3" name="Picture 1" descr="Part A photo shows the broad, sword-shaped leaves of a tulip. Parallel veins run up the leaves. Part B photo shows a teardrop-shaped linden leaf that has veins radiating out from the midrib. Smaller veins radiate out from these. Right photo shows a fan-shaped ginkgo leaf, which has veins radiating out from the petiole."/>
          <p:cNvPicPr>
            <a:picLocks noGrp="1" noChangeAspect="1"/>
          </p:cNvPicPr>
          <p:nvPr/>
        </p:nvPicPr>
        <p:blipFill>
          <a:blip r:embed="rId3"/>
          <a:stretch>
            <a:fillRect/>
          </a:stretch>
        </p:blipFill>
        <p:spPr bwMode="auto">
          <a:xfrm>
            <a:off x="2387600" y="952500"/>
            <a:ext cx="741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Tulip (Tulipa), a monocot, has leaves with parallel venation. The netlike venation in this (b) linden (Tilia cordata) leaf distinguishes it as a dicot. The (c) Ginkgo biloba tree has dichotomous venation. (credit a photo: modification of work by “Drewboy64”/Wikimedia Commons; credit b photo: modification of work by Roger Griffith; credit c photo: modification of work by "geishaboy500"/Flickr; credit abc illustrations: modification of work by Agnieszka Kwiecień)</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30.23</a:t>
            </a:r>
          </a:p>
        </p:txBody>
      </p:sp>
      <p:pic>
        <p:nvPicPr>
          <p:cNvPr id="3" name="Picture 1" descr="Photo (a) shows the large-leaves of a potted banana plant growing from a single stem; (b) shows a horse chestnut plant, which has five leaves radiating from the petiole as fingers radiate from the palm of a hand; (c) shows a scrub hickory plant with feather-shaped leaves opposing each other along the stem, or midrib, and a single leaf at the end of the stem; (d) shows a honey locust with five pairs of stem-like veins connected to the midrib. Tiny leaflets grow from the veins."/>
          <p:cNvPicPr>
            <a:picLocks noGrp="1" noChangeAspect="1"/>
          </p:cNvPicPr>
          <p:nvPr/>
        </p:nvPicPr>
        <p:blipFill>
          <a:blip r:embed="rId3"/>
          <a:stretch>
            <a:fillRect/>
          </a:stretch>
        </p:blipFill>
        <p:spPr bwMode="auto">
          <a:xfrm>
            <a:off x="3657600" y="952500"/>
            <a:ext cx="487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Leaves may be simple or compound. In simple leaves, the lamina is continuous. The (a) banana plant (Musa sp.) has simple leaves. In compound leaves, the lamina is separated into leaflets. Compound leaves may be palmate or pinnate. In (b) palmately compound leaves, such as those of the horse chestnut (Aesculus hippocastanum), the leaflets branch from the petiole. In (c) pinnately compound leaves, the leaflets branch from the midrib, as on a scrub hickory (Carya floridana). The (d) honey locust has double compound leaves, in which leaflets branch from the veins. (credit a: modification of work by "BazzaDaRambler"/Flickr; credit b: modification of work by Roberto Verzo; credit c: modification of work by Eric Dion; credit d: modification of work by Valerie Lykes)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30.24</a:t>
            </a:r>
          </a:p>
        </p:txBody>
      </p:sp>
      <p:pic>
        <p:nvPicPr>
          <p:cNvPr id="3" name="Picture 1" descr="Photo (a) shows small oval-like stomata scattered on the bumpy surface of a leaf that is magnified 500 times; (b) is a close-up of a stoma showing the thick lip-like guard cells either side of an opening. Photo (a) and (b) are scanning electron micrographs. Photo (c) is a light micrograph of a leaf cross section that shows a large air space underneath two guard cells. The air space is surrounded by large oval and egg-shaped cells."/>
          <p:cNvPicPr>
            <a:picLocks noGrp="1" noChangeAspect="1"/>
          </p:cNvPicPr>
          <p:nvPr/>
        </p:nvPicPr>
        <p:blipFill>
          <a:blip r:embed="rId3"/>
          <a:stretch>
            <a:fillRect/>
          </a:stretch>
        </p:blipFill>
        <p:spPr bwMode="auto">
          <a:xfrm>
            <a:off x="609600" y="1866900"/>
            <a:ext cx="10972800" cy="2844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Visualized at 500x with a scanning electron microscope, several stomata are clearly visible on (a) the surface of this sumac (Rhus glabra) leaf. At 5,000x magnification, the guard cells of (b) a single stoma from lyre-leaved sand cress (Arabidopsis lyrata) have the appearance of lips that surround the opening. In this (c) light micrograph cross-section of an A. lyrata leaf, the guard cell pair is visible along with the large, sub-stomatal air space in the leaf. (credit: modification of work by Robert R. Wise; part c scale-bar data from Matt Russell)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30.25</a:t>
            </a:r>
          </a:p>
        </p:txBody>
      </p:sp>
      <p:pic>
        <p:nvPicPr>
          <p:cNvPr id="3" name="Picture 1" descr="Photo (a) shows a plant with many fuzzy white hairs growing from its surface. Scanning electron micrograph (b) shows branched tree-like hairs emerging from the surface of a leaf. The trunk of each hair is about 250 microns tall. Branches are somewhat shorter. Scanning electron micrograph (c) shows many multi-pronged hairs about 100 microns long that look like sea anemones scattered across a leaf surface."/>
          <p:cNvPicPr>
            <a:picLocks noGrp="1" noChangeAspect="1"/>
          </p:cNvPicPr>
          <p:nvPr/>
        </p:nvPicPr>
        <p:blipFill>
          <a:blip r:embed="rId3"/>
          <a:stretch>
            <a:fillRect/>
          </a:stretch>
        </p:blipFill>
        <p:spPr bwMode="auto">
          <a:xfrm>
            <a:off x="609600" y="1689100"/>
            <a:ext cx="10972800" cy="3187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Trichomes give leaves a fuzzy appearance as in this (a) sundew (Drosera sp.). Leaf trichomes include (b) branched trichomes on the leaf of Arabidopsis lyrata and (c) multibranched trichomes on a mature Quercus marilandica leaf. (credit a: John Freeland; credit b, c: modification of work by Robert R. Wise; scale-bar data from Matt Russell)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30.26</a:t>
            </a:r>
          </a:p>
        </p:txBody>
      </p:sp>
      <p:pic>
        <p:nvPicPr>
          <p:cNvPr id="3" name="Picture 1" descr="Part A is a leaf cross section illustration. A flat layer of rectangular cells make up the upper and lower epidermis. A cuticle layer protects the outside of both epidermal layers. A stomatal pore in the lower epidermis allows carbon dioxide to enter and oxygen to leave. Oval guard cells surround the pore. Sandwiched between the upper and lower epidermis is the mesophyll. The upper part of the mesophyll is comprised of columnar cells called palisade parenchyma. The lower part of the mesophyll is made up of loosely packed spongy parenchyma. Part B is a scanning electron micrograph of a leaf in which all the layers described above are visible. Palisade cells are about 50 microns tall and 10 microns wide and are covered with tiny bumps, which are the chloroplasts. Spongy parenchyma cells are smaller and irregularly shaped. Several large bumps about 20 microns across project from the lower surface of the leaf."/>
          <p:cNvPicPr>
            <a:picLocks noGrp="1" noChangeAspect="1"/>
          </p:cNvPicPr>
          <p:nvPr/>
        </p:nvPicPr>
        <p:blipFill>
          <a:blip r:embed="rId3"/>
          <a:stretch>
            <a:fillRect/>
          </a:stretch>
        </p:blipFill>
        <p:spPr bwMode="auto">
          <a:xfrm>
            <a:off x="4229100" y="952500"/>
            <a:ext cx="373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the (a) leaf drawing, the central mesophyll is sandwiched between an upper and lower epidermis. The mesophyll has two layers: an upper palisade layer comprised of tightly packed, columnar cells, and a lower spongy layer, comprised of loosely packed, irregularly shaped cells. Stomata on the leaf underside allow gas exchange. A waxy cuticle covers all aerial surfaces of land plants to minimize water loss. These leaf layers are clearly visible in the (b) scanning electron micrograph. The numerous small bumps in the palisade parenchyma cells are chloroplasts. Chloroplasts are also present in the spongy parenchyma, but are not as obvious. The bumps protruding from the lower surface of the leave are glandular trichomes, which differ in structure from the stalked trichomes in Figure 30.25. (credit b: modification of work by Robert R. Wise)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30.27</a:t>
            </a:r>
          </a:p>
        </p:txBody>
      </p:sp>
      <p:pic>
        <p:nvPicPr>
          <p:cNvPr id="3" name="Picture 1" descr="The scanning electron micrograph shows an oval vascular bundle. Small phloem cells make up the bottom of the bundle, and larger xylem cells make up the top. The bundle is surrounded by a ring of larger cells."/>
          <p:cNvPicPr>
            <a:picLocks noGrp="1" noChangeAspect="1"/>
          </p:cNvPicPr>
          <p:nvPr/>
        </p:nvPicPr>
        <p:blipFill>
          <a:blip r:embed="rId3"/>
          <a:stretch>
            <a:fillRect/>
          </a:stretch>
        </p:blipFill>
        <p:spPr bwMode="auto">
          <a:xfrm>
            <a:off x="2959100" y="952500"/>
            <a:ext cx="627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scanning electron micrograph shows xylem and phloem in the leaf vascular bundle from the lyre-leaved sand cress (Arabidopsis lyrata). (credit: modification of work by Robert R. Wise; scale-bar data from Matt Russell)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30.28</a:t>
            </a:r>
          </a:p>
        </p:txBody>
      </p:sp>
      <p:pic>
        <p:nvPicPr>
          <p:cNvPr id="3" name="Picture 1" descr="Photo shows long, thin brown leaves of Spanish moss hanging down from the branches of a large oak tree."/>
          <p:cNvPicPr>
            <a:picLocks noGrp="1" noChangeAspect="1"/>
          </p:cNvPicPr>
          <p:nvPr/>
        </p:nvPicPr>
        <p:blipFill>
          <a:blip r:embed="rId3"/>
          <a:stretch>
            <a:fillRect/>
          </a:stretch>
        </p:blipFill>
        <p:spPr bwMode="auto">
          <a:xfrm>
            <a:off x="4343400" y="952500"/>
            <a:ext cx="349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One of the most well known bromeliads is Spanish moss (Tillandsia usneoides), seen here in an oak tree. (credit: Kristine Paulus)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30.29</a:t>
            </a:r>
          </a:p>
        </p:txBody>
      </p:sp>
      <p:pic>
        <p:nvPicPr>
          <p:cNvPr id="3" name="Picture 1" descr="Left photo shows modified leaves of a Venus flytrap. The two leaves resemble the upper and lower part of the mouth, and are red on the interior. Hair-like appendages, like teeth, frame each modified leaf, so that when the leaves close, the insect will be trapped. Right photo shows three modified leaves of the pitcher plant, which are green tubes with red specks and have a red rim forming the top opening."/>
          <p:cNvPicPr>
            <a:picLocks noGrp="1" noChangeAspect="1"/>
          </p:cNvPicPr>
          <p:nvPr/>
        </p:nvPicPr>
        <p:blipFill>
          <a:blip r:embed="rId3"/>
          <a:stretch>
            <a:fillRect/>
          </a:stretch>
        </p:blipFill>
        <p:spPr bwMode="auto">
          <a:xfrm>
            <a:off x="1181100" y="952500"/>
            <a:ext cx="9817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 Venus flytrap has modified leaves that can capture insects. When an unlucky insect touches the trigger hairs inside the leaf, the trap suddenly closes. The opening of the (b) pitcher plant is lined with a slippery wax. Insects crawling on the lip slip and fall into a pool of water in the bottom of the pitcher, where they are digested by bacteria. The plant then absorbs the smaller molecules. (credit a: modification of work by Peter Shanks; credit b: modification of work by Tim Mansfield)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30.30</a:t>
            </a:r>
          </a:p>
        </p:txBody>
      </p:sp>
      <p:pic>
        <p:nvPicPr>
          <p:cNvPr id="3" name="Picture 1" descr="Photo A shows mangrove trees with roots extending into the water. Part B shows cypress trees growing in the water, with upward-growing roots between the trees. Part C is a scanning electron micrograph showing a cross section of wild rice. The cells radiate from the center like spokes on a bicycle wheel, and are interspersed by large spaces that hold air."/>
          <p:cNvPicPr>
            <a:picLocks noGrp="1" noChangeAspect="1"/>
          </p:cNvPicPr>
          <p:nvPr/>
        </p:nvPicPr>
        <p:blipFill>
          <a:blip r:embed="rId3"/>
          <a:stretch>
            <a:fillRect/>
          </a:stretch>
        </p:blipFill>
        <p:spPr bwMode="auto">
          <a:xfrm>
            <a:off x="609600" y="1816100"/>
            <a:ext cx="10972800" cy="2933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branches of (a) mangrove trees develop aerial roots, which descend to the ground and help to anchor the trees. (b) Cypress trees and some mangrove species have upward-growing roots called pneumatophores that are involved in gas exchange. Aquatic plants such as (c) wild rice have large spaces in the root cortex called aerenchyma, visualized here using scanning electron microscopy. (credit a: modification of work by Roberto Verzo; credit b: modification of work by Duane Burdick; credit c: modification of work by Robert R. Wise)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30.5 Transport of Water and Solutes in Plants (1 of 2)</a:t>
            </a:r>
          </a:p>
        </p:txBody>
      </p:sp>
      <p:sp>
        <p:nvSpPr>
          <p:cNvPr id="3" name="Content Placeholder 2"/>
          <p:cNvSpPr>
            <a:spLocks noGrp="1"/>
          </p:cNvSpPr>
          <p:nvPr>
            <p:ph idx="1"/>
          </p:nvPr>
        </p:nvSpPr>
        <p:spPr/>
        <p:txBody>
          <a:bodyPr/>
          <a:lstStyle/>
          <a:p>
            <a:pPr marL="0" lvl="0" indent="0">
              <a:buNone/>
            </a:pPr>
            <a:r>
              <a:rPr b="1"/>
              <a:t>Learning Objectives</a:t>
            </a:r>
          </a:p>
          <a:p>
            <a:pPr lvl="0"/>
            <a:r>
              <a:t>Define water potential and explain how it is influenced by solutes, pressure, gravity, and the matric potential</a:t>
            </a:r>
          </a:p>
          <a:p>
            <a:pPr lvl="0"/>
            <a:r>
              <a:t>Describe how water potential, evapotranspiration, and stomatal regulation influence how water is transported in plants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30.5 Transport of Water and Solutes in Plants (2 of 2)</a:t>
            </a:r>
          </a:p>
        </p:txBody>
      </p:sp>
      <p:sp>
        <p:nvSpPr>
          <p:cNvPr id="3" name="Content Placeholder 2"/>
          <p:cNvSpPr>
            <a:spLocks noGrp="1"/>
          </p:cNvSpPr>
          <p:nvPr>
            <p:ph idx="1"/>
          </p:nvPr>
        </p:nvSpPr>
        <p:spPr/>
        <p:txBody>
          <a:bodyPr/>
          <a:lstStyle/>
          <a:p>
            <a:pPr marL="0" lvl="0" indent="0">
              <a:buNone/>
            </a:pPr>
            <a:r>
              <a:rPr b="1"/>
              <a:t>Learning Objectives</a:t>
            </a:r>
          </a:p>
          <a:p>
            <a:pPr lvl="0"/>
            <a:r>
              <a:t>Explain how photosynthates are transported in plants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30.31</a:t>
            </a:r>
          </a:p>
        </p:txBody>
      </p:sp>
      <p:pic>
        <p:nvPicPr>
          <p:cNvPr id="3" name="Picture 1" descr="Photo (a) shows the brown trunk of a tall sequoia tree in a forest. Photo (b) shows a grey tree trunk growing between a road and a sidewalk. The roots have started to lift up and crack the concrete slabs of the sidewalk."/>
          <p:cNvPicPr>
            <a:picLocks noGrp="1" noChangeAspect="1"/>
          </p:cNvPicPr>
          <p:nvPr/>
        </p:nvPicPr>
        <p:blipFill>
          <a:blip r:embed="rId3"/>
          <a:stretch>
            <a:fillRect/>
          </a:stretch>
        </p:blipFill>
        <p:spPr bwMode="auto">
          <a:xfrm>
            <a:off x="1651000" y="952500"/>
            <a:ext cx="8902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With heights nearing 116 meters, (a) coastal redwoods (Sequoia sempervirens) are the tallest trees in the world. Plant roots can easily generate enough force to (b) buckle and break concrete sidewalks, much to the dismay of homeowners and city maintenance departments. (credit a: modification of work by Bernt Rostad; credit b: modification of work by Pedestrians Educating Drivers on Safety, Inc.)</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30.32</a:t>
            </a:r>
          </a:p>
        </p:txBody>
      </p:sp>
      <p:pic>
        <p:nvPicPr>
          <p:cNvPr id="3" name="Picture 1" descr="Illustration shows a U-shaped tube holding pure water. A semipermeable membrane, which allows water but not solutes to pass, separates the two sides of the tube. The water level on each side of the tube is the same. Beneath this tube are three more tubes, also divided by semipermeable membranes. In the first tube, solute has been added to the right side. Adding solute to the right side lowers p s i dash s, causing water to move to the right side of the tube. As a result, the water level is higher on the right side. The second tube has pure water on both sides of the membrane. Positive pressure is applied to the left side. Applying positive pressure to the left side causes p s i dash p to increase. As a results, water moves to the right so that the water level is higher on the right than on the left. The third tube also has pure water, but this time negative pressure is applied to the left side. Applying negative pressure lowers p s i dash p, causing water to move to the left side of the tube. As a result, the water level is higher on the left."/>
          <p:cNvPicPr>
            <a:picLocks noGrp="1" noChangeAspect="1"/>
          </p:cNvPicPr>
          <p:nvPr/>
        </p:nvPicPr>
        <p:blipFill>
          <a:blip r:embed="rId3"/>
          <a:stretch>
            <a:fillRect/>
          </a:stretch>
        </p:blipFill>
        <p:spPr bwMode="auto">
          <a:xfrm>
            <a:off x="3505200" y="952500"/>
            <a:ext cx="5194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this example with a semipermeable membrane between two aqueous systems, water will move from a region of higher to lower water potential until equilibrium is reached. Solutes (Ψs), pressure (Ψp), and gravity (Ψg) influence total water potential for each side of the tube (Ψtotal right or left), and therefore, the difference between Ψtotal on each side (ΔΨ). (Ψm , the potential due to interaction of water with solid substrates, is ignored in this example because glass is not especially hydrophilic). Water moves in response to the difference in water potential between two systems (the left and right sides of the tube).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30.33</a:t>
            </a:r>
          </a:p>
        </p:txBody>
      </p:sp>
      <p:pic>
        <p:nvPicPr>
          <p:cNvPr id="3" name="Picture 1" descr="Left photo shows a wilted plant with wilted leaves. Right photo shows a healthy plant."/>
          <p:cNvPicPr>
            <a:picLocks noGrp="1" noChangeAspect="1"/>
          </p:cNvPicPr>
          <p:nvPr/>
        </p:nvPicPr>
        <p:blipFill>
          <a:blip r:embed="rId3"/>
          <a:stretch>
            <a:fillRect/>
          </a:stretch>
        </p:blipFill>
        <p:spPr bwMode="auto">
          <a:xfrm>
            <a:off x="1371600" y="952500"/>
            <a:ext cx="943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When (a) total water potential (Ψtotal) is lower outside the cells than inside, water moves out of the cells and the plant wilts. When (b) the total water potential is higher outside the plant cells than inside, water moves into the cells, resulting in turgor pressure (Ψp) and keeping the plant erect. (credit: modification of work by Victor M. Vicente Selvas)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30.34</a:t>
            </a:r>
          </a:p>
        </p:txBody>
      </p:sp>
      <p:pic>
        <p:nvPicPr>
          <p:cNvPr id="3" name="Picture 1" descr="Illustration shows a pine tree. A blowup of the root indicates that negative water potential draws water from the soil into the root hairs, then into the root xylem. A blowup of the trunk indicates that cohesion and adhesion draws water up the xylem. A blowup of a leaf shows that transpiration draws water from the leaf through the stoma. Next to the tree is an arrow showing water potential, which is low at the roots and high in the leaves. The water potential varies from approximately 0.2 upper case M upper case P lower case a, in the root cells to approximately 0.6 M P a in the stem and from approximately 1.5 M P a in the highest leaves, to approximately 100 M P a in the atmosphere."/>
          <p:cNvPicPr>
            <a:picLocks noGrp="1" noChangeAspect="1"/>
          </p:cNvPicPr>
          <p:nvPr/>
        </p:nvPicPr>
        <p:blipFill>
          <a:blip r:embed="rId3"/>
          <a:stretch>
            <a:fillRect/>
          </a:stretch>
        </p:blipFill>
        <p:spPr bwMode="auto">
          <a:xfrm>
            <a:off x="3962400" y="952500"/>
            <a:ext cx="4254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cohesion–tension theory of sap ascent is shown. Evaporation from the mesophyll cells produces a negative water potential gradient that causes water to move upwards from the roots through the xylem.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30.35</a:t>
            </a:r>
          </a:p>
        </p:txBody>
      </p:sp>
      <p:pic>
        <p:nvPicPr>
          <p:cNvPr id="3" name="Picture 1" descr="Photo (a) shows a cactus with flat, oval, prickly leaves and a red cylindrical fruit on top; (b) is an orchid with a purple and white flower and glossy leaves; (c) shows a field of plants with long stems, many leaves and a bushy head of small golden flowers; (d) is a water lily in a pond. The water lily has round, flat leaves and a pink and white flower."/>
          <p:cNvPicPr>
            <a:picLocks noGrp="1" noChangeAspect="1"/>
          </p:cNvPicPr>
          <p:nvPr/>
        </p:nvPicPr>
        <p:blipFill>
          <a:blip r:embed="rId3"/>
          <a:stretch>
            <a:fillRect/>
          </a:stretch>
        </p:blipFill>
        <p:spPr bwMode="auto">
          <a:xfrm>
            <a:off x="4305300" y="952500"/>
            <a:ext cx="3594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Plants are suited to their local environment. (a) Xerophytes, like this prickly pear cactus (Opuntia sp.) and (b) epiphytes such as this tropical Aeschynanthus perrottetii have adapted to very limited water resources. (a) The leaves of a prickly pear are modified into spines, which lowers the surface-to-volume ratio and reduces water loss. Photosynthesis takes place in the stem, which also stores water. (b) A. perottetii leaves have a waxy cuticle that prevents water loss. (c) Goldenrod (Solidago sp.) is a mesophyte, well suited for moderate environments. (d) Hydrophytes, like this fragrant water lily (Nymphaea odorata), are adapted to thrive in aquatic environments. (credit a: modification of work by Jon Sullivan; credit b: modification of work by L. Shyamal/Wikimedia Commons; credit c: modification of work by Huw Williams; credit d: modification of work by Jason Hollinger)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30.36</a:t>
            </a:r>
          </a:p>
        </p:txBody>
      </p:sp>
      <p:pic>
        <p:nvPicPr>
          <p:cNvPr id="3" name="Picture 1" descr="Illustration shows phloem, a column-like structure that is composed of stacks of cylindrical cells called sieve-tube elements. Each cell is separated by a sieve-tube plate. The sieve-tube plate has holes in it, like a slice of Swiss cheese. Lateral sieve areas on the side of the column allow different phloem tubes to interact."/>
          <p:cNvPicPr>
            <a:picLocks noGrp="1" noChangeAspect="1"/>
          </p:cNvPicPr>
          <p:nvPr/>
        </p:nvPicPr>
        <p:blipFill>
          <a:blip r:embed="rId3"/>
          <a:stretch>
            <a:fillRect/>
          </a:stretch>
        </p:blipFill>
        <p:spPr bwMode="auto">
          <a:xfrm>
            <a:off x="4394200" y="952500"/>
            <a:ext cx="339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Phloem is comprised of cells called sieve-tube elements. Phloem sap travels through perforations called sieve tube plates. Neighboring companion cells carry out metabolic functions for the sieve-tube elements and provide them with energy. Lateral sieve areas connect the sieve-tube elements to the companion cells.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30.37</a:t>
            </a:r>
          </a:p>
        </p:txBody>
      </p:sp>
      <p:pic>
        <p:nvPicPr>
          <p:cNvPr id="3" name="Picture 1" descr="Illustration shows the transpiration of water up the tubes of the xylem from a root sink cell. At the same time, sucrose is translocated down the phloem to the root sink cell from a leaf source cell. The sucrose concentration is high in the  source cell, and gradually decreases from the source to the root."/>
          <p:cNvPicPr>
            <a:picLocks noGrp="1" noChangeAspect="1"/>
          </p:cNvPicPr>
          <p:nvPr/>
        </p:nvPicPr>
        <p:blipFill>
          <a:blip r:embed="rId3"/>
          <a:stretch>
            <a:fillRect/>
          </a:stretch>
        </p:blipFill>
        <p:spPr bwMode="auto">
          <a:xfrm>
            <a:off x="4368800" y="952500"/>
            <a:ext cx="3441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Sucrose is actively transported from source cells into companion cells and then into the sieve-tube elements. This reduces the water potential, which causes water to enter the phloem from the xylem. The resulting positive pressure forces the sucrose-water mixture down toward the roots, where sucrose is unloaded. Transpiration causes water to return to the leaves through the xylem vessels.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30.6 Plant Sensory Systems and Responses (1 of 2)</a:t>
            </a:r>
          </a:p>
        </p:txBody>
      </p:sp>
      <p:sp>
        <p:nvSpPr>
          <p:cNvPr id="3" name="Content Placeholder 2"/>
          <p:cNvSpPr>
            <a:spLocks noGrp="1"/>
          </p:cNvSpPr>
          <p:nvPr>
            <p:ph idx="1"/>
          </p:nvPr>
        </p:nvSpPr>
        <p:spPr/>
        <p:txBody>
          <a:bodyPr/>
          <a:lstStyle/>
          <a:p>
            <a:pPr marL="0" lvl="0" indent="0">
              <a:buNone/>
            </a:pPr>
            <a:r>
              <a:rPr b="1"/>
              <a:t>Learning Objectives</a:t>
            </a:r>
          </a:p>
          <a:p>
            <a:pPr lvl="0"/>
            <a:r>
              <a:t>Describe how red and blue light affect plant growth and metabolic activities</a:t>
            </a:r>
          </a:p>
          <a:p>
            <a:pPr lvl="0"/>
            <a:r>
              <a:t>Discuss gravitropism</a:t>
            </a:r>
          </a:p>
          <a:p>
            <a:pPr lvl="0"/>
            <a:r>
              <a:t>Understand how hormones affect plant growth and development</a:t>
            </a:r>
          </a:p>
          <a:p>
            <a:pPr lvl="0"/>
            <a:r>
              <a:t>Describe thigmotropism, thigmonastism, and thigmogenesis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30.6 Plant Sensory Systems and Responses (2 of 2)</a:t>
            </a:r>
          </a:p>
        </p:txBody>
      </p:sp>
      <p:sp>
        <p:nvSpPr>
          <p:cNvPr id="3" name="Content Placeholder 2"/>
          <p:cNvSpPr>
            <a:spLocks noGrp="1"/>
          </p:cNvSpPr>
          <p:nvPr>
            <p:ph idx="1"/>
          </p:nvPr>
        </p:nvSpPr>
        <p:spPr/>
        <p:txBody>
          <a:bodyPr/>
          <a:lstStyle/>
          <a:p>
            <a:pPr marL="0" lvl="0" indent="0">
              <a:buNone/>
            </a:pPr>
            <a:r>
              <a:rPr b="1"/>
              <a:t>Learning Objectives</a:t>
            </a:r>
          </a:p>
          <a:p>
            <a:pPr lvl="0"/>
            <a:r>
              <a:t>Explain how plants defend themselves from predators and respond to wounds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30.38</a:t>
            </a:r>
          </a:p>
        </p:txBody>
      </p:sp>
      <p:pic>
        <p:nvPicPr>
          <p:cNvPr id="3" name="Picture 1" descr="Diagram shows the active, written as P r, and inactive, written as P f r, forms of phytochrome. An arrow indicates that red light converts the inactive form to the active form. Far red light or darkness converts the active form back to the inactive form. When phytochrome is active, a cellular response occurs."/>
          <p:cNvPicPr>
            <a:picLocks noGrp="1" noChangeAspect="1"/>
          </p:cNvPicPr>
          <p:nvPr/>
        </p:nvPicPr>
        <p:blipFill>
          <a:blip r:embed="rId3"/>
          <a:stretch>
            <a:fillRect/>
          </a:stretch>
        </p:blipFill>
        <p:spPr bwMode="auto">
          <a:xfrm>
            <a:off x="3746500" y="952500"/>
            <a:ext cx="4711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biologically inactive form of phytochrome (Pr) is converted to the biologically active form Pfr under illumination with red light. Far-red light and darkness convert the molecule back to the inactive form.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30.39</a:t>
            </a:r>
          </a:p>
        </p:txBody>
      </p:sp>
      <p:pic>
        <p:nvPicPr>
          <p:cNvPr id="3" name="Picture 1" descr="Photo shows blue flowers all tilted in the same direction. The flowers have four small petals and a yellow center, and each flower sits atop a slender green stem."/>
          <p:cNvPicPr>
            <a:picLocks noGrp="1" noChangeAspect="1"/>
          </p:cNvPicPr>
          <p:nvPr/>
        </p:nvPicPr>
        <p:blipFill>
          <a:blip r:embed="rId3"/>
          <a:stretch>
            <a:fillRect/>
          </a:stretch>
        </p:blipFill>
        <p:spPr bwMode="auto">
          <a:xfrm>
            <a:off x="2578100" y="952500"/>
            <a:ext cx="702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Azure bluets (Houstonia caerulea) display a phototropic response by bending toward the light. (credit: Cory Zanker)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30.40</a:t>
            </a:r>
          </a:p>
        </p:txBody>
      </p:sp>
      <p:pic>
        <p:nvPicPr>
          <p:cNvPr id="3" name="Picture 1" descr="Photo shows a bunch of reddish grapes growing on a vine."/>
          <p:cNvPicPr>
            <a:picLocks noGrp="1" noChangeAspect="1"/>
          </p:cNvPicPr>
          <p:nvPr/>
        </p:nvPicPr>
        <p:blipFill>
          <a:blip r:embed="rId3"/>
          <a:stretch>
            <a:fillRect/>
          </a:stretch>
        </p:blipFill>
        <p:spPr bwMode="auto">
          <a:xfrm>
            <a:off x="4559300" y="952500"/>
            <a:ext cx="3073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grapes, application of gibberellic acid increases the size of fruit and loosens clustering. (credit: Bob Nichols, USDA)</a:t>
            </a:r>
          </a:p>
        </p:txBody>
      </p:sp>
      <p:sp>
        <p:nvSpPr>
          <p:cNvPr id="5" name="TextBox 4">
            <a:extLst>
              <a:ext uri="{FF2B5EF4-FFF2-40B4-BE49-F238E27FC236}">
                <a16:creationId xmlns:a16="http://schemas.microsoft.com/office/drawing/2014/main" id="{5E8D2F71-A6F9-D21C-B43B-825283F9ADA6}"/>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6682</Words>
  <Application>Microsoft Macintosh PowerPoint</Application>
  <PresentationFormat>Widescreen</PresentationFormat>
  <Paragraphs>216</Paragraphs>
  <Slides>52</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Office Theme</vt:lpstr>
      <vt:lpstr>Biology 2e</vt:lpstr>
      <vt:lpstr>Chapter outline</vt:lpstr>
      <vt:lpstr>Figure 30.1</vt:lpstr>
      <vt:lpstr>30.1 The Plant Body (1 of 2)</vt:lpstr>
      <vt:lpstr>30.1 The Plant Body (2 of 2)</vt:lpstr>
      <vt:lpstr>Figure 30.2</vt:lpstr>
      <vt:lpstr>Figure 30.3</vt:lpstr>
      <vt:lpstr>30.2 Stems (1 of 2)</vt:lpstr>
      <vt:lpstr>30.2 Stems (2 of 2)</vt:lpstr>
      <vt:lpstr>Figure 30.4</vt:lpstr>
      <vt:lpstr>Figure 30.5</vt:lpstr>
      <vt:lpstr>Figure 30.6</vt:lpstr>
      <vt:lpstr>Figure 30.7</vt:lpstr>
      <vt:lpstr>Figure 30.8</vt:lpstr>
      <vt:lpstr>Figure 30.9</vt:lpstr>
      <vt:lpstr>Figure 30.10</vt:lpstr>
      <vt:lpstr>Figure 30.11</vt:lpstr>
      <vt:lpstr>Figure 30.12</vt:lpstr>
      <vt:lpstr>Figure 30.13</vt:lpstr>
      <vt:lpstr>Figure 30.14</vt:lpstr>
      <vt:lpstr>30.3 Roots</vt:lpstr>
      <vt:lpstr>Figure 30.15</vt:lpstr>
      <vt:lpstr>Figure 30.16</vt:lpstr>
      <vt:lpstr>Figure 30.17</vt:lpstr>
      <vt:lpstr>Figure 30.18</vt:lpstr>
      <vt:lpstr>Figure 30.19</vt:lpstr>
      <vt:lpstr>Figure 30.20</vt:lpstr>
      <vt:lpstr>30.4 Leaves</vt:lpstr>
      <vt:lpstr>Figure 30.21</vt:lpstr>
      <vt:lpstr>Figure 30.22</vt:lpstr>
      <vt:lpstr>Figure 30.23</vt:lpstr>
      <vt:lpstr>Figure 30.24</vt:lpstr>
      <vt:lpstr>Figure 30.25</vt:lpstr>
      <vt:lpstr>Figure 30.26</vt:lpstr>
      <vt:lpstr>Figure 30.27</vt:lpstr>
      <vt:lpstr>Figure 30.28</vt:lpstr>
      <vt:lpstr>Figure 30.29</vt:lpstr>
      <vt:lpstr>Figure 30.30</vt:lpstr>
      <vt:lpstr>30.5 Transport of Water and Solutes in Plants (1 of 2)</vt:lpstr>
      <vt:lpstr>30.5 Transport of Water and Solutes in Plants (2 of 2)</vt:lpstr>
      <vt:lpstr>Figure 30.31</vt:lpstr>
      <vt:lpstr>Figure 30.32</vt:lpstr>
      <vt:lpstr>Figure 30.33</vt:lpstr>
      <vt:lpstr>Figure 30.34</vt:lpstr>
      <vt:lpstr>Figure 30.35</vt:lpstr>
      <vt:lpstr>Figure 30.36</vt:lpstr>
      <vt:lpstr>Figure 30.37</vt:lpstr>
      <vt:lpstr>30.6 Plant Sensory Systems and Responses (1 of 2)</vt:lpstr>
      <vt:lpstr>30.6 Plant Sensory Systems and Responses (2 of 2)</vt:lpstr>
      <vt:lpstr>Figure 30.38</vt:lpstr>
      <vt:lpstr>Figure 30.39</vt:lpstr>
      <vt:lpstr>Figure 30.40</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2025-11-04T20:33:25Z</dcterms:created>
  <dcterms:modified xsi:type="dcterms:W3CDTF">2025-11-19T17:34:20Z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30 Plant Form and Physiology</vt:lpwstr>
  </property>
</Properties>
</file>