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on the left shows large, stalk-like saguaro cacti with multiple arms, and the photo on the right shows a lizard on a rock.</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four different species of finch from the Galapagos Islands. Beak shape ranges from broad and thick to narrow and thin.</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Images of Charles Darwin and Alfred Wallace are shown.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 scientist next to a tranquilized polar bear laying on the snow.</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showing a Dense Blazing Star (Liatrus spicata) and a Purple Coneflower (Echinacea purpurea). The dense blazing star flower has purple strand like petals budding from its stem. The coneflower has a large circular center of the budding flower, with purple petals growing from it.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museum display of hominid skulls that vary in size and shape. Illustration B shows five extinct species related and similar in appearance to the modern horse. The species vary in size from that of a modern horse to that of a medium-sized dog.</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compares a human arm, dog and bird legs, and a whale flipper. All appendages have the same bones, but the size and shape of these bones vary.</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photo depicts an arctic fox with white fur sleeping on white snow, and the right photo shows a ptarmigan bird with white plumage standing on white snow.</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poodle with curly short fur. Photo b shows a cocker spaniel with long, wavy fur that has light brown parts and cream-colored markings on the face, forepaws, belly, hind legs, and tail. The poodle has longer legs than the cocker spaniel. The cockapoo in photo c has curly hair, like the poodle, and short legs, like the cocker spaniel.</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a picture of the African fish eagle in flight, and photo b shows the bald eagle perched on a post. Both birds have dark brown feathers on their bodies and wings, and white feathered heads.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Image (a) shows a sketch of lines branching into a tree shape. At the bottom are 11 vertical lines labeled A through L. These then are branched out as they move up across the page through fourteen rows labeled with Roman numerals. Some branches make a straight line from the bottom row to the top row, others keep branching out further at each row, and some are straight partway through the rows until they connect to an existing branch or form no connection and instead stop. The top four rows contain lines branching out from 6 locations on row 11 to 15 individual final designations on row 14. Illustration B shows the evolution of modern African and Asian elephants from a common ancestor, the Palaeomastodon. The Palaeomastodon was similar to modern elephants; however, it was smaller and had a long nose instead of a trunk. Side branches of the elephant evolutionary tree gave rise to mastodons and mammoths. The mammoth is more closely related to modern elephants than the mastodon.</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northern spotted owl lives in the Pacific Northwest, and the Mexican spotted owl lives in Mexico and the southwestern portion of the United States. The two owls are similar in appearance but with slightly different coloration.</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 wheel with the founder species at the hub. The spokes of the wheel are six modern honeycreeper bird species that evolved from the founder bird species. Five of these birds eat insects and or nectar and have long, thick beaks; these are the ‘Apapane, ‘Iwi, ‘Amakihi, ‘Akiapola'au and Maui Parrotbill. The Nihoa Finch has a short, fat beak and eats insects, seeds, and bird eggs.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Aneuploidy results when chromosomes fail to separate correctly during meiosis. As a result, one gamete has one too many chromosomes, shown as n plus 1, and the other has one too few, shown as n minus 1. When the n + 1 gamete fuses with a normal gamete, the resulting zygote has 2 n + 1 chromosomes. When the n minus 1 gamete fuses with a normal gamete, the resulting zygote has 2 n minus 1 chromosomes.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Autopolyploidy results in offspring with two sets of chromosomes. In the example shown, a diploid parent, 2 n produces polyploid offspring 4 n.</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Alloploidy results from viable matings between two species with different numbers of chromosomes. In the example shown, species one has two pairs of chromosomes, and species two has three pairs of chromosomes. When an unreduced gamete from species one (with two pairs of chromosomes) fuses with a normal gamete from species two (with three unpaired chromosomes), a hybrid zygote with seven chromosomes results. An offspring from this mating produces an unreduced gamete with seven chromosomes. If this unreduced gamete fuses with a normal gamete from species one, with three chromosomes, the resulting offspring will have ten viable chromosomes (five pairs of chromosomes).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a shows Rana aurora, a beige frog with green spots. Photo b shows Rana boylii, a brown frog.</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the black Gryllus pennsylvanicus cricket on sandy soil, and illustration B shows the beige Gryllus firmus cricket in grass.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Illustrations show four different types of damselfly reproductive organs. Each organ has a hook, but the shape and length of the hook varies, as does the shape of the organ itself.</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a bee collecting pollen from a bright purple foxglove flower. The bee's body fits inside the bell like flower. Illustration B shows a hummingbird drinking nectar from a long tube like trumpet creeper flower.</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Illustrations show two species of cichlid fish which are similar in appearance except that one has thin lips, and one has thick lips.</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different possible changes in the hybrid zone may occur over time. The first possible change, reinforcement, results when hybrids are less fit than either purebred species. Like a fork in the road, the species continue to diverge until hybridization no longer occurs. The second possible change, fusion, results when reproductive barriers weaken until two species become one. In this scenario species initially diverge, but then join together. In the third scenario, stability, fit hybrids continue to be produced at a steady rate.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gradual speciation example, a founder species of bird diverges into one species with a hooked beak, and another with strait beak. Over time, through gradual intermediate stages, the hooked beak gets longer and thinner, and the straight beak gets shorter and fatter. In the punctuated equilibrium example, as in the graduated speciation example, the founder species diverges into one species with a hooked break and another with a straight beak. However, in this case the hooked and straight beaks remain unchanged for a significant period of time, and only then give rise to long, thin and short, fat beaks.</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fontScale="85000" lnSpcReduction="10000"/>
          </a:bodyPr>
          <a:lstStyle/>
          <a:p>
            <a:pPr marL="0" lvl="0" indent="0">
              <a:buNone/>
            </a:pPr>
            <a:r>
              <a:t>Chapter 18 Evolution and the Origin of Species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Understanding Evolution</a:t>
            </a:r>
          </a:p>
          <a:p>
            <a:pPr marL="457189" lvl="0" indent="-457189">
              <a:buAutoNum type="arabicPeriod"/>
            </a:pPr>
            <a:r>
              <a:t>Formation of New Species</a:t>
            </a:r>
          </a:p>
          <a:p>
            <a:pPr marL="457189" lvl="0" indent="-457189">
              <a:buAutoNum type="arabicPeriod"/>
            </a:pPr>
            <a:r>
              <a:t>Reconnection and Speciation Rates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18.1</a:t>
            </a:r>
          </a:p>
        </p:txBody>
      </p:sp>
      <p:pic>
        <p:nvPicPr>
          <p:cNvPr id="3" name="Picture 1" descr="The photo on the left shows large, stalk-like saguaro cacti with multiple arms, and the photo on the right shows a lizard on a rock."/>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All organisms are products of evolution adapted to their environment. (a) Saguaro (Carnegiea gigantea) can soak up 750 liters of water in a single rain storm, enabling these cacti to survive the dry conditions of the Sonora desert in Mexico and the Southwestern United States. (b) The Andean semiaquatic lizard (Potamites montanicola) discovered in Peru in 2010 lives between 1,570 to 2,100 meters in elevation, and, unlike most lizards, is nocturnal and swims. Scientists still do not know how these cold-blood animals are able to move in the cold (10 to 15°C) temperatures of the Andean night. (credit a: modification of work by Gentry George, U.S. Fish and Wildlife Service; credit b: modification of work by Germán Chávez and Diego Vásquez, ZooKeys)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18.1 Understanding Evolution</a:t>
            </a:r>
          </a:p>
        </p:txBody>
      </p:sp>
      <p:sp>
        <p:nvSpPr>
          <p:cNvPr id="3" name="Content Placeholder 2"/>
          <p:cNvSpPr>
            <a:spLocks noGrp="1"/>
          </p:cNvSpPr>
          <p:nvPr>
            <p:ph idx="1"/>
          </p:nvPr>
        </p:nvSpPr>
        <p:spPr/>
        <p:txBody>
          <a:bodyPr/>
          <a:lstStyle/>
          <a:p>
            <a:pPr marL="0" lvl="0" indent="0">
              <a:buNone/>
            </a:pPr>
            <a:r>
              <a:rPr b="1"/>
              <a:t>Learning Objectives</a:t>
            </a:r>
          </a:p>
          <a:p>
            <a:pPr lvl="0"/>
            <a:r>
              <a:t>Describe how scientists developed the present-day theory of evolution</a:t>
            </a:r>
          </a:p>
          <a:p>
            <a:pPr lvl="0"/>
            <a:r>
              <a:t>Define adaptation</a:t>
            </a:r>
          </a:p>
          <a:p>
            <a:pPr lvl="0"/>
            <a:r>
              <a:t>Explain convergent and divergent evolution</a:t>
            </a:r>
          </a:p>
          <a:p>
            <a:pPr lvl="0"/>
            <a:r>
              <a:t>Describe homologous and vestigial structures</a:t>
            </a:r>
          </a:p>
          <a:p>
            <a:pPr lvl="0"/>
            <a:r>
              <a:t>Discuss misconceptions about the theory of evolution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18.2</a:t>
            </a:r>
          </a:p>
        </p:txBody>
      </p:sp>
      <p:pic>
        <p:nvPicPr>
          <p:cNvPr id="3" name="Picture 1" descr="Illustration shows four different species of finch from the Galapagos Islands. Beak shape ranges from broad and thick to narrow and thin."/>
          <p:cNvPicPr>
            <a:picLocks noGrp="1" noChangeAspect="1"/>
          </p:cNvPicPr>
          <p:nvPr/>
        </p:nvPicPr>
        <p:blipFill>
          <a:blip r:embed="rId3"/>
          <a:stretch>
            <a:fillRect/>
          </a:stretch>
        </p:blipFill>
        <p:spPr bwMode="auto">
          <a:xfrm>
            <a:off x="3517900" y="952500"/>
            <a:ext cx="516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Darwin observed that beak shape varies among finch species. He postulated that ancestral species' beaks had adapted over time to equip the finches to acquire different food sources.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18.3</a:t>
            </a:r>
          </a:p>
        </p:txBody>
      </p:sp>
      <p:pic>
        <p:nvPicPr>
          <p:cNvPr id="3" name="Picture 1" descr="Images of Charles Darwin and Alfred Wallace are shown."/>
          <p:cNvPicPr>
            <a:picLocks noGrp="1" noChangeAspect="1"/>
          </p:cNvPicPr>
          <p:nvPr/>
        </p:nvPicPr>
        <p:blipFill>
          <a:blip r:embed="rId3"/>
          <a:stretch>
            <a:fillRect/>
          </a:stretch>
        </p:blipFill>
        <p:spPr bwMode="auto">
          <a:xfrm>
            <a:off x="2654300" y="952500"/>
            <a:ext cx="689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Both (a) Charles Darwin and (b) Alfred Wallace wrote scientific papers on natural selection that they presented together at the Linnean Society in 1858.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18.4</a:t>
            </a:r>
          </a:p>
        </p:txBody>
      </p:sp>
      <p:pic>
        <p:nvPicPr>
          <p:cNvPr id="3" name="Picture 1" descr="Photo shows a scientist next to a tranquilized polar bear laying on the snow."/>
          <p:cNvPicPr>
            <a:picLocks noGrp="1" noChangeAspect="1"/>
          </p:cNvPicPr>
          <p:nvPr/>
        </p:nvPicPr>
        <p:blipFill>
          <a:blip r:embed="rId3"/>
          <a:stretch>
            <a:fillRect/>
          </a:stretch>
        </p:blipFill>
        <p:spPr bwMode="auto">
          <a:xfrm>
            <a:off x="29972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field biologist tranquilizes a polar bear for study. (credit: Karen Rhode)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18.5</a:t>
            </a:r>
          </a:p>
        </p:txBody>
      </p:sp>
      <p:pic>
        <p:nvPicPr>
          <p:cNvPr id="3" name="Picture 1" descr="Photo showing a Dense Blazing Star (Liatrus spicata) and a Purple Coneflower (Echinacea purpurea).  The dense blazing star flower has purple strand like petals budding from its stem.  The coneflower has a large circular center of the budding flower, with purple petals growing from it."/>
          <p:cNvPicPr>
            <a:picLocks noGrp="1" noChangeAspect="1"/>
          </p:cNvPicPr>
          <p:nvPr/>
        </p:nvPicPr>
        <p:blipFill>
          <a:blip r:embed="rId3"/>
          <a:stretch>
            <a:fillRect/>
          </a:stretch>
        </p:blipFill>
        <p:spPr bwMode="auto">
          <a:xfrm>
            <a:off x="1371600" y="952500"/>
            <a:ext cx="9436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Flowering plants evolved from a common ancestor. Notice that the (a) dense blazing star (Liatrus spicata) and the (b) purple coneflower (Echinacea purpurea) vary in appearance, yet both share a similar basic morphology. (credit a: modification of work by Drew Avery; credit b: modification of work by Cory Zanker)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18.6</a:t>
            </a:r>
          </a:p>
        </p:txBody>
      </p:sp>
      <p:pic>
        <p:nvPicPr>
          <p:cNvPr id="3" name="Picture 1" descr="Photo A shows a museum display of hominid skulls that vary in size and shape. Illustration B shows five extinct species related and similar in appearance to the modern horse. The species vary in size from that of a modern horse to that of a medium-sized dog."/>
          <p:cNvPicPr>
            <a:picLocks noGrp="1" noChangeAspect="1"/>
          </p:cNvPicPr>
          <p:nvPr/>
        </p:nvPicPr>
        <p:blipFill>
          <a:blip r:embed="rId3"/>
          <a:stretch>
            <a:fillRect/>
          </a:stretch>
        </p:blipFill>
        <p:spPr bwMode="auto">
          <a:xfrm>
            <a:off x="609600" y="1016000"/>
            <a:ext cx="10972800" cy="4533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this (a) display, fossil hominids are arranged from oldest (bottom) to newest (top). As hominids evolved, the skull's shape changed. An artist’s rendition of (b) extinct species of the genus Equus reveals that these ancient species resembled the modern horse (Equus ferus) but varied in size.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18.7</a:t>
            </a:r>
          </a:p>
        </p:txBody>
      </p:sp>
      <p:pic>
        <p:nvPicPr>
          <p:cNvPr id="3" name="Picture 1" descr="Illustration compares a human arm, dog and bird legs, and a whale flipper. All appendages have the same bones, but the size and shape of these bones vary."/>
          <p:cNvPicPr>
            <a:picLocks noGrp="1" noChangeAspect="1"/>
          </p:cNvPicPr>
          <p:nvPr/>
        </p:nvPicPr>
        <p:blipFill>
          <a:blip r:embed="rId3"/>
          <a:stretch>
            <a:fillRect/>
          </a:stretch>
        </p:blipFill>
        <p:spPr bwMode="auto">
          <a:xfrm>
            <a:off x="2819400" y="952500"/>
            <a:ext cx="6553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similar construction of these appendages indicates that these organisms share a common ancestor.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18.8</a:t>
            </a:r>
          </a:p>
        </p:txBody>
      </p:sp>
      <p:pic>
        <p:nvPicPr>
          <p:cNvPr id="3" name="Picture 1" descr="The left photo depicts an arctic fox with white fur sleeping on white snow, and the right photo shows a ptarmigan bird with white plumage standing on white snow."/>
          <p:cNvPicPr>
            <a:picLocks noGrp="1" noChangeAspect="1"/>
          </p:cNvPicPr>
          <p:nvPr/>
        </p:nvPicPr>
        <p:blipFill>
          <a:blip r:embed="rId3"/>
          <a:stretch>
            <a:fillRect/>
          </a:stretch>
        </p:blipFill>
        <p:spPr bwMode="auto">
          <a:xfrm>
            <a:off x="2489200" y="952500"/>
            <a:ext cx="7213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white winter coat of the (a) arctic fox and the (b) ptarmigan’s plumage are adaptations to their environments. (credit a: modification of work by Keith Morehouse)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18.2 Formation of New Species</a:t>
            </a:r>
          </a:p>
        </p:txBody>
      </p:sp>
      <p:sp>
        <p:nvSpPr>
          <p:cNvPr id="3" name="Content Placeholder 2"/>
          <p:cNvSpPr>
            <a:spLocks noGrp="1"/>
          </p:cNvSpPr>
          <p:nvPr>
            <p:ph idx="1"/>
          </p:nvPr>
        </p:nvSpPr>
        <p:spPr/>
        <p:txBody>
          <a:bodyPr/>
          <a:lstStyle/>
          <a:p>
            <a:pPr marL="0" lvl="0" indent="0">
              <a:buNone/>
            </a:pPr>
            <a:r>
              <a:rPr b="1"/>
              <a:t>Learning Objectives</a:t>
            </a:r>
          </a:p>
          <a:p>
            <a:pPr lvl="0"/>
            <a:r>
              <a:t>Define species and describe how scientists identify species as different</a:t>
            </a:r>
          </a:p>
          <a:p>
            <a:pPr lvl="0"/>
            <a:r>
              <a:t>Describe genetic variables that lead to speciation</a:t>
            </a:r>
          </a:p>
          <a:p>
            <a:pPr lvl="0"/>
            <a:r>
              <a:t>Identify prezygotic and postzygotic reproductive barriers</a:t>
            </a:r>
          </a:p>
          <a:p>
            <a:pPr lvl="0"/>
            <a:r>
              <a:t>Explain allopatric and sympatric speciation</a:t>
            </a:r>
          </a:p>
          <a:p>
            <a:pPr lvl="0"/>
            <a:r>
              <a:t>Describe adaptive radiation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18.9</a:t>
            </a:r>
          </a:p>
        </p:txBody>
      </p:sp>
      <p:pic>
        <p:nvPicPr>
          <p:cNvPr id="3" name="Picture 1" descr="Photo a shows a poodle with curly short fur. Photo b shows a cocker spaniel with long, wavy fur that has light brown parts and cream-colored markings on the face, forepaws, belly, hind legs, and tail. The poodle has longer legs than the cocker spaniel. The cockapoo in photo c has curly hair, like the poodle, and short legs, like the cocker spaniel."/>
          <p:cNvPicPr>
            <a:picLocks noGrp="1" noChangeAspect="1"/>
          </p:cNvPicPr>
          <p:nvPr/>
        </p:nvPicPr>
        <p:blipFill>
          <a:blip r:embed="rId3"/>
          <a:stretch>
            <a:fillRect/>
          </a:stretch>
        </p:blipFill>
        <p:spPr bwMode="auto">
          <a:xfrm>
            <a:off x="609600" y="1358900"/>
            <a:ext cx="10972800" cy="3860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 poodle and (b) cocker spaniel can reproduce to produce a breed known as (c) the cockapoo. (credit a: modification of work by Sally Eller, Tom Reese; credit b: modification of work by Jeremy McWilliams; credit c: modification of work by Kathleen Conklin)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18.10</a:t>
            </a:r>
          </a:p>
        </p:txBody>
      </p:sp>
      <p:pic>
        <p:nvPicPr>
          <p:cNvPr id="3" name="Picture 1" descr="Photo a shows a picture of the African fish eagle in flight, and photo b shows the bald eagle perched on a post.  Both birds have dark brown feathers on their bodies and wings, and white feathered heads."/>
          <p:cNvPicPr>
            <a:picLocks noGrp="1" noChangeAspect="1"/>
          </p:cNvPicPr>
          <p:nvPr/>
        </p:nvPicPr>
        <p:blipFill>
          <a:blip r:embed="rId3"/>
          <a:stretch>
            <a:fillRect/>
          </a:stretch>
        </p:blipFill>
        <p:spPr bwMode="auto">
          <a:xfrm>
            <a:off x="609600" y="1104900"/>
            <a:ext cx="10972800" cy="4343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(a) African fish eagle is similar in appearance to the (b) bald eagle, but the two birds are members of different species. (credit a: modification of work by Nigel Wedge; credit b: modification of work by U.S. Fish and Wildlife Service)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18.11</a:t>
            </a:r>
          </a:p>
        </p:txBody>
      </p:sp>
      <p:pic>
        <p:nvPicPr>
          <p:cNvPr id="3" name="Picture 1" descr="Image (a) shows a sketch of lines branching into a tree shape. At the bottom are 11 vertical lines labeled A through L. These then are branched out as they move up across the page through fourteen rows labeled with Roman numerals. Some branches make a straight line from the bottom row to the top row, others keep branching out further at each row, and some are straight partway through the rows until they connect to an existing branch or form no connection and instead stop. The top four rows contain lines branching out from 6 locations on row 11 to 15 individual final designations on row 14. Illustration B shows the evolution of modern African and Asian elephants from a common ancestor, the Palaeomastodon. The Palaeomastodon was similar to modern elephants; however, it was smaller and had a long nose instead of a trunk. Side branches of the elephant evolutionary tree gave rise to mastodons and mammoths. The mammoth is more closely related to modern elephants than the mastodon."/>
          <p:cNvPicPr>
            <a:picLocks noGrp="1" noChangeAspect="1"/>
          </p:cNvPicPr>
          <p:nvPr/>
        </p:nvPicPr>
        <p:blipFill>
          <a:blip r:embed="rId3"/>
          <a:stretch>
            <a:fillRect/>
          </a:stretch>
        </p:blipFill>
        <p:spPr bwMode="auto">
          <a:xfrm>
            <a:off x="927100" y="952500"/>
            <a:ext cx="10325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only illustration in Darwin's On the Origin of Species is (a) a diagram showing speciation events leading to biological diversity. The diagram shows similarities to phylogenetic charts that today illustrate the relationships of species. (b) Modern elephants evolved from the Palaeomastodon, a species that lived in Egypt 35–50 million years ago.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18.12</a:t>
            </a:r>
          </a:p>
        </p:txBody>
      </p:sp>
      <p:pic>
        <p:nvPicPr>
          <p:cNvPr id="3" name="Picture 1" descr="The northern spotted owl lives in the Pacific Northwest, and the Mexican spotted owl lives in Mexico and the southwestern portion of the United States. The two owls are similar in appearance but with slightly different coloration."/>
          <p:cNvPicPr>
            <a:picLocks noGrp="1" noChangeAspect="1"/>
          </p:cNvPicPr>
          <p:nvPr/>
        </p:nvPicPr>
        <p:blipFill>
          <a:blip r:embed="rId3"/>
          <a:stretch>
            <a:fillRect/>
          </a:stretch>
        </p:blipFill>
        <p:spPr bwMode="auto">
          <a:xfrm>
            <a:off x="4127500" y="952500"/>
            <a:ext cx="3949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northern spotted owl and the Mexican spotted owl inhabit geographically separate locations with different climates and ecosystems. The owl is an example of allopatric speciation. (credit "northern spotted owl": modification of work by John and Karen Hollingsworth; credit "Mexican spotted owl": modification of work by Bill Radke)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18.13</a:t>
            </a:r>
          </a:p>
        </p:txBody>
      </p:sp>
      <p:pic>
        <p:nvPicPr>
          <p:cNvPr id="3" name="Picture 1" descr="The illustration shows a wheel with the founder species at the hub. The spokes of the wheel are six modern honeycreeper bird species that evolved from the founder bird species. Five of these birds eat insects and or nectar and have long, thick beaks; these are the ‘Apapane, ‘Iwi, ‘Amakihi, ‘Akiapola'au and Maui Parrotbill. The Nihoa Finch has a short, fat beak and eats insects, seeds, and bird eggs."/>
          <p:cNvPicPr>
            <a:picLocks noGrp="1" noChangeAspect="1"/>
          </p:cNvPicPr>
          <p:nvPr/>
        </p:nvPicPr>
        <p:blipFill>
          <a:blip r:embed="rId3"/>
          <a:stretch>
            <a:fillRect/>
          </a:stretch>
        </p:blipFill>
        <p:spPr bwMode="auto">
          <a:xfrm>
            <a:off x="3797300" y="952500"/>
            <a:ext cx="4597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honeycreeper birds illustrate adaptive radiation. From one original species of bird, multiple others evolved, each with its own distinctive characteristics.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18.14</a:t>
            </a:r>
          </a:p>
        </p:txBody>
      </p:sp>
      <p:pic>
        <p:nvPicPr>
          <p:cNvPr id="3" name="Picture 1" descr="Aneuploidy results when chromosomes fail to separate correctly during meiosis. As a result, one gamete has one too many chromosomes, shown as n plus 1, and the other has one too few, shown as n minus 1. When the n + 1 gamete fuses with a normal gamete, the resulting zygote has 2 n + 1 chromosomes. When the n minus 1 gamete fuses with a normal gamete, the resulting zygote has 2 n minus 1 chromosomes."/>
          <p:cNvPicPr>
            <a:picLocks noGrp="1" noChangeAspect="1"/>
          </p:cNvPicPr>
          <p:nvPr/>
        </p:nvPicPr>
        <p:blipFill>
          <a:blip r:embed="rId3"/>
          <a:stretch>
            <a:fillRect/>
          </a:stretch>
        </p:blipFill>
        <p:spPr bwMode="auto">
          <a:xfrm>
            <a:off x="2705100" y="952500"/>
            <a:ext cx="6781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Aneuploidy results when the gametes have too many or too few chromosomes due to nondisjunction during meiosis. In this example, the resulting offspring will have 2n+1 or 2n-1 chromosomes.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18.15</a:t>
            </a:r>
          </a:p>
        </p:txBody>
      </p:sp>
      <p:pic>
        <p:nvPicPr>
          <p:cNvPr id="3" name="Picture 1" descr="Autopolyploidy results in offspring with two sets of chromosomes. In the example shown, a diploid parent, 2 n produces polyploid offspring 4 n."/>
          <p:cNvPicPr>
            <a:picLocks noGrp="1" noChangeAspect="1"/>
          </p:cNvPicPr>
          <p:nvPr/>
        </p:nvPicPr>
        <p:blipFill>
          <a:blip r:embed="rId3"/>
          <a:stretch>
            <a:fillRect/>
          </a:stretch>
        </p:blipFill>
        <p:spPr bwMode="auto">
          <a:xfrm>
            <a:off x="1104900" y="952500"/>
            <a:ext cx="998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Autopolyploidy results when mitosis is not followed by cytokinesis.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18.16</a:t>
            </a:r>
          </a:p>
        </p:txBody>
      </p:sp>
      <p:pic>
        <p:nvPicPr>
          <p:cNvPr id="3" name="Picture 1" descr="Alloploidy results from viable matings between two species with different numbers of chromosomes. In the example shown, species one has two pairs of chromosomes, and species two has three pairs of chromosomes. When an unreduced gamete from species one (with two pairs of chromosomes) fuses with a normal gamete from species two (with three unpaired chromosomes), a hybrid zygote with seven chromosomes results. An offspring from this mating produces an unreduced gamete with seven chromosomes. If this unreduced gamete fuses with a normal gamete from species one, with three chromosomes, the resulting offspring will have ten viable chromosomes (five pairs of chromosomes)."/>
          <p:cNvPicPr>
            <a:picLocks noGrp="1" noChangeAspect="1"/>
          </p:cNvPicPr>
          <p:nvPr/>
        </p:nvPicPr>
        <p:blipFill>
          <a:blip r:embed="rId3"/>
          <a:stretch>
            <a:fillRect/>
          </a:stretch>
        </p:blipFill>
        <p:spPr bwMode="auto">
          <a:xfrm>
            <a:off x="1739900" y="952500"/>
            <a:ext cx="8699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Alloploidy results when two species mate to produce viable offspring. In this example, a normal gamete from one species fuses with a polyploidy gamete from another. Two matings are necessary to produce viable offspring.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18.17</a:t>
            </a:r>
          </a:p>
        </p:txBody>
      </p:sp>
      <p:pic>
        <p:nvPicPr>
          <p:cNvPr id="3" name="Picture 1" descr="Photo a shows Rana aurora, a beige frog with green spots. Photo b shows Rana boylii, a brown frog."/>
          <p:cNvPicPr>
            <a:picLocks noGrp="1" noChangeAspect="1"/>
          </p:cNvPicPr>
          <p:nvPr/>
        </p:nvPicPr>
        <p:blipFill>
          <a:blip r:embed="rId3"/>
          <a:stretch>
            <a:fillRect/>
          </a:stretch>
        </p:blipFill>
        <p:spPr bwMode="auto">
          <a:xfrm>
            <a:off x="609600" y="1003300"/>
            <a:ext cx="10972800" cy="4559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These two related frog species exhibit temporal reproductive isolation. (a) Rana aurora breeds earlier in the year than (b) Rana boylii. (credit a: modification of work by Mark R. Jennings, USFWS; credit b: modification of work by Alessandro Catenazzi)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18.18</a:t>
            </a:r>
          </a:p>
        </p:txBody>
      </p:sp>
      <p:pic>
        <p:nvPicPr>
          <p:cNvPr id="3" name="Picture 1" descr="Illustration A shows the black Gryllus pennsylvanicus cricket on sandy soil, and illustration B shows the beige Gryllus firmus cricket in grass."/>
          <p:cNvPicPr>
            <a:picLocks noGrp="1" noChangeAspect="1"/>
          </p:cNvPicPr>
          <p:nvPr/>
        </p:nvPicPr>
        <p:blipFill>
          <a:blip r:embed="rId3"/>
          <a:stretch>
            <a:fillRect/>
          </a:stretch>
        </p:blipFill>
        <p:spPr bwMode="auto">
          <a:xfrm>
            <a:off x="939800" y="952500"/>
            <a:ext cx="10299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Speciation can occur when two populations occupy different habitats. The habitats need not be far apart. The cricket (a) Gryllus pennsylvanicus prefers sandy soil, and the cricket (b) Gryllus firmus prefers loamy soil. The two species can live in close proximity, but because of their different soil preferences, they became genetically isolated.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18.19</a:t>
            </a:r>
          </a:p>
        </p:txBody>
      </p:sp>
      <p:pic>
        <p:nvPicPr>
          <p:cNvPr id="3" name="Picture 1" descr="Illustrations show four different types of damselfly reproductive organs. Each organ has a hook, but the shape and length of the hook varies, as does the shape of the organ itself."/>
          <p:cNvPicPr>
            <a:picLocks noGrp="1" noChangeAspect="1"/>
          </p:cNvPicPr>
          <p:nvPr/>
        </p:nvPicPr>
        <p:blipFill>
          <a:blip r:embed="rId3"/>
          <a:stretch>
            <a:fillRect/>
          </a:stretch>
        </p:blipFill>
        <p:spPr bwMode="auto">
          <a:xfrm>
            <a:off x="609600" y="2260600"/>
            <a:ext cx="10972800" cy="2057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shape of the male reproductive organ varies among male damselfly species, and is only compatible with the female of that species. Reproductive organ incompatibility keeps the species reproductively isolated.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18.20</a:t>
            </a:r>
          </a:p>
        </p:txBody>
      </p:sp>
      <p:pic>
        <p:nvPicPr>
          <p:cNvPr id="3" name="Picture 1" descr="Illustration a shows a bee collecting pollen from a bright purple foxglove flower. The bee's body fits inside the bell like flower. Illustration B shows a hummingbird drinking nectar from a long tube like trumpet creeper flower."/>
          <p:cNvPicPr>
            <a:picLocks noGrp="1" noChangeAspect="1"/>
          </p:cNvPicPr>
          <p:nvPr/>
        </p:nvPicPr>
        <p:blipFill>
          <a:blip r:embed="rId3"/>
          <a:stretch>
            <a:fillRect/>
          </a:stretch>
        </p:blipFill>
        <p:spPr bwMode="auto">
          <a:xfrm>
            <a:off x="609600" y="1003300"/>
            <a:ext cx="10972800" cy="4572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Some flowers have evolved to attract certain pollinators. The (a) wide foxglove flower is adapted for pollination by bees, while the (b) long, tube-shaped trumpet creeper flower is adapted for pollination by hummingbirds.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18.21</a:t>
            </a:r>
          </a:p>
        </p:txBody>
      </p:sp>
      <p:pic>
        <p:nvPicPr>
          <p:cNvPr id="3" name="Picture 1" descr="Illustrations show two species of cichlid fish which are similar in appearance except that one has thin lips, and one has thick lips."/>
          <p:cNvPicPr>
            <a:picLocks noGrp="1" noChangeAspect="1"/>
          </p:cNvPicPr>
          <p:nvPr/>
        </p:nvPicPr>
        <p:blipFill>
          <a:blip r:embed="rId3"/>
          <a:stretch>
            <a:fillRect/>
          </a:stretch>
        </p:blipFill>
        <p:spPr bwMode="auto">
          <a:xfrm>
            <a:off x="609600" y="2032000"/>
            <a:ext cx="10972800" cy="2489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Cichlid fish from Lake Apoyeque, Nicaragua, show evidence of sympatric speciation. Lake Apoyeque, a crater lake, is 1800 years old, but genetic evidence indicates that a single population of cichlid fish populated the lake only 100 years ago. Nevertheless, two populations with distinct morphologies and diets now exist in the lake, and scientists believe these populations may be in an early stage of speciation.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18.3 Reconnection and Speciation Rates</a:t>
            </a:r>
          </a:p>
        </p:txBody>
      </p:sp>
      <p:sp>
        <p:nvSpPr>
          <p:cNvPr id="3" name="Content Placeholder 2"/>
          <p:cNvSpPr>
            <a:spLocks noGrp="1"/>
          </p:cNvSpPr>
          <p:nvPr>
            <p:ph idx="1"/>
          </p:nvPr>
        </p:nvSpPr>
        <p:spPr/>
        <p:txBody>
          <a:bodyPr/>
          <a:lstStyle/>
          <a:p>
            <a:pPr marL="0" lvl="0" indent="0">
              <a:buNone/>
            </a:pPr>
            <a:r>
              <a:rPr b="1"/>
              <a:t>Learning Objectives</a:t>
            </a:r>
          </a:p>
          <a:p>
            <a:pPr lvl="0"/>
            <a:r>
              <a:t>Describe pathways of species evolution in hybrid zones</a:t>
            </a:r>
          </a:p>
          <a:p>
            <a:pPr lvl="0"/>
            <a:r>
              <a:t>Explain the two major theories on rates of speciation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18.22</a:t>
            </a:r>
          </a:p>
        </p:txBody>
      </p:sp>
      <p:pic>
        <p:nvPicPr>
          <p:cNvPr id="3" name="Picture 1" descr="Three different possible changes in the hybrid zone may occur over time. The first possible change, reinforcement, results when hybrids are less fit than either purebred species. Like a fork in the road, the species continue to diverge until hybridization no longer occurs. The second possible change, fusion, results when reproductive barriers weaken until two species become one. In this scenario species initially diverge, but then join together. In the third scenario, stability, fit hybrids continue to be produced at a steady rate."/>
          <p:cNvPicPr>
            <a:picLocks noGrp="1" noChangeAspect="1"/>
          </p:cNvPicPr>
          <p:nvPr/>
        </p:nvPicPr>
        <p:blipFill>
          <a:blip r:embed="rId3"/>
          <a:stretch>
            <a:fillRect/>
          </a:stretch>
        </p:blipFill>
        <p:spPr bwMode="auto">
          <a:xfrm>
            <a:off x="2209800" y="952500"/>
            <a:ext cx="777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After speciation has occurred, the two separate but closely related species may continue to produce offspring in an area called the hybrid zone. Reinforcement, fusion, or stability may result, depending on reproductive barriers and the relative fitness of the hybrids.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18.23</a:t>
            </a:r>
          </a:p>
        </p:txBody>
      </p:sp>
      <p:pic>
        <p:nvPicPr>
          <p:cNvPr id="3" name="Picture 1" descr="In the gradual speciation example, a founder species of bird diverges into one species with a hooked beak, and another with strait beak. Over time, through gradual intermediate stages, the hooked beak gets longer and thinner, and the straight beak gets shorter and fatter. In the punctuated equilibrium example, as in the graduated speciation example, the founder species diverges into one species with a hooked break and another with a straight beak. However, in this case the hooked and straight beaks remain unchanged for a significant period of time, and only then give rise to long, thin and short, fat beaks."/>
          <p:cNvPicPr>
            <a:picLocks noGrp="1" noChangeAspect="1"/>
          </p:cNvPicPr>
          <p:nvPr/>
        </p:nvPicPr>
        <p:blipFill>
          <a:blip r:embed="rId3"/>
          <a:stretch>
            <a:fillRect/>
          </a:stretch>
        </p:blipFill>
        <p:spPr bwMode="auto">
          <a:xfrm>
            <a:off x="2857500" y="952500"/>
            <a:ext cx="6477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In (a) gradual speciation, species diverge at a slow, steady pace as traits change incrementally. In (b) punctuated equilibrium, species diverge quickly and then remain unchanged for long periods of time.</a:t>
            </a:r>
          </a:p>
        </p:txBody>
      </p:sp>
      <p:sp>
        <p:nvSpPr>
          <p:cNvPr id="5" name="TextBox 4">
            <a:extLst>
              <a:ext uri="{FF2B5EF4-FFF2-40B4-BE49-F238E27FC236}">
                <a16:creationId xmlns:a16="http://schemas.microsoft.com/office/drawing/2014/main" id="{2FE7D083-2D3C-0B97-D76C-6C2E4FCCFDB1}"/>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2595</Words>
  <Application>Microsoft Macintosh PowerPoint</Application>
  <PresentationFormat>Widescreen</PresentationFormat>
  <Paragraphs>117</Paragraphs>
  <Slides>28</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Biology 2e</vt:lpstr>
      <vt:lpstr>Chapter outline</vt:lpstr>
      <vt:lpstr>Figure 18.1</vt:lpstr>
      <vt:lpstr>18.1 Understanding Evolution</vt:lpstr>
      <vt:lpstr>Figure 18.2</vt:lpstr>
      <vt:lpstr>Figure 18.3</vt:lpstr>
      <vt:lpstr>Figure 18.4</vt:lpstr>
      <vt:lpstr>Figure 18.5</vt:lpstr>
      <vt:lpstr>Figure 18.6</vt:lpstr>
      <vt:lpstr>Figure 18.7</vt:lpstr>
      <vt:lpstr>Figure 18.8</vt:lpstr>
      <vt:lpstr>18.2 Formation of New Species</vt:lpstr>
      <vt:lpstr>Figure 18.9</vt:lpstr>
      <vt:lpstr>Figure 18.10</vt:lpstr>
      <vt:lpstr>Figure 18.11</vt:lpstr>
      <vt:lpstr>Figure 18.12</vt:lpstr>
      <vt:lpstr>Figure 18.13</vt:lpstr>
      <vt:lpstr>Figure 18.14</vt:lpstr>
      <vt:lpstr>Figure 18.15</vt:lpstr>
      <vt:lpstr>Figure 18.16</vt:lpstr>
      <vt:lpstr>Figure 18.17</vt:lpstr>
      <vt:lpstr>Figure 18.18</vt:lpstr>
      <vt:lpstr>Figure 18.19</vt:lpstr>
      <vt:lpstr>Figure 18.20</vt:lpstr>
      <vt:lpstr>Figure 18.21</vt:lpstr>
      <vt:lpstr>18.3 Reconnection and Speciation Rates</vt:lpstr>
      <vt:lpstr>Figure 18.22</vt:lpstr>
      <vt:lpstr>Figure 18.23</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2025-11-04T20:32:18Z</dcterms:created>
  <dcterms:modified xsi:type="dcterms:W3CDTF">2025-11-19T17:09:25Z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18 Evolution and the Origin of Species</vt:lpwstr>
  </property>
</Properties>
</file>