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Satellite image shows a large blue lake surrounded by green land.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coral reef. Some of the coral is lobe-shaped, with bumpy pink protrusions, and the other coral has long, slender beige branches. Fish swim among the coral. Photo b shows a rolling prairie, with nothing but tall brown grass as far as the eye can see.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number of amphibian species in different areas is specified on a world map. The greatest number of species, 61-144, are found in the Amazon region of South America and in parts of Africa. Between 21 and 60 species are found in other parts of South America and Africa, and in the eastern United States and Southeast Asia. Other parts of the world have between 1 and 20 amphibian species, with the fewest species occurring at northern and southern latitudes. Generally, more amphibian species are found in warmer, wetter climates.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Biodiversity hotspots are indicated on a world map. Most hotspots occur in coastal regions and on islands. Some of the hotspots include New Zealand, Madagascar, Thailand, Vietnam, the west coast of Central America, and southwest Austrailia. Some other areas indicated are the California cost, labeled as the California floristic province, the Mediterranean Basin, and the Carribean islands.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chart shows percent extinction intensity of eliminated marine genera versus time in millions of years before present. Extinction intensity spikes at boundaries between periods, including the end of the Ordovician which had 30 percent extinction occurrences of marine genera approximately 450 million years ago. The late Devonian had approximately 25 percent extinction occurrences of marine genera at roughly 375 million years ago. The end of the Permian had 50 percent extinction occurrences of marine genera approximately 250 million years ago. The end of the Triassic had roughly 30 percent extinction occurrences of marine genera 200 million years ago. And the end of the Cretaceous periods had over 30 percent extinction occurrences of marine genera roughly 70 million years ago.</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sedimentary rock with a distinct white band in the middle representing the K dash P g boundary. The rock below this layer, which has fine bands of dark and light gray, is distinct in appearance from the smoother, redder rock above.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plots the number of species present versus area in meters squared. The number of species present increases as a power function, such that the slope of the curve increases sharply at first, then more gradually as area increases.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white and pink periwinkle flowers. Each flower has five triangular petals, with the narrow end of the petal meeting at the flowers center. Pairs of waxy oval leaves grow perpendicular to one another on a separate stem.</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tall structure with a bunker-like door that disappears into a snowbank.</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plots atmospheric carbon dioxide concentration in parts per million over time (years before present). Historically, carbon dioxide levels have fluctuated in a cyclical manner, from about 280 parts per million at the peak to about 180 parts per million at the low point. This cycle repeated every one hundred thousand years or so, from about 425,000 years ago until recently. Prior to the industrial revolution, the atmospheric carbon dioxide concentration was at a high point in the cycle. Since then the carbon dioxide level has rapidly climbed to its current level of 395 parts per million. This carbon dioxide level is far higher than any previously recorded levels.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an orangutan hanging from a wire in a lush rainforest filled with many different kinds of vegetation. Photo B shows a tiger. Map C shows the islands of Borneo and Sumatra in the south Pacific, just northwest of Australia. Sumatra is in the country of Indonesia. Half of Borneo is in Indonesia, and half is in Malaysia. Photo D shows a gray elephant. Photo E shows rolling hills covered with homogenous short, bushy oil palm trees.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snake mottled brown and tan, with a forked tongue sticking out of its mouth.</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dead frog laying upside-down on a rock. The frog has bright red lesions on its hind quarters.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bat hanging from the roof of a cave. The bat has a powdery white residue on its head and wings.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Map A compares the historic and current ranges of grizzly bears with the range of polar bears. Historically, grizzly bear habitat extended from Mexico through the western United States and into the mid-latitudes of Canada. But in recent years this range has expanded northward, to the northern tip of Canada and throughout Alaska. This range now overlaps with the polar bear range in the northern extremes of Alaska in Canada.</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Bar graph shows the percentage of animal species, by group, that are critically endangered, endangered, or vulnerable. Approximately 20 percent of mammal species are on the I U C N Red List. Of these, about 10 percent are vulnerable, 7 percent are endangered, and 4 percent are critically endangered. Approximately 12 percent of bird species are on the Red List. Of these, about 6 percent are vulnerable, 4 percent are endangered, and 2 percent are critically endangered. Approximately 5 percent of reptile species are on the Red List. Of these, about 3 percent are vulnerable, 2 percent are endangered, and 1 percent are critically endangered. Approximately 29 percent of amphibian species are on the Red List. Of these, about 10 percent are vulnerable, 12 percent are endangered, and 7 percent are critically endangered. Approximately 4 percent of fish species are on the Red List. Of these, about 2 percent are vulnerable, 1 percent are endangered, and 1 percent are critically endangered. Less than 1 percent of insect species fall on the Red List. Approximately 1.5 percent of mollusk species are on the Red List. Of these, about 1 percent are vulnerable, and 0.25 percent each are endangered or critically endangered. Approximately 3 percent of plant species are on the Red List. Of these, about 2 percent are vulnerable, .5 percent each are endangered or critically endangered.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pack of wolves walking on snow. Photo B shows an elk.  Photo C shows a river running through a meadow with a few copses of trees, some living and some dead. Photo D shows a beaver.</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Chapter 47 Conservation Biology and Biodiversity</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The Biodiversity Crisis</a:t>
            </a:r>
          </a:p>
          <a:p>
            <a:pPr marL="457189" lvl="0" indent="-457189">
              <a:buAutoNum type="arabicPeriod"/>
            </a:pPr>
            <a:r>
              <a:t>The Importance of Biodiversity to Human Life</a:t>
            </a:r>
          </a:p>
          <a:p>
            <a:pPr marL="457189" lvl="0" indent="-457189">
              <a:buAutoNum type="arabicPeriod"/>
            </a:pPr>
            <a:r>
              <a:t>Threats to Biodiversity</a:t>
            </a:r>
          </a:p>
          <a:p>
            <a:pPr marL="457189" lvl="0" indent="-457189">
              <a:buAutoNum type="arabicPeriod"/>
            </a:pPr>
            <a:r>
              <a:t>Preserving Biodiversity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a:t>
            </a:r>
          </a:p>
        </p:txBody>
      </p:sp>
      <p:pic>
        <p:nvPicPr>
          <p:cNvPr id="3" name="Picture 1" descr="Satellite image shows a large blue lake surrounded by green land."/>
          <p:cNvPicPr>
            <a:picLocks noGrp="1" noChangeAspect="1"/>
          </p:cNvPicPr>
          <p:nvPr/>
        </p:nvPicPr>
        <p:blipFill>
          <a:blip r:embed="rId3"/>
          <a:stretch>
            <a:fillRect/>
          </a:stretch>
        </p:blipFill>
        <p:spPr bwMode="auto">
          <a:xfrm>
            <a:off x="1282700" y="952500"/>
            <a:ext cx="961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Lake Victoria in Africa, shown in this satellite image, was the site of one of the most extraordinary evolutionary findings on the planet, as well as a casualty of devastating biodiversity loss. (credit: modification of work by Rishabh Tatiraju, using NASA World Wind software)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47.1 The Biodiversity Crisis</a:t>
            </a:r>
          </a:p>
        </p:txBody>
      </p:sp>
      <p:sp>
        <p:nvSpPr>
          <p:cNvPr id="3" name="Content Placeholder 2"/>
          <p:cNvSpPr>
            <a:spLocks noGrp="1"/>
          </p:cNvSpPr>
          <p:nvPr>
            <p:ph idx="1"/>
          </p:nvPr>
        </p:nvSpPr>
        <p:spPr/>
        <p:txBody>
          <a:bodyPr/>
          <a:lstStyle/>
          <a:p>
            <a:pPr marL="0" lvl="0" indent="0">
              <a:buNone/>
            </a:pPr>
            <a:r>
              <a:rPr b="1"/>
              <a:t>Learning Objectives</a:t>
            </a:r>
          </a:p>
          <a:p>
            <a:pPr lvl="0"/>
            <a:r>
              <a:t>Define biodiversity in terms of species diversity and abundance</a:t>
            </a:r>
          </a:p>
          <a:p>
            <a:pPr lvl="0"/>
            <a:r>
              <a:t>Describe biodiversity as the equilibrium of naturally fluctuating rates of extinction and speciation</a:t>
            </a:r>
          </a:p>
          <a:p>
            <a:pPr lvl="0"/>
            <a:r>
              <a:t>Identify historical causes of high extinction rates in Earth’s history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47.2</a:t>
            </a:r>
          </a:p>
        </p:txBody>
      </p:sp>
      <p:pic>
        <p:nvPicPr>
          <p:cNvPr id="3" name="Picture 1" descr="Photo a shows a coral reef. Some of the coral is lobe-shaped, with bumpy pink protrusions, and the other coral has long, slender beige branches. Fish swim among the coral. Photo b shows a rolling prairie, with nothing but tall brown grass as far as the eye can see."/>
          <p:cNvPicPr>
            <a:picLocks noGrp="1" noChangeAspect="1"/>
          </p:cNvPicPr>
          <p:nvPr/>
        </p:nvPicPr>
        <p:blipFill>
          <a:blip r:embed="rId3"/>
          <a:stretch>
            <a:fillRect/>
          </a:stretch>
        </p:blipFill>
        <p:spPr bwMode="auto">
          <a:xfrm>
            <a:off x="4584700" y="952500"/>
            <a:ext cx="3035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variety of ecosystems on Earth—from (a) coral reef to (b) prairie—enables a great diversity of species to exist. (credit a: modification of work by Jim Maragos, USFWS; credit b: modification of work by Jim Minnerath, USFWS)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47.1</a:t>
            </a:r>
          </a:p>
        </p:txBody>
      </p:sp>
      <p:pic>
        <p:nvPicPr>
          <p:cNvPr id="3" name="Picture 1" descr="A table listing the estimated numbers of described and predicted species by taxonomic group. "/>
          <p:cNvPicPr>
            <a:picLocks noGrp="1" noChangeAspect="1"/>
          </p:cNvPicPr>
          <p:nvPr/>
        </p:nvPicPr>
        <p:blipFill>
          <a:blip r:embed="rId2"/>
          <a:stretch>
            <a:fillRect/>
          </a:stretch>
        </p:blipFill>
        <p:spPr bwMode="auto">
          <a:xfrm>
            <a:off x="609600" y="1219200"/>
            <a:ext cx="10972800" cy="46482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47.3</a:t>
            </a:r>
          </a:p>
        </p:txBody>
      </p:sp>
      <p:pic>
        <p:nvPicPr>
          <p:cNvPr id="3" name="Picture 1" descr="The number of amphibian species in different areas is specified on a world map. The greatest number of species, 61-144, are found in the Amazon region of South America and in parts of Africa. Between 21 and 60 species are found in other parts of South America and Africa, and in the eastern United States and Southeast Asia. Other parts of the world have between 1 and 20 amphibian species, with the fewest species occurring at northern and southern latitudes. Generally, more amphibian species are found in warmer, wetter climates."/>
          <p:cNvPicPr>
            <a:picLocks noGrp="1" noChangeAspect="1"/>
          </p:cNvPicPr>
          <p:nvPr/>
        </p:nvPicPr>
        <p:blipFill>
          <a:blip r:embed="rId3"/>
          <a:stretch>
            <a:fillRect/>
          </a:stretch>
        </p:blipFill>
        <p:spPr bwMode="auto">
          <a:xfrm>
            <a:off x="2070100" y="952500"/>
            <a:ext cx="8051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map illustrates the number of amphibian species across the globe and shows the trend toward higher biodiversity at lower latitudes. A similar pattern is observed for most taxonomic groups. The white areas indicate a lack of data in this particular study.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47.4</a:t>
            </a:r>
          </a:p>
        </p:txBody>
      </p:sp>
      <p:pic>
        <p:nvPicPr>
          <p:cNvPr id="3" name="Picture 1" descr="Biodiversity hotspots are indicated on a world map. Most hotspots occur in coastal regions and on islands.  Some of the hotspots include New Zealand, Madagascar, Thailand, Vietnam, the west coast of Central America, and southwest Austrailia.  Some other areas indicated are the California cost, labeled as the California floristic province, the Mediterranean Basin, and the Carribean islands."/>
          <p:cNvPicPr>
            <a:picLocks noGrp="1" noChangeAspect="1"/>
          </p:cNvPicPr>
          <p:nvPr/>
        </p:nvPicPr>
        <p:blipFill>
          <a:blip r:embed="rId3"/>
          <a:stretch>
            <a:fillRect/>
          </a:stretch>
        </p:blipFill>
        <p:spPr bwMode="auto">
          <a:xfrm>
            <a:off x="2044700" y="952500"/>
            <a:ext cx="810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Conservation International has identified 34 biodiversity hotspots, which cover only 2.3 percent of the Earth’s surface but have endemic to them 42 percent of the terrestrial vertebrate species and 50 percent of the world’s plants.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47.5</a:t>
            </a:r>
          </a:p>
        </p:txBody>
      </p:sp>
      <p:pic>
        <p:nvPicPr>
          <p:cNvPr id="3" name="Picture 1" descr="The chart shows percent extinction intensity of eliminated marine genera versus time in millions of years before present. Extinction intensity spikes at boundaries between periods, including the end of the Ordovician which had 30 percent extinction occurrences of marine genera approximately 450 million years ago. The late Devonian had approximately 25 percent extinction occurrences of marine genera at roughly 375 million years ago. The end of the Permian had 50 percent extinction occurrences of marine genera approximately 250 million years ago. The end of the Triassic had roughly 30 percent extinction occurrences of marine genera 200 million years ago. And the end of the Cretaceous periods had over 30 percent extinction occurrences of marine genera roughly 70 million years ago."/>
          <p:cNvPicPr>
            <a:picLocks noGrp="1" noChangeAspect="1"/>
          </p:cNvPicPr>
          <p:nvPr/>
        </p:nvPicPr>
        <p:blipFill>
          <a:blip r:embed="rId3"/>
          <a:stretch>
            <a:fillRect/>
          </a:stretch>
        </p:blipFill>
        <p:spPr bwMode="auto">
          <a:xfrm>
            <a:off x="2311400" y="952500"/>
            <a:ext cx="758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Percent extinction occurrences of marine genera as reflected in the fossil record have fluctuated throughout Earth’s history. Sudden and dramatic losses of biodiversity, called mass extinctions, have occurred five times.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47.2</a:t>
            </a:r>
          </a:p>
        </p:txBody>
      </p:sp>
      <p:graphicFrame>
        <p:nvGraphicFramePr>
          <p:cNvPr id="6" name="Content Placeholder 5"/>
          <p:cNvGraphicFramePr>
            <a:graphicFrameLocks noGrp="1"/>
          </p:cNvGraphicFramePr>
          <p:nvPr>
            <p:ph idx="1"/>
          </p:nvPr>
        </p:nvGraphicFramePr>
        <p:xfrm>
          <a:off x="609600" y="952500"/>
          <a:ext cx="10972800" cy="4660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Geological Period</a:t>
                      </a:r>
                    </a:p>
                  </a:txBody>
                  <a:tcPr/>
                </a:tc>
                <a:tc>
                  <a:txBody>
                    <a:bodyPr/>
                    <a:lstStyle/>
                    <a:p>
                      <a:pPr marL="0" lvl="0" indent="0">
                        <a:buNone/>
                      </a:pPr>
                      <a:r>
                        <a:t>Mass Extinction Name</a:t>
                      </a:r>
                    </a:p>
                  </a:txBody>
                  <a:tcPr/>
                </a:tc>
                <a:tc>
                  <a:txBody>
                    <a:bodyPr/>
                    <a:lstStyle/>
                    <a:p>
                      <a:pPr marL="0" lvl="0" indent="0">
                        <a:buNone/>
                      </a:pPr>
                      <a:r>
                        <a:t>Time (millions of years ago)</a:t>
                      </a:r>
                    </a:p>
                  </a:txBody>
                  <a:tcPr/>
                </a:tc>
                <a:extLst>
                  <a:ext uri="{0D108BD9-81ED-4DB2-BD59-A6C34878D82A}">
                    <a16:rowId xmlns:a16="http://schemas.microsoft.com/office/drawing/2014/main" val="10000"/>
                  </a:ext>
                </a:extLst>
              </a:tr>
              <a:tr h="0">
                <a:tc>
                  <a:txBody>
                    <a:bodyPr/>
                    <a:lstStyle/>
                    <a:p>
                      <a:pPr marL="0" lvl="0" indent="0">
                        <a:buNone/>
                      </a:pPr>
                      <a:r>
                        <a:t>Ordovician–Silurian</a:t>
                      </a:r>
                    </a:p>
                  </a:txBody>
                  <a:tcPr/>
                </a:tc>
                <a:tc>
                  <a:txBody>
                    <a:bodyPr/>
                    <a:lstStyle/>
                    <a:p>
                      <a:pPr marL="0" lvl="0" indent="0">
                        <a:buNone/>
                      </a:pPr>
                      <a:r>
                        <a:t>end-Ordovician O–S</a:t>
                      </a:r>
                    </a:p>
                  </a:txBody>
                  <a:tcPr/>
                </a:tc>
                <a:tc>
                  <a:txBody>
                    <a:bodyPr/>
                    <a:lstStyle/>
                    <a:p>
                      <a:pPr marL="0" lvl="0" indent="0">
                        <a:buNone/>
                      </a:pPr>
                      <a:r>
                        <a:t>450–440</a:t>
                      </a:r>
                    </a:p>
                  </a:txBody>
                  <a:tcPr/>
                </a:tc>
                <a:extLst>
                  <a:ext uri="{0D108BD9-81ED-4DB2-BD59-A6C34878D82A}">
                    <a16:rowId xmlns:a16="http://schemas.microsoft.com/office/drawing/2014/main" val="10001"/>
                  </a:ext>
                </a:extLst>
              </a:tr>
              <a:tr h="0">
                <a:tc>
                  <a:txBody>
                    <a:bodyPr/>
                    <a:lstStyle/>
                    <a:p>
                      <a:pPr marL="0" lvl="0" indent="0">
                        <a:buNone/>
                      </a:pPr>
                      <a:r>
                        <a:t>Late Devonian</a:t>
                      </a:r>
                    </a:p>
                  </a:txBody>
                  <a:tcPr/>
                </a:tc>
                <a:tc>
                  <a:txBody>
                    <a:bodyPr/>
                    <a:lstStyle/>
                    <a:p>
                      <a:pPr marL="0" lvl="0" indent="0">
                        <a:buNone/>
                      </a:pPr>
                      <a:r>
                        <a:t>end-Devonian</a:t>
                      </a:r>
                    </a:p>
                  </a:txBody>
                  <a:tcPr/>
                </a:tc>
                <a:tc>
                  <a:txBody>
                    <a:bodyPr/>
                    <a:lstStyle/>
                    <a:p>
                      <a:pPr marL="0" lvl="0" indent="0">
                        <a:buNone/>
                      </a:pPr>
                      <a:r>
                        <a:t>375–360</a:t>
                      </a:r>
                    </a:p>
                  </a:txBody>
                  <a:tcPr/>
                </a:tc>
                <a:extLst>
                  <a:ext uri="{0D108BD9-81ED-4DB2-BD59-A6C34878D82A}">
                    <a16:rowId xmlns:a16="http://schemas.microsoft.com/office/drawing/2014/main" val="10002"/>
                  </a:ext>
                </a:extLst>
              </a:tr>
              <a:tr h="0">
                <a:tc>
                  <a:txBody>
                    <a:bodyPr/>
                    <a:lstStyle/>
                    <a:p>
                      <a:pPr marL="0" lvl="0" indent="0">
                        <a:buNone/>
                      </a:pPr>
                      <a:r>
                        <a:t>Permian–Triassic</a:t>
                      </a:r>
                    </a:p>
                  </a:txBody>
                  <a:tcPr/>
                </a:tc>
                <a:tc>
                  <a:txBody>
                    <a:bodyPr/>
                    <a:lstStyle/>
                    <a:p>
                      <a:pPr marL="0" lvl="0" indent="0">
                        <a:buNone/>
                      </a:pPr>
                      <a:r>
                        <a:t>end-Permian</a:t>
                      </a:r>
                    </a:p>
                  </a:txBody>
                  <a:tcPr/>
                </a:tc>
                <a:tc>
                  <a:txBody>
                    <a:bodyPr/>
                    <a:lstStyle/>
                    <a:p>
                      <a:pPr marL="0" lvl="0" indent="0">
                        <a:buNone/>
                      </a:pPr>
                      <a:r>
                        <a:t>251</a:t>
                      </a:r>
                    </a:p>
                  </a:txBody>
                  <a:tcPr/>
                </a:tc>
                <a:extLst>
                  <a:ext uri="{0D108BD9-81ED-4DB2-BD59-A6C34878D82A}">
                    <a16:rowId xmlns:a16="http://schemas.microsoft.com/office/drawing/2014/main" val="10003"/>
                  </a:ext>
                </a:extLst>
              </a:tr>
              <a:tr h="0">
                <a:tc>
                  <a:txBody>
                    <a:bodyPr/>
                    <a:lstStyle/>
                    <a:p>
                      <a:pPr marL="0" lvl="0" indent="0">
                        <a:buNone/>
                      </a:pPr>
                      <a:r>
                        <a:t>Triassic–Jurassic</a:t>
                      </a:r>
                    </a:p>
                  </a:txBody>
                  <a:tcPr/>
                </a:tc>
                <a:tc>
                  <a:txBody>
                    <a:bodyPr/>
                    <a:lstStyle/>
                    <a:p>
                      <a:pPr marL="0" lvl="0" indent="0">
                        <a:buNone/>
                      </a:pPr>
                      <a:r>
                        <a:t>end-Triassic</a:t>
                      </a:r>
                    </a:p>
                  </a:txBody>
                  <a:tcPr/>
                </a:tc>
                <a:tc>
                  <a:txBody>
                    <a:bodyPr/>
                    <a:lstStyle/>
                    <a:p>
                      <a:pPr marL="0" lvl="0" indent="0">
                        <a:buNone/>
                      </a:pPr>
                      <a:r>
                        <a:t>205</a:t>
                      </a:r>
                    </a:p>
                  </a:txBody>
                  <a:tcPr/>
                </a:tc>
                <a:extLst>
                  <a:ext uri="{0D108BD9-81ED-4DB2-BD59-A6C34878D82A}">
                    <a16:rowId xmlns:a16="http://schemas.microsoft.com/office/drawing/2014/main" val="10004"/>
                  </a:ext>
                </a:extLst>
              </a:tr>
              <a:tr h="0">
                <a:tc>
                  <a:txBody>
                    <a:bodyPr/>
                    <a:lstStyle/>
                    <a:p>
                      <a:pPr marL="0" lvl="0" indent="0">
                        <a:buNone/>
                      </a:pPr>
                      <a:r>
                        <a:t>Cretaceous–Paleogene</a:t>
                      </a:r>
                    </a:p>
                  </a:txBody>
                  <a:tcPr/>
                </a:tc>
                <a:tc>
                  <a:txBody>
                    <a:bodyPr/>
                    <a:lstStyle/>
                    <a:p>
                      <a:pPr marL="0" lvl="0" indent="0">
                        <a:buNone/>
                      </a:pPr>
                      <a:r>
                        <a:t>end-Cretaceous K–Pg (K–T)</a:t>
                      </a:r>
                    </a:p>
                  </a:txBody>
                  <a:tcPr/>
                </a:tc>
                <a:tc>
                  <a:txBody>
                    <a:bodyPr/>
                    <a:lstStyle/>
                    <a:p>
                      <a:pPr marL="0" lvl="0" indent="0">
                        <a:buNone/>
                      </a:pPr>
                      <a:r>
                        <a:t>65.5</a:t>
                      </a:r>
                    </a:p>
                  </a:txBody>
                  <a:tcPr/>
                </a:tc>
                <a:extLst>
                  <a:ext uri="{0D108BD9-81ED-4DB2-BD59-A6C34878D82A}">
                    <a16:rowId xmlns:a16="http://schemas.microsoft.com/office/drawing/2014/main" val="10005"/>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t>This table shows the names and dates for the five mass extinctions in Earth’s history.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47.6</a:t>
            </a:r>
          </a:p>
        </p:txBody>
      </p:sp>
      <p:pic>
        <p:nvPicPr>
          <p:cNvPr id="3" name="Picture 1" descr="Photo shows sedimentary rock with a distinct white band in the middle representing the K dash P g boundary. The rock below this layer, which has fine bands of dark and light gray, is distinct in appearance from the smoother, redder rock above."/>
          <p:cNvPicPr>
            <a:picLocks noGrp="1" noChangeAspect="1"/>
          </p:cNvPicPr>
          <p:nvPr/>
        </p:nvPicPr>
        <p:blipFill>
          <a:blip r:embed="rId3"/>
          <a:stretch>
            <a:fillRect/>
          </a:stretch>
        </p:blipFill>
        <p:spPr bwMode="auto">
          <a:xfrm>
            <a:off x="2616200" y="952500"/>
            <a:ext cx="695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1980, Luis and Walter Alvarez, Frank Asaro, and Helen Michels discovered, across the world, a spike in the concentration of iridium within the sedimentary layer at the K–Pg boundary. These researchers hypothesized that this iridium spike was caused by an asteroid impact that resulted in the K–Pg mass extinction. In the photo, the iridium layer is the light band. (credit: USGS)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47.7</a:t>
            </a:r>
          </a:p>
        </p:txBody>
      </p:sp>
      <p:pic>
        <p:nvPicPr>
          <p:cNvPr id="3" name="Picture 1" descr="A graph plots the number of species present versus area in meters squared. The number of species present increases as a power function, such that the slope of the curve increases sharply at first, then more gradually as area increases."/>
          <p:cNvPicPr>
            <a:picLocks noGrp="1" noChangeAspect="1"/>
          </p:cNvPicPr>
          <p:nvPr/>
        </p:nvPicPr>
        <p:blipFill>
          <a:blip r:embed="rId3"/>
          <a:stretch>
            <a:fillRect/>
          </a:stretch>
        </p:blipFill>
        <p:spPr bwMode="auto">
          <a:xfrm>
            <a:off x="3086100" y="952500"/>
            <a:ext cx="600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Studies have shown that the number of species present increases with the size of the habitat. (credit: modification of work by Adam B. Smith)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47.2 The Importance of Biodiversity to Human Life</a:t>
            </a:r>
          </a:p>
        </p:txBody>
      </p:sp>
      <p:sp>
        <p:nvSpPr>
          <p:cNvPr id="3" name="Content Placeholder 2"/>
          <p:cNvSpPr>
            <a:spLocks noGrp="1"/>
          </p:cNvSpPr>
          <p:nvPr>
            <p:ph idx="1"/>
          </p:nvPr>
        </p:nvSpPr>
        <p:spPr/>
        <p:txBody>
          <a:bodyPr/>
          <a:lstStyle/>
          <a:p>
            <a:pPr marL="0" lvl="0" indent="0">
              <a:buNone/>
            </a:pPr>
            <a:r>
              <a:rPr b="1"/>
              <a:t>Learning Objectives</a:t>
            </a:r>
          </a:p>
          <a:p>
            <a:pPr lvl="0"/>
            <a:r>
              <a:t>Identify chemical diversity benefits to humans</a:t>
            </a:r>
          </a:p>
          <a:p>
            <a:pPr lvl="0"/>
            <a:r>
              <a:t>Identify biodiversity components that support human agriculture</a:t>
            </a:r>
          </a:p>
          <a:p>
            <a:pPr lvl="0"/>
            <a:r>
              <a:t>Describe ecosystem services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47.8</a:t>
            </a:r>
          </a:p>
        </p:txBody>
      </p:sp>
      <p:pic>
        <p:nvPicPr>
          <p:cNvPr id="3" name="Picture 1" descr="Photo shows white and pink periwinkle flowers. Each flower has five triangular petals, with the narrow end of the petal meeting at the flowers center. Pairs of waxy oval leaves grow perpendicular to one another on a separate stem."/>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Catharanthus roseus, the Madagascar periwinkle, has various medicinal properties. Among other uses, it is a source of vincristine, a drug used in the treatment of lymphomas. (credit: Forest and Kim Starr)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47.9</a:t>
            </a:r>
          </a:p>
        </p:txBody>
      </p:sp>
      <p:pic>
        <p:nvPicPr>
          <p:cNvPr id="3" name="Picture 1" descr="The photo shows a tall structure with a bunker-like door that disappears into a snowbank."/>
          <p:cNvPicPr>
            <a:picLocks noGrp="1" noChangeAspect="1"/>
          </p:cNvPicPr>
          <p:nvPr/>
        </p:nvPicPr>
        <p:blipFill>
          <a:blip r:embed="rId3"/>
          <a:stretch>
            <a:fillRect/>
          </a:stretch>
        </p:blipFill>
        <p:spPr bwMode="auto">
          <a:xfrm>
            <a:off x="3048000" y="952500"/>
            <a:ext cx="610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Svalbard Global Seed Vault is a storage facility for seeds of Earth’s diverse crops. (credit: Mari Tefre, Svalbard Global Seed Vault)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47.3 Threats to Biodiversity</a:t>
            </a:r>
          </a:p>
        </p:txBody>
      </p:sp>
      <p:sp>
        <p:nvSpPr>
          <p:cNvPr id="3" name="Content Placeholder 2"/>
          <p:cNvSpPr>
            <a:spLocks noGrp="1"/>
          </p:cNvSpPr>
          <p:nvPr>
            <p:ph idx="1"/>
          </p:nvPr>
        </p:nvSpPr>
        <p:spPr/>
        <p:txBody>
          <a:bodyPr/>
          <a:lstStyle/>
          <a:p>
            <a:pPr marL="0" lvl="0" indent="0">
              <a:buNone/>
            </a:pPr>
            <a:r>
              <a:rPr b="1"/>
              <a:t>Learning Objectives</a:t>
            </a:r>
          </a:p>
          <a:p>
            <a:pPr lvl="0"/>
            <a:r>
              <a:t>Identify significant threats to biodiversity</a:t>
            </a:r>
          </a:p>
          <a:p>
            <a:pPr lvl="0"/>
            <a:r>
              <a:t>Explain the effects of habitat loss, the introduction of exotic species, and hunting on biodiversity</a:t>
            </a:r>
          </a:p>
          <a:p>
            <a:pPr lvl="0"/>
            <a:r>
              <a:t>Identify the early and predicted effects of climate change on biodiversity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47.10</a:t>
            </a:r>
          </a:p>
        </p:txBody>
      </p:sp>
      <p:pic>
        <p:nvPicPr>
          <p:cNvPr id="3" name="Picture 1" descr="The graph plots atmospheric carbon dioxide concentration in parts per million over time (years before present). Historically, carbon dioxide levels have fluctuated in a cyclical manner, from about 280 parts per million at the peak to about 180 parts per million at the low point. This cycle repeated every one hundred thousand years or so, from about 425,000 years ago until recently. Prior to the industrial revolution, the atmospheric carbon dioxide concentration was at a high point in the cycle. Since then the carbon dioxide level has rapidly climbed to its current level of 395 parts per million. This carbon dioxide level is far higher than any previously recorded levels."/>
          <p:cNvPicPr>
            <a:picLocks noGrp="1" noChangeAspect="1"/>
          </p:cNvPicPr>
          <p:nvPr/>
        </p:nvPicPr>
        <p:blipFill>
          <a:blip r:embed="rId3"/>
          <a:stretch>
            <a:fillRect/>
          </a:stretch>
        </p:blipFill>
        <p:spPr bwMode="auto">
          <a:xfrm>
            <a:off x="2870200" y="952500"/>
            <a:ext cx="6464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Atmospheric carbon dioxide levels fluctuate in a cyclical manner. However, the burning of fossil fuels in recent history has caused a dramatic increase in the levels of carbon dioxide in the Earth’s atmosphere, which have now reached levels never before seen in human history. Scientists predict that the addition of this “greenhouse gas” to the atmosphere is resulting in climate change that will significantly impact biodiversity in the coming century.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47.11</a:t>
            </a:r>
          </a:p>
        </p:txBody>
      </p:sp>
      <p:pic>
        <p:nvPicPr>
          <p:cNvPr id="3" name="Picture 1" descr="Photo A shows an orangutan hanging from a wire in a lush rainforest filled with many different kinds of vegetation. Photo B shows a tiger. Map C shows the islands of Borneo and Sumatra in the south Pacific, just northwest of Australia. Sumatra is in the country of Indonesia. Half of Borneo is in Indonesia, and half is in Malaysia. Photo D shows a gray elephant. Photo E shows rolling hills covered with homogenous short, bushy oil palm trees."/>
          <p:cNvPicPr>
            <a:picLocks noGrp="1" noChangeAspect="1"/>
          </p:cNvPicPr>
          <p:nvPr/>
        </p:nvPicPr>
        <p:blipFill>
          <a:blip r:embed="rId3"/>
          <a:stretch>
            <a:fillRect/>
          </a:stretch>
        </p:blipFill>
        <p:spPr bwMode="auto">
          <a:xfrm>
            <a:off x="4508500" y="952500"/>
            <a:ext cx="316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One of three species of orangutan, Pongo pygmaeus, is found only in the rainforests of Borneo, and another species of orangutan (Pongo abelii) is found only in the rainforests of Sumatra. These animals are examples of the exceptional biodiversity of (c) the islands of Sumatra and Borneo. Other species include the (b) Sumatran tiger (Panthera tigris sumatrae) and the (d) Sumatran elephant (Elephas maximus sumatranus), both critically endangered species. Rainforest habitat is being removed to make way for (e) oil palm plantations such as this one in Borneo’s Sabah Province. (credit a: modification of work by Thorsten Bachner; credit b: modification of work by Dick Mudde; credit c: modification of work by U.S. CIA World Factbook; credit d: modification of work by “Nonprofit Organizations”/Flickr; credit e: modification of work by Dr. Lian Pin Koh)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47.12</a:t>
            </a:r>
          </a:p>
        </p:txBody>
      </p:sp>
      <p:pic>
        <p:nvPicPr>
          <p:cNvPr id="3" name="Picture 1" descr="Photo shows a snake mottled brown and tan, with a forked tongue sticking out of its mouth."/>
          <p:cNvPicPr>
            <a:picLocks noGrp="1" noChangeAspect="1"/>
          </p:cNvPicPr>
          <p:nvPr/>
        </p:nvPicPr>
        <p:blipFill>
          <a:blip r:embed="rId3"/>
          <a:stretch>
            <a:fillRect/>
          </a:stretch>
        </p:blipFill>
        <p:spPr bwMode="auto">
          <a:xfrm>
            <a:off x="3098800" y="952500"/>
            <a:ext cx="599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brown tree snake, Boiga irregularis, is an exotic species that has caused numerous extinctions on the island of Guam since its accidental introduction in 1950. (credit: NPS)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47.13</a:t>
            </a:r>
          </a:p>
        </p:txBody>
      </p:sp>
      <p:pic>
        <p:nvPicPr>
          <p:cNvPr id="3" name="Picture 1" descr="Photo shows a dead frog laying upside-down on a rock. The frog has bright red lesions on its hind quarters."/>
          <p:cNvPicPr>
            <a:picLocks noGrp="1" noChangeAspect="1"/>
          </p:cNvPicPr>
          <p:nvPr/>
        </p:nvPicPr>
        <p:blipFill>
          <a:blip r:embed="rId3"/>
          <a:stretch>
            <a:fillRect/>
          </a:stretch>
        </p:blipFill>
        <p:spPr bwMode="auto">
          <a:xfrm>
            <a:off x="4038600" y="952500"/>
            <a:ext cx="410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Limosa Harlequin Frog (Atelopus limosus), an endangered species from Panama, died from a fungal disease called chytridiomycosis. The red lesions are symptomatic of the disease. (credit: Brian Gratwicke)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47.14</a:t>
            </a:r>
          </a:p>
        </p:txBody>
      </p:sp>
      <p:pic>
        <p:nvPicPr>
          <p:cNvPr id="3" name="Picture 1" descr="Photo shows a bat hanging from the roof of a cave. The bat has a powdery white residue on its head and wings."/>
          <p:cNvPicPr>
            <a:picLocks noGrp="1" noChangeAspect="1"/>
          </p:cNvPicPr>
          <p:nvPr/>
        </p:nvPicPr>
        <p:blipFill>
          <a:blip r:embed="rId3"/>
          <a:stretch>
            <a:fillRect/>
          </a:stretch>
        </p:blipFill>
        <p:spPr bwMode="auto">
          <a:xfrm>
            <a:off x="4013200" y="952500"/>
            <a:ext cx="417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little brown bat in Greeley Mine, Vermont, March 26, 2009, was found to have white-nose syndrome. (credit: Marvin Moriarty, USFWS)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47.15</a:t>
            </a:r>
          </a:p>
        </p:txBody>
      </p:sp>
      <p:pic>
        <p:nvPicPr>
          <p:cNvPr id="3" name="Picture 1" descr="Map A compares the historic and current ranges of grizzly bears with the range of polar bears. Historically, grizzly bear habitat extended from Mexico through the western United States and into the mid-latitudes of Canada. But in recent years this range has expanded northward, to the northern tip of Canada and throughout Alaska. This range now overlaps with the polar bear range in the northern extremes of Alaska in Canada."/>
          <p:cNvPicPr>
            <a:picLocks noGrp="1" noChangeAspect="1"/>
          </p:cNvPicPr>
          <p:nvPr/>
        </p:nvPicPr>
        <p:blipFill>
          <a:blip r:embed="rId3"/>
          <a:stretch>
            <a:fillRect/>
          </a:stretch>
        </p:blipFill>
        <p:spPr bwMode="auto">
          <a:xfrm>
            <a:off x="4381500" y="952500"/>
            <a:ext cx="342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Since 2008, grizzly bears (Ursus arctos horribilis) have been spotted farther north than their historic range, a possible consequence of climate change. As a result, grizzly bear habitat now overlaps polar bear (Ursus maritimus) habitat. The two species of bears, which are capable of mating and producing viable offspring, are considered separate “ecological” species because historically they lived in different habitats and never met. However, in 2006 a hunter shot a wild grizzly-polar bear hybrid known as a grolar bear, the first wild hybrid ever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47.4 Preserving Biodiversity</a:t>
            </a:r>
          </a:p>
        </p:txBody>
      </p:sp>
      <p:sp>
        <p:nvSpPr>
          <p:cNvPr id="3" name="Content Placeholder 2"/>
          <p:cNvSpPr>
            <a:spLocks noGrp="1"/>
          </p:cNvSpPr>
          <p:nvPr>
            <p:ph idx="1"/>
          </p:nvPr>
        </p:nvSpPr>
        <p:spPr/>
        <p:txBody>
          <a:bodyPr/>
          <a:lstStyle/>
          <a:p>
            <a:pPr marL="0" lvl="0" indent="0">
              <a:buNone/>
            </a:pPr>
            <a:r>
              <a:rPr b="1"/>
              <a:t>Learning Objectives</a:t>
            </a:r>
          </a:p>
          <a:p>
            <a:pPr lvl="0"/>
            <a:r>
              <a:t>Identify new technologies and methods for describing biodiversity</a:t>
            </a:r>
          </a:p>
          <a:p>
            <a:pPr lvl="0"/>
            <a:r>
              <a:t>Explain the legislative framework for conservation</a:t>
            </a:r>
          </a:p>
          <a:p>
            <a:pPr lvl="0"/>
            <a:r>
              <a:t>Describe principles and challenges of conservation preserve design</a:t>
            </a:r>
          </a:p>
          <a:p>
            <a:pPr lvl="0"/>
            <a:r>
              <a:t>Identify examples of the effects of habitat restoration</a:t>
            </a:r>
          </a:p>
          <a:p>
            <a:pPr lvl="0"/>
            <a:r>
              <a:t>Discuss the role of zoos in biodiversity conservation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47.16</a:t>
            </a:r>
          </a:p>
        </p:txBody>
      </p:sp>
      <p:pic>
        <p:nvPicPr>
          <p:cNvPr id="3" name="Picture 1" descr="Bar graph shows the percentage of animal species, by group, that are critically endangered, endangered, or vulnerable. Approximately 20 percent of mammal species are on the I U C N Red List. Of these, about 10 percent are vulnerable, 7 percent  are endangered, and 4 percent  are critically endangered. Approximately 12 percent  of bird species are on the Red List. Of these, about 6 percent  are vulnerable, 4 percent  are endangered, and 2 percent  are critically endangered. Approximately 5 percent of reptile species are on the Red List. Of these, about 3 percent  are vulnerable, 2 percent are endangered, and 1 percent are critically endangered. Approximately 29 percent of amphibian species are on the Red List. Of these, about 10 percent are vulnerable, 12 percent are endangered, and 7 percent  are critically endangered. Approximately 4 percent of fish species are on the Red List. Of these, about 2 percent are vulnerable, 1 percent are endangered, and 1 percent are critically endangered. Less than 1 percent of insect species fall on the Red List. Approximately 1.5 percent of mollusk species are on the Red List. Of these, about 1 percent are vulnerable, and 0.25 percent each are endangered or critically endangered. Approximately 3 percent of plant species are on the Red List. Of these, about 2 percent are vulnerable, .5 percent each are endangered or critically endangered."/>
          <p:cNvPicPr>
            <a:picLocks noGrp="1" noChangeAspect="1"/>
          </p:cNvPicPr>
          <p:nvPr/>
        </p:nvPicPr>
        <p:blipFill>
          <a:blip r:embed="rId3"/>
          <a:stretch>
            <a:fillRect/>
          </a:stretch>
        </p:blipFill>
        <p:spPr bwMode="auto">
          <a:xfrm>
            <a:off x="3530600" y="952500"/>
            <a:ext cx="514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chart shows the percentage of various animal species, by group, on the IUCN Red List as of 2007.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47.17</a:t>
            </a:r>
          </a:p>
        </p:txBody>
      </p:sp>
      <p:pic>
        <p:nvPicPr>
          <p:cNvPr id="3" name="Picture 1" descr="Photo A shows a pack of wolves walking on snow. Photo B shows an elk.  Photo C shows a river running through a meadow with a few copses of trees, some living and some dead. Photo D shows a beaver."/>
          <p:cNvPicPr>
            <a:picLocks noGrp="1" noChangeAspect="1"/>
          </p:cNvPicPr>
          <p:nvPr/>
        </p:nvPicPr>
        <p:blipFill>
          <a:blip r:embed="rId3"/>
          <a:stretch>
            <a:fillRect/>
          </a:stretch>
        </p:blipFill>
        <p:spPr bwMode="auto">
          <a:xfrm>
            <a:off x="3359221" y="736600"/>
            <a:ext cx="5473557" cy="4082918"/>
          </a:xfrm>
          <a:prstGeom prst="rect">
            <a:avLst/>
          </a:prstGeom>
          <a:noFill/>
          <a:ln w="9525">
            <a:noFill/>
            <a:headEnd/>
            <a:tailEnd/>
          </a:ln>
        </p:spPr>
      </p:pic>
      <p:sp>
        <p:nvSpPr>
          <p:cNvPr id="4" name="TextBox 3"/>
          <p:cNvSpPr txBox="1"/>
          <p:nvPr/>
        </p:nvSpPr>
        <p:spPr>
          <a:xfrm>
            <a:off x="609600" y="5063579"/>
            <a:ext cx="10972800" cy="508000"/>
          </a:xfrm>
          <a:prstGeom prst="rect">
            <a:avLst/>
          </a:prstGeom>
          <a:noFill/>
        </p:spPr>
        <p:txBody>
          <a:bodyPr/>
          <a:lstStyle/>
          <a:p>
            <a:pPr marL="0" lvl="0" indent="0" algn="ctr">
              <a:buNone/>
              <a:defRPr sz="1200"/>
            </a:pPr>
            <a:r>
              <a:rPr dirty="0"/>
              <a:t>(a) The Gibbon wolf pack in Yellowstone National Park, March 1, 2007, represents a keystone species. The reintroduction of wolves into Yellowstone National Park in 1995 led to a change in the grazing behavior of (b) elk. To avoid predation, the elk no longer grazed exposed stream and riverbeds, such as (c) the Lamar Riverbed in Yellowstone. This allowed willow and cottonwood seedlings to grow and recolonized large areas. The seedlings decreased erosion and provided shading to the creek, which improved fish habitat. A new colony of (d) beaver may also have benefited from the habitat change. (credit a: modification of work by Doug Smith, NPS; credit c: modification of work by Jim </a:t>
            </a:r>
            <a:r>
              <a:rPr dirty="0" err="1"/>
              <a:t>Peaco</a:t>
            </a:r>
            <a:r>
              <a:rPr dirty="0"/>
              <a:t>, NPS; credit d: modification of work by “Shiny Things”/Flickr)</a:t>
            </a:r>
          </a:p>
        </p:txBody>
      </p:sp>
      <p:sp>
        <p:nvSpPr>
          <p:cNvPr id="5" name="TextBox 4">
            <a:extLst>
              <a:ext uri="{FF2B5EF4-FFF2-40B4-BE49-F238E27FC236}">
                <a16:creationId xmlns:a16="http://schemas.microsoft.com/office/drawing/2014/main" id="{37D6920E-7B8A-368D-A5D0-CECAC239AB60}"/>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2554</Words>
  <Application>Microsoft Macintosh PowerPoint</Application>
  <PresentationFormat>Widescreen</PresentationFormat>
  <Paragraphs>119</Paragraphs>
  <Slides>25</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Biology 2e</vt:lpstr>
      <vt:lpstr>Chapter outline</vt:lpstr>
      <vt:lpstr>Figure 47.1</vt:lpstr>
      <vt:lpstr>47.1 The Biodiversity Crisis</vt:lpstr>
      <vt:lpstr>Figure 47.2</vt:lpstr>
      <vt:lpstr>Table 47.1</vt:lpstr>
      <vt:lpstr>Figure 47.3</vt:lpstr>
      <vt:lpstr>Figure 47.4</vt:lpstr>
      <vt:lpstr>Figure 47.5</vt:lpstr>
      <vt:lpstr>Table 47.2</vt:lpstr>
      <vt:lpstr>Figure 47.6</vt:lpstr>
      <vt:lpstr>Figure 47.7</vt:lpstr>
      <vt:lpstr>47.2 The Importance of Biodiversity to Human Life</vt:lpstr>
      <vt:lpstr>Figure 47.8</vt:lpstr>
      <vt:lpstr>Figure 47.9</vt:lpstr>
      <vt:lpstr>47.3 Threats to Biodiversity</vt:lpstr>
      <vt:lpstr>Figure 47.10</vt:lpstr>
      <vt:lpstr>Figure 47.11</vt:lpstr>
      <vt:lpstr>Figure 47.12</vt:lpstr>
      <vt:lpstr>Figure 47.13</vt:lpstr>
      <vt:lpstr>Figure 47.14</vt:lpstr>
      <vt:lpstr>Figure 47.15</vt:lpstr>
      <vt:lpstr>47.4 Preserving Biodiversity</vt:lpstr>
      <vt:lpstr>Figure 47.16</vt:lpstr>
      <vt:lpstr>Figure 47.17</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2025-11-04T20:35:02Z</dcterms:created>
  <dcterms:modified xsi:type="dcterms:W3CDTF">2025-11-19T18:01:12Z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47 Conservation Biology and Biodiversity</vt:lpwstr>
  </property>
</Properties>
</file>