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9"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an orange starfish on a rock underwater.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sponges on the ocean floor. The sponges are yellow with a bumpy surface, forming rounded clumps.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cross-section of a sponge, which is vase-shaped. The central opening is called the spongocoel. The body is filled with a gel-like substance called mesohyl. Pores within the body, called ostia, allow water to enter the spongocoel. Water exits through a top opening called an osculum. Part b shows an enlarged view of the sponge body. The outer surface is covered with cells called pinacocytes, which form the skin. Pinacocytes consume large food particles by phagocytosis. The inner surface is lined with cells called choanocytes, which have flagella that move water through the body. The mesohyl is sandwiched between the outer and inner surfaces. Various cell types exist within this layer. These include collagen-secreting lophocytes, amoebocytes, which carry out a variety of functions, and oocytes. Sclerocytes within this layer produce silica spicules that extend outside the body of the sponge. Porocytes, hollow tube-shaped cells that span the body of the sponge, regulate movement of water through the ostia.</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Clathrina clathrus, a yellow sponge composed of many yarn-like strands fused together, giving the appearance of netting. Photo B shows Stauroclayptus, a cream-colored sponge with a pitcher shape. Photo C shows Acarnus erthacus, a flat orange sponge with protrusions that have the appearance of volcanoes. Each volcano-like protrusion has a pore in the middle.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nematocyst before, shown as a; and after, shown as b, firing. The nematocyst is a large, oval organelle inside a rectangular cnidocyte cell. The nematocyst is flush with the plasma membrane, and a touch-sensitive hairlike projection extends from the nematocyst to the cell's exterior. Inside the nematocyst, a thread is coiled around an inverted barb. Upon firing, a lid on the nematocyst opens. The barb pops out of the cell and the thread uncoils.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compares the medusa (a) and polyp (b) body plans. The medusa is dome-shaped, with tentacle-like appendages hanging down from the edges of the dome. The polyp looks like a tree, with a trunk at the bottom and branches at the top. Both the medusa and polyp have two tissue layers, with mesoglea in between. The mesoglea is thicker in the dome of the medusa than in the polyp. Both also have a central body cavity.</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Obelia geniculata, which has a body composed of branching polyps of two different types; a gastrozooid, which has strand like extensions that form in the shape of a cup; and gonozooid, which is shown as many oval shaped sphere filled with small circular elements.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photo of a sea anemone with a pink, oval body surrounded by thick, waving tentacles. Part b shows a cross-section of a sea anemone, which has a tube-shaped body with an opening called a gastrovascular cavity at its center. Ribbon-like septa divide this cavity into segments. A mesogleal layer separates the inner surface of the anemone from the outer surface. A mouth is located at the top of the gastrovascular cavity. Tentacles that contain stinging cnidocytes surround the mouth.</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photo of a bright red jellyfish with a dome-shaped body. Long tentacles drift from the bottom edge of the dome, and ribbon-like appendages trail from the middle of the body. Part b shows a cross-section of a jellyfish, which has nematocyst-bearing tentacles hanging from the bottom of the dome. Underneath the middle of the dome is an opening that serves as both a mouth and an anus. The opening leads to a gastrovascular cavity that is lined with a gastrodermis. The outer surface of the body is covered with an epidermis. Between the epidermis and gastrodermis is the mesoglea.</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lifecycle of a jellyfish, which begins when sperm fertilizes an egg, forming a zygote. The zygote divides and grows into a planula larva, which looks like a swimming millipede. The planula larva anchors itself to the sea bottom and grows into a tube-shaped polyp. The polyp forms tentacles. Buds break off from the polyp and become dome-shaped ephyra, which resemble small jellyfish. The ephyra grow into medusas, the mature forms of the jellyfish.</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person holding a small vial with a white jelly inside. The jelly is no bigger than a human fingernail. Illustration B shows a thimble-shaped jelly with two thick protrusions visible on either side. Tentacles radiate from the protrusions, and more tentacles radiate from the back. Photo C shows a sign posted on a beach beside the ocean that reads,danger, no swimming; with a picture of a jelly.</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Tubularia indivisa, which has a body composed of branching polyps. Photo b shows a Portuguese Man O War, which has ribbon-like tentacles dangling from a clear, bulbous structure, resembling an inflated plastic bag. Photo c shows Velella bae, which resembles a flying saucer with a blue bottom and a clear, dome-shaped top. Photo d shows a hydra with long tentacles, extending from a tube-shaped body.</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shows two flatworms with significant physical diversity. One flatworm is brightly colored, and is long and tubular. The other flatworm is broad, and flat, and a dark color.</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digestive, nervous and excretory systems in a flat, worm-like planaria. The digestive system starts at the ventral mouth opening in the middle of the animal, and then extends to the head through the middle of the body, and along the sides of the body. Many lateral branches occur along the digestive system. The nervous system has 2 cerebral ganglia at the eyes in the head, and 2 ventral nerve cords with transverse connections along the length of the body to the tail. The excretory system is arranged in 2 long mesh-like structures down each side of the body.</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Bedford's flatworm from the class Turbellaria. The worm has the appearance of a fringed ribbon, black with pink stripes, swimming above the sand. Photo B shows a Dactylogyrus from the class Monogenea. The worm's body is a long, thin translucent oval with bulges at one end that give the appearance of a head. Three dark spots appear in the head, and four more dark spots three-quarters appear of the way down the body. Anchors that enable the worm to latch onto gills are located near these spots. Photo C shows foot-shaped brown worms. Photo D shows a long, thin ribbon-like white worm.</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tapeworm life cycle begins when (1) eggs or tapeworm segments, called proglottids, pass from human feces into the environment. Taenia saginata infects cattle and Taenia solium infects pigs when (2) they eat contaminated vegetation. The embryo penetrates the animal intestinal wall (3) and takes up residence in muscle tissue, where it transforms into the larval form (4). Humans who consume raw or undercooked infected meat become infected (5) when the tapeworm attaches itself to the intestinal wall via suckers or hooks on the scolex, or head (6). The mature worm produces proglottids and eggs, which pass from the body in feces (7), completing the cycle.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Scanning electron micrograph A shows rotifers from the class Bdelloidea, which have a long, tube-shaped body with a fringe surrounding the mouth. Light micrograph B shows that Polyarthra from the class Monogononta is shorter and wider than the bdelloid rotifers, with a smaller fringe.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long, tube-shaped animal with a crown-like corona on top. Cilia fringe the top of the corona. Between the two lobes of the corona is the mouth, which leads to the stomach, intestine, and anus. The mastax surround the mouth, and beneath the mastax is a digestive gland. The pseudocoel surrounds the stomach. At the bottom if the animal is a foot that stands on two toes.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worm that resembles intestines, sitting on the muddy ocean floor. The worm is a long tubular creature whose body overlaps itself, and its surface appears to be twisted at parts.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worm-shaped animal with fringe-like sensory papillae at one end. The mouth, which is part way down the body, leads to a stomach and intestine, then empties into an anus at the far end. The cerebral ganglia are located above the mouth. Lateral nerve cords run down either side of the animal from the central ganglia. The proboscis is a long, thin structure inside a cavity called the rhynchocoel.</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cross-section of a snail. The body of the snail is called the visceral mass. The mouth leads to a crop, then to the stomach, which is toward the back of the animal. The intestines are located above the stomach. The intestines continue forward, and empty into a cavity above the front part of the visceral mass. Two nerve cords wrap around the esophagus and extend back along the bottom of the animal. The gill is located in the cavity in the shell, and connects to the heart in the visceral mass. The coelom is near the heart. The visceral mass is surrounded by a mantle. A shell covers the mantle.</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chiton, which has an oval body with plate-like armor divided into segments.</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a shows black and gray mussels clustered together. Image b is a scallop, with its eyespots clearly noticable along the edge of its mantle.</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on the left shows a land snail with a coiled shell and long tentacles. The photo on the right shows a slug, which looks like a snail without a shell.</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a side view of a snail. The digestive system starts at the mouth, and continues to the stomach toward the back of the shell. The stomach empties into the intestines, which continue forward along the upper inside edge of the shell and end a cavity above the mouth. Illustration B shows a top view of a snail. From the mouth, the digestive tract curves toward the left, then hooks around to the right and goes back toward the front of the creature.</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Conus on the sea floor. The shape of the shell resembles that of a pasta shell. A snout sticks out the front end.</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nautilus with a coiled, brown-and-white striped shell. Tentacles stick out from the front end. Part b shows a cuttlefish with a squat body and short tentacles that blends into its surroundings. Part c shows a reef squid with an eye located behind its long beak. Long, thick tentacles project back from the body. Part d shows an octopus with bright blue rings all over its body.</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white shells shaped like tusks; hollow tubes that taper from broad to thin.</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clitellum is a swollen, smooth section of the earthworm.</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cross-section of an annelid. The body is divided into segmented compartments. A U-shaped intestine runs through the middle of the compartments, and two ventral nerve cords run along the bottom. In each segment, the nerve cords are connected to each other. A dorsal blood vessel sits on top of the intestine, and a ventral blood vessel rests beneath it. Other vessels connect the dorsal and ventral vessels together. The nephridium is connected to the barrier separating the compartments, and consists of a long coil connected to a trumpet-like bell.</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an earthworm, and part b shows a large leech trying to latch onto a persons hand. Part c shows a worm on that is anchored to the ocean floor. Featherlike appendages extend from the tube like body.</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a shows a worm-shaped nematode next to a capsule-shaped nematode egg. (b)The illustration shows a cross-section of a nematode, which has a mouth at one end and an anus at the other. The mouth connects to a pharynx, then to an intestine. Dorsal and ventral nerves run along the top and bottom of the animal and join ring-like head ganglia at the front end. Testes run alongside the intestine toward the back of the animal.</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transparent worm about a millimeter in length. Illustration (b) shows the life cycle of C. elegans, which begins when the egg hatches, releasing a L1 juvenile. After 12 hours the L1 juvenile transforms into an L2 juvenile. After 7 hours the L2 juvenile transforms into an L3 juvenile. After another 7 hours the L3 juvenile transforms into an L4 juvenile. After 9 hours the L4 juvenile transforms into an adult. The hermaphroditic adult mates with another adult to produce fertilized eggs which hatch, completing the cycle.</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foot with a guinea worm extending from a blister. The end of the worm is wrapped around a stick. Part B shows the life cycle of the guinea worm, which begins when a person drinks unfiltered water containing copepods infected with guinea worm larvae. Larvae, which are released when the copepods die, penetrate the wall of the stomach and intestine. The worms mature and reproduce. Fertilized females migrate to the surface of the skin, where they discharge larvae into the water. Copepods consume the larvae. The copepods are consumed by humans, completing the cycle. About a year after infection, the female worm emerges from the skin.</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displays an electron micrgraph of a water bear, or tardigrade.</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fossilized trilobite resembles a footprint, with a rounded front end and ridges extending across the body.</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is a diagram of a spider showing an outline of the body, with the heart and lung inside. The book lung looks like a book with many pages and is located just anterior to a spiracle in the ventral abdomen. The heart is a long tube located in the dorsal portion of the abdomen. Part B is a photo of the underside of a horseshoe crab. The book gills are 5 pairs of plates near the tail.</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Picture of a black colored scorpion with a red circle drawn around the chelicerae at the mouth opening.</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Picture of a trapdoor spider of a dark and light gray color, with well-developed chelicerae, as a member of the subphylum Chelicerata.</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Centipede Scutigera coleoptrata, with 15 pairs of legs, tan body with brown stripes along the length. (b) North American millipede Narceus americanus, with hundreds of legs, cylindrical black body, and brown rings separating segments.</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crab on land, and photo b shows a bright red shrimp in the water. Image c is of a pill bug walking on sand.</a:t>
            </a:r>
          </a:p>
        </p:txBody>
      </p:sp>
      <p:sp>
        <p:nvSpPr>
          <p:cNvPr id="4" name="Slide Number Placeholder 3"/>
          <p:cNvSpPr>
            <a:spLocks noGrp="1"/>
          </p:cNvSpPr>
          <p:nvPr>
            <p:ph type="sldNum" sz="quarter" idx="10"/>
          </p:nvPr>
        </p:nvSpPr>
        <p:spPr/>
        <p:txBody>
          <a:bodyPr/>
          <a:lstStyle/>
          <a:p>
            <a:fld id="{18BDFEC3-8487-43E8-A154-7C12CBC1FFF2}" type="slidenum">
              <a:rPr lang="en-US"/>
              <a:t>51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the biramous, or two-branched leg of a crayfish. Illustration B shows the uniramous, or one-branched leg of an insect. From proximal to distal, the coxa is the portion of the leg that attaches to the body. The trochanter is small and round and attaches to the coxa. The femur is the largest part of the leg, and is long and somewhat oval. The tibia resembles the femur in shape, but is much thinner. The end of the leg are the tarsus sections.</a:t>
            </a:r>
          </a:p>
        </p:txBody>
      </p:sp>
      <p:sp>
        <p:nvSpPr>
          <p:cNvPr id="4" name="Slide Number Placeholder 3"/>
          <p:cNvSpPr>
            <a:spLocks noGrp="1"/>
          </p:cNvSpPr>
          <p:nvPr>
            <p:ph type="sldNum" sz="quarter" idx="10"/>
          </p:nvPr>
        </p:nvSpPr>
        <p:spPr/>
        <p:txBody>
          <a:bodyPr/>
          <a:lstStyle/>
          <a:p>
            <a:fld id="{18BDFEC3-8487-43E8-A154-7C12CBC1FFF2}" type="slidenum">
              <a:rPr lang="en-US"/>
              <a:t>52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of a midsagittal cross section of a crayfish shows the carapace around the cephalothorax, and the heart in the dorsal thorax area.</a:t>
            </a:r>
          </a:p>
        </p:txBody>
      </p:sp>
      <p:sp>
        <p:nvSpPr>
          <p:cNvPr id="4" name="Slide Number Placeholder 3"/>
          <p:cNvSpPr>
            <a:spLocks noGrp="1"/>
          </p:cNvSpPr>
          <p:nvPr>
            <p:ph type="sldNum" sz="quarter" idx="10"/>
          </p:nvPr>
        </p:nvSpPr>
        <p:spPr/>
        <p:txBody>
          <a:bodyPr/>
          <a:lstStyle/>
          <a:p>
            <a:fld id="{18BDFEC3-8487-43E8-A154-7C12CBC1FFF2}" type="slidenum">
              <a:rPr lang="en-US"/>
              <a:t>53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a shows a shrimp nauplius larva, which has a teardrop-shaped body with tentacles and long, frilly arms at the wide end. Micrograph b shows a barnacle cypris larva, which is similar in shape to a clam. Micrograph c shows green crab zoea larva, which resembles a shrimp, with a large plated section covering its head, and its long tail tapering from from broader to thinner.</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anatomy of a bee. The overall body plan consists of a head, a thorax, and an abdomen region, with antennae attached to the head. The digestive system consists of a mouth, pharynx, crop, stomach, intestine, and anus. The respiratory system consists of spiracles, or openings, along the side of the bee’s body that connect to tracheas that run up and join a larger dorsal tube that connects all the spiracles together. The circulatory system consists of a dorsal blood vessel that has multiple hearts along its length. The nervous system consists of cerebral ganglia in the head that connect to a ventral nerve cord with segmented ganglia. An ovary is illustrated and located in the dorsal mid abdomen portion of the body.</a:t>
            </a:r>
          </a:p>
        </p:txBody>
      </p:sp>
      <p:sp>
        <p:nvSpPr>
          <p:cNvPr id="4" name="Slide Number Placeholder 3"/>
          <p:cNvSpPr>
            <a:spLocks noGrp="1"/>
          </p:cNvSpPr>
          <p:nvPr>
            <p:ph type="sldNum" sz="quarter" idx="10"/>
          </p:nvPr>
        </p:nvSpPr>
        <p:spPr/>
        <p:txBody>
          <a:bodyPr/>
          <a:lstStyle/>
          <a:p>
            <a:fld id="{18BDFEC3-8487-43E8-A154-7C12CBC1FFF2}" type="slidenum">
              <a:rPr lang="en-US"/>
              <a:t>55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the deuterostome taxa in a branching tree diagram. Deuterostomes lead to Ambulacraria and Chordates. Ambulacraria lead to Echinoderms and Hemichordates. Chordates lead to Cephalochordates, Urochordates, and Vertebrates. Part b shows a hemichordate with a worm-like, helical body; its pharyngeal slits appear on the top part of the helix. And it also shows an Urochordate, a flattened creature with its pharyngeal slites across its flat front.</a:t>
            </a:r>
          </a:p>
        </p:txBody>
      </p:sp>
      <p:sp>
        <p:nvSpPr>
          <p:cNvPr id="4" name="Slide Number Placeholder 3"/>
          <p:cNvSpPr>
            <a:spLocks noGrp="1"/>
          </p:cNvSpPr>
          <p:nvPr>
            <p:ph type="sldNum" sz="quarter" idx="10"/>
          </p:nvPr>
        </p:nvSpPr>
        <p:spPr/>
        <p:txBody>
          <a:bodyPr/>
          <a:lstStyle/>
          <a:p>
            <a:fld id="{18BDFEC3-8487-43E8-A154-7C12CBC1FFF2}" type="slidenum">
              <a:rPr lang="en-US"/>
              <a:t>57</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sea star, which has a mouth on the bottom and an anus on top, both in the middle of the star. The disk-shaped stomach is sandwiched between the mouth and anus. Two tubes radiate from the stomach to each arm, and many small digestive glands connect to these tubes. Beneath the stomach is a central ring canal that also connects to tubes that extend into each arm. Tube feet are attached to these tubes. Each tube foot resembles a medicine dropper, with a bulb-shaped ampulla at the top and an extension called a podium at the bottom. The bottom of the podium protrudes from the bottom of the starfish. There are many podia along the length of the arm, which allow the sea star to latch onto objects and walk. A structure called a madreporite connects to the central ring, and protrudes from the upper surface of the sea star, next to the anus.</a:t>
            </a:r>
          </a:p>
        </p:txBody>
      </p:sp>
      <p:sp>
        <p:nvSpPr>
          <p:cNvPr id="4" name="Slide Number Placeholder 3"/>
          <p:cNvSpPr>
            <a:spLocks noGrp="1"/>
          </p:cNvSpPr>
          <p:nvPr>
            <p:ph type="sldNum" sz="quarter" idx="10"/>
          </p:nvPr>
        </p:nvSpPr>
        <p:spPr/>
        <p:txBody>
          <a:bodyPr/>
          <a:lstStyle/>
          <a:p>
            <a:fld id="{18BDFEC3-8487-43E8-A154-7C12CBC1FFF2}" type="slidenum">
              <a:rPr lang="en-US"/>
              <a:t>58</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sea star in photo a is red and white, with a thick squat body and protruding spikes. The brittle star in part b is brown with a flat, pentagon-shaped body. Thin striped legs extend from each point of the pentagon. Photo c shows a sea urchin with a round, black body and very long, thin, black spines. Photo d shows a sea lily that has appendages resembling branches of a spruce tree. Photo e shows a log-shaped sea cucumber with spikes extending from its body.</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28 Invertebrates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Phylum Porifera</a:t>
            </a:r>
          </a:p>
          <a:p>
            <a:pPr marL="457189" lvl="0" indent="-457189">
              <a:buAutoNum type="arabicPeriod"/>
            </a:pPr>
            <a:r>
              <a:t>Phylum Cnidaria</a:t>
            </a:r>
          </a:p>
          <a:p>
            <a:pPr marL="457189" lvl="0" indent="-457189">
              <a:buAutoNum type="arabicPeriod"/>
            </a:pPr>
            <a:r>
              <a:t>Superphylum Lophotrochozoa: Flatworms, Rotifers, and Nemerteans</a:t>
            </a:r>
          </a:p>
          <a:p>
            <a:pPr marL="457189" lvl="0" indent="-457189">
              <a:buAutoNum type="arabicPeriod"/>
            </a:pPr>
            <a:r>
              <a:t>Superphylum Lophotrochozoa: Mollusks and Annelids</a:t>
            </a:r>
          </a:p>
          <a:p>
            <a:pPr marL="457189" lvl="0" indent="-457189">
              <a:buAutoNum type="arabicPeriod"/>
            </a:pPr>
            <a:r>
              <a:t>Superphylum Ecdysozoa: Nematodes and Tardigrades</a:t>
            </a:r>
          </a:p>
          <a:p>
            <a:pPr marL="457189" lvl="0" indent="-457189">
              <a:buAutoNum type="arabicPeriod"/>
            </a:pPr>
            <a:r>
              <a:t>Superphylum Ecdysozoa: Arthropods</a:t>
            </a:r>
          </a:p>
          <a:p>
            <a:pPr marL="457189" lvl="0" indent="-457189">
              <a:buAutoNum type="arabicPeriod"/>
            </a:pPr>
            <a:r>
              <a:t>Superphylum Deuterostomia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28.1</a:t>
            </a:r>
          </a:p>
        </p:txBody>
      </p:sp>
      <p:pic>
        <p:nvPicPr>
          <p:cNvPr id="3" name="Picture 1" descr="The photo shows an orange starfish on a rock underwater."/>
          <p:cNvPicPr>
            <a:picLocks noGrp="1" noChangeAspect="1"/>
          </p:cNvPicPr>
          <p:nvPr/>
        </p:nvPicPr>
        <p:blipFill>
          <a:blip r:embed="rId3"/>
          <a:stretch>
            <a:fillRect/>
          </a:stretch>
        </p:blipFill>
        <p:spPr bwMode="auto">
          <a:xfrm>
            <a:off x="609600" y="1612900"/>
            <a:ext cx="10972800" cy="3340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Nearly 97 percent of animal species are invertebrates, including this sea star (Novodinia antillensis) (credit: NOAA’s National Ocean Service)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28.1 Phylum Porifera</a:t>
            </a:r>
          </a:p>
        </p:txBody>
      </p:sp>
      <p:sp>
        <p:nvSpPr>
          <p:cNvPr id="3" name="Content Placeholder 2"/>
          <p:cNvSpPr>
            <a:spLocks noGrp="1"/>
          </p:cNvSpPr>
          <p:nvPr>
            <p:ph idx="1"/>
          </p:nvPr>
        </p:nvSpPr>
        <p:spPr/>
        <p:txBody>
          <a:bodyPr/>
          <a:lstStyle/>
          <a:p>
            <a:pPr marL="0" lvl="0" indent="0">
              <a:buNone/>
            </a:pPr>
            <a:r>
              <a:rPr b="1"/>
              <a:t>Learning Objectives</a:t>
            </a:r>
          </a:p>
          <a:p>
            <a:pPr lvl="0"/>
            <a:r>
              <a:t>Describe the organizational features of the simplest multicellular organisms</a:t>
            </a:r>
          </a:p>
          <a:p>
            <a:pPr lvl="0"/>
            <a:r>
              <a:t>Explain the various body forms and bodily functions of sponges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28.2</a:t>
            </a:r>
          </a:p>
        </p:txBody>
      </p:sp>
      <p:pic>
        <p:nvPicPr>
          <p:cNvPr id="3" name="Picture 1" descr="The photo shows sponges on the ocean floor. The sponges are yellow with a bumpy surface, forming rounded clump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Sponges. Sponges are members of the phylum Porifera, which contains the simplest invertebrates. (credit: Andrew Turner)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28.3</a:t>
            </a:r>
          </a:p>
        </p:txBody>
      </p:sp>
      <p:pic>
        <p:nvPicPr>
          <p:cNvPr id="3" name="Picture 1" descr="Part a shows a cross-section of a sponge, which is vase-shaped. The central opening is called the spongocoel. The body is filled with a gel-like substance called mesohyl. Pores within the body, called ostia, allow water to enter the spongocoel. Water exits through a top opening called an osculum. Part b shows an enlarged view of the sponge body. The outer surface is covered with cells called pinacocytes, which form the skin. Pinacocytes consume large food particles by phagocytosis. The inner surface is lined with cells called choanocytes, which have flagella that move water through the body. The mesohyl is sandwiched between the outer and inner surfaces. Various cell types exist within this layer. These include collagen-secreting lophocytes, amoebocytes, which carry out a variety of functions, and oocytes. Sclerocytes within this layer produce silica spicules that extend outside the body of the sponge. Porocytes, hollow tube-shaped cells that span the body of the sponge, regulate movement of water through the ostia."/>
          <p:cNvPicPr>
            <a:picLocks noGrp="1" noChangeAspect="1"/>
          </p:cNvPicPr>
          <p:nvPr/>
        </p:nvPicPr>
        <p:blipFill>
          <a:blip r:embed="rId3"/>
          <a:stretch>
            <a:fillRect/>
          </a:stretch>
        </p:blipFill>
        <p:spPr bwMode="auto">
          <a:xfrm>
            <a:off x="2959100" y="952500"/>
            <a:ext cx="628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Simple sponge body plan and cell types. The sponge’s (a) basic body plan and (b) some of the specialized cell types found in sponges are shown.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28.4</a:t>
            </a:r>
          </a:p>
        </p:txBody>
      </p:sp>
      <p:pic>
        <p:nvPicPr>
          <p:cNvPr id="3" name="Picture 1" descr="Photo A shows Clathrina clathrus, a yellow sponge composed of many yarn-like strands fused together, giving the appearance of netting. Photo B shows Stauroclayptus, a cream-colored sponge with a pitcher shape. Photo C shows Acarnus erthacus, a flat orange sponge with protrusions that have the appearance of volcanoes. Each volcano-like protrusion has a pore in the middle."/>
          <p:cNvPicPr>
            <a:picLocks noGrp="1" noChangeAspect="1"/>
          </p:cNvPicPr>
          <p:nvPr/>
        </p:nvPicPr>
        <p:blipFill>
          <a:blip r:embed="rId3"/>
          <a:stretch>
            <a:fillRect/>
          </a:stretch>
        </p:blipFill>
        <p:spPr bwMode="auto">
          <a:xfrm>
            <a:off x="609600" y="1663700"/>
            <a:ext cx="10972800" cy="3225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Several classes of sponges. (a) Clathrina clathrus belongs to class Calcarea, (b) Staurocalyptus spp. (common name: yellow Picasso sponge) belongs to class Hexactinellida, and (c) Acarnus erithacus belongs to class Demospongia. (credit a: modification of work by Parent Géry; credit b: modification of work by Monterey Bay Aquarium Research Institute, NOAA; credit c: modification of work by Sanctuary Integrated Monitoring Network, Monterey Bay National Marine Sanctuary, NOAA)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28.2 Phylum Cnidaria</a:t>
            </a:r>
          </a:p>
        </p:txBody>
      </p:sp>
      <p:sp>
        <p:nvSpPr>
          <p:cNvPr id="3" name="Content Placeholder 2"/>
          <p:cNvSpPr>
            <a:spLocks noGrp="1"/>
          </p:cNvSpPr>
          <p:nvPr>
            <p:ph idx="1"/>
          </p:nvPr>
        </p:nvSpPr>
        <p:spPr/>
        <p:txBody>
          <a:bodyPr/>
          <a:lstStyle/>
          <a:p>
            <a:pPr marL="0" lvl="0" indent="0">
              <a:buNone/>
            </a:pPr>
            <a:r>
              <a:rPr b="1"/>
              <a:t>Learning Objectives</a:t>
            </a:r>
          </a:p>
          <a:p>
            <a:pPr lvl="0"/>
            <a:r>
              <a:t>Compare structural and organization characteristics of Porifera and Cnidaria</a:t>
            </a:r>
          </a:p>
          <a:p>
            <a:pPr lvl="0"/>
            <a:r>
              <a:t>Describe the progressive development of tissues and their relevance to animal complexity</a:t>
            </a:r>
          </a:p>
          <a:p>
            <a:pPr lvl="0"/>
            <a:r>
              <a:t>Identify the two general body forms found in the Cnidaria</a:t>
            </a:r>
          </a:p>
          <a:p>
            <a:pPr lvl="0"/>
            <a:r>
              <a:t>Describe the identifying features of the major cnidarian classes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28.5</a:t>
            </a:r>
          </a:p>
        </p:txBody>
      </p:sp>
      <p:pic>
        <p:nvPicPr>
          <p:cNvPr id="3" name="Picture 1" descr="The illustration shows a nematocyst before, shown as a; and after, shown as b, firing. The nematocyst is a large, oval organelle inside a rectangular cnidocyte cell. The nematocyst is flush with the plasma membrane, and a touch-sensitive hairlike projection extends from the nematocyst to the cell's exterior. Inside the nematocyst, a thread is coiled around an inverted barb. Upon firing, a lid on the nematocyst opens. The barb pops out of the cell and the thread uncoils."/>
          <p:cNvPicPr>
            <a:picLocks noGrp="1" noChangeAspect="1"/>
          </p:cNvPicPr>
          <p:nvPr/>
        </p:nvPicPr>
        <p:blipFill>
          <a:blip r:embed="rId3"/>
          <a:stretch>
            <a:fillRect/>
          </a:stretch>
        </p:blipFill>
        <p:spPr bwMode="auto">
          <a:xfrm>
            <a:off x="3111500" y="952500"/>
            <a:ext cx="5969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Cnidocytes. Animals from the phylum Cnidaria have stinging cells called cnidocytes. Cnidocytes contain large organelles called (a) nematocysts that store a coiled thread and barb, the nematocyst. When the hairlike cnidocil on the cell surface is touched, even lightly, (b) the thread, barb, and a toxin are fired from the organelle.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28.6</a:t>
            </a:r>
          </a:p>
        </p:txBody>
      </p:sp>
      <p:pic>
        <p:nvPicPr>
          <p:cNvPr id="3" name="Picture 1" descr="The illustration compares the medusa (a) and polyp (b) body plans. The medusa is dome-shaped, with tentacle-like appendages hanging down from the edges of the dome. The polyp looks like a tree, with a trunk at the bottom and branches at the top. Both the medusa and polyp have two tissue layers, with mesoglea in between. The mesoglea is thicker in the dome of the medusa than in the polyp. Both also have a central body cavity."/>
          <p:cNvPicPr>
            <a:picLocks noGrp="1" noChangeAspect="1"/>
          </p:cNvPicPr>
          <p:nvPr/>
        </p:nvPicPr>
        <p:blipFill>
          <a:blip r:embed="rId3"/>
          <a:stretch>
            <a:fillRect/>
          </a:stretch>
        </p:blipFill>
        <p:spPr bwMode="auto">
          <a:xfrm>
            <a:off x="2717800" y="952500"/>
            <a:ext cx="6756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Cnidarian body forms. Cnidarians have two distinct body plans, the medusa (a) and the polyp (b). All cnidarians have two membrane layers, with a jelly-like mesoglea between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28.7</a:t>
            </a:r>
          </a:p>
        </p:txBody>
      </p:sp>
      <p:pic>
        <p:nvPicPr>
          <p:cNvPr id="3" name="Picture 1" descr="Illustration a shows Obelia geniculata, which has a body composed of branching polyps of two different types; a gastrozooid, which has strand like extensions that form in the shape of a cup; and gonozooid, which is shown as many oval shaped sphere filled with small circular elements."/>
          <p:cNvPicPr>
            <a:picLocks noGrp="1" noChangeAspect="1"/>
          </p:cNvPicPr>
          <p:nvPr/>
        </p:nvPicPr>
        <p:blipFill>
          <a:blip r:embed="rId3"/>
          <a:stretch>
            <a:fillRect/>
          </a:stretch>
        </p:blipFill>
        <p:spPr bwMode="auto">
          <a:xfrm>
            <a:off x="4445000" y="952500"/>
            <a:ext cx="3314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Obelia. The colonial sessile form of Obelia geniculata has two types of polyps: gastrozooids, which are adapted for capturing prey, and gonozooids, which asexually bud to produce medusae.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28.8</a:t>
            </a:r>
          </a:p>
        </p:txBody>
      </p:sp>
      <p:pic>
        <p:nvPicPr>
          <p:cNvPr id="3" name="Picture 1" descr="Part a shows a photo of a sea anemone with a pink, oval body surrounded by thick, waving tentacles. Part b shows a cross-section of a sea anemone, which has a tube-shaped body with an opening called a gastrovascular cavity at its center. Ribbon-like septa divide this cavity into segments. A mesogleal layer separates the inner surface of the anemone from the outer surface. A mouth is located at the top of the gastrovascular cavity. Tentacles that contain stinging cnidocytes surround the mouth."/>
          <p:cNvPicPr>
            <a:picLocks noGrp="1" noChangeAspect="1"/>
          </p:cNvPicPr>
          <p:nvPr/>
        </p:nvPicPr>
        <p:blipFill>
          <a:blip r:embed="rId3"/>
          <a:stretch>
            <a:fillRect/>
          </a:stretch>
        </p:blipFill>
        <p:spPr bwMode="auto">
          <a:xfrm>
            <a:off x="3035300" y="952500"/>
            <a:ext cx="6121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Sea anemone. The sea anemone is shown (a) photographed and (b) in a diagram illustrating its morphology. (credit a: modification of work by "Dancing With Ghosts"/Flickr; credit b: modification of work by NOAA)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28.9</a:t>
            </a:r>
          </a:p>
        </p:txBody>
      </p:sp>
      <p:pic>
        <p:nvPicPr>
          <p:cNvPr id="3" name="Picture 1" descr="Part a shows a photo of a bright red jellyfish with a dome-shaped body. Long tentacles drift from the bottom edge of the dome, and ribbon-like appendages trail from the middle of the body. Part b shows a cross-section of a jellyfish, which has nematocyst-bearing tentacles hanging from the bottom of the dome. Underneath the middle of the dome is an opening that serves as both a mouth and an anus. The opening leads to a gastrovascular cavity that is lined with a gastrodermis. The outer surface of the body is covered with an epidermis. Between the epidermis and gastrodermis is the mesoglea."/>
          <p:cNvPicPr>
            <a:picLocks noGrp="1" noChangeAspect="1"/>
          </p:cNvPicPr>
          <p:nvPr/>
        </p:nvPicPr>
        <p:blipFill>
          <a:blip r:embed="rId3"/>
          <a:stretch>
            <a:fillRect/>
          </a:stretch>
        </p:blipFill>
        <p:spPr bwMode="auto">
          <a:xfrm>
            <a:off x="685800" y="952500"/>
            <a:ext cx="10833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sea jelly. A jelly is shown (a) photographed and (b) in a diagram illustrating its morphology. (credit a: modification of work by "Jimg944"/Flickr; credit b: modification of work by Mariana Ruiz Villareal)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28.10</a:t>
            </a:r>
          </a:p>
        </p:txBody>
      </p:sp>
      <p:pic>
        <p:nvPicPr>
          <p:cNvPr id="3" name="Picture 1" descr="The illustration shows the lifecycle of a jellyfish, which begins when sperm fertilizes an egg, forming a zygote. The zygote divides and grows into a planula larva, which looks like a swimming millipede. The planula larva anchors itself to the sea bottom and grows into a tube-shaped polyp. The polyp forms tentacles. Buds break off from the polyp and become dome-shaped ephyra, which resemble small jellyfish. The ephyra grow into medusas, the mature forms of the jellyfish."/>
          <p:cNvPicPr>
            <a:picLocks noGrp="1" noChangeAspect="1"/>
          </p:cNvPicPr>
          <p:nvPr/>
        </p:nvPicPr>
        <p:blipFill>
          <a:blip r:embed="rId3"/>
          <a:stretch>
            <a:fillRect/>
          </a:stretch>
        </p:blipFill>
        <p:spPr bwMode="auto">
          <a:xfrm>
            <a:off x="3784600" y="952500"/>
            <a:ext cx="4622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Scyphozoan life cycle. The lifecycle of most jellyfish includes two stages: the medusa stage and the polyp stage. The polyp reproduces asexually by budding, and the medusa reproduces sexually. (credit "medusa": modification of work by Francesco Crippa)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28.11</a:t>
            </a:r>
          </a:p>
        </p:txBody>
      </p:sp>
      <p:pic>
        <p:nvPicPr>
          <p:cNvPr id="3" name="Picture 1" descr="Photo A shows a person holding a small vial with a white jelly inside. The jelly is no bigger than a human fingernail. Illustration B shows a thimble-shaped jelly with two thick protrusions visible on either side. Tentacles radiate from the protrusions, and more tentacles radiate from the back. Photo C shows a sign posted on a beach beside the ocean that reads,danger, no swimming; with a picture of a jelly."/>
          <p:cNvPicPr>
            <a:picLocks noGrp="1" noChangeAspect="1"/>
          </p:cNvPicPr>
          <p:nvPr/>
        </p:nvPicPr>
        <p:blipFill>
          <a:blip r:embed="rId3"/>
          <a:stretch>
            <a:fillRect/>
          </a:stretch>
        </p:blipFill>
        <p:spPr bwMode="auto">
          <a:xfrm>
            <a:off x="609600" y="1066800"/>
            <a:ext cx="10972800" cy="4419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cubozoan. The (a) tiny cubozoan jelly Malo kingi is thimble-shaped and, like all cubozoan jellies, (b) has four muscular pedalia to which the tentacles attach. M. kingi is one of two species of jellies known to cause Irukandji syndrome, a condition characterized by excruciating muscle pain, vomiting, increased heart rate, and psychological symptoms. Two people in Australia, where Irukandji jellies are most commonly found, are believed to have died from Irukandji stings. (c) A sign on a beach in northern Australia warns swimmers of the danger. (credit c: modification of work by Peter Shanks)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28.12</a:t>
            </a:r>
          </a:p>
        </p:txBody>
      </p:sp>
      <p:pic>
        <p:nvPicPr>
          <p:cNvPr id="3" name="Picture 1" descr="Photo a shows Tubularia indivisa, which has a body composed of branching polyps. Photo b shows a Portuguese Man O War, which has ribbon-like tentacles dangling from a clear, bulbous structure, resembling an inflated plastic bag. Photo c shows Velella bae, which resembles a flying saucer with a blue bottom and a clear, dome-shaped top. Photo d shows a hydra with long tentacles, extending from a tube-shaped body."/>
          <p:cNvPicPr>
            <a:picLocks noGrp="1" noChangeAspect="1"/>
          </p:cNvPicPr>
          <p:nvPr/>
        </p:nvPicPr>
        <p:blipFill>
          <a:blip r:embed="rId3"/>
          <a:stretch>
            <a:fillRect/>
          </a:stretch>
        </p:blipFill>
        <p:spPr bwMode="auto">
          <a:xfrm>
            <a:off x="3886200" y="952500"/>
            <a:ext cx="4406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Hydrozoans. The Tubularia indivisa (a), siphonophore colonies Physalia physalis, known as the Portuguese man o‘ war (b), Velella bae (c), and the solitary polyp Hydra (d) have different body shapes but all belong to the family Hydrozoa. (credit a: modification of work by Bernard Picton/Wikimedia Commons; credit b: modification of work by NOAA; scale-bar data from Matt Russell)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28.3 Superphylum Lophotrochozoa: Flatworms, Rotifers, and Nemerteans</a:t>
            </a:r>
          </a:p>
        </p:txBody>
      </p:sp>
      <p:sp>
        <p:nvSpPr>
          <p:cNvPr id="3" name="Content Placeholder 2"/>
          <p:cNvSpPr>
            <a:spLocks noGrp="1"/>
          </p:cNvSpPr>
          <p:nvPr>
            <p:ph idx="1"/>
          </p:nvPr>
        </p:nvSpPr>
        <p:spPr/>
        <p:txBody>
          <a:bodyPr/>
          <a:lstStyle/>
          <a:p>
            <a:pPr marL="0" lvl="0" indent="0">
              <a:buNone/>
            </a:pPr>
            <a:r>
              <a:rPr b="1"/>
              <a:t>Learning Objectives</a:t>
            </a:r>
          </a:p>
          <a:p>
            <a:pPr lvl="0"/>
            <a:r>
              <a:t>Describe the unique anatomical and morphological features of flatworms, rotifers, and Nemertea</a:t>
            </a:r>
          </a:p>
          <a:p>
            <a:pPr lvl="0"/>
            <a:r>
              <a:t>Identify an important extracoelomic cavity found in Nemertea</a:t>
            </a:r>
          </a:p>
          <a:p>
            <a:pPr lvl="0"/>
            <a:r>
              <a:t>Explain the key features of Platyhelminthes and their importance as parasites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28.13</a:t>
            </a:r>
          </a:p>
        </p:txBody>
      </p:sp>
      <p:pic>
        <p:nvPicPr>
          <p:cNvPr id="3" name="Picture 1" descr="This image shows two flatworms with significant physical diversity.  One flatworm is brightly colored, and is long and tubular.  The other flatworm is broad, and flat, and a dark color."/>
          <p:cNvPicPr>
            <a:picLocks noGrp="1" noChangeAspect="1"/>
          </p:cNvPicPr>
          <p:nvPr/>
        </p:nvPicPr>
        <p:blipFill>
          <a:blip r:embed="rId3"/>
          <a:stretch>
            <a:fillRect/>
          </a:stretch>
        </p:blipFill>
        <p:spPr bwMode="auto">
          <a:xfrm>
            <a:off x="609600" y="1358900"/>
            <a:ext cx="10972800" cy="3835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Flatworms exhibit significant diversity. (a) A blue Pseudoceros flatworm (Pseudoceros bifurcus); (b) gold speckled flatworm (Thysanozoon nigropapillosum). (credit a: modification of work by Stephen Childs; b: modification of work by Pril Fish.)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28.14</a:t>
            </a:r>
          </a:p>
        </p:txBody>
      </p:sp>
      <p:pic>
        <p:nvPicPr>
          <p:cNvPr id="3" name="Picture 1" descr="Illustration shows the digestive, nervous and excretory systems in a flat, worm-like planaria. The digestive system starts at the ventral mouth opening in the middle of the animal, and then extends to the head through the middle of the body, and along the sides of the body. Many lateral branches occur along the digestive system. The nervous system has 2 cerebral ganglia at the eyes in the head, and 2 ventral nerve cords with transverse connections along the length of the body to the tail. The excretory system is arranged in 2 long mesh-like structures down each side of the body."/>
          <p:cNvPicPr>
            <a:picLocks noGrp="1" noChangeAspect="1"/>
          </p:cNvPicPr>
          <p:nvPr/>
        </p:nvPicPr>
        <p:blipFill>
          <a:blip r:embed="rId3"/>
          <a:stretch>
            <a:fillRect/>
          </a:stretch>
        </p:blipFill>
        <p:spPr bwMode="auto">
          <a:xfrm>
            <a:off x="1930400" y="952500"/>
            <a:ext cx="8331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Planaria, a free-living flatworm. The planarian is a flatworm that has a gastrovascular cavity with one opening that serves as both mouth and anus. The excretory system is made up of flame cells and tubules connected to excretory pores on both sides of the body. The nervous system is composed of two interconnected nerve cords running the length of the body, with cerebral ganglia and eyespots at the anterior end.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28.15</a:t>
            </a:r>
          </a:p>
        </p:txBody>
      </p:sp>
      <p:pic>
        <p:nvPicPr>
          <p:cNvPr id="3" name="Picture 1" descr="Photo A shows a Bedford's flatworm from the class Turbellaria. The worm has the appearance of a fringed ribbon, black with pink stripes, swimming above the sand. Photo B shows a Dactylogyrus from the class Monogenea. The worm's body is a long, thin translucent oval with bulges at one end that give the appearance of a head. Three dark spots appear in the head, and four more dark spots three-quarters appear of the way down the body. Anchors that enable the worm to latch onto gills are located near these spots. Photo C shows foot-shaped brown worms. Photo D shows a long, thin ribbon-like white worm."/>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Traditional flatworm classes. Phylum Platyhelminthes was previously divided into four classes. (a) Class Turbellaria includes the free-living polycladid Bedford’s flatworm (Pseudobiceros bedfordi), which is about 8 to 10 cm in length. (b) The parasitic class Monogenea includes Dactylogyrus spp., commonly called gill flukes, which are about 0.2 mm in length and have two anchors, indicated by arrows used to attach the parasite on to the gills of host fish. (c) The class Trematoda includes Fascioloides magna (right) and Fasciola hepatica (two specimens on left, also known as the common liver fluke). (d) Class Cestoda includes tapeworms such as this Taenia saginata, infects both cattle and humans, and can reach 4 to 10 meters in length; the specimen shown here is about four meters long. (credit a: modification of work by Jan Derk; credit d: modification of work by CDC)</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28.16</a:t>
            </a:r>
          </a:p>
        </p:txBody>
      </p:sp>
      <p:pic>
        <p:nvPicPr>
          <p:cNvPr id="3" name="Picture 1" descr="The tapeworm life cycle begins when (1) eggs or tapeworm segments, called proglottids, pass from human feces into the environment. Taenia saginata infects cattle and Taenia solium infects pigs when (2) they eat contaminated vegetation. The embryo penetrates the animal intestinal wall (3) and takes up residence in muscle tissue, where it transforms into the larval form (4). Humans who consume raw or undercooked infected meat become infected (5) when the tapeworm attaches itself to the intestinal wall via suckers or hooks on the scolex, or head (6). The mature worm produces proglottids and eggs, which pass from the body in feces (7), completing the cycle."/>
          <p:cNvPicPr>
            <a:picLocks noGrp="1" noChangeAspect="1"/>
          </p:cNvPicPr>
          <p:nvPr/>
        </p:nvPicPr>
        <p:blipFill>
          <a:blip r:embed="rId3"/>
          <a:stretch>
            <a:fillRect/>
          </a:stretch>
        </p:blipFill>
        <p:spPr bwMode="auto">
          <a:xfrm>
            <a:off x="3136900" y="952500"/>
            <a:ext cx="5918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Tapeworm life cycle. Tapeworm (Taenia spp.) infections occur when humans consume raw or undercooked infected meat. (credit: modification of work by CDC)</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28.17</a:t>
            </a:r>
          </a:p>
        </p:txBody>
      </p:sp>
      <p:pic>
        <p:nvPicPr>
          <p:cNvPr id="3" name="Picture 1" descr="Scanning electron micrograph A shows rotifers from the class Bdelloidea, which have a long, tube-shaped body with a fringe surrounding the mouth. Light micrograph B shows that Polyarthra from the class Monogononta is shorter and wider than the bdelloid rotifers, with a smaller fringe."/>
          <p:cNvPicPr>
            <a:picLocks noGrp="1" noChangeAspect="1"/>
          </p:cNvPicPr>
          <p:nvPr/>
        </p:nvPicPr>
        <p:blipFill>
          <a:blip r:embed="rId3"/>
          <a:stretch>
            <a:fillRect/>
          </a:stretch>
        </p:blipFill>
        <p:spPr bwMode="auto">
          <a:xfrm>
            <a:off x="1041400" y="952500"/>
            <a:ext cx="1009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Rotifers. Shown are examples from two of the three classes of rotifer. (a) Species from the class Bdelloidea are characterized by a large corona. The whole animals in the center of this scanning electron micrograph are shown surrounded by several sets of jaws from the mastax of rotifers. (b) Polyarthra, from the largest rotifer class Monogononta, has a smaller corona than bdelloid rotifers, and a single gonad, which give the class its name. (credit a: modification of work by Diego Fontaneto; credit b: modification of work by U.S. EPA; scale-bar data from Cory Zanker)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28.18</a:t>
            </a:r>
          </a:p>
        </p:txBody>
      </p:sp>
      <p:pic>
        <p:nvPicPr>
          <p:cNvPr id="3" name="Picture 1" descr="The illustration shows long, tube-shaped animal with a crown-like corona on top. Cilia fringe the top of the corona. Between the two lobes of the corona is the mouth, which leads to the stomach, intestine, and anus. The mastax surround the mouth, and beneath the mastax is a digestive gland. The pseudocoel surrounds the stomach. At the bottom if the animal is a foot that stands on two toes."/>
          <p:cNvPicPr>
            <a:picLocks noGrp="1" noChangeAspect="1"/>
          </p:cNvPicPr>
          <p:nvPr/>
        </p:nvPicPr>
        <p:blipFill>
          <a:blip r:embed="rId3"/>
          <a:stretch>
            <a:fillRect/>
          </a:stretch>
        </p:blipFill>
        <p:spPr bwMode="auto">
          <a:xfrm>
            <a:off x="4330700" y="952500"/>
            <a:ext cx="3530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bdelloid rotifer. This illustration shows the anatomy of a bdelloid rotifer.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28.19</a:t>
            </a:r>
          </a:p>
        </p:txBody>
      </p:sp>
      <p:pic>
        <p:nvPicPr>
          <p:cNvPr id="3" name="Picture 1" descr="The photo shows a worm that resembles intestines, sitting on the muddy ocean floor.  The worm is a long tubular creature whose body overlaps itself, and its surface appears to be twisted at part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proboscis worm. The proboscis worm (Parborlasia corrugatus) is a scavenger that combs the sea floor for food. The species is a member of the phylum Nemertea. The specimen shown here was photographed in the Ross Sea, Antarctica. (credit: Henry Kaiser, National Science Foundation)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28.20</a:t>
            </a:r>
          </a:p>
        </p:txBody>
      </p:sp>
      <p:pic>
        <p:nvPicPr>
          <p:cNvPr id="3" name="Picture 1" descr="The illustration shows worm-shaped animal with fringe-like sensory papillae at one end. The mouth, which is part way down the body, leads to a stomach and intestine, then empties into an anus at the far end. The cerebral ganglia are located above the mouth. Lateral nerve cords run down either side of the animal from the central ganglia. The proboscis is a long, thin structure inside a cavity called the rhynchocoel."/>
          <p:cNvPicPr>
            <a:picLocks noGrp="1" noChangeAspect="1"/>
          </p:cNvPicPr>
          <p:nvPr/>
        </p:nvPicPr>
        <p:blipFill>
          <a:blip r:embed="rId3"/>
          <a:stretch>
            <a:fillRect/>
          </a:stretch>
        </p:blipFill>
        <p:spPr bwMode="auto">
          <a:xfrm>
            <a:off x="673100" y="952500"/>
            <a:ext cx="10858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anatomy of a Nemertean is shown.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28.4 Superphylum Lophotrochozoa: Mollusks and Annelids (1 of 2)</a:t>
            </a:r>
          </a:p>
        </p:txBody>
      </p:sp>
      <p:sp>
        <p:nvSpPr>
          <p:cNvPr id="3" name="Content Placeholder 2"/>
          <p:cNvSpPr>
            <a:spLocks noGrp="1"/>
          </p:cNvSpPr>
          <p:nvPr>
            <p:ph idx="1"/>
          </p:nvPr>
        </p:nvSpPr>
        <p:spPr/>
        <p:txBody>
          <a:bodyPr/>
          <a:lstStyle/>
          <a:p>
            <a:pPr marL="0" lvl="0" indent="0">
              <a:buNone/>
            </a:pPr>
            <a:r>
              <a:rPr b="1"/>
              <a:t>Learning Objectives</a:t>
            </a:r>
          </a:p>
          <a:p>
            <a:pPr lvl="0"/>
            <a:r>
              <a:t>Describe the unique anatomical and morphological features of mollusks and annelids</a:t>
            </a:r>
          </a:p>
          <a:p>
            <a:pPr lvl="0"/>
            <a:r>
              <a:t>Describe the formation of the coelom</a:t>
            </a:r>
          </a:p>
          <a:p>
            <a:pPr lvl="0"/>
            <a:r>
              <a:t>Identify an important extracoelomic cavity in mollusks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28.4 Superphylum Lophotrochozoa: Mollusks and Annelids (2 of 2)</a:t>
            </a:r>
          </a:p>
        </p:txBody>
      </p:sp>
      <p:sp>
        <p:nvSpPr>
          <p:cNvPr id="3" name="Content Placeholder 2"/>
          <p:cNvSpPr>
            <a:spLocks noGrp="1"/>
          </p:cNvSpPr>
          <p:nvPr>
            <p:ph idx="1"/>
          </p:nvPr>
        </p:nvSpPr>
        <p:spPr/>
        <p:txBody>
          <a:bodyPr/>
          <a:lstStyle/>
          <a:p>
            <a:pPr marL="0" lvl="0" indent="0">
              <a:buNone/>
            </a:pPr>
            <a:r>
              <a:rPr b="1"/>
              <a:t>Learning Objectives</a:t>
            </a:r>
          </a:p>
          <a:p>
            <a:pPr lvl="0"/>
            <a:r>
              <a:t>Describe the major body regions of Mollusca and how they vary in different molluscan classes</a:t>
            </a:r>
          </a:p>
          <a:p>
            <a:pPr lvl="0"/>
            <a:r>
              <a:t>Discuss the advantages of true body segmentation</a:t>
            </a:r>
          </a:p>
          <a:p>
            <a:pPr lvl="0"/>
            <a:r>
              <a:t>Describe the features of animals classified in phylum Annelida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28.21</a:t>
            </a:r>
          </a:p>
        </p:txBody>
      </p:sp>
      <p:pic>
        <p:nvPicPr>
          <p:cNvPr id="3" name="Picture 1" descr="The illustration shows a cross-section of a snail. The body of the snail is called the visceral mass. The mouth leads to a crop, then to the stomach, which is toward the back of the animal. The intestines are located above the stomach. The intestines continue forward, and empty into a cavity above the front part of the visceral mass. Two nerve cords wrap around the esophagus and extend back along the bottom of the animal. The gill is located in the cavity in the shell, and connects to the heart in the visceral mass. The coelom is near the heart. The visceral mass is surrounded by a mantle. A shell covers the mantle."/>
          <p:cNvPicPr>
            <a:picLocks noGrp="1" noChangeAspect="1"/>
          </p:cNvPicPr>
          <p:nvPr/>
        </p:nvPicPr>
        <p:blipFill>
          <a:blip r:embed="rId3"/>
          <a:stretch>
            <a:fillRect/>
          </a:stretch>
        </p:blipFill>
        <p:spPr bwMode="auto">
          <a:xfrm>
            <a:off x="2057400" y="952500"/>
            <a:ext cx="8064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Molluscan body regions. There are many species and variations of mollusks; this illustration shows the anatomy of an aquatic gastropod. In a terrestrial gastropod, the mantle cavity itself would serve as a respiratory organ.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28.22</a:t>
            </a:r>
          </a:p>
        </p:txBody>
      </p:sp>
      <p:pic>
        <p:nvPicPr>
          <p:cNvPr id="3" name="Picture 1" descr="The photo shows a chiton, which has an oval body with plate-like armor divided into segments."/>
          <p:cNvPicPr>
            <a:picLocks noGrp="1" noChangeAspect="1"/>
          </p:cNvPicPr>
          <p:nvPr/>
        </p:nvPicPr>
        <p:blipFill>
          <a:blip r:embed="rId3"/>
          <a:stretch>
            <a:fillRect/>
          </a:stretch>
        </p:blipFill>
        <p:spPr bwMode="auto">
          <a:xfrm>
            <a:off x="2578100" y="952500"/>
            <a:ext cx="7023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chiton. This chiton from the class Polyplacaphora has the eight-plated shell for which its class is named. (credit: Jerry Kirkhart)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28.23</a:t>
            </a:r>
          </a:p>
        </p:txBody>
      </p:sp>
      <p:pic>
        <p:nvPicPr>
          <p:cNvPr id="3" name="Picture 1" descr="Image a shows black and gray mussels clustered together. Image b is a scallop, with its eyespots clearly noticable along the edge of its mantle."/>
          <p:cNvPicPr>
            <a:picLocks noGrp="1" noChangeAspect="1"/>
          </p:cNvPicPr>
          <p:nvPr/>
        </p:nvPicPr>
        <p:blipFill>
          <a:blip r:embed="rId3"/>
          <a:stretch>
            <a:fillRect/>
          </a:stretch>
        </p:blipFill>
        <p:spPr bwMode="auto">
          <a:xfrm>
            <a:off x="609600" y="1524000"/>
            <a:ext cx="10972800" cy="3505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Bivalves. These mussels (a), found in the intertidal zone in Cornwall, England, show the bivalve shell. The scallop Argopecten irradians (b) has a fluted shell and conspicuous eyespots. (credit (a): Mark A. Wilson. credit (b) Rachael Norris and Marina Freudzon. https://commons.wikimedia.org/w/index.php?curid=17251065)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28.24</a:t>
            </a:r>
          </a:p>
        </p:txBody>
      </p:sp>
      <p:pic>
        <p:nvPicPr>
          <p:cNvPr id="3" name="Picture 1" descr="The photo on the left shows a land snail with a coiled shell and long tentacles. The photo on the right shows a slug, which looks like a snail without a shell."/>
          <p:cNvPicPr>
            <a:picLocks noGrp="1" noChangeAspect="1"/>
          </p:cNvPicPr>
          <p:nvPr/>
        </p:nvPicPr>
        <p:blipFill>
          <a:blip r:embed="rId3"/>
          <a:stretch>
            <a:fillRect/>
          </a:stretch>
        </p:blipFill>
        <p:spPr bwMode="auto">
          <a:xfrm>
            <a:off x="609600" y="990600"/>
            <a:ext cx="10972800" cy="4572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Gastropods. Snails (a) and slugs (b) are both gastropods, but slugs lack a shell. (credit a: modification of work by Murray Stevenson; credit b: modification of work by Rosendahl)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28.25</a:t>
            </a:r>
          </a:p>
        </p:txBody>
      </p:sp>
      <p:pic>
        <p:nvPicPr>
          <p:cNvPr id="3" name="Picture 1" descr="Illustration A shows a side view of a snail. The digestive system starts at the mouth, and continues to the stomach toward the back of the shell. The stomach empties into the intestines, which continue forward along the upper inside edge of the shell and end a cavity above the mouth. Illustration B shows a top view of a snail. From the mouth, the digestive tract curves toward the left, then hooks around to the right and goes back toward the front of the creature."/>
          <p:cNvPicPr>
            <a:picLocks noGrp="1" noChangeAspect="1"/>
          </p:cNvPicPr>
          <p:nvPr/>
        </p:nvPicPr>
        <p:blipFill>
          <a:blip r:embed="rId3"/>
          <a:stretch>
            <a:fillRect/>
          </a:stretch>
        </p:blipFill>
        <p:spPr bwMode="auto">
          <a:xfrm>
            <a:off x="2857500" y="952500"/>
            <a:ext cx="6477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Torsion in gastropods. During embryonic development of some gastropods, the visceral mass undergoes torsion, or counterclockwise rotation of the visceral anatomical features. As a result, the anus of the adult animal is located over the head. Although torsion is always counterclockwise, the shell may coil in either direction; thus coiling of a shell is not the same as torsion of the visceral mass.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28.26</a:t>
            </a:r>
          </a:p>
        </p:txBody>
      </p:sp>
      <p:pic>
        <p:nvPicPr>
          <p:cNvPr id="3" name="Picture 1" descr="The photo shows Conus on the sea floor. The shape of the shell resembles that of a pasta shell. A snout sticks out the front end."/>
          <p:cNvPicPr>
            <a:picLocks noGrp="1" noChangeAspect="1"/>
          </p:cNvPicPr>
          <p:nvPr/>
        </p:nvPicPr>
        <p:blipFill>
          <a:blip r:embed="rId3"/>
          <a:stretch>
            <a:fillRect/>
          </a:stretch>
        </p:blipFill>
        <p:spPr bwMode="auto">
          <a:xfrm>
            <a:off x="3009900" y="952500"/>
            <a:ext cx="6172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Conus. Members of the genus Conus produce neurotoxins that may one day have medical uses. The tube above the eyes is a siphon used both to circulate water over the gills and to sample the water for chemical evidence of prey nearby. Note the eyes below the siphon. The proboscis, through which the venomous harpoon is projected, is located between the eyes. (credit: David Burdick, NOAA)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28.27</a:t>
            </a:r>
          </a:p>
        </p:txBody>
      </p:sp>
      <p:pic>
        <p:nvPicPr>
          <p:cNvPr id="3" name="Picture 1" descr="Part a shows a nautilus with a coiled, brown-and-white striped shell. Tentacles stick out from the front end. Part b shows a cuttlefish with a squat body and short tentacles that blends into its surroundings. Part c shows a reef squid with an eye located behind its long beak. Long, thick tentacles project back from the body. Part d shows an octopus with bright blue rings all over its body."/>
          <p:cNvPicPr>
            <a:picLocks noGrp="1" noChangeAspect="1"/>
          </p:cNvPicPr>
          <p:nvPr/>
        </p:nvPicPr>
        <p:blipFill>
          <a:blip r:embed="rId3"/>
          <a:stretch>
            <a:fillRect/>
          </a:stretch>
        </p:blipFill>
        <p:spPr bwMode="auto">
          <a:xfrm>
            <a:off x="3390900" y="952500"/>
            <a:ext cx="5410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Cephalopods. The (a) nautilus, (b) giant cuttlefish, (c) reef squid, and (d) blue-ring octopus are all members of the class Cephalopoda. (credit a: modification of work by J. Baecker; credit b: modification of work by Adrian Mohedano; credit c: modification of work by Silke Baron; credit d: modification of work by Angell Williams)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28.28</a:t>
            </a:r>
          </a:p>
        </p:txBody>
      </p:sp>
      <p:pic>
        <p:nvPicPr>
          <p:cNvPr id="3" name="Picture 1" descr="The photo shows white shells shaped like tusks; hollow tubes that taper from broad to thin."/>
          <p:cNvPicPr>
            <a:picLocks noGrp="1" noChangeAspect="1"/>
          </p:cNvPicPr>
          <p:nvPr/>
        </p:nvPicPr>
        <p:blipFill>
          <a:blip r:embed="rId3"/>
          <a:stretch>
            <a:fillRect/>
          </a:stretch>
        </p:blipFill>
        <p:spPr bwMode="auto">
          <a:xfrm>
            <a:off x="3073400" y="952500"/>
            <a:ext cx="6032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Tooth shells. Antalis vulgaris shows the classic Dentaliidae shape that gives these animals their common name of "tusk shell." (credit: Georges Jansoone)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28.29</a:t>
            </a:r>
          </a:p>
        </p:txBody>
      </p:sp>
      <p:pic>
        <p:nvPicPr>
          <p:cNvPr id="3" name="Picture 1" descr="The clitellum is a swollen, smooth section of the earthworm."/>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clitellum of an earthworm. The clitellum, seen here as a protruding segment with different coloration than the rest of the body, is a structure that aids in oligochaete reproduction. (credit: Rob Hille)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28.30</a:t>
            </a:r>
          </a:p>
        </p:txBody>
      </p:sp>
      <p:pic>
        <p:nvPicPr>
          <p:cNvPr id="3" name="Picture 1" descr="The illustration shows a cross-section of an annelid. The body is divided into segmented compartments. A U-shaped intestine runs through the middle of the compartments, and two ventral nerve cords run along the bottom. In each segment, the nerve cords are connected to each other. A dorsal blood vessel sits on top of the intestine, and a ventral blood vessel rests beneath it. Other vessels connect the dorsal and ventral vessels together. The nephridium is connected to the barrier separating the compartments, and consists of a long coil connected to a trumpet-like bell."/>
          <p:cNvPicPr>
            <a:picLocks noGrp="1" noChangeAspect="1"/>
          </p:cNvPicPr>
          <p:nvPr/>
        </p:nvPicPr>
        <p:blipFill>
          <a:blip r:embed="rId3"/>
          <a:stretch>
            <a:fillRect/>
          </a:stretch>
        </p:blipFill>
        <p:spPr bwMode="auto">
          <a:xfrm>
            <a:off x="2997200" y="952500"/>
            <a:ext cx="619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Segmental anatomy of an earthworm. This schematic drawing shows the basic anatomy of annelids in a cross-sectional view.</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28.31</a:t>
            </a:r>
          </a:p>
        </p:txBody>
      </p:sp>
      <p:pic>
        <p:nvPicPr>
          <p:cNvPr id="3" name="Picture 1" descr="Part a shows an earthworm, and part b shows a large leech trying to latch onto a persons hand. Part c shows a worm on that is anchored to the ocean floor. Featherlike appendages extend from the tube like body."/>
          <p:cNvPicPr>
            <a:picLocks noGrp="1" noChangeAspect="1"/>
          </p:cNvPicPr>
          <p:nvPr/>
        </p:nvPicPr>
        <p:blipFill>
          <a:blip r:embed="rId3"/>
          <a:stretch>
            <a:fillRect/>
          </a:stretch>
        </p:blipFill>
        <p:spPr bwMode="auto">
          <a:xfrm>
            <a:off x="609600" y="1841500"/>
            <a:ext cx="10972800" cy="2882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Annelid groups. The (a) earthworm, (b) leech, and (c) featherduster are all annelids. The earthworm and leech are oligochaetes, while the featherduster worm is a tube-dwelling filter-feeding polychaete. (credit a: modification of work by S. Shepherd; credit b: modification of work by “Sarah G...”/Flickr; credit c: modification of work by Chris Gotschalk, NOAA)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28.5 Superphylum Ecdysozoa: Nematodes and Tardigrades</a:t>
            </a:r>
          </a:p>
        </p:txBody>
      </p:sp>
      <p:sp>
        <p:nvSpPr>
          <p:cNvPr id="3" name="Content Placeholder 2"/>
          <p:cNvSpPr>
            <a:spLocks noGrp="1"/>
          </p:cNvSpPr>
          <p:nvPr>
            <p:ph idx="1"/>
          </p:nvPr>
        </p:nvSpPr>
        <p:spPr/>
        <p:txBody>
          <a:bodyPr/>
          <a:lstStyle/>
          <a:p>
            <a:pPr marL="0" lvl="0" indent="0">
              <a:buNone/>
            </a:pPr>
            <a:r>
              <a:rPr b="1"/>
              <a:t>Learning Objectives</a:t>
            </a:r>
          </a:p>
          <a:p>
            <a:pPr lvl="0"/>
            <a:r>
              <a:t>Describe the structural organization of nematodes</a:t>
            </a:r>
          </a:p>
          <a:p>
            <a:pPr lvl="0"/>
            <a:r>
              <a:t>Describe the importance of Caenorhabditis elegans in research</a:t>
            </a:r>
          </a:p>
          <a:p>
            <a:pPr lvl="0"/>
            <a:r>
              <a:t>Describe the features of Tardigrades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28.32</a:t>
            </a:r>
          </a:p>
        </p:txBody>
      </p:sp>
      <p:pic>
        <p:nvPicPr>
          <p:cNvPr id="3" name="Picture 1" descr="(a) Photo a shows a worm-shaped nematode next to a capsule-shaped nematode egg. (b)The illustration shows a cross-section of a nematode, which has a mouth at one end and an anus at the other. The mouth connects to a pharynx, then to an intestine. Dorsal and ventral nerves run along the top and bottom of the animal and join ring-like head ganglia at the front end. Testes run alongside the intestine toward the back of the animal."/>
          <p:cNvPicPr>
            <a:picLocks noGrp="1" noChangeAspect="1"/>
          </p:cNvPicPr>
          <p:nvPr/>
        </p:nvPicPr>
        <p:blipFill>
          <a:blip r:embed="rId3"/>
          <a:stretch>
            <a:fillRect/>
          </a:stretch>
        </p:blipFill>
        <p:spPr bwMode="auto">
          <a:xfrm>
            <a:off x="4521200" y="952500"/>
            <a:ext cx="3149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Nematode morphology. Scanning electron micrograph shows (a) the soybean cyst nematode (Heterodera glycines) and a nematode egg. (b) A schematic representation shows the anatomy of a typical nematode. (credit a: modification of work by USDA ARS; scale-bar data from Matt Russell)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28.33</a:t>
            </a:r>
          </a:p>
        </p:txBody>
      </p:sp>
      <p:pic>
        <p:nvPicPr>
          <p:cNvPr id="3" name="Picture 1" descr="Photo (a) shows transparent worm about a millimeter in length. Illustration (b) shows the life cycle of C. elegans, which begins when the egg hatches, releasing a L1 juvenile. After 12 hours the L1 juvenile transforms into an L2 juvenile. After 7 hours the L2 juvenile transforms into an L3 juvenile. After another 7 hours the L3 juvenile transforms into an L4 juvenile. After 9 hours the L4 juvenile transforms into an adult. The hermaphroditic adult mates with another adult to produce fertilized eggs which hatch, completing the cycle."/>
          <p:cNvPicPr>
            <a:picLocks noGrp="1" noChangeAspect="1"/>
          </p:cNvPicPr>
          <p:nvPr/>
        </p:nvPicPr>
        <p:blipFill>
          <a:blip r:embed="rId3"/>
          <a:stretch>
            <a:fillRect/>
          </a:stretch>
        </p:blipFill>
        <p:spPr bwMode="auto">
          <a:xfrm>
            <a:off x="609600" y="1371600"/>
            <a:ext cx="10972800" cy="3822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Caenorhabditis elegans. (a) This light micrograph shows the bodies of a group of roundworms. These hermaphrodites consist of exactly 959 cells. (b) The life cycle of C. elegans has four juvenile stages (L1 through L4) and an adult stage. Under ideal conditions, the nematode spends a set amount of time at each juvenile stage, but under stressful conditions, it may enter a dauer state that does not age significantly and is somewhat analogous to the diapausing state of some insects. (credit a: modification of work by “snickclunk”/Flickr: credit b: modification of work by NIDDK, NIH; scale-bar data from Matt Russell)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28.34</a:t>
            </a:r>
          </a:p>
        </p:txBody>
      </p:sp>
      <p:pic>
        <p:nvPicPr>
          <p:cNvPr id="3" name="Picture 1" descr="Part A shows a foot with a guinea worm extending from a blister. The end of the worm is wrapped around a stick. Part B shows the life cycle of the guinea worm, which begins when a person drinks unfiltered water containing copepods infected with guinea worm larvae. Larvae, which are released when the copepods die, penetrate the wall of the stomach and intestine. The worms mature and reproduce. Fertilized females migrate to the surface of the skin, where they discharge larvae into the water. Copepods consume the larvae. The copepods are consumed by humans, completing the cycle. About a year after infection, the female worm emerges from the skin."/>
          <p:cNvPicPr>
            <a:picLocks noGrp="1" noChangeAspect="1"/>
          </p:cNvPicPr>
          <p:nvPr/>
        </p:nvPicPr>
        <p:blipFill>
          <a:blip r:embed="rId3"/>
          <a:stretch>
            <a:fillRect/>
          </a:stretch>
        </p:blipFill>
        <p:spPr bwMode="auto">
          <a:xfrm>
            <a:off x="4089400" y="952500"/>
            <a:ext cx="4025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Life cycle of the guinea worm. The guinea worm Dracunculus medinensis infects about 3.5 million people annually, mostly in Africa. (a) Here, the worm is wrapped around a stick so it can be slowly extracted. (b) Infection occurs when people consume water contaminated by infected copepods, but this can easily be prevented by simple filtration systems. (credit: modification of work by CDC)</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28.35</a:t>
            </a:r>
          </a:p>
        </p:txBody>
      </p:sp>
      <p:pic>
        <p:nvPicPr>
          <p:cNvPr id="3" name="Picture 1" descr="The image displays an electron micrgraph of a water bear, or tardigrade."/>
          <p:cNvPicPr>
            <a:picLocks noGrp="1" noChangeAspect="1"/>
          </p:cNvPicPr>
          <p:nvPr/>
        </p:nvPicPr>
        <p:blipFill>
          <a:blip r:embed="rId3"/>
          <a:stretch>
            <a:fillRect/>
          </a:stretch>
        </p:blipFill>
        <p:spPr bwMode="auto">
          <a:xfrm>
            <a:off x="3060700" y="952500"/>
            <a:ext cx="6070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Scanning electronmicrograph of Milnesium tardigradum. (credit: Schokraie E, Warnken U, Hotz-Wagenblatt A, Grohme MA, Hengherr S, et al. (2012) -https://commons.wikimedia.org/w/index.php?curid=22716809)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28.6 Superphylum Ecdysozoa: Arthropods</a:t>
            </a:r>
          </a:p>
        </p:txBody>
      </p:sp>
      <p:sp>
        <p:nvSpPr>
          <p:cNvPr id="3" name="Content Placeholder 2"/>
          <p:cNvSpPr>
            <a:spLocks noGrp="1"/>
          </p:cNvSpPr>
          <p:nvPr>
            <p:ph idx="1"/>
          </p:nvPr>
        </p:nvSpPr>
        <p:spPr/>
        <p:txBody>
          <a:bodyPr/>
          <a:lstStyle/>
          <a:p>
            <a:pPr marL="0" lvl="0" indent="0">
              <a:buNone/>
            </a:pPr>
            <a:r>
              <a:rPr b="1"/>
              <a:t>Learning Objectives</a:t>
            </a:r>
          </a:p>
          <a:p>
            <a:pPr lvl="0"/>
            <a:r>
              <a:t>Compare the internal systems and appendage specializations of phylum Arthropoda</a:t>
            </a:r>
          </a:p>
          <a:p>
            <a:pPr lvl="0"/>
            <a:r>
              <a:t>Discuss the environmental importance of arthropods</a:t>
            </a:r>
          </a:p>
          <a:p>
            <a:pPr lvl="0"/>
            <a:r>
              <a:t>Discuss the reasons for arthropod success and abundance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28.1  </a:t>
            </a:r>
          </a:p>
        </p:txBody>
      </p:sp>
      <p:pic>
        <p:nvPicPr>
          <p:cNvPr id="3" name="Picture 1" descr="A table listing phylums and their number of species."/>
          <p:cNvPicPr>
            <a:picLocks noGrp="1" noChangeAspect="1"/>
          </p:cNvPicPr>
          <p:nvPr/>
        </p:nvPicPr>
        <p:blipFill>
          <a:blip r:embed="rId2"/>
          <a:stretch>
            <a:fillRect/>
          </a:stretch>
        </p:blipFill>
        <p:spPr bwMode="auto">
          <a:xfrm>
            <a:off x="5041900" y="952500"/>
            <a:ext cx="2120900" cy="5168900"/>
          </a:xfrm>
          <a:prstGeom prst="rect">
            <a:avLst/>
          </a:prstGeom>
          <a:noFill/>
          <a:ln w="9525">
            <a:noFill/>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28.36</a:t>
            </a:r>
          </a:p>
        </p:txBody>
      </p:sp>
      <p:pic>
        <p:nvPicPr>
          <p:cNvPr id="3" name="Picture 1" descr="The fossilized trilobite resembles a footprint, with a rounded front end and ridges extending across the body."/>
          <p:cNvPicPr>
            <a:picLocks noGrp="1" noChangeAspect="1"/>
          </p:cNvPicPr>
          <p:nvPr/>
        </p:nvPicPr>
        <p:blipFill>
          <a:blip r:embed="rId3"/>
          <a:stretch>
            <a:fillRect/>
          </a:stretch>
        </p:blipFill>
        <p:spPr bwMode="auto">
          <a:xfrm>
            <a:off x="2324100" y="952500"/>
            <a:ext cx="754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trilobite. Trilobites, like the one in this fossil, are an extinct group of arthropods. Their name "trilobite" refers to the three longitudinal lobes making up the body: right pleural lobe, axial lobe, and left pleural lobe (credit: Kevin Walsh).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28.37</a:t>
            </a:r>
          </a:p>
        </p:txBody>
      </p:sp>
      <p:pic>
        <p:nvPicPr>
          <p:cNvPr id="3" name="Picture 1" descr="Part A is a diagram of a spider showing an outline of the body, with the heart and lung inside. The book lung looks like a book with many pages and is located just anterior to a spiracle in the ventral abdomen. The heart is a long tube located in the dorsal portion of the abdomen. Part B is a photo of the underside of a horseshoe crab. The book gills are 5 pairs of plates near the tail."/>
          <p:cNvPicPr>
            <a:picLocks noGrp="1" noChangeAspect="1"/>
          </p:cNvPicPr>
          <p:nvPr/>
        </p:nvPicPr>
        <p:blipFill>
          <a:blip r:embed="rId3"/>
          <a:stretch>
            <a:fillRect/>
          </a:stretch>
        </p:blipFill>
        <p:spPr bwMode="auto">
          <a:xfrm>
            <a:off x="774700" y="952500"/>
            <a:ext cx="10642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Arthropod respiratory structures. The book lungs of (a) arachnids are made up of alternating air pockets and hemocoel tissue shaped like a stack of books (hence the name, “book lung”). The book gills of (b) chelicerates, horseshoe crabs, are similar to book lungs but are external so that gas exchange can occur with the surrounding water. (credit a: modification of work by Ryan Wilson based on original work by John Henry Comstock; credit b: modification of work by Angel Schatz)</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28.38</a:t>
            </a:r>
          </a:p>
        </p:txBody>
      </p:sp>
      <p:pic>
        <p:nvPicPr>
          <p:cNvPr id="3" name="Picture 1" descr="Picture of a black colored scorpion with a red circle drawn around the chelicerae at the mouth opening."/>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Chelicerae (circled) are well developed in the scorpion. (credit: Kevin Walsh)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28.39</a:t>
            </a:r>
          </a:p>
        </p:txBody>
      </p:sp>
      <p:pic>
        <p:nvPicPr>
          <p:cNvPr id="3" name="Picture 1" descr="Picture of a trapdoor spider of a dark and light gray color, with well-developed chelicerae, as a member of the subphylum Chelicerata."/>
          <p:cNvPicPr>
            <a:picLocks noGrp="1" noChangeAspect="1"/>
          </p:cNvPicPr>
          <p:nvPr/>
        </p:nvPicPr>
        <p:blipFill>
          <a:blip r:embed="rId3"/>
          <a:stretch>
            <a:fillRect/>
          </a:stretch>
        </p:blipFill>
        <p:spPr bwMode="auto">
          <a:xfrm>
            <a:off x="2260600" y="952500"/>
            <a:ext cx="768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Spider. The trapdoor spider, like all spiders, is a member of the subphylum Chelicerata. (credit: Marshal Hedin)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28.40</a:t>
            </a:r>
          </a:p>
        </p:txBody>
      </p:sp>
      <p:pic>
        <p:nvPicPr>
          <p:cNvPr id="3" name="Picture 1" descr="(a) Centipede Scutigera coleoptrata, with 15 pairs of legs, tan body with brown stripes along the length. (b) North American millipede Narceus americanus, with hundreds of legs, cylindrical black body, and brown rings separating segments."/>
          <p:cNvPicPr>
            <a:picLocks noGrp="1" noChangeAspect="1"/>
          </p:cNvPicPr>
          <p:nvPr/>
        </p:nvPicPr>
        <p:blipFill>
          <a:blip r:embed="rId3"/>
          <a:stretch>
            <a:fillRect/>
          </a:stretch>
        </p:blipFill>
        <p:spPr bwMode="auto">
          <a:xfrm>
            <a:off x="609600" y="1333500"/>
            <a:ext cx="10972800" cy="3886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Myriapods. The centipede Scutigera coleoptrata (a) has up to 15 pairs of legs. The North American millipede Narceus americanus (b) bears many legs, although not a thousand, as its name might suggest. (credit a: modification of work by Bruce Marlin; credit b: modification of work by Cory Zanker)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28.41</a:t>
            </a:r>
          </a:p>
        </p:txBody>
      </p:sp>
      <p:pic>
        <p:nvPicPr>
          <p:cNvPr id="3" name="Picture 1" descr="Photo a shows a crab on land, and photo b shows a bright red shrimp in the water. Image c is of a pill bug walking on sand."/>
          <p:cNvPicPr>
            <a:picLocks noGrp="1" noChangeAspect="1"/>
          </p:cNvPicPr>
          <p:nvPr/>
        </p:nvPicPr>
        <p:blipFill>
          <a:blip r:embed="rId3"/>
          <a:stretch>
            <a:fillRect/>
          </a:stretch>
        </p:blipFill>
        <p:spPr bwMode="auto">
          <a:xfrm>
            <a:off x="609600" y="1790700"/>
            <a:ext cx="10972800" cy="2997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Crustaceans. The (a) crab and (b) shrimp krill are both aquatic crustaceans. The pill bug Armadillidium is a terrestrial crustacean. (credit a: modification of work by William Warby; credit b: modification of work by Jon Sullivan credit c: modification of work by Franco Folini. https://commons.wikimedia.org/w/index.php?curid=789616)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28.42</a:t>
            </a:r>
          </a:p>
        </p:txBody>
      </p:sp>
      <p:pic>
        <p:nvPicPr>
          <p:cNvPr id="3" name="Picture 1" descr="Illustration A shows the biramous, or two-branched leg of a crayfish. Illustration B shows the uniramous, or one-branched leg of an insect.  From proximal to distal, the coxa is the portion of the leg that attaches to the body.  The trochanter is small and round and attaches to the coxa.  The femur is the largest part of the leg, and is long and somewhat oval.  The tibia resembles the femur in shape, but is much thinner.  The end of the leg are the tarsus sections."/>
          <p:cNvPicPr>
            <a:picLocks noGrp="1" noChangeAspect="1"/>
          </p:cNvPicPr>
          <p:nvPr/>
        </p:nvPicPr>
        <p:blipFill>
          <a:blip r:embed="rId3"/>
          <a:stretch>
            <a:fillRect/>
          </a:stretch>
        </p:blipFill>
        <p:spPr bwMode="auto">
          <a:xfrm>
            <a:off x="2921000" y="952500"/>
            <a:ext cx="6350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Arthropod appendages. Arthropods may have (a) biramous (two-branched) appendages or (b) uniramous (one-branched) appendages. (credit b: modification of work by Nicholas W. Beeson)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28.43</a:t>
            </a:r>
          </a:p>
        </p:txBody>
      </p:sp>
      <p:pic>
        <p:nvPicPr>
          <p:cNvPr id="3" name="Picture 1" descr="An illustration of a midsagittal cross section of a crayfish shows the carapace around the cephalothorax, and the heart in the dorsal thorax area."/>
          <p:cNvPicPr>
            <a:picLocks noGrp="1" noChangeAspect="1"/>
          </p:cNvPicPr>
          <p:nvPr/>
        </p:nvPicPr>
        <p:blipFill>
          <a:blip r:embed="rId3"/>
          <a:stretch>
            <a:fillRect/>
          </a:stretch>
        </p:blipFill>
        <p:spPr bwMode="auto">
          <a:xfrm>
            <a:off x="609600" y="1841500"/>
            <a:ext cx="10972800" cy="2870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Crustacean anatomy. The crayfish is an example of a crustacean. It has a carapace around the cephalothorax and the heart in the dorsal thorax area. (credit: Jane Whitney)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28.44</a:t>
            </a:r>
          </a:p>
        </p:txBody>
      </p:sp>
      <p:pic>
        <p:nvPicPr>
          <p:cNvPr id="3" name="Picture 1" descr="Micrograph a shows a shrimp nauplius larva, which has a teardrop-shaped body with tentacles and long, frilly arms at the wide end. Micrograph b shows a barnacle cypris larva, which is similar in shape to a clam. Micrograph c shows green crab zoea larva, which resembles a shrimp, with a large plated section covering its head, and its long tail tapering from from broader to thinner."/>
          <p:cNvPicPr>
            <a:picLocks noGrp="1" noChangeAspect="1"/>
          </p:cNvPicPr>
          <p:nvPr/>
        </p:nvPicPr>
        <p:blipFill>
          <a:blip r:embed="rId3"/>
          <a:stretch>
            <a:fillRect/>
          </a:stretch>
        </p:blipFill>
        <p:spPr bwMode="auto">
          <a:xfrm>
            <a:off x="774700" y="952500"/>
            <a:ext cx="10642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Crustacean larvae. All crustaceans go through different larval stages. Shown are (a) the nauplius larval stage of a tadpole shrimp, (b) the cypris larval stage of a barnacle, and (c) the zoea larval stage of a green crab. (credit a: modification of work by USGS; credit b: modification of work by Mª. C. Mingorance Rodríguez; credit c: modification of work by B. Kimmel based on original work by Ernst Haeckel)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28.45</a:t>
            </a:r>
          </a:p>
        </p:txBody>
      </p:sp>
      <p:pic>
        <p:nvPicPr>
          <p:cNvPr id="3" name="Picture 1" descr="The illustration shows the anatomy of a bee. The overall body plan consists of a head, a thorax, and an abdomen region, with antennae attached to the head. The digestive system consists of a mouth, pharynx, crop, stomach, intestine, and anus. The respiratory system consists of spiracles, or openings, along the side of the bee’s body that connect to tracheas that run up and join a larger dorsal tube that connects all the spiracles together. The circulatory system consists of a dorsal blood vessel that has multiple hearts along its length. The nervous system consists of cerebral ganglia in the head that connect to a ventral nerve cord with segmented ganglia. An ovary is illustrated and located in the dorsal mid abdomen portion of the body."/>
          <p:cNvPicPr>
            <a:picLocks noGrp="1" noChangeAspect="1"/>
          </p:cNvPicPr>
          <p:nvPr/>
        </p:nvPicPr>
        <p:blipFill>
          <a:blip r:embed="rId3"/>
          <a:stretch>
            <a:fillRect/>
          </a:stretch>
        </p:blipFill>
        <p:spPr bwMode="auto">
          <a:xfrm>
            <a:off x="1993900" y="952500"/>
            <a:ext cx="8204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Insect anatomy. In this basic anatomy of a hexapod insect, note that insects have a well-developed digestive system (yellow), a respiratory system (blue), a circulatory system (red), and a nervous system (purple). Note the multiple "hearts" and the segmental ganglia.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28.7 Superphylum Deuterostomia</a:t>
            </a:r>
          </a:p>
        </p:txBody>
      </p:sp>
      <p:sp>
        <p:nvSpPr>
          <p:cNvPr id="3" name="Content Placeholder 2"/>
          <p:cNvSpPr>
            <a:spLocks noGrp="1"/>
          </p:cNvSpPr>
          <p:nvPr>
            <p:ph idx="1"/>
          </p:nvPr>
        </p:nvSpPr>
        <p:spPr/>
        <p:txBody>
          <a:bodyPr/>
          <a:lstStyle/>
          <a:p>
            <a:pPr marL="0" lvl="0" indent="0">
              <a:buNone/>
            </a:pPr>
            <a:r>
              <a:rPr b="1"/>
              <a:t>Learning Objectives</a:t>
            </a:r>
          </a:p>
          <a:p>
            <a:pPr lvl="0"/>
            <a:r>
              <a:t>Describe the distinguishing characteristics of echinoderms </a:t>
            </a:r>
          </a:p>
          <a:p>
            <a:pPr lvl="0"/>
            <a:r>
              <a:t>Describe the distinguishing characteristics of chordates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28.46</a:t>
            </a:r>
          </a:p>
        </p:txBody>
      </p:sp>
      <p:pic>
        <p:nvPicPr>
          <p:cNvPr id="3" name="Picture 1" descr="Part a shows the deuterostome taxa in a branching tree diagram.  Deuterostomes lead to Ambulacraria and Chordates.  Ambulacraria lead to Echinoderms and Hemichordates.  Chordates lead to Cephalochordates, Urochordates, and Vertebrates.  Part b shows a hemichordate with a worm-like, helical body;  its pharyngeal slits appear on the top part of the helix.  And it also shows an Urochordate, a flattened creature with its pharyngeal slites across its flat front."/>
          <p:cNvPicPr>
            <a:picLocks noGrp="1" noChangeAspect="1"/>
          </p:cNvPicPr>
          <p:nvPr/>
        </p:nvPicPr>
        <p:blipFill>
          <a:blip r:embed="rId3"/>
          <a:stretch>
            <a:fillRect/>
          </a:stretch>
        </p:blipFill>
        <p:spPr bwMode="auto">
          <a:xfrm>
            <a:off x="609600" y="1270000"/>
            <a:ext cx="10972800" cy="4025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Ambulacraria and Chordata. (a) The major deuterostome taxa. (b) pharyngeal slits in hemichordates and urochordates. (credit a MAC; credit b modification of Gill Slits By Own work by Zebra.element [Public domain], via Wikimedia Commons)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28.47</a:t>
            </a:r>
          </a:p>
        </p:txBody>
      </p:sp>
      <p:pic>
        <p:nvPicPr>
          <p:cNvPr id="3" name="Picture 1" descr="The illustration shows a sea star, which has a mouth on the bottom and an anus on top, both in the middle of the star. The disk-shaped stomach is sandwiched between the mouth and anus. Two tubes radiate from the stomach to each arm, and many small digestive glands connect to these tubes. Beneath the stomach is a central ring canal that also connects to tubes that extend into each arm. Tube feet are attached to these tubes. Each tube foot resembles a medicine dropper, with a bulb-shaped ampulla at the top and an extension called a podium at the bottom. The bottom of the podium protrudes from the bottom of the starfish. There are many podia along the length of the arm, which allow the sea star to latch onto objects and walk. A structure called a madreporite connects to the central ring, and protrudes from the upper surface of the sea star, next to the anus."/>
          <p:cNvPicPr>
            <a:picLocks noGrp="1" noChangeAspect="1"/>
          </p:cNvPicPr>
          <p:nvPr/>
        </p:nvPicPr>
        <p:blipFill>
          <a:blip r:embed="rId3"/>
          <a:stretch>
            <a:fillRect/>
          </a:stretch>
        </p:blipFill>
        <p:spPr bwMode="auto">
          <a:xfrm>
            <a:off x="2552700" y="952500"/>
            <a:ext cx="708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Anatomy of a sea star. This diagram of a sea star shows the pentaradial pattern typical of adult echinoderms, and the water vascular system that is their defining characteristic.</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28.48</a:t>
            </a:r>
          </a:p>
        </p:txBody>
      </p:sp>
      <p:pic>
        <p:nvPicPr>
          <p:cNvPr id="3" name="Picture 1" descr="The sea star in photo a is red and white, with a thick squat body and protruding spikes. The brittle star in part b is brown with a flat, pentagon-shaped body. Thin striped legs extend from each point of the pentagon. Photo c shows a sea urchin with a round, black body and very long, thin, black spines. Photo d shows a sea lily that has appendages resembling branches of a spruce tree. Photo e shows a log-shaped sea cucumber with spikes extending from its body."/>
          <p:cNvPicPr>
            <a:picLocks noGrp="1" noChangeAspect="1"/>
          </p:cNvPicPr>
          <p:nvPr/>
        </p:nvPicPr>
        <p:blipFill>
          <a:blip r:embed="rId3"/>
          <a:stretch>
            <a:fillRect/>
          </a:stretch>
        </p:blipFill>
        <p:spPr bwMode="auto">
          <a:xfrm>
            <a:off x="1930400" y="952500"/>
            <a:ext cx="8343900" cy="4660900"/>
          </a:xfrm>
          <a:prstGeom prst="rect">
            <a:avLst/>
          </a:prstGeom>
          <a:noFill/>
          <a:ln w="9525">
            <a:noFill/>
            <a:headEnd/>
            <a:tailEnd/>
          </a:ln>
        </p:spPr>
      </p:pic>
      <p:sp>
        <p:nvSpPr>
          <p:cNvPr id="4" name="TextBox 3"/>
          <p:cNvSpPr txBox="1"/>
          <p:nvPr/>
        </p:nvSpPr>
        <p:spPr>
          <a:xfrm>
            <a:off x="69056" y="5613400"/>
            <a:ext cx="11961982" cy="508000"/>
          </a:xfrm>
          <a:prstGeom prst="rect">
            <a:avLst/>
          </a:prstGeom>
          <a:noFill/>
        </p:spPr>
        <p:txBody>
          <a:bodyPr/>
          <a:lstStyle/>
          <a:p>
            <a:pPr marL="0" lvl="0" indent="0" algn="ctr">
              <a:buNone/>
              <a:defRPr sz="1200"/>
            </a:pPr>
            <a:r>
              <a:rPr dirty="0"/>
              <a:t>Classes of echinoderms. Different members of Echinodermata include the (a) sea star of class Asteroidea, (b) the brittle star of class Ophiuroidea, (c) the sea urchins of class </a:t>
            </a:r>
            <a:r>
              <a:rPr dirty="0" err="1"/>
              <a:t>Echinoidea</a:t>
            </a:r>
            <a:r>
              <a:rPr dirty="0"/>
              <a:t>, (d) the sea lilies belonging to class Crinoidea, and (e) sea cucumbers, representing class Holothuroidea. (credit a: modification of work by Adrian </a:t>
            </a:r>
            <a:r>
              <a:rPr dirty="0" err="1"/>
              <a:t>Pingstone</a:t>
            </a:r>
            <a:r>
              <a:rPr dirty="0"/>
              <a:t>; credit b: modification of work by Joshua </a:t>
            </a:r>
            <a:r>
              <a:rPr dirty="0" err="1"/>
              <a:t>Ganderson</a:t>
            </a:r>
            <a:r>
              <a:rPr dirty="0"/>
              <a:t>; credit c: modification of work by Samuel Chow; credit d: modification of work by Sarah </a:t>
            </a:r>
            <a:r>
              <a:rPr dirty="0" err="1"/>
              <a:t>Depper</a:t>
            </a:r>
            <a:r>
              <a:rPr dirty="0"/>
              <a:t>; credit e: modification of work by Ed Bierman)</a:t>
            </a:r>
          </a:p>
        </p:txBody>
      </p:sp>
      <p:sp>
        <p:nvSpPr>
          <p:cNvPr id="5" name="TextBox 4">
            <a:extLst>
              <a:ext uri="{FF2B5EF4-FFF2-40B4-BE49-F238E27FC236}">
                <a16:creationId xmlns:a16="http://schemas.microsoft.com/office/drawing/2014/main" id="{BF07643C-B8C8-D776-36B5-6810BDBA014E}"/>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6723</Words>
  <Application>Microsoft Macintosh PowerPoint</Application>
  <PresentationFormat>Widescreen</PresentationFormat>
  <Paragraphs>243</Paragraphs>
  <Slides>59</Slides>
  <Notes>48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59</vt:i4>
      </vt:variant>
    </vt:vector>
  </HeadingPairs>
  <TitlesOfParts>
    <vt:vector size="62" baseType="lpstr">
      <vt:lpstr>Arial</vt:lpstr>
      <vt:lpstr>Calibri</vt:lpstr>
      <vt:lpstr>Office Theme</vt:lpstr>
      <vt:lpstr>Biology 2e</vt:lpstr>
      <vt:lpstr>Chapter outline</vt:lpstr>
      <vt:lpstr>Figure 28.1</vt:lpstr>
      <vt:lpstr>28.1 Phylum Porifera</vt:lpstr>
      <vt:lpstr>Figure 28.2</vt:lpstr>
      <vt:lpstr>Figure 28.3</vt:lpstr>
      <vt:lpstr>Figure 28.4</vt:lpstr>
      <vt:lpstr>28.2 Phylum Cnidaria</vt:lpstr>
      <vt:lpstr>Figure 28.5</vt:lpstr>
      <vt:lpstr>Figure 28.6</vt:lpstr>
      <vt:lpstr>Figure 28.7</vt:lpstr>
      <vt:lpstr>Figure 28.8</vt:lpstr>
      <vt:lpstr>Figure 28.9</vt:lpstr>
      <vt:lpstr>Figure 28.10</vt:lpstr>
      <vt:lpstr>Figure 28.11</vt:lpstr>
      <vt:lpstr>Figure 28.12</vt:lpstr>
      <vt:lpstr>28.3 Superphylum Lophotrochozoa: Flatworms, Rotifers, and Nemerteans</vt:lpstr>
      <vt:lpstr>Figure 28.13</vt:lpstr>
      <vt:lpstr>Figure 28.14</vt:lpstr>
      <vt:lpstr>Figure 28.15</vt:lpstr>
      <vt:lpstr>Figure 28.16</vt:lpstr>
      <vt:lpstr>Figure 28.17</vt:lpstr>
      <vt:lpstr>Figure 28.18</vt:lpstr>
      <vt:lpstr>Figure 28.19</vt:lpstr>
      <vt:lpstr>Figure 28.20</vt:lpstr>
      <vt:lpstr>28.4 Superphylum Lophotrochozoa: Mollusks and Annelids (1 of 2)</vt:lpstr>
      <vt:lpstr>28.4 Superphylum Lophotrochozoa: Mollusks and Annelids (2 of 2)</vt:lpstr>
      <vt:lpstr>Figure 28.21</vt:lpstr>
      <vt:lpstr>Figure 28.22</vt:lpstr>
      <vt:lpstr>Figure 28.23</vt:lpstr>
      <vt:lpstr>Figure 28.24</vt:lpstr>
      <vt:lpstr>Figure 28.25</vt:lpstr>
      <vt:lpstr>Figure 28.26</vt:lpstr>
      <vt:lpstr>Figure 28.27</vt:lpstr>
      <vt:lpstr>Figure 28.28</vt:lpstr>
      <vt:lpstr>Figure 28.29</vt:lpstr>
      <vt:lpstr>Figure 28.30</vt:lpstr>
      <vt:lpstr>Figure 28.31</vt:lpstr>
      <vt:lpstr>28.5 Superphylum Ecdysozoa: Nematodes and Tardigrades</vt:lpstr>
      <vt:lpstr>Figure 28.32</vt:lpstr>
      <vt:lpstr>Figure 28.33</vt:lpstr>
      <vt:lpstr>Figure 28.34</vt:lpstr>
      <vt:lpstr>Figure 28.35</vt:lpstr>
      <vt:lpstr>28.6 Superphylum Ecdysozoa: Arthropods</vt:lpstr>
      <vt:lpstr>Table 28.1  </vt:lpstr>
      <vt:lpstr>Figure 28.36</vt:lpstr>
      <vt:lpstr>Figure 28.37</vt:lpstr>
      <vt:lpstr>Figure 28.38</vt:lpstr>
      <vt:lpstr>Figure 28.39</vt:lpstr>
      <vt:lpstr>Figure 28.40</vt:lpstr>
      <vt:lpstr>Figure 28.41</vt:lpstr>
      <vt:lpstr>Figure 28.42</vt:lpstr>
      <vt:lpstr>Figure 28.43</vt:lpstr>
      <vt:lpstr>Figure 28.44</vt:lpstr>
      <vt:lpstr>Figure 28.45</vt:lpstr>
      <vt:lpstr>28.7 Superphylum Deuterostomia</vt:lpstr>
      <vt:lpstr>Figure 28.46</vt:lpstr>
      <vt:lpstr>Figure 28.47</vt:lpstr>
      <vt:lpstr>Figure 28.48</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2025-11-04T20:33:08Z</dcterms:created>
  <dcterms:modified xsi:type="dcterms:W3CDTF">2025-11-19T17:33:55Z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28 Invertebrates</vt:lpwstr>
  </property>
</Properties>
</file>