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palm tree on a beach. Photo B shows a field of wheat. Photo C shows white cotton balls on a cotton plant. Photo D shows a red poppy flower.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table describes eras in earth's history associated with evolution of plant groups. In the first column, earth's history is divided into four eons, the Pre Archean- Hadean, Archaean, Proterozoic, Phanerozoic. The oldest eon, the Pre Archean, spans the beginning of earth's history to about 3.8 billion years ago. The Archean eon spans 2.5 to 3.8 billion years ago, and the Proterozoic spans 540 million to 2.5 billion years ago. The second column lists the eras within each eon. The Phanerozoic eon, from 540 million years ago to present time, is sub divided into the Paleozoic, Mesozoic and Cenozoic eras. The third column lists the periods within each. The Paleozoic era, from 250 to 540 million years ago, is further divided into seven periods: the Cambrian from 500 to 540 million years ago, the Ordovician from 435 to 500 million years ago, the Silurian from 410 to 435 million years ago, the Devonian from 319 to 410 million years ago, the Carboniferous from 290 to 290 million years ago, and the Permian from 250 to 290 million years ago. The Mesozoic era, from 66 to 250 million years ago, is divided into three periods, the Triassic from 205 to 250 million years ago, the Jurassic from 138 to 205 million years ago, and the Cretaceous, from 66 to 138 million years ago. The Cenozoic era, from 66 million years ago to modern times, is divided into three eras, the Paleogene from 23 to 66 million years ago, Neogene from 2.6 to 23 million years ago, and the Quaternary from present to 2.8 million years. The last column indicates the time periods in millions of years. To the right of the table the plant groups are placed next to the time period of their evolution. The Liverworts and Mosses are at the transition from Cambrian to Ordovician time period around 500 million years ago. Lycophytes evolved during the Silurian time period around 435 million years ago. Pterophytes evolved at the end of the mid Devonian period around 450 million years ago, while Gymnosperms at the Carboniferous period around 320 million years ago. The angiosperms evolved during early Cretaceous period 140 million years ago.</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fossilized leaf that is more than ten centimeters long, brown and feather-shaped.</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boreal forest with a uniform low layer of plants and tall conifers scattered throughout the landscape. The snowcapped mountains of the Alaska Range are in the background.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four different kinds of fossilized pollen. The pollen is oval or round in shape, with a bumpy texture.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fossilized leaf, which looks much like a modern teardrop-shaped leaf with multiple, branching veins.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depicts a branching diagram (a tree-like structure) where the branches spread horizontally from a main ancestor on the left. On the right, organism names are labeled. The cascading branching starts with a single stem at the upper left corner labeled ‘Ancestral green algae’. This has a branching point giving rise to three horizontal branches. The top two branches extend all the way to the right and are labeled ‘Coleochaetes (green algae)’ and ‘Charophytes (green algae) from top to bottom. The third branch is a short branch labeled ‘Embryophytes’ on the left. It branches into two new branches. The top branch extends all the way to the right and is labeled Marchantiophyta (liverworts)’. The bottom branch divides into two additional branches, the top labeled Anthocerotophyta (hornworts)’. The bottom branch splits into two branches, the top labeled at the right ‘Bryopsida (mosses)’. The liverworts, hornworts, and mosses are collectively labeled Bryophytes. The bottom branch splits into additional two branches, the top labeled at the right ‘Aglaophyton (extinct)’. The bottom splits into two branches, labeled ‘Rhyniopsida (extinct)’, and one branch which splits again. The top branch splits into several branches which all end in several organisms collectively labeled ‘Lycophytes’. The order of organisms in this group from top to bottom is ‘Drepanophycales (exctinct); Lycopodiophyta (club moses)’; Protolepidodendrales (exctinct); Selaginellales (spike mosses); Isoetales (quillworts); Zosterophyllopsida (extinct). The bottom branch splits in two additional branches, the first labeled ‘Psilophyton (extinct)’, and the bottom splits again. The top branch gives rise to two branches that are labeled ‘Equisetopsida (horsetails)’; and ‘Pteriodophyta (ferns)'. The Psilophyton, Equisetopsida (horsetails), and Pteriodophyta (ferns) are collectively labeled Monilophytes. Finally the bottom branch splits into two branches, the top labeled ‘Gymnosperms’ and the bottom 'Angiosperms’. These are collectively labeled ‘Spermatophytes’.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conifer life cycle begins with a mature tree, which is called a sporophyte and is diploid 2 n. The tree produces male cones in the lower branches, and female cones in the upper branches. The male cones produce pollen grains that contain two generative sperm nuclei and a tube nucleus. When the pollen lands on a female scale, a pollen tube grows toward the female gametophyte, which consists of an ovule containing the megaspore. Sperm nuclei migrates towards the female gametophyte through the pollen tube. Upon fertilization, a diploid zygote forms. The resulting seeds are dispersed, and grow into a mature tree, ending the cycle.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tall spruce tree covered in pine cones. Photo B shows a juniper tree with a gnarled trunk. Photo C shows a sequoia with a tall, broad trunk and branches starting high up the trunk. Photo D shows a forest of tamarack with yellow needles.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cycad with leaves resembling those of a fern, with thin leaves branching from a thick stem. Two very large cones sit in the middle of the leaves, close to the ground.</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green, fan-shaped leaves of Ginkgo biloba.</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Mormon tea, a short, scrubby plant with yellow branches radiating out from a central bundle. Photo B shows a plant with large, teardrop-shaped green leaves. Photo C shows a plant with long, flat leaves radiating along the ground from a central part with pink buds.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winding pathway bordered by flowers in a variety of colors and shapes.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parts of a flower, which is called the perianth. The corolla is composed of petals, and the calyx is composed of sepals. At the center of the perianth is a vase-like structure called the gynoecium or, the carpel. A flower may have one or more carpels, but the example shown has only one. The narrow neck of the carpel, called the style, widens into a flat stigma at the top. The ovary is below the neck of the carpel, in the widest part of the vase-like shape. Ovules, or megasporangia, are clusters of pods in the middle of the ovary. The androecium is composed of stamens which cluster around the carpel. The stamen consists a long, stalk-like filament with an anther at the end. The anther shown is tri-lobed. Each lobe, called a microsporangium, is filled with pollen.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parts of the flower are shown. The base of the perianth, which includes petals and sepals, is called the flora axis. A narrowing called the articulation separates the floral axis from the lower pedicel, which attached the flower to a stem. Microsporangia are in the anthers. Microspores, or mother cells, form inside the microsporangia. The microspore undergoes meiosis, producing four cells, each of which becomes a grain of pollen with a hard coating. The pollen grain undergoes mitosis, producing a generative cell and a tube cell. Megaspores form inside vase-like carpel, in the ovule, which is in the ovary. The macrospores undergo meiosis, producing four cells. The cells then undergo mitosis, producing three antipodals, two polar nuclei, and egg and two synergids, each with a nucleus. Together, these cells are called the megagametophyte, or embryo sac. Pollination occurs when a pollen grain lands on the stigma, the flat structure at the top of the carpel. The tube nucleus grows into the long style, to the ovary. There, the generative cell of the sperm fertilizes the egg.</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is of a river birch, Betula nigra. Seed pods hang from a branch, and appear to have the same composition and appearance of a cluster of grapes. In the upper left portion of the image, the female inflorescence is pointing up.</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magnolia grandiflora. A cluster of carpels can be seen above the stamens, which have shed their pollen and begun to drop from the inflorescence. In the flower, the sepals and petals are undifferentiated and are collectively called tepals.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depicts a common spicebush plant with bright red berries growing at the tips of red stems. Illustration B shows a pepper plant with teardrop-shaped leaves and tiny flowers clustered on a long stem. Photo C shows lotus plants with broad, circular leaves and white flowers growing in water. Photo D shows red magnolia seeds clustered in an egg-shaped pink sac scattered with small, brown spikes.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Under monocots, the first photo shows rice, which has long, thin blade-like leaves and clusters of seeds on long stems. The second photo shows wheat, which is similar in appearance to rice. The third photo shows a banana tree, with bunches of green bananas growing upward. Under dicots, the first photo shows leafy cabbages growing in a garden. The second shows light brown, oval-shaped beans with dark brown flecks. The third photo shows peaches growing on a tree.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green cactus. It is covered in clusters of long, slender spines that are pale white and have visible sharp points. Photo B shows a green fuzzy stem with several short green thorns protruding from it.</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fat, yellow and black bee drinking nectar from a purple and yellow flower.</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small, almond-shaped cacao seeds and the oval cacao fruit. Photo B shows a bouquet of purple and yellow tulips. Illustration C shows the teardrop-shaped leaves and small pink flowers of a cinchona tree. Photo D is a black-and-white photograph of Alice Ball in a university cap and gown.</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26 Seed Plants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Evolution of Seed Plants</a:t>
            </a:r>
          </a:p>
          <a:p>
            <a:pPr marL="457189" lvl="0" indent="-457189">
              <a:buAutoNum type="arabicPeriod"/>
            </a:pPr>
            <a:r>
              <a:t>Gymnosperms</a:t>
            </a:r>
          </a:p>
          <a:p>
            <a:pPr marL="457189" lvl="0" indent="-457189">
              <a:buAutoNum type="arabicPeriod"/>
            </a:pPr>
            <a:r>
              <a:t>Angiosperms</a:t>
            </a:r>
          </a:p>
          <a:p>
            <a:pPr marL="457189" lvl="0" indent="-457189">
              <a:buAutoNum type="arabicPeriod"/>
            </a:pPr>
            <a:r>
              <a:t>The Role of Seed Plants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a:t>
            </a:r>
          </a:p>
        </p:txBody>
      </p:sp>
      <p:pic>
        <p:nvPicPr>
          <p:cNvPr id="3" name="Picture 1" descr="Photo A shows a palm tree on a beach. Photo B shows a field of wheat. Photo C shows white cotton balls on a cotton plant. Photo D shows a red poppy flower."/>
          <p:cNvPicPr>
            <a:picLocks noGrp="1" noChangeAspect="1"/>
          </p:cNvPicPr>
          <p:nvPr/>
        </p:nvPicPr>
        <p:blipFill>
          <a:blip r:embed="rId3"/>
          <a:stretch>
            <a:fillRect/>
          </a:stretch>
        </p:blipFill>
        <p:spPr bwMode="auto">
          <a:xfrm>
            <a:off x="609600" y="1435100"/>
            <a:ext cx="10972800" cy="3683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Seed plants dominate the landscape and play an enormous and integral role in the success of all human societies. Here are a few examples: (a) Palm trees grow along the shoreline, serving numerous purposes for food, shelter, and even transportation; (b) wheat is an important crop grown throughout most of the world; (c) the fruit of the cotton plant produces fibers that are woven into fabric; (d) the potent alkaloids of the beautiful opium poppy have long influenced human life both as a medicinal remedy and as a dangerously addictive drug. (credit a: modification of work by Ryan Kozie; credit b: modification of work by Stephen Ausmus; credit c: modification of work by David Nance; credit d: modification of work by Jolly Janner)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26.1 Evolution of Seed Plants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two major innovations that allowed seed plants to reproduce in the absence of water</a:t>
            </a:r>
          </a:p>
          <a:p>
            <a:pPr lvl="0"/>
            <a:r>
              <a:t>Explain when seed plants first appeared and when gymnosperms became the dominant plant group</a:t>
            </a:r>
          </a:p>
          <a:p>
            <a:pPr lvl="0"/>
            <a:r>
              <a:t>Discuss the purpose of pollen grains and seeds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26.1 Evolution of Seed Plants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significance of angiosperms bearing both flowers and fruit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26.2</a:t>
            </a:r>
          </a:p>
        </p:txBody>
      </p:sp>
      <p:pic>
        <p:nvPicPr>
          <p:cNvPr id="3" name="Picture 1" descr="The table describes eras in earth's history associated with evolution of plant groups. In the first column, earth's history is divided into four eons, the Pre Archean- Hadean, Archaean, Proterozoic, Phanerozoic. The oldest eon, the Pre Archean, spans the beginning of earth's history to about 3.8 billion years ago. The Archean eon spans 2.5 to 3.8 billion years ago, and the Proterozoic spans 540 million to 2.5 billion years ago. The second column lists the eras within each eon. The Phanerozoic eon, from 540 million years ago to present time, is sub divided into the Paleozoic, Mesozoic and Cenozoic eras. The third column lists the periods within each. The Paleozoic era, from 250 to 540 million years ago, is further divided into seven periods: the Cambrian from 500 to 540 million years ago, the Ordovician from 435 to 500 million years ago, the Silurian from 410 to 435 million years ago, the Devonian from 319 to 410 million years ago, the Carboniferous from 290 to 290 million years ago, and the Permian from 250 to 290 million years ago. The Mesozoic era, from 66 to 250 million years ago, is divided into three periods, the Triassic from 205 to 250 million years ago, the Jurassic from 138 to 205 million years ago, and the Cretaceous, from 66 to 138 million years ago. The Cenozoic era, from 66 million years ago to modern times, is divided into three eras, the Paleogene from 23 to 66 million years ago, Neogene from 2.6 to 23 million years ago, and the Quaternary from present to 2.8 million years. The last column indicates the time periods in millions of years. To the right of the table the plant groups are placed next to the time period of their evolution. The Liverworts and Mosses are at the transition from Cambrian to Ordovician time period around 500 million years ago. Lycophytes evolved during the Silurian time period around 435 million years ago. Pterophytes evolved at the end of the mid Devonian period around 450 million years ago, while Gymnosperms at the Carboniferous period around 320 million years ago. The angiosperms evolved during early Cretaceous period 140 million years ago."/>
          <p:cNvPicPr>
            <a:picLocks noGrp="1" noChangeAspect="1"/>
          </p:cNvPicPr>
          <p:nvPr/>
        </p:nvPicPr>
        <p:blipFill>
          <a:blip r:embed="rId3"/>
          <a:stretch>
            <a:fillRect/>
          </a:stretch>
        </p:blipFill>
        <p:spPr bwMode="auto">
          <a:xfrm>
            <a:off x="2882900" y="952500"/>
            <a:ext cx="641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Plant timeline. Various plant species evolved in different eras. (credit: modification of work by United States Geological Survey)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26.3</a:t>
            </a:r>
          </a:p>
        </p:txBody>
      </p:sp>
      <p:pic>
        <p:nvPicPr>
          <p:cNvPr id="3" name="Picture 1" descr="Photo shows a fossilized leaf that is more than ten centimeters long, brown and feather-shaped."/>
          <p:cNvPicPr>
            <a:picLocks noGrp="1" noChangeAspect="1"/>
          </p:cNvPicPr>
          <p:nvPr/>
        </p:nvPicPr>
        <p:blipFill>
          <a:blip r:embed="rId3"/>
          <a:stretch>
            <a:fillRect/>
          </a:stretch>
        </p:blipFill>
        <p:spPr bwMode="auto">
          <a:xfrm>
            <a:off x="2616200" y="952500"/>
            <a:ext cx="695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Seed fern leaf. This fossilized leaf is from Glossopteris, a seed fern that thrived during the Permian age (290–240 million years ago). (credit: D.L. Schmidt, USGS)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26.4</a:t>
            </a:r>
          </a:p>
        </p:txBody>
      </p:sp>
      <p:pic>
        <p:nvPicPr>
          <p:cNvPr id="3" name="Picture 1" descr="Photo shows a boreal forest with a uniform low layer of plants and tall conifers scattered throughout the landscape. The snowcapped mountains of the Alaska Range are in the background."/>
          <p:cNvPicPr>
            <a:picLocks noGrp="1" noChangeAspect="1"/>
          </p:cNvPicPr>
          <p:nvPr/>
        </p:nvPicPr>
        <p:blipFill>
          <a:blip r:embed="rId3"/>
          <a:stretch>
            <a:fillRect/>
          </a:stretch>
        </p:blipFill>
        <p:spPr bwMode="auto">
          <a:xfrm>
            <a:off x="2552700" y="952500"/>
            <a:ext cx="708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Conifers. This boreal forest (taiga) has low-lying plants and conifer trees. (credit: L.B. Brubaker, NOAA)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26.5</a:t>
            </a:r>
          </a:p>
        </p:txBody>
      </p:sp>
      <p:pic>
        <p:nvPicPr>
          <p:cNvPr id="3" name="Picture 1" descr="The micrograph shows four different kinds of fossilized pollen. The pollen is oval or round in shape, with a bumpy texture."/>
          <p:cNvPicPr>
            <a:picLocks noGrp="1" noChangeAspect="1"/>
          </p:cNvPicPr>
          <p:nvPr/>
        </p:nvPicPr>
        <p:blipFill>
          <a:blip r:embed="rId3"/>
          <a:stretch>
            <a:fillRect/>
          </a:stretch>
        </p:blipFill>
        <p:spPr bwMode="auto">
          <a:xfrm>
            <a:off x="4432300" y="952500"/>
            <a:ext cx="332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Pollen fossils. This fossilized pollen is from a Buckbean fen core found in Yellowstone National Park, Wyoming. The pollen is magnified 1,054 times. (credit: R.G. Baker, USGS; scale-bar data from Matt Russell)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26.6</a:t>
            </a:r>
          </a:p>
        </p:txBody>
      </p:sp>
      <p:pic>
        <p:nvPicPr>
          <p:cNvPr id="3" name="Picture 1" descr="Photo shows a fossilized leaf, which looks much like a modern teardrop-shaped leaf with multiple, branching veins."/>
          <p:cNvPicPr>
            <a:picLocks noGrp="1" noChangeAspect="1"/>
          </p:cNvPicPr>
          <p:nvPr/>
        </p:nvPicPr>
        <p:blipFill>
          <a:blip r:embed="rId3"/>
          <a:stretch>
            <a:fillRect/>
          </a:stretch>
        </p:blipFill>
        <p:spPr bwMode="auto">
          <a:xfrm>
            <a:off x="4292600" y="952500"/>
            <a:ext cx="360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Ficus imprint. This leaf imprint shows a Ficus speciosissima, an angiosperm that flourished during the Cretaceous period. (credit: W. T. Lee, USGS)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26.7</a:t>
            </a:r>
          </a:p>
        </p:txBody>
      </p:sp>
      <p:pic>
        <p:nvPicPr>
          <p:cNvPr id="3" name="Picture 1" descr="The image depicts a branching diagram (a tree-like structure) where the branches spread horizontally from a main ancestor on the left. On the right, organism names are labeled. The cascading branching starts with a single stem at the upper left corner labeled ‘Ancestral green algae’. This has a branching point giving rise to three horizontal branches. The top two branches extend all the way to the right and are labeled ‘Coleochaetes (green algae)’ and ‘Charophytes (green algae) from top to bottom. The third branch is a short branch labeled ‘Embryophytes’ on the left. It branches into two new branches. The top branch extends all the way to the right and is labeled Marchantiophyta (liverworts)’. The bottom branch divides into two additional branches, the top labeled Anthocerotophyta (hornworts)’. The bottom branch splits into two branches, the top labeled at the right ‘Bryopsida (mosses)’. The liverworts, hornworts, and mosses are collectively labeled Bryophytes. The bottom branch splits into additional two branches, the top labeled at the right ‘Aglaophyton (extinct)’. The bottom splits into two branches, labeled ‘Rhyniopsida (extinct)’, and one branch which splits again. The top branch splits into several branches which all end in several organisms collectively labeled ‘Lycophytes’. The order of organisms in this group from top to bottom is ‘Drepanophycales (exctinct); Lycopodiophyta (club moses)’; Protolepidodendrales (exctinct); Selaginellales (spike mosses); Isoetales (quillworts); Zosterophyllopsida (extinct). The bottom branch splits in two additional branches, the first labeled ‘Psilophyton (extinct)’, and the bottom splits again. The top branch gives rise to two branches that are labeled ‘Equisetopsida (horsetails)’; and ‘Pteriodophyta (ferns)'. The Psilophyton, Equisetopsida (horsetails), and Pteriodophyta (ferns) are collectively labeled Monilophytes. Finally the bottom branch splits into two branches, the top labeled ‘Gymnosperms’ and the bottom 'Angiosperms’. These are collectively labeled ‘Spermatophytes’."/>
          <p:cNvPicPr>
            <a:picLocks noGrp="1" noChangeAspect="1"/>
          </p:cNvPicPr>
          <p:nvPr/>
        </p:nvPicPr>
        <p:blipFill>
          <a:blip r:embed="rId3"/>
          <a:stretch>
            <a:fillRect/>
          </a:stretch>
        </p:blipFill>
        <p:spPr bwMode="auto">
          <a:xfrm>
            <a:off x="3162300" y="952500"/>
            <a:ext cx="585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Plant phylogeny. This phylogenetic tree shows the evolutionary relationships of plants.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26.2 Gymnosperms (1 of 2)</a:t>
            </a:r>
          </a:p>
        </p:txBody>
      </p:sp>
      <p:sp>
        <p:nvSpPr>
          <p:cNvPr id="3" name="Content Placeholder 2"/>
          <p:cNvSpPr>
            <a:spLocks noGrp="1"/>
          </p:cNvSpPr>
          <p:nvPr>
            <p:ph idx="1"/>
          </p:nvPr>
        </p:nvSpPr>
        <p:spPr/>
        <p:txBody>
          <a:bodyPr/>
          <a:lstStyle/>
          <a:p>
            <a:pPr marL="0" lvl="0" indent="0">
              <a:buNone/>
            </a:pPr>
            <a:r>
              <a:rPr b="1"/>
              <a:t>Learning Objectives</a:t>
            </a:r>
          </a:p>
          <a:p>
            <a:pPr lvl="0"/>
            <a:r>
              <a:t>Discuss the type of seeds produced by gymnosperms, as well as other characteristics of gymnosperms</a:t>
            </a:r>
          </a:p>
          <a:p>
            <a:pPr lvl="0"/>
            <a:r>
              <a:t>Identify the geological era dominated by the gymnosperms and describe the conditions to which they were adapted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26.2 Gymnosperms (2 of 2)</a:t>
            </a:r>
          </a:p>
        </p:txBody>
      </p:sp>
      <p:sp>
        <p:nvSpPr>
          <p:cNvPr id="3" name="Content Placeholder 2"/>
          <p:cNvSpPr>
            <a:spLocks noGrp="1"/>
          </p:cNvSpPr>
          <p:nvPr>
            <p:ph idx="1"/>
          </p:nvPr>
        </p:nvSpPr>
        <p:spPr/>
        <p:txBody>
          <a:bodyPr/>
          <a:lstStyle/>
          <a:p>
            <a:pPr marL="0" lvl="0" indent="0">
              <a:buNone/>
            </a:pPr>
            <a:r>
              <a:rPr b="1"/>
              <a:t>Learning Objectives</a:t>
            </a:r>
          </a:p>
          <a:p>
            <a:pPr lvl="0"/>
            <a:r>
              <a:t>List the four groups of modern-day gymnosperms and provide examples of each</a:t>
            </a:r>
          </a:p>
          <a:p>
            <a:pPr lvl="0"/>
            <a:r>
              <a:t>Describe the life cycle of a typical gymnosperm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26.8</a:t>
            </a:r>
          </a:p>
        </p:txBody>
      </p:sp>
      <p:pic>
        <p:nvPicPr>
          <p:cNvPr id="3" name="Picture 1" descr="The conifer life cycle begins with a mature tree, which is called a sporophyte and is diploid 2 n. The tree produces male cones in the lower branches, and female cones in the upper branches. The male cones produce pollen grains that contain two generative sperm nuclei and a tube nucleus. When the pollen lands on a female scale, a pollen tube grows toward the female gametophyte, which consists of an ovule containing the megaspore. Sperm nuclei migrates towards the female gametophyte through the pollen tube. Upon fertilization, a diploid zygote forms. The resulting seeds are dispersed, and grow into a mature tree, ending the cycle."/>
          <p:cNvPicPr>
            <a:picLocks noGrp="1" noChangeAspect="1"/>
          </p:cNvPicPr>
          <p:nvPr/>
        </p:nvPicPr>
        <p:blipFill>
          <a:blip r:embed="rId3"/>
          <a:stretch>
            <a:fillRect/>
          </a:stretch>
        </p:blipFill>
        <p:spPr bwMode="auto">
          <a:xfrm>
            <a:off x="3822700" y="952500"/>
            <a:ext cx="453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Conifer life cycle. This image shows the life cycle of a conifer. Pollen from male cones blows up into upper branches, where it fertilizes female cones. The megaspore shown in the image develops into the female gametophyte as the pollen tube slowly grows toward it, eventually fusing with the egg and delivering a male nucleus, which combines with the female nucleus of the mature egg.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26.9</a:t>
            </a:r>
          </a:p>
        </p:txBody>
      </p:sp>
      <p:pic>
        <p:nvPicPr>
          <p:cNvPr id="3" name="Picture 1" descr="Photo A shows a tall spruce tree covered in pine cones. Photo B shows a juniper tree with a gnarled trunk. Photo C shows a sequoia with a tall, broad trunk and branches starting high up the trunk. Photo D shows a forest of tamarack with yellow needles."/>
          <p:cNvPicPr>
            <a:picLocks noGrp="1" noChangeAspect="1"/>
          </p:cNvPicPr>
          <p:nvPr/>
        </p:nvPicPr>
        <p:blipFill>
          <a:blip r:embed="rId3"/>
          <a:stretch>
            <a:fillRect/>
          </a:stretch>
        </p:blipFill>
        <p:spPr bwMode="auto">
          <a:xfrm>
            <a:off x="3644900" y="952500"/>
            <a:ext cx="490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Conifers. Conifers are the dominant form of vegetation in cold or arid environments and at high altitudes. Shown here are the (a) evergreen spruce Picea sp., (b) juniper Juniperus sp., (c) coastal redwood or sequoia Sequoia sempervirens, and (d) the tamarack Larix laricina. Notice the deciduous yellow leaves of the tamarack. (credit a: modification of work by Rosendahl; credit b: modification of work by Alan Levine; credit c: modification of work by Wendy McCormic; credit d: modification of work by Micky Zlimen)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26.10</a:t>
            </a:r>
          </a:p>
        </p:txBody>
      </p:sp>
      <p:pic>
        <p:nvPicPr>
          <p:cNvPr id="3" name="Picture 1" descr="Photo shows a cycad with leaves resembling those of a fern, with thin leaves branching from a thick stem. Two very large cones sit in the middle of the leaves, close to the ground."/>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Cycad. This cycad, Encephalartos ferox, has large cones and broad, fern-like leaves. (credit: Wendy Cutler)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26.11</a:t>
            </a:r>
          </a:p>
        </p:txBody>
      </p:sp>
      <p:pic>
        <p:nvPicPr>
          <p:cNvPr id="3" name="Picture 1" descr="Illustration shows the green, fan-shaped leaves of Ginkgo biloba."/>
          <p:cNvPicPr>
            <a:picLocks noGrp="1" noChangeAspect="1"/>
          </p:cNvPicPr>
          <p:nvPr/>
        </p:nvPicPr>
        <p:blipFill>
          <a:blip r:embed="rId3"/>
          <a:stretch>
            <a:fillRect/>
          </a:stretch>
        </p:blipFill>
        <p:spPr bwMode="auto">
          <a:xfrm>
            <a:off x="43561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Ginkgo. This plate from the 1870 book Flora Japonica, Sectio Prima (Tafelband) depicts the leaves and fruit of Ginkgo biloba, as drawn by Philipp Franz von Siebold and Joseph Gerhard Zuccarini.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26.12</a:t>
            </a:r>
          </a:p>
        </p:txBody>
      </p:sp>
      <p:pic>
        <p:nvPicPr>
          <p:cNvPr id="3" name="Picture 1" descr="Photo A shows Mormon tea, a short, scrubby plant with yellow branches radiating out from a central bundle. Photo B shows a plant with large, teardrop-shaped green leaves. Photo C shows a plant with long, flat leaves radiating along the ground from a central part with pink buds."/>
          <p:cNvPicPr>
            <a:picLocks noGrp="1" noChangeAspect="1"/>
          </p:cNvPicPr>
          <p:nvPr/>
        </p:nvPicPr>
        <p:blipFill>
          <a:blip r:embed="rId3"/>
          <a:stretch>
            <a:fillRect/>
          </a:stretch>
        </p:blipFill>
        <p:spPr bwMode="auto">
          <a:xfrm>
            <a:off x="609600" y="1828800"/>
            <a:ext cx="10972800" cy="2921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Ephedra viridis, known by the common name Mormon tea, grows on the West Coast of the United States and Mexico. (b) Gnetum gnemon grows in Malaysia. (c) The large Welwitschia mirabilis can be found in the Namibian desert. (credit a: modification of work by USDA; credit b: modification of work by Malcolm Manners; credit c: modification of work by Derek Keats)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26.3 Angiosperms (1 of 2)</a:t>
            </a:r>
          </a:p>
        </p:txBody>
      </p:sp>
      <p:sp>
        <p:nvSpPr>
          <p:cNvPr id="3" name="Content Placeholder 2"/>
          <p:cNvSpPr>
            <a:spLocks noGrp="1"/>
          </p:cNvSpPr>
          <p:nvPr>
            <p:ph idx="1"/>
          </p:nvPr>
        </p:nvSpPr>
        <p:spPr/>
        <p:txBody>
          <a:bodyPr/>
          <a:lstStyle/>
          <a:p>
            <a:pPr marL="0" lvl="0" indent="0">
              <a:buNone/>
            </a:pPr>
            <a:r>
              <a:rPr b="1"/>
              <a:t>Learning Objectives</a:t>
            </a:r>
          </a:p>
          <a:p>
            <a:pPr lvl="0"/>
            <a:r>
              <a:t>Explain why angiosperms are the dominant form of plant life in most terrestrial ecosystems </a:t>
            </a:r>
          </a:p>
          <a:p>
            <a:pPr lvl="0"/>
            <a:r>
              <a:t>Describe the main parts of a flower and their functions</a:t>
            </a:r>
          </a:p>
          <a:p>
            <a:pPr lvl="0"/>
            <a:r>
              <a:t>Detail the life cycle of a typical gymnosperm and angiosperm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26.3 Angiosperms (2 of 2)</a:t>
            </a:r>
          </a:p>
        </p:txBody>
      </p:sp>
      <p:sp>
        <p:nvSpPr>
          <p:cNvPr id="3" name="Content Placeholder 2"/>
          <p:cNvSpPr>
            <a:spLocks noGrp="1"/>
          </p:cNvSpPr>
          <p:nvPr>
            <p:ph idx="1"/>
          </p:nvPr>
        </p:nvSpPr>
        <p:spPr/>
        <p:txBody>
          <a:bodyPr/>
          <a:lstStyle/>
          <a:p>
            <a:pPr marL="0" lvl="0" indent="0">
              <a:buNone/>
            </a:pPr>
            <a:r>
              <a:rPr b="1"/>
              <a:t>Learning Objectives</a:t>
            </a:r>
          </a:p>
          <a:p>
            <a:pPr lvl="0"/>
            <a:r>
              <a:t>Discuss the similarities and differences between the two main groups of flowering plants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26.13</a:t>
            </a:r>
          </a:p>
        </p:txBody>
      </p:sp>
      <p:pic>
        <p:nvPicPr>
          <p:cNvPr id="3" name="Picture 1" descr="Photo shows a winding pathway bordered by flowers in a variety of colors and shapes."/>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Flowers. These flowers grow in a botanical garden border in Bellevue, WA. Flowering plants dominate terrestrial landscapes. The vivid colors of flowers and enticing fragrance of flowers are adaptations to pollination by animals like insects, birds, and bats. (credit: Myriam Feldman)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26.14</a:t>
            </a:r>
          </a:p>
        </p:txBody>
      </p:sp>
      <p:pic>
        <p:nvPicPr>
          <p:cNvPr id="3" name="Picture 1" descr="Illustration shows parts of a flower, which is called the perianth. The corolla is composed of petals, and the calyx is composed of sepals. At the center of the perianth is a vase-like structure called the gynoecium or, the carpel. A flower may have one or more carpels, but the example shown has only one. The narrow neck of the carpel, called the style, widens into a flat stigma at the top. The ovary is below the neck of the carpel, in the widest part of the vase-like shape. Ovules, or megasporangia, are clusters of pods in the middle of the ovary. The androecium is composed of stamens which cluster around the carpel. The stamen consists a long, stalk-like filament with an anther at the end. The anther shown is tri-lobed. Each lobe, called a microsporangium, is filled with pollen."/>
          <p:cNvPicPr>
            <a:picLocks noGrp="1" noChangeAspect="1"/>
          </p:cNvPicPr>
          <p:nvPr/>
        </p:nvPicPr>
        <p:blipFill>
          <a:blip r:embed="rId3"/>
          <a:stretch>
            <a:fillRect/>
          </a:stretch>
        </p:blipFill>
        <p:spPr bwMode="auto">
          <a:xfrm>
            <a:off x="3898900" y="952500"/>
            <a:ext cx="438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Flower structure. This image depicts the structure of a perfect flower. Perfect flowers produce both male and female floral organs. The flower shown has only one carpel, but some flowers have a cluster of carpels. Together, all the carpels make up the gynoecium. (credit: modification of work by Mariana Ruiz Villareal)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26.15</a:t>
            </a:r>
          </a:p>
        </p:txBody>
      </p:sp>
      <p:pic>
        <p:nvPicPr>
          <p:cNvPr id="3" name="Picture 1" descr="The parts of the flower are shown. The base of the perianth, which includes petals and sepals, is called the flora axis. A narrowing called the articulation separates the floral axis from the lower pedicel, which attached the flower to a stem. Microsporangia are in the anthers. Microspores, or mother cells, form inside the microsporangia. The microspore undergoes meiosis, producing four cells, each of which becomes a grain of pollen with a hard coating. The pollen grain undergoes mitosis, producing a generative cell and a tube cell. Megaspores form inside vase-like carpel, in the ovule, which is in the ovary. The macrospores undergo meiosis, producing four cells. The cells then undergo mitosis, producing three antipodals, two polar nuclei, and egg and two synergids, each with a nucleus. Together, these cells are called the megagametophyte, or embryo sac. Pollination occurs when a pollen grain lands on the stigma, the flat structure at the top of the carpel. The tube nucleus grows into the long style, to the ovary. There, the generative cell of the sperm fertilizes the egg."/>
          <p:cNvPicPr>
            <a:picLocks noGrp="1" noChangeAspect="1"/>
          </p:cNvPicPr>
          <p:nvPr/>
        </p:nvPicPr>
        <p:blipFill>
          <a:blip r:embed="rId3"/>
          <a:stretch>
            <a:fillRect/>
          </a:stretch>
        </p:blipFill>
        <p:spPr bwMode="auto">
          <a:xfrm>
            <a:off x="4102100" y="952500"/>
            <a:ext cx="400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Angiosperm life cycle. The life cycle of an angiosperm is shown. Anthers and carpels are structures that shelter the actual gametophytes: the pollen grain and embryo sac. Double fertilization is a process unique to angiosperms. (credit: modification of work by Mariana Ruiz Villareal)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26.16</a:t>
            </a:r>
          </a:p>
        </p:txBody>
      </p:sp>
      <p:pic>
        <p:nvPicPr>
          <p:cNvPr id="3" name="Picture 1" descr="Image is of a river birch, Betula nigra. Seed pods hang from a branch, and appear to have the same composition and appearance of a cluster of grapes. In the upper left portion of the image, the female inflorescence is pointing up."/>
          <p:cNvPicPr>
            <a:picLocks noGrp="1" noChangeAspect="1"/>
          </p:cNvPicPr>
          <p:nvPr/>
        </p:nvPicPr>
        <p:blipFill>
          <a:blip r:embed="rId3"/>
          <a:stretch>
            <a:fillRect/>
          </a:stretch>
        </p:blipFill>
        <p:spPr bwMode="auto">
          <a:xfrm>
            <a:off x="4533900" y="952500"/>
            <a:ext cx="311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Birch inflorescences. The female inflorescence is at the upper left. The male inflorescence is at the lower right. (credit: Stephen J. Baskauf, 2002. http://bioimages.vanderbilt.edu/baskauf/10593. Morphbank :: Biological Imaging (http://www.morphbank.net/, 29 June 2017). Florida State University, Department of Scientific Computing, Tallahassee, FL 32306-4026 USA)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26.17</a:t>
            </a:r>
          </a:p>
        </p:txBody>
      </p:sp>
      <p:pic>
        <p:nvPicPr>
          <p:cNvPr id="3" name="Picture 1" descr="Photo of magnolia grandiflora. A cluster of carpels can be seen above the stamens, which have shed their pollen and begun to drop from the inflorescence. In the flower, the sepals and petals are undifferentiated and are collectively called tepals."/>
          <p:cNvPicPr>
            <a:picLocks noGrp="1" noChangeAspect="1"/>
          </p:cNvPicPr>
          <p:nvPr/>
        </p:nvPicPr>
        <p:blipFill>
          <a:blip r:embed="rId3"/>
          <a:stretch>
            <a:fillRect/>
          </a:stretch>
        </p:blipFill>
        <p:spPr bwMode="auto">
          <a:xfrm>
            <a:off x="2603500" y="952500"/>
            <a:ext cx="697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Magnolia grandiflora. A cluster of carpels can be seen above the stamens, which have shed their pollen and begun to drop from the inflorescence. In the flower, the sepals and petals are undifferentiated and are collectively called tepals. (credit: Ianaré Sévi. http://bioimages.vanderbilt.edu/baskauf/10949)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26.18</a:t>
            </a:r>
          </a:p>
        </p:txBody>
      </p:sp>
      <p:pic>
        <p:nvPicPr>
          <p:cNvPr id="3" name="Picture 1" descr="Photo A depicts a common spicebush plant with bright red berries growing at the tips of red stems. Illustration B shows a pepper plant with teardrop-shaped leaves and tiny flowers clustered on a long stem. Photo C shows lotus plants with broad, circular leaves and white flowers growing in water. Photo D shows red magnolia seeds clustered in an egg-shaped pink sac scattered with small, brown spikes."/>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Basal angiosperms. The (a) common spicebush belongs to the Laurales, the same family as cinnamon and bay laurel. The fruit of (b) the Piper nigrum plant is black pepper, the main product that was traded along spice routes. Notice the small, unobtrusive, clustered flowers. The leaf venation resembles that of both the monocots (parallel) and the dicots (branched). (c) Water lilies, Nymphaea lotus. Although the leaves of the plant float on the surface of the water, their roots are in the underlying soil at the bottom of the lake. The aggregate fruit of a magnolia (d). The fruit is in its final stage, with its red seeds just starting to appear. (credit a: modification of work by Cory Zanker; credit b: modification of work by Franz Eugen Köhler; credit c: modification of work by Rl/Wikimedia Commons. d: modification of work by "Coastside2"/Wikimedia Commons).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26.19</a:t>
            </a:r>
          </a:p>
        </p:txBody>
      </p:sp>
      <p:pic>
        <p:nvPicPr>
          <p:cNvPr id="3" name="Picture 1" descr="Under monocots, the first photo shows rice, which has long, thin blade-like leaves and clusters of seeds on long stems. The second photo shows wheat, which is similar in appearance to rice. The third photo shows a banana tree, with bunches of green bananas growing upward. Under dicots, the first photo shows leafy cabbages growing in a garden. The second shows light brown, oval-shaped beans with dark brown flecks. The third photo shows peaches growing on a tree."/>
          <p:cNvPicPr>
            <a:picLocks noGrp="1" noChangeAspect="1"/>
          </p:cNvPicPr>
          <p:nvPr/>
        </p:nvPicPr>
        <p:blipFill>
          <a:blip r:embed="rId3"/>
          <a:stretch>
            <a:fillRect/>
          </a:stretch>
        </p:blipFill>
        <p:spPr bwMode="auto">
          <a:xfrm>
            <a:off x="2692400" y="952500"/>
            <a:ext cx="679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Monocot and dicot crop plants. The world’s major crops are flowering plants. (a) Rice, (b) wheat, and (c) bananas are monocots, while (d) cabbage, (e) beans, and (f) peaches are dicots. (credit a: modification of work by David Nance, USDA ARS; credit b, c: modification of work by Rosendahl; credit d: modification of work by Bill Tarpenning, USDA; credit e: modification of work by Scott Bauer, USDA ARS; credit f: modification of work by Keith Weller, USDA)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26.1</a:t>
            </a:r>
          </a:p>
        </p:txBody>
      </p:sp>
      <p:pic>
        <p:nvPicPr>
          <p:cNvPr id="3" name="Picture 1" descr="A table comparing the structural characteristics of monocots and edicts"/>
          <p:cNvPicPr>
            <a:picLocks noGrp="1" noChangeAspect="1"/>
          </p:cNvPicPr>
          <p:nvPr/>
        </p:nvPicPr>
        <p:blipFill>
          <a:blip r:embed="rId2"/>
          <a:stretch>
            <a:fillRect/>
          </a:stretch>
        </p:blipFill>
        <p:spPr bwMode="auto">
          <a:xfrm>
            <a:off x="609600" y="1371600"/>
            <a:ext cx="10972800" cy="4330700"/>
          </a:xfrm>
          <a:prstGeom prst="rect">
            <a:avLst/>
          </a:prstGeom>
          <a:noFill/>
          <a:ln w="9525">
            <a:noFill/>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26.4 The Role of Seed Plants</a:t>
            </a:r>
          </a:p>
        </p:txBody>
      </p:sp>
      <p:sp>
        <p:nvSpPr>
          <p:cNvPr id="3" name="Content Placeholder 2"/>
          <p:cNvSpPr>
            <a:spLocks noGrp="1"/>
          </p:cNvSpPr>
          <p:nvPr>
            <p:ph idx="1"/>
          </p:nvPr>
        </p:nvSpPr>
        <p:spPr/>
        <p:txBody>
          <a:bodyPr/>
          <a:lstStyle/>
          <a:p>
            <a:pPr marL="0" lvl="0" indent="0">
              <a:buNone/>
            </a:pPr>
            <a:r>
              <a:rPr b="1"/>
              <a:t>Learning Objectives</a:t>
            </a:r>
          </a:p>
          <a:p>
            <a:pPr lvl="0"/>
            <a:r>
              <a:t>Explain how angiosperm diversity is due, in part, to multiple complex interactions with animals</a:t>
            </a:r>
          </a:p>
          <a:p>
            <a:pPr lvl="0"/>
            <a:r>
              <a:t>Describe ways in which pollination occurs</a:t>
            </a:r>
          </a:p>
          <a:p>
            <a:pPr lvl="0"/>
            <a:r>
              <a:t>Discuss the roles that plants play in ecosystems and how deforestation threatens plant biodiversity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26.20</a:t>
            </a:r>
          </a:p>
        </p:txBody>
      </p:sp>
      <p:pic>
        <p:nvPicPr>
          <p:cNvPr id="3" name="Picture 1" descr="Photo A shows a green cactus. It is covered in clusters of long, slender spines that are pale white and have visible sharp points. Photo B shows a green fuzzy stem with several short green thorns protruding from it."/>
          <p:cNvPicPr>
            <a:picLocks noGrp="1" noChangeAspect="1"/>
          </p:cNvPicPr>
          <p:nvPr/>
        </p:nvPicPr>
        <p:blipFill>
          <a:blip r:embed="rId3"/>
          <a:stretch>
            <a:fillRect/>
          </a:stretch>
        </p:blipFill>
        <p:spPr bwMode="auto">
          <a:xfrm>
            <a:off x="863600" y="952500"/>
            <a:ext cx="10477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Plant defenses. (a) Spines and (b) thorns are examples of plant defenses. (credit a: modification of work by Jon Sullivan; credit b: modification of work by I. Sáček, Sr.)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26.21</a:t>
            </a:r>
          </a:p>
        </p:txBody>
      </p:sp>
      <p:pic>
        <p:nvPicPr>
          <p:cNvPr id="3" name="Picture 1" descr="Photo shows a fat, yellow and black bee drinking nectar from a purple and yellow flower."/>
          <p:cNvPicPr>
            <a:picLocks noGrp="1" noChangeAspect="1"/>
          </p:cNvPicPr>
          <p:nvPr/>
        </p:nvPicPr>
        <p:blipFill>
          <a:blip r:embed="rId3"/>
          <a:stretch>
            <a:fillRect/>
          </a:stretch>
        </p:blipFill>
        <p:spPr bwMode="auto">
          <a:xfrm>
            <a:off x="3149600" y="952500"/>
            <a:ext cx="589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Pollination. As a bee collects nectar from a flower, it is dusted by pollen, which it then disperses to other flowers. (credit: John Severns)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26.2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Trial #</a:t>
                      </a:r>
                    </a:p>
                  </a:txBody>
                  <a:tcPr/>
                </a:tc>
                <a:tc>
                  <a:txBody>
                    <a:bodyPr/>
                    <a:lstStyle/>
                    <a:p>
                      <a:pPr marL="0" lvl="0" indent="0">
                        <a:buNone/>
                      </a:pPr>
                      <a:r>
                        <a:t>Sprayed Flowers</a:t>
                      </a:r>
                    </a:p>
                  </a:txBody>
                  <a:tcPr/>
                </a:tc>
                <a:tc>
                  <a:txBody>
                    <a:bodyPr/>
                    <a:lstStyle/>
                    <a:p>
                      <a:pPr marL="0" lvl="0" indent="0">
                        <a:buNone/>
                      </a:pPr>
                      <a:r>
                        <a:t>Unsprayed Flowers</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r h="0">
                <a:tc>
                  <a:txBody>
                    <a:bodyPr/>
                    <a:lstStyle/>
                    <a:p>
                      <a:pPr marL="0" lvl="0" indent="0">
                        <a:buNone/>
                      </a:pPr>
                      <a:r>
                        <a:t>5</a:t>
                      </a: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26.22</a:t>
            </a:r>
          </a:p>
        </p:txBody>
      </p:sp>
      <p:pic>
        <p:nvPicPr>
          <p:cNvPr id="3" name="Picture 1" descr="Photo A shows small, almond-shaped cacao seeds and the oval cacao fruit. Photo B shows a bouquet of purple and yellow tulips. Illustration C shows the teardrop-shaped leaves and small pink flowers of a cinchona tree. Photo D is a black-and-white photograph of Alice Ball in a university cap and gown."/>
          <p:cNvPicPr>
            <a:picLocks noGrp="1" noChangeAspect="1"/>
          </p:cNvPicPr>
          <p:nvPr/>
        </p:nvPicPr>
        <p:blipFill>
          <a:blip r:embed="rId3"/>
          <a:stretch>
            <a:fillRect/>
          </a:stretch>
        </p:blipFill>
        <p:spPr bwMode="auto">
          <a:xfrm>
            <a:off x="3949700" y="952500"/>
            <a:ext cx="4292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Human uses of plants. Humans rely on plants for a variety of reasons. (a) Cacao beans were introduced to Europe from the New World, where they were used by Mesoamerican civilizations. Combined with sugar, another plant product, chocolate is a popular food. (b) Flowers like the tulip are cultivated for their beauty. (c) Quinine, extracted from cinchona trees, is used to treat malaria, to reduce fever, and to alleviate pain. (d) Alice Ball developed a way to use a plant-based substance to treat leprosy. (credit a: modification of work by "Everjean"/Flickr; credit b: modification of work by Rosendahl; credit c: modification of work by Franz Eugen Köhler; credit d: University of Hawaii)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26.3</a:t>
            </a:r>
          </a:p>
        </p:txBody>
      </p:sp>
      <p:pic>
        <p:nvPicPr>
          <p:cNvPr id="3" name="Picture 1" descr="A table listing various plants and their medicinal compounds and medical applications."/>
          <p:cNvPicPr>
            <a:picLocks noGrp="1" noChangeAspect="1"/>
          </p:cNvPicPr>
          <p:nvPr/>
        </p:nvPicPr>
        <p:blipFill>
          <a:blip r:embed="rId2"/>
          <a:stretch>
            <a:fillRect/>
          </a:stretch>
        </p:blipFill>
        <p:spPr bwMode="auto">
          <a:xfrm>
            <a:off x="774700" y="952500"/>
            <a:ext cx="10629900" cy="5168900"/>
          </a:xfrm>
          <a:prstGeom prst="rect">
            <a:avLst/>
          </a:prstGeom>
          <a:noFill/>
          <a:ln w="9525">
            <a:noFill/>
            <a:headEnd/>
            <a:tailEnd/>
          </a:ln>
        </p:spPr>
      </p:pic>
      <p:sp>
        <p:nvSpPr>
          <p:cNvPr id="4" name="TextBox 3">
            <a:extLst>
              <a:ext uri="{FF2B5EF4-FFF2-40B4-BE49-F238E27FC236}">
                <a16:creationId xmlns:a16="http://schemas.microsoft.com/office/drawing/2014/main" id="{0ADC32F3-CC9F-53A2-03EE-B6FB3C215E07}"/>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3813</Words>
  <Application>Microsoft Macintosh PowerPoint</Application>
  <PresentationFormat>Widescreen</PresentationFormat>
  <Paragraphs>136</Paragraphs>
  <Slides>34</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Biology 2e</vt:lpstr>
      <vt:lpstr>Chapter outline</vt:lpstr>
      <vt:lpstr>Figure 26.1</vt:lpstr>
      <vt:lpstr>26.1 Evolution of Seed Plants (1 of 2)</vt:lpstr>
      <vt:lpstr>26.1 Evolution of Seed Plants (2 of 2)</vt:lpstr>
      <vt:lpstr>Figure 26.2</vt:lpstr>
      <vt:lpstr>Figure 26.3</vt:lpstr>
      <vt:lpstr>Figure 26.4</vt:lpstr>
      <vt:lpstr>Figure 26.5</vt:lpstr>
      <vt:lpstr>Figure 26.6</vt:lpstr>
      <vt:lpstr>Figure 26.7</vt:lpstr>
      <vt:lpstr>26.2 Gymnosperms (1 of 2)</vt:lpstr>
      <vt:lpstr>26.2 Gymnosperms (2 of 2)</vt:lpstr>
      <vt:lpstr>Figure 26.8</vt:lpstr>
      <vt:lpstr>Figure 26.9</vt:lpstr>
      <vt:lpstr>Figure 26.10</vt:lpstr>
      <vt:lpstr>Figure 26.11</vt:lpstr>
      <vt:lpstr>Figure 26.12</vt:lpstr>
      <vt:lpstr>26.3 Angiosperms (1 of 2)</vt:lpstr>
      <vt:lpstr>26.3 Angiosperms (2 of 2)</vt:lpstr>
      <vt:lpstr>Figure 26.13</vt:lpstr>
      <vt:lpstr>Figure 26.14</vt:lpstr>
      <vt:lpstr>Figure 26.15</vt:lpstr>
      <vt:lpstr>Figure 26.16</vt:lpstr>
      <vt:lpstr>Figure 26.17</vt:lpstr>
      <vt:lpstr>Figure 26.18</vt:lpstr>
      <vt:lpstr>Figure 26.19</vt:lpstr>
      <vt:lpstr>Table 26.1</vt:lpstr>
      <vt:lpstr>26.4 The Role of Seed Plants</vt:lpstr>
      <vt:lpstr>Figure 26.20</vt:lpstr>
      <vt:lpstr>Figure 26.21</vt:lpstr>
      <vt:lpstr>Table 26.2</vt:lpstr>
      <vt:lpstr>Figure 26.22</vt:lpstr>
      <vt:lpstr>Table 26.3</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2025-11-04T20:32:57Z</dcterms:created>
  <dcterms:modified xsi:type="dcterms:W3CDTF">2025-11-19T17:27:07Z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26 Seed Plants</vt:lpwstr>
  </property>
</Properties>
</file>