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674" autoAdjust="0"/>
  </p:normalViewPr>
  <p:slideViewPr>
    <p:cSldViewPr snapToGrid="0" snapToObjects="1">
      <p:cViewPr varScale="1">
        <p:scale>
          <a:sx n="98" d="100"/>
          <a:sy n="98" d="100"/>
        </p:scale>
        <p:origin x="208" y="7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depicts a cross section of an eyeball, which has a lens at the front and a cluster of blood vessels at the back. Part B depicts a liver, which is shaped like a triangle. Beneath the liver is a lobe-shaped gall bladder connected to a pancreas by a stem-like vessel. Part C is a sketch, drawn by Leonardo Da Vinci, of a man standing erect with outstretched arms. Superimposed on this image, the man has his legs spread and his arms uplifted.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cell diagram is shown. A signal leads to chromatin unpacking through histone acetylation, DNA methylation, which triggers DNA transcription, RNA processing by adding 5’ cap, poly A tail, and splicing of introns and exons, and m R N A to leaving the nucleus and entering the cytoplasm. In the cytoplasm, translation occurs, leading to formation of a polypeptide, its processing and modification to produce protein’s functional form, transport to designated cellular and extracellular destinations, eventual degradation of both the mRNA and the protein.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Prokaryotic cells do not have a nucleus, and D N A is located in the cytoplasm. Ribosomes attach to the m R N A as it is being transcribed from D N A. Thus, transcription and translation occur simultaneously. In eukaryotic cells, the D N A is located in the nucleus, and ribosomes are located in the cytoplasm. After being transcribed, pre m R N A is processed in the nucleus to make the mature mRNA, which is then exported to the cytoplasm where ribosomes become associated with it and translation begins.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 r p operon has a promoter, an operator, and five genes named t r p upper case E; t r p upper case D, t r p upper case C, t r p upper case B, and t r p upper case A that are located in sequential order on the D N A. R N A polymerase binds to the promoter. When tryptophan is present, the t r p repressor binds the operator and prevents the R N A polymerase from moving past the operator; therefore, R N A synthesis is blocked. In the absence of tryptophan, the repressor dissociates from the operator. R N A polymerase can now slide past the operator, and transcription begins.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lac operon consists of a promoter, an operator, and three genes named lac Z, lac Y, and lac A that are located in sequential order on the D N A. In the absence of c A M P, the CAP protein does not bind the D N A. R N A polymerase binds the promoter, and transcription occurs at a slow rate. In the presence of c A M P, a C A P + c A M P complex binds to the promoter and increases R N A polymerase activity. As a result, the rate of R N A synthesis is increased.</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lac operon consists of a promoter, an operator, and three genes named lac Z, lac Y, and lac A. R N A polymerase binds to the promoter. In the absence of lactose, the lac repressor binds to the operator and prevents RNA polymerase from transcribing the operon. In the presence of lactose, the repressor is released from the operator, and transcription proceeds at a slow rate. Binding of the c A M P plus sign CAP complex to the promoter stimulates R N A polymerase activity and increases R N A synthesis. However, even in the presence of the c A M P plus sign CAP complex, R N A synthesis is blocked if the repressor binds to the promoter.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depicts a nucleosome composed of spherical histone proteins that are fused together. A double-stranded D N A helix wraps around the nucleosome twice. Free D N A extends from either end of the nucleosome. Part B is an electron micrograph of D N A that is associated with nucleosomes. Each nucleosome looks like a bead. The beads are connected together by free D N A. Nine beads strung together is approximately 150 n m across.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Nucleosomes are depicted as wheel like structures. The nucleosomes are made up of histones, and have D N A wrapped around the outside. Each histone has a tail that juts out from the wheel. When D N A and the histone tails are methylated, the nucleosomes pack tightly together so there is no free D N A. Transcription factors cannot bind, and genes are not expressed. Acetylation of histone tails results in a looser packing of the nucleosomes. Free D N A is exposed between the nucleosomes, and transcription factors are able to bind genes on this exposed D N A.</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chromosome that is partially unraveled and magnified, revealing the DNA double helix that had been wound around histone proteins. Histones are proteins around which DNA winds for compaction and gene regulation. Methylation of D N A and chemical modification of histone tails are known as epigenetic changes. Epigenetic changes alter the spacing of nucleosomes and change gene expression. Epigenetic changes may result from development, either in utero or in childhood, environmental chemicals, drugs, aging, or diet. Epigenetic changes may result in cancer, autoimmune disease, mental disorders, and diabetes.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Eukaryotic gene expression is controlled by a promoter immediately adjacent to the gene, and an enhancer far upstream. The D N A folds over itself, bringing the enhancer next to the promoter. Transcription factors and mediator proteins are sandwiched between the promoter and the enhancer. Short D N A sequences within the enhancer called distal control elements bind activators, which in turn bind transcription factors and mediator proteins bound to the promoter. R N A polymerase binds the complex, allowing transcription to begin. Different genes have enhancers with different distal control elements, allowing differential regulation of transcription.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pre m R N A has four exons separated by three introns. The pre m R N A can be alternatively spliced to create two different mRNA molecules, each with three exons. One mRNA contains exons one, two, and three. The other mRNA contains exons one, three and four. Each of the two mRNA molecules will produce two different polypeptides.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Diagram shows five methods of alternative splicing of pre-mRNA. When exon skipping occurs, an exon is spliced out in one mature mRNA product and retained in another. When mutually exclusive exons are present in the pre-mRNA, only one is retained in the mature mRNA. When an alternative 5’ donor site is present, the location of the 5’ splice site is variable. When an alternative 3’ acceptor site is present, the location of the 3’ splice site is variable. Intron retention results in an intron being retained in one mature mRNA and spliced out in another.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mature R N A molecule, exons are spliced together between the 5 prime and 3 prime untranslated regions. A 5 prime cap is attached to the 5 prime untranslated region, and a poly A tail is attached to the 3 prime untranslated region. R N A binding proteins associate with the 5 prime and 3 prime untranslated regions.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lower case e lower case I upper case F dash 2 protein is a translation factor that binds to the small 40 S ribosome subunit. When e I F dash 2 is phosphorylated, translation is blocked.</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Multiple ubiquitin groups combine to bind to a protein. The tagged protein is then fed into the hollow tube of a proteasome. The proteasome degrades the protein. This produces ADP and amino acids, and the ubiquitin is also released.</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16 Gene Expression</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Regulation of Gene Expression</a:t>
            </a:r>
          </a:p>
          <a:p>
            <a:pPr marL="457189" lvl="0" indent="-457189">
              <a:buAutoNum type="arabicPeriod"/>
            </a:pPr>
            <a:r>
              <a:t>Prokaryotic Gene Regulation</a:t>
            </a:r>
          </a:p>
          <a:p>
            <a:pPr marL="457189" lvl="0" indent="-457189">
              <a:buAutoNum type="arabicPeriod"/>
            </a:pPr>
            <a:r>
              <a:t>Eukaryotic Epigenetic Gene Regulation</a:t>
            </a:r>
          </a:p>
          <a:p>
            <a:pPr marL="457189" lvl="0" indent="-457189">
              <a:buAutoNum type="arabicPeriod"/>
            </a:pPr>
            <a:r>
              <a:t>Eukaryotic Transcription Gene Regulation</a:t>
            </a:r>
          </a:p>
          <a:p>
            <a:pPr marL="457189" lvl="0" indent="-457189">
              <a:buAutoNum type="arabicPeriod"/>
            </a:pPr>
            <a:r>
              <a:t>Eukaryotic Post-transcriptional Gene Regulation</a:t>
            </a:r>
          </a:p>
          <a:p>
            <a:pPr marL="457189" lvl="0" indent="-457189">
              <a:buAutoNum type="arabicPeriod"/>
            </a:pPr>
            <a:r>
              <a:t>Eukaryotic Translational and Post-translational Gene Regulation</a:t>
            </a:r>
          </a:p>
          <a:p>
            <a:pPr marL="457189" lvl="0" indent="-457189">
              <a:buAutoNum type="arabicPeriod"/>
            </a:pPr>
            <a:r>
              <a:t>Cancer and Gene Regulation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16.1</a:t>
            </a:r>
          </a:p>
        </p:txBody>
      </p:sp>
      <p:pic>
        <p:nvPicPr>
          <p:cNvPr id="3" name="Picture 1" descr="Part A depicts a cross section of an eyeball, which has a lens at the front and a cluster of blood vessels at the back. Part B depicts a liver, which is shaped like a triangle. Beneath the liver is a lobe-shaped gall bladder connected to a pancreas by a stem-like vessel. Part C is a sketch, drawn by Leonardo Da Vinci, of a man standing erect with outstretched arms. Superimposed on this image, the man has his legs spread and his arms uplifted."/>
          <p:cNvPicPr>
            <a:picLocks noGrp="1" noChangeAspect="1"/>
          </p:cNvPicPr>
          <p:nvPr/>
        </p:nvPicPr>
        <p:blipFill>
          <a:blip r:embed="rId3"/>
          <a:stretch>
            <a:fillRect/>
          </a:stretch>
        </p:blipFill>
        <p:spPr bwMode="auto">
          <a:xfrm>
            <a:off x="609600" y="1828800"/>
            <a:ext cx="10972800" cy="2921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genetic content of each somatic cell in an organism is the same, but not all genes are expressed in every cell. The control of which genes are expressed dictates whether a cell is, for example, (a) an eye cell or (b) a liver cell. It is the differential gene expression patterns that arise in different cells that give rise to (c) a complete organism.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16.1 Regulation of Gene Expression (1 of 2)</a:t>
            </a:r>
          </a:p>
        </p:txBody>
      </p:sp>
      <p:sp>
        <p:nvSpPr>
          <p:cNvPr id="3" name="Content Placeholder 2"/>
          <p:cNvSpPr>
            <a:spLocks noGrp="1"/>
          </p:cNvSpPr>
          <p:nvPr>
            <p:ph idx="1"/>
          </p:nvPr>
        </p:nvSpPr>
        <p:spPr/>
        <p:txBody>
          <a:bodyPr/>
          <a:lstStyle/>
          <a:p>
            <a:pPr marL="0" lvl="0" indent="0">
              <a:buNone/>
            </a:pPr>
            <a:r>
              <a:rPr b="1"/>
              <a:t>Learning Objectives</a:t>
            </a:r>
          </a:p>
          <a:p>
            <a:pPr lvl="0"/>
            <a:r>
              <a:t>Discuss why every cell does not express all of its genes all of the time</a:t>
            </a:r>
          </a:p>
          <a:p>
            <a:pPr lvl="0"/>
            <a:r>
              <a:t>Describe how prokaryotic gene regulation occurs at the transcriptional level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16.1 Regulation of Gene Expression (2 of 2)</a:t>
            </a:r>
          </a:p>
        </p:txBody>
      </p:sp>
      <p:sp>
        <p:nvSpPr>
          <p:cNvPr id="3" name="Content Placeholder 2"/>
          <p:cNvSpPr>
            <a:spLocks noGrp="1"/>
          </p:cNvSpPr>
          <p:nvPr>
            <p:ph idx="1"/>
          </p:nvPr>
        </p:nvSpPr>
        <p:spPr/>
        <p:txBody>
          <a:bodyPr/>
          <a:lstStyle/>
          <a:p>
            <a:pPr marL="0" lvl="0" indent="0">
              <a:buNone/>
            </a:pPr>
            <a:r>
              <a:rPr b="1"/>
              <a:t>Learning Objectives</a:t>
            </a:r>
          </a:p>
          <a:p>
            <a:pPr lvl="0"/>
            <a:r>
              <a:t>Discuss how eukaryotic gene regulation occurs at the epigenetic, transcriptional, post-transcriptional, translational, and post-translational levels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16.2</a:t>
            </a:r>
          </a:p>
        </p:txBody>
      </p:sp>
      <p:pic>
        <p:nvPicPr>
          <p:cNvPr id="3" name="Picture 1" descr="A cell diagram is shown. A signal leads to chromatin unpacking through histone acetylation, DNA methylation, which triggers DNA transcription, RNA processing by adding 5’ cap, poly A tail, and splicing of introns and exons, and m R N A to leaving the nucleus and entering the cytoplasm. In the cytoplasm, translation occurs, leading to formation of a polypeptide, its processing and modification to produce protein’s functional form, transport to designated cellular and extracellular destinations, eventual degradation of both the mRNA and the protein."/>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Locations of gene regulation. The regulation of gene expression occurs at multiple steps going from DNA to the functional gene product, usually a protein. It begins with chromatin structure making the DNA more or less accessible for transcription by RNA polymerase. In eukaryotes, the primary mRNA transcript must be processed before it can be translated in the cytoplasm. The final level of active protein in the cell depends not only on the rate of synthesis, but also on the rate of degradation of mRNA and protein. Credit: Rao, A. and Ryan, K. Department of Biology, Texas A&amp;M University.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16.3</a:t>
            </a:r>
          </a:p>
        </p:txBody>
      </p:sp>
      <p:pic>
        <p:nvPicPr>
          <p:cNvPr id="3" name="Picture 1" descr="Prokaryotic cells do not have a nucleus, and D N A is located in the cytoplasm. Ribosomes attach to the m R N A as it is being transcribed from D N A. Thus, transcription and translation occur simultaneously. In eukaryotic cells, the D N A is located in the nucleus, and ribosomes are located in the cytoplasm. After being transcribed, pre m R N A is processed in the nucleus to make the mature mRNA, which is then exported to the cytoplasm where ribosomes become associated with it and translation begins."/>
          <p:cNvPicPr>
            <a:picLocks noGrp="1" noChangeAspect="1"/>
          </p:cNvPicPr>
          <p:nvPr/>
        </p:nvPicPr>
        <p:blipFill>
          <a:blip r:embed="rId3"/>
          <a:stretch>
            <a:fillRect/>
          </a:stretch>
        </p:blipFill>
        <p:spPr bwMode="auto">
          <a:xfrm>
            <a:off x="609600" y="1181100"/>
            <a:ext cx="10972800" cy="4191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Regulation in prokaryotes and eukaryotes. A. Prokaryotic transcription and translation occur simultaneously in the cytoplasm, and regulation occurs primarily at the transcriptional level. B. Eukaryotic gene expression is regulated during transcription and RNA processing, which take place in the nucleus, and during protein translation, which takes place in the cytoplasm. Further regulation may occur through post-translational modifications of proteins in both prokaryotes and eukaryotes. Credit: Rao, A., Ryan, K. Fletcher, S. and Tag, A. Department of Biology, Texas A&amp;M University.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16.1</a:t>
            </a:r>
          </a:p>
        </p:txBody>
      </p:sp>
      <p:pic>
        <p:nvPicPr>
          <p:cNvPr id="3" name="Picture 1" descr="A table comparing the differences between prokaryotic organisms and eukaryotic organisms."/>
          <p:cNvPicPr>
            <a:picLocks noGrp="1" noChangeAspect="1"/>
          </p:cNvPicPr>
          <p:nvPr/>
        </p:nvPicPr>
        <p:blipFill>
          <a:blip r:embed="rId2"/>
          <a:stretch>
            <a:fillRect/>
          </a:stretch>
        </p:blipFill>
        <p:spPr bwMode="auto">
          <a:xfrm>
            <a:off x="609600" y="2209800"/>
            <a:ext cx="10972800" cy="2641600"/>
          </a:xfrm>
          <a:prstGeom prst="rect">
            <a:avLst/>
          </a:prstGeom>
          <a:noFill/>
          <a:ln w="9525">
            <a:noFill/>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16.2 Prokaryotic Gene Regulation</a:t>
            </a:r>
          </a:p>
        </p:txBody>
      </p:sp>
      <p:sp>
        <p:nvSpPr>
          <p:cNvPr id="3" name="Content Placeholder 2"/>
          <p:cNvSpPr>
            <a:spLocks noGrp="1"/>
          </p:cNvSpPr>
          <p:nvPr>
            <p:ph idx="1"/>
          </p:nvPr>
        </p:nvSpPr>
        <p:spPr/>
        <p:txBody>
          <a:bodyPr/>
          <a:lstStyle/>
          <a:p>
            <a:pPr marL="0" lvl="0" indent="0">
              <a:buNone/>
            </a:pPr>
            <a:r>
              <a:rPr b="1"/>
              <a:t>Learning Objectives</a:t>
            </a:r>
          </a:p>
          <a:p>
            <a:pPr lvl="0"/>
            <a:r>
              <a:t>Describe the steps involved in prokaryotic gene regulation</a:t>
            </a:r>
          </a:p>
          <a:p>
            <a:pPr lvl="0"/>
            <a:r>
              <a:t>Explain the roles of activators, inducers, and repressors in gene regulation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16.4</a:t>
            </a:r>
          </a:p>
        </p:txBody>
      </p:sp>
      <p:pic>
        <p:nvPicPr>
          <p:cNvPr id="3" name="Picture 1" descr="The t r p operon has a promoter, an operator, and five genes named t r p upper case E; t r p upper case D, t r p upper case C, t r p  upper case B, and t r p upper case A that are located in sequential order on the D N A. R N A polymerase binds to the promoter. When tryptophan is present, the t r p repressor binds the operator and prevents the R N A polymerase from moving past the operator; therefore, R N A synthesis is blocked. In the absence of tryptophan, the repressor dissociates from the operator. R N A polymerase can now slide past the operator, and transcription begins."/>
          <p:cNvPicPr>
            <a:picLocks noGrp="1" noChangeAspect="1"/>
          </p:cNvPicPr>
          <p:nvPr/>
        </p:nvPicPr>
        <p:blipFill>
          <a:blip r:embed="rId3"/>
          <a:stretch>
            <a:fillRect/>
          </a:stretch>
        </p:blipFill>
        <p:spPr bwMode="auto">
          <a:xfrm>
            <a:off x="2527300" y="952500"/>
            <a:ext cx="7124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tryptophan operon. The five genes that are needed to synthesize tryptophan in E. coli are located next to each other in the trp operon. When tryptophan is plentiful, two tryptophan molecules bind the repressor protein at the operator sequence. This physically blocks the RNA polymerase from transcribing the tryptophan genes. When tryptophan is absent, the repressor protein does not bind to the operator and the genes are transcribed.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16.5</a:t>
            </a:r>
          </a:p>
        </p:txBody>
      </p:sp>
      <p:pic>
        <p:nvPicPr>
          <p:cNvPr id="3" name="Picture 1" descr="The lac operon consists of a promoter, an operator, and three genes named lac Z, lac Y, and lac A that are located in sequential order on the D N A. In the absence of c A M P, the CAP protein does not bind the D N A. R N A polymerase binds the promoter, and transcription occurs at a slow rate. In the presence of c A M P, a C A P + c A M P complex binds to the promoter and increases R N A polymerase activity. As a result, the rate of R N A synthesis is increased."/>
          <p:cNvPicPr>
            <a:picLocks noGrp="1" noChangeAspect="1"/>
          </p:cNvPicPr>
          <p:nvPr/>
        </p:nvPicPr>
        <p:blipFill>
          <a:blip r:embed="rId3"/>
          <a:stretch>
            <a:fillRect/>
          </a:stretch>
        </p:blipFill>
        <p:spPr bwMode="auto">
          <a:xfrm>
            <a:off x="2159000" y="952500"/>
            <a:ext cx="7861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Transcriptional activation by the CAP protein. When glucose levels fall, E. coli may use other sugars for fuel but must transcribe new genes to do so. As glucose supplies become limited, cAMP levels increase. This cAMP binds to the CAP protein, a positive regulator that binds to a promoter region upstream of the genes required to use other sugar sources.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16.6</a:t>
            </a:r>
          </a:p>
        </p:txBody>
      </p:sp>
      <p:pic>
        <p:nvPicPr>
          <p:cNvPr id="3" name="Picture 1" descr="The lac operon consists of a promoter, an operator, and three genes named lac Z, lac Y, and lac A. R N A polymerase binds to the promoter. In the absence of lactose, the lac repressor binds to the operator and prevents RNA polymerase from transcribing the operon. In the presence of lactose, the repressor is released from the operator, and transcription proceeds at a slow rate. Binding of the c A M P plus sign CAP complex to the promoter stimulates R N A polymerase activity and increases R N A  synthesis. However, even in the presence of the c A M P plus sign CAP complex, R N A synthesis is blocked if the repressor binds to the promoter."/>
          <p:cNvPicPr>
            <a:picLocks noGrp="1" noChangeAspect="1"/>
          </p:cNvPicPr>
          <p:nvPr/>
        </p:nvPicPr>
        <p:blipFill>
          <a:blip r:embed="rId3"/>
          <a:stretch>
            <a:fillRect/>
          </a:stretch>
        </p:blipFill>
        <p:spPr bwMode="auto">
          <a:xfrm>
            <a:off x="4775200" y="952500"/>
            <a:ext cx="2641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Regulation of the lac operon. Transcription of the lac operon is carefully regulated so that its expression only occurs when glucose is limited and lactose is present to serve as an alternative fuel source.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16.2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Glucose</a:t>
                      </a:r>
                    </a:p>
                  </a:txBody>
                  <a:tcPr/>
                </a:tc>
                <a:tc>
                  <a:txBody>
                    <a:bodyPr/>
                    <a:lstStyle/>
                    <a:p>
                      <a:pPr marL="0" lvl="0" indent="0">
                        <a:buNone/>
                      </a:pPr>
                      <a:r>
                        <a:t>CAP binds</a:t>
                      </a:r>
                    </a:p>
                  </a:txBody>
                  <a:tcPr/>
                </a:tc>
                <a:tc>
                  <a:txBody>
                    <a:bodyPr/>
                    <a:lstStyle/>
                    <a:p>
                      <a:pPr marL="0" lvl="0" indent="0">
                        <a:buNone/>
                      </a:pPr>
                      <a:r>
                        <a:t>Lactose</a:t>
                      </a:r>
                    </a:p>
                  </a:txBody>
                  <a:tcPr/>
                </a:tc>
                <a:tc>
                  <a:txBody>
                    <a:bodyPr/>
                    <a:lstStyle/>
                    <a:p>
                      <a:pPr marL="0" lvl="0" indent="0">
                        <a:buNone/>
                      </a:pPr>
                      <a:r>
                        <a:t>Repressor binds</a:t>
                      </a:r>
                    </a:p>
                  </a:txBody>
                  <a:tcPr/>
                </a:tc>
                <a:tc>
                  <a:txBody>
                    <a:bodyPr/>
                    <a:lstStyle/>
                    <a:p>
                      <a:pPr marL="0" lvl="0" indent="0">
                        <a:buNone/>
                      </a:pPr>
                      <a:r>
                        <a:t>Transcription</a:t>
                      </a:r>
                    </a:p>
                  </a:txBody>
                  <a:tcPr/>
                </a:tc>
                <a:extLst>
                  <a:ext uri="{0D108BD9-81ED-4DB2-BD59-A6C34878D82A}">
                    <a16:rowId xmlns:a16="http://schemas.microsoft.com/office/drawing/2014/main" val="10000"/>
                  </a:ext>
                </a:extLst>
              </a:tr>
              <a:tr h="0">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No</a:t>
                      </a:r>
                    </a:p>
                  </a:txBody>
                  <a:tcPr/>
                </a:tc>
                <a:extLst>
                  <a:ext uri="{0D108BD9-81ED-4DB2-BD59-A6C34878D82A}">
                    <a16:rowId xmlns:a16="http://schemas.microsoft.com/office/drawing/2014/main" val="10001"/>
                  </a:ext>
                </a:extLst>
              </a:tr>
              <a:tr h="0">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Some</a:t>
                      </a:r>
                    </a:p>
                  </a:txBody>
                  <a:tcPr/>
                </a:tc>
                <a:extLst>
                  <a:ext uri="{0D108BD9-81ED-4DB2-BD59-A6C34878D82A}">
                    <a16:rowId xmlns:a16="http://schemas.microsoft.com/office/drawing/2014/main" val="10002"/>
                  </a:ext>
                </a:extLst>
              </a:tr>
              <a:tr h="0">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No</a:t>
                      </a:r>
                    </a:p>
                  </a:txBody>
                  <a:tcPr/>
                </a:tc>
                <a:extLst>
                  <a:ext uri="{0D108BD9-81ED-4DB2-BD59-A6C34878D82A}">
                    <a16:rowId xmlns:a16="http://schemas.microsoft.com/office/drawing/2014/main" val="10003"/>
                  </a:ext>
                </a:extLst>
              </a:tr>
              <a:tr h="0">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a:t>
                      </a:r>
                    </a:p>
                  </a:txBody>
                  <a:tcPr/>
                </a:tc>
                <a:tc>
                  <a:txBody>
                    <a:bodyPr/>
                    <a:lstStyle/>
                    <a:p>
                      <a:pPr marL="0" lvl="0" indent="0">
                        <a:buNone/>
                      </a:pPr>
                      <a:r>
                        <a:t>Yes</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16.3 Eukaryotic Epigenetic Gene Regulation</a:t>
            </a:r>
          </a:p>
        </p:txBody>
      </p:sp>
      <p:sp>
        <p:nvSpPr>
          <p:cNvPr id="3" name="Content Placeholder 2"/>
          <p:cNvSpPr>
            <a:spLocks noGrp="1"/>
          </p:cNvSpPr>
          <p:nvPr>
            <p:ph idx="1"/>
          </p:nvPr>
        </p:nvSpPr>
        <p:spPr/>
        <p:txBody>
          <a:bodyPr/>
          <a:lstStyle/>
          <a:p>
            <a:pPr marL="0" lvl="0" indent="0">
              <a:buNone/>
            </a:pPr>
            <a:r>
              <a:rPr b="1"/>
              <a:t>Learning Objectives</a:t>
            </a:r>
          </a:p>
          <a:p>
            <a:pPr lvl="0"/>
            <a:r>
              <a:t>Explain how chromatin remodeling controls transcriptional access</a:t>
            </a:r>
          </a:p>
          <a:p>
            <a:pPr lvl="0"/>
            <a:r>
              <a:t>Describe how access to DNA is controlled by histone modification</a:t>
            </a:r>
          </a:p>
          <a:p>
            <a:pPr lvl="0"/>
            <a:r>
              <a:t>Describe how DNA methylation is related to epigenetic gene changes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16.7</a:t>
            </a:r>
          </a:p>
        </p:txBody>
      </p:sp>
      <p:pic>
        <p:nvPicPr>
          <p:cNvPr id="3" name="Picture 1" descr="Part A depicts a nucleosome composed of spherical histone proteins that are fused together. A double-stranded D N A helix wraps around the nucleosome twice. Free D N A extends from either end of the nucleosome. Part B is an electron micrograph of D N A that is associated with nucleosomes. Each nucleosome looks like a bead. The beads are connected together by free D N A. Nine beads strung together is approximately 150 n m across."/>
          <p:cNvPicPr>
            <a:picLocks noGrp="1" noChangeAspect="1"/>
          </p:cNvPicPr>
          <p:nvPr/>
        </p:nvPicPr>
        <p:blipFill>
          <a:blip r:embed="rId3"/>
          <a:stretch>
            <a:fillRect/>
          </a:stretch>
        </p:blipFill>
        <p:spPr bwMode="auto">
          <a:xfrm>
            <a:off x="609600" y="1016000"/>
            <a:ext cx="10972800" cy="4533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DNA is folded around histone proteins to create (a) nucleosome complexes. These nucleosomes control the access of proteins to the underlying DNA. When viewed through an electron microscope (b), the nucleosomes look like beads on a string. (credit “micrograph”: modification of work by Chris Woodcock)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16.8</a:t>
            </a:r>
          </a:p>
        </p:txBody>
      </p:sp>
      <p:pic>
        <p:nvPicPr>
          <p:cNvPr id="3" name="Picture 1" descr="Nucleosomes are depicted as wheel like structures. The nucleosomes are made up of histones, and have D N A wrapped around the outside. Each histone has a tail that juts out from the wheel. When D N A and the histone tails are methylated, the nucleosomes pack tightly together so there is no free D N A. Transcription factors cannot bind, and genes are not expressed. Acetylation of histone tails results in a looser packing of the nucleosomes. Free D N A is exposed between the nucleosomes, and transcription factors are able to bind genes on this exposed D N A."/>
          <p:cNvPicPr>
            <a:picLocks noGrp="1" noChangeAspect="1"/>
          </p:cNvPicPr>
          <p:nvPr/>
        </p:nvPicPr>
        <p:blipFill>
          <a:blip r:embed="rId3"/>
          <a:stretch>
            <a:fillRect/>
          </a:stretch>
        </p:blipFill>
        <p:spPr bwMode="auto">
          <a:xfrm>
            <a:off x="3086100" y="952500"/>
            <a:ext cx="6019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Nucleosomes can slide along DNA. When nucleosomes are spaced closely together (top), transcription factors cannot bind and gene expression is turned off. When the nucleosomes are spaced far apart (bottom), the DNA is exposed. Transcription factors can bind, allowing gene expression to occur. Modifications to the histones and DNA affect nucleosome spacing.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16.9</a:t>
            </a:r>
          </a:p>
        </p:txBody>
      </p:sp>
      <p:pic>
        <p:nvPicPr>
          <p:cNvPr id="3" name="Picture 1" descr="Illustration shows a chromosome that is partially unraveled and magnified, revealing the DNA double helix that had been wound around histone proteins. Histones are proteins around which DNA winds for compaction and gene regulation. Methylation of D N A and chemical modification of histone tails are known as epigenetic changes. Epigenetic changes alter the spacing of nucleosomes and change gene expression. Epigenetic changes may result from development, either in utero or in childhood, environmental chemicals, drugs, aging, or diet. Epigenetic changes may result in cancer, autoimmune disease, mental disorders, and diabetes."/>
          <p:cNvPicPr>
            <a:picLocks noGrp="1" noChangeAspect="1"/>
          </p:cNvPicPr>
          <p:nvPr/>
        </p:nvPicPr>
        <p:blipFill>
          <a:blip r:embed="rId3"/>
          <a:stretch>
            <a:fillRect/>
          </a:stretch>
        </p:blipFill>
        <p:spPr bwMode="auto">
          <a:xfrm>
            <a:off x="2628900" y="952500"/>
            <a:ext cx="693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Histone proteins and DNA nucleotides can be modified chemically. Modifications affect nucleosome spacing and gene expression. (credit: modification of work by NIH)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16.4 Eukaryotic Transcription Gene Regulation</a:t>
            </a:r>
          </a:p>
        </p:txBody>
      </p:sp>
      <p:sp>
        <p:nvSpPr>
          <p:cNvPr id="3" name="Content Placeholder 2"/>
          <p:cNvSpPr>
            <a:spLocks noGrp="1"/>
          </p:cNvSpPr>
          <p:nvPr>
            <p:ph idx="1"/>
          </p:nvPr>
        </p:nvSpPr>
        <p:spPr/>
        <p:txBody>
          <a:bodyPr/>
          <a:lstStyle/>
          <a:p>
            <a:pPr marL="0" lvl="0" indent="0">
              <a:buNone/>
            </a:pPr>
            <a:r>
              <a:rPr b="1"/>
              <a:t>Learning Objectives</a:t>
            </a:r>
          </a:p>
          <a:p>
            <a:pPr lvl="0"/>
            <a:r>
              <a:t>Discuss the role of transcription factors in gene regulation</a:t>
            </a:r>
          </a:p>
          <a:p>
            <a:pPr lvl="0"/>
            <a:r>
              <a:t>Explain how enhancers and repressors regulate gene expression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16.10</a:t>
            </a:r>
          </a:p>
        </p:txBody>
      </p:sp>
      <p:pic>
        <p:nvPicPr>
          <p:cNvPr id="3" name="Picture 1" descr="Eukaryotic gene expression is controlled by a promoter immediately adjacent to the gene, and an enhancer far upstream. The D N A folds over itself, bringing the enhancer next to the promoter. Transcription factors and mediator proteins are sandwiched between the promoter and the enhancer. Short D N A sequences within the enhancer called distal control elements bind activators, which in turn bind transcription factors and mediator proteins bound to the promoter. R N A polymerase binds the complex, allowing transcription to begin. Different genes have enhancers with different distal control elements, allowing differential regulation of transcription."/>
          <p:cNvPicPr>
            <a:picLocks noGrp="1" noChangeAspect="1"/>
          </p:cNvPicPr>
          <p:nvPr/>
        </p:nvPicPr>
        <p:blipFill>
          <a:blip r:embed="rId3"/>
          <a:stretch>
            <a:fillRect/>
          </a:stretch>
        </p:blipFill>
        <p:spPr bwMode="auto">
          <a:xfrm>
            <a:off x="4102100" y="952500"/>
            <a:ext cx="397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Interaction between proteins at the promoter and enhancer sites. An enhancer is a DNA sequence that promotes transcription. Each enhancer is made up of short DNA sequences called distal control elements. Activators bound to the distal control elements interact with mediator proteins and transcription factors. Two different genes may have the same promoter but different distal control elements, enabling differential gene expression.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16.5 Eukaryotic Post-transcriptional Gene Regulation</a:t>
            </a:r>
          </a:p>
        </p:txBody>
      </p:sp>
      <p:sp>
        <p:nvSpPr>
          <p:cNvPr id="3" name="Content Placeholder 2"/>
          <p:cNvSpPr>
            <a:spLocks noGrp="1"/>
          </p:cNvSpPr>
          <p:nvPr>
            <p:ph idx="1"/>
          </p:nvPr>
        </p:nvSpPr>
        <p:spPr/>
        <p:txBody>
          <a:bodyPr/>
          <a:lstStyle/>
          <a:p>
            <a:pPr marL="0" lvl="0" indent="0">
              <a:buNone/>
            </a:pPr>
            <a:r>
              <a:rPr b="1"/>
              <a:t>Learning Objectives</a:t>
            </a:r>
          </a:p>
          <a:p>
            <a:pPr lvl="0"/>
            <a:r>
              <a:t>Understand RNA splicing and explain its role in regulating gene expression</a:t>
            </a:r>
          </a:p>
          <a:p>
            <a:pPr lvl="0"/>
            <a:r>
              <a:t>Describe the importance of RNA stability in gene regulation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16.11</a:t>
            </a:r>
          </a:p>
        </p:txBody>
      </p:sp>
      <p:pic>
        <p:nvPicPr>
          <p:cNvPr id="3" name="Picture 1" descr="A pre m R N A has four exons separated by three introns. The pre m R N A can be alternatively spliced to create two different mRNA molecules, each with three exons. One mRNA contains exons one, two, and three. The other mRNA contains exons one, three and four. Each of the two mRNA molecules will produce two different polypeptides."/>
          <p:cNvPicPr>
            <a:picLocks noGrp="1" noChangeAspect="1"/>
          </p:cNvPicPr>
          <p:nvPr/>
        </p:nvPicPr>
        <p:blipFill>
          <a:blip r:embed="rId3"/>
          <a:stretch>
            <a:fillRect/>
          </a:stretch>
        </p:blipFill>
        <p:spPr bwMode="auto">
          <a:xfrm>
            <a:off x="609600" y="1714500"/>
            <a:ext cx="10972800" cy="3124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Pre-mRNA can be alternatively spliced to create differently mature mRNAs which will ultimately lead to formation of different proteins from the same gene.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16.12</a:t>
            </a:r>
          </a:p>
        </p:txBody>
      </p:sp>
      <p:pic>
        <p:nvPicPr>
          <p:cNvPr id="3" name="Picture 1" descr="Diagram shows five methods of alternative splicing of pre-mRNA. When exon skipping occurs, an exon is spliced out in one mature mRNA product and retained in another. When mutually exclusive exons are present in the pre-mRNA, only one is retained in the mature mRNA. When an alternative 5’ donor site is present, the location of the 5’ splice site is variable. When an alternative 3’ acceptor site is present, the location of the 3’ splice site is variable. Intron retention results in an intron being retained in one mature mRNA and spliced out in another."/>
          <p:cNvPicPr>
            <a:picLocks noGrp="1" noChangeAspect="1"/>
          </p:cNvPicPr>
          <p:nvPr/>
        </p:nvPicPr>
        <p:blipFill>
          <a:blip r:embed="rId3"/>
          <a:stretch>
            <a:fillRect/>
          </a:stretch>
        </p:blipFill>
        <p:spPr bwMode="auto">
          <a:xfrm>
            <a:off x="3644900" y="952500"/>
            <a:ext cx="490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There are five basic modes of alternative splicing.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16.13</a:t>
            </a:r>
          </a:p>
        </p:txBody>
      </p:sp>
      <p:pic>
        <p:nvPicPr>
          <p:cNvPr id="3" name="Picture 1" descr="In the mature R N A molecule, exons are spliced together between the 5 prime and 3 prime untranslated regions. A 5 prime cap is attached to the 5 prime untranslated region, and a poly A tail is attached to the 3 prime untranslated region. R N A binding proteins associate with the 5 prime and 3 prime untranslated regions."/>
          <p:cNvPicPr>
            <a:picLocks noGrp="1" noChangeAspect="1"/>
          </p:cNvPicPr>
          <p:nvPr/>
        </p:nvPicPr>
        <p:blipFill>
          <a:blip r:embed="rId3"/>
          <a:stretch>
            <a:fillRect/>
          </a:stretch>
        </p:blipFill>
        <p:spPr bwMode="auto">
          <a:xfrm>
            <a:off x="609600" y="2120900"/>
            <a:ext cx="10972800" cy="2336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RNA-binding proteins. The protein-coding region of this processed mRNA is flanked by 5' and 3' untranslated regions (UTRs). The presence of RNA-binding proteins at the 5' or 3' UTR influences the stability of the RNA molecule.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16.6 Eukaryotic Translational and Post-translational Gene Regulation</a:t>
            </a:r>
          </a:p>
        </p:txBody>
      </p:sp>
      <p:sp>
        <p:nvSpPr>
          <p:cNvPr id="3" name="Content Placeholder 2"/>
          <p:cNvSpPr>
            <a:spLocks noGrp="1"/>
          </p:cNvSpPr>
          <p:nvPr>
            <p:ph idx="1"/>
          </p:nvPr>
        </p:nvSpPr>
        <p:spPr/>
        <p:txBody>
          <a:bodyPr/>
          <a:lstStyle/>
          <a:p>
            <a:pPr marL="0" lvl="0" indent="0">
              <a:buNone/>
            </a:pPr>
            <a:r>
              <a:rPr b="1"/>
              <a:t>Learning Objectives</a:t>
            </a:r>
          </a:p>
          <a:p>
            <a:pPr lvl="0"/>
            <a:r>
              <a:t>Understand the process of translation and discuss its key factors</a:t>
            </a:r>
          </a:p>
          <a:p>
            <a:pPr lvl="0"/>
            <a:r>
              <a:t>Describe how the initiation complex controls translation</a:t>
            </a:r>
          </a:p>
          <a:p>
            <a:pPr lvl="0"/>
            <a:r>
              <a:t>Explain the different ways in which the post-translational control of gene expression takes place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16.14</a:t>
            </a:r>
          </a:p>
        </p:txBody>
      </p:sp>
      <p:pic>
        <p:nvPicPr>
          <p:cNvPr id="3" name="Picture 1" descr="The lower case e lower case I upper case F dash 2 protein is a translation factor that binds to the small 40 S ribosome subunit. When e I F dash 2 is phosphorylated, translation is blocked."/>
          <p:cNvPicPr>
            <a:picLocks noGrp="1" noChangeAspect="1"/>
          </p:cNvPicPr>
          <p:nvPr/>
        </p:nvPicPr>
        <p:blipFill>
          <a:blip r:embed="rId3"/>
          <a:stretch>
            <a:fillRect/>
          </a:stretch>
        </p:blipFill>
        <p:spPr bwMode="auto">
          <a:xfrm>
            <a:off x="2222500" y="952500"/>
            <a:ext cx="774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Gene expression can be controlled by factors that bind the translation initiation complex.</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16.15</a:t>
            </a:r>
          </a:p>
        </p:txBody>
      </p:sp>
      <p:pic>
        <p:nvPicPr>
          <p:cNvPr id="3" name="Picture 1" descr="Multiple ubiquitin groups combine to bind to a protein. The tagged protein is then fed into the hollow tube of a proteasome. The proteasome degrades the protein. This produces ADP and amino acids, and the ubiquitin is also released."/>
          <p:cNvPicPr>
            <a:picLocks noGrp="1" noChangeAspect="1"/>
          </p:cNvPicPr>
          <p:nvPr/>
        </p:nvPicPr>
        <p:blipFill>
          <a:blip r:embed="rId3"/>
          <a:stretch>
            <a:fillRect/>
          </a:stretch>
        </p:blipFill>
        <p:spPr bwMode="auto">
          <a:xfrm>
            <a:off x="609600" y="1422400"/>
            <a:ext cx="10972800" cy="3733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Proteins with ubiquitin tags are marked for degradation within the proteasome.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16.7 Cancer and Gene Regulation</a:t>
            </a:r>
          </a:p>
        </p:txBody>
      </p:sp>
      <p:sp>
        <p:nvSpPr>
          <p:cNvPr id="3" name="Content Placeholder 2"/>
          <p:cNvSpPr>
            <a:spLocks noGrp="1"/>
          </p:cNvSpPr>
          <p:nvPr>
            <p:ph idx="1"/>
          </p:nvPr>
        </p:nvSpPr>
        <p:spPr/>
        <p:txBody>
          <a:bodyPr/>
          <a:lstStyle/>
          <a:p>
            <a:pPr marL="0" lvl="0" indent="0">
              <a:buNone/>
            </a:pPr>
            <a:r>
              <a:rPr b="1"/>
              <a:t>Learning Objectives</a:t>
            </a:r>
          </a:p>
          <a:p>
            <a:pPr lvl="0"/>
            <a:r>
              <a:t>Describe how changes to gene expression can cause cancer</a:t>
            </a:r>
          </a:p>
          <a:p>
            <a:pPr lvl="0"/>
            <a:r>
              <a:t>Explain how changes to gene expression at different levels can disrupt the cell cycle</a:t>
            </a:r>
          </a:p>
          <a:p>
            <a:pPr lvl="0"/>
            <a:r>
              <a:t>Discuss how understanding regulation of gene expression can lead to better drug design</a:t>
            </a:r>
          </a:p>
        </p:txBody>
      </p:sp>
      <p:sp>
        <p:nvSpPr>
          <p:cNvPr id="4" name="TextBox 3">
            <a:extLst>
              <a:ext uri="{FF2B5EF4-FFF2-40B4-BE49-F238E27FC236}">
                <a16:creationId xmlns:a16="http://schemas.microsoft.com/office/drawing/2014/main" id="{C69B660C-7EE3-8692-4877-9E2216FF800C}"/>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2646</Words>
  <Application>Microsoft Macintosh PowerPoint</Application>
  <PresentationFormat>Widescreen</PresentationFormat>
  <Paragraphs>132</Paragraphs>
  <Slides>27</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Biology 2e</vt:lpstr>
      <vt:lpstr>Chapter outline</vt:lpstr>
      <vt:lpstr>Figure 16.1</vt:lpstr>
      <vt:lpstr>16.1 Regulation of Gene Expression (1 of 2)</vt:lpstr>
      <vt:lpstr>16.1 Regulation of Gene Expression (2 of 2)</vt:lpstr>
      <vt:lpstr>Figure 16.2</vt:lpstr>
      <vt:lpstr>Figure 16.3</vt:lpstr>
      <vt:lpstr>Table 16.1</vt:lpstr>
      <vt:lpstr>16.2 Prokaryotic Gene Regulation</vt:lpstr>
      <vt:lpstr>Figure 16.4</vt:lpstr>
      <vt:lpstr>Figure 16.5</vt:lpstr>
      <vt:lpstr>Figure 16.6</vt:lpstr>
      <vt:lpstr>Table 16.2</vt:lpstr>
      <vt:lpstr>16.3 Eukaryotic Epigenetic Gene Regulation</vt:lpstr>
      <vt:lpstr>Figure 16.7</vt:lpstr>
      <vt:lpstr>Figure 16.8</vt:lpstr>
      <vt:lpstr>Figure 16.9</vt:lpstr>
      <vt:lpstr>16.4 Eukaryotic Transcription Gene Regulation</vt:lpstr>
      <vt:lpstr>Figure 16.10</vt:lpstr>
      <vt:lpstr>16.5 Eukaryotic Post-transcriptional Gene Regulation</vt:lpstr>
      <vt:lpstr>Figure 16.11</vt:lpstr>
      <vt:lpstr>Figure 16.12</vt:lpstr>
      <vt:lpstr>Figure 16.13</vt:lpstr>
      <vt:lpstr>16.6 Eukaryotic Translational and Post-translational Gene Regulation</vt:lpstr>
      <vt:lpstr>Figure 16.14</vt:lpstr>
      <vt:lpstr>Figure 16.15</vt:lpstr>
      <vt:lpstr>16.7 Cancer and Gene Regulation</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2025-11-04T20:32:14Z</dcterms:created>
  <dcterms:modified xsi:type="dcterms:W3CDTF">2025-11-19T17:08:35Z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16 Gene Expression</vt:lpwstr>
  </property>
</Properties>
</file>