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Props/app0.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openxmlformats.org/package/2006/relationships/metadata/extended-properties" Target="docProps/app0.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16" autoAdjust="0"/>
    <p:restoredTop sz="94674" autoAdjust="0"/>
  </p:normalViewPr>
  <p:slideViewPr>
    <p:cSldViewPr snapToGrid="0" snapToObjects="1">
      <p:cViewPr varScale="1">
        <p:scale>
          <a:sx n="98" d="100"/>
          <a:sy n="98" d="100"/>
        </p:scale>
        <p:origin x="208" y="744"/>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11/19/25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hf sldNum="0" hdr="0" ftr="0" dt="0"/>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shows a shark swimming toward the camera.</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A shows a closed gated ion channel embedded in the plasma membrane. A hair-like tether connects the channel to the extracellular matrix outside the cell, and another tether connects the channel to the inner cytoskeleton. When the extracellular matrix is deflected, the tether tugs on the gated ion channel, pulling it open. Ions may now enter or exit the cell. Illustration B shows stereocilia, hair-like projections on outer hair cells that are attached to the tectorial membrane of the inner ear. The outer hair cells are connected to the cochlear nerve.</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A shows side view of a human brain. The thalamus is in the inner, middle part. Illustration B shows the location of sensory processing regions in the brain. The visual processing region is at the back of the brain, the auditory processing region is in the middle of the brain, and the somatosensory processing region is located in a sliver-like region in the upper part of the brain and extending halfway down.</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a cross section of mammalian skin. The outer epidermis is a thin layer, smooth on the outside. The middle dermis is much thicker than the epedermis. Blood, nerve and lymph vessels run along the bottom of it, and smaller capillaries and nerve endings extend to the upper part. One nerve ends in a receptor. Sweat glands extend from the dermis into the epidermis. Hair follicles extend from the base of the dermis to the upper part where they are joined by oil glands. Hairs extend from the follicles, through the epidermis and out of the skin. The hypodermis is a fatty layer beneath the dermis, below the blood vessels, and bases of the hair follicles.</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the location of various mechanoreceptors in a cross section of the epidermis and dermis. A nerve runs along the middle of the dermis, and all the mechanoreceptors are connected to it. Ruffini endings, Merkel’s disks, and Meissner’s corpuscles are all located in the upper dermis above the nerve. Ruffini endings are bulbous, horizontal mechanoreceptors located in the middle of the upper dermis. Meissner’s corpuscles are bulbous, vertical mechanoreceptors that touch the bottom of the epidermis. Merkel’s disks have finger-like projections that also touch the bottom of the epidermis. The roundish Krause end bulbs are also encapsulated within the dermis. The last type of mechanoreceptor, Pacini corpuscles, are oval mechanoreceptors located in the lower dermis.</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Micrograph shows the epidermis, which stains dark pink and the dermis, which stains light pink. Finger-like projections of epidermis extend into the dermis. Between two of these finger like projections is an oval Meissner corpuscle about ten microns across and 20 microns long.</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Micrograph shows three Pacinian corpuscles embedded in the dermis. The corpuscles are round and about 1.4 millimeters across and have rings, like a tree stump.</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A shows a bipolar neuron, which has two dendrites. Illustration B shows a cross section of a human head. The nostrils lead to the nasal cavity, which sits above the mouth. The olfactory bulb is just above the olfactory epithelium that lines the nasal cavity. Nerve endings, resembling a cluster of small, thin extensions much like the roots of a plant, run from the bulb into the nasal cavity.</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shows a tiger snarling.</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illustration shows small, filiform papillae scattered across the front two thirds of the tongue. Larger circumvallate papillae form an inverted V at the back of the tongue. Medium-sized fungiform papillae are shown scattered across the back two thirds of the tongue. Foliate papillae form ridges on the back edges of the tongue. A micrograph shows a cross-section of a tongue in which the foliate papillae can be seen as square protrusions about 200 microns across and deep.</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left panel shows the image of a tongue with callouts that show magnified views of different parts of the tongue. The right panel shows a micrograph of the circumvallate papilla, and the bottom right panel shows the structure of a taste bud. At the surface, the taste bud has hair like projects that are labeled taste hairs. These extend up through a taste pore, and lead to a basal cell, gustatory cell, and transitional cell.</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shows time going left to right, with amplitude going up and down. The graph shows a regularly repeating sine wave line running from left to right while going gradually up, then down, then up again. The horizontal distance between two crests is the wavelength. The amplitude is the height of the wave from the average height to the peak. On the graph, two waves with the same wavelength are superimposed on one another. The dashed wave does not go as far up or down as the solid wave.</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image shows the structure of the ear with the major parts labeled. The external ear contains the auricle, ear canal, and tympanic membrane. The middle ear contains the ossicles and is connected to the pharynx by the Eustachian tube. The inner ear contains the cochlea and vestibule, which are responsible for audition and equilibrium, respectively.</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diagram shows how sound waves travel through the ear, and each step details the process. A sound wave causes the tympanic membrane to vibrate. This vibration is amplified as it moves across the malleus, incus, and stapes. The amplified vibration is picked up by the oval window causing pressure waves in the fluid of the scala vestibuli and scala tympani. The complexity of the pressure waves is determined by the changes in amplitude and frequency of the sound waves entering the ear.</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diagram shows the structure of the hair cell. The right panel shows a magnified view of the hair cell. The hair cell is a mechanoreceptor with an array of stereocilia emerging from its apical surface. The stereocilia are tethered together by proteins that open ion channels when the array is bent toward the tallest member of their array, and closed when the array is bent toward the shortest member of their array.</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illustration shows the snail shell-shaped cochlea, which widens into the vestibule. Two circular organs, the utricle and the saccule, are located in the vestibule. Three ring-like canals, the horizontal canal, the posterior canal, and the superior canal, extend from the top of the vestibule. Each canal projects in a different direction.</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illustration shows the electromagnetic spectrum, which consists of different wavelengths of electromagnetic radiation. Radio waves have the longest wavelength, about 10 to the 3rd power meters. Wavelength gets increasingly shorter for microwave, infrared, visible, ultraviolet, x rays and gamma rays. Gamma rays have a wavelength of about 10 to the –12th power meters. Frequency is inversely proportional to wavelength.</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left illustration shows a human eye, which is round and filled with vitreous humour. The optic nerve and retinal blood vessels exit the back of the eye. At the front of the eye is the lens with a pupil in the middle. The lens is covered by the iris, which in turn is covered by the cornea, which is a convex bump protruding from the eye. The aqueous humour is a gel-like substance between the cornea and iris. The retina is the lining of the inner eye. A second illustration is a blowup which shows that the optic nerve is at the surface of the retina. Beneath the optic nerve is a layer of ganglion cells, and beneath this is a layer of bipolar cells. Both ganglia and bipolar cells are nerve cells with root-like appendages. Beneath the bipolar cell layer are the rods and cones. Rods and cones are similar in structure and column-like.</a:t>
            </a:r>
          </a:p>
        </p:txBody>
      </p:sp>
      <p:sp>
        <p:nvSpPr>
          <p:cNvPr id="4" name="Slide Number Placeholder 3"/>
          <p:cNvSpPr>
            <a:spLocks noGrp="1"/>
          </p:cNvSpPr>
          <p:nvPr>
            <p:ph type="sldNum" sz="quarter" idx="10"/>
          </p:nvPr>
        </p:nvSpPr>
        <p:spPr/>
        <p:txBody>
          <a:bodyPr/>
          <a:lstStyle/>
          <a:p>
            <a:fld id="{18BDFEC3-8487-43E8-A154-7C12CBC1FFF2}" type="slidenum">
              <a:rPr lang="en-US"/>
              <a:t>26</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illustration shows that rods and cones are both long, column-like cells with the nucleus located in the bottom portion. The rod is longer than the cone. The outer segment of the rod contains rhodopsin. The outer segment of the cone contains other photo-pigments. An oil droplet is located beneath the outer segment of the cone.</a:t>
            </a:r>
          </a:p>
        </p:txBody>
      </p:sp>
      <p:sp>
        <p:nvSpPr>
          <p:cNvPr id="4" name="Slide Number Placeholder 3"/>
          <p:cNvSpPr>
            <a:spLocks noGrp="1"/>
          </p:cNvSpPr>
          <p:nvPr>
            <p:ph type="sldNum" sz="quarter" idx="10"/>
          </p:nvPr>
        </p:nvSpPr>
        <p:spPr/>
        <p:txBody>
          <a:bodyPr/>
          <a:lstStyle/>
          <a:p>
            <a:fld id="{18BDFEC3-8487-43E8-A154-7C12CBC1FFF2}" type="slidenum">
              <a:rPr lang="en-US"/>
              <a:t>27</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Molecular model A shows the structure of rhodopsin, a trans-membrane protein with seven helices spanning the membrane. A small organic molecule called retinal is tucked inside. B shows the molecular structure of retinal, which has a ring with a hydrocarbon chain attached. A ketone (double bonded oxygen) is at the end of the chain. In cis retinal the chain is kinked. In trans retinal the chain is straight.</a:t>
            </a:r>
          </a:p>
        </p:txBody>
      </p:sp>
      <p:sp>
        <p:nvSpPr>
          <p:cNvPr id="4" name="Slide Number Placeholder 3"/>
          <p:cNvSpPr>
            <a:spLocks noGrp="1"/>
          </p:cNvSpPr>
          <p:nvPr>
            <p:ph type="sldNum" sz="quarter" idx="10"/>
          </p:nvPr>
        </p:nvSpPr>
        <p:spPr/>
        <p:txBody>
          <a:bodyPr/>
          <a:lstStyle/>
          <a:p>
            <a:fld id="{18BDFEC3-8487-43E8-A154-7C12CBC1FFF2}" type="slidenum">
              <a:rPr lang="en-US"/>
              <a:t>28</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A shows the signal transduction pathway for rhodopsin, which is located in internal membranes at the top of rod cells. When light strikes rhodopsin, a G protein called transducin is activated. Transducin has three subunits, alpha, beta and gamma. Upon activation, G D P on the alpha subunit is replaced with G T P. The subunit dissociates, and binds phosphodiesterase. Phosphodiesterase, in turn, converts c G M P to G M P, which closes sodium ion channels. As a result, sodium can no longer enter the cell, and the membrane becomes hyperpolarized. Illustration b shows that the tall, thin rod cell is stacked on top of a bipolar nerve cell. In the dark the membrane is depolarized, and glutamate is released from the rod cell to the axon terminal of the bipolar cell. In the light, no glutamate is released.</a:t>
            </a:r>
          </a:p>
        </p:txBody>
      </p:sp>
      <p:sp>
        <p:nvSpPr>
          <p:cNvPr id="4" name="Slide Number Placeholder 3"/>
          <p:cNvSpPr>
            <a:spLocks noGrp="1"/>
          </p:cNvSpPr>
          <p:nvPr>
            <p:ph type="sldNum" sz="quarter" idx="10"/>
          </p:nvPr>
        </p:nvSpPr>
        <p:spPr/>
        <p:txBody>
          <a:bodyPr/>
          <a:lstStyle/>
          <a:p>
            <a:fld id="{18BDFEC3-8487-43E8-A154-7C12CBC1FFF2}" type="slidenum">
              <a:rPr lang="en-US"/>
              <a:t>29</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plots normalized absorbance for rods and S, M and L cones against wavelength. For all four cell types, the trend is an approximately bell-shaped curve with a steeper decrease than increase. For S cones the peak absorbance is 420 nanometers. For rods the peak absorbance is 498 nanometers. For M cones the peak absorbance is 534 nanometers. For L cones the peak absorbance is 564 nanometers.</a:t>
            </a:r>
          </a:p>
        </p:txBody>
      </p:sp>
      <p:sp>
        <p:nvSpPr>
          <p:cNvPr id="4" name="Slide Number Placeholder 3"/>
          <p:cNvSpPr>
            <a:spLocks noGrp="1"/>
          </p:cNvSpPr>
          <p:nvPr>
            <p:ph type="sldNum" sz="quarter" idx="10"/>
          </p:nvPr>
        </p:nvSpPr>
        <p:spPr/>
        <p:txBody>
          <a:bodyPr/>
          <a:lstStyle/>
          <a:p>
            <a:fld id="{18BDFEC3-8487-43E8-A154-7C12CBC1FFF2}" type="slidenum">
              <a:rPr lang="en-US"/>
              <a:t>30</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Norwegian flag is shown in false colors of green, yellow and black (normally, the colors are red, white and blue, like the American flag.</a:t>
            </a:r>
          </a:p>
        </p:txBody>
      </p:sp>
      <p:sp>
        <p:nvSpPr>
          <p:cNvPr id="4" name="Slide Number Placeholder 3"/>
          <p:cNvSpPr>
            <a:spLocks noGrp="1"/>
          </p:cNvSpPr>
          <p:nvPr>
            <p:ph type="sldNum" sz="quarter" idx="10"/>
          </p:nvPr>
        </p:nvSpPr>
        <p:spPr/>
        <p:txBody>
          <a:bodyPr/>
          <a:lstStyle/>
          <a:p>
            <a:fld id="{18BDFEC3-8487-43E8-A154-7C12CBC1FFF2}" type="slidenum">
              <a:rPr lang="en-US"/>
              <a:t>31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noAutofit/>
          </a:bodyPr>
          <a:lstStyle>
            <a:lvl1pPr algn="ctr">
              <a:defRPr sz="6000" b="0" i="0" baseline="0">
                <a:solidFill>
                  <a:srgbClr val="70AD47"/>
                </a:solidFill>
                <a:latin typeface="+mj-lt"/>
                <a:cs typeface="Calibri" panose="020F0502020204030204" pitchFamily="34" charset="0"/>
              </a:defRPr>
            </a:lvl1pPr>
          </a:lstStyle>
          <a:p>
            <a:r>
              <a:rPr lang="en-US" dirty="0"/>
              <a:t>Title of the Book</a:t>
            </a:r>
          </a:p>
        </p:txBody>
      </p:sp>
      <p:sp>
        <p:nvSpPr>
          <p:cNvPr id="3" name="Subtitle 2"/>
          <p:cNvSpPr>
            <a:spLocks noGrp="1"/>
          </p:cNvSpPr>
          <p:nvPr>
            <p:ph type="subTitle" idx="1"/>
          </p:nvPr>
        </p:nvSpPr>
        <p:spPr>
          <a:xfrm>
            <a:off x="1828800" y="2072269"/>
            <a:ext cx="8534400" cy="1752600"/>
          </a:xfrm>
        </p:spPr>
        <p:txBody>
          <a:bodyPr>
            <a:normAutofit/>
          </a:bodyPr>
          <a:lstStyle>
            <a:lvl1pPr marL="0" indent="0" algn="ctr">
              <a:buNone/>
              <a:defRPr sz="3733">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8" name="Picture Placeholder 7">
            <a:extLst>
              <a:ext uri="{FF2B5EF4-FFF2-40B4-BE49-F238E27FC236}">
                <a16:creationId xmlns:a16="http://schemas.microsoft.com/office/drawing/2014/main" id="{80A79003-2626-1D8F-FE0B-0F12900E5EC8}"/>
              </a:ext>
            </a:extLst>
          </p:cNvPr>
          <p:cNvSpPr>
            <a:spLocks noGrp="1"/>
          </p:cNvSpPr>
          <p:nvPr>
            <p:ph type="pic" sz="quarter" idx="13"/>
          </p:nvPr>
        </p:nvSpPr>
        <p:spPr>
          <a:xfrm>
            <a:off x="1828800" y="3924300"/>
            <a:ext cx="8534400" cy="2319867"/>
          </a:xfrm>
        </p:spPr>
        <p:txBody>
          <a:bodyPr>
            <a:normAutofit/>
          </a:bodyPr>
          <a:lstStyle>
            <a:lvl1pPr>
              <a:defRPr sz="2800"/>
            </a:lvl1pPr>
          </a:lstStyle>
          <a:p>
            <a:endParaRPr lang="en-US" dirty="0"/>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609600" y="952501"/>
            <a:ext cx="10972800" cy="517366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70AD47"/>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Content Placeholder 3"/>
          <p:cNvSpPr>
            <a:spLocks noGrp="1"/>
          </p:cNvSpPr>
          <p:nvPr>
            <p:ph sz="half" idx="2"/>
          </p:nvPr>
        </p:nvSpPr>
        <p:spPr>
          <a:xfrm>
            <a:off x="6197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6" name="Footer Placeholder 5"/>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55A695E3-160A-1182-A08B-49F893982D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54101"/>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93863"/>
            <a:ext cx="5386917" cy="4432300"/>
          </a:xfrm>
        </p:spPr>
        <p:txBody>
          <a:bodyPr/>
          <a:lstStyle>
            <a:lvl1pPr marL="342900" indent="-342900">
              <a:buFont typeface="Arial" panose="020B0604020202020204"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Text Placeholder 4"/>
          <p:cNvSpPr>
            <a:spLocks noGrp="1"/>
          </p:cNvSpPr>
          <p:nvPr>
            <p:ph type="body" sz="quarter" idx="3"/>
          </p:nvPr>
        </p:nvSpPr>
        <p:spPr>
          <a:xfrm>
            <a:off x="6193369" y="1054100"/>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693863"/>
            <a:ext cx="5389033" cy="44323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8" name="Footer Placeholder 7"/>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48293EA6-65EB-EBFA-B114-8CE108578312}"/>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DCC07829-38D8-F49A-78AA-2EAC35A1A3B6}"/>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1244600"/>
          </a:xfrm>
          <a:prstGeom prst="rect">
            <a:avLst/>
          </a:prstGeom>
        </p:spPr>
        <p:txBody>
          <a:bodyPr anchor="t">
            <a:normAutofit/>
          </a:bodyPr>
          <a:lstStyle>
            <a:lvl1pPr algn="l">
              <a:defRPr sz="1600" b="0"/>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09600" y="1011383"/>
            <a:ext cx="10972800" cy="3255818"/>
          </a:xfrm>
        </p:spPr>
        <p:txBody>
          <a:bodyPr/>
          <a:lstStyle>
            <a:lvl5pPr marL="1828800" indent="0">
              <a:buNone/>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Content Placeholder 6"/>
          <p:cNvSpPr>
            <a:spLocks noGrp="1"/>
          </p:cNvSpPr>
          <p:nvPr>
            <p:ph sz="quarter" idx="13" hasCustomPrompt="1"/>
          </p:nvPr>
        </p:nvSpPr>
        <p:spPr>
          <a:xfrm>
            <a:off x="609600" y="4378037"/>
            <a:ext cx="10972800" cy="1627909"/>
          </a:xfrm>
        </p:spPr>
        <p:txBody>
          <a:bodyPr>
            <a:normAutofit/>
          </a:bodyPr>
          <a:lstStyle>
            <a:lvl1pPr marL="0" indent="0">
              <a:buNone/>
              <a:defRPr sz="1600">
                <a:solidFill>
                  <a:schemeClr val="accent3"/>
                </a:solidFill>
              </a:defRPr>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
        <p:nvSpPr>
          <p:cNvPr id="3" name="Title 1">
            <a:extLst>
              <a:ext uri="{FF2B5EF4-FFF2-40B4-BE49-F238E27FC236}">
                <a16:creationId xmlns:a16="http://schemas.microsoft.com/office/drawing/2014/main" id="{75AFEFD2-D28D-C54F-70F8-461EEBE63A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18831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3914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38539"/>
            <a:ext cx="10972800" cy="58696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927101"/>
            <a:ext cx="10972800" cy="519906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3"/>
          </p:nvPr>
        </p:nvSpPr>
        <p:spPr>
          <a:xfrm>
            <a:off x="609600" y="6356351"/>
            <a:ext cx="10972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58" r:id="rId11"/>
    <p:sldLayoutId id="2147483659" r:id="rId12"/>
  </p:sldLayoutIdLst>
  <p:hf sldNum="0" hdr="0" ftr="0"/>
  <p:txStyles>
    <p:titleStyle>
      <a:lvl1pPr algn="l" defTabSz="457189" rtl="0" eaLnBrk="1" latinLnBrk="0" hangingPunct="1">
        <a:spcBef>
          <a:spcPct val="0"/>
        </a:spcBef>
        <a:buNone/>
        <a:defRPr sz="2800" kern="1200">
          <a:solidFill>
            <a:schemeClr val="tx1"/>
          </a:solidFill>
          <a:latin typeface="+mj-lt"/>
          <a:ea typeface="+mj-ea"/>
          <a:cs typeface="+mj-cs"/>
        </a:defRPr>
      </a:lvl1pPr>
    </p:titleStyle>
    <p:bodyStyle>
      <a:lvl1pPr marL="457200" indent="-228600" algn="l" defTabSz="457189" rtl="0" eaLnBrk="1" latinLnBrk="0" hangingPunct="1">
        <a:spcBef>
          <a:spcPts val="0"/>
        </a:spcBef>
        <a:buFont typeface="Arial" panose="020B0604020202020204" pitchFamily="34" charset="0"/>
        <a:buChar char="•"/>
        <a:defRPr sz="3200" kern="1200">
          <a:solidFill>
            <a:schemeClr val="tx1"/>
          </a:solidFill>
          <a:latin typeface="+mn-lt"/>
          <a:ea typeface="+mn-ea"/>
          <a:cs typeface="+mn-cs"/>
        </a:defRPr>
      </a:lvl1pPr>
      <a:lvl2pPr marL="685800" indent="-228600" algn="l" defTabSz="45718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45718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743131" indent="-457189" algn="l" defTabSz="457189" rtl="0" eaLnBrk="1" latinLnBrk="0" hangingPunct="1">
        <a:spcBef>
          <a:spcPct val="20000"/>
        </a:spcBef>
        <a:buFont typeface="Arial"/>
        <a:buChar char="•"/>
        <a:defRPr sz="2000" kern="1200">
          <a:solidFill>
            <a:schemeClr val="tx1"/>
          </a:solidFill>
          <a:latin typeface="+mn-lt"/>
          <a:ea typeface="+mn-ea"/>
          <a:cs typeface="+mn-cs"/>
        </a:defRPr>
      </a:lvl6pPr>
      <a:lvl7pPr marL="3200320" indent="-457189" algn="l" defTabSz="457189" rtl="0" eaLnBrk="1" latinLnBrk="0" hangingPunct="1">
        <a:spcBef>
          <a:spcPct val="20000"/>
        </a:spcBef>
        <a:buFont typeface="Arial"/>
        <a:buChar char="•"/>
        <a:defRPr sz="2000" kern="1200">
          <a:solidFill>
            <a:schemeClr val="tx1"/>
          </a:solidFill>
          <a:latin typeface="+mn-lt"/>
          <a:ea typeface="+mn-ea"/>
          <a:cs typeface="+mn-cs"/>
        </a:defRPr>
      </a:lvl7pPr>
      <a:lvl8pPr marL="3657509" indent="-457189" algn="l" defTabSz="457189" rtl="0" eaLnBrk="1" latinLnBrk="0" hangingPunct="1">
        <a:spcBef>
          <a:spcPct val="20000"/>
        </a:spcBef>
        <a:buFont typeface="Arial"/>
        <a:buChar char="•"/>
        <a:defRPr sz="2000" kern="1200">
          <a:solidFill>
            <a:schemeClr val="tx1"/>
          </a:solidFill>
          <a:latin typeface="+mn-lt"/>
          <a:ea typeface="+mn-ea"/>
          <a:cs typeface="+mn-cs"/>
        </a:defRPr>
      </a:lvl8pPr>
      <a:lvl9pPr marL="4114697" indent="-457189"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lstStyle/>
          <a:p>
            <a:pPr marL="0" lvl="0" indent="0">
              <a:buNone/>
            </a:pPr>
            <a:r>
              <a:t>Biology 2e</a:t>
            </a:r>
          </a:p>
        </p:txBody>
      </p:sp>
      <p:sp>
        <p:nvSpPr>
          <p:cNvPr id="3" name="Subtitle 2"/>
          <p:cNvSpPr>
            <a:spLocks noGrp="1"/>
          </p:cNvSpPr>
          <p:nvPr>
            <p:ph type="subTitle" idx="1"/>
          </p:nvPr>
        </p:nvSpPr>
        <p:spPr>
          <a:xfrm>
            <a:off x="1828800" y="2072269"/>
            <a:ext cx="8534400" cy="1752600"/>
          </a:xfrm>
        </p:spPr>
        <p:txBody>
          <a:bodyPr>
            <a:normAutofit lnSpcReduction="10000"/>
          </a:bodyPr>
          <a:lstStyle/>
          <a:p>
            <a:pPr marL="0" lvl="0" indent="0">
              <a:buNone/>
            </a:pPr>
            <a:r>
              <a:t>Chapter 36 Sensory Systems</a:t>
            </a:r>
            <a:br/>
            <a:br/>
            <a:endParaRPr/>
          </a:p>
        </p:txBody>
      </p:sp>
      <p:pic>
        <p:nvPicPr>
          <p:cNvPr id="4" name="Cover Image" descr="Cover image"/>
          <p:cNvPicPr>
            <a:picLocks noChangeAspect="1"/>
          </p:cNvPicPr>
          <p:nvPr/>
        </p:nvPicPr>
        <p:blipFill>
          <a:blip r:embed="rId2"/>
          <a:stretch>
            <a:fillRect/>
          </a:stretch>
        </p:blipFill>
        <p:spPr>
          <a:xfrm>
            <a:off x="4859482" y="3298371"/>
            <a:ext cx="2473036"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Chapter outline</a:t>
            </a:r>
          </a:p>
        </p:txBody>
      </p:sp>
      <p:sp>
        <p:nvSpPr>
          <p:cNvPr id="3" name="Content Placeholder 2"/>
          <p:cNvSpPr>
            <a:spLocks noGrp="1"/>
          </p:cNvSpPr>
          <p:nvPr>
            <p:ph idx="1"/>
          </p:nvPr>
        </p:nvSpPr>
        <p:spPr/>
        <p:txBody>
          <a:bodyPr/>
          <a:lstStyle/>
          <a:p>
            <a:pPr marL="457189" lvl="0" indent="-457189">
              <a:buAutoNum type="arabicPeriod"/>
            </a:pPr>
            <a:r>
              <a:t>Sensory Processes</a:t>
            </a:r>
          </a:p>
          <a:p>
            <a:pPr marL="457189" lvl="0" indent="-457189">
              <a:buAutoNum type="arabicPeriod"/>
            </a:pPr>
            <a:r>
              <a:t>Somatosensation</a:t>
            </a:r>
          </a:p>
          <a:p>
            <a:pPr marL="457189" lvl="0" indent="-457189">
              <a:buAutoNum type="arabicPeriod"/>
            </a:pPr>
            <a:r>
              <a:t>Taste and Smell</a:t>
            </a:r>
          </a:p>
          <a:p>
            <a:pPr marL="457189" lvl="0" indent="-457189">
              <a:buAutoNum type="arabicPeriod"/>
            </a:pPr>
            <a:r>
              <a:t>Hearing and Vestibular Sensation</a:t>
            </a:r>
          </a:p>
          <a:p>
            <a:pPr marL="457189" lvl="0" indent="-457189">
              <a:buAutoNum type="arabicPeriod"/>
            </a:pPr>
            <a:r>
              <a:t>Vision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36.1</a:t>
            </a:r>
          </a:p>
        </p:txBody>
      </p:sp>
      <p:pic>
        <p:nvPicPr>
          <p:cNvPr id="3" name="Picture 1" descr="Photo shows a shark swimming toward the camera."/>
          <p:cNvPicPr>
            <a:picLocks noGrp="1" noChangeAspect="1"/>
          </p:cNvPicPr>
          <p:nvPr/>
        </p:nvPicPr>
        <p:blipFill>
          <a:blip r:embed="rId3"/>
          <a:stretch>
            <a:fillRect/>
          </a:stretch>
        </p:blipFill>
        <p:spPr bwMode="auto">
          <a:xfrm>
            <a:off x="1435100" y="952500"/>
            <a:ext cx="9321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This shark uses its senses of sight, vibration (lateral-line system), and smell to hunt, but it also relies on its ability to sense the electric fields of prey, a sense not present in most land animals. (credit: modification of work by Hermanus Backpackers Hostel, South Africa)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36.1 Sensory Processes</a:t>
            </a:r>
          </a:p>
        </p:txBody>
      </p:sp>
      <p:sp>
        <p:nvSpPr>
          <p:cNvPr id="3" name="Content Placeholder 2"/>
          <p:cNvSpPr>
            <a:spLocks noGrp="1"/>
          </p:cNvSpPr>
          <p:nvPr>
            <p:ph idx="1"/>
          </p:nvPr>
        </p:nvSpPr>
        <p:spPr/>
        <p:txBody>
          <a:bodyPr/>
          <a:lstStyle/>
          <a:p>
            <a:pPr marL="0" lvl="0" indent="0">
              <a:buNone/>
            </a:pPr>
            <a:r>
              <a:rPr b="1"/>
              <a:t>Learning Objectives</a:t>
            </a:r>
          </a:p>
          <a:p>
            <a:pPr lvl="0"/>
            <a:r>
              <a:t>Identify the general and special senses in humans</a:t>
            </a:r>
          </a:p>
          <a:p>
            <a:pPr lvl="0"/>
            <a:r>
              <a:t>Describe three important steps in sensory perception</a:t>
            </a:r>
          </a:p>
          <a:p>
            <a:pPr lvl="0"/>
            <a:r>
              <a:t>Explain the concept of just-noticeable difference in sensory perception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36.2</a:t>
            </a:r>
          </a:p>
        </p:txBody>
      </p:sp>
      <p:pic>
        <p:nvPicPr>
          <p:cNvPr id="3" name="Picture 1" descr="Illustration A shows a closed gated ion channel embedded in the plasma membrane. A hair-like tether connects the channel to the extracellular matrix outside the cell, and another tether connects the channel to the inner cytoskeleton. When the extracellular matrix is deflected, the tether tugs on the gated ion channel, pulling it open. Ions may now enter or exit the cell. Illustration B shows stereocilia, hair-like projections on outer hair cells that are attached to the tectorial membrane of the inner ear. The outer hair cells are connected to the cochlear nerve."/>
          <p:cNvPicPr>
            <a:picLocks noGrp="1" noChangeAspect="1"/>
          </p:cNvPicPr>
          <p:nvPr/>
        </p:nvPicPr>
        <p:blipFill>
          <a:blip r:embed="rId3"/>
          <a:stretch>
            <a:fillRect/>
          </a:stretch>
        </p:blipFill>
        <p:spPr bwMode="auto">
          <a:xfrm>
            <a:off x="3454400" y="952500"/>
            <a:ext cx="52832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Mechanosensitive ion channels are gated ion channels that respond to mechanical deformation of the plasma membrane. A mechanosensitive channel is connected to the plasma membrane and the cytoskeleton by hair-like tethers. When pressure causes the extracellular matrix to move, the channel opens, allowing ions to enter or exit the cell. (b) Stereocilia in the human ear are connected to mechanosensitive ion channels. When a sound causes the stereocilia to move, mechanosensitive ion channels transduce the signal to the cochlear nerve.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36.3</a:t>
            </a:r>
          </a:p>
        </p:txBody>
      </p:sp>
      <p:pic>
        <p:nvPicPr>
          <p:cNvPr id="3" name="Picture 1" descr="Illustration A shows side view of a human brain. The thalamus is in the inner, middle part. Illustration B shows the location of sensory processing regions in the brain. The visual processing region is at the back of the brain, the auditory processing region is in the middle of the brain, and the somatosensory processing region is located in a sliver-like region in the upper part of the brain and extending halfway down."/>
          <p:cNvPicPr>
            <a:picLocks noGrp="1" noChangeAspect="1"/>
          </p:cNvPicPr>
          <p:nvPr/>
        </p:nvPicPr>
        <p:blipFill>
          <a:blip r:embed="rId3"/>
          <a:stretch>
            <a:fillRect/>
          </a:stretch>
        </p:blipFill>
        <p:spPr bwMode="auto">
          <a:xfrm>
            <a:off x="609600" y="990600"/>
            <a:ext cx="10972800" cy="45974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In humans, with the exception of olfaction, all sensory signals are routed from the (a) thalamus to (b) final processing regions in the cortex of the brain. (credit b: modification of work by Polina Tishina)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36.1</a:t>
            </a:r>
          </a:p>
        </p:txBody>
      </p:sp>
      <p:pic>
        <p:nvPicPr>
          <p:cNvPr id="3" name="Picture 1" descr="A table students may use to record the results of JND testing."/>
          <p:cNvPicPr>
            <a:picLocks noGrp="1" noChangeAspect="1"/>
          </p:cNvPicPr>
          <p:nvPr/>
        </p:nvPicPr>
        <p:blipFill>
          <a:blip r:embed="rId2"/>
          <a:stretch>
            <a:fillRect/>
          </a:stretch>
        </p:blipFill>
        <p:spPr bwMode="auto">
          <a:xfrm>
            <a:off x="3606800" y="952500"/>
            <a:ext cx="4978400" cy="5168900"/>
          </a:xfrm>
          <a:prstGeom prst="rect">
            <a:avLst/>
          </a:prstGeom>
          <a:noFill/>
          <a:ln w="9525">
            <a:noFill/>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36.2 Somatosensation</a:t>
            </a:r>
          </a:p>
        </p:txBody>
      </p:sp>
      <p:sp>
        <p:nvSpPr>
          <p:cNvPr id="3" name="Content Placeholder 2"/>
          <p:cNvSpPr>
            <a:spLocks noGrp="1"/>
          </p:cNvSpPr>
          <p:nvPr>
            <p:ph idx="1"/>
          </p:nvPr>
        </p:nvSpPr>
        <p:spPr/>
        <p:txBody>
          <a:bodyPr/>
          <a:lstStyle/>
          <a:p>
            <a:pPr marL="0" lvl="0" indent="0">
              <a:buNone/>
            </a:pPr>
            <a:r>
              <a:rPr b="1"/>
              <a:t>Learning Objectives</a:t>
            </a:r>
          </a:p>
          <a:p>
            <a:pPr lvl="0"/>
            <a:r>
              <a:t>Describe four important mechanoreceptors in human skin</a:t>
            </a:r>
          </a:p>
          <a:p>
            <a:pPr lvl="0"/>
            <a:r>
              <a:t>Describe the topographical distribution of somatosensory receptors between glabrous and hairy skin</a:t>
            </a:r>
          </a:p>
          <a:p>
            <a:pPr lvl="0"/>
            <a:r>
              <a:t>Explain why the perception of pain is subjective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36.4</a:t>
            </a:r>
          </a:p>
        </p:txBody>
      </p:sp>
      <p:pic>
        <p:nvPicPr>
          <p:cNvPr id="3" name="Picture 1" descr="Illustration shows a cross section of mammalian skin. The outer epidermis is a thin layer, smooth on the outside. The middle dermis is much thicker than the epedermis. Blood, nerve and lymph vessels run along the bottom of it, and smaller capillaries and nerve endings extend to the upper part. One nerve ends in a receptor. Sweat glands extend from the dermis into the epidermis. Hair follicles extend from the base of the dermis to the upper part where they are joined by oil glands. Hairs extend from the follicles, through the epidermis and out of the skin. The hypodermis is a fatty layer beneath the dermis, below the blood vessels, and bases of the hair follicles."/>
          <p:cNvPicPr>
            <a:picLocks noGrp="1" noChangeAspect="1"/>
          </p:cNvPicPr>
          <p:nvPr/>
        </p:nvPicPr>
        <p:blipFill>
          <a:blip r:embed="rId3"/>
          <a:stretch>
            <a:fillRect/>
          </a:stretch>
        </p:blipFill>
        <p:spPr bwMode="auto">
          <a:xfrm>
            <a:off x="3517900" y="952500"/>
            <a:ext cx="5168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Mammalian skin has three layers: an epidermis, a dermis, and a hypodermis. (credit: modification of work by Don Bliss, National Cancer Institute)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36.5</a:t>
            </a:r>
          </a:p>
        </p:txBody>
      </p:sp>
      <p:pic>
        <p:nvPicPr>
          <p:cNvPr id="3" name="Picture 1" descr="Illustration shows the location of various mechanoreceptors in a cross section of the epidermis and dermis. A nerve runs along the middle of the dermis, and all the mechanoreceptors are connected to it. Ruffini endings, Merkel’s disks, and Meissner’s corpuscles are all located in the upper dermis above the nerve. Ruffini endings are bulbous, horizontal mechanoreceptors located in the middle of the upper dermis. Meissner’s corpuscles are bulbous, vertical mechanoreceptors that touch the bottom of the epidermis. Merkel’s disks have finger-like projections that also touch the bottom of the epidermis. The roundish Krause end bulbs are also encapsulated within the dermis. The last type of mechanoreceptor, Pacini corpuscles, are oval mechanoreceptors located in the lower dermis."/>
          <p:cNvPicPr>
            <a:picLocks noGrp="1" noChangeAspect="1"/>
          </p:cNvPicPr>
          <p:nvPr/>
        </p:nvPicPr>
        <p:blipFill>
          <a:blip r:embed="rId3"/>
          <a:stretch>
            <a:fillRect/>
          </a:stretch>
        </p:blipFill>
        <p:spPr bwMode="auto">
          <a:xfrm>
            <a:off x="1612900" y="952500"/>
            <a:ext cx="8953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Four of the primary mechanoreceptors in human skin are shown. Merkel’s disks, which are unencapsulated, respond to light touch. Meissner’s corpuscles, Ruffini endings, and Pacinian corpuscles are all encapsulated. Meissner’s corpuscles respond to touch and low-frequency vibration. Ruffini endings detect stretch, deformation within joints, and warmth. Pacinian corpuscles detect transient pressure and high-frequency vibration. Krause end bulbs are encapsulated thermo receptors that detect cold.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36.6</a:t>
            </a:r>
          </a:p>
        </p:txBody>
      </p:sp>
      <p:pic>
        <p:nvPicPr>
          <p:cNvPr id="3" name="Picture 1" descr="Micrograph shows the epidermis, which stains dark pink and the dermis, which stains light pink. Finger-like projections of epidermis extend into the dermis. Between two of these finger like projections is an oval Meissner corpuscle about ten microns across and 20 microns long."/>
          <p:cNvPicPr>
            <a:picLocks noGrp="1" noChangeAspect="1"/>
          </p:cNvPicPr>
          <p:nvPr/>
        </p:nvPicPr>
        <p:blipFill>
          <a:blip r:embed="rId3"/>
          <a:stretch>
            <a:fillRect/>
          </a:stretch>
        </p:blipFill>
        <p:spPr bwMode="auto">
          <a:xfrm>
            <a:off x="2984500" y="952500"/>
            <a:ext cx="6210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Meissner corpuscles in the fingertips, such as the one viewed here using bright field light microscopy, allow for touch discrimination of fine detail. (credit: modification of work by "Wbensmith"/Wikimedia Commons; scale-bar data from Matt Russell)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36.7</a:t>
            </a:r>
          </a:p>
        </p:txBody>
      </p:sp>
      <p:pic>
        <p:nvPicPr>
          <p:cNvPr id="3" name="Picture 1" descr="Micrograph shows three Pacinian corpuscles embedded in the dermis. The corpuscles are round and about 1.4 millimeters across and have rings, like a tree stump."/>
          <p:cNvPicPr>
            <a:picLocks noGrp="1" noChangeAspect="1"/>
          </p:cNvPicPr>
          <p:nvPr/>
        </p:nvPicPr>
        <p:blipFill>
          <a:blip r:embed="rId3"/>
          <a:stretch>
            <a:fillRect/>
          </a:stretch>
        </p:blipFill>
        <p:spPr bwMode="auto">
          <a:xfrm>
            <a:off x="3568700" y="952500"/>
            <a:ext cx="5054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Pacinian corpuscles, such as these visualized using bright field light microscopy, detect pressure (touch) and high-frequency vibration. (credit: modification of work by Ed Uthman; scale-bar data from Matt Russell)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36.3 Taste and Smell</a:t>
            </a:r>
          </a:p>
        </p:txBody>
      </p:sp>
      <p:sp>
        <p:nvSpPr>
          <p:cNvPr id="3" name="Content Placeholder 2"/>
          <p:cNvSpPr>
            <a:spLocks noGrp="1"/>
          </p:cNvSpPr>
          <p:nvPr>
            <p:ph idx="1"/>
          </p:nvPr>
        </p:nvSpPr>
        <p:spPr/>
        <p:txBody>
          <a:bodyPr/>
          <a:lstStyle/>
          <a:p>
            <a:pPr marL="0" lvl="0" indent="0">
              <a:buNone/>
            </a:pPr>
            <a:r>
              <a:rPr b="1"/>
              <a:t>Learning Objectives</a:t>
            </a:r>
          </a:p>
          <a:p>
            <a:pPr lvl="0"/>
            <a:r>
              <a:t>Explain in what way smell and taste stimuli differ from other sensory stimuli</a:t>
            </a:r>
          </a:p>
          <a:p>
            <a:pPr lvl="0"/>
            <a:r>
              <a:t>Identify the five primary tastes that can be distinguished by humans</a:t>
            </a:r>
          </a:p>
          <a:p>
            <a:pPr lvl="0"/>
            <a:r>
              <a:t>Explain in anatomical terms why a dog’s sense of smell is more acute than a human’s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36.8</a:t>
            </a:r>
          </a:p>
        </p:txBody>
      </p:sp>
      <p:pic>
        <p:nvPicPr>
          <p:cNvPr id="3" name="Picture 1" descr="Illustration A shows a bipolar neuron, which has two dendrites. Illustration B shows a cross section of a human head. The nostrils lead to the nasal cavity, which sits above the mouth. The olfactory bulb is just above the olfactory epithelium that lines the nasal cavity. Nerve endings, resembling a cluster of small, thin extensions much like the roots of a plant, run from the bulb into the nasal cavity."/>
          <p:cNvPicPr>
            <a:picLocks noGrp="1" noChangeAspect="1"/>
          </p:cNvPicPr>
          <p:nvPr/>
        </p:nvPicPr>
        <p:blipFill>
          <a:blip r:embed="rId3"/>
          <a:stretch>
            <a:fillRect/>
          </a:stretch>
        </p:blipFill>
        <p:spPr bwMode="auto">
          <a:xfrm>
            <a:off x="2730500" y="952500"/>
            <a:ext cx="6718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In the human olfactory system, (a) bipolar olfactory neurons extend from (b) the olfactory epithelium, where olfactory receptors are located, to the olfactory bulb. (credit: modification of work by Patrick J. Lynch, medical illustrator; C. Carl Jaffe, MD, cardiologist)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36.9</a:t>
            </a:r>
          </a:p>
        </p:txBody>
      </p:sp>
      <p:pic>
        <p:nvPicPr>
          <p:cNvPr id="3" name="Picture 1" descr="Photo shows a tiger snarling."/>
          <p:cNvPicPr>
            <a:picLocks noGrp="1" noChangeAspect="1"/>
          </p:cNvPicPr>
          <p:nvPr/>
        </p:nvPicPr>
        <p:blipFill>
          <a:blip r:embed="rId3"/>
          <a:stretch>
            <a:fillRect/>
          </a:stretch>
        </p:blipFill>
        <p:spPr bwMode="auto">
          <a:xfrm>
            <a:off x="2578100" y="952500"/>
            <a:ext cx="70231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flehmen response in this tiger results in the curling of the upper lip and helps airborne pheromone molecules enter the vomeronasal organ. (credit: modification of work by "chadh"/Flickr)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36.10</a:t>
            </a:r>
          </a:p>
        </p:txBody>
      </p:sp>
      <p:pic>
        <p:nvPicPr>
          <p:cNvPr id="3" name="Picture 1" descr="An illustration shows small, filiform papillae scattered across the front two thirds of the tongue. Larger circumvallate papillae form an inverted V at the back of the tongue. Medium-sized fungiform papillae are shown scattered across the back two thirds of the tongue. Foliate papillae form ridges on the back edges of the tongue. A micrograph shows a cross-section of a tongue in which the foliate papillae can be seen as square protrusions about 200 microns across and deep."/>
          <p:cNvPicPr>
            <a:picLocks noGrp="1" noChangeAspect="1"/>
          </p:cNvPicPr>
          <p:nvPr/>
        </p:nvPicPr>
        <p:blipFill>
          <a:blip r:embed="rId3"/>
          <a:stretch>
            <a:fillRect/>
          </a:stretch>
        </p:blipFill>
        <p:spPr bwMode="auto">
          <a:xfrm>
            <a:off x="609600" y="1270000"/>
            <a:ext cx="10972800" cy="40132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Foliate, circumvallate, and fungiform papillae are located on different regions of the tongue. (b) Foliate papillae are prominent protrusions on this light micrograph. (credit a: modification of work by NCI; scale-bar data from Matt Russell)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36.11</a:t>
            </a:r>
          </a:p>
        </p:txBody>
      </p:sp>
      <p:pic>
        <p:nvPicPr>
          <p:cNvPr id="3" name="Picture 1" descr="The left panel shows the image of a tongue with callouts that show magnified views of different parts of the tongue. The right panel shows a micrograph of the circumvallate papilla, and the bottom right panel shows the structure of a taste bud.  At the surface, the taste bud has hair like projects that are labeled taste hairs.  These extend up through a taste pore, and lead to a basal cell, gustatory cell, and transitional cell."/>
          <p:cNvPicPr>
            <a:picLocks noGrp="1" noChangeAspect="1"/>
          </p:cNvPicPr>
          <p:nvPr/>
        </p:nvPicPr>
        <p:blipFill>
          <a:blip r:embed="rId3"/>
          <a:stretch>
            <a:fillRect/>
          </a:stretch>
        </p:blipFill>
        <p:spPr bwMode="auto">
          <a:xfrm>
            <a:off x="3683000" y="952500"/>
            <a:ext cx="4826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Pores in the tongue allow tastants to enter taste buds in the tongue. (credit: modification of work by Vincenzo Rizzo)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36.4 Hearing and Vestibular Sensation</a:t>
            </a:r>
          </a:p>
        </p:txBody>
      </p:sp>
      <p:sp>
        <p:nvSpPr>
          <p:cNvPr id="3" name="Content Placeholder 2"/>
          <p:cNvSpPr>
            <a:spLocks noGrp="1"/>
          </p:cNvSpPr>
          <p:nvPr>
            <p:ph idx="1"/>
          </p:nvPr>
        </p:nvSpPr>
        <p:spPr/>
        <p:txBody>
          <a:bodyPr/>
          <a:lstStyle/>
          <a:p>
            <a:pPr marL="0" lvl="0" indent="0">
              <a:buNone/>
            </a:pPr>
            <a:r>
              <a:rPr b="1"/>
              <a:t>Learning Objectives</a:t>
            </a:r>
          </a:p>
          <a:p>
            <a:pPr lvl="0"/>
            <a:r>
              <a:t>Describe the relationship of amplitude and frequency of a sound wave to attributes of sound</a:t>
            </a:r>
          </a:p>
          <a:p>
            <a:pPr lvl="0"/>
            <a:r>
              <a:t>Trace the path of sound through the auditory system to the site of transduction of sound</a:t>
            </a:r>
          </a:p>
          <a:p>
            <a:pPr lvl="0"/>
            <a:r>
              <a:t>Identify the structures of the vestibular system that respond to gravity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36.12</a:t>
            </a:r>
          </a:p>
        </p:txBody>
      </p:sp>
      <p:pic>
        <p:nvPicPr>
          <p:cNvPr id="3" name="Picture 1" descr="A graph shows time going left to right, with amplitude going up and down.  The graph shows a regularly repeating sine wave line running from left to right while going gradually up, then down, then up again. The horizontal distance between two crests is the wavelength. The amplitude is the height of the wave from the average height to the peak. On the graph, two waves with the same wavelength are superimposed on one another.  The dashed wave does not go as far up or down as the solid wave."/>
          <p:cNvPicPr>
            <a:picLocks noGrp="1" noChangeAspect="1"/>
          </p:cNvPicPr>
          <p:nvPr/>
        </p:nvPicPr>
        <p:blipFill>
          <a:blip r:embed="rId3"/>
          <a:stretch>
            <a:fillRect/>
          </a:stretch>
        </p:blipFill>
        <p:spPr bwMode="auto">
          <a:xfrm>
            <a:off x="2692400" y="952500"/>
            <a:ext cx="6819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For sound waves, wavelength corresponds to pitch. Amplitude of the wave corresponds to volume. The sound wave shown with a dashed line is softer in volume than the sound wave shown with a solid line. (credit: NIH)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36.13</a:t>
            </a:r>
          </a:p>
        </p:txBody>
      </p:sp>
      <p:pic>
        <p:nvPicPr>
          <p:cNvPr id="3" name="Picture 1" descr="This image shows the structure of the ear with the major parts labeled. The external ear contains the auricle, ear canal, and tympanic membrane. The middle ear contains the ossicles and is connected to the pharynx by the Eustachian tube. The inner ear contains the cochlea and vestibule, which are responsible for audition and equilibrium, respectively."/>
          <p:cNvPicPr>
            <a:picLocks noGrp="1" noChangeAspect="1"/>
          </p:cNvPicPr>
          <p:nvPr/>
        </p:nvPicPr>
        <p:blipFill>
          <a:blip r:embed="rId3"/>
          <a:stretch>
            <a:fillRect/>
          </a:stretch>
        </p:blipFill>
        <p:spPr bwMode="auto">
          <a:xfrm>
            <a:off x="2451100" y="952500"/>
            <a:ext cx="7302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Sound travels through the outer ear to the middle ear, which is bounded on its exterior by the tympanic membrane. The middle ear contains three bones called ossicles that transfer the sound wave to the oval window, the exterior boundary of the inner ear. The organ of Corti, which is the organ of sound transduction, lies inside the cochlea.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36.14</a:t>
            </a:r>
          </a:p>
        </p:txBody>
      </p:sp>
      <p:pic>
        <p:nvPicPr>
          <p:cNvPr id="3" name="Picture 1" descr="This diagram shows how sound waves travel through the ear, and each step details the process. A sound wave causes the tympanic membrane to vibrate. This vibration is amplified as it moves across the malleus, incus, and stapes. The amplified vibration is picked up by the oval window causing pressure waves in the fluid of the scala vestibuli and scala tympani. The complexity of the pressure waves is determined by the changes in amplitude and frequency of the sound waves entering the ear."/>
          <p:cNvPicPr>
            <a:picLocks noGrp="1" noChangeAspect="1"/>
          </p:cNvPicPr>
          <p:nvPr/>
        </p:nvPicPr>
        <p:blipFill>
          <a:blip r:embed="rId3"/>
          <a:stretch>
            <a:fillRect/>
          </a:stretch>
        </p:blipFill>
        <p:spPr bwMode="auto">
          <a:xfrm>
            <a:off x="2895600" y="952500"/>
            <a:ext cx="6400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sound wave causes the tympanic membrane to vibrate. This vibration is amplified as it moves across the malleus, incus, and stapes. The amplified vibration is picked up by the oval window causing pressure waves in the fluid of the scala vestibuli and scala tympani. The complexity of the pressure waves is determined by the changes in amplitude and frequency of the sound waves entering the ear.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36.15</a:t>
            </a:r>
          </a:p>
        </p:txBody>
      </p:sp>
      <p:pic>
        <p:nvPicPr>
          <p:cNvPr id="3" name="Picture 1" descr="This diagram shows the structure of the hair cell. The right panel shows a magnified view of the hair cell. The hair cell is a mechanoreceptor with an array of stereocilia emerging from its apical surface. The stereocilia are tethered together by proteins that open ion channels when the array is bent toward the tallest member of their array, and closed when the array is bent toward the shortest member of their array."/>
          <p:cNvPicPr>
            <a:picLocks noGrp="1" noChangeAspect="1"/>
          </p:cNvPicPr>
          <p:nvPr/>
        </p:nvPicPr>
        <p:blipFill>
          <a:blip r:embed="rId3"/>
          <a:stretch>
            <a:fillRect/>
          </a:stretch>
        </p:blipFill>
        <p:spPr bwMode="auto">
          <a:xfrm>
            <a:off x="1003300" y="952500"/>
            <a:ext cx="10185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hair cell is a mechanoreceptor with an array of stereocilia emerging from its apical surface. The stereocilia are tethered together by proteins that open ion channels when the array is bent toward the tallest member of their array, and closed when the array is bent toward the shortest member of their array.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36.16</a:t>
            </a:r>
          </a:p>
        </p:txBody>
      </p:sp>
      <p:pic>
        <p:nvPicPr>
          <p:cNvPr id="3" name="Picture 1" descr="This illustration shows the snail shell-shaped cochlea, which widens into the vestibule. Two circular organs, the utricle and the saccule, are located in the vestibule. Three ring-like canals, the horizontal canal, the posterior canal, and the superior canal, extend from the top of the vestibule. Each canal projects in a different direction."/>
          <p:cNvPicPr>
            <a:picLocks noGrp="1" noChangeAspect="1"/>
          </p:cNvPicPr>
          <p:nvPr/>
        </p:nvPicPr>
        <p:blipFill>
          <a:blip r:embed="rId3"/>
          <a:stretch>
            <a:fillRect/>
          </a:stretch>
        </p:blipFill>
        <p:spPr bwMode="auto">
          <a:xfrm>
            <a:off x="3162300" y="952500"/>
            <a:ext cx="5867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structure of the vestibular labyrinth is shown. (credit: modification of work by NIH)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36.5 Vision</a:t>
            </a:r>
          </a:p>
        </p:txBody>
      </p:sp>
      <p:sp>
        <p:nvSpPr>
          <p:cNvPr id="3" name="Content Placeholder 2"/>
          <p:cNvSpPr>
            <a:spLocks noGrp="1"/>
          </p:cNvSpPr>
          <p:nvPr>
            <p:ph idx="1"/>
          </p:nvPr>
        </p:nvSpPr>
        <p:spPr/>
        <p:txBody>
          <a:bodyPr/>
          <a:lstStyle/>
          <a:p>
            <a:pPr marL="0" lvl="0" indent="0">
              <a:buNone/>
            </a:pPr>
            <a:r>
              <a:rPr b="1"/>
              <a:t>Learning Objectives</a:t>
            </a:r>
          </a:p>
          <a:p>
            <a:pPr lvl="0"/>
            <a:r>
              <a:t>Explain how electromagnetic waves differ from sound waves</a:t>
            </a:r>
          </a:p>
          <a:p>
            <a:pPr lvl="0"/>
            <a:r>
              <a:t>Trace the path of light through the eye to the point of the optic nerve</a:t>
            </a:r>
          </a:p>
          <a:p>
            <a:pPr lvl="0"/>
            <a:r>
              <a:t>Explain tonic activity as it is manifested in photoreceptors in the retina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36.17</a:t>
            </a:r>
          </a:p>
        </p:txBody>
      </p:sp>
      <p:pic>
        <p:nvPicPr>
          <p:cNvPr id="3" name="Picture 1" descr="The illustration shows the electromagnetic spectrum, which consists of different wavelengths of electromagnetic radiation. Radio waves have the longest wavelength, about 10 to the 3rd power meters. Wavelength gets increasingly shorter for microwave, infrared, visible, ultraviolet, x rays and gamma rays. Gamma rays have a wavelength of about 10 to the –12th power meters. Frequency is inversely proportional to wavelength."/>
          <p:cNvPicPr>
            <a:picLocks noGrp="1" noChangeAspect="1"/>
          </p:cNvPicPr>
          <p:nvPr/>
        </p:nvPicPr>
        <p:blipFill>
          <a:blip r:embed="rId3"/>
          <a:stretch>
            <a:fillRect/>
          </a:stretch>
        </p:blipFill>
        <p:spPr bwMode="auto">
          <a:xfrm>
            <a:off x="609600" y="965200"/>
            <a:ext cx="10972800" cy="46355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In the electromagnetic spectrum, visible light lies between 380 nm and 740 nm. (credit: modification of work by NASA)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36.18</a:t>
            </a:r>
          </a:p>
        </p:txBody>
      </p:sp>
      <p:pic>
        <p:nvPicPr>
          <p:cNvPr id="3" name="Picture 1" descr="The left illustration shows a human eye, which is round and filled with vitreous humour. The optic nerve and retinal blood vessels exit the back of the eye. At the front of the eye is the lens with a pupil in the middle. The lens is covered by the iris, which in turn is covered by the cornea, which is a convex bump protruding from the eye. The aqueous humour is a gel-like substance between the cornea and iris. The retina is the lining of the inner eye. A second illustration is a blowup which shows that the optic nerve is at the surface of the retina. Beneath the optic nerve is a layer of ganglion cells, and beneath this is a layer of bipolar cells. Both ganglia and bipolar cells are nerve cells with root-like appendages. Beneath the bipolar cell layer are the rods and cones. Rods and cones are similar in structure and column-like."/>
          <p:cNvPicPr>
            <a:picLocks noGrp="1" noChangeAspect="1"/>
          </p:cNvPicPr>
          <p:nvPr/>
        </p:nvPicPr>
        <p:blipFill>
          <a:blip r:embed="rId3"/>
          <a:stretch>
            <a:fillRect/>
          </a:stretch>
        </p:blipFill>
        <p:spPr bwMode="auto">
          <a:xfrm>
            <a:off x="1879600" y="952500"/>
            <a:ext cx="84201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The human eye is shown in cross section. (b) A blowup shows the layers of the retina.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36.19</a:t>
            </a:r>
          </a:p>
        </p:txBody>
      </p:sp>
      <p:pic>
        <p:nvPicPr>
          <p:cNvPr id="3" name="Picture 1" descr="This illustration shows that rods and cones are both long, column-like cells with the nucleus located in the bottom portion. The rod is longer than the cone. The outer segment of the rod contains rhodopsin. The outer segment of the cone contains other photo-pigments. An oil droplet is located beneath the outer segment of the cone."/>
          <p:cNvPicPr>
            <a:picLocks noGrp="1" noChangeAspect="1"/>
          </p:cNvPicPr>
          <p:nvPr/>
        </p:nvPicPr>
        <p:blipFill>
          <a:blip r:embed="rId3"/>
          <a:stretch>
            <a:fillRect/>
          </a:stretch>
        </p:blipFill>
        <p:spPr bwMode="auto">
          <a:xfrm>
            <a:off x="3911600" y="952500"/>
            <a:ext cx="43561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Rods and cones are photoreceptors in the retina. Rods respond in low light and can detect only shades of gray. Cones respond in intense light and are responsible for color vision. (credit: modification of work by Piotr Sliwa)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36.20</a:t>
            </a:r>
          </a:p>
        </p:txBody>
      </p:sp>
      <p:pic>
        <p:nvPicPr>
          <p:cNvPr id="3" name="Picture 1" descr="Molecular model A shows the structure of rhodopsin, a trans-membrane protein with seven helices spanning the membrane. A small organic molecule called retinal is tucked inside. B shows the molecular structure of retinal, which has a ring with a hydrocarbon chain attached. A ketone (double bonded oxygen) is at the end of the chain. In cis retinal the chain is kinked. In trans retinal the chain is straight."/>
          <p:cNvPicPr>
            <a:picLocks noGrp="1" noChangeAspect="1"/>
          </p:cNvPicPr>
          <p:nvPr/>
        </p:nvPicPr>
        <p:blipFill>
          <a:blip r:embed="rId3"/>
          <a:stretch>
            <a:fillRect/>
          </a:stretch>
        </p:blipFill>
        <p:spPr bwMode="auto">
          <a:xfrm>
            <a:off x="4076700" y="952500"/>
            <a:ext cx="4025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Rhodopsin, the photoreceptor in vertebrates, has two parts: the trans-membrane protein opsin, and retinal. When light strikes retinal, it changes shape from (b) a cis to a trans form. The signal is passed to a G-protein called transducin, triggering a series of downstream events.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36.21</a:t>
            </a:r>
          </a:p>
        </p:txBody>
      </p:sp>
      <p:pic>
        <p:nvPicPr>
          <p:cNvPr id="3" name="Picture 1" descr="Illustration A shows the signal transduction pathway for rhodopsin, which is located in internal membranes at the top of rod cells. When light strikes rhodopsin, a G protein called transducin is activated. Transducin has three subunits, alpha, beta and gamma. Upon activation, G D P on the alpha subunit is replaced with G T P. The subunit dissociates, and binds phosphodiesterase. Phosphodiesterase, in turn, converts c G M P to G M P, which closes sodium ion channels. As a result, sodium can no longer enter the cell, and the membrane becomes hyperpolarized. Illustration b shows that the tall, thin rod cell is stacked on top of a bipolar nerve cell. In the dark the membrane is depolarized, and glutamate is released from the rod cell to the axon terminal of the bipolar cell. In the light, no glutamate is released."/>
          <p:cNvPicPr>
            <a:picLocks noGrp="1" noChangeAspect="1"/>
          </p:cNvPicPr>
          <p:nvPr/>
        </p:nvPicPr>
        <p:blipFill>
          <a:blip r:embed="rId3"/>
          <a:stretch>
            <a:fillRect/>
          </a:stretch>
        </p:blipFill>
        <p:spPr bwMode="auto">
          <a:xfrm>
            <a:off x="3797300" y="952500"/>
            <a:ext cx="4584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When light strikes rhodopsin, the G-protein transducin is activated, which in turn activates phosphodiesterase. Phosphodiesterase converts cGMP to GMP, thereby closing sodium channels. As a result, the membrane becomes hyperpolarized. The hyperpolarized membrane does not release glutamate to the bipolar cell.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36.22</a:t>
            </a:r>
          </a:p>
        </p:txBody>
      </p:sp>
      <p:pic>
        <p:nvPicPr>
          <p:cNvPr id="3" name="Picture 1" descr="Graph plots normalized absorbance for rods and S, M and L cones against wavelength. For all four cell types, the trend is an approximately bell-shaped curve with a steeper decrease than increase. For S cones the peak absorbance is 420 nanometers. For rods the peak absorbance is 498 nanometers. For M cones the peak absorbance is 534 nanometers. For L cones the peak absorbance is 564 nanometers."/>
          <p:cNvPicPr>
            <a:picLocks noGrp="1" noChangeAspect="1"/>
          </p:cNvPicPr>
          <p:nvPr/>
        </p:nvPicPr>
        <p:blipFill>
          <a:blip r:embed="rId3"/>
          <a:stretch>
            <a:fillRect/>
          </a:stretch>
        </p:blipFill>
        <p:spPr bwMode="auto">
          <a:xfrm>
            <a:off x="2374900" y="952500"/>
            <a:ext cx="7429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Human rod cells and the different types of cone cells each have an optimal wavelength. However, there is considerable overlap in the wavelengths of light detected.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36.23</a:t>
            </a:r>
          </a:p>
        </p:txBody>
      </p:sp>
      <p:pic>
        <p:nvPicPr>
          <p:cNvPr id="3" name="Picture 1" descr="A Norwegian flag is shown in false colors of green, yellow and black (normally, the colors are red, white and blue, like the American flag."/>
          <p:cNvPicPr>
            <a:picLocks noGrp="1" noChangeAspect="1"/>
          </p:cNvPicPr>
          <p:nvPr/>
        </p:nvPicPr>
        <p:blipFill>
          <a:blip r:embed="rId3"/>
          <a:stretch>
            <a:fillRect/>
          </a:stretch>
        </p:blipFill>
        <p:spPr bwMode="auto">
          <a:xfrm>
            <a:off x="2870200" y="952500"/>
            <a:ext cx="6451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View this flag to understand how retinal processing works. Stare at the center of the flag (indicated by the white dot) for 45 seconds, and then quickly look at a white background, noticing how colors appear.</a:t>
            </a:r>
          </a:p>
        </p:txBody>
      </p:sp>
      <p:sp>
        <p:nvSpPr>
          <p:cNvPr id="5" name="TextBox 4">
            <a:extLst>
              <a:ext uri="{FF2B5EF4-FFF2-40B4-BE49-F238E27FC236}">
                <a16:creationId xmlns:a16="http://schemas.microsoft.com/office/drawing/2014/main" id="{D32C268B-9203-4165-EBCA-6625D0FF982A}"/>
              </a:ext>
            </a:extLst>
          </p:cNvPr>
          <p:cNvSpPr txBox="1"/>
          <p:nvPr/>
        </p:nvSpPr>
        <p:spPr>
          <a:xfrm>
            <a:off x="69056" y="6441150"/>
            <a:ext cx="9144000" cy="369332"/>
          </a:xfrm>
          <a:prstGeom prst="rect">
            <a:avLst/>
          </a:prstGeom>
          <a:noFill/>
        </p:spPr>
        <p:txBody>
          <a:bodyPr wrap="square">
            <a:spAutoFit/>
          </a:bodyPr>
          <a:lstStyle/>
          <a:p>
            <a:r>
              <a:rPr lang="en-US" sz="900" dirty="0"/>
              <a:t>This OpenStax ancillary resource is © Rice University under a CC BY-NC-SA 4.0 International license; it may be reproduced or modified for noncommercial purposes only but must be attributed to OpenStax, Rice University and any changes must be noted. Any adaptation must be shared under the same type of license.</a:t>
            </a:r>
          </a:p>
        </p:txBody>
      </p:sp>
    </p:spTree>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3250</Words>
  <Application>Microsoft Macintosh PowerPoint</Application>
  <PresentationFormat>Widescreen</PresentationFormat>
  <Paragraphs>127</Paragraphs>
  <Slides>31</Slides>
  <Notes>23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Arial</vt:lpstr>
      <vt:lpstr>Calibri</vt:lpstr>
      <vt:lpstr>Office Theme</vt:lpstr>
      <vt:lpstr>Biology 2e</vt:lpstr>
      <vt:lpstr>Chapter outline</vt:lpstr>
      <vt:lpstr>Figure 36.1</vt:lpstr>
      <vt:lpstr>36.1 Sensory Processes</vt:lpstr>
      <vt:lpstr>Figure 36.2</vt:lpstr>
      <vt:lpstr>Figure 36.3</vt:lpstr>
      <vt:lpstr>Table 36.1</vt:lpstr>
      <vt:lpstr>36.2 Somatosensation</vt:lpstr>
      <vt:lpstr>Figure 36.4</vt:lpstr>
      <vt:lpstr>Figure 36.5</vt:lpstr>
      <vt:lpstr>Figure 36.6</vt:lpstr>
      <vt:lpstr>Figure 36.7</vt:lpstr>
      <vt:lpstr>36.3 Taste and Smell</vt:lpstr>
      <vt:lpstr>Figure 36.8</vt:lpstr>
      <vt:lpstr>Figure 36.9</vt:lpstr>
      <vt:lpstr>Figure 36.10</vt:lpstr>
      <vt:lpstr>Figure 36.11</vt:lpstr>
      <vt:lpstr>36.4 Hearing and Vestibular Sensation</vt:lpstr>
      <vt:lpstr>Figure 36.12</vt:lpstr>
      <vt:lpstr>Figure 36.13</vt:lpstr>
      <vt:lpstr>Figure 36.14</vt:lpstr>
      <vt:lpstr>Figure 36.15</vt:lpstr>
      <vt:lpstr>Figure 36.16</vt:lpstr>
      <vt:lpstr>36.5 Vision</vt:lpstr>
      <vt:lpstr>Figure 36.17</vt:lpstr>
      <vt:lpstr>Figure 36.18</vt:lpstr>
      <vt:lpstr>Figure 36.19</vt:lpstr>
      <vt:lpstr>Figure 36.20</vt:lpstr>
      <vt:lpstr>Figure 36.21</vt:lpstr>
      <vt:lpstr>Figure 36.22</vt:lpstr>
      <vt:lpstr>Figure 36.23</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300</TotalTime>
  <Words>44</Words>
  <Application>Microsoft Macintosh PowerPoint</Application>
  <PresentationFormat>Widescreen</PresentationFormat>
  <Paragraphs>12</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Biology 2e</dc:title>
  <dc:creator/>
  <cp:keywords/>
  <cp:lastModifiedBy>Microsoft Office User</cp:lastModifiedBy>
  <cp:revision>1</cp:revision>
  <dcterms:created xsi:type="dcterms:W3CDTF">2025-11-04T20:34:06Z</dcterms:created>
  <dcterms:modified xsi:type="dcterms:W3CDTF">2025-11-19T17:50:25Z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title">
    <vt:lpwstr>Chapter 36 Sensory Systems</vt:lpwstr>
  </property>
</Properties>
</file>