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Props/app0.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openxmlformats.org/package/2006/relationships/metadata/extended-properties" Target="docProps/app0.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320" autoAdjust="0"/>
    <p:restoredTop sz="94674" autoAdjust="0"/>
  </p:normalViewPr>
  <p:slideViewPr>
    <p:cSldViewPr snapToGrid="0" snapToObjects="1">
      <p:cViewPr varScale="1">
        <p:scale>
          <a:sx n="99" d="100"/>
          <a:sy n="99" d="100"/>
        </p:scale>
        <p:origin x="208" y="712"/>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11/19/25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Photos show a tiger, a gorilla, and an eagle.</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deuterostome phylogenetic tree includes Echinodermata and chordata. Chordates possess an notochord and include chephalochordates (lancelets), urochordata (tunicates) craniata, which have a cranium. Craniata includes the Myxini (hagfish) and vertebrata, which possess a vertebral column. Vertebrata includes the Petromyzontida (lampreys) and Gnathostomes, which possess a jaw. Gnathostomes include Actinopterygii (ray finned fishes) and animals with four limbs. Animals with four limbs include Actinistia (coelacanths) , dipnoi (lungfishes) and tetrapods, or animals with four legs. Tetrapods include amphibian (frogs and salamanders) and Amniotic, which possess an amniotic egg. Amniota includes reptilian (turtles, snakes, crocodiles and birds) and mammalia, or animals that produce milk.</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illustration shows a fish-shaped chordate. A long, thin dorsal hollow nerve cord runs the length of the chordate, along the top. Immediately beneath the nerve cord is a notochord that also runs the length of the organism. Beneath the notochord, pharyngeal slits cut diagonally into tissue toward the front of the organism. A post-anal tail occurs at the rear.</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illustration shows a lancelet with a head protruding from the sand, and the rest of the body buried. On the head, tentacles surround the mouth. The mouth leads to a digestive tract. The anus is just before the post anal tail. The pharyngeal slits are next to the atrium, which empties into the atriopore. The body has segmented muscles running along it from top to bottom.</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A shows tunicates, which are sponge-like in appearance and have holes along the surface. Illustration B shows the tunicate larval stage, which resembles a tadpole, with a post anal tail at the narrow end. A dorsal hollow nerve cord run along the upper back, and a notochord runs beneath the nerve cord. The digestive tract starts with an oral siphon at the front of the animal connected to a stomach. Above the stomach is the atrial siphon. The pharyngeal slits, which are located in between the stomach and mouth, are connected to an atrial opening at the top of the body. Illustration C shows an adult tunicate, which resembles a tree stump anchored at the bottom. Water enters through an oral siphon at the top of the body and passes through the pharyngeal slits, where it is filtered. Water then exits through another opening at the side of the body. A heart, stomach and gonad are tucked beneath the pharyngeal slit. The outer surface is called a tunic.</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image displays a group of salps near a coral reef. This appears as a long, globular chain, with interior sections shaped like snails.</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cranium wraps around the upper part of the head. The mandible is the lower jaw. Other bones complete the skull.</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a fish skeleton with a vertebral column extending back from the skull.</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photo shows wormlike hagfish clustered in a muddy hole.</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photo shows leech-like sea lampreys latched onto a large fish. The sea lampreys have a long, smooth, slender body.</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illustration shows a large fish with a very wide mouth.</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photo shows a hammerhead shark, whose head is broad and flat, with eyes at each outer edge.</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image displays a whale shark swimming in the Georgia Aquarium.</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photo shows long, thin shark embryos encased in egg cases.</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A shows a stingray with a long, thin body and a circular head, resting on the sandy bottom. Photo B shows a spotted ratfish with fins and a long slender tail, but with no visible gill slits.</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illustration compares a bright red salmon (a) and a blue coelacanth (b), both of which are similar in shape and have fins.</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image shows a tetrapod-like fish with fin-like legs.</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photo shows a black salamander with bright yellow spots.</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photo shows a big, bright green frog sitting on a branch.</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photo shows a frog with a long tail from the tadpole stage.</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world map shows two continents, Gondwana and Laurentia, which are shaped very differently from the continents of today. Gondwana was made up of two smaller subcontinents separated by a narrow sea. One continent contained modern Antarctica, and the other contained parts of Africa.</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illustration shows a cross section of an egg. The outer covering is called the shell. There is a circular mass inside with many different parts. Surrounding the mass, within the shell is the albumen. The outer layer of the circular mass is the chorion. An embryo is contained within an amniotic cavity, filled with amniotic fluid. Attached to the embryo is a yolk sac, filled with a yolk substance. Vein like features, called allantois, extend from the chorion to the embryo.</a:t>
            </a:r>
          </a:p>
        </p:txBody>
      </p:sp>
      <p:sp>
        <p:nvSpPr>
          <p:cNvPr id="4" name="Slide Number Placeholder 3"/>
          <p:cNvSpPr>
            <a:spLocks noGrp="1"/>
          </p:cNvSpPr>
          <p:nvPr>
            <p:ph type="sldNum" sz="quarter" idx="10"/>
          </p:nvPr>
        </p:nvSpPr>
        <p:spPr/>
        <p:txBody>
          <a:bodyPr/>
          <a:lstStyle/>
          <a:p>
            <a:fld id="{18BDFEC3-8487-43E8-A154-7C12CBC1FFF2}" type="slidenum">
              <a:rPr lang="en-US"/>
              <a:t>28</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illustration compares three different skull types. All three skulls are elongated and similar in shape; the only difference between them is the number of holes behind the eye. The anapsid skull (left) has no openings. The synapsid skull (middle) has one opening, and the diapsid skull (right) has two openings, one on top of the other.</a:t>
            </a:r>
          </a:p>
        </p:txBody>
      </p:sp>
      <p:sp>
        <p:nvSpPr>
          <p:cNvPr id="4" name="Slide Number Placeholder 3"/>
          <p:cNvSpPr>
            <a:spLocks noGrp="1"/>
          </p:cNvSpPr>
          <p:nvPr>
            <p:ph type="sldNum" sz="quarter" idx="10"/>
          </p:nvPr>
        </p:nvSpPr>
        <p:spPr/>
        <p:txBody>
          <a:bodyPr/>
          <a:lstStyle/>
          <a:p>
            <a:fld id="{18BDFEC3-8487-43E8-A154-7C12CBC1FFF2}" type="slidenum">
              <a:rPr lang="en-US"/>
              <a:t>29</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trunk of the amniote phylogenetic tree is the ancestral amniote. Initially, the tree branches into diapsids, anapsids, and synapsids. Synapsids give rise to mammals, which are therapsids. Anapsids are all extinct. Diapsids are subdivided into two groups, lepidosaurs and archosaurs. Lepidosauria includes plesiosaurs, ichthyosaurs, Sphenodontia and Squamata, which includes lizards and snakes. Archosauria branches into Crocodilia, pterosaurs, dinosaurs, and birds.</a:t>
            </a:r>
          </a:p>
        </p:txBody>
      </p:sp>
      <p:sp>
        <p:nvSpPr>
          <p:cNvPr id="4" name="Slide Number Placeholder 3"/>
          <p:cNvSpPr>
            <a:spLocks noGrp="1"/>
          </p:cNvSpPr>
          <p:nvPr>
            <p:ph type="sldNum" sz="quarter" idx="10"/>
          </p:nvPr>
        </p:nvSpPr>
        <p:spPr/>
        <p:txBody>
          <a:bodyPr/>
          <a:lstStyle/>
          <a:p>
            <a:fld id="{18BDFEC3-8487-43E8-A154-7C12CBC1FFF2}" type="slidenum">
              <a:rPr lang="en-US"/>
              <a:t>30</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illustration shows pterosaurs, which resemble large modern birds with long necks, long beaks, and bat-like wings.</a:t>
            </a:r>
          </a:p>
        </p:txBody>
      </p:sp>
      <p:sp>
        <p:nvSpPr>
          <p:cNvPr id="4" name="Slide Number Placeholder 3"/>
          <p:cNvSpPr>
            <a:spLocks noGrp="1"/>
          </p:cNvSpPr>
          <p:nvPr>
            <p:ph type="sldNum" sz="quarter" idx="10"/>
          </p:nvPr>
        </p:nvSpPr>
        <p:spPr/>
        <p:txBody>
          <a:bodyPr/>
          <a:lstStyle/>
          <a:p>
            <a:fld id="{18BDFEC3-8487-43E8-A154-7C12CBC1FFF2}" type="slidenum">
              <a:rPr lang="en-US"/>
              <a:t>31</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A shows a dinosaur that walks on four legs, has a long tail, and an armored back. Photo B shows a skeleton of a Eoraptor in a museum.</a:t>
            </a:r>
          </a:p>
        </p:txBody>
      </p:sp>
      <p:sp>
        <p:nvSpPr>
          <p:cNvPr id="4" name="Slide Number Placeholder 3"/>
          <p:cNvSpPr>
            <a:spLocks noGrp="1"/>
          </p:cNvSpPr>
          <p:nvPr>
            <p:ph type="sldNum" sz="quarter" idx="10"/>
          </p:nvPr>
        </p:nvSpPr>
        <p:spPr/>
        <p:txBody>
          <a:bodyPr/>
          <a:lstStyle/>
          <a:p>
            <a:fld id="{18BDFEC3-8487-43E8-A154-7C12CBC1FFF2}" type="slidenum">
              <a:rPr lang="en-US"/>
              <a:t>32</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photo shows a crocodile sitting in the mud.</a:t>
            </a:r>
          </a:p>
        </p:txBody>
      </p:sp>
      <p:sp>
        <p:nvSpPr>
          <p:cNvPr id="4" name="Slide Number Placeholder 3"/>
          <p:cNvSpPr>
            <a:spLocks noGrp="1"/>
          </p:cNvSpPr>
          <p:nvPr>
            <p:ph type="sldNum" sz="quarter" idx="10"/>
          </p:nvPr>
        </p:nvSpPr>
        <p:spPr/>
        <p:txBody>
          <a:bodyPr/>
          <a:lstStyle/>
          <a:p>
            <a:fld id="{18BDFEC3-8487-43E8-A154-7C12CBC1FFF2}" type="slidenum">
              <a:rPr lang="en-US"/>
              <a:t>33</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photo shows a green lizard with short spines on its back.</a:t>
            </a:r>
          </a:p>
        </p:txBody>
      </p:sp>
      <p:sp>
        <p:nvSpPr>
          <p:cNvPr id="4" name="Slide Number Placeholder 3"/>
          <p:cNvSpPr>
            <a:spLocks noGrp="1"/>
          </p:cNvSpPr>
          <p:nvPr>
            <p:ph type="sldNum" sz="quarter" idx="10"/>
          </p:nvPr>
        </p:nvSpPr>
        <p:spPr/>
        <p:txBody>
          <a:bodyPr/>
          <a:lstStyle/>
          <a:p>
            <a:fld id="{18BDFEC3-8487-43E8-A154-7C12CBC1FFF2}" type="slidenum">
              <a:rPr lang="en-US"/>
              <a:t>34</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photo shows a green lizard with its tail curled like a snail shell. The lizard has two horns and matches the leaves of the plant on which it sits.</a:t>
            </a:r>
          </a:p>
        </p:txBody>
      </p:sp>
      <p:sp>
        <p:nvSpPr>
          <p:cNvPr id="4" name="Slide Number Placeholder 3"/>
          <p:cNvSpPr>
            <a:spLocks noGrp="1"/>
          </p:cNvSpPr>
          <p:nvPr>
            <p:ph type="sldNum" sz="quarter" idx="10"/>
          </p:nvPr>
        </p:nvSpPr>
        <p:spPr/>
        <p:txBody>
          <a:bodyPr/>
          <a:lstStyle/>
          <a:p>
            <a:fld id="{18BDFEC3-8487-43E8-A154-7C12CBC1FFF2}" type="slidenum">
              <a:rPr lang="en-US"/>
              <a:t>35</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photo shows a snake with orange and black bands and white stripes.</a:t>
            </a:r>
          </a:p>
        </p:txBody>
      </p:sp>
      <p:sp>
        <p:nvSpPr>
          <p:cNvPr id="4" name="Slide Number Placeholder 3"/>
          <p:cNvSpPr>
            <a:spLocks noGrp="1"/>
          </p:cNvSpPr>
          <p:nvPr>
            <p:ph type="sldNum" sz="quarter" idx="10"/>
          </p:nvPr>
        </p:nvSpPr>
        <p:spPr/>
        <p:txBody>
          <a:bodyPr/>
          <a:lstStyle/>
          <a:p>
            <a:fld id="{18BDFEC3-8487-43E8-A154-7C12CBC1FFF2}" type="slidenum">
              <a:rPr lang="en-US"/>
              <a:t>36</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photo shows a very large tortoise, that has a huge shell which encases its body. Its legs, neck and head protrude from the shell.</a:t>
            </a:r>
          </a:p>
        </p:txBody>
      </p:sp>
      <p:sp>
        <p:nvSpPr>
          <p:cNvPr id="4" name="Slide Number Placeholder 3"/>
          <p:cNvSpPr>
            <a:spLocks noGrp="1"/>
          </p:cNvSpPr>
          <p:nvPr>
            <p:ph type="sldNum" sz="quarter" idx="10"/>
          </p:nvPr>
        </p:nvSpPr>
        <p:spPr/>
        <p:txBody>
          <a:bodyPr/>
          <a:lstStyle/>
          <a:p>
            <a:fld id="{18BDFEC3-8487-43E8-A154-7C12CBC1FFF2}" type="slidenum">
              <a:rPr lang="en-US"/>
              <a:t>37</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A shows a bird's wing. Primary feathers fan out and back from the outer part of the wing. Secondary feathers extend back from the inner part of the wing. Photo B shows individual primary and secondary feathers. The primary feather is long and slender. The secondary feather is shorter and wider.</a:t>
            </a:r>
          </a:p>
        </p:txBody>
      </p:sp>
      <p:sp>
        <p:nvSpPr>
          <p:cNvPr id="4" name="Slide Number Placeholder 3"/>
          <p:cNvSpPr>
            <a:spLocks noGrp="1"/>
          </p:cNvSpPr>
          <p:nvPr>
            <p:ph type="sldNum" sz="quarter" idx="10"/>
          </p:nvPr>
        </p:nvSpPr>
        <p:spPr/>
        <p:txBody>
          <a:bodyPr/>
          <a:lstStyle/>
          <a:p>
            <a:fld id="{18BDFEC3-8487-43E8-A154-7C12CBC1FFF2}" type="slidenum">
              <a:rPr lang="en-US"/>
              <a:t>39</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illustration shows a hollow bone with structural supports providing reinforcement.</a:t>
            </a:r>
          </a:p>
        </p:txBody>
      </p:sp>
      <p:sp>
        <p:nvSpPr>
          <p:cNvPr id="4" name="Slide Number Placeholder 3"/>
          <p:cNvSpPr>
            <a:spLocks noGrp="1"/>
          </p:cNvSpPr>
          <p:nvPr>
            <p:ph type="sldNum" sz="quarter" idx="10"/>
          </p:nvPr>
        </p:nvSpPr>
        <p:spPr/>
        <p:txBody>
          <a:bodyPr/>
          <a:lstStyle/>
          <a:p>
            <a:fld id="{18BDFEC3-8487-43E8-A154-7C12CBC1FFF2}" type="slidenum">
              <a:rPr lang="en-US"/>
              <a:t>40</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illustration shows the direction of airflow in both inhalation and exhalation in birds. During inhalation, air passes from the beak down the trachea to the posterior air sac located behind the lungs. From the posterior air sac, air enters the lungs, and the anterior air sac in front of the lungs. Air from both air sacs also enters hollows in bones. During exhalation air from hollows in the bones enters the air sacs, then the lungs, then the trachea, where it exits through the beak.</a:t>
            </a:r>
          </a:p>
        </p:txBody>
      </p:sp>
      <p:sp>
        <p:nvSpPr>
          <p:cNvPr id="4" name="Slide Number Placeholder 3"/>
          <p:cNvSpPr>
            <a:spLocks noGrp="1"/>
          </p:cNvSpPr>
          <p:nvPr>
            <p:ph type="sldNum" sz="quarter" idx="10"/>
          </p:nvPr>
        </p:nvSpPr>
        <p:spPr/>
        <p:txBody>
          <a:bodyPr/>
          <a:lstStyle/>
          <a:p>
            <a:fld id="{18BDFEC3-8487-43E8-A154-7C12CBC1FFF2}" type="slidenum">
              <a:rPr lang="en-US"/>
              <a:t>41</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Part a shows a bird on the ground, and another coasting toward the ground. Part b shows a fossilized bird, with feathers visible.</a:t>
            </a:r>
          </a:p>
        </p:txBody>
      </p:sp>
      <p:sp>
        <p:nvSpPr>
          <p:cNvPr id="4" name="Slide Number Placeholder 3"/>
          <p:cNvSpPr>
            <a:spLocks noGrp="1"/>
          </p:cNvSpPr>
          <p:nvPr>
            <p:ph type="sldNum" sz="quarter" idx="10"/>
          </p:nvPr>
        </p:nvSpPr>
        <p:spPr/>
        <p:txBody>
          <a:bodyPr/>
          <a:lstStyle/>
          <a:p>
            <a:fld id="{18BDFEC3-8487-43E8-A154-7C12CBC1FFF2}" type="slidenum">
              <a:rPr lang="en-US"/>
              <a:t>42</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photo shows a bird sitting on a branch.</a:t>
            </a:r>
          </a:p>
        </p:txBody>
      </p:sp>
      <p:sp>
        <p:nvSpPr>
          <p:cNvPr id="4" name="Slide Number Placeholder 3"/>
          <p:cNvSpPr>
            <a:spLocks noGrp="1"/>
          </p:cNvSpPr>
          <p:nvPr>
            <p:ph type="sldNum" sz="quarter" idx="10"/>
          </p:nvPr>
        </p:nvSpPr>
        <p:spPr/>
        <p:txBody>
          <a:bodyPr/>
          <a:lstStyle/>
          <a:p>
            <a:fld id="{18BDFEC3-8487-43E8-A154-7C12CBC1FFF2}" type="slidenum">
              <a:rPr lang="en-US"/>
              <a:t>43</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illustration shows the three bones of the inner ear, the malleus, the incus, and the stapes, which are connected together inside the ear canal.</a:t>
            </a:r>
          </a:p>
        </p:txBody>
      </p:sp>
      <p:sp>
        <p:nvSpPr>
          <p:cNvPr id="4" name="Slide Number Placeholder 3"/>
          <p:cNvSpPr>
            <a:spLocks noGrp="1"/>
          </p:cNvSpPr>
          <p:nvPr>
            <p:ph type="sldNum" sz="quarter" idx="10"/>
          </p:nvPr>
        </p:nvSpPr>
        <p:spPr/>
        <p:txBody>
          <a:bodyPr/>
          <a:lstStyle/>
          <a:p>
            <a:fld id="{18BDFEC3-8487-43E8-A154-7C12CBC1FFF2}" type="slidenum">
              <a:rPr lang="en-US"/>
              <a:t>46</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illustration shows an animal resembling a short-haired dog.</a:t>
            </a:r>
          </a:p>
        </p:txBody>
      </p:sp>
      <p:sp>
        <p:nvSpPr>
          <p:cNvPr id="4" name="Slide Number Placeholder 3"/>
          <p:cNvSpPr>
            <a:spLocks noGrp="1"/>
          </p:cNvSpPr>
          <p:nvPr>
            <p:ph type="sldNum" sz="quarter" idx="10"/>
          </p:nvPr>
        </p:nvSpPr>
        <p:spPr/>
        <p:txBody>
          <a:bodyPr/>
          <a:lstStyle/>
          <a:p>
            <a:fld id="{18BDFEC3-8487-43E8-A154-7C12CBC1FFF2}" type="slidenum">
              <a:rPr lang="en-US"/>
              <a:t>47</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Image of morganucodont. Inset: Jaw showing double hinge, one between dentary and squamosal and one between articular (yellow) and quadrate (blue) bones.</a:t>
            </a:r>
          </a:p>
        </p:txBody>
      </p:sp>
      <p:sp>
        <p:nvSpPr>
          <p:cNvPr id="4" name="Slide Number Placeholder 3"/>
          <p:cNvSpPr>
            <a:spLocks noGrp="1"/>
          </p:cNvSpPr>
          <p:nvPr>
            <p:ph type="sldNum" sz="quarter" idx="10"/>
          </p:nvPr>
        </p:nvSpPr>
        <p:spPr/>
        <p:txBody>
          <a:bodyPr/>
          <a:lstStyle/>
          <a:p>
            <a:fld id="{18BDFEC3-8487-43E8-A154-7C12CBC1FFF2}" type="slidenum">
              <a:rPr lang="en-US"/>
              <a:t>48</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A shows two platypuses with webbed feet, broad flat tails, and broad flat bills. Photo B shows an echidna with a slender snout and a body covered in short spines.</a:t>
            </a:r>
          </a:p>
        </p:txBody>
      </p:sp>
      <p:sp>
        <p:nvSpPr>
          <p:cNvPr id="4" name="Slide Number Placeholder 3"/>
          <p:cNvSpPr>
            <a:spLocks noGrp="1"/>
          </p:cNvSpPr>
          <p:nvPr>
            <p:ph type="sldNum" sz="quarter" idx="10"/>
          </p:nvPr>
        </p:nvSpPr>
        <p:spPr/>
        <p:txBody>
          <a:bodyPr/>
          <a:lstStyle/>
          <a:p>
            <a:fld id="{18BDFEC3-8487-43E8-A154-7C12CBC1FFF2}" type="slidenum">
              <a:rPr lang="en-US"/>
              <a:t>49</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illustration shows an animal resembling a small bear lying in the grass.</a:t>
            </a:r>
          </a:p>
        </p:txBody>
      </p:sp>
      <p:sp>
        <p:nvSpPr>
          <p:cNvPr id="4" name="Slide Number Placeholder 3"/>
          <p:cNvSpPr>
            <a:spLocks noGrp="1"/>
          </p:cNvSpPr>
          <p:nvPr>
            <p:ph type="sldNum" sz="quarter" idx="10"/>
          </p:nvPr>
        </p:nvSpPr>
        <p:spPr/>
        <p:txBody>
          <a:bodyPr/>
          <a:lstStyle/>
          <a:p>
            <a:fld id="{18BDFEC3-8487-43E8-A154-7C12CBC1FFF2}" type="slidenum">
              <a:rPr lang="en-US"/>
              <a:t>50</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Image depicts a Tarsier in a tree.</a:t>
            </a:r>
          </a:p>
        </p:txBody>
      </p:sp>
      <p:sp>
        <p:nvSpPr>
          <p:cNvPr id="4" name="Slide Number Placeholder 3"/>
          <p:cNvSpPr>
            <a:spLocks noGrp="1"/>
          </p:cNvSpPr>
          <p:nvPr>
            <p:ph type="sldNum" sz="quarter" idx="10"/>
          </p:nvPr>
        </p:nvSpPr>
        <p:spPr/>
        <p:txBody>
          <a:bodyPr/>
          <a:lstStyle/>
          <a:p>
            <a:fld id="{18BDFEC3-8487-43E8-A154-7C12CBC1FFF2}" type="slidenum">
              <a:rPr lang="en-US"/>
              <a:t>52</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photo shows a black monkey with its mouth open in a howl.</a:t>
            </a:r>
          </a:p>
        </p:txBody>
      </p:sp>
      <p:sp>
        <p:nvSpPr>
          <p:cNvPr id="4" name="Slide Number Placeholder 3"/>
          <p:cNvSpPr>
            <a:spLocks noGrp="1"/>
          </p:cNvSpPr>
          <p:nvPr>
            <p:ph type="sldNum" sz="quarter" idx="10"/>
          </p:nvPr>
        </p:nvSpPr>
        <p:spPr/>
        <p:txBody>
          <a:bodyPr/>
          <a:lstStyle/>
          <a:p>
            <a:fld id="{18BDFEC3-8487-43E8-A154-7C12CBC1FFF2}" type="slidenum">
              <a:rPr lang="en-US"/>
              <a:t>53</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Image depicts various skeletons of great ape primates, including gibbon, chimp, and human. The skeletons have significant similarities, but their posture and structures differ. Most apes have much longer arms relative to their height than do humans. Only humans and gibbons have an upright posture. And gorillas, chimps, and orangutans have much larger vertebrae (relative to their size) in the neck and upper back.</a:t>
            </a:r>
          </a:p>
        </p:txBody>
      </p:sp>
      <p:sp>
        <p:nvSpPr>
          <p:cNvPr id="4" name="Slide Number Placeholder 3"/>
          <p:cNvSpPr>
            <a:spLocks noGrp="1"/>
          </p:cNvSpPr>
          <p:nvPr>
            <p:ph type="sldNum" sz="quarter" idx="10"/>
          </p:nvPr>
        </p:nvSpPr>
        <p:spPr/>
        <p:txBody>
          <a:bodyPr/>
          <a:lstStyle/>
          <a:p>
            <a:fld id="{18BDFEC3-8487-43E8-A154-7C12CBC1FFF2}" type="slidenum">
              <a:rPr lang="en-US"/>
              <a:t>54</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Image A shows a gibbon mother and baby. Image B shows a young chimpanzee.</a:t>
            </a:r>
          </a:p>
        </p:txBody>
      </p:sp>
      <p:sp>
        <p:nvSpPr>
          <p:cNvPr id="4" name="Slide Number Placeholder 3"/>
          <p:cNvSpPr>
            <a:spLocks noGrp="1"/>
          </p:cNvSpPr>
          <p:nvPr>
            <p:ph type="sldNum" sz="quarter" idx="10"/>
          </p:nvPr>
        </p:nvSpPr>
        <p:spPr/>
        <p:txBody>
          <a:bodyPr/>
          <a:lstStyle/>
          <a:p>
            <a:fld id="{18BDFEC3-8487-43E8-A154-7C12CBC1FFF2}" type="slidenum">
              <a:rPr lang="en-US"/>
              <a:t>55</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evolutionary tree shows the relationship between humans and other apes. All apes, including gibbons, orangutans, gorillas, chimpanzees, humans, and human ancestors, belong in the superfamily Hominoidea. Of these, all but gibbons are great apes that belong in the family Hominidae. Gorillas, chimpanzees, humans, and human ancestors belong in the subfamily Homininae. Humans and their direct ancestors belong in the tribe Hominini.</a:t>
            </a:r>
          </a:p>
        </p:txBody>
      </p:sp>
      <p:sp>
        <p:nvSpPr>
          <p:cNvPr id="4" name="Slide Number Placeholder 3"/>
          <p:cNvSpPr>
            <a:spLocks noGrp="1"/>
          </p:cNvSpPr>
          <p:nvPr>
            <p:ph type="sldNum" sz="quarter" idx="10"/>
          </p:nvPr>
        </p:nvSpPr>
        <p:spPr/>
        <p:txBody>
          <a:bodyPr/>
          <a:lstStyle/>
          <a:p>
            <a:fld id="{18BDFEC3-8487-43E8-A154-7C12CBC1FFF2}" type="slidenum">
              <a:rPr lang="en-US"/>
              <a:t>56</a:t>
            </a:fld>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A shows an A. afarensis skull, which is similar in shape but the forehead slopes back and the jaw juts out. Photo B shows a human skull.</a:t>
            </a:r>
          </a:p>
        </p:txBody>
      </p:sp>
      <p:sp>
        <p:nvSpPr>
          <p:cNvPr id="4" name="Slide Number Placeholder 3"/>
          <p:cNvSpPr>
            <a:spLocks noGrp="1"/>
          </p:cNvSpPr>
          <p:nvPr>
            <p:ph type="sldNum" sz="quarter" idx="10"/>
          </p:nvPr>
        </p:nvSpPr>
        <p:spPr/>
        <p:txBody>
          <a:bodyPr/>
          <a:lstStyle/>
          <a:p>
            <a:fld id="{18BDFEC3-8487-43E8-A154-7C12CBC1FFF2}" type="slidenum">
              <a:rPr lang="en-US"/>
              <a:t>57</a:t>
            </a:fld>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Partial skeleton is human-like but child-sized.</a:t>
            </a:r>
          </a:p>
        </p:txBody>
      </p:sp>
      <p:sp>
        <p:nvSpPr>
          <p:cNvPr id="4" name="Slide Number Placeholder 3"/>
          <p:cNvSpPr>
            <a:spLocks noGrp="1"/>
          </p:cNvSpPr>
          <p:nvPr>
            <p:ph type="sldNum" sz="quarter" idx="10"/>
          </p:nvPr>
        </p:nvSpPr>
        <p:spPr/>
        <p:txBody>
          <a:bodyPr/>
          <a:lstStyle/>
          <a:p>
            <a:fld id="{18BDFEC3-8487-43E8-A154-7C12CBC1FFF2}" type="slidenum">
              <a:rPr lang="en-US"/>
              <a:t>58</a:t>
            </a:fld>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photo shows a skull that looks similar to a human skull but has prominent brow ridges.</a:t>
            </a:r>
          </a:p>
        </p:txBody>
      </p:sp>
      <p:sp>
        <p:nvSpPr>
          <p:cNvPr id="4" name="Slide Number Placeholder 3"/>
          <p:cNvSpPr>
            <a:spLocks noGrp="1"/>
          </p:cNvSpPr>
          <p:nvPr>
            <p:ph type="sldNum" sz="quarter" idx="10"/>
          </p:nvPr>
        </p:nvSpPr>
        <p:spPr/>
        <p:txBody>
          <a:bodyPr/>
          <a:lstStyle/>
          <a:p>
            <a:fld id="{18BDFEC3-8487-43E8-A154-7C12CBC1FFF2}" type="slidenum">
              <a:rPr lang="en-US"/>
              <a:t>59</a:t>
            </a:fld>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illustration shows a very human looking Neanderthal wearing fur and cutting a hide with a stone tool.</a:t>
            </a:r>
          </a:p>
        </p:txBody>
      </p:sp>
      <p:sp>
        <p:nvSpPr>
          <p:cNvPr id="4" name="Slide Number Placeholder 3"/>
          <p:cNvSpPr>
            <a:spLocks noGrp="1"/>
          </p:cNvSpPr>
          <p:nvPr>
            <p:ph type="sldNum" sz="quarter" idx="10"/>
          </p:nvPr>
        </p:nvSpPr>
        <p:spPr/>
        <p:txBody>
          <a:bodyPr/>
          <a:lstStyle/>
          <a:p>
            <a:fld id="{18BDFEC3-8487-43E8-A154-7C12CBC1FFF2}" type="slidenum">
              <a:rPr lang="en-US"/>
              <a:t>60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70AD47"/>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70AD47"/>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pPr>
            <a:r>
              <a:t>Biology 2e</a:t>
            </a:r>
          </a:p>
        </p:txBody>
      </p:sp>
      <p:sp>
        <p:nvSpPr>
          <p:cNvPr id="3" name="Subtitle 2"/>
          <p:cNvSpPr>
            <a:spLocks noGrp="1"/>
          </p:cNvSpPr>
          <p:nvPr>
            <p:ph type="subTitle" idx="1"/>
          </p:nvPr>
        </p:nvSpPr>
        <p:spPr>
          <a:xfrm>
            <a:off x="1828800" y="2072269"/>
            <a:ext cx="8534400" cy="1752600"/>
          </a:xfrm>
        </p:spPr>
        <p:txBody>
          <a:bodyPr>
            <a:normAutofit lnSpcReduction="10000"/>
          </a:bodyPr>
          <a:lstStyle/>
          <a:p>
            <a:pPr marL="0" lvl="0" indent="0">
              <a:buNone/>
            </a:pPr>
            <a:r>
              <a:t>Chapter 29 Vertebrates</a:t>
            </a:r>
            <a:br/>
            <a:br/>
            <a:endParaRPr/>
          </a:p>
        </p:txBody>
      </p:sp>
      <p:pic>
        <p:nvPicPr>
          <p:cNvPr id="4" name="Cover Image" descr="Cover image"/>
          <p:cNvPicPr>
            <a:picLocks noChangeAspect="1"/>
          </p:cNvPicPr>
          <p:nvPr/>
        </p:nvPicPr>
        <p:blipFill>
          <a:blip r:embed="rId2"/>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Chapter outline</a:t>
            </a:r>
          </a:p>
        </p:txBody>
      </p:sp>
      <p:sp>
        <p:nvSpPr>
          <p:cNvPr id="3" name="Content Placeholder 2"/>
          <p:cNvSpPr>
            <a:spLocks noGrp="1"/>
          </p:cNvSpPr>
          <p:nvPr>
            <p:ph idx="1"/>
          </p:nvPr>
        </p:nvSpPr>
        <p:spPr/>
        <p:txBody>
          <a:bodyPr/>
          <a:lstStyle/>
          <a:p>
            <a:pPr marL="457189" lvl="0" indent="-457189">
              <a:buAutoNum type="arabicPeriod"/>
            </a:pPr>
            <a:r>
              <a:t>Chordates</a:t>
            </a:r>
          </a:p>
          <a:p>
            <a:pPr marL="457189" lvl="0" indent="-457189">
              <a:buAutoNum type="arabicPeriod"/>
            </a:pPr>
            <a:r>
              <a:t>Fishes</a:t>
            </a:r>
          </a:p>
          <a:p>
            <a:pPr marL="457189" lvl="0" indent="-457189">
              <a:buAutoNum type="arabicPeriod"/>
            </a:pPr>
            <a:r>
              <a:t>Amphibians</a:t>
            </a:r>
          </a:p>
          <a:p>
            <a:pPr marL="457189" lvl="0" indent="-457189">
              <a:buAutoNum type="arabicPeriod"/>
            </a:pPr>
            <a:r>
              <a:t>Reptiles</a:t>
            </a:r>
          </a:p>
          <a:p>
            <a:pPr marL="457189" lvl="0" indent="-457189">
              <a:buAutoNum type="arabicPeriod"/>
            </a:pPr>
            <a:r>
              <a:t>Birds</a:t>
            </a:r>
          </a:p>
          <a:p>
            <a:pPr marL="457189" lvl="0" indent="-457189">
              <a:buAutoNum type="arabicPeriod"/>
            </a:pPr>
            <a:r>
              <a:t>Mammals</a:t>
            </a:r>
          </a:p>
          <a:p>
            <a:pPr marL="457189" lvl="0" indent="-457189">
              <a:buAutoNum type="arabicPeriod"/>
            </a:pPr>
            <a:r>
              <a:t>The Evolution of Primates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29.1</a:t>
            </a:r>
          </a:p>
        </p:txBody>
      </p:sp>
      <p:pic>
        <p:nvPicPr>
          <p:cNvPr id="3" name="Picture 1" descr="Photos show a tiger, a gorilla, and an eagle."/>
          <p:cNvPicPr>
            <a:picLocks noGrp="1" noChangeAspect="1"/>
          </p:cNvPicPr>
          <p:nvPr/>
        </p:nvPicPr>
        <p:blipFill>
          <a:blip r:embed="rId3"/>
          <a:stretch>
            <a:fillRect/>
          </a:stretch>
        </p:blipFill>
        <p:spPr bwMode="auto">
          <a:xfrm>
            <a:off x="609600" y="1778000"/>
            <a:ext cx="10972800" cy="3009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Examples of critically endangered vertebrate species include (a) the Siberian tiger (Panthera tigris), (b) the mountain gorilla (Gorilla beringei), and (c) the harpy eagle (Harpia harpyja). (The harpy eagle is considered "near threatened" globally, but critically endangered in much of its former range in Mexico and Central America.) (credit a: modification of work by Dave Pape; credit b: modification of work by Dave Proffer; credit c: modification of work by Haui Ared)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29.1 Chordates</a:t>
            </a:r>
          </a:p>
        </p:txBody>
      </p:sp>
      <p:sp>
        <p:nvSpPr>
          <p:cNvPr id="3" name="Content Placeholder 2"/>
          <p:cNvSpPr>
            <a:spLocks noGrp="1"/>
          </p:cNvSpPr>
          <p:nvPr>
            <p:ph idx="1"/>
          </p:nvPr>
        </p:nvSpPr>
        <p:spPr/>
        <p:txBody>
          <a:bodyPr/>
          <a:lstStyle/>
          <a:p>
            <a:pPr marL="0" lvl="0" indent="0">
              <a:buNone/>
            </a:pPr>
            <a:r>
              <a:rPr b="1"/>
              <a:t>Learning Objectives</a:t>
            </a:r>
          </a:p>
          <a:p>
            <a:pPr lvl="0"/>
            <a:r>
              <a:t>Describe the distinguishing characteristics of chordates</a:t>
            </a:r>
          </a:p>
          <a:p>
            <a:pPr lvl="0"/>
            <a:r>
              <a:t>Identify the derived characters of craniates that sets them apart from other chordates</a:t>
            </a:r>
          </a:p>
          <a:p>
            <a:pPr lvl="0"/>
            <a:r>
              <a:t>Describe the developmental fate of the notochord in vertebrates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29.2</a:t>
            </a:r>
          </a:p>
        </p:txBody>
      </p:sp>
      <p:pic>
        <p:nvPicPr>
          <p:cNvPr id="3" name="Picture 1" descr="The deuterostome phylogenetic tree includes Echinodermata and chordata. Chordates possess an notochord and include chephalochordates (lancelets), urochordata (tunicates) craniata, which have a cranium. Craniata includes the Myxini (hagfish) and vertebrata, which possess a vertebral column. Vertebrata includes the Petromyzontida (lampreys) and Gnathostomes, which possess a jaw. Gnathostomes include Actinopterygii (ray finned fishes) and animals with four limbs. Animals with four limbs include Actinistia (coelacanths) , dipnoi (lungfishes) and tetrapods, or animals with four legs. Tetrapods include amphibian (frogs and salamanders) and Amniotic, which possess an amniotic egg. Amniota includes reptilian (turtles, snakes, crocodiles and birds) and mammalia, or animals that produce milk."/>
          <p:cNvPicPr>
            <a:picLocks noGrp="1" noChangeAspect="1"/>
          </p:cNvPicPr>
          <p:nvPr/>
        </p:nvPicPr>
        <p:blipFill>
          <a:blip r:embed="rId3"/>
          <a:stretch>
            <a:fillRect/>
          </a:stretch>
        </p:blipFill>
        <p:spPr bwMode="auto">
          <a:xfrm>
            <a:off x="2425700" y="952500"/>
            <a:ext cx="7340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Deuterostome phylogeny. All chordates are deuterostomes possessing a notochord at some stage of their life cycle.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29.3</a:t>
            </a:r>
          </a:p>
        </p:txBody>
      </p:sp>
      <p:pic>
        <p:nvPicPr>
          <p:cNvPr id="3" name="Picture 1" descr="The illustration shows a fish-shaped chordate. A long, thin dorsal hollow nerve cord runs the length of the chordate, along the top. Immediately beneath the nerve cord is a notochord that also runs the length of the organism. Beneath the notochord, pharyngeal slits cut diagonally into tissue toward the front of the organism. A post-anal tail occurs at the rear."/>
          <p:cNvPicPr>
            <a:picLocks noGrp="1" noChangeAspect="1"/>
          </p:cNvPicPr>
          <p:nvPr/>
        </p:nvPicPr>
        <p:blipFill>
          <a:blip r:embed="rId3"/>
          <a:stretch>
            <a:fillRect/>
          </a:stretch>
        </p:blipFill>
        <p:spPr bwMode="auto">
          <a:xfrm>
            <a:off x="1104900" y="952500"/>
            <a:ext cx="9982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Chordate features. In chordates, four common features appear at some point during development: a notochord, a dorsal hollow nerve cord, pharyngeal slits, and a post-anal tail. The endostyle is embedded in the floor of the pharynx.</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29.4</a:t>
            </a:r>
          </a:p>
        </p:txBody>
      </p:sp>
      <p:pic>
        <p:nvPicPr>
          <p:cNvPr id="3" name="Picture 1" descr="The illustration shows a lancelet with a head protruding from the sand, and the rest of the body buried. On the head, tentacles surround the mouth. The mouth leads to a digestive tract. The anus is just before the post anal tail. The pharyngeal slits are next to the atrium, which empties into the atriopore. The body has segmented muscles running along it from top to bottom."/>
          <p:cNvPicPr>
            <a:picLocks noGrp="1" noChangeAspect="1"/>
          </p:cNvPicPr>
          <p:nvPr/>
        </p:nvPicPr>
        <p:blipFill>
          <a:blip r:embed="rId3"/>
          <a:stretch>
            <a:fillRect/>
          </a:stretch>
        </p:blipFill>
        <p:spPr bwMode="auto">
          <a:xfrm>
            <a:off x="3556000" y="952500"/>
            <a:ext cx="5092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Cephalochordate anatomy. In the lancelet and other cephalochordates, the notochord extends into the head region. Adult lancelets retain all five key characteristics of chordates: a notochord, a dorsal hollow nerve cord, pharyngeal slits, an endostyle, and a post-anal tail.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29.5</a:t>
            </a:r>
          </a:p>
        </p:txBody>
      </p:sp>
      <p:pic>
        <p:nvPicPr>
          <p:cNvPr id="3" name="Picture 1" descr="Photo A shows tunicates, which are sponge-like in appearance and have holes along the surface. Illustration B shows the tunicate larval stage, which resembles a tadpole, with a post anal tail at the narrow end. A dorsal hollow nerve cord run along the upper back, and a notochord runs beneath the nerve cord. The digestive tract starts with an oral siphon at the front of the animal connected to a stomach. Above the stomach is the atrial siphon. The pharyngeal slits, which are located in between the stomach and mouth, are connected to an atrial opening at the top of the body. Illustration C shows an adult tunicate, which resembles a tree stump anchored at the bottom. Water enters through an oral siphon at the top of the body and passes through the pharyngeal slits, where it is filtered. Water then exits through another opening at the side of the body. A heart, stomach and gonad are tucked beneath the pharyngeal slit. The outer surface is called a tunic."/>
          <p:cNvPicPr>
            <a:picLocks noGrp="1" noChangeAspect="1"/>
          </p:cNvPicPr>
          <p:nvPr/>
        </p:nvPicPr>
        <p:blipFill>
          <a:blip r:embed="rId3"/>
          <a:stretch>
            <a:fillRect/>
          </a:stretch>
        </p:blipFill>
        <p:spPr bwMode="auto">
          <a:xfrm>
            <a:off x="609600" y="1689100"/>
            <a:ext cx="10972800" cy="31877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Urochordate anatomy. (a) This photograph shows a colony of the tunicate Botrylloides violaceus. (b) The larval stage of the tunicate possesses all of the features characteristic of chordates: a notochord, a dorsal hollow nerve cord, pharyngeal slits, an endostyle, and a post-anal tail. (c) In the adult stage, the notochord, nerve cord, and tail disappear, leaving just the pharyngeal slits and endostyle. (credit: modification of work by Dann Blackwood, USGS)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29.6</a:t>
            </a:r>
          </a:p>
        </p:txBody>
      </p:sp>
      <p:pic>
        <p:nvPicPr>
          <p:cNvPr id="3" name="Picture 1" descr="The image displays a group of salps near a coral reef.  This appears as a long, globular chain, with interior sections shaped like snails."/>
          <p:cNvPicPr>
            <a:picLocks noGrp="1" noChangeAspect="1"/>
          </p:cNvPicPr>
          <p:nvPr/>
        </p:nvPicPr>
        <p:blipFill>
          <a:blip r:embed="rId3"/>
          <a:stretch>
            <a:fillRect/>
          </a:stretch>
        </p:blipFill>
        <p:spPr bwMode="auto">
          <a:xfrm>
            <a:off x="2832100" y="952500"/>
            <a:ext cx="6527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Salps. These colonial tunicates feed on phytoplankton. Salps are sequential hermaphrodites, with younger female colonies fertilized by older male colonies. (credit: Oregon Department of Fish &amp; Wildlife via Wikimedia Commons)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29.7</a:t>
            </a:r>
          </a:p>
        </p:txBody>
      </p:sp>
      <p:pic>
        <p:nvPicPr>
          <p:cNvPr id="3" name="Picture 1" descr="The cranium wraps around the upper part of the head. The mandible is the lower jaw. Other bones complete the skull."/>
          <p:cNvPicPr>
            <a:picLocks noGrp="1" noChangeAspect="1"/>
          </p:cNvPicPr>
          <p:nvPr/>
        </p:nvPicPr>
        <p:blipFill>
          <a:blip r:embed="rId3"/>
          <a:stretch>
            <a:fillRect/>
          </a:stretch>
        </p:blipFill>
        <p:spPr bwMode="auto">
          <a:xfrm>
            <a:off x="2921000" y="952500"/>
            <a:ext cx="6337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craniate skull. The subphylum Craniata (or Vertebrata), including this placoderm fish (Dunkleosteus sp.), are characterized by the presence of a cranium, mandible, and other facial bones. (credit: “Steveoc 86”/Wikimedia Commons)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29.8</a:t>
            </a:r>
          </a:p>
        </p:txBody>
      </p:sp>
      <p:pic>
        <p:nvPicPr>
          <p:cNvPr id="3" name="Picture 1" descr="Photo shows a fish skeleton with a vertebral column extending back from the skull."/>
          <p:cNvPicPr>
            <a:picLocks noGrp="1" noChangeAspect="1"/>
          </p:cNvPicPr>
          <p:nvPr/>
        </p:nvPicPr>
        <p:blipFill>
          <a:blip r:embed="rId3"/>
          <a:stretch>
            <a:fillRect/>
          </a:stretch>
        </p:blipFill>
        <p:spPr bwMode="auto">
          <a:xfrm>
            <a:off x="1422400" y="952500"/>
            <a:ext cx="9359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vertebrate skeleton. Vertebrata are characterized by the presence of a backbone, such as the one that runs through the middle of this fish. All vertebrates are in the Craniata clade and have a cranium. (credit: Ernest V. More; taken at Smithsonian Museum of Natural History, Washington, D.C.)</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29.2 Fishes</a:t>
            </a:r>
          </a:p>
        </p:txBody>
      </p:sp>
      <p:sp>
        <p:nvSpPr>
          <p:cNvPr id="3" name="Content Placeholder 2"/>
          <p:cNvSpPr>
            <a:spLocks noGrp="1"/>
          </p:cNvSpPr>
          <p:nvPr>
            <p:ph idx="1"/>
          </p:nvPr>
        </p:nvSpPr>
        <p:spPr/>
        <p:txBody>
          <a:bodyPr/>
          <a:lstStyle/>
          <a:p>
            <a:pPr marL="0" lvl="0" indent="0">
              <a:buNone/>
            </a:pPr>
            <a:r>
              <a:rPr b="1"/>
              <a:t>Learning Objectives</a:t>
            </a:r>
          </a:p>
          <a:p>
            <a:pPr lvl="0"/>
            <a:r>
              <a:t>Describe the difference between jawless and jawed fishes</a:t>
            </a:r>
          </a:p>
          <a:p>
            <a:pPr lvl="0"/>
            <a:r>
              <a:t>Discuss the distinguishing features of sharks and rays compared to other modern fishes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29.9</a:t>
            </a:r>
          </a:p>
        </p:txBody>
      </p:sp>
      <p:pic>
        <p:nvPicPr>
          <p:cNvPr id="3" name="Picture 1" descr="The photo shows wormlike hagfish clustered in a muddy hole."/>
          <p:cNvPicPr>
            <a:picLocks noGrp="1" noChangeAspect="1"/>
          </p:cNvPicPr>
          <p:nvPr/>
        </p:nvPicPr>
        <p:blipFill>
          <a:blip r:embed="rId3"/>
          <a:stretch>
            <a:fillRect/>
          </a:stretch>
        </p:blipFill>
        <p:spPr bwMode="auto">
          <a:xfrm>
            <a:off x="2984500" y="952500"/>
            <a:ext cx="6210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Hagfish. Pacific hagfish are scavengers that live on the ocean floor. (credit: Linda Snook, NOAA/CBNMS)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29.10</a:t>
            </a:r>
          </a:p>
        </p:txBody>
      </p:sp>
      <p:pic>
        <p:nvPicPr>
          <p:cNvPr id="3" name="Picture 1" descr="The photo shows leech-like sea lampreys latched onto a large fish.  The sea lampreys have a long, smooth, slender body."/>
          <p:cNvPicPr>
            <a:picLocks noGrp="1" noChangeAspect="1"/>
          </p:cNvPicPr>
          <p:nvPr/>
        </p:nvPicPr>
        <p:blipFill>
          <a:blip r:embed="rId3"/>
          <a:stretch>
            <a:fillRect/>
          </a:stretch>
        </p:blipFill>
        <p:spPr bwMode="auto">
          <a:xfrm>
            <a:off x="2565400" y="952500"/>
            <a:ext cx="7061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Lamprey. These parasitic sea lampreys, Petromyzon marinus, attach by suction to their lake trout host, and use their rough tongues to rasp away flesh in order to feed on the trout’s blood. (credit: USGS)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29.11</a:t>
            </a:r>
          </a:p>
        </p:txBody>
      </p:sp>
      <p:pic>
        <p:nvPicPr>
          <p:cNvPr id="3" name="Picture 1" descr="The illustration shows a large fish with a very wide mouth."/>
          <p:cNvPicPr>
            <a:picLocks noGrp="1" noChangeAspect="1"/>
          </p:cNvPicPr>
          <p:nvPr/>
        </p:nvPicPr>
        <p:blipFill>
          <a:blip r:embed="rId3"/>
          <a:stretch>
            <a:fillRect/>
          </a:stretch>
        </p:blipFill>
        <p:spPr bwMode="auto">
          <a:xfrm>
            <a:off x="2628900" y="952500"/>
            <a:ext cx="6921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placoderm. Dunkleosteus was an enormous placoderm from the Devonian period, 380 to 360 million years ago. It measured up to 10 meters in length and weighed up to 3.6 tons. Its head and neck were armored with heavy bony plates. Although Dunkleosteus had no true teeth, the edge of the jaw was armed with sharp bony blades. (credit: Nobu Tamura)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29.12</a:t>
            </a:r>
          </a:p>
        </p:txBody>
      </p:sp>
      <p:pic>
        <p:nvPicPr>
          <p:cNvPr id="3" name="Picture 1" descr="The photo shows a hammerhead shark, whose head is broad and flat, with eyes at each outer edge."/>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Shark. Hammerhead sharks tend to school during the day and hunt prey at night. (credit: Masashi Sugawara)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29.13</a:t>
            </a:r>
          </a:p>
        </p:txBody>
      </p:sp>
      <p:pic>
        <p:nvPicPr>
          <p:cNvPr id="3" name="Picture 1" descr="The image displays a whale shark swimming in the Georgia Aquarium."/>
          <p:cNvPicPr>
            <a:picLocks noGrp="1" noChangeAspect="1"/>
          </p:cNvPicPr>
          <p:nvPr/>
        </p:nvPicPr>
        <p:blipFill>
          <a:blip r:embed="rId3"/>
          <a:stretch>
            <a:fillRect/>
          </a:stretch>
        </p:blipFill>
        <p:spPr bwMode="auto">
          <a:xfrm>
            <a:off x="1041400" y="952500"/>
            <a:ext cx="10121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Whale shark in the Georgia Aquarium. Whale sharks are filter-feeders and can grow to be over 10 meters long. Whale sharks, like most other sharks, are ovoviviparous. (credit: modified from Zac Wolf [Own work] [CC BY-SA 2.5 (http://creativecommons.org/licenses/by-sa/2.5)], via Wikimedia Commons)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29.14</a:t>
            </a:r>
          </a:p>
        </p:txBody>
      </p:sp>
      <p:pic>
        <p:nvPicPr>
          <p:cNvPr id="3" name="Picture 1" descr="The photo shows long, thin shark embryos encased in egg cases."/>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Shark egg cases. Shark embryos are clearly visible through these transparent egg cases. The round structure is the yolk that nourishes the growing embryo. (credit: Jek Bacarisas)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29.15</a:t>
            </a:r>
          </a:p>
        </p:txBody>
      </p:sp>
      <p:pic>
        <p:nvPicPr>
          <p:cNvPr id="3" name="Picture 1" descr="Photo A shows a stingray with a long, thin body and a circular head, resting on the sandy bottom. Photo B shows a spotted ratfish with fins and a long slender tail, but with no visible gill slits."/>
          <p:cNvPicPr>
            <a:picLocks noGrp="1" noChangeAspect="1"/>
          </p:cNvPicPr>
          <p:nvPr/>
        </p:nvPicPr>
        <p:blipFill>
          <a:blip r:embed="rId3"/>
          <a:stretch>
            <a:fillRect/>
          </a:stretch>
        </p:blipFill>
        <p:spPr bwMode="auto">
          <a:xfrm>
            <a:off x="609600" y="1206500"/>
            <a:ext cx="10972800" cy="4152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Cartilaginous fish. (a) Stingray. This stingray blends into the sandy bottom of the ocean floor. A spotted ratfish (b) Hydrolagus colliei. (credit: a "Sailn1"/Flickr b: Linda Snook / MBNMS [Public domain], via Wikimedia Commons.)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29.16</a:t>
            </a:r>
          </a:p>
        </p:txBody>
      </p:sp>
      <p:pic>
        <p:nvPicPr>
          <p:cNvPr id="3" name="Picture 1" descr="The illustration compares a bright red salmon (a) and a blue coelacanth (b), both of which are similar in shape and have fins."/>
          <p:cNvPicPr>
            <a:picLocks noGrp="1" noChangeAspect="1"/>
          </p:cNvPicPr>
          <p:nvPr/>
        </p:nvPicPr>
        <p:blipFill>
          <a:blip r:embed="rId3"/>
          <a:stretch>
            <a:fillRect/>
          </a:stretch>
        </p:blipFill>
        <p:spPr bwMode="auto">
          <a:xfrm>
            <a:off x="609600" y="2133600"/>
            <a:ext cx="10972800" cy="23114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Osteichthyes. The (a) sockeye salmon and (b) coelacanth are both bony fishes of the Osteichthyes clade. The coelacanth, sometimes called a lobe-finned fish, was thought to have gone extinct in the Late Cretaceous period, 100 million years ago, until one was discovered in 1938 near the Comoros Islands between Africa and Madagascar. (credit a: modification of work by Timothy Knepp, USFWS; credit b: modification of work by Robbie Cada)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29.3 Amphibians</a:t>
            </a:r>
          </a:p>
        </p:txBody>
      </p:sp>
      <p:sp>
        <p:nvSpPr>
          <p:cNvPr id="3" name="Content Placeholder 2"/>
          <p:cNvSpPr>
            <a:spLocks noGrp="1"/>
          </p:cNvSpPr>
          <p:nvPr>
            <p:ph idx="1"/>
          </p:nvPr>
        </p:nvSpPr>
        <p:spPr/>
        <p:txBody>
          <a:bodyPr/>
          <a:lstStyle/>
          <a:p>
            <a:pPr marL="0" lvl="0" indent="0">
              <a:buNone/>
            </a:pPr>
            <a:r>
              <a:rPr b="1"/>
              <a:t>Learning Objectives</a:t>
            </a:r>
          </a:p>
          <a:p>
            <a:pPr lvl="0"/>
            <a:r>
              <a:t>Describe the important difference between the life cycle of amphibians and the life cycles of other vertebrates</a:t>
            </a:r>
          </a:p>
          <a:p>
            <a:pPr lvl="0"/>
            <a:r>
              <a:t>Distinguish between the characteristics of Urodela, Anura, and Apoda</a:t>
            </a:r>
          </a:p>
          <a:p>
            <a:pPr lvl="0"/>
            <a:r>
              <a:t>Describe the evolutionary history of amphibians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29.17</a:t>
            </a:r>
          </a:p>
        </p:txBody>
      </p:sp>
      <p:pic>
        <p:nvPicPr>
          <p:cNvPr id="3" name="Picture 1" descr="The image shows a tetrapod-like fish with fin-like legs."/>
          <p:cNvPicPr>
            <a:picLocks noGrp="1" noChangeAspect="1"/>
          </p:cNvPicPr>
          <p:nvPr/>
        </p:nvPicPr>
        <p:blipFill>
          <a:blip r:embed="rId3"/>
          <a:stretch>
            <a:fillRect/>
          </a:stretch>
        </p:blipFill>
        <p:spPr bwMode="auto">
          <a:xfrm>
            <a:off x="2057400" y="952500"/>
            <a:ext cx="8077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Tiktaalik. The recent fossil discovery of Tiktaalik roseae suggests evidence for an animal intermediate to finned fish and legged tetrapods, sometimes called a "fishapod." (credit: Zina Deretsky, National Science Foundation)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29.18</a:t>
            </a:r>
          </a:p>
        </p:txBody>
      </p:sp>
      <p:pic>
        <p:nvPicPr>
          <p:cNvPr id="3" name="Picture 1" descr="The photo shows a black salamander with bright yellow spots."/>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Salamander. Most salamanders have legs and a tail, but respiration varies among species. (credit: Valentina Storti)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29.19</a:t>
            </a:r>
          </a:p>
        </p:txBody>
      </p:sp>
      <p:pic>
        <p:nvPicPr>
          <p:cNvPr id="3" name="Picture 1" descr="The photo shows a big, bright green frog sitting on a branch."/>
          <p:cNvPicPr>
            <a:picLocks noGrp="1" noChangeAspect="1"/>
          </p:cNvPicPr>
          <p:nvPr/>
        </p:nvPicPr>
        <p:blipFill>
          <a:blip r:embed="rId3"/>
          <a:stretch>
            <a:fillRect/>
          </a:stretch>
        </p:blipFill>
        <p:spPr bwMode="auto">
          <a:xfrm>
            <a:off x="2552700" y="952500"/>
            <a:ext cx="7086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Tree frog. The Australian green tree frog is a nocturnal predator that lives in the canopies of trees near a water source.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29.20</a:t>
            </a:r>
          </a:p>
        </p:txBody>
      </p:sp>
      <p:pic>
        <p:nvPicPr>
          <p:cNvPr id="3" name="Picture 1" descr="The photo shows a frog with a long tail from the tadpole stage."/>
          <p:cNvPicPr>
            <a:picLocks noGrp="1" noChangeAspect="1"/>
          </p:cNvPicPr>
          <p:nvPr/>
        </p:nvPicPr>
        <p:blipFill>
          <a:blip r:embed="rId3"/>
          <a:stretch>
            <a:fillRect/>
          </a:stretch>
        </p:blipFill>
        <p:spPr bwMode="auto">
          <a:xfrm>
            <a:off x="2921000" y="952500"/>
            <a:ext cx="6337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Amphibian metamorphosis. A juvenile frog metamorphoses into a frog. Here, the frog has started to develop limbs, but its tadpole tail is still evident.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29.21</a:t>
            </a:r>
          </a:p>
        </p:txBody>
      </p:sp>
      <p:pic>
        <p:nvPicPr>
          <p:cNvPr id="3" name="Picture 1" descr="A world map shows two continents, Gondwana and Laurentia, which are shaped very differently from the continents of today. Gondwana was made up of two smaller subcontinents separated by a narrow sea. One continent contained modern Antarctica, and the other contained parts of Africa."/>
          <p:cNvPicPr>
            <a:picLocks noGrp="1" noChangeAspect="1"/>
          </p:cNvPicPr>
          <p:nvPr/>
        </p:nvPicPr>
        <p:blipFill>
          <a:blip r:embed="rId3"/>
          <a:stretch>
            <a:fillRect/>
          </a:stretch>
        </p:blipFill>
        <p:spPr bwMode="auto">
          <a:xfrm>
            <a:off x="3517900" y="952500"/>
            <a:ext cx="5143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Paleozoic continents. During the Paleozoic Era, around 550 million years ago, the continent Gondwana formed. Both Gondwana and the continent Laurentia were located near the equator.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29.4 Reptiles</a:t>
            </a:r>
          </a:p>
        </p:txBody>
      </p:sp>
      <p:sp>
        <p:nvSpPr>
          <p:cNvPr id="3" name="Content Placeholder 2"/>
          <p:cNvSpPr>
            <a:spLocks noGrp="1"/>
          </p:cNvSpPr>
          <p:nvPr>
            <p:ph idx="1"/>
          </p:nvPr>
        </p:nvSpPr>
        <p:spPr/>
        <p:txBody>
          <a:bodyPr/>
          <a:lstStyle/>
          <a:p>
            <a:pPr marL="0" lvl="0" indent="0">
              <a:buNone/>
            </a:pPr>
            <a:r>
              <a:rPr b="1"/>
              <a:t>Learning Objectives</a:t>
            </a:r>
          </a:p>
          <a:p>
            <a:pPr lvl="0"/>
            <a:r>
              <a:t>Describe the main characteristics of amniotes</a:t>
            </a:r>
          </a:p>
          <a:p>
            <a:pPr lvl="0"/>
            <a:r>
              <a:t>Explain the difference between anapsids, synapsids, and diapsids, and give an example of each</a:t>
            </a:r>
          </a:p>
          <a:p>
            <a:pPr lvl="0"/>
            <a:r>
              <a:t>Identify the characteristics of reptiles</a:t>
            </a:r>
          </a:p>
          <a:p>
            <a:pPr lvl="0"/>
            <a:r>
              <a:t>Discuss the evolution of reptiles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29.22</a:t>
            </a:r>
          </a:p>
        </p:txBody>
      </p:sp>
      <p:pic>
        <p:nvPicPr>
          <p:cNvPr id="3" name="Picture 1" descr="The illustration shows a cross section of an egg.  The outer covering is called the shell.  There is a circular mass inside with many different parts.  Surrounding the mass, within the shell is the albumen.  The outer layer of the circular mass is the chorion.  An embryo is contained within an amniotic cavity, filled with amniotic fluid.  Attached to the embryo is a yolk sac, filled with a yolk substance.  Vein like features, called allantois, extend from the chorion to the embryo."/>
          <p:cNvPicPr>
            <a:picLocks noGrp="1" noChangeAspect="1"/>
          </p:cNvPicPr>
          <p:nvPr/>
        </p:nvPicPr>
        <p:blipFill>
          <a:blip r:embed="rId3"/>
          <a:stretch>
            <a:fillRect/>
          </a:stretch>
        </p:blipFill>
        <p:spPr bwMode="auto">
          <a:xfrm>
            <a:off x="3276600" y="952500"/>
            <a:ext cx="5638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An amniotic egg. The key features of an amniotic egg are shown.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29.23</a:t>
            </a:r>
          </a:p>
        </p:txBody>
      </p:sp>
      <p:pic>
        <p:nvPicPr>
          <p:cNvPr id="3" name="Picture 1" descr="The illustration compares three different skull types. All three skulls are elongated and similar in shape; the only difference between them is the number of holes behind the eye. The anapsid skull (left) has no openings. The synapsid skull (middle) has one opening, and the diapsid skull (right) has two openings, one on top of the other."/>
          <p:cNvPicPr>
            <a:picLocks noGrp="1" noChangeAspect="1"/>
          </p:cNvPicPr>
          <p:nvPr/>
        </p:nvPicPr>
        <p:blipFill>
          <a:blip r:embed="rId3"/>
          <a:stretch>
            <a:fillRect/>
          </a:stretch>
        </p:blipFill>
        <p:spPr bwMode="auto">
          <a:xfrm>
            <a:off x="609600" y="2120900"/>
            <a:ext cx="10972800" cy="23241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Amniote skulls. Compare the skulls and temporal fenestrae of anapsids, synapsids, and diapsids. Anapsids have no openings, synapsids have one opening, and diapsids have two openings.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29.24</a:t>
            </a:r>
          </a:p>
        </p:txBody>
      </p:sp>
      <p:pic>
        <p:nvPicPr>
          <p:cNvPr id="3" name="Picture 1" descr="The trunk of the amniote phylogenetic tree is the ancestral amniote. Initially, the tree branches into diapsids, anapsids, and synapsids. Synapsids give rise to mammals, which are therapsids. Anapsids are all extinct. Diapsids are subdivided into two groups, lepidosaurs and archosaurs. Lepidosauria includes plesiosaurs, ichthyosaurs, Sphenodontia and Squamata, which includes lizards and snakes. Archosauria branches into Crocodilia, pterosaurs, dinosaurs, and birds."/>
          <p:cNvPicPr>
            <a:picLocks noGrp="1" noChangeAspect="1"/>
          </p:cNvPicPr>
          <p:nvPr/>
        </p:nvPicPr>
        <p:blipFill>
          <a:blip r:embed="rId3"/>
          <a:stretch>
            <a:fillRect/>
          </a:stretch>
        </p:blipFill>
        <p:spPr bwMode="auto">
          <a:xfrm>
            <a:off x="2349500" y="952500"/>
            <a:ext cx="7505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Amniote phylogeny. This chart shows the evolution of amniotes. The placement of Testudines (turtles) is currently still debated.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29.25</a:t>
            </a:r>
          </a:p>
        </p:txBody>
      </p:sp>
      <p:pic>
        <p:nvPicPr>
          <p:cNvPr id="3" name="Picture 1" descr="The illustration shows pterosaurs, which resemble large modern birds with long necks, long beaks, and bat-like wings."/>
          <p:cNvPicPr>
            <a:picLocks noGrp="1" noChangeAspect="1"/>
          </p:cNvPicPr>
          <p:nvPr/>
        </p:nvPicPr>
        <p:blipFill>
          <a:blip r:embed="rId3"/>
          <a:stretch>
            <a:fillRect/>
          </a:stretch>
        </p:blipFill>
        <p:spPr bwMode="auto">
          <a:xfrm>
            <a:off x="3022600" y="952500"/>
            <a:ext cx="6134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Pterosaurs. Pterosaurs, such as this Quetzalcoatlus, which existed from the late Triassic to the Cretaceous period (230 to 65.5 million years ago), possessed wings but are not believed to have been capable of powered flight. Instead, they may have been able to soar after launching from cliffs. (credit: Mark Witton, Darren Naish)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29.26</a:t>
            </a:r>
          </a:p>
        </p:txBody>
      </p:sp>
      <p:pic>
        <p:nvPicPr>
          <p:cNvPr id="3" name="Picture 1" descr="Illustration A shows a dinosaur that walks on four legs, has a long tail, and an armored back. Photo B shows a skeleton of a Eoraptor in a museum."/>
          <p:cNvPicPr>
            <a:picLocks noGrp="1" noChangeAspect="1"/>
          </p:cNvPicPr>
          <p:nvPr/>
        </p:nvPicPr>
        <p:blipFill>
          <a:blip r:embed="rId3"/>
          <a:stretch>
            <a:fillRect/>
          </a:stretch>
        </p:blipFill>
        <p:spPr bwMode="auto">
          <a:xfrm>
            <a:off x="609600" y="1600200"/>
            <a:ext cx="10972800" cy="33528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Ornithischian and saurischian Dinosaurs. Edmontonia was an armored dinosaur that lived in the Late Cretaceous period, 145.5 to 65.6 million years ago. Herrerasaurus and Eoraptor (b) were late Triassic saurischian dinosaurs dating to about 230 million years ago. (credit: a Mariana Ruiz Villareal b Zach Tirrell from Plymouth, USA, Dino Origins)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29.27</a:t>
            </a:r>
          </a:p>
        </p:txBody>
      </p:sp>
      <p:pic>
        <p:nvPicPr>
          <p:cNvPr id="3" name="Picture 1" descr="The photo shows a crocodile sitting in the mud."/>
          <p:cNvPicPr>
            <a:picLocks noGrp="1" noChangeAspect="1"/>
          </p:cNvPicPr>
          <p:nvPr/>
        </p:nvPicPr>
        <p:blipFill>
          <a:blip r:embed="rId3"/>
          <a:stretch>
            <a:fillRect/>
          </a:stretch>
        </p:blipFill>
        <p:spPr bwMode="auto">
          <a:xfrm>
            <a:off x="2578100" y="952500"/>
            <a:ext cx="7023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crocodilian. Crocodilians, such as this Siamese crocodile (Crocodylus siamensis), provide parental care for their offspring. (credit: Keshav Mukund Kandhadai)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29.28</a:t>
            </a:r>
          </a:p>
        </p:txBody>
      </p:sp>
      <p:pic>
        <p:nvPicPr>
          <p:cNvPr id="3" name="Picture 1" descr="This photo shows a green lizard with short spines on its back."/>
          <p:cNvPicPr>
            <a:picLocks noGrp="1" noChangeAspect="1"/>
          </p:cNvPicPr>
          <p:nvPr/>
        </p:nvPicPr>
        <p:blipFill>
          <a:blip r:embed="rId3"/>
          <a:stretch>
            <a:fillRect/>
          </a:stretch>
        </p:blipFill>
        <p:spPr bwMode="auto">
          <a:xfrm>
            <a:off x="3187700" y="952500"/>
            <a:ext cx="5829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tuatara. This tuatara from New Zealand may resemble a lizard but belongs to a distinct lineage, the Sphenodontidae family. (credit: Sid Mosdell)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29.29</a:t>
            </a:r>
          </a:p>
        </p:txBody>
      </p:sp>
      <p:pic>
        <p:nvPicPr>
          <p:cNvPr id="3" name="Picture 1" descr="The photo shows a green lizard with its tail curled like a snail shell. The lizard has two horns and matches the leaves of the plant on which it sits."/>
          <p:cNvPicPr>
            <a:picLocks noGrp="1" noChangeAspect="1"/>
          </p:cNvPicPr>
          <p:nvPr/>
        </p:nvPicPr>
        <p:blipFill>
          <a:blip r:embed="rId3"/>
          <a:stretch>
            <a:fillRect/>
          </a:stretch>
        </p:blipFill>
        <p:spPr bwMode="auto">
          <a:xfrm>
            <a:off x="2984500" y="952500"/>
            <a:ext cx="6210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chameleon. This Jackson’s chameleon (Trioceros jacksonii) blends in with its surroundings.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29.30</a:t>
            </a:r>
          </a:p>
        </p:txBody>
      </p:sp>
      <p:pic>
        <p:nvPicPr>
          <p:cNvPr id="3" name="Picture 1" descr="The photo shows a snake with orange and black bands and white stripes."/>
          <p:cNvPicPr>
            <a:picLocks noGrp="1" noChangeAspect="1"/>
          </p:cNvPicPr>
          <p:nvPr/>
        </p:nvPicPr>
        <p:blipFill>
          <a:blip r:embed="rId3"/>
          <a:stretch>
            <a:fillRect/>
          </a:stretch>
        </p:blipFill>
        <p:spPr bwMode="auto">
          <a:xfrm>
            <a:off x="2984500" y="952500"/>
            <a:ext cx="6210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nonvenomous snake. The garter snake belongs to the genus Thamnophis, the most widely distributed reptile genus in North America. (credit: Steve Jurvetson)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29.31</a:t>
            </a:r>
          </a:p>
        </p:txBody>
      </p:sp>
      <p:pic>
        <p:nvPicPr>
          <p:cNvPr id="3" name="Picture 1" descr="The photo shows a very large tortoise, that has a huge shell which encases its body.  Its legs, neck and head protrude from the shell."/>
          <p:cNvPicPr>
            <a:picLocks noGrp="1" noChangeAspect="1"/>
          </p:cNvPicPr>
          <p:nvPr/>
        </p:nvPicPr>
        <p:blipFill>
          <a:blip r:embed="rId3"/>
          <a:stretch>
            <a:fillRect/>
          </a:stretch>
        </p:blipFill>
        <p:spPr bwMode="auto">
          <a:xfrm>
            <a:off x="3289300" y="952500"/>
            <a:ext cx="5613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tortoise. The African spurred tortoise (Geochelone sulcata) lives at the southern edge of the Sahara Desert. It is the third largest tortoise in the world. (credit: Jim Bowen)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29.5 Birds</a:t>
            </a:r>
          </a:p>
        </p:txBody>
      </p:sp>
      <p:sp>
        <p:nvSpPr>
          <p:cNvPr id="3" name="Content Placeholder 2"/>
          <p:cNvSpPr>
            <a:spLocks noGrp="1"/>
          </p:cNvSpPr>
          <p:nvPr>
            <p:ph idx="1"/>
          </p:nvPr>
        </p:nvSpPr>
        <p:spPr/>
        <p:txBody>
          <a:bodyPr/>
          <a:lstStyle/>
          <a:p>
            <a:pPr marL="0" lvl="0" indent="0">
              <a:buNone/>
            </a:pPr>
            <a:r>
              <a:rPr b="1"/>
              <a:t>Learning Objectives</a:t>
            </a:r>
          </a:p>
          <a:p>
            <a:pPr lvl="0"/>
            <a:r>
              <a:t>Describe the evolutionary history of birds</a:t>
            </a:r>
          </a:p>
          <a:p>
            <a:pPr lvl="0"/>
            <a:r>
              <a:t>Describe the derived characteristics in birds that facilitate flight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29.32</a:t>
            </a:r>
          </a:p>
        </p:txBody>
      </p:sp>
      <p:pic>
        <p:nvPicPr>
          <p:cNvPr id="3" name="Picture 1" descr="Illustration A shows a bird's wing. Primary feathers fan out and back from the outer part of the wing. Secondary feathers extend back from the inner part of the wing. Photo B shows individual primary and secondary feathers. The primary feather is long and slender. The secondary feather is shorter and wider."/>
          <p:cNvPicPr>
            <a:picLocks noGrp="1" noChangeAspect="1"/>
          </p:cNvPicPr>
          <p:nvPr/>
        </p:nvPicPr>
        <p:blipFill>
          <a:blip r:embed="rId3"/>
          <a:stretch>
            <a:fillRect/>
          </a:stretch>
        </p:blipFill>
        <p:spPr bwMode="auto">
          <a:xfrm>
            <a:off x="3124200" y="952500"/>
            <a:ext cx="5956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Flight feathers. (a) Primary feathers are located at the wing tip and provide thrust; secondary feathers are located close to the body and provide lift. (b) Primary and secondary feathers from a common buzzard (Buteo buteo). (Credit b: Mod. from S. Seyfert https://commons.wikimedia.org/w/index.php?curid=613813)</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29.33</a:t>
            </a:r>
          </a:p>
        </p:txBody>
      </p:sp>
      <p:pic>
        <p:nvPicPr>
          <p:cNvPr id="3" name="Picture 1" descr="The illustration shows a hollow bone with structural supports providing reinforcement."/>
          <p:cNvPicPr>
            <a:picLocks noGrp="1" noChangeAspect="1"/>
          </p:cNvPicPr>
          <p:nvPr/>
        </p:nvPicPr>
        <p:blipFill>
          <a:blip r:embed="rId3"/>
          <a:stretch>
            <a:fillRect/>
          </a:stretch>
        </p:blipFill>
        <p:spPr bwMode="auto">
          <a:xfrm>
            <a:off x="609600" y="1422400"/>
            <a:ext cx="10972800" cy="37338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Pneumatic bone. Many birds have hollow, pneumatic bones, which make flight easier.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29.34</a:t>
            </a:r>
          </a:p>
        </p:txBody>
      </p:sp>
      <p:pic>
        <p:nvPicPr>
          <p:cNvPr id="3" name="Picture 1" descr="The illustration shows the direction of airflow in both inhalation and exhalation in birds. During inhalation, air passes from the beak down the trachea to the posterior air sac located behind the lungs. From the posterior air sac, air enters the lungs, and the anterior air sac in front of the lungs. Air from both air sacs also enters hollows in bones. During exhalation air from hollows in the bones enters the air sacs, then the lungs, then the trachea, where it exits through the beak."/>
          <p:cNvPicPr>
            <a:picLocks noGrp="1" noChangeAspect="1"/>
          </p:cNvPicPr>
          <p:nvPr/>
        </p:nvPicPr>
        <p:blipFill>
          <a:blip r:embed="rId3"/>
          <a:stretch>
            <a:fillRect/>
          </a:stretch>
        </p:blipFill>
        <p:spPr bwMode="auto">
          <a:xfrm>
            <a:off x="609600" y="1397000"/>
            <a:ext cx="10972800" cy="37846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Air flow in bird lungs. Avian respiration is an efficient system of gas exchange with air flowing unidirectionally. A full ventilation cycle takes two breathing cycles. During the first inhalation, air passes from the trachea into posterior air sacs. The first exhalation moves the air from the posterior air sacs to the lungs. The second inhalation moves the air in the lungs to the anterior air sacs, and the second exhalation moves the air in the anterior air sacs out of the body. Overall, each inhalation moves air into the air sacs, while each exhalation moves fresh air through the lungs and "used" air out of the body. The air sacs are connected to the hollow interior of bones. (credit: modification of work by L. Shyamal)</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29.35</a:t>
            </a:r>
          </a:p>
        </p:txBody>
      </p:sp>
      <p:pic>
        <p:nvPicPr>
          <p:cNvPr id="3" name="Picture 1" descr="Part a shows a bird on the ground, and another coasting toward the ground. Part b shows a fossilized bird, with feathers visible."/>
          <p:cNvPicPr>
            <a:picLocks noGrp="1" noChangeAspect="1"/>
          </p:cNvPicPr>
          <p:nvPr/>
        </p:nvPicPr>
        <p:blipFill>
          <a:blip r:embed="rId3"/>
          <a:stretch>
            <a:fillRect/>
          </a:stretch>
        </p:blipFill>
        <p:spPr bwMode="auto">
          <a:xfrm>
            <a:off x="1066800" y="952500"/>
            <a:ext cx="10058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Archaeopteryx. (a) Archaeopteryx lived in the late Jurassic period around 150 million years ago. It had cuplike thecodont teeth like a dinosaur, but had (b) flight feathers like modern birds, which can be seen in this fossil. Note the claws on the wings, which are still found in a number of birds, such as the newborn chicks of the South American Hoatzin. (credit b: modification of work by Daderot/Wikimedia Commons, CC0 1.0)</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29.36</a:t>
            </a:r>
          </a:p>
        </p:txBody>
      </p:sp>
      <p:pic>
        <p:nvPicPr>
          <p:cNvPr id="3" name="Picture 1" descr="The photo shows a bird sitting on a branch."/>
          <p:cNvPicPr>
            <a:picLocks noGrp="1" noChangeAspect="1"/>
          </p:cNvPicPr>
          <p:nvPr/>
        </p:nvPicPr>
        <p:blipFill>
          <a:blip r:embed="rId3"/>
          <a:stretch>
            <a:fillRect/>
          </a:stretch>
        </p:blipFill>
        <p:spPr bwMode="auto">
          <a:xfrm>
            <a:off x="2197100" y="952500"/>
            <a:ext cx="7797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Enantiornithean bird. Shanweiniao cooperorum was a species of Enantiornithes that did not survive past the Cretaceous period. (credit: Nobu Tamura)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29.6 Mammals (1 of 2)</a:t>
            </a:r>
          </a:p>
        </p:txBody>
      </p:sp>
      <p:sp>
        <p:nvSpPr>
          <p:cNvPr id="3" name="Content Placeholder 2"/>
          <p:cNvSpPr>
            <a:spLocks noGrp="1"/>
          </p:cNvSpPr>
          <p:nvPr>
            <p:ph idx="1"/>
          </p:nvPr>
        </p:nvSpPr>
        <p:spPr/>
        <p:txBody>
          <a:bodyPr/>
          <a:lstStyle/>
          <a:p>
            <a:pPr marL="0" lvl="0" indent="0">
              <a:buNone/>
            </a:pPr>
            <a:r>
              <a:rPr b="1"/>
              <a:t>Learning Objectives</a:t>
            </a:r>
          </a:p>
          <a:p>
            <a:pPr lvl="0"/>
            <a:r>
              <a:t>Name and describe the distinguishing features of the three main groups of mammals</a:t>
            </a:r>
          </a:p>
          <a:p>
            <a:pPr lvl="0"/>
            <a:r>
              <a:t>Describe the likely line of evolutionary descent that produced mammals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29.6 Mammals (2 of 2)</a:t>
            </a:r>
          </a:p>
        </p:txBody>
      </p:sp>
      <p:sp>
        <p:nvSpPr>
          <p:cNvPr id="3" name="Content Placeholder 2"/>
          <p:cNvSpPr>
            <a:spLocks noGrp="1"/>
          </p:cNvSpPr>
          <p:nvPr>
            <p:ph idx="1"/>
          </p:nvPr>
        </p:nvSpPr>
        <p:spPr/>
        <p:txBody>
          <a:bodyPr/>
          <a:lstStyle/>
          <a:p>
            <a:pPr marL="0" lvl="0" indent="0">
              <a:buNone/>
            </a:pPr>
            <a:r>
              <a:rPr b="1"/>
              <a:t>Learning Objectives</a:t>
            </a:r>
          </a:p>
          <a:p>
            <a:pPr lvl="0"/>
            <a:r>
              <a:t>List some derived features that may have arisen in response to mammals’ need for constant, high-level metabolism</a:t>
            </a:r>
          </a:p>
          <a:p>
            <a:pPr lvl="0"/>
            <a:r>
              <a:t>Identify the major clades of eutherian mammals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29.37</a:t>
            </a:r>
          </a:p>
        </p:txBody>
      </p:sp>
      <p:pic>
        <p:nvPicPr>
          <p:cNvPr id="3" name="Picture 1" descr="The illustration shows the three bones of the inner ear, the malleus, the incus, and the stapes, which are connected together inside the ear canal."/>
          <p:cNvPicPr>
            <a:picLocks noGrp="1" noChangeAspect="1"/>
          </p:cNvPicPr>
          <p:nvPr/>
        </p:nvPicPr>
        <p:blipFill>
          <a:blip r:embed="rId3"/>
          <a:stretch>
            <a:fillRect/>
          </a:stretch>
        </p:blipFill>
        <p:spPr bwMode="auto">
          <a:xfrm>
            <a:off x="2882900" y="952500"/>
            <a:ext cx="6438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Mammalian ear bones. Bones of the mammalian middle ear are modified from bones of the jaw and skull in reptiles. The stapes is found in other vertebrates (e.g., the columella of birds) whereas in mammals, the malleus and incus are derived from the articular and quadrate bones, respectively. (credit: NCI)</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29.38</a:t>
            </a:r>
          </a:p>
        </p:txBody>
      </p:sp>
      <p:pic>
        <p:nvPicPr>
          <p:cNvPr id="3" name="Picture 1" descr="The illustration shows an animal resembling a short-haired dog."/>
          <p:cNvPicPr>
            <a:picLocks noGrp="1" noChangeAspect="1"/>
          </p:cNvPicPr>
          <p:nvPr/>
        </p:nvPicPr>
        <p:blipFill>
          <a:blip r:embed="rId3"/>
          <a:stretch>
            <a:fillRect/>
          </a:stretch>
        </p:blipFill>
        <p:spPr bwMode="auto">
          <a:xfrm>
            <a:off x="1651000" y="952500"/>
            <a:ext cx="8902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Cynodont. Cynodonts ("dog teeth"), which first appeared in the Late Permian period 260 million years ago, are thought to be the ancestors of modern mammals. Holes in the upper jaws of cynodonts suggest that they had whiskers, which might also indicate the presence of hair. (credit: Nobu Tamura)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29.39</a:t>
            </a:r>
          </a:p>
        </p:txBody>
      </p:sp>
      <p:pic>
        <p:nvPicPr>
          <p:cNvPr id="3" name="Picture 1" descr="Image of morganucodont. Inset: Jaw showing double hinge, one between dentary and squamosal and one between articular (yellow) and quadrate (blue) bones."/>
          <p:cNvPicPr>
            <a:picLocks noGrp="1" noChangeAspect="1"/>
          </p:cNvPicPr>
          <p:nvPr/>
        </p:nvPicPr>
        <p:blipFill>
          <a:blip r:embed="rId3"/>
          <a:stretch>
            <a:fillRect/>
          </a:stretch>
        </p:blipFill>
        <p:spPr bwMode="auto">
          <a:xfrm>
            <a:off x="1181100" y="952500"/>
            <a:ext cx="9829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morganucodont. This morganucodont Megazotrodon, an extinct basal mammal, may have been nocturnal and insectivorous. Inset: Jaw of a morganucodont, showing a double hinge, one between the dentary and squamosal and one between the articular (yellow) and quadrate (blue) bones. In living mammals, the articular and quadrate bones have been incorporated into the middle ear. (Credit: By Nordelch [Megazostrodon Natural History Museum] Wikimedia Commons. Credit inset: Mod from Philcha. https://commons.wikimedia.org/w/index.php? curid=3631949)</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29.40</a:t>
            </a:r>
          </a:p>
        </p:txBody>
      </p:sp>
      <p:pic>
        <p:nvPicPr>
          <p:cNvPr id="3" name="Picture 1" descr="Illustration A shows two platypuses with webbed feet, broad flat tails, and broad flat bills.  Photo B shows an echidna with a slender snout and a body covered in short spines."/>
          <p:cNvPicPr>
            <a:picLocks noGrp="1" noChangeAspect="1"/>
          </p:cNvPicPr>
          <p:nvPr/>
        </p:nvPicPr>
        <p:blipFill>
          <a:blip r:embed="rId3"/>
          <a:stretch>
            <a:fillRect/>
          </a:stretch>
        </p:blipFill>
        <p:spPr bwMode="auto">
          <a:xfrm>
            <a:off x="609600" y="1206500"/>
            <a:ext cx="10972800" cy="41402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Egg-laying mammals. (a) The platypus, a monotreme, possesses a leathery beak and lays eggs rather than giving birth to live young. (b) The echidna is another monotreme, with long hairs modified into spines. (credit b: modification of work by Barry Thomas)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29.41</a:t>
            </a:r>
          </a:p>
        </p:txBody>
      </p:sp>
      <p:pic>
        <p:nvPicPr>
          <p:cNvPr id="3" name="Picture 1" descr="The illustration shows an animal resembling a small bear lying in the grass."/>
          <p:cNvPicPr>
            <a:picLocks noGrp="1" noChangeAspect="1"/>
          </p:cNvPicPr>
          <p:nvPr/>
        </p:nvPicPr>
        <p:blipFill>
          <a:blip r:embed="rId3"/>
          <a:stretch>
            <a:fillRect/>
          </a:stretch>
        </p:blipFill>
        <p:spPr bwMode="auto">
          <a:xfrm>
            <a:off x="2578100" y="952500"/>
            <a:ext cx="7023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marsupial mammal. The Tasmanian devil is one of several marsupials native to Australia. (credit: Wayne McLean)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29.7 The Evolution of Primates</a:t>
            </a:r>
          </a:p>
        </p:txBody>
      </p:sp>
      <p:sp>
        <p:nvSpPr>
          <p:cNvPr id="3" name="Content Placeholder 2"/>
          <p:cNvSpPr>
            <a:spLocks noGrp="1"/>
          </p:cNvSpPr>
          <p:nvPr>
            <p:ph idx="1"/>
          </p:nvPr>
        </p:nvSpPr>
        <p:spPr/>
        <p:txBody>
          <a:bodyPr/>
          <a:lstStyle/>
          <a:p>
            <a:pPr marL="0" lvl="0" indent="0">
              <a:buNone/>
            </a:pPr>
            <a:r>
              <a:rPr b="1"/>
              <a:t>Learning Objectives</a:t>
            </a:r>
          </a:p>
          <a:p>
            <a:pPr lvl="0"/>
            <a:r>
              <a:t>Describe the derived features that distinguish primates from other animals</a:t>
            </a:r>
          </a:p>
          <a:p>
            <a:pPr lvl="0"/>
            <a:r>
              <a:t>Describe the defining features of the major groups of primates</a:t>
            </a:r>
          </a:p>
          <a:p>
            <a:pPr lvl="0"/>
            <a:r>
              <a:t>Identify the major hominin precursors to modern humans</a:t>
            </a:r>
          </a:p>
          <a:p>
            <a:pPr lvl="0"/>
            <a:r>
              <a:t>Explain why scientists are having difficulty determining the true lines of descent in hominids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29.42</a:t>
            </a:r>
          </a:p>
        </p:txBody>
      </p:sp>
      <p:pic>
        <p:nvPicPr>
          <p:cNvPr id="3" name="Picture 1" descr="Image depicts a Tarsier in a tree."/>
          <p:cNvPicPr>
            <a:picLocks noGrp="1" noChangeAspect="1"/>
          </p:cNvPicPr>
          <p:nvPr/>
        </p:nvPicPr>
        <p:blipFill>
          <a:blip r:embed="rId3"/>
          <a:stretch>
            <a:fillRect/>
          </a:stretch>
        </p:blipFill>
        <p:spPr bwMode="auto">
          <a:xfrm>
            <a:off x="2984500" y="952500"/>
            <a:ext cx="6210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Philippine tarsier. This tarsier, Carlito syrichta, is one of the smallest primates—about 5 inches long, from nose to the base of the tail. The tail is not shown, but is about twice the length of the body. Note the large eyes, each of which is about the same size as the animal's brain, and the long hind legs. (credit: mtoz (http://creativecommons.org/licenses/by-sa/2.0), via Wikimedia Commons)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29.43</a:t>
            </a:r>
          </a:p>
        </p:txBody>
      </p:sp>
      <p:pic>
        <p:nvPicPr>
          <p:cNvPr id="3" name="Picture 1" descr="The photo shows a black monkey with its mouth open in a howl."/>
          <p:cNvPicPr>
            <a:picLocks noGrp="1" noChangeAspect="1"/>
          </p:cNvPicPr>
          <p:nvPr/>
        </p:nvPicPr>
        <p:blipFill>
          <a:blip r:embed="rId3"/>
          <a:stretch>
            <a:fillRect/>
          </a:stretch>
        </p:blipFill>
        <p:spPr bwMode="auto">
          <a:xfrm>
            <a:off x="2578100" y="952500"/>
            <a:ext cx="7048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New World monkey. The howler monkey is native to Central and South America. It makes a call that sounds like a lion roaring. (credit: Xavi Talleda)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29.44</a:t>
            </a:r>
          </a:p>
        </p:txBody>
      </p:sp>
      <p:pic>
        <p:nvPicPr>
          <p:cNvPr id="3" name="Picture 1" descr="Image depicts various skeletons of great ape primates, including gibbon, chimp, and human. The skeletons have significant similarities, but their posture and structures differ. Most apes have much longer arms relative to their height than do humans. Only humans and gibbons have an upright posture. And gorillas, chimps, and orangutans have much larger vertebrae (relative to their size) in the neck and upper back."/>
          <p:cNvPicPr>
            <a:picLocks noGrp="1" noChangeAspect="1"/>
          </p:cNvPicPr>
          <p:nvPr/>
        </p:nvPicPr>
        <p:blipFill>
          <a:blip r:embed="rId3"/>
          <a:stretch>
            <a:fillRect/>
          </a:stretch>
        </p:blipFill>
        <p:spPr bwMode="auto">
          <a:xfrm>
            <a:off x="1803400" y="952500"/>
            <a:ext cx="8585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Primate skeletons. All great apes have a similar skeletal structure. (credit: modification of work by Tim Vickers)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29.45</a:t>
            </a:r>
          </a:p>
        </p:txBody>
      </p:sp>
      <p:pic>
        <p:nvPicPr>
          <p:cNvPr id="3" name="Picture 1" descr="Image A shows a gibbon mother and baby. Image B shows a young chimpanzee."/>
          <p:cNvPicPr>
            <a:picLocks noGrp="1" noChangeAspect="1"/>
          </p:cNvPicPr>
          <p:nvPr/>
        </p:nvPicPr>
        <p:blipFill>
          <a:blip r:embed="rId3"/>
          <a:stretch>
            <a:fillRect/>
          </a:stretch>
        </p:blipFill>
        <p:spPr bwMode="auto">
          <a:xfrm>
            <a:off x="622300" y="952500"/>
            <a:ext cx="10947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Lesser and great apes. This white-cheeked gibbon (a) is a lesser ape. In gibbons of this species, females and infants are buff and males are black. This young chimpanzee (b) is one of the great apes. It possesses a relatively large brain and has no tail. (credit a: MAC. credit b: modification of work by Aaron Logan)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29.46</a:t>
            </a:r>
          </a:p>
        </p:txBody>
      </p:sp>
      <p:pic>
        <p:nvPicPr>
          <p:cNvPr id="3" name="Picture 1" descr="The evolutionary tree shows the relationship between humans and other apes. All apes, including gibbons, orangutans, gorillas, chimpanzees, humans, and human ancestors, belong in the superfamily Hominoidea. Of these, all but gibbons are great apes that belong in the family Hominidae. Gorillas, chimpanzees, humans, and human ancestors belong in the subfamily Homininae. Humans and their direct ancestors belong in the tribe Hominini."/>
          <p:cNvPicPr>
            <a:picLocks noGrp="1" noChangeAspect="1"/>
          </p:cNvPicPr>
          <p:nvPr/>
        </p:nvPicPr>
        <p:blipFill>
          <a:blip r:embed="rId3"/>
          <a:stretch>
            <a:fillRect/>
          </a:stretch>
        </p:blipFill>
        <p:spPr bwMode="auto">
          <a:xfrm>
            <a:off x="3403600" y="952500"/>
            <a:ext cx="5372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Hominin phylogeny. This chart shows evolutionary relationship among Hominins and hypothesized relation to modern humans. (*still debated phylogeny position).</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29.47</a:t>
            </a:r>
          </a:p>
        </p:txBody>
      </p:sp>
      <p:pic>
        <p:nvPicPr>
          <p:cNvPr id="3" name="Picture 1" descr="Photo A shows an A. afarensis skull, which is similar in shape but the forehead slopes back and the jaw juts out. Photo B shows a human skull."/>
          <p:cNvPicPr>
            <a:picLocks noGrp="1" noChangeAspect="1"/>
          </p:cNvPicPr>
          <p:nvPr/>
        </p:nvPicPr>
        <p:blipFill>
          <a:blip r:embed="rId3"/>
          <a:stretch>
            <a:fillRect/>
          </a:stretch>
        </p:blipFill>
        <p:spPr bwMode="auto">
          <a:xfrm>
            <a:off x="2413000" y="952500"/>
            <a:ext cx="7366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Australopithicene and modern human skulls. The skull of (a) Australopithecus afarensis, an early hominid that lived between two and three million years ago, resembled that of (b) modern humans but was smaller with a sloped forehead, larger teeth, and a prominent jaw.</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29.48</a:t>
            </a:r>
          </a:p>
        </p:txBody>
      </p:sp>
      <p:pic>
        <p:nvPicPr>
          <p:cNvPr id="3" name="Picture 1" descr="Partial skeleton is human-like but child-sized."/>
          <p:cNvPicPr>
            <a:picLocks noGrp="1" noChangeAspect="1"/>
          </p:cNvPicPr>
          <p:nvPr/>
        </p:nvPicPr>
        <p:blipFill>
          <a:blip r:embed="rId3"/>
          <a:stretch>
            <a:fillRect/>
          </a:stretch>
        </p:blipFill>
        <p:spPr bwMode="auto">
          <a:xfrm>
            <a:off x="5130800" y="952500"/>
            <a:ext cx="1930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Lucy. This adult female Australopithecus afarensis skeleton, nicknamed Lucy, was discovered in the mid-1970s. (credit: “120”/Wikimedia Commons)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29.49</a:t>
            </a:r>
          </a:p>
        </p:txBody>
      </p:sp>
      <p:pic>
        <p:nvPicPr>
          <p:cNvPr id="3" name="Picture 1" descr="The photo shows a skull that looks similar to a human skull but has prominent brow ridges."/>
          <p:cNvPicPr>
            <a:picLocks noGrp="1" noChangeAspect="1"/>
          </p:cNvPicPr>
          <p:nvPr/>
        </p:nvPicPr>
        <p:blipFill>
          <a:blip r:embed="rId3"/>
          <a:stretch>
            <a:fillRect/>
          </a:stretch>
        </p:blipFill>
        <p:spPr bwMode="auto">
          <a:xfrm>
            <a:off x="3924300" y="952500"/>
            <a:ext cx="4343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Homo erectus. Homo erectus had a prominent brow and a nose that pointed downward rather than forward.</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29.50</a:t>
            </a:r>
          </a:p>
        </p:txBody>
      </p:sp>
      <p:pic>
        <p:nvPicPr>
          <p:cNvPr id="3" name="Picture 1" descr="The illustration shows a very human looking Neanderthal wearing fur and cutting a hide with a stone tool."/>
          <p:cNvPicPr>
            <a:picLocks noGrp="1" noChangeAspect="1"/>
          </p:cNvPicPr>
          <p:nvPr/>
        </p:nvPicPr>
        <p:blipFill>
          <a:blip r:embed="rId3"/>
          <a:stretch>
            <a:fillRect/>
          </a:stretch>
        </p:blipFill>
        <p:spPr bwMode="auto">
          <a:xfrm>
            <a:off x="2984500" y="952500"/>
            <a:ext cx="6210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Neanderthal. The Homo neanderthalensis used tools and may have worn clothing.</a:t>
            </a:r>
          </a:p>
        </p:txBody>
      </p:sp>
      <p:sp>
        <p:nvSpPr>
          <p:cNvPr id="5" name="TextBox 4">
            <a:extLst>
              <a:ext uri="{FF2B5EF4-FFF2-40B4-BE49-F238E27FC236}">
                <a16:creationId xmlns:a16="http://schemas.microsoft.com/office/drawing/2014/main" id="{2AC2A999-0106-A752-FA38-6B828461B934}"/>
              </a:ext>
            </a:extLst>
          </p:cNvPr>
          <p:cNvSpPr txBox="1"/>
          <p:nvPr/>
        </p:nvSpPr>
        <p:spPr>
          <a:xfrm>
            <a:off x="69056" y="6441150"/>
            <a:ext cx="9144000" cy="369332"/>
          </a:xfrm>
          <a:prstGeom prst="rect">
            <a:avLst/>
          </a:prstGeom>
          <a:noFill/>
        </p:spPr>
        <p:txBody>
          <a:bodyPr wrap="square">
            <a:spAutoFit/>
          </a:bodyPr>
          <a:lstStyle/>
          <a:p>
            <a:r>
              <a:rPr lang="en-US" sz="900" dirty="0"/>
              <a:t>This OpenStax ancillary resource is © Rice University under a CC BY-NC-SA 4.0 International license; it may be reproduced or modified for noncommercial purposes only but must be attributed to OpenStax, Rice University and any changes must be noted. Any adaptation must be shared under the same type of license.</a:t>
            </a:r>
          </a:p>
        </p:txBody>
      </p:sp>
    </p:spTree>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4608</Words>
  <Application>Microsoft Macintosh PowerPoint</Application>
  <PresentationFormat>Widescreen</PresentationFormat>
  <Paragraphs>249</Paragraphs>
  <Slides>60</Slides>
  <Notes>50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60</vt:i4>
      </vt:variant>
    </vt:vector>
  </HeadingPairs>
  <TitlesOfParts>
    <vt:vector size="63" baseType="lpstr">
      <vt:lpstr>Arial</vt:lpstr>
      <vt:lpstr>Calibri</vt:lpstr>
      <vt:lpstr>Office Theme</vt:lpstr>
      <vt:lpstr>Biology 2e</vt:lpstr>
      <vt:lpstr>Chapter outline</vt:lpstr>
      <vt:lpstr>Figure 29.1</vt:lpstr>
      <vt:lpstr>29.1 Chordates</vt:lpstr>
      <vt:lpstr>Figure 29.2</vt:lpstr>
      <vt:lpstr>Figure 29.3</vt:lpstr>
      <vt:lpstr>Figure 29.4</vt:lpstr>
      <vt:lpstr>Figure 29.5</vt:lpstr>
      <vt:lpstr>Figure 29.6</vt:lpstr>
      <vt:lpstr>Figure 29.7</vt:lpstr>
      <vt:lpstr>Figure 29.8</vt:lpstr>
      <vt:lpstr>29.2 Fishes</vt:lpstr>
      <vt:lpstr>Figure 29.9</vt:lpstr>
      <vt:lpstr>Figure 29.10</vt:lpstr>
      <vt:lpstr>Figure 29.11</vt:lpstr>
      <vt:lpstr>Figure 29.12</vt:lpstr>
      <vt:lpstr>Figure 29.13</vt:lpstr>
      <vt:lpstr>Figure 29.14</vt:lpstr>
      <vt:lpstr>Figure 29.15</vt:lpstr>
      <vt:lpstr>Figure 29.16</vt:lpstr>
      <vt:lpstr>29.3 Amphibians</vt:lpstr>
      <vt:lpstr>Figure 29.17</vt:lpstr>
      <vt:lpstr>Figure 29.18</vt:lpstr>
      <vt:lpstr>Figure 29.19</vt:lpstr>
      <vt:lpstr>Figure 29.20</vt:lpstr>
      <vt:lpstr>Figure 29.21</vt:lpstr>
      <vt:lpstr>29.4 Reptiles</vt:lpstr>
      <vt:lpstr>Figure 29.22</vt:lpstr>
      <vt:lpstr>Figure 29.23</vt:lpstr>
      <vt:lpstr>Figure 29.24</vt:lpstr>
      <vt:lpstr>Figure 29.25</vt:lpstr>
      <vt:lpstr>Figure 29.26</vt:lpstr>
      <vt:lpstr>Figure 29.27</vt:lpstr>
      <vt:lpstr>Figure 29.28</vt:lpstr>
      <vt:lpstr>Figure 29.29</vt:lpstr>
      <vt:lpstr>Figure 29.30</vt:lpstr>
      <vt:lpstr>Figure 29.31</vt:lpstr>
      <vt:lpstr>29.5 Birds</vt:lpstr>
      <vt:lpstr>Figure 29.32</vt:lpstr>
      <vt:lpstr>Figure 29.33</vt:lpstr>
      <vt:lpstr>Figure 29.34</vt:lpstr>
      <vt:lpstr>Figure 29.35</vt:lpstr>
      <vt:lpstr>Figure 29.36</vt:lpstr>
      <vt:lpstr>29.6 Mammals (1 of 2)</vt:lpstr>
      <vt:lpstr>29.6 Mammals (2 of 2)</vt:lpstr>
      <vt:lpstr>Figure 29.37</vt:lpstr>
      <vt:lpstr>Figure 29.38</vt:lpstr>
      <vt:lpstr>Figure 29.39</vt:lpstr>
      <vt:lpstr>Figure 29.40</vt:lpstr>
      <vt:lpstr>Figure 29.41</vt:lpstr>
      <vt:lpstr>29.7 The Evolution of Primates</vt:lpstr>
      <vt:lpstr>Figure 29.42</vt:lpstr>
      <vt:lpstr>Figure 29.43</vt:lpstr>
      <vt:lpstr>Figure 29.44</vt:lpstr>
      <vt:lpstr>Figure 29.45</vt:lpstr>
      <vt:lpstr>Figure 29.46</vt:lpstr>
      <vt:lpstr>Figure 29.47</vt:lpstr>
      <vt:lpstr>Figure 29.48</vt:lpstr>
      <vt:lpstr>Figure 29.49</vt:lpstr>
      <vt:lpstr>Figure 29.50</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300</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Biology 2e</dc:title>
  <dc:creator/>
  <cp:keywords/>
  <cp:lastModifiedBy>Microsoft Office User</cp:lastModifiedBy>
  <cp:revision>1</cp:revision>
  <dcterms:created xsi:type="dcterms:W3CDTF">2025-11-04T20:33:17Z</dcterms:created>
  <dcterms:modified xsi:type="dcterms:W3CDTF">2025-11-19T17:34:08Z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29 Vertebrates</vt:lpwstr>
  </property>
</Properties>
</file>