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 micrograph of a round, transparent single-celled organism with long thin spines. Part b is a micrograph of an oval, transparent organism with ridges running along its length. The nucleus is visible as a large, round sphere. Cilia extend from the surface of the organism. Part c is an underwater photo of a kelp forest growing from the seabed.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micrograph shows two round, membrane-bound organelles inside a cell. The organelles are about 400 nanometers (about 0.4 microns) across and have membranes running through the middle of them.</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A shows a green, oval chloroplast with an outer membrane and an inner membrane. Thylakoids are disk-shaped and stack together like poker chips. Image B is a micrograph showing rectangular shapes that have small green spheres within.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red algae with lettuce-like leaves. Part b shows four oval green algae cells stacked next to each other. The green algae cells are about 2 micrometers across and 10 micrometers long.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steps that, according to the endosymbiotic theory, gave rise to eukaryotic organisms. In step 1, infoldings in the plasma membrane of an ancestral prokaryote gave rise to endomembrane components, including a nucleus and endoplasmic reticulum. In step 2, the first endosymbiotic event occurred: The ancestral eukaryote consumed aerobic bacteria that evolved into mitochondria. The results of step 2 branch in two directions. One direction led to modern heterotrophic eukaryotes with mitochondria but no chloroplasts. The other direction led to step 3, a second endosymbiotic event, where the early eukaryote consumed photosynthetic bacteria that evolved into chloroplasts. Step 3 led to modern photosynthetic eukaryotes with both mitochondria and chloroplasts.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According to the secondary endosymbiosis theory, plastids in modern chlorarachniophytes arose via two endosymbiotic events. In the first event, a cyanobacterium was engulfed by a heterotrophic eukaryote. Cyanobacteria have two membranes and the endosymbiosis event gave rise to a third membrane. One of these membranes was lost. Then, in a second endosymbiotic event, the cell was engulfed by another cell. The first cell became a plastid, an organelle with a vestigial nucleus and an organelle membrane inside it; thus, the plastid has the appearance of a cell within a cell.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illustration, a eukaryotic cell is shown consuming a food particle. As the food particle is consumed, it is encapsulated in a vacuole. The vacuole fuses with a lysosome, and proteins inside the lysosome digest the food particle. Indigestible waste material is ejected from the cell when an exocytic vesicle fuses with the plasma membrane.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shoe-shaped Paramecium, which is covered with fine, hair-like cilia. Part b shows an Amoeba, which is irregular in shape with long extensions of cytoplasm jutting out from the main body. The extensions are called pseudopods. Part c shows an oval Euglena, which has a narrow front end. A long, whip-like flagellum protrudes from the back end.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displays a proposed protist phylogeny. On the left, a common eukaryotic ancestor has one solid branch and other dotted branches connecting it to six supergroups. The solid branch leads to supergroup Archaeplastida. Within Archaeplastida, red algae branch off first, then Chlorophytes (a type of green algae), and finally Charophytes (another type of green algae) and land plants split. The first dotted branch splits into supergroups Amoebozoa and Opisthokonta. Amoebozoa includes slime molds, Gymnamoebas, and Entamoebas. Opisthokonta splits into one sub-branch containing fungi and Nucleariids, and another sub-branch containing Choanoflagellates and animals. The second dotted branch leads to supergroup Rhizaria, within which Radiolarians branch off first, and then forams and Cercozoans split. The third dotted branch leads to supergroup Chromalveolata, which is broken into two named sub-branches, the Alveolates and the Stramenopiles. Within the Alveolates sub-branch, Ciliates branch off first, then Dinoflagellates and Apicomplexans split. Within the Stramenopiles sub-branch, Oomycetes branch off first, then diatoms, golden algae, and brown algae split. The last dotted branch leads to supergroup Excavata, within which Euglenozoans branch off first, then Diplomonads and Parabasalids split.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light micrograph image shows Glaucocystis colonies comprised of green, oval-shaped cells loosely bound together by the extended cell wall of a prior generation.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on the left shows a sphere about 400 microns across with round green cells about 50 microns across inside. The middle micrograph shows a similar view at higher magnification. The micrograph on the right shows a broken sphere that has released some of the cells, while other cells remain inside.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underwater photo shows fern-like plants growing on the sea bottom.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amoebas with lobe-like pseudopodia.</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plasmodium slime mold life cycle, which begins when 1n spores germinate, giving rise to cells that can convert between amoeboid and flagellated forms. Fertilization by fusion of either cell type results in a 2n zygote. The zygote undergoes mitosis without cytokinesis, resulting in a single-celled, multinucleate mass called a plasmodium, which is visible to the naked eye. A photo inset shows that the plasmodium is bright yellow and looks like vomit. As the plasmodium matures, holes form in the center of the mass. Stalks with bulb-shaped sporangia at the top grow up from the mass. Spores are released when the sporangia burst open,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several stages in the life cycle of Dictyostelium discoideum. It appears as fibers or very thin stalks topped with circular structures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micrograph shows a colonial Choanoflagellate. It appears to be a central structure with a series of circular cells on its surface.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 semi-round cell with long, hair-like projections extending from it.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small, white shells that look like clamshells, and shell fragments. Each cell is about 0.25 m m across.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 tear drop-shaped white structure reminiscent of a shell. The structure is hollow and perfused with circular holes.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is a Chlorarachniophyte. It appears as a series of green cells with what appear to be fibers surrounding and connecting them.</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two dinoflagellates. The first is walnut-shaped, with a groove around the middle and another perpendicular groove that starts at the middle and extends back. Flagella fit in each groove. The second dinoflagellate is horseshoe-shaped, with the body extending from the wide part of the horseshoe toward the narrow end. Like the first dinoflagellate, this one has two perpendicular grooves, each containing a flagellum.</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breaking wave in this photo is an iridescent blue color.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an oval cell that has a narrow end and a wide end. The apical complex is located at the narrow end. The three branches of this complex narrow and join at the apical, or narrow, end of the cell. Illustration b shows the life cycle of Plasmodium, which causes malaria. The plasmodium life cycle begins when a mosquito takes a blood meal and injects Plasmodium into the bloodstream. The Plasmodium enters the liver where it multiplies, and eventually reenters the blood. In the blood it enters the ring stage, so called because the cell is curled into a ring shape. The Ring stage may multiply by mitosis or it may undergo meiosis, forming new 1n gametes of male or female sex types. When a mosquito takes a blood meal from an infected host the gametes are ingested. A smaller gamete sex type, called a microgamete, fertilizes a larger sex type, called a macrogamete, producting a 2n zygote. The zygote undergoes mitosis and differentiation. It enters the saliva where it can be injected into another host, completing the cycle.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on the left shows a shoe-shaped Paramecium. Short, hair-like cilia cover the outside of the cell. Inside are food vacuoles, a large macronucleus, and a small micronucleus. The Paramecium has two star-shaped contractile vacuoles. The mouth pore is an indentation located just where the foot narrows. A small opening called the anal pore is located at the wide end of the cell. The micrograph on the right is a Paramecium, which is about 50 microns across and 150 microns long.</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life cycle of Paramecium. The cycle begins (step 1) when two different mating types form a cytoplasmic bridge, becoming a conjugate pair. Each Paramecium has a macronucleus and a micronucleus. The micronuclei undergo meiosis (step 2), resulting in four haploid micronuclei in each parent cell. Three of these micronuclei disintegrate. The remaining micronuclei divide once by mitosis (step 3), resulting in two micronuclei per cell. The parent cells swap one of these micronuclei (step 4). The two haploid micronuclei then fuse, forming a diploid micronucleus (step 5). The micronucleus undergoes three rounds of mitosis (step 6), resulting in eight micronuclei. The original macronucleus dissolves, and four of the micronuclei become macronuclei (step 7). Two rounds of cell division (step 8) result in four daughter cells per each parent cell, each with one macronucleus and one micronucleus.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an egg-shaped stramenopile cell. Protruding from the narrow end of the cell is one hairless flagellum and one hairy flagellum.</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micrograph shows translucent blue diatoms, which range widely in size and shape. Many are tube- or diamond-shaped. One is disk-shaped with a visible hub. Another looks like a disk viewed from the end, with grooves in it.</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life cycle of the brown algae, Laminaria, begins when sporangia undergo meiosis, producing 1 n zoospores. The zoospores undergo mitosis, producing multicellular male and female gametophytes. The female gametophyte produces eggs, and the male gametophyte produces sperm. The sperm fertilizes the egg, producing a 2 n zygote. The zygote undergoes mitosis, producing a multicellular sporophyte. The mature sporophyte produces sporangia, completing the cycle. A photo inset shows the sporophyte stage, which resembles a plant with long, flat blade-like leaves attached to green stalks via bladder like connections. Both the blade and stalks are submerged. Sporangia are associated with the leaf like structures.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mucous-like mass, covered in white fuzz, hanging from a rock.</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Giardia, which is shaped like a corn kernel and about 12 to 15 microns in length. Three whip-like flagella protrude from the middle of the parasite, and a whip-like tail protrudes from the narrow back end.</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life cycle of T brucei begins when the tsetse fly takes a blood meal from a human host, and injects the parasite into the bloodstream (step 1). T brucei multiplies by binary fission in blood, lymph and spinal fluid (step 2). When another tsetse fly bites the infected person, it takes up the pathogen (step 3), which then multiplies by binary fission in the fly's midgut (step 4). T brucei transforms into an infectious stage (step 5) and enters the salivary gland, where it multiplies (step 6). The cycle is completed when the fly takes a blood meal from another human.</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underwater photo shows coral polyps. Polyps are cup-shaped and have tentacles extending from the edge of the cup.</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collage shows mollusks, a crab, a dolphin, a penguin, and a school of fish.</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round red blood cells, each about 8 microns across, infected with ring-shaped P falciparum.</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round red blood cells, about 8 microns across. Swimming among the red blood cells are ribbon-like trypanosomes. The trypanosomes are about three times as long as the red blood cells are wide.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leaf infected with downy mildew and powdery mildew. Where the leaf is infected with downy mildew, it is yellow instead of green. Powdery mildew appears as a white fuzz on the leaf.</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slice of potato that has browned and appears rotten.</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23 Protists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Eukaryotic Origins</a:t>
            </a:r>
          </a:p>
          <a:p>
            <a:pPr marL="457189" lvl="0" indent="-457189">
              <a:buAutoNum type="arabicPeriod"/>
            </a:pPr>
            <a:r>
              <a:t>Characteristics of Protists</a:t>
            </a:r>
          </a:p>
          <a:p>
            <a:pPr marL="457189" lvl="0" indent="-457189">
              <a:buAutoNum type="arabicPeriod"/>
            </a:pPr>
            <a:r>
              <a:t>Groups of Protists</a:t>
            </a:r>
          </a:p>
          <a:p>
            <a:pPr marL="457189" lvl="0" indent="-457189">
              <a:buAutoNum type="arabicPeriod"/>
            </a:pPr>
            <a:r>
              <a:t>Ecology of Protists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a:t>
            </a:r>
          </a:p>
        </p:txBody>
      </p:sp>
      <p:pic>
        <p:nvPicPr>
          <p:cNvPr id="3" name="Picture 1" descr="Part a is a micrograph of a round, transparent single-celled organism with long thin spines. Part b is a micrograph of an oval, transparent organism with ridges running along its length. The nucleus is visible as a large, round sphere. Cilia extend from the surface of the organism. Part c is an underwater photo of a kelp forest growing from the seabed."/>
          <p:cNvPicPr>
            <a:picLocks noGrp="1" noChangeAspect="1"/>
          </p:cNvPicPr>
          <p:nvPr/>
        </p:nvPicPr>
        <p:blipFill>
          <a:blip r:embed="rId3"/>
          <a:stretch>
            <a:fillRect/>
          </a:stretch>
        </p:blipFill>
        <p:spPr bwMode="auto">
          <a:xfrm>
            <a:off x="609600" y="1790700"/>
            <a:ext cx="10972800" cy="2984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Protists range from the microscopic, single-celled (a) Acanthocystis turfacea and the (b) ciliate Tetrahymena thermophila, both visualized here using light microscopy, to the enormous, multicellular (c) kelps (Chromalveolata) that extend for hundreds of feet in underwater “forests.” (credit a: modification of work by Yuiuji Tsukii; credit b: modification of work by Richard Robinson, Public Library of Science; credit c: modification of work by Kip Evans, NOAA; scale-bar data from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23.1 Eukaryotic Origins</a:t>
            </a:r>
          </a:p>
        </p:txBody>
      </p:sp>
      <p:sp>
        <p:nvSpPr>
          <p:cNvPr id="3" name="Content Placeholder 2"/>
          <p:cNvSpPr>
            <a:spLocks noGrp="1"/>
          </p:cNvSpPr>
          <p:nvPr>
            <p:ph idx="1"/>
          </p:nvPr>
        </p:nvSpPr>
        <p:spPr/>
        <p:txBody>
          <a:bodyPr/>
          <a:lstStyle/>
          <a:p>
            <a:pPr marL="0" lvl="0" indent="0">
              <a:buNone/>
            </a:pPr>
            <a:r>
              <a:rPr b="1"/>
              <a:t>Learning Objectives</a:t>
            </a:r>
          </a:p>
          <a:p>
            <a:pPr lvl="0"/>
            <a:r>
              <a:t>List the unifying characteristics of eukaryotes </a:t>
            </a:r>
          </a:p>
          <a:p>
            <a:pPr lvl="0"/>
            <a:r>
              <a:t>Describe what scientists know about the origins of eukaryotes based on the last common ancestor</a:t>
            </a:r>
          </a:p>
          <a:p>
            <a:pPr lvl="0"/>
            <a:r>
              <a:t>Explain the endosymbiotic theory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a:t>
            </a:r>
          </a:p>
        </p:txBody>
      </p:sp>
      <p:pic>
        <p:nvPicPr>
          <p:cNvPr id="3" name="Picture 1" descr="This micrograph shows two round, membrane-bound organelles inside a cell. The organelles are about 400 nanometers (about 0.4 microns) across and have membranes running through the middle of them."/>
          <p:cNvPicPr>
            <a:picLocks noGrp="1" noChangeAspect="1"/>
          </p:cNvPicPr>
          <p:nvPr/>
        </p:nvPicPr>
        <p:blipFill>
          <a:blip r:embed="rId3"/>
          <a:stretch>
            <a:fillRect/>
          </a:stretch>
        </p:blipFill>
        <p:spPr bwMode="auto">
          <a:xfrm>
            <a:off x="2806700" y="952500"/>
            <a:ext cx="656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Mitochondria. In this transmission electron micrograph of mitochondria in a mammalian lung cell, the cristae, infoldings of the mitochondrial inner membrane, can be seen in cross-section. (credit: Louise Howard)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a:t>
            </a:r>
          </a:p>
        </p:txBody>
      </p:sp>
      <p:pic>
        <p:nvPicPr>
          <p:cNvPr id="3" name="Picture 1" descr="The illustration A shows a green, oval chloroplast with an outer membrane and an inner membrane. Thylakoids are disk-shaped and stack together like poker chips. Image B is a micrograph showing rectangular shapes that have small green spheres within."/>
          <p:cNvPicPr>
            <a:picLocks noGrp="1" noChangeAspect="1"/>
          </p:cNvPicPr>
          <p:nvPr/>
        </p:nvPicPr>
        <p:blipFill>
          <a:blip r:embed="rId3"/>
          <a:stretch>
            <a:fillRect/>
          </a:stretch>
        </p:blipFill>
        <p:spPr bwMode="auto">
          <a:xfrm>
            <a:off x="609600" y="1117600"/>
            <a:ext cx="10972800" cy="4330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Chloroplasts. (a) This chloroplast cross-section illustrates its elaborate inner membrane organization. Stacks of thylakoid membranes compartmentalize photosynthetic enzymes and provide scaffolding for chloroplast DNA. (b) In this micrograph of Elodea sp., the chloroplasts can be seen as small green spheres. (credit b: modification of work by Brandon Zierer; scale-bar data from Matt Russell)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23.4</a:t>
            </a:r>
          </a:p>
        </p:txBody>
      </p:sp>
      <p:pic>
        <p:nvPicPr>
          <p:cNvPr id="3" name="Picture 1" descr="Part a shows red algae with lettuce-like leaves. Part b shows four oval green algae cells stacked next to each other. The green algae cells are about 2 micrometers across and 10 micrometers long."/>
          <p:cNvPicPr>
            <a:picLocks noGrp="1" noChangeAspect="1"/>
          </p:cNvPicPr>
          <p:nvPr/>
        </p:nvPicPr>
        <p:blipFill>
          <a:blip r:embed="rId3"/>
          <a:stretch>
            <a:fillRect/>
          </a:stretch>
        </p:blipFill>
        <p:spPr bwMode="auto">
          <a:xfrm>
            <a:off x="609600" y="965200"/>
            <a:ext cx="10972800" cy="4635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Algae. (a) Red algae and (b) green algae (seen here by light microscopy) share similar DNA sequences with photosynthetic cyanobacteria. Scientists speculate that, in a process called endosymbiosis, an ancestral prokaryote engulfed a photosynthetic cyanobacterium that evolved into modern-day chloroplasts. (credit a: modification of work by Ed Bierman; credit b: modification of work by G. Fahnenstiel, NOAA; scale-bar data from Matt Russell)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23.5</a:t>
            </a:r>
          </a:p>
        </p:txBody>
      </p:sp>
      <p:pic>
        <p:nvPicPr>
          <p:cNvPr id="3" name="Picture 1" descr="The illustration shows steps that, according to the endosymbiotic theory, gave rise to eukaryotic organisms. In step 1, infoldings in the plasma membrane of an ancestral prokaryote gave rise to endomembrane components, including a nucleus and endoplasmic reticulum. In step 2, the first endosymbiotic event occurred: The ancestral eukaryote consumed aerobic bacteria that evolved into mitochondria. The results of step 2 branch in two directions. One direction led to modern heterotrophic eukaryotes with mitochondria but no chloroplasts. The other direction led to step 3, a second endosymbiotic event, where the early eukaryote consumed photosynthetic bacteria that evolved into chloroplasts. Step 3 led to modern photosynthetic eukaryotes with both mitochondria and chloroplasts."/>
          <p:cNvPicPr>
            <a:picLocks noGrp="1" noChangeAspect="1"/>
          </p:cNvPicPr>
          <p:nvPr/>
        </p:nvPicPr>
        <p:blipFill>
          <a:blip r:embed="rId3"/>
          <a:stretch>
            <a:fillRect/>
          </a:stretch>
        </p:blipFill>
        <p:spPr bwMode="auto">
          <a:xfrm>
            <a:off x="1435100" y="952500"/>
            <a:ext cx="933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Endosymbiotic Theory. The first eukaryote may have originated from an ancestral prokaryote that had undergone membrane proliferation, compartmentalization of cellular function (into a nucleus, lysosomes, and an endoplasmic reticulum), and the establishment of endosymbiotic relationships with an aerobic prokaryote, and, in some cases, a photosynthetic prokaryote, to form mitochondria and chloroplasts, respectively.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23.6</a:t>
            </a:r>
          </a:p>
        </p:txBody>
      </p:sp>
      <p:pic>
        <p:nvPicPr>
          <p:cNvPr id="3" name="Picture 1" descr="According to the secondary endosymbiosis theory, plastids in modern chlorarachniophytes arose via two endosymbiotic events. In the first event, a cyanobacterium was engulfed by a heterotrophic eukaryote. Cyanobacteria have two membranes and the endosymbiosis event gave rise to a third membrane. One of these membranes was lost. Then, in a second endosymbiotic event, the cell was engulfed by another cell. The first cell became a plastid, an organelle with a vestigial nucleus and an organelle membrane inside it; thus, the plastid has the appearance of a cell within a cell."/>
          <p:cNvPicPr>
            <a:picLocks noGrp="1" noChangeAspect="1"/>
          </p:cNvPicPr>
          <p:nvPr/>
        </p:nvPicPr>
        <p:blipFill>
          <a:blip r:embed="rId3"/>
          <a:stretch>
            <a:fillRect/>
          </a:stretch>
        </p:blipFill>
        <p:spPr bwMode="auto">
          <a:xfrm>
            <a:off x="609600" y="1333500"/>
            <a:ext cx="10972800" cy="3886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Secondary endosymbiosis. The hypothesized process of several endosymbiotic events leading to the evolution of chlorarachniophytes is shown. In a primary endosymbiotic event, a heterotrophic eukaryote consumed a cyanobacterium. In a secondary endosymbiotic event, the cell resulting from primary endosymbiosis was consumed by a second cell. The resulting organelle became a plastid in modern chlorarachniophytes.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23.2 Characteristics of Protists</a:t>
            </a:r>
          </a:p>
        </p:txBody>
      </p:sp>
      <p:sp>
        <p:nvSpPr>
          <p:cNvPr id="3" name="Content Placeholder 2"/>
          <p:cNvSpPr>
            <a:spLocks noGrp="1"/>
          </p:cNvSpPr>
          <p:nvPr>
            <p:ph idx="1"/>
          </p:nvPr>
        </p:nvSpPr>
        <p:spPr/>
        <p:txBody>
          <a:bodyPr/>
          <a:lstStyle/>
          <a:p>
            <a:pPr marL="0" lvl="0" indent="0">
              <a:buNone/>
            </a:pPr>
            <a:r>
              <a:rPr b="1"/>
              <a:t>Learning Objectives</a:t>
            </a:r>
          </a:p>
          <a:p>
            <a:pPr lvl="0"/>
            <a:r>
              <a:t>Describe the cell structure characteristics of protists</a:t>
            </a:r>
          </a:p>
          <a:p>
            <a:pPr lvl="0"/>
            <a:r>
              <a:t>Describe the metabolic diversity of protists</a:t>
            </a:r>
          </a:p>
          <a:p>
            <a:pPr lvl="0"/>
            <a:r>
              <a:t>Describe the life cycle diversity of protists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23.7</a:t>
            </a:r>
          </a:p>
        </p:txBody>
      </p:sp>
      <p:pic>
        <p:nvPicPr>
          <p:cNvPr id="3" name="Picture 1" descr="In this illustration, a eukaryotic cell is shown consuming a food particle. As the food particle is consumed, it is encapsulated in a vacuole. The vacuole fuses with a lysosome, and proteins inside the lysosome digest the food particle. Indigestible waste material is ejected from the cell when an exocytic vesicle fuses with the plasma membrane."/>
          <p:cNvPicPr>
            <a:picLocks noGrp="1" noChangeAspect="1"/>
          </p:cNvPicPr>
          <p:nvPr/>
        </p:nvPicPr>
        <p:blipFill>
          <a:blip r:embed="rId3"/>
          <a:stretch>
            <a:fillRect/>
          </a:stretch>
        </p:blipFill>
        <p:spPr bwMode="auto">
          <a:xfrm>
            <a:off x="2921000" y="952500"/>
            <a:ext cx="6337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Phagocytosis. The stages of phagocytosis include the engulfment of a food particle, the digestion of the particle using hydrolytic enzymes contained within a lysosome, and the expulsion of undigested materials from the cell.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23.8</a:t>
            </a:r>
          </a:p>
        </p:txBody>
      </p:sp>
      <p:pic>
        <p:nvPicPr>
          <p:cNvPr id="3" name="Picture 1" descr="Part a shows a shoe-shaped Paramecium, which is covered with fine, hair-like cilia. Part b shows an Amoeba, which is irregular in shape with long extensions of cytoplasm jutting out from the main body. The extensions are called pseudopods. Part c shows an oval Euglena, which has a narrow front end. A long, whip-like flagellum protrudes from the back end."/>
          <p:cNvPicPr>
            <a:picLocks noGrp="1" noChangeAspect="1"/>
          </p:cNvPicPr>
          <p:nvPr/>
        </p:nvPicPr>
        <p:blipFill>
          <a:blip r:embed="rId3"/>
          <a:stretch>
            <a:fillRect/>
          </a:stretch>
        </p:blipFill>
        <p:spPr bwMode="auto">
          <a:xfrm>
            <a:off x="609600" y="1231900"/>
            <a:ext cx="10972800" cy="4102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Locomotor organelles in protists. Protists use various methods for transportation. (a) Paramecium waves hair-like appendages called cilia to propel itself. (b) Amoeba uses lobe-like pseudopodia to anchor itself to a solid surface and pull itself forward. (c) Euglena uses a whip-like tail called a flagellum to propel itself.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23.3 Groups of Protists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representative protist organisms from each of the six presently recognized supergroups of eukaryotes</a:t>
            </a:r>
          </a:p>
          <a:p>
            <a:pPr lvl="0"/>
            <a:r>
              <a:t>Identify the evolutionary relationships of plants, animals, and fungi within the six presently recognized supergroups of eukaryotes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23.3 Groups of Protists (2 of 2)</a:t>
            </a:r>
          </a:p>
        </p:txBody>
      </p:sp>
      <p:sp>
        <p:nvSpPr>
          <p:cNvPr id="3" name="Content Placeholder 2"/>
          <p:cNvSpPr>
            <a:spLocks noGrp="1"/>
          </p:cNvSpPr>
          <p:nvPr>
            <p:ph idx="1"/>
          </p:nvPr>
        </p:nvSpPr>
        <p:spPr/>
        <p:txBody>
          <a:bodyPr/>
          <a:lstStyle/>
          <a:p>
            <a:pPr marL="0" lvl="0" indent="0">
              <a:buNone/>
            </a:pPr>
            <a:r>
              <a:rPr b="1"/>
              <a:t>Learning Objectives</a:t>
            </a:r>
          </a:p>
          <a:p>
            <a:pPr lvl="0"/>
            <a:r>
              <a:t>Identify defining features of protists in each of the six supergroups of eukaryotes.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23.9</a:t>
            </a:r>
          </a:p>
        </p:txBody>
      </p:sp>
      <p:pic>
        <p:nvPicPr>
          <p:cNvPr id="3" name="Picture 1" descr="This image displays a proposed protist phylogeny. On the left, a common eukaryotic ancestor has one solid branch and other dotted branches connecting it to six supergroups. The solid branch leads to supergroup Archaeplastida. Within Archaeplastida, red algae branch off first, then Chlorophytes (a type of green algae), and finally Charophytes (another type of green algae) and land plants split. The first dotted branch splits into supergroups Amoebozoa and Opisthokonta. Amoebozoa includes slime molds, Gymnamoebas, and Entamoebas. Opisthokonta splits into one sub-branch containing fungi and Nucleariids, and another sub-branch containing Choanoflagellates and animals. The second dotted branch leads to supergroup Rhizaria, within which Radiolarians branch off first, and then forams and Cercozoans split. The third dotted branch leads to supergroup Chromalveolata, which is broken into two named sub-branches, the Alveolates and the Stramenopiles. Within the Alveolates sub-branch, Ciliates branch off first, then Dinoflagellates and Apicomplexans split. Within the Stramenopiles sub-branch, Oomycetes branch off first, then diatoms, golden algae, and brown algae split. The last dotted branch leads to supergroup Excavata, within which Euglenozoans branch off first, then Diplomonads and Parabasalids split."/>
          <p:cNvPicPr>
            <a:picLocks noGrp="1" noChangeAspect="1"/>
          </p:cNvPicPr>
          <p:nvPr/>
        </p:nvPicPr>
        <p:blipFill>
          <a:blip r:embed="rId3"/>
          <a:stretch>
            <a:fillRect/>
          </a:stretch>
        </p:blipFill>
        <p:spPr bwMode="auto">
          <a:xfrm>
            <a:off x="4508500" y="952500"/>
            <a:ext cx="318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Eukaryotic supergroups. This diagram shows a proposed classification of the domain Eukarya. Currently, the domain Eukarya is divided into six supergroups. Within each supergroup are multiple kingdoms. Although each supergroup is believed to be monophyletic, the dotted lines suggest evolutionary relationships among the supergroups that continue to be debated.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23.10</a:t>
            </a:r>
          </a:p>
        </p:txBody>
      </p:sp>
      <p:pic>
        <p:nvPicPr>
          <p:cNvPr id="3" name="Picture 1" descr="This light micrograph image shows Glaucocystis colonies comprised of green, oval-shaped cells loosely bound together by the extended cell wall of a prior generation."/>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Glaucocystis. (credit: By ja:User:NEON / commons:User:NEON_ja - Own work, CC BY-SA 2.5, https://commons.wikimedia.org/w/index.php?curid=1706641)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23.11</a:t>
            </a:r>
          </a:p>
        </p:txBody>
      </p:sp>
      <p:pic>
        <p:nvPicPr>
          <p:cNvPr id="3" name="Picture 1" descr="The micrograph on the left shows a sphere about 400 microns across with round green cells about 50 microns across inside. The middle micrograph shows a similar view at higher magnification. The micrograph on the right shows a broken sphere that has released some of the cells, while other cells remain inside."/>
          <p:cNvPicPr>
            <a:picLocks noGrp="1" noChangeAspect="1"/>
          </p:cNvPicPr>
          <p:nvPr/>
        </p:nvPicPr>
        <p:blipFill>
          <a:blip r:embed="rId3"/>
          <a:stretch>
            <a:fillRect/>
          </a:stretch>
        </p:blipFill>
        <p:spPr bwMode="auto">
          <a:xfrm>
            <a:off x="609600" y="1460500"/>
            <a:ext cx="10972800" cy="3632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Volvox. Volvox aureus is a green alga in the supergroup Archaeplastida. This species exists as a colony, consisting of cells immersed in a gel-like matrix and intertwined with each other via hair-like cytoplasmic extensions. (credit: Dr. Ralf Wagner)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23.12</a:t>
            </a:r>
          </a:p>
        </p:txBody>
      </p:sp>
      <p:pic>
        <p:nvPicPr>
          <p:cNvPr id="3" name="Picture 1" descr="This underwater photo shows fern-like plants growing on the sea bottom."/>
          <p:cNvPicPr>
            <a:picLocks noGrp="1" noChangeAspect="1"/>
          </p:cNvPicPr>
          <p:nvPr/>
        </p:nvPicPr>
        <p:blipFill>
          <a:blip r:embed="rId3"/>
          <a:stretch>
            <a:fillRect/>
          </a:stretch>
        </p:blipFill>
        <p:spPr bwMode="auto">
          <a:xfrm>
            <a:off x="2590800" y="952500"/>
            <a:ext cx="7010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multinucleate alga. Caulerpa taxifolia is a chlorophyte consisting of a single cell containing potentially thousands of nuclei. (credit: NOAA). An interesting question is how a single cell can produce such complex shapes.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23.13</a:t>
            </a:r>
          </a:p>
        </p:txBody>
      </p:sp>
      <p:pic>
        <p:nvPicPr>
          <p:cNvPr id="3" name="Picture 1" descr="The micrograph shows amoebas with lobe-like pseudopodia."/>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Amoeba. Amoebae with tubular and lobe-shaped pseudopodia are seen under a microscope. These isolates would be morphologically classified as amoebozoans.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23.14</a:t>
            </a:r>
          </a:p>
        </p:txBody>
      </p:sp>
      <p:pic>
        <p:nvPicPr>
          <p:cNvPr id="3" name="Picture 1" descr="Illustration shows the plasmodium slime mold life cycle, which begins when 1n spores germinate, giving rise to cells that can convert between amoeboid and flagellated forms. Fertilization by fusion of either cell type results in a 2n zygote. The zygote undergoes mitosis without cytokinesis, resulting in a single-celled, multinucleate mass called a plasmodium, which is visible to the naked eye. A photo inset shows that the plasmodium is bright yellow and looks like vomit. As the plasmodium matures, holes form in the center of the mass. Stalks with bulb-shaped sporangia at the top grow up from the mass. Spores are released when the sporangia burst open, completing the cycle."/>
          <p:cNvPicPr>
            <a:picLocks noGrp="1" noChangeAspect="1"/>
          </p:cNvPicPr>
          <p:nvPr/>
        </p:nvPicPr>
        <p:blipFill>
          <a:blip r:embed="rId3"/>
          <a:stretch>
            <a:fillRect/>
          </a:stretch>
        </p:blipFill>
        <p:spPr bwMode="auto">
          <a:xfrm>
            <a:off x="3302000" y="952500"/>
            <a:ext cx="558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Plasmodial slime molds. The life cycle of the plasmodial slime mold is shown. The brightly colored plasmodium in the inset photo is a single-celled, multinucleate mass. (credit: modification of work by Dr. Jonatha Gott and the Center for RNA Molecular Biology, Case Western Reserve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23.15</a:t>
            </a:r>
          </a:p>
        </p:txBody>
      </p:sp>
      <p:pic>
        <p:nvPicPr>
          <p:cNvPr id="3" name="Picture 1" descr="The image shows several stages in the life cycle of Dictyostelium discoideum. It appears as fibers or very thin stalks topped with circular structure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Cellular Slime Mold. The image shows several stages in the life cycle of Dictyostelium discoideum, including aggregated cells, mobile slugs and their transformation into fruiting bodies with a cluster of spores supported by a stalk. (credit: By Usman Bashir (Own work) [CC BY-SA 4.0 (http://creativecommons.org/licenses/by-sa/4.0)], via Wikimedia Commons)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23.16</a:t>
            </a:r>
          </a:p>
        </p:txBody>
      </p:sp>
      <p:pic>
        <p:nvPicPr>
          <p:cNvPr id="3" name="Picture 1" descr="A micrograph shows a colonial Choanoflagellate. It appears to be a central structure with a series of circular cells on its surfac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Colonial Choanoflagellate. (credit: By Dhzanette (http://en.wikipedia.org/wiki/Choanoflagellate) [Public domain], via Wikimedia Commons)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23.17</a:t>
            </a:r>
          </a:p>
        </p:txBody>
      </p:sp>
      <p:pic>
        <p:nvPicPr>
          <p:cNvPr id="3" name="Picture 1" descr="The micrograph shows a semi-round cell with long, hair-like projections extending from it."/>
          <p:cNvPicPr>
            <a:picLocks noGrp="1" noChangeAspect="1"/>
          </p:cNvPicPr>
          <p:nvPr/>
        </p:nvPicPr>
        <p:blipFill>
          <a:blip r:embed="rId3"/>
          <a:stretch>
            <a:fillRect/>
          </a:stretch>
        </p:blipFill>
        <p:spPr bwMode="auto">
          <a:xfrm>
            <a:off x="2628900" y="952500"/>
            <a:ext cx="6921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Rhizaria. Ammonia tepida, a Rhizaria species viewed here using phase contrast light microscopy, exhibits many threadlike pseudopodia. It also has a chambered calcium carbonate shell or test. (credit: modification of work by Scott Fay, UC Berkeley; scale-bar data from Matt Russell)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23.18</a:t>
            </a:r>
          </a:p>
        </p:txBody>
      </p:sp>
      <p:pic>
        <p:nvPicPr>
          <p:cNvPr id="3" name="Picture 1" descr="The photo shows small, white shells that look like clamshells, and shell fragments. Each cell is about 0.25 m m across."/>
          <p:cNvPicPr>
            <a:picLocks noGrp="1" noChangeAspect="1"/>
          </p:cNvPicPr>
          <p:nvPr/>
        </p:nvPicPr>
        <p:blipFill>
          <a:blip r:embed="rId3"/>
          <a:stretch>
            <a:fillRect/>
          </a:stretch>
        </p:blipFill>
        <p:spPr bwMode="auto">
          <a:xfrm>
            <a:off x="3175000" y="952500"/>
            <a:ext cx="584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Foraminiferan Tests. These shells from foraminifera sank to the sea floor. (credit: Deep East 2001, NOAA/OER)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23.19</a:t>
            </a:r>
          </a:p>
        </p:txBody>
      </p:sp>
      <p:pic>
        <p:nvPicPr>
          <p:cNvPr id="3" name="Picture 1" descr="The micrograph shows a tear drop-shaped white structure reminiscent of a shell. The structure is hollow and perfused with circular holes."/>
          <p:cNvPicPr>
            <a:picLocks noGrp="1" noChangeAspect="1"/>
          </p:cNvPicPr>
          <p:nvPr/>
        </p:nvPicPr>
        <p:blipFill>
          <a:blip r:embed="rId3"/>
          <a:stretch>
            <a:fillRect/>
          </a:stretch>
        </p:blipFill>
        <p:spPr bwMode="auto">
          <a:xfrm>
            <a:off x="3022600" y="952500"/>
            <a:ext cx="615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Radiolarian shell. This fossilized radiolarian shell was imaged using a scanning electron microscope. (credit: modification of work by Hannes Grobe, Alfred Wegener Institute; scale-bar data from Matt Russell)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23.20</a:t>
            </a:r>
          </a:p>
        </p:txBody>
      </p:sp>
      <p:pic>
        <p:nvPicPr>
          <p:cNvPr id="3" name="Picture 1" descr="Image is a Chlorarachniophyte. It appears as a series of green cells with what appear to be fibers surrounding and connecting them."/>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Chlorarachniophyte. This rhizarian is mixotrophic, and can obtain nutrients both by photosynthesis and by trapping various microorganisms with its network of pseudopodia. (credit: By ja:User:NEON / commons:User:NEON_ja (Own work) [CC BY-SA 2.5 (http://creativecommons.org/licenses/by-sa/2.5) or CC BY-SA 2.5 (http://creativecommons.org/licenses/by-sa/2.5)], via Wikimedia Commons)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23.21</a:t>
            </a:r>
          </a:p>
        </p:txBody>
      </p:sp>
      <p:pic>
        <p:nvPicPr>
          <p:cNvPr id="3" name="Picture 1" descr="The illustration shows two dinoflagellates. The first is walnut-shaped, with a groove around the middle and another perpendicular groove that starts at the middle and extends back. Flagella fit in each groove. The second dinoflagellate is horseshoe-shaped, with the body extending from the wide part of the horseshoe toward the narrow end. Like the first dinoflagellate, this one has two perpendicular grooves, each containing a flagellum."/>
          <p:cNvPicPr>
            <a:picLocks noGrp="1" noChangeAspect="1"/>
          </p:cNvPicPr>
          <p:nvPr/>
        </p:nvPicPr>
        <p:blipFill>
          <a:blip r:embed="rId3"/>
          <a:stretch>
            <a:fillRect/>
          </a:stretch>
        </p:blipFill>
        <p:spPr bwMode="auto">
          <a:xfrm>
            <a:off x="3136900" y="952500"/>
            <a:ext cx="591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Dinoflagellates. The dinoflagellates exhibit great diversity in shape. Many are encased in cellulose armor and have two flagella that fit in grooves between the plates. Movement of these two perpendicular flagella causes a spinning motion.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23.22</a:t>
            </a:r>
          </a:p>
        </p:txBody>
      </p:sp>
      <p:pic>
        <p:nvPicPr>
          <p:cNvPr id="3" name="Picture 1" descr="The breaking wave in this photo is an iridescent blue color."/>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Dinoflagellate bioluminescence. Bioluminescence is emitted from dinoflagellates in a breaking wave, as seen from the New Jersey coast. (credit: “catalano82”/Flickr)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23.23</a:t>
            </a:r>
          </a:p>
        </p:txBody>
      </p:sp>
      <p:pic>
        <p:nvPicPr>
          <p:cNvPr id="3" name="Picture 1" descr="Illustration A shows an oval cell that has a narrow end and a wide end. The apical complex is located at the narrow end. The three branches of this complex narrow and join at the apical, or narrow, end of the cell. Illustration b shows the life cycle of Plasmodium, which causes malaria. The plasmodium life cycle begins when a mosquito takes a blood meal and injects Plasmodium into the bloodstream. The Plasmodium enters the liver where it multiplies, and eventually reenters the blood. In the blood it enters the ring stage, so called because the cell is curled into a ring shape. The Ring stage may multiply by mitosis or it may undergo meiosis, forming new 1n gametes of male or female sex types. When a mosquito takes a blood meal from an infected host the gametes are ingested. A smaller gamete sex type, called a microgamete, fertilizes a larger sex type, called a macrogamete, producting a 2n zygote. The zygote undergoes mitosis and differentiation. It enters the saliva where it can be injected into another host, completing the cycle."/>
          <p:cNvPicPr>
            <a:picLocks noGrp="1" noChangeAspect="1"/>
          </p:cNvPicPr>
          <p:nvPr/>
        </p:nvPicPr>
        <p:blipFill>
          <a:blip r:embed="rId3"/>
          <a:stretch>
            <a:fillRect/>
          </a:stretch>
        </p:blipFill>
        <p:spPr bwMode="auto">
          <a:xfrm>
            <a:off x="1536700" y="952500"/>
            <a:ext cx="910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Apicomplexa. (a) Apicomplexans are parasitic protists. They have a characteristic apical complex that enables them to infect host cells. (b) Plasmodium, the causative agent of malaria, has a complex life cycle typical of apicomplexans. (credit b: modification of work by CDC)</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23.24</a:t>
            </a:r>
          </a:p>
        </p:txBody>
      </p:sp>
      <p:pic>
        <p:nvPicPr>
          <p:cNvPr id="3" name="Picture 1" descr="The illustration on the left shows a shoe-shaped Paramecium. Short, hair-like cilia cover the outside of the cell. Inside are food vacuoles, a large macronucleus, and a small micronucleus. The Paramecium has two star-shaped contractile vacuoles. The mouth pore is an indentation located just where the foot narrows. A small opening called the anal pore is located at the wide end of the cell. The micrograph on the right is a Paramecium, which is about 50 microns across and 150 microns long."/>
          <p:cNvPicPr>
            <a:picLocks noGrp="1" noChangeAspect="1"/>
          </p:cNvPicPr>
          <p:nvPr/>
        </p:nvPicPr>
        <p:blipFill>
          <a:blip r:embed="rId3"/>
          <a:stretch>
            <a:fillRect/>
          </a:stretch>
        </p:blipFill>
        <p:spPr bwMode="auto">
          <a:xfrm>
            <a:off x="609600" y="1066800"/>
            <a:ext cx="10972800" cy="4445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Paramecium. Paramecium has a primitive mouth (called an oral groove) to ingest food, and an anal pore to eliminate waste. Contractile vacuoles allow the organism to excrete excess water. Cilia enable the organism to move. (credit “paramecium micrograph”: modification of work by NIH; scale-bar data from Matt Russell)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23.25</a:t>
            </a:r>
          </a:p>
        </p:txBody>
      </p:sp>
      <p:pic>
        <p:nvPicPr>
          <p:cNvPr id="3" name="Picture 1" descr="The illustration shows the life cycle of Paramecium. The cycle begins (step 1) when two different mating types form a cytoplasmic bridge, becoming a conjugate pair. Each Paramecium has a macronucleus and a micronucleus. The micronuclei undergo meiosis (step 2), resulting in four haploid micronuclei in each parent cell. Three of these micronuclei disintegrate. The remaining micronuclei divide once by mitosis (step 3), resulting in two micronuclei per cell. The parent cells swap one of these micronuclei (step 4). The two haploid micronuclei then fuse, forming a diploid micronucleus (step 5). The micronucleus undergoes three rounds of mitosis (step 6), resulting in eight micronuclei. The original macronucleus dissolves, and four of the micronuclei become macronuclei (step 7). Two rounds of cell division (step 8) result in four daughter cells per each parent cell, each with one macronucleus and one micronucleus."/>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Conjugation in Paramecium. The complex process of sexual reproduction in Paramecium creates eight daughter cells from two original cells. Each cell has a macronucleus and a micronucleus. During sexual reproduction, the macronucleus dissolves and is replaced by a micronucleus. (credit “micrograph”: modification of work by Ian Sutton; scale-bar data from Matt Russell)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23.26</a:t>
            </a:r>
          </a:p>
        </p:txBody>
      </p:sp>
      <p:pic>
        <p:nvPicPr>
          <p:cNvPr id="3" name="Picture 1" descr="The illustration shows an egg-shaped stramenopile cell. Protruding from the narrow end of the cell is one hairless flagellum and one hairy flagellum."/>
          <p:cNvPicPr>
            <a:picLocks noGrp="1" noChangeAspect="1"/>
          </p:cNvPicPr>
          <p:nvPr/>
        </p:nvPicPr>
        <p:blipFill>
          <a:blip r:embed="rId3"/>
          <a:stretch>
            <a:fillRect/>
          </a:stretch>
        </p:blipFill>
        <p:spPr bwMode="auto">
          <a:xfrm>
            <a:off x="3733800" y="952500"/>
            <a:ext cx="471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Stramenopile flagella. This stramenopile cell has a single hairy flagellum and a secondary smooth flagellum.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23.27</a:t>
            </a:r>
          </a:p>
        </p:txBody>
      </p:sp>
      <p:pic>
        <p:nvPicPr>
          <p:cNvPr id="3" name="Picture 1" descr="This micrograph shows translucent blue diatoms, which range widely in size and shape. Many are tube- or diamond-shaped. One is disk-shaped with a visible hub. Another looks like a disk viewed from the end, with grooves in it."/>
          <p:cNvPicPr>
            <a:picLocks noGrp="1" noChangeAspect="1"/>
          </p:cNvPicPr>
          <p:nvPr/>
        </p:nvPicPr>
        <p:blipFill>
          <a:blip r:embed="rId3"/>
          <a:stretch>
            <a:fillRect/>
          </a:stretch>
        </p:blipFill>
        <p:spPr bwMode="auto">
          <a:xfrm>
            <a:off x="2540000" y="952500"/>
            <a:ext cx="7099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Diatoms. Assorted diatoms, visualized here using light microscopy, live among annual sea ice in McMurdo Sound, Antarctica. Diatoms range in size from 2 to 200 µm. (credit: Prof. Gordon T. Taylor, Stony Brook University, NSF, NOAA)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23.28</a:t>
            </a:r>
          </a:p>
        </p:txBody>
      </p:sp>
      <p:pic>
        <p:nvPicPr>
          <p:cNvPr id="3" name="Picture 1" descr="The life cycle of the brown algae, Laminaria, begins when sporangia undergo meiosis, producing 1 n zoospores. The zoospores undergo mitosis, producing multicellular male and female gametophytes. The female gametophyte produces eggs, and the male gametophyte produces sperm. The sperm fertilizes the egg, producing a 2 n zygote. The zygote undergoes mitosis, producing a multicellular sporophyte. The mature sporophyte produces sporangia, completing the cycle. A photo inset shows the sporophyte stage, which resembles a plant with long, flat blade-like leaves attached to green stalks via bladder like connections. Both the blade and stalks are submerged. Sporangia are associated with the leaf like structures."/>
          <p:cNvPicPr>
            <a:picLocks noGrp="1" noChangeAspect="1"/>
          </p:cNvPicPr>
          <p:nvPr/>
        </p:nvPicPr>
        <p:blipFill>
          <a:blip r:embed="rId3"/>
          <a:stretch>
            <a:fillRect/>
          </a:stretch>
        </p:blipFill>
        <p:spPr bwMode="auto">
          <a:xfrm>
            <a:off x="2159000" y="952500"/>
            <a:ext cx="786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Alternation of generations in a brown alga. Several species of brown algae, such as the Laminaria shown here, have evolved life cycles in which both the haploid (gametophyte) and diploid (sporophyte) forms are multicellular. The gametophyte is different in structure than the sporophyte. (credit “laminaria photograph”: modification of work by Claire Fackler, CINMS, NOAA Photo Library)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23.29</a:t>
            </a:r>
          </a:p>
        </p:txBody>
      </p:sp>
      <p:pic>
        <p:nvPicPr>
          <p:cNvPr id="3" name="Picture 1" descr="The photo shows a mucous-like mass, covered in white fuzz, hanging from a rock."/>
          <p:cNvPicPr>
            <a:picLocks noGrp="1" noChangeAspect="1"/>
          </p:cNvPicPr>
          <p:nvPr/>
        </p:nvPicPr>
        <p:blipFill>
          <a:blip r:embed="rId3"/>
          <a:stretch>
            <a:fillRect/>
          </a:stretch>
        </p:blipFill>
        <p:spPr bwMode="auto">
          <a:xfrm>
            <a:off x="3009900" y="952500"/>
            <a:ext cx="6184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Oomycetes. A saprobic oomycete engulfs a dead insect. (credit: modification of work by Thomas Bresson)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23.30</a:t>
            </a:r>
          </a:p>
        </p:txBody>
      </p:sp>
      <p:pic>
        <p:nvPicPr>
          <p:cNvPr id="3" name="Picture 1" descr="The micrograph shows Giardia, which is shaped like a corn kernel and about 12 to 15 microns in length. Three whip-like flagella protrude from the middle of the parasite, and a whip-like tail protrudes from the narrow back end."/>
          <p:cNvPicPr>
            <a:picLocks noGrp="1" noChangeAspect="1"/>
          </p:cNvPicPr>
          <p:nvPr/>
        </p:nvPicPr>
        <p:blipFill>
          <a:blip r:embed="rId3"/>
          <a:stretch>
            <a:fillRect/>
          </a:stretch>
        </p:blipFill>
        <p:spPr bwMode="auto">
          <a:xfrm>
            <a:off x="3797300" y="952500"/>
            <a:ext cx="461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Giardia. The mammalian intestinal parasite Giardia lamblia, visualized here using scanning electron microscopy, is a waterborne protist that causes severe diarrhea when ingested. (credit: modification of work by Janice Carr, CDC; scale-bar data from Matt Russell)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23.31</a:t>
            </a:r>
          </a:p>
        </p:txBody>
      </p:sp>
      <p:pic>
        <p:nvPicPr>
          <p:cNvPr id="3" name="Picture 1" descr="The life cycle of T brucei begins when the tsetse fly takes a blood meal from a human host, and injects the parasite into the bloodstream (step 1). T brucei multiplies by binary fission in blood, lymph and spinal fluid (step 2). When another tsetse fly bites the infected person, it takes up the pathogen (step 3), which then multiplies by binary fission in the fly's midgut (step 4). T brucei transforms into an infectious stage (step 5) and enters the salivary gland, where it multiplies (step 6). The cycle is completed when the fly takes a blood meal from another human."/>
          <p:cNvPicPr>
            <a:picLocks noGrp="1" noChangeAspect="1"/>
          </p:cNvPicPr>
          <p:nvPr/>
        </p:nvPicPr>
        <p:blipFill>
          <a:blip r:embed="rId3"/>
          <a:stretch>
            <a:fillRect/>
          </a:stretch>
        </p:blipFill>
        <p:spPr bwMode="auto">
          <a:xfrm>
            <a:off x="2971800" y="952500"/>
            <a:ext cx="624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Sleeping sickness. Trypanosoma brucei, the causative agent of sleeping sickness, spends part of its life cycle in the tsetse fly and part in humans. (credit: modification of work by CDC)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23.4 Ecology of Protists</a:t>
            </a:r>
          </a:p>
        </p:txBody>
      </p:sp>
      <p:sp>
        <p:nvSpPr>
          <p:cNvPr id="3" name="Content Placeholder 2"/>
          <p:cNvSpPr>
            <a:spLocks noGrp="1"/>
          </p:cNvSpPr>
          <p:nvPr>
            <p:ph idx="1"/>
          </p:nvPr>
        </p:nvSpPr>
        <p:spPr/>
        <p:txBody>
          <a:bodyPr/>
          <a:lstStyle/>
          <a:p>
            <a:pPr marL="0" lvl="0" indent="0">
              <a:buNone/>
            </a:pPr>
            <a:r>
              <a:rPr b="1"/>
              <a:t>Learning Objectives</a:t>
            </a:r>
          </a:p>
          <a:p>
            <a:pPr lvl="0"/>
            <a:r>
              <a:t>Describe the role that protists play in the ecosystem</a:t>
            </a:r>
          </a:p>
          <a:p>
            <a:pPr lvl="0"/>
            <a:r>
              <a:t>Describe important pathogenic species of protists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23.32</a:t>
            </a:r>
          </a:p>
        </p:txBody>
      </p:sp>
      <p:pic>
        <p:nvPicPr>
          <p:cNvPr id="3" name="Picture 1" descr="This underwater photo shows coral polyps. Polyps are cup-shaped and have tentacles extending from the edge of the cup."/>
          <p:cNvPicPr>
            <a:picLocks noGrp="1" noChangeAspect="1"/>
          </p:cNvPicPr>
          <p:nvPr/>
        </p:nvPicPr>
        <p:blipFill>
          <a:blip r:embed="rId3"/>
          <a:stretch>
            <a:fillRect/>
          </a:stretch>
        </p:blipFill>
        <p:spPr bwMode="auto">
          <a:xfrm>
            <a:off x="3175000" y="952500"/>
            <a:ext cx="5842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Coral with symbiotic dinoflagellates. Coral polyps obtain nutrition through a symbiotic relationship with dinoflagellates.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23.33</a:t>
            </a:r>
          </a:p>
        </p:txBody>
      </p:sp>
      <p:pic>
        <p:nvPicPr>
          <p:cNvPr id="3" name="Picture 1" descr="The photo collage shows mollusks, a crab, a dolphin, a penguin, and a school of fish."/>
          <p:cNvPicPr>
            <a:picLocks noGrp="1" noChangeAspect="1"/>
          </p:cNvPicPr>
          <p:nvPr/>
        </p:nvPicPr>
        <p:blipFill>
          <a:blip r:embed="rId3"/>
          <a:stretch>
            <a:fillRect/>
          </a:stretch>
        </p:blipFill>
        <p:spPr bwMode="auto">
          <a:xfrm>
            <a:off x="4305300" y="952500"/>
            <a:ext cx="3581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Protists contribute to the food chain. Virtually all aquatic organisms depend directly or indirectly on protists for food. (credit “mollusks”: modification of work by Craig Stihler, USFWS; credit “crab”: modification of work by David Berkowitz; credit “dolphin”: modification of work by Mike Baird; credit “fish”: modification of work by Tim Sheerman-Chase; credit “penguin”: modification of work by Aaron Logan)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23.34</a:t>
            </a:r>
          </a:p>
        </p:txBody>
      </p:sp>
      <p:pic>
        <p:nvPicPr>
          <p:cNvPr id="3" name="Picture 1" descr="The micrograph shows round red blood cells, each about 8 microns across, infected with ring-shaped P falciparum."/>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Malaria parasite. Red blood cells are shown to be infected with P. falciparum, the causative agent of malaria. In this light microscopic image taken using a 100× oil immersion lens, the ring-shaped P. falciparum stains purple. (credit: modification of work by Michael Zahniser; scale-bar data from Matt Russell)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23.35</a:t>
            </a:r>
          </a:p>
        </p:txBody>
      </p:sp>
      <p:pic>
        <p:nvPicPr>
          <p:cNvPr id="3" name="Picture 1" descr="The micrograph shows round red blood cells, about 8 microns across. Swimming among the red blood cells are ribbon-like trypanosomes. The trypanosomes are about three times as long as the red blood cells are wide."/>
          <p:cNvPicPr>
            <a:picLocks noGrp="1" noChangeAspect="1"/>
          </p:cNvPicPr>
          <p:nvPr/>
        </p:nvPicPr>
        <p:blipFill>
          <a:blip r:embed="rId3"/>
          <a:stretch>
            <a:fillRect/>
          </a:stretch>
        </p:blipFill>
        <p:spPr bwMode="auto">
          <a:xfrm>
            <a:off x="2806700" y="952500"/>
            <a:ext cx="659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Trypanosomes. Trypanosomes are shown among red blood cells. (credit: modification of work by Dr. Myron G. Shultz; scale-bar data from Matt Russell)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23.36</a:t>
            </a:r>
          </a:p>
        </p:txBody>
      </p:sp>
      <p:pic>
        <p:nvPicPr>
          <p:cNvPr id="3" name="Picture 1" descr="The photo shows a leaf infected with downy mildew and powdery mildew. Where the leaf is infected with downy mildew, it is yellow instead of green. Powdery mildew appears as a white fuzz on the leaf."/>
          <p:cNvPicPr>
            <a:picLocks noGrp="1" noChangeAspect="1"/>
          </p:cNvPicPr>
          <p:nvPr/>
        </p:nvPicPr>
        <p:blipFill>
          <a:blip r:embed="rId3"/>
          <a:stretch>
            <a:fillRect/>
          </a:stretch>
        </p:blipFill>
        <p:spPr bwMode="auto">
          <a:xfrm>
            <a:off x="2794000" y="952500"/>
            <a:ext cx="660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Protist plant infections. Both downy and powdery mildews on this grape leaf are caused by an infection of P. viticola. (credit: modification of work by USDA)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23.37</a:t>
            </a:r>
          </a:p>
        </p:txBody>
      </p:sp>
      <p:pic>
        <p:nvPicPr>
          <p:cNvPr id="3" name="Picture 1" descr="The photo shows a slice of potato that has browned and appears rotten."/>
          <p:cNvPicPr>
            <a:picLocks noGrp="1" noChangeAspect="1"/>
          </p:cNvPicPr>
          <p:nvPr/>
        </p:nvPicPr>
        <p:blipFill>
          <a:blip r:embed="rId3"/>
          <a:stretch>
            <a:fillRect/>
          </a:stretch>
        </p:blipFill>
        <p:spPr bwMode="auto">
          <a:xfrm>
            <a:off x="2844800" y="952500"/>
            <a:ext cx="650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Potato blight. These unappetizing remnants result from an infection with P. infestans, the causative agent of potato late blight. (credit: USDA)</a:t>
            </a:r>
          </a:p>
        </p:txBody>
      </p:sp>
      <p:sp>
        <p:nvSpPr>
          <p:cNvPr id="5" name="TextBox 4">
            <a:extLst>
              <a:ext uri="{FF2B5EF4-FFF2-40B4-BE49-F238E27FC236}">
                <a16:creationId xmlns:a16="http://schemas.microsoft.com/office/drawing/2014/main" id="{7B6AD50E-46EA-B676-4194-E1738318E914}"/>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4317</Words>
  <Application>Microsoft Macintosh PowerPoint</Application>
  <PresentationFormat>Widescreen</PresentationFormat>
  <Paragraphs>177</Paragraphs>
  <Slides>44</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Biology 2e</vt:lpstr>
      <vt:lpstr>Chapter outline</vt:lpstr>
      <vt:lpstr>Figure 23.1</vt:lpstr>
      <vt:lpstr>23.1 Eukaryotic Origins</vt:lpstr>
      <vt:lpstr>Figure 23.2</vt:lpstr>
      <vt:lpstr>Figure 23.3</vt:lpstr>
      <vt:lpstr>Figure 23.4</vt:lpstr>
      <vt:lpstr>Figure 23.5</vt:lpstr>
      <vt:lpstr>Figure 23.6</vt:lpstr>
      <vt:lpstr>23.2 Characteristics of Protists</vt:lpstr>
      <vt:lpstr>Figure 23.7</vt:lpstr>
      <vt:lpstr>Figure 23.8</vt:lpstr>
      <vt:lpstr>23.3 Groups of Protists (1 of 2)</vt:lpstr>
      <vt:lpstr>23.3 Groups of Protists (2 of 2)</vt:lpstr>
      <vt:lpstr>Figure 23.9</vt:lpstr>
      <vt:lpstr>Figure 23.10</vt:lpstr>
      <vt:lpstr>Figure 23.11</vt:lpstr>
      <vt:lpstr>Figure 23.12</vt:lpstr>
      <vt:lpstr>Figure 23.13</vt:lpstr>
      <vt:lpstr>Figure 23.14</vt:lpstr>
      <vt:lpstr>Figure 23.15</vt:lpstr>
      <vt:lpstr>Figure 23.16</vt:lpstr>
      <vt:lpstr>Figure 23.17</vt:lpstr>
      <vt:lpstr>Figure 23.18</vt:lpstr>
      <vt:lpstr>Figure 23.19</vt:lpstr>
      <vt:lpstr>Figure 23.20</vt:lpstr>
      <vt:lpstr>Figure 23.21</vt:lpstr>
      <vt:lpstr>Figure 23.22</vt:lpstr>
      <vt:lpstr>Figure 23.23</vt:lpstr>
      <vt:lpstr>Figure 23.24</vt:lpstr>
      <vt:lpstr>Figure 23.25</vt:lpstr>
      <vt:lpstr>Figure 23.26</vt:lpstr>
      <vt:lpstr>Figure 23.27</vt:lpstr>
      <vt:lpstr>Figure 23.28</vt:lpstr>
      <vt:lpstr>Figure 23.29</vt:lpstr>
      <vt:lpstr>Figure 23.30</vt:lpstr>
      <vt:lpstr>Figure 23.31</vt:lpstr>
      <vt:lpstr>23.4 Ecology of Protists</vt:lpstr>
      <vt:lpstr>Figure 23.32</vt:lpstr>
      <vt:lpstr>Figure 23.33</vt:lpstr>
      <vt:lpstr>Figure 23.34</vt:lpstr>
      <vt:lpstr>Figure 23.35</vt:lpstr>
      <vt:lpstr>Figure 23.36</vt:lpstr>
      <vt:lpstr>Figure 23.37</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2025-11-04T20:32:41Z</dcterms:created>
  <dcterms:modified xsi:type="dcterms:W3CDTF">2025-11-19T17:22:40Z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23 Protists</vt:lpwstr>
  </property>
</Properties>
</file>