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74" autoAdjust="0"/>
  </p:normalViewPr>
  <p:slideViewPr>
    <p:cSldViewPr snapToGrid="0" snapToObjects="1">
      <p:cViewPr varScale="1">
        <p:scale>
          <a:sx n="98" d="100"/>
          <a:sy n="98" d="100"/>
        </p:scale>
        <p:origin x="208" y="74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Dolly the sheep, which has been stuffed and placed in a glass case.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Friedrich Miescher.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scenarios in an experiment are shown. In the first, living S cells are injected, and the mouse dies. In the second, living R cells are injected, and the mouse is healthy. In the third, heat-killed S cells are injected, and the mouse is healthy. In the fourth, mixture of heat-killed S cells and Living R cells are injected, and the mouse dies and living S cells are recovered.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bacteria being infected by phage labeled with superscript 35 baseline upper case S, which is incorporated into the protein coat, or superscript 32 baseline upper case P, which is incorporated into the D N A. Infected bacteria were separated from phage by centrifugation and cultured. The bacteria that had been infected with phage containing superscript 32 baseline upper P labeled D N A made radioactive phage. The bacteria that had been infected with superscript 35 baseline upper S labeled phage produced unlabeled phage. The results support the hypothesis that D N A, and not protein, is the genetic material.</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llustration depicts the structure of a nucleoside, which is made up of a pentose with a nitrogenous base attached at the 1 prime position. There are two kinds of nitrogenous bases: pyrimidines, which have one six-membered ring, and purines, which have a six-membered ring fused to a five-membered ring. Cytosine, thymine, and uracil are pyrimidines, and adenine and guanine are purines. A nucleoside with one phosphate attached at the 5 prime position is called a nucleoside monophosphate. A nucleoside with two or three phosphates attached is called a nucleoside diphosphate or nucleoside triphosphate, respectively.</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x-ray diffraction pattern is symmetrical, with dots in an x-shape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an illustration of a D N A double helix, which has a sugar phosphate backbone on the outside and nitrogenous base pairs on the inside. Part B shows base pairing between thymine and adenine, which form two hydrogen bonds, and between guanine and cytosine, which form three hydrogen bonds. Part C shows a molecular model of the D N A double helix. The outside of the helix alternates between wide gaps, called major grooves, and narrow gaps, called minor grooves.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template D N A strand and newly synthesized strands that were generated in the presence of dideoxynucleotides that terminate the chain at different points to generate fragments of different sizes. Each dideoxynucleotide is labeled a different color. Part B shows a sequence readout that was generated after the D N A fragments were separated on the basis of size. The color of the fragment indicates the identity of the nucleotide at the end of a given fragment. By reading the colors in order, the D N A sequence can be determined.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first photo shows an agarose gel illuminated under UV light. The gel is nine lanes across. Each lane was loaded with a sample containing DNA fragments of differing size that have separated as they travel through the gel, from top to bottom. The DNA appears as thin, white bands on a black background. Lanes one and nine contain many bands from a DNA standard. These bands are closely spaced toward the top, and spaced farther apart further down the gel. Lanes two through eight contain one or two bands each. Some of these bands are identical in size and run the same distance into the gel. Others run a slightly different distance, indicating a small difference in size. The second image shows a person using a handheld device with eight pipettes holding DNA material. The person places the device's pipettes directly over a prepared gel inside an electrphoresis machine. The gel already contains several lines of material where the user has previouly loaded DNA material.</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eukaryotic cell, which has a membrane-bound nucleus containing chromatin and a nucleolus, and a prokaryotic cell, which has DNA contained in an area of the cytoplasm called the nucleoid. The prokaryotic cell is much smaller than the eukaryotic cell.</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levels of organization of eukaryotic chromosomes, starting with the D N A double helix, which wraps around histone proteins. The entire D N A molecule wraps around many clusters of histone proteins, forming a structure that looks like beads on a string, which are nucleosomes coiled into a chromatin fiber. The chromatin is further condensed by wrapping around a protein core. The result is a compact chromosome, shown in duplicated form, which is the shape of an x.</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conservative, semi-conservative, and dispersive models of D N A synthesis. In the conservative model, the D N A is replicated and both newly synthesized strands are paired together. In the semi-conservative model, each newly synthesized strand pairs with a parent strand. In the dispersive model, newly synthesized D N A is interspersed with parent D N A within both D N A strands.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an experiment in which E coli was grown initially in media containing superscript 15 baseline upper case N nucleotides. When the D N A was extracted and run in an ultracentrifuge, a band of D N A appeared low in the tube. The culture was next placed in the superscript 14 baseline upper case N medium. After one generation, all of the D N A appeared in the middle of the tube, indicating that the D N A was a mixture of half superscript 14 baseline upper N and half superscript 15 baseline upper N, D N A. After two generations, half of the D N A appeared in the middle of the tube, and half appeared higher up, indicating that half the D N A contained 50% superscript 15 baseline upper N, and half contained superscript 14 baseline upper N only. In subsequent generations, more and more of the D N A appeared in the upper, superscript 14 baseline upper N band.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Topoisomerase binds to D N A to relieve additional coiling. Helicase separates or unzips the two strands. Single-strand binding proteins attach to each D N A strand, and stablize s s D N A and keeps the strands open. While the strands are separated, Primase makes R N A Primer, which is five to ten nucleotides long. The R N A Primer is attached to the s s D N A strand.</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process of Telomere Replication is shown. The starting image has an unreplicated end, and is missing DNA on the lagging strang. Telomerase has an associated R N A that complements the 5 prime overhang at the end of the chromosome, creating an extension of the unreplicated end. The R N A template is used to synthesize the complementary strand, and telomerase again extends the unreplicated end. Telomerase then shifts, and the process is repeated. Next, primase and D N A polymerase synthesize the rest of the complementary strand. And the lagging strand is completed.</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Elizabeth Blackburn.</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D N A polymerase replicating a strand of D N A. The enzyme has accidentally inserted G opposite A, resulting in a bulge. The enzyme backs up to fix the error.</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top illustration shows a replicated D N A strand with G T base mismatch. The bottom illustration shows the repaired D N A, which has the correct G C base pairing.</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D N A strand in which a thymine dimer has formed. Excision repair enzyme cut out the section of D N A that contains the dimer so it can be replaced with normal base pairs. Nuclease cuts the D N A on each side of the dimer, and removes the single strand of D N A containing the dimer. DNA Polymerase synthesizes new D N A to repair the hole. D N A ligase forms the final phosphidiester bond between the new D N A and old D N A.</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person with mottled skin lesions that result from xermoderma pigmentosa.</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different types of point mutations that result from a single amino acid substitution. In a silent mutation, no change in the amino acid sequence occurs. In a missense mutation, one amino acid is substituted for another. In a nonsense mutation, a stop codon is substituted for an amino acid. In a frameshift mutation, one or more bases is added or deleted, resulting in a change in the reading frame.</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14 DNA Structure and Function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Historical Basis of Modern Understanding</a:t>
            </a:r>
          </a:p>
          <a:p>
            <a:pPr marL="457189" lvl="0" indent="-457189">
              <a:buAutoNum type="arabicPeriod"/>
            </a:pPr>
            <a:r>
              <a:t>DNA Structure and Sequencing</a:t>
            </a:r>
          </a:p>
          <a:p>
            <a:pPr marL="457189" lvl="0" indent="-457189">
              <a:buAutoNum type="arabicPeriod"/>
            </a:pPr>
            <a:r>
              <a:t>Basics of DNA Replication</a:t>
            </a:r>
          </a:p>
          <a:p>
            <a:pPr marL="457189" lvl="0" indent="-457189">
              <a:buAutoNum type="arabicPeriod"/>
            </a:pPr>
            <a:r>
              <a:t>DNA Replication in Prokaryotes</a:t>
            </a:r>
          </a:p>
          <a:p>
            <a:pPr marL="457189" lvl="0" indent="-457189">
              <a:buAutoNum type="arabicPeriod"/>
            </a:pPr>
            <a:r>
              <a:t>DNA Replication in Eukaryotes</a:t>
            </a:r>
          </a:p>
          <a:p>
            <a:pPr marL="457189" lvl="0" indent="-457189">
              <a:buAutoNum type="arabicPeriod"/>
            </a:pPr>
            <a:r>
              <a:t>DNA Repair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a:t>
            </a:r>
          </a:p>
        </p:txBody>
      </p:sp>
      <p:pic>
        <p:nvPicPr>
          <p:cNvPr id="3" name="Picture 1" descr="Photo shows Dolly the sheep, which has been stuffed and placed in a glass case."/>
          <p:cNvPicPr>
            <a:picLocks noGrp="1" noChangeAspect="1"/>
          </p:cNvPicPr>
          <p:nvPr/>
        </p:nvPicPr>
        <p:blipFill>
          <a:blip r:embed="rId3"/>
          <a:stretch>
            <a:fillRect/>
          </a:stretch>
        </p:blipFill>
        <p:spPr bwMode="auto">
          <a:xfrm>
            <a:off x="609600" y="1079500"/>
            <a:ext cx="10972800" cy="4394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Dolly the sheep was the first large mammal to be cloned.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14.1 Historical Basis of Modern Understanding</a:t>
            </a:r>
          </a:p>
        </p:txBody>
      </p:sp>
      <p:sp>
        <p:nvSpPr>
          <p:cNvPr id="3" name="Content Placeholder 2"/>
          <p:cNvSpPr>
            <a:spLocks noGrp="1"/>
          </p:cNvSpPr>
          <p:nvPr>
            <p:ph idx="1"/>
          </p:nvPr>
        </p:nvSpPr>
        <p:spPr/>
        <p:txBody>
          <a:bodyPr/>
          <a:lstStyle/>
          <a:p>
            <a:pPr marL="0" lvl="0" indent="0">
              <a:buNone/>
            </a:pPr>
            <a:r>
              <a:rPr b="1"/>
              <a:t>Learning Objectives</a:t>
            </a:r>
          </a:p>
          <a:p>
            <a:pPr lvl="0"/>
            <a:r>
              <a:t>Explain transformation of DNA</a:t>
            </a:r>
          </a:p>
          <a:p>
            <a:pPr lvl="0"/>
            <a:r>
              <a:t>Describe the key experiments that helped identify that DNA is the genetic material</a:t>
            </a:r>
          </a:p>
          <a:p>
            <a:pPr lvl="0"/>
            <a:r>
              <a:t>State and explain Chargaff’s rules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14.2</a:t>
            </a:r>
          </a:p>
        </p:txBody>
      </p:sp>
      <p:pic>
        <p:nvPicPr>
          <p:cNvPr id="3" name="Picture 1" descr="Photo of Friedrich Miescher."/>
          <p:cNvPicPr>
            <a:picLocks noGrp="1" noChangeAspect="1"/>
          </p:cNvPicPr>
          <p:nvPr/>
        </p:nvPicPr>
        <p:blipFill>
          <a:blip r:embed="rId3"/>
          <a:stretch>
            <a:fillRect/>
          </a:stretch>
        </p:blipFill>
        <p:spPr bwMode="auto">
          <a:xfrm>
            <a:off x="4406900" y="952500"/>
            <a:ext cx="339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Friedrich Miescher (1844–1895) discovered nucleic acids.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14.3</a:t>
            </a:r>
          </a:p>
        </p:txBody>
      </p:sp>
      <p:pic>
        <p:nvPicPr>
          <p:cNvPr id="3" name="Picture 1" descr="Four scenarios in an experiment are shown.  In the first, living S cells are injected, and the mouse dies. In the second, living R cells are injected, and the mouse is healthy. In the third, heat-killed S cells are injected, and the mouse is healthy. In the fourth, mixture of heat-killed S cells and Living R cells are injected, and the mouse dies and living S cells are recovered."/>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Two strains of S. pneumoniae were used in Griffith’s transformation experiments. The R strain is non-pathogenic, whereas the S strain is pathogenic and causes death. When Griffith injected a mouse with the heat-killed S strain and a live R strain, the mouse died. The S strain was recovered from the dead mouse. Griffith concluded that something had passed from the heat-killed S strain to the R strain, transforming the R strain into the S strain in the process. Credit: Rao, A., Ryan, K. and Tag, A. Department of Biology, Texas A&amp;M University.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14.4</a:t>
            </a:r>
          </a:p>
        </p:txBody>
      </p:sp>
      <p:pic>
        <p:nvPicPr>
          <p:cNvPr id="3" name="Picture 1" descr="Illustration shows bacteria being infected by phage labeled with superscript 35 baseline upper case S, which is incorporated into the protein coat, or superscript 32 baseline upper case P, which is incorporated into the D N A. Infected bacteria were separated from phage by centrifugation and cultured. The bacteria that had been infected with phage containing superscript 32 baseline upper P labeled D N A made radioactive phage. The bacteria that had been infected with superscript 35 baseline upper S labeled phage produced unlabeled phage. The results support the hypothesis that D N A, and not protein, is the genetic material."/>
          <p:cNvPicPr>
            <a:picLocks noGrp="1" noChangeAspect="1"/>
          </p:cNvPicPr>
          <p:nvPr/>
        </p:nvPicPr>
        <p:blipFill>
          <a:blip r:embed="rId3"/>
          <a:stretch>
            <a:fillRect/>
          </a:stretch>
        </p:blipFill>
        <p:spPr bwMode="auto">
          <a:xfrm>
            <a:off x="3416300" y="952500"/>
            <a:ext cx="537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Hershey and Chase's experiments, bacteria were infected with phage radiolabeled with either 35S, which labels protein, or 32P, which labels DNA. Only 32P entered the bacterial cells, indicating that DNA is the genetic material.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14.2 DNA Structure and Sequencing</a:t>
            </a:r>
          </a:p>
        </p:txBody>
      </p:sp>
      <p:sp>
        <p:nvSpPr>
          <p:cNvPr id="3" name="Content Placeholder 2"/>
          <p:cNvSpPr>
            <a:spLocks noGrp="1"/>
          </p:cNvSpPr>
          <p:nvPr>
            <p:ph idx="1"/>
          </p:nvPr>
        </p:nvSpPr>
        <p:spPr/>
        <p:txBody>
          <a:bodyPr/>
          <a:lstStyle/>
          <a:p>
            <a:pPr marL="0" lvl="0" indent="0">
              <a:buNone/>
            </a:pPr>
            <a:r>
              <a:rPr b="1"/>
              <a:t>Learning Objectives</a:t>
            </a:r>
          </a:p>
          <a:p>
            <a:pPr lvl="0"/>
            <a:r>
              <a:t>Describe the structure of DNA</a:t>
            </a:r>
          </a:p>
          <a:p>
            <a:pPr lvl="0"/>
            <a:r>
              <a:t>Explain the Sanger method of DNA sequencing</a:t>
            </a:r>
          </a:p>
          <a:p>
            <a:pPr lvl="0"/>
            <a:r>
              <a:t>Discuss the similarities and differences between eukaryotic and prokaryotic DNA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14.5</a:t>
            </a:r>
          </a:p>
        </p:txBody>
      </p:sp>
      <p:pic>
        <p:nvPicPr>
          <p:cNvPr id="3" name="Picture 1" descr="llustration depicts the structure of a nucleoside, which is made up of a pentose with a nitrogenous base attached at the 1 prime position. There are two kinds of nitrogenous bases: pyrimidines, which have one six-membered ring, and purines, which have a six-membered ring fused to a five-membered ring. Cytosine, thymine, and uracil are pyrimidines, and adenine and guanine are purines. A nucleoside with one phosphate attached at the 5 prime position is called a nucleoside monophosphate. A nucleoside with two or three phosphates attached is called a nucleoside diphosphate or nucleoside triphosphate, respectively."/>
          <p:cNvPicPr>
            <a:picLocks noGrp="1" noChangeAspect="1"/>
          </p:cNvPicPr>
          <p:nvPr/>
        </p:nvPicPr>
        <p:blipFill>
          <a:blip r:embed="rId3"/>
          <a:stretch>
            <a:fillRect/>
          </a:stretch>
        </p:blipFill>
        <p:spPr bwMode="auto">
          <a:xfrm>
            <a:off x="876300" y="952500"/>
            <a:ext cx="1043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purines have a double ring structure with a six-membered ring fused to a five-membered ring. Pyrimidines are smaller in size; they have a single six-membered ring structure.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14.6</a:t>
            </a:r>
          </a:p>
        </p:txBody>
      </p:sp>
      <p:pic>
        <p:nvPicPr>
          <p:cNvPr id="3" name="Picture 1" descr="The x-ray diffraction pattern is symmetrical, with dots in an x-shape"/>
          <p:cNvPicPr>
            <a:picLocks noGrp="1" noChangeAspect="1"/>
          </p:cNvPicPr>
          <p:nvPr/>
        </p:nvPicPr>
        <p:blipFill>
          <a:blip r:embed="rId3"/>
          <a:stretch>
            <a:fillRect/>
          </a:stretch>
        </p:blipFill>
        <p:spPr bwMode="auto">
          <a:xfrm>
            <a:off x="4114800" y="952500"/>
            <a:ext cx="394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X-ray diffraction pattern of DNA, which helped to elucidate its double-helix structure.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14.7</a:t>
            </a:r>
          </a:p>
        </p:txBody>
      </p:sp>
      <p:pic>
        <p:nvPicPr>
          <p:cNvPr id="3" name="Picture 1" descr="Part A shows an illustration of a D N A double helix, which has a sugar phosphate backbone on the outside and nitrogenous base pairs on the inside. Part B shows base pairing between thymine and adenine, which form two hydrogen bonds, and between guanine and cytosine, which form three hydrogen bonds. Part C shows a molecular model of the D N A double helix. The outside of the helix alternates between wide gaps, called major grooves, and narrow gaps, called minor grooves."/>
          <p:cNvPicPr>
            <a:picLocks noGrp="1" noChangeAspect="1"/>
          </p:cNvPicPr>
          <p:nvPr/>
        </p:nvPicPr>
        <p:blipFill>
          <a:blip r:embed="rId3"/>
          <a:stretch>
            <a:fillRect/>
          </a:stretch>
        </p:blipFill>
        <p:spPr bwMode="auto">
          <a:xfrm>
            <a:off x="609600" y="1397000"/>
            <a:ext cx="10972800" cy="3784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DNA has (a) a double helix structure and (b) phosphodiester bonds; the dotted lines between Thymine and Adenine and Guanine and Cytosine represent hydrogen bonds. The (c) major and minor grooves are binding sites for DNA binding proteins during processes such as transcription (the copying of RNA from DNA) and replication.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14.8</a:t>
            </a:r>
          </a:p>
        </p:txBody>
      </p:sp>
      <p:pic>
        <p:nvPicPr>
          <p:cNvPr id="3" name="Picture 1" descr="Part A shows a template D N A strand and newly synthesized strands that were generated in the presence of dideoxynucleotides that terminate the chain at different points to generate fragments of different sizes. Each dideoxynucleotide is labeled a different color. Part B shows a sequence readout that was generated after the D N A fragments were separated on the basis of size. The color of the fragment indicates the identity of the nucleotide at the end of a given fragment. By reading the colors in order, the D N A sequence can be determined."/>
          <p:cNvPicPr>
            <a:picLocks noGrp="1" noChangeAspect="1"/>
          </p:cNvPicPr>
          <p:nvPr/>
        </p:nvPicPr>
        <p:blipFill>
          <a:blip r:embed="rId3"/>
          <a:stretch>
            <a:fillRect/>
          </a:stretch>
        </p:blipFill>
        <p:spPr bwMode="auto">
          <a:xfrm>
            <a:off x="1130300" y="952500"/>
            <a:ext cx="9944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Frederick Sanger's dideoxy chain termination method, dye-labeled dideoxynucleotides are used to generate DNA fragments that terminate at different points. The DNA is separated by capillary electrophoresis on the basis of size, and from the order of fragments formed, the DNA sequence can be read. The DNA sequence readout is shown on an electropherogram that is generated by a laser scanner.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14.9</a:t>
            </a:r>
          </a:p>
        </p:txBody>
      </p:sp>
      <p:pic>
        <p:nvPicPr>
          <p:cNvPr id="3" name="Picture 1" descr="The first photo shows an agarose gel illuminated under UV light. The gel is nine lanes across. Each lane was loaded with a sample containing DNA fragments of differing size that have separated as they travel through the gel, from top to bottom. The DNA appears as thin, white bands on a black background. Lanes one and nine contain many bands from a DNA standard. These bands are closely spaced toward the top, and spaced farther apart further down the gel. Lanes two through eight contain one or two bands each. Some of these bands are identical in size and run the same distance into the gel. Others run a slightly different distance, indicating a small difference in size. The second image shows a person using a handheld device with eight pipettes holding DNA material. The person places the device's pipettes directly over a prepared gel inside an electrphoresis machine. The gel already contains several lines of material where the user has previouly loaded DNA material."/>
          <p:cNvPicPr>
            <a:picLocks noGrp="1" noChangeAspect="1"/>
          </p:cNvPicPr>
          <p:nvPr/>
        </p:nvPicPr>
        <p:blipFill>
          <a:blip r:embed="rId3"/>
          <a:stretch>
            <a:fillRect/>
          </a:stretch>
        </p:blipFill>
        <p:spPr bwMode="auto">
          <a:xfrm>
            <a:off x="2578100" y="952500"/>
            <a:ext cx="703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DNA can be separated on the basis of size using gel electrophoresis. (credit: James Jacob, Tompkins Cortland Community College)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14.10</a:t>
            </a:r>
          </a:p>
        </p:txBody>
      </p:sp>
      <p:pic>
        <p:nvPicPr>
          <p:cNvPr id="3" name="Picture 1" descr="Illustration shows a eukaryotic cell, which has a membrane-bound nucleus containing chromatin and a nucleolus, and a prokaryotic cell, which has DNA contained in an area of the cytoplasm called the nucleoid. The prokaryotic cell is much smaller than the eukaryotic cell."/>
          <p:cNvPicPr>
            <a:picLocks noGrp="1" noChangeAspect="1"/>
          </p:cNvPicPr>
          <p:nvPr/>
        </p:nvPicPr>
        <p:blipFill>
          <a:blip r:embed="rId3"/>
          <a:stretch>
            <a:fillRect/>
          </a:stretch>
        </p:blipFill>
        <p:spPr bwMode="auto">
          <a:xfrm>
            <a:off x="1587500" y="952500"/>
            <a:ext cx="901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eukaryote contains a well-defined nucleus, whereas in prokaryotes, the chromosome lies in the cytoplasm in an area called the nucleoid.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14.11</a:t>
            </a:r>
          </a:p>
        </p:txBody>
      </p:sp>
      <p:pic>
        <p:nvPicPr>
          <p:cNvPr id="3" name="Picture 1" descr="Illustration shows the levels of organization of eukaryotic chromosomes, starting with the D N A double helix, which wraps around histone proteins. The entire D N A molecule wraps around many clusters of histone proteins, forming a structure that looks like beads on a string, which are nucleosomes coiled into a chromatin fiber. The chromatin is further condensed by wrapping around a protein core. The result is a compact chromosome, shown in duplicated form, which is the shape of an x."/>
          <p:cNvPicPr>
            <a:picLocks noGrp="1" noChangeAspect="1"/>
          </p:cNvPicPr>
          <p:nvPr/>
        </p:nvPicPr>
        <p:blipFill>
          <a:blip r:embed="rId3"/>
          <a:stretch>
            <a:fillRect/>
          </a:stretch>
        </p:blipFill>
        <p:spPr bwMode="auto">
          <a:xfrm>
            <a:off x="4648200" y="952500"/>
            <a:ext cx="2895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These figures illustrate the compaction of the eukaryotic chromosome.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14.3 Basics of DNA Replication</a:t>
            </a:r>
          </a:p>
        </p:txBody>
      </p:sp>
      <p:sp>
        <p:nvSpPr>
          <p:cNvPr id="3" name="Content Placeholder 2"/>
          <p:cNvSpPr>
            <a:spLocks noGrp="1"/>
          </p:cNvSpPr>
          <p:nvPr>
            <p:ph idx="1"/>
          </p:nvPr>
        </p:nvSpPr>
        <p:spPr/>
        <p:txBody>
          <a:bodyPr/>
          <a:lstStyle/>
          <a:p>
            <a:pPr marL="0" lvl="0" indent="0">
              <a:buNone/>
            </a:pPr>
            <a:r>
              <a:rPr b="1"/>
              <a:t>Learning Objectives</a:t>
            </a:r>
          </a:p>
          <a:p>
            <a:pPr lvl="0"/>
            <a:r>
              <a:t>Explain how the structure of DNA reveals the replication process</a:t>
            </a:r>
          </a:p>
          <a:p>
            <a:pPr lvl="0"/>
            <a:r>
              <a:t>Describe the Meselson and Stahl experiments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14.12</a:t>
            </a:r>
          </a:p>
        </p:txBody>
      </p:sp>
      <p:pic>
        <p:nvPicPr>
          <p:cNvPr id="3" name="Picture 1" descr="Illustration shows the conservative, semi-conservative, and dispersive models of D N A synthesis. In the conservative model, the D N A is replicated and both newly synthesized strands are paired together. In the semi-conservative model, each newly synthesized strand pairs with a parent strand. In the dispersive model, newly synthesized D N A is interspersed with parent D N A within both D N A strands."/>
          <p:cNvPicPr>
            <a:picLocks noGrp="1" noChangeAspect="1"/>
          </p:cNvPicPr>
          <p:nvPr/>
        </p:nvPicPr>
        <p:blipFill>
          <a:blip r:embed="rId3"/>
          <a:stretch>
            <a:fillRect/>
          </a:stretch>
        </p:blipFill>
        <p:spPr bwMode="auto">
          <a:xfrm>
            <a:off x="4114800" y="952500"/>
            <a:ext cx="396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three suggested models of DNA replication. Gray indicates the original DNA strands, and blue indicates newly synthesized DNA.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14.13</a:t>
            </a:r>
          </a:p>
        </p:txBody>
      </p:sp>
      <p:pic>
        <p:nvPicPr>
          <p:cNvPr id="3" name="Picture 1" descr="Illustration shows an experiment in which E coli was grown initially in media containing superscript 15 baseline upper case N nucleotides. When the D N A was extracted and run in an ultracentrifuge, a band of D N A appeared low in the tube. The culture was next placed in the superscript 14 baseline upper case N medium. After one generation, all of the D N A appeared in the middle of the tube, indicating that the D N A was a mixture of half superscript 14 baseline upper N and half superscript 15 baseline upper N, D N A. After two generations, half of the D N A appeared in the middle of the tube, and half appeared higher up, indicating that half the D N A contained 50% superscript 15 baseline upper N, and half contained superscript 14 baseline upper N only. In subsequent generations, more and more of the D N A appeared in the upper, superscript 14 baseline upper N band."/>
          <p:cNvPicPr>
            <a:picLocks noGrp="1" noChangeAspect="1"/>
          </p:cNvPicPr>
          <p:nvPr/>
        </p:nvPicPr>
        <p:blipFill>
          <a:blip r:embed="rId3"/>
          <a:stretch>
            <a:fillRect/>
          </a:stretch>
        </p:blipFill>
        <p:spPr bwMode="auto">
          <a:xfrm>
            <a:off x="3429000" y="952500"/>
            <a:ext cx="5346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Meselson and Stahl experimented with E. coli grown first in heavy nitrogen (15N) then in 14N. DNA grown in 15N (red band) is heavier than DNA grown in 14N (orange band), and sediments to a lower level in cesium chloride solution in an ultracentrifuge. When DNA grown in 15N is switched to media containing 14N, after one round of cell division the DNA sediments halfway between the 15N and 14N levels, indicating that it now contains fifty percent 14N. In subsequent cell divisions, an increasing amount of DNA contains 14N only. These data support the semi-conservative replication model. (credit: modification of work by Mariana Ruiz Villareal)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14.4 DNA Replication in Prokaryotes</a:t>
            </a:r>
          </a:p>
        </p:txBody>
      </p:sp>
      <p:sp>
        <p:nvSpPr>
          <p:cNvPr id="3" name="Content Placeholder 2"/>
          <p:cNvSpPr>
            <a:spLocks noGrp="1"/>
          </p:cNvSpPr>
          <p:nvPr>
            <p:ph idx="1"/>
          </p:nvPr>
        </p:nvSpPr>
        <p:spPr/>
        <p:txBody>
          <a:bodyPr/>
          <a:lstStyle/>
          <a:p>
            <a:pPr marL="0" lvl="0" indent="0">
              <a:buNone/>
            </a:pPr>
            <a:r>
              <a:rPr b="1"/>
              <a:t>Learning Objectives</a:t>
            </a:r>
          </a:p>
          <a:p>
            <a:pPr lvl="0"/>
            <a:r>
              <a:t>Explain the process of DNA replication in prokaryotes</a:t>
            </a:r>
          </a:p>
          <a:p>
            <a:pPr lvl="0"/>
            <a:r>
              <a:t>Discuss the role of different enzymes and proteins in supporting this process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14.14</a:t>
            </a:r>
          </a:p>
        </p:txBody>
      </p:sp>
      <p:pic>
        <p:nvPicPr>
          <p:cNvPr id="3" name="Picture 1" descr="Topoisomerase binds to D N A to relieve additional coiling. Helicase separates or unzips the two strands. Single-strand binding proteins attach to each D N A strand, and stablize s s D N A and keeps the strands open.  While the strands are separated, Primase makes R N A Primer, which is five to ten nucleotides long. The R N A Primer is attached to the s s D N A strand."/>
          <p:cNvPicPr>
            <a:picLocks noGrp="1" noChangeAspect="1"/>
          </p:cNvPicPr>
          <p:nvPr/>
        </p:nvPicPr>
        <p:blipFill>
          <a:blip r:embed="rId3"/>
          <a:stretch>
            <a:fillRect/>
          </a:stretch>
        </p:blipFill>
        <p:spPr bwMode="auto">
          <a:xfrm>
            <a:off x="1968500" y="952500"/>
            <a:ext cx="825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First Components of DNA Replication. As DNA replication begins, DNA Helicase, a large enzyme, separates the two strands of DNA so that they can act as templates for replication. Single-strand binding proteins bind to each strand to stabilize and prevent them from reforming the double helix. Primase, an RNA polymerase, binds to the single stranded DNA and synthesizes a short RNA primer in the 5’ to 3’ direction that is antiparallel to the parental strand. This RNA primer allows for DNA polymerase to begin replicating the DNA. Topoisomerase binds to the double helix upstream of the replication fork to prevent additional coiling by making small cuts in one of the DNA strands. Credit: Rao, A., Ryan, K. Fletcher, S. and Tag, A. Department of Biology, Texas A&amp;M University.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14.1</a:t>
            </a:r>
          </a:p>
        </p:txBody>
      </p:sp>
      <p:pic>
        <p:nvPicPr>
          <p:cNvPr id="3" name="Picture 1" descr="A table listing the enzymes/proteins in prokaryotic DNA replication and each of their specific functions."/>
          <p:cNvPicPr>
            <a:picLocks noGrp="1" noChangeAspect="1"/>
          </p:cNvPicPr>
          <p:nvPr/>
        </p:nvPicPr>
        <p:blipFill>
          <a:blip r:embed="rId2"/>
          <a:stretch>
            <a:fillRect/>
          </a:stretch>
        </p:blipFill>
        <p:spPr bwMode="auto">
          <a:xfrm>
            <a:off x="609600" y="1524000"/>
            <a:ext cx="10972800" cy="4038600"/>
          </a:xfrm>
          <a:prstGeom prst="rect">
            <a:avLst/>
          </a:prstGeom>
          <a:noFill/>
          <a:ln w="9525">
            <a:noFill/>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14.5 DNA Replication in Eukaryotes</a:t>
            </a:r>
          </a:p>
        </p:txBody>
      </p:sp>
      <p:sp>
        <p:nvSpPr>
          <p:cNvPr id="3" name="Content Placeholder 2"/>
          <p:cNvSpPr>
            <a:spLocks noGrp="1"/>
          </p:cNvSpPr>
          <p:nvPr>
            <p:ph idx="1"/>
          </p:nvPr>
        </p:nvSpPr>
        <p:spPr/>
        <p:txBody>
          <a:bodyPr/>
          <a:lstStyle/>
          <a:p>
            <a:pPr marL="0" lvl="0" indent="0">
              <a:buNone/>
            </a:pPr>
            <a:r>
              <a:rPr b="1"/>
              <a:t>Learning Objectives</a:t>
            </a:r>
          </a:p>
          <a:p>
            <a:pPr lvl="0"/>
            <a:r>
              <a:t>Discuss the similarities and differences between DNA replication in eukaryotes and prokaryotes</a:t>
            </a:r>
          </a:p>
          <a:p>
            <a:pPr lvl="0"/>
            <a:r>
              <a:t>State the role of telomerase in DNA replication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14.2</a:t>
            </a:r>
          </a:p>
        </p:txBody>
      </p:sp>
      <p:pic>
        <p:nvPicPr>
          <p:cNvPr id="3" name="Picture 1" descr="A table comparing the differences between prokaryotic and eukaryotic replication."/>
          <p:cNvPicPr>
            <a:picLocks noGrp="1" noChangeAspect="1"/>
          </p:cNvPicPr>
          <p:nvPr/>
        </p:nvPicPr>
        <p:blipFill>
          <a:blip r:embed="rId2"/>
          <a:stretch>
            <a:fillRect/>
          </a:stretch>
        </p:blipFill>
        <p:spPr bwMode="auto">
          <a:xfrm>
            <a:off x="1816100" y="952500"/>
            <a:ext cx="8559800" cy="5168900"/>
          </a:xfrm>
          <a:prstGeom prst="rect">
            <a:avLst/>
          </a:prstGeom>
          <a:noFill/>
          <a:ln w="9525">
            <a:noFill/>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14.15</a:t>
            </a:r>
          </a:p>
        </p:txBody>
      </p:sp>
      <p:pic>
        <p:nvPicPr>
          <p:cNvPr id="3" name="Picture 1" descr="The process of Telomere Replication is shown. The starting image has an unreplicated end, and is missing DNA on the lagging strang.  Telomerase has an associated R N A that complements the 5 prime overhang at the end of the chromosome, creating an extension of the unreplicated end. The R N A template is used to synthesize the complementary strand, and telomerase again extends the unreplicated end. Telomerase then shifts, and the process is repeated. Next, primase and D N A polymerase synthesize the rest of the complementary strand. And the lagging strand is completed."/>
          <p:cNvPicPr>
            <a:picLocks noGrp="1" noChangeAspect="1"/>
          </p:cNvPicPr>
          <p:nvPr/>
        </p:nvPicPr>
        <p:blipFill>
          <a:blip r:embed="rId3"/>
          <a:stretch>
            <a:fillRect/>
          </a:stretch>
        </p:blipFill>
        <p:spPr bwMode="auto">
          <a:xfrm>
            <a:off x="2997200" y="952500"/>
            <a:ext cx="6184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ends of linear chromosomes are maintained by the action of the telomerase enzyme. Credit: Rao, A. and Fletcher, S. Department of Biology, Texas A&amp;M University.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14.16</a:t>
            </a:r>
          </a:p>
        </p:txBody>
      </p:sp>
      <p:pic>
        <p:nvPicPr>
          <p:cNvPr id="3" name="Picture 1" descr="Photo of Elizabeth Blackburn."/>
          <p:cNvPicPr>
            <a:picLocks noGrp="1" noChangeAspect="1"/>
          </p:cNvPicPr>
          <p:nvPr/>
        </p:nvPicPr>
        <p:blipFill>
          <a:blip r:embed="rId3"/>
          <a:stretch>
            <a:fillRect/>
          </a:stretch>
        </p:blipFill>
        <p:spPr bwMode="auto">
          <a:xfrm>
            <a:off x="2959100" y="952500"/>
            <a:ext cx="627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Elizabeth Blackburn, 2009 Nobel Laureate, is one of the scientists who discovered how telomerase works. (credit: US Embassy Sweden)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14.6 DNA Repair</a:t>
            </a:r>
          </a:p>
        </p:txBody>
      </p:sp>
      <p:sp>
        <p:nvSpPr>
          <p:cNvPr id="3" name="Content Placeholder 2"/>
          <p:cNvSpPr>
            <a:spLocks noGrp="1"/>
          </p:cNvSpPr>
          <p:nvPr>
            <p:ph idx="1"/>
          </p:nvPr>
        </p:nvSpPr>
        <p:spPr/>
        <p:txBody>
          <a:bodyPr/>
          <a:lstStyle/>
          <a:p>
            <a:pPr marL="0" lvl="0" indent="0">
              <a:buNone/>
            </a:pPr>
            <a:r>
              <a:rPr b="1"/>
              <a:t>Learning Objectives</a:t>
            </a:r>
          </a:p>
          <a:p>
            <a:pPr lvl="0"/>
            <a:r>
              <a:t>Discuss the different types of mutations in DNA</a:t>
            </a:r>
          </a:p>
          <a:p>
            <a:pPr lvl="0"/>
            <a:r>
              <a:t>Explain DNA repair mechanisms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14.17</a:t>
            </a:r>
          </a:p>
        </p:txBody>
      </p:sp>
      <p:pic>
        <p:nvPicPr>
          <p:cNvPr id="3" name="Picture 1" descr="Illustration shows D N A polymerase replicating a strand of D N A. The enzyme has accidentally inserted G opposite A, resulting in a bulge. The enzyme backs up to fix the error."/>
          <p:cNvPicPr>
            <a:picLocks noGrp="1" noChangeAspect="1"/>
          </p:cNvPicPr>
          <p:nvPr/>
        </p:nvPicPr>
        <p:blipFill>
          <a:blip r:embed="rId3"/>
          <a:stretch>
            <a:fillRect/>
          </a:stretch>
        </p:blipFill>
        <p:spPr bwMode="auto">
          <a:xfrm>
            <a:off x="609600" y="1041400"/>
            <a:ext cx="10972800" cy="4483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Proofreading by DNA polymerase corrects errors during replication.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14.18</a:t>
            </a:r>
          </a:p>
        </p:txBody>
      </p:sp>
      <p:pic>
        <p:nvPicPr>
          <p:cNvPr id="3" name="Picture 1" descr="The top illustration shows a replicated D N A strand with G T base mismatch. The bottom illustration shows the repaired D N A, which has the correct G C base pairing."/>
          <p:cNvPicPr>
            <a:picLocks noGrp="1" noChangeAspect="1"/>
          </p:cNvPicPr>
          <p:nvPr/>
        </p:nvPicPr>
        <p:blipFill>
          <a:blip r:embed="rId3"/>
          <a:stretch>
            <a:fillRect/>
          </a:stretch>
        </p:blipFill>
        <p:spPr bwMode="auto">
          <a:xfrm>
            <a:off x="3886200" y="952500"/>
            <a:ext cx="4406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mismatch repair, the incorrectly added base is detected after replication. The mismatch repair proteins detect this base and remove it from the newly synthesized strand by nuclease action. The gap is now filled with the correctly paired base.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14.19</a:t>
            </a:r>
          </a:p>
        </p:txBody>
      </p:sp>
      <p:pic>
        <p:nvPicPr>
          <p:cNvPr id="3" name="Picture 1" descr="Illustration shows a D N A strand in which a thymine dimer has formed. Excision repair enzyme cut out the section of D N A that contains the dimer so it can be replaced with normal base pairs.  Nuclease cuts the D N A on each side of the dimer, and removes the single strand of D N A containing the dimer.  DNA Polymerase synthesizes new D N A to repair the hole.  D N A ligase forms the final phosphidiester bond between the new D N A and old D N A."/>
          <p:cNvPicPr>
            <a:picLocks noGrp="1" noChangeAspect="1"/>
          </p:cNvPicPr>
          <p:nvPr/>
        </p:nvPicPr>
        <p:blipFill>
          <a:blip r:embed="rId3"/>
          <a:stretch>
            <a:fillRect/>
          </a:stretch>
        </p:blipFill>
        <p:spPr bwMode="auto">
          <a:xfrm>
            <a:off x="3822700" y="952500"/>
            <a:ext cx="454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Nucleotide excision repairs thymine dimers. When exposed to UV light, thymines lying adjacent to each other can form thymine dimers. In normal cells, they are excised and replaced. Credit: Rao, A., Fletcher, S. and Tag, A. Department of Biology, Texas A&amp;M University.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14.20</a:t>
            </a:r>
          </a:p>
        </p:txBody>
      </p:sp>
      <p:pic>
        <p:nvPicPr>
          <p:cNvPr id="3" name="Picture 1" descr="Photo shows a person with mottled skin lesions that result from xermoderma pigmentosa."/>
          <p:cNvPicPr>
            <a:picLocks noGrp="1" noChangeAspect="1"/>
          </p:cNvPicPr>
          <p:nvPr/>
        </p:nvPicPr>
        <p:blipFill>
          <a:blip r:embed="rId3"/>
          <a:stretch>
            <a:fillRect/>
          </a:stretch>
        </p:blipFill>
        <p:spPr bwMode="auto">
          <a:xfrm>
            <a:off x="3327400" y="952500"/>
            <a:ext cx="552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Xeroderma pigmentosa is a condition in which thymine dimerization from exposure to UV light is not repaired. Exposure to sunlight results in skin lesions. (credit: James Halpern et 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14.21</a:t>
            </a:r>
          </a:p>
        </p:txBody>
      </p:sp>
      <p:pic>
        <p:nvPicPr>
          <p:cNvPr id="3" name="Picture 1" descr="Illustration shows different types of point mutations that result from a single amino acid substitution. In a silent mutation, no change in the amino acid sequence occurs. In a missense mutation, one amino acid is substituted for another. In a nonsense mutation, a stop codon is substituted for an amino acid. In a frameshift mutation, one or more bases is added or deleted, resulting in a change in the reading frame."/>
          <p:cNvPicPr>
            <a:picLocks noGrp="1" noChangeAspect="1"/>
          </p:cNvPicPr>
          <p:nvPr/>
        </p:nvPicPr>
        <p:blipFill>
          <a:blip r:embed="rId3"/>
          <a:stretch>
            <a:fillRect/>
          </a:stretch>
        </p:blipFill>
        <p:spPr bwMode="auto">
          <a:xfrm>
            <a:off x="4267200" y="952500"/>
            <a:ext cx="3644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Mutations can lead to changes in the protein sequence encoded by the DNA.</a:t>
            </a:r>
          </a:p>
        </p:txBody>
      </p:sp>
      <p:sp>
        <p:nvSpPr>
          <p:cNvPr id="5" name="TextBox 4">
            <a:extLst>
              <a:ext uri="{FF2B5EF4-FFF2-40B4-BE49-F238E27FC236}">
                <a16:creationId xmlns:a16="http://schemas.microsoft.com/office/drawing/2014/main" id="{4517BB23-54C1-4670-3373-9E57FBC57901}"/>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2801</Words>
  <Application>Microsoft Macintosh PowerPoint</Application>
  <PresentationFormat>Widescreen</PresentationFormat>
  <Paragraphs>122</Paragraphs>
  <Slides>31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Biology 2e</vt:lpstr>
      <vt:lpstr>Chapter outline</vt:lpstr>
      <vt:lpstr>Figure 14.1</vt:lpstr>
      <vt:lpstr>14.1 Historical Basis of Modern Understanding</vt:lpstr>
      <vt:lpstr>Figure 14.2</vt:lpstr>
      <vt:lpstr>Figure 14.3</vt:lpstr>
      <vt:lpstr>Figure 14.4</vt:lpstr>
      <vt:lpstr>14.2 DNA Structure and Sequencing</vt:lpstr>
      <vt:lpstr>Figure 14.5</vt:lpstr>
      <vt:lpstr>Figure 14.6</vt:lpstr>
      <vt:lpstr>Figure 14.7</vt:lpstr>
      <vt:lpstr>Figure 14.8</vt:lpstr>
      <vt:lpstr>Figure 14.9</vt:lpstr>
      <vt:lpstr>Figure 14.10</vt:lpstr>
      <vt:lpstr>Figure 14.11</vt:lpstr>
      <vt:lpstr>14.3 Basics of DNA Replication</vt:lpstr>
      <vt:lpstr>Figure 14.12</vt:lpstr>
      <vt:lpstr>Figure 14.13</vt:lpstr>
      <vt:lpstr>14.4 DNA Replication in Prokaryotes</vt:lpstr>
      <vt:lpstr>Figure 14.14</vt:lpstr>
      <vt:lpstr>Table 14.1</vt:lpstr>
      <vt:lpstr>14.5 DNA Replication in Eukaryotes</vt:lpstr>
      <vt:lpstr>Table 14.2</vt:lpstr>
      <vt:lpstr>Figure 14.15</vt:lpstr>
      <vt:lpstr>Figure 14.16</vt:lpstr>
      <vt:lpstr>14.6 DNA Repair</vt:lpstr>
      <vt:lpstr>Figure 14.17</vt:lpstr>
      <vt:lpstr>Figure 14.18</vt:lpstr>
      <vt:lpstr>Figure 14.19</vt:lpstr>
      <vt:lpstr>Figure 14.20</vt:lpstr>
      <vt:lpstr>Figure 14.21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2025-11-04T20:32:06Z</dcterms:created>
  <dcterms:modified xsi:type="dcterms:W3CDTF">2025-11-19T17:07:14Z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14 DNA Structure and Function</vt:lpwstr>
  </property>
</Properties>
</file>