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4674" autoAdjust="0"/>
  </p:normalViewPr>
  <p:slideViewPr>
    <p:cSldViewPr snapToGrid="0" snapToObjects="1">
      <p:cViewPr varScale="1">
        <p:scale>
          <a:sx n="98" d="100"/>
          <a:sy n="98" d="100"/>
        </p:scale>
        <p:origin x="208" y="74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Main photo shows fish jumping out of the water, and inset photo shows a pile of dead fish in a container.</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plots log density in kilometers squared versus log body mass in grams. The values are inversely proportional, so that density decreases linearly with increasing body mass.</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person looking down at a grid set on a patch of grass.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two bighorn sheep, one with a collar around its neck. Photo B shows a condor in flight with a tag on its wing. Photo C shows a man holding a salmon with a tag on its back.</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penguins, which maintain a defined territory and therefore have a uniform distribution. Photo (b) shows a field of dandelions whose seeds are dispersed by wind, resulting in a random distribution patter. Photo (c) shows elephants, which travel in herds resulting in a clumped distribution pattern.</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plots the log of number of individuals surviving versus time. Three curves are shown, representing Type I, Type II, and Type III survivorship patterns. Birds exhibit a Type II survivorship curve, which decreases linearly with time. Humans show a Type I survivorship curve, which starts with a gentle slope that becomes increasingly steep with time. Trees show a Type III survivorship pattern, which starts with a steep slope that becomes less steep with time.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a salmon swimming. Photo (b) shows pronghorn antelope running on a plain. Photo (c) shows chimpanzees.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compares the change in percentage of large versus small females mated for sperm-depleted males versus non-depleted males. Non-depleted males preferred large over small females by 8 percent. Sperm depleted males had a greater preference for large females: 15 percent. Error for both measurements was plus or minus 5 percent.</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Both graphs (a) and (b) plot population size versus time. In graph (a), exponential growth results in a curve that gets increasingly steep, resulting in a J-shape. In graph (b), logistic growth results in a curve that gets increasingly steep, then levels off when the carrying capacity is reached, resulting in an S-shape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(a) plots amount of yeast versus time of growth in hours. The curve rises steeply, and then plateaus at the carrying capacity. Data points tightly follow the curve. Graph (b) plots the number of harbor seals versus time in years. Again, the curve rises steeply then plateaus at the carrying capacity, but this time there is much more scatter in the data. A micrograph of yeast cells, which are oval in shape, and a photo of a harbor seal are shown.</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fecundity as a function of population plots number of eggs per female versus number of worms. The number of eggs decreases rapidly at first, then levels off between 30 to 50 worms.</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Three depictions of mammoths are shown. They are large, elephant like creatures covered in fur, and they have long tusks. Photo (a) shows a painting of mammoths walking in the snow. Photo (b) shows a stuffed mammoth sitting in a museum display case. Photo (c) shows a mummified baby mammoth, also in a display case.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K-selected species, shows photos of an oak tree and an elephant. Part B, r-selected species, shows photos of a dandelion and a jellyfish.</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plots the world population growth from 1000 A D to the present. The curve starts out flat, and then becomes increasingly steep. A sharp increase in population occurs around 1900. In 1000 A D the population was around 265 million. In 2000 it was around 6 billion. Populations of various parts of the world are also plotted, including Africa, Asia, Europe, Latin America, and Northern America. With the exception of Europe, the change in population in each region is similar to the change in world population. In Europe, the population is now stagnant.</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Bar graph shows the number of years it has taken to add each billion people to the world population. By 1800, there were about a billion people on Earth. It took 130 years, until 19 30, for the number to reach two billion. Thirty years later, in 19 60, the number reached three billion, and 15 years after that, in 19 75, the number reached four billion. The population reached five billion in 19 87, and six billion in 19 99, each twelve years apart. In 2012, the world population was nearly seven billion. The population is projected to reach 8 billion in 20 28, and 9 billion in 20 54, indicating that it will take more years between each increase in billions of people.</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For the four different age structure diagrams shown, the base represents birth and the apex occurs around age 70. The age structure diagram for stage 1, rapid growth, is shaped like a deflated triangle that starts out wide at the base and rapidly decreases to a narrow apex, indicating that the number of individuals decreases rapidly with age. The age structure diagram for stage 2, slow growth, is triangular in shape, indicating that the number of individuals decreases steadily with age. The age structure diagram for stage 3, stable growth, is rounded at the top, indicating that the number of individuals per age group decreases gradually at first, then decreases more rapidly for the older portion of the population. The final age structure diagram, stage 4, widens from the base to middle age, and then narrows to a rounded top. The population type indicated by this diagram is not given, as this is part of the Visual Connection question.</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Percent population growth, which ranges from zero percent to three plus percent, is shown on a world map. Eastern europe, Northern Asia, Greenland and South Africa are experiencing zero percent population growth. The United States, Canada, the southern part of South America, China, Japan, western Europe and Australia are experiencing zero to one percent population growth. Mexico, the northern part of South America, and parts of Africa, the Middle East and Asia are experiencing one percent population growth. Most of Africa and parts of the Middle East and Asia are experiencing two percent population growth. Some parts of Africa are experiencing three percent population growth.</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plots number of animals, either hare or lynx, in thousands versus time in years. The number of hares fluctuates between 10,000 at the low points, and 75,000 to 150,000 at the high points. There are typically fewer lynxes than hares, but the trend in number of lynxes follows the number of hares; meaning that more hares trends to more lynx as well</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the long, sharp thorns of a honey locust tree. Photo b shows a turtle perched on a log, and has its long neck and head extending out from its large shell. Photo c shows the pink, bell-shaped flowers of a foxglove. Photo d shows a millipede curled into a ball.</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a green walking stick insect that resembles the stem on which it sits. Photo b shows a green chameleon that resembles a leaf.</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a bright red frog sitting on a leaf. Photo B shows a skunk, whose body is covered in black fur, but has 2 prominent white stripes extending down its back and tail.</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Photos A and B show virtually identical looking insects. Both have smooth black faces and legs, but their body is covered in a white fuzzy looking material.</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Photos show four pairs of butterflies that are virtually identical to one another in color and banding pattern.</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Graphs a, b, and c all plot number of cells versus time in days. In Graph (a), P. aurelia is grown alone. In graph (b), P. caudatum is grown alone. In graph (c), both species are grown together. When grown apart, the two species both exhibit logistic growth and grow to a relatively high cell density. When the two species are grown together, P. aurelia shows logistic growth to nearly the same cell density as it exhibited when grown alone, but P. caudatum hardly grows at all, and eventually its population drops to zero.</a:t>
            </a:r>
          </a:p>
        </p:txBody>
      </p:sp>
      <p:sp>
        <p:nvSpPr>
          <p:cNvPr id="4" name="Slide Number Placeholder 3"/>
          <p:cNvSpPr>
            <a:spLocks noGrp="1"/>
          </p:cNvSpPr>
          <p:nvPr>
            <p:ph type="sldNum" sz="quarter" idx="10"/>
          </p:nvPr>
        </p:nvSpPr>
        <p:spPr/>
        <p:txBody>
          <a:bodyPr/>
          <a:lstStyle/>
          <a:p>
            <a:fld id="{18BDFEC3-8487-43E8-A154-7C12CBC1FFF2}" type="slidenum">
              <a:rPr lang="en-US"/>
              <a:t>36</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yellow bird building a nest in a tree.</a:t>
            </a:r>
          </a:p>
        </p:txBody>
      </p:sp>
      <p:sp>
        <p:nvSpPr>
          <p:cNvPr id="4" name="Slide Number Placeholder 3"/>
          <p:cNvSpPr>
            <a:spLocks noGrp="1"/>
          </p:cNvSpPr>
          <p:nvPr>
            <p:ph type="sldNum" sz="quarter" idx="10"/>
          </p:nvPr>
        </p:nvSpPr>
        <p:spPr/>
        <p:txBody>
          <a:bodyPr/>
          <a:lstStyle/>
          <a:p>
            <a:fld id="{18BDFEC3-8487-43E8-A154-7C12CBC1FFF2}" type="slidenum">
              <a:rPr lang="en-US"/>
              <a:t>37</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yellow termites and photo b shows a tree covered with lichen; the tree's bark appears covered in a mossy, fuzzy substance.</a:t>
            </a:r>
          </a:p>
        </p:txBody>
      </p:sp>
      <p:sp>
        <p:nvSpPr>
          <p:cNvPr id="4" name="Slide Number Placeholder 3"/>
          <p:cNvSpPr>
            <a:spLocks noGrp="1"/>
          </p:cNvSpPr>
          <p:nvPr>
            <p:ph type="sldNum" sz="quarter" idx="10"/>
          </p:nvPr>
        </p:nvSpPr>
        <p:spPr/>
        <p:txBody>
          <a:bodyPr/>
          <a:lstStyle/>
          <a:p>
            <a:fld id="{18BDFEC3-8487-43E8-A154-7C12CBC1FFF2}" type="slidenum">
              <a:rPr lang="en-US"/>
              <a:t>38</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life cycle of a tapeworm begins when eggs or tapeworm segments in the feces (1) are ingested by pigs or humans (2). The embryos hatch, penetrate the intestinal wall, and circulate to the musculature in both pigs and humans (3). This figure shows how humans may acquire a tapeworm infection by ingesting raw or undercooked meat (4). Infection may result in cysts in the musculature, brains, and eyes, or in tapeworms in the intestine. Tapeworms attach themselves to the intestine via a hook-like structure called the scolex (5). Adult tapeworms are then present in the small intestine (6). Tapeworm segments and eggs are excreted in the feces, completing the cycle.</a:t>
            </a:r>
          </a:p>
        </p:txBody>
      </p:sp>
      <p:sp>
        <p:nvSpPr>
          <p:cNvPr id="4" name="Slide Number Placeholder 3"/>
          <p:cNvSpPr>
            <a:spLocks noGrp="1"/>
          </p:cNvSpPr>
          <p:nvPr>
            <p:ph type="sldNum" sz="quarter" idx="10"/>
          </p:nvPr>
        </p:nvSpPr>
        <p:spPr/>
        <p:txBody>
          <a:bodyPr/>
          <a:lstStyle/>
          <a:p>
            <a:fld id="{18BDFEC3-8487-43E8-A154-7C12CBC1FFF2}" type="slidenum">
              <a:rPr lang="en-US"/>
              <a:t>39</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pink brain-like coral and long, finger-like coral growing on a reef. Fish swim among the coral.</a:t>
            </a:r>
          </a:p>
        </p:txBody>
      </p:sp>
      <p:sp>
        <p:nvSpPr>
          <p:cNvPr id="4" name="Slide Number Placeholder 3"/>
          <p:cNvSpPr>
            <a:spLocks noGrp="1"/>
          </p:cNvSpPr>
          <p:nvPr>
            <p:ph type="sldNum" sz="quarter" idx="10"/>
          </p:nvPr>
        </p:nvSpPr>
        <p:spPr/>
        <p:txBody>
          <a:bodyPr/>
          <a:lstStyle/>
          <a:p>
            <a:fld id="{18BDFEC3-8487-43E8-A154-7C12CBC1FFF2}" type="slidenum">
              <a:rPr lang="en-US"/>
              <a:t>40</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Map shows the special distribution of mammal species richness in North and South America. The highest number of mammal species, 179-228 per square kilometer, occurs in the Amazon region of South America. Species richness is generally highest in tropical latitudes, and then decreases to the north and south, with very few species in the Arctic regions.</a:t>
            </a:r>
          </a:p>
        </p:txBody>
      </p:sp>
      <p:sp>
        <p:nvSpPr>
          <p:cNvPr id="4" name="Slide Number Placeholder 3"/>
          <p:cNvSpPr>
            <a:spLocks noGrp="1"/>
          </p:cNvSpPr>
          <p:nvPr>
            <p:ph type="sldNum" sz="quarter" idx="10"/>
          </p:nvPr>
        </p:nvSpPr>
        <p:spPr/>
        <p:txBody>
          <a:bodyPr/>
          <a:lstStyle/>
          <a:p>
            <a:fld id="{18BDFEC3-8487-43E8-A154-7C12CBC1FFF2}" type="slidenum">
              <a:rPr lang="en-US"/>
              <a:t>41</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reddish-brown sea star.</a:t>
            </a:r>
          </a:p>
        </p:txBody>
      </p:sp>
      <p:sp>
        <p:nvSpPr>
          <p:cNvPr id="4" name="Slide Number Placeholder 3"/>
          <p:cNvSpPr>
            <a:spLocks noGrp="1"/>
          </p:cNvSpPr>
          <p:nvPr>
            <p:ph type="sldNum" sz="quarter" idx="10"/>
          </p:nvPr>
        </p:nvSpPr>
        <p:spPr/>
        <p:txBody>
          <a:bodyPr/>
          <a:lstStyle/>
          <a:p>
            <a:fld id="{18BDFEC3-8487-43E8-A154-7C12CBC1FFF2}" type="slidenum">
              <a:rPr lang="en-US"/>
              <a:t>42</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purple loosestrife, a tall, thin purple flower. Photo B shows many tiny zebra mussels attached to a manmade object in a lake. Photo C shows buckthorn, a bushy plant with yellow flowers. Photo D shows garlic mustard, a small plant with white flowers. Photo E shows an emerald ash borer, a bright green insect resembling a cricket. Photo F shows a starling.</a:t>
            </a:r>
          </a:p>
        </p:txBody>
      </p:sp>
      <p:sp>
        <p:nvSpPr>
          <p:cNvPr id="4" name="Slide Number Placeholder 3"/>
          <p:cNvSpPr>
            <a:spLocks noGrp="1"/>
          </p:cNvSpPr>
          <p:nvPr>
            <p:ph type="sldNum" sz="quarter" idx="10"/>
          </p:nvPr>
        </p:nvSpPr>
        <p:spPr/>
        <p:txBody>
          <a:bodyPr/>
          <a:lstStyle/>
          <a:p>
            <a:fld id="{18BDFEC3-8487-43E8-A154-7C12CBC1FFF2}" type="slidenum">
              <a:rPr lang="en-US"/>
              <a:t>43</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succulent plant growing in bare earth.</a:t>
            </a:r>
          </a:p>
        </p:txBody>
      </p:sp>
      <p:sp>
        <p:nvSpPr>
          <p:cNvPr id="4" name="Slide Number Placeholder 3"/>
          <p:cNvSpPr>
            <a:spLocks noGrp="1"/>
          </p:cNvSpPr>
          <p:nvPr>
            <p:ph type="sldNum" sz="quarter" idx="10"/>
          </p:nvPr>
        </p:nvSpPr>
        <p:spPr/>
        <p:txBody>
          <a:bodyPr/>
          <a:lstStyle/>
          <a:p>
            <a:fld id="{18BDFEC3-8487-43E8-A154-7C12CBC1FFF2}" type="slidenum">
              <a:rPr lang="en-US"/>
              <a:t>44</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three illustrations show secondary succession of an oak and hickory forest. The first illustration shows a plot of land covered with pioneer species, including grasses and perennials. The second illustration shows the same plot of land later covered with intermediate species, including shrubs, pines, oak, and hickory. The third illustration shows the plot of land covered with a climax community of mature oak and hickory. This community remains stable until the next disturbance.</a:t>
            </a:r>
          </a:p>
        </p:txBody>
      </p:sp>
      <p:sp>
        <p:nvSpPr>
          <p:cNvPr id="4" name="Slide Number Placeholder 3"/>
          <p:cNvSpPr>
            <a:spLocks noGrp="1"/>
          </p:cNvSpPr>
          <p:nvPr>
            <p:ph type="sldNum" sz="quarter" idx="10"/>
          </p:nvPr>
        </p:nvSpPr>
        <p:spPr/>
        <p:txBody>
          <a:bodyPr/>
          <a:lstStyle/>
          <a:p>
            <a:fld id="{18BDFEC3-8487-43E8-A154-7C12CBC1FFF2}" type="slidenum">
              <a:rPr lang="en-US"/>
              <a:t>45</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white fish whose underbelly is reddish below its head. Below the fish is a diamond-shaped object that resembles a fishing lure; it is white on the top and red on the bottom, with an eye at the front.</a:t>
            </a:r>
          </a:p>
        </p:txBody>
      </p:sp>
      <p:sp>
        <p:nvSpPr>
          <p:cNvPr id="4" name="Slide Number Placeholder 3"/>
          <p:cNvSpPr>
            <a:spLocks noGrp="1"/>
          </p:cNvSpPr>
          <p:nvPr>
            <p:ph type="sldNum" sz="quarter" idx="10"/>
          </p:nvPr>
        </p:nvSpPr>
        <p:spPr/>
        <p:txBody>
          <a:bodyPr/>
          <a:lstStyle/>
          <a:p>
            <a:fld id="{18BDFEC3-8487-43E8-A154-7C12CBC1FFF2}" type="slidenum">
              <a:rPr lang="en-US"/>
              <a:t>48</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heard of wildebeests crossing a river.</a:t>
            </a:r>
          </a:p>
        </p:txBody>
      </p:sp>
      <p:sp>
        <p:nvSpPr>
          <p:cNvPr id="4" name="Slide Number Placeholder 3"/>
          <p:cNvSpPr>
            <a:spLocks noGrp="1"/>
          </p:cNvSpPr>
          <p:nvPr>
            <p:ph type="sldNum" sz="quarter" idx="10"/>
          </p:nvPr>
        </p:nvSpPr>
        <p:spPr/>
        <p:txBody>
          <a:bodyPr/>
          <a:lstStyle/>
          <a:p>
            <a:fld id="{18BDFEC3-8487-43E8-A154-7C12CBC1FFF2}" type="slidenum">
              <a:rPr lang="en-US"/>
              <a:t>49</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long-legged storks standing in water. These birds have long, thick beaks that are pointed at the tips. One has its head down, with its beak open and searching in the water.</a:t>
            </a:r>
          </a:p>
        </p:txBody>
      </p:sp>
      <p:sp>
        <p:nvSpPr>
          <p:cNvPr id="4" name="Slide Number Placeholder 3"/>
          <p:cNvSpPr>
            <a:spLocks noGrp="1"/>
          </p:cNvSpPr>
          <p:nvPr>
            <p:ph type="sldNum" sz="quarter" idx="10"/>
          </p:nvPr>
        </p:nvSpPr>
        <p:spPr/>
        <p:txBody>
          <a:bodyPr/>
          <a:lstStyle/>
          <a:p>
            <a:fld id="{18BDFEC3-8487-43E8-A154-7C12CBC1FFF2}" type="slidenum">
              <a:rPr lang="en-US"/>
              <a:t>50</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stork sitting on a nest, flapping its wings.</a:t>
            </a:r>
          </a:p>
        </p:txBody>
      </p:sp>
      <p:sp>
        <p:nvSpPr>
          <p:cNvPr id="4" name="Slide Number Placeholder 3"/>
          <p:cNvSpPr>
            <a:spLocks noGrp="1"/>
          </p:cNvSpPr>
          <p:nvPr>
            <p:ph type="sldNum" sz="quarter" idx="10"/>
          </p:nvPr>
        </p:nvSpPr>
        <p:spPr/>
        <p:txBody>
          <a:bodyPr/>
          <a:lstStyle/>
          <a:p>
            <a:fld id="{18BDFEC3-8487-43E8-A154-7C12CBC1FFF2}" type="slidenum">
              <a:rPr lang="en-US"/>
              <a:t>51</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a yellow sea horse; (b) shows a pipefish, which is green and tubular with a long snout.</a:t>
            </a:r>
          </a:p>
        </p:txBody>
      </p:sp>
      <p:sp>
        <p:nvSpPr>
          <p:cNvPr id="4" name="Slide Number Placeholder 3"/>
          <p:cNvSpPr>
            <a:spLocks noGrp="1"/>
          </p:cNvSpPr>
          <p:nvPr>
            <p:ph type="sldNum" sz="quarter" idx="10"/>
          </p:nvPr>
        </p:nvSpPr>
        <p:spPr/>
        <p:txBody>
          <a:bodyPr/>
          <a:lstStyle/>
          <a:p>
            <a:fld id="{18BDFEC3-8487-43E8-A154-7C12CBC1FFF2}" type="slidenum">
              <a:rPr lang="en-US"/>
              <a:t>52</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mother duck walking across a field of grass. She is trailed by 7 small ducklings.</a:t>
            </a:r>
          </a:p>
        </p:txBody>
      </p:sp>
      <p:sp>
        <p:nvSpPr>
          <p:cNvPr id="4" name="Slide Number Placeholder 3"/>
          <p:cNvSpPr>
            <a:spLocks noGrp="1"/>
          </p:cNvSpPr>
          <p:nvPr>
            <p:ph type="sldNum" sz="quarter" idx="10"/>
          </p:nvPr>
        </p:nvSpPr>
        <p:spPr/>
        <p:txBody>
          <a:bodyPr/>
          <a:lstStyle/>
          <a:p>
            <a:fld id="{18BDFEC3-8487-43E8-A154-7C12CBC1FFF2}" type="slidenum">
              <a:rPr lang="en-US"/>
              <a:t>53</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the unconditioned response, a dog salivates in response to seeing food. The dog is then conditioned by the ringing of a bell every time it sees food. After conditioning, the dog salivates in response to the bell, even if no food is present. This is called a conditioned response.</a:t>
            </a:r>
          </a:p>
        </p:txBody>
      </p:sp>
      <p:sp>
        <p:nvSpPr>
          <p:cNvPr id="4" name="Slide Number Placeholder 3"/>
          <p:cNvSpPr>
            <a:spLocks noGrp="1"/>
          </p:cNvSpPr>
          <p:nvPr>
            <p:ph type="sldNum" sz="quarter" idx="10"/>
          </p:nvPr>
        </p:nvSpPr>
        <p:spPr/>
        <p:txBody>
          <a:bodyPr/>
          <a:lstStyle/>
          <a:p>
            <a:fld id="{18BDFEC3-8487-43E8-A154-7C12CBC1FFF2}" type="slidenum">
              <a:rPr lang="en-US"/>
              <a:t>54</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dolphins lying on the edge of their tank, being fed fish by their trainers.</a:t>
            </a:r>
          </a:p>
        </p:txBody>
      </p:sp>
      <p:sp>
        <p:nvSpPr>
          <p:cNvPr id="4" name="Slide Number Placeholder 3"/>
          <p:cNvSpPr>
            <a:spLocks noGrp="1"/>
          </p:cNvSpPr>
          <p:nvPr>
            <p:ph type="sldNum" sz="quarter" idx="10"/>
          </p:nvPr>
        </p:nvSpPr>
        <p:spPr/>
        <p:txBody>
          <a:bodyPr/>
          <a:lstStyle/>
          <a:p>
            <a:fld id="{18BDFEC3-8487-43E8-A154-7C12CBC1FFF2}" type="slidenum">
              <a:rPr lang="en-US"/>
              <a:t>55</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diagram shows a rat maze that has several turns and dead ends. Next to this maze is a graph showing the average error of the rats navigating the maze plotted versus the day of the experiment. Rats that are rewarded at the end of each run learn the maze quickly, and the number of errors they make in navigating the maze rapidly drops from six on day one to one on day eleven. Rats that are not rewarded on the first two days but are rewarded from day three learn the maze slowly at first, but quickly after the reward is present. Rats that are not rewarded on the first six days but are rewarded starting at day seven gradually reduce the number of errors over the first six days, but rapidly reduce their errors after a reward is present.</a:t>
            </a:r>
          </a:p>
        </p:txBody>
      </p:sp>
      <p:sp>
        <p:nvSpPr>
          <p:cNvPr id="4" name="Slide Number Placeholder 3"/>
          <p:cNvSpPr>
            <a:spLocks noGrp="1"/>
          </p:cNvSpPr>
          <p:nvPr>
            <p:ph type="sldNum" sz="quarter" idx="10"/>
          </p:nvPr>
        </p:nvSpPr>
        <p:spPr/>
        <p:txBody>
          <a:bodyPr/>
          <a:lstStyle/>
          <a:p>
            <a:fld id="{18BDFEC3-8487-43E8-A154-7C12CBC1FFF2}" type="slidenum">
              <a:rPr lang="en-US"/>
              <a:t>56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fontScale="85000" lnSpcReduction="10000"/>
          </a:bodyPr>
          <a:lstStyle/>
          <a:p>
            <a:pPr marL="0" lvl="0" indent="0">
              <a:buNone/>
            </a:pPr>
            <a:r>
              <a:t>Chapter 45 Population and Community Ecology</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Chapter outline</a:t>
            </a:r>
          </a:p>
        </p:txBody>
      </p:sp>
      <p:sp>
        <p:nvSpPr>
          <p:cNvPr id="3" name="Content Placeholder 2"/>
          <p:cNvSpPr>
            <a:spLocks noGrp="1"/>
          </p:cNvSpPr>
          <p:nvPr>
            <p:ph idx="1"/>
          </p:nvPr>
        </p:nvSpPr>
        <p:spPr/>
        <p:txBody>
          <a:bodyPr/>
          <a:lstStyle/>
          <a:p>
            <a:pPr marL="457189" lvl="0" indent="-457189">
              <a:buAutoNum type="arabicPeriod"/>
            </a:pPr>
            <a:r>
              <a:t>Population Demography</a:t>
            </a:r>
          </a:p>
          <a:p>
            <a:pPr marL="457189" lvl="0" indent="-457189">
              <a:buAutoNum type="arabicPeriod"/>
            </a:pPr>
            <a:r>
              <a:t>Life Histories and Natural Selection</a:t>
            </a:r>
          </a:p>
          <a:p>
            <a:pPr marL="457189" lvl="0" indent="-457189">
              <a:buAutoNum type="arabicPeriod"/>
            </a:pPr>
            <a:r>
              <a:t>Environmental Limits to Population Growth</a:t>
            </a:r>
          </a:p>
          <a:p>
            <a:pPr marL="457189" lvl="0" indent="-457189">
              <a:buAutoNum type="arabicPeriod"/>
            </a:pPr>
            <a:r>
              <a:t>Population Dynamics and Regulation</a:t>
            </a:r>
          </a:p>
          <a:p>
            <a:pPr marL="457189" lvl="0" indent="-457189">
              <a:buAutoNum type="arabicPeriod"/>
            </a:pPr>
            <a:r>
              <a:t>Human Population Growth</a:t>
            </a:r>
          </a:p>
          <a:p>
            <a:pPr marL="457189" lvl="0" indent="-457189">
              <a:buAutoNum type="arabicPeriod"/>
            </a:pPr>
            <a:r>
              <a:t>Community Ecology</a:t>
            </a:r>
          </a:p>
          <a:p>
            <a:pPr marL="457189" lvl="0" indent="-457189">
              <a:buAutoNum type="arabicPeriod"/>
            </a:pPr>
            <a:r>
              <a:t>Behavioral Biology: Proximate and Ultimate Causes of Behavior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45.1</a:t>
            </a:r>
          </a:p>
        </p:txBody>
      </p:sp>
      <p:pic>
        <p:nvPicPr>
          <p:cNvPr id="3" name="Picture 1" descr="Main photo shows fish jumping out of the water, and inset photo shows a pile of dead fish in a container."/>
          <p:cNvPicPr>
            <a:picLocks noGrp="1" noChangeAspect="1"/>
          </p:cNvPicPr>
          <p:nvPr/>
        </p:nvPicPr>
        <p:blipFill>
          <a:blip r:embed="rId3"/>
          <a:stretch>
            <a:fillRect/>
          </a:stretch>
        </p:blipFill>
        <p:spPr bwMode="auto">
          <a:xfrm>
            <a:off x="609600" y="1663700"/>
            <a:ext cx="10972800" cy="32385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Asian carp jump out of the water in response to electrofishing. The Asian carp in the photograph on the right were harvested from the Little Calumet River in Illinois in May, 2010, using rotenone, a toxin often used as an insecticide, in an effort to learn more about the population of the species. (credit left image: modification of work by USGS; credit right image: modification of work by Lt. David French, USCG)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45.1 Population Demography</a:t>
            </a:r>
          </a:p>
        </p:txBody>
      </p:sp>
      <p:sp>
        <p:nvSpPr>
          <p:cNvPr id="3" name="Content Placeholder 2"/>
          <p:cNvSpPr>
            <a:spLocks noGrp="1"/>
          </p:cNvSpPr>
          <p:nvPr>
            <p:ph idx="1"/>
          </p:nvPr>
        </p:nvSpPr>
        <p:spPr/>
        <p:txBody>
          <a:bodyPr/>
          <a:lstStyle/>
          <a:p>
            <a:pPr marL="0" lvl="0" indent="0">
              <a:buNone/>
            </a:pPr>
            <a:r>
              <a:rPr b="1"/>
              <a:t>Learning Objectives</a:t>
            </a:r>
          </a:p>
          <a:p>
            <a:pPr lvl="0"/>
            <a:r>
              <a:t>Describe how ecologists measure population size and density</a:t>
            </a:r>
          </a:p>
          <a:p>
            <a:pPr lvl="0"/>
            <a:r>
              <a:t>Describe three different patterns of population distribution</a:t>
            </a:r>
          </a:p>
          <a:p>
            <a:pPr lvl="0"/>
            <a:r>
              <a:t>Use life tables to calculate mortality rates</a:t>
            </a:r>
          </a:p>
          <a:p>
            <a:pPr lvl="0"/>
            <a:r>
              <a:t>Describe the three types of survivorship curves and relate them to specific populations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45.2</a:t>
            </a:r>
          </a:p>
        </p:txBody>
      </p:sp>
      <p:pic>
        <p:nvPicPr>
          <p:cNvPr id="3" name="Picture 1" descr="Graph plots log density in kilometers squared versus log body mass in grams. The values are inversely proportional, so that density decreases linearly with increasing body mass."/>
          <p:cNvPicPr>
            <a:picLocks noGrp="1" noChangeAspect="1"/>
          </p:cNvPicPr>
          <p:nvPr/>
        </p:nvPicPr>
        <p:blipFill>
          <a:blip r:embed="rId3"/>
          <a:stretch>
            <a:fillRect/>
          </a:stretch>
        </p:blipFill>
        <p:spPr bwMode="auto">
          <a:xfrm>
            <a:off x="2768600" y="952500"/>
            <a:ext cx="6654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Australian mammals show a typical inverse relationship between population density and body size.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45.3</a:t>
            </a:r>
          </a:p>
        </p:txBody>
      </p:sp>
      <p:pic>
        <p:nvPicPr>
          <p:cNvPr id="3" name="Picture 1" descr="Photo shows a person looking down at a grid set on a patch of grass."/>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scientist uses a quadrat to measure population size and density. (credit: NPS Sonoran Desert Network)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45.4</a:t>
            </a:r>
          </a:p>
        </p:txBody>
      </p:sp>
      <p:pic>
        <p:nvPicPr>
          <p:cNvPr id="3" name="Picture 1" descr="Photo A shows two bighorn sheep, one with a collar around its neck. Photo B shows a condor in flight with a tag on its wing. Photo C shows a man holding a salmon with a tag on its back."/>
          <p:cNvPicPr>
            <a:picLocks noGrp="1" noChangeAspect="1"/>
          </p:cNvPicPr>
          <p:nvPr/>
        </p:nvPicPr>
        <p:blipFill>
          <a:blip r:embed="rId3"/>
          <a:stretch>
            <a:fillRect/>
          </a:stretch>
        </p:blipFill>
        <p:spPr bwMode="auto">
          <a:xfrm>
            <a:off x="609600" y="1511300"/>
            <a:ext cx="10972800" cy="35560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Mark and recapture is used to measure the population size of mobile animals such as (a) bighorn sheep, (b) the California condor, and (c) salmon. (credit a: modification of work by Neal Herbert, NPS; credit b: modification of work by Pacific Southwest Region USFWS; credit c: modification of work by Ingrid Taylar)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45.5</a:t>
            </a:r>
          </a:p>
        </p:txBody>
      </p:sp>
      <p:pic>
        <p:nvPicPr>
          <p:cNvPr id="3" name="Picture 1" descr="Photo (a) shows penguins, which maintain a defined territory and therefore have a uniform distribution. Photo (b) shows a field of dandelions whose seeds are dispersed by wind, resulting in a random distribution patter. Photo (c) shows elephants, which travel in herds resulting in a clumped distribution pattern."/>
          <p:cNvPicPr>
            <a:picLocks noGrp="1" noChangeAspect="1"/>
          </p:cNvPicPr>
          <p:nvPr/>
        </p:nvPicPr>
        <p:blipFill>
          <a:blip r:embed="rId3"/>
          <a:stretch>
            <a:fillRect/>
          </a:stretch>
        </p:blipFill>
        <p:spPr bwMode="auto">
          <a:xfrm>
            <a:off x="609600" y="1358900"/>
            <a:ext cx="10972800" cy="38608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Species may have uniform, random, or clumped distribution. Territorial birds such as penguins tend to have uniform distribution. Plants such as dandelions with wind-dispersed seeds tend to be randomly distributed. Animals such as elephants that travel in groups exhibit clumped distribution. (credit a: modification of work by Ben Tubby; credit b: modification of work by Rosendahl; credit c: modification of work by Rebecca Wood)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45.1</a:t>
            </a:r>
          </a:p>
        </p:txBody>
      </p:sp>
      <p:pic>
        <p:nvPicPr>
          <p:cNvPr id="3" name="Picture 1" descr="This life table of Dall Mountain Sheep shows the number of deaths, survivors, mortality rate, and life expectancy at each age interval for the Dall mountain sheep."/>
          <p:cNvPicPr>
            <a:picLocks noGrp="1" noChangeAspect="1"/>
          </p:cNvPicPr>
          <p:nvPr/>
        </p:nvPicPr>
        <p:blipFill>
          <a:blip r:embed="rId2"/>
          <a:stretch>
            <a:fillRect/>
          </a:stretch>
        </p:blipFill>
        <p:spPr bwMode="auto">
          <a:xfrm>
            <a:off x="1592217" y="825500"/>
            <a:ext cx="8069943" cy="5434255"/>
          </a:xfrm>
          <a:prstGeom prst="rect">
            <a:avLst/>
          </a:prstGeom>
          <a:noFill/>
          <a:ln w="9525">
            <a:noFill/>
            <a:headEnd/>
            <a:tailEnd/>
          </a:ln>
        </p:spPr>
      </p:pic>
      <p:sp>
        <p:nvSpPr>
          <p:cNvPr id="4" name="TextBox 3"/>
          <p:cNvSpPr txBox="1"/>
          <p:nvPr/>
        </p:nvSpPr>
        <p:spPr>
          <a:xfrm>
            <a:off x="609600" y="6346371"/>
            <a:ext cx="10972800" cy="508000"/>
          </a:xfrm>
          <a:prstGeom prst="rect">
            <a:avLst/>
          </a:prstGeom>
          <a:noFill/>
        </p:spPr>
        <p:txBody>
          <a:bodyPr/>
          <a:lstStyle/>
          <a:p>
            <a:pPr marL="0" lvl="0" indent="0" algn="ctr">
              <a:buNone/>
              <a:defRPr sz="1200"/>
            </a:pPr>
            <a:r>
              <a:rPr dirty="0"/>
              <a:t>This life table of Ovis dalli shows the number of deaths, number of survivors, mortality rate, and life expectancy at each age interval for the Dall mountain sheep.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45.6</a:t>
            </a:r>
          </a:p>
        </p:txBody>
      </p:sp>
      <p:pic>
        <p:nvPicPr>
          <p:cNvPr id="3" name="Picture 1" descr="Graph plots the log of number of individuals surviving versus time. Three curves are shown, representing Type I, Type II, and Type III survivorship patterns. Birds exhibit a Type II survivorship curve, which decreases linearly with time. Humans show a Type I survivorship curve, which starts with a gentle slope that becomes increasingly steep with time. Trees show a Type III survivorship pattern, which starts with a steep slope that becomes less steep with time."/>
          <p:cNvPicPr>
            <a:picLocks noGrp="1" noChangeAspect="1"/>
          </p:cNvPicPr>
          <p:nvPr/>
        </p:nvPicPr>
        <p:blipFill>
          <a:blip r:embed="rId3"/>
          <a:stretch>
            <a:fillRect/>
          </a:stretch>
        </p:blipFill>
        <p:spPr bwMode="auto">
          <a:xfrm>
            <a:off x="3619500" y="952500"/>
            <a:ext cx="494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Survivorship curves show the distribution of individuals in a population according to age. Humans and most mammals have a Type I survivorship curve because death primarily occurs in the older years. Birds have a Type II survivorship curve, as death at any age is equally probable. Trees have a Type III survivorship curve because very few survive the younger years, but after a certain age, individuals are much more likely to survive.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45.2 Life Histories and Natural Selection</a:t>
            </a:r>
          </a:p>
        </p:txBody>
      </p:sp>
      <p:sp>
        <p:nvSpPr>
          <p:cNvPr id="3" name="Content Placeholder 2"/>
          <p:cNvSpPr>
            <a:spLocks noGrp="1"/>
          </p:cNvSpPr>
          <p:nvPr>
            <p:ph idx="1"/>
          </p:nvPr>
        </p:nvSpPr>
        <p:spPr/>
        <p:txBody>
          <a:bodyPr/>
          <a:lstStyle/>
          <a:p>
            <a:pPr marL="0" lvl="0" indent="0">
              <a:buNone/>
            </a:pPr>
            <a:r>
              <a:rPr b="1"/>
              <a:t>Learning Objectives</a:t>
            </a:r>
          </a:p>
          <a:p>
            <a:pPr lvl="0"/>
            <a:r>
              <a:t>Describe how life history patterns are influenced by natural selection</a:t>
            </a:r>
          </a:p>
          <a:p>
            <a:pPr lvl="0"/>
            <a:r>
              <a:t>Explain different life history patterns and how different reproductive strategies affect species’ survival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45.7</a:t>
            </a:r>
          </a:p>
        </p:txBody>
      </p:sp>
      <p:pic>
        <p:nvPicPr>
          <p:cNvPr id="3" name="Picture 1" descr="Photo (a) shows a salmon swimming. Photo (b) shows pronghorn antelope running on a plain. Photo (c) shows chimpanzees."/>
          <p:cNvPicPr>
            <a:picLocks noGrp="1" noChangeAspect="1"/>
          </p:cNvPicPr>
          <p:nvPr/>
        </p:nvPicPr>
        <p:blipFill>
          <a:blip r:embed="rId3"/>
          <a:stretch>
            <a:fillRect/>
          </a:stretch>
        </p:blipFill>
        <p:spPr bwMode="auto">
          <a:xfrm>
            <a:off x="609600" y="1968500"/>
            <a:ext cx="10972800" cy="26162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(a) Chinook salmon mates once and dies. The (b) pronghorn antelope mates during specific times of the year during its reproductive life. Primates, such as humans and (c) chimpanzees, may mate on any day, independent of ovulation. (credit a: modification of work by Roger Tabor, USFWS; credit b: modification of work by Mark Gocke, USDA; credit c: modification of work by “Shiny Things”/Flickr)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45.8</a:t>
            </a:r>
          </a:p>
        </p:txBody>
      </p:sp>
      <p:pic>
        <p:nvPicPr>
          <p:cNvPr id="3" name="Picture 1" descr="Table compares the change in percentage of large versus small females mated for sperm-depleted males versus non-depleted males. Non-depleted males preferred large over small females by 8 percent. Sperm depleted males had a greater preference for large females: 15 percent. Error for both measurements was plus or minus 5 percent."/>
          <p:cNvPicPr>
            <a:picLocks noGrp="1" noChangeAspect="1"/>
          </p:cNvPicPr>
          <p:nvPr/>
        </p:nvPicPr>
        <p:blipFill>
          <a:blip r:embed="rId3"/>
          <a:stretch>
            <a:fillRect/>
          </a:stretch>
        </p:blipFill>
        <p:spPr bwMode="auto">
          <a:xfrm>
            <a:off x="609600" y="2006600"/>
            <a:ext cx="10972800" cy="25400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Male fruit flies that had previously mated (sperm-depleted) picked larger, more fecund females more often than those that had not mated (non-sperm-depleted). This change in behavior causes an increase in the efficiency of a limited reproductive resource: sperm.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45.3 Environmental Limits to Population Growth</a:t>
            </a:r>
          </a:p>
        </p:txBody>
      </p:sp>
      <p:sp>
        <p:nvSpPr>
          <p:cNvPr id="3" name="Content Placeholder 2"/>
          <p:cNvSpPr>
            <a:spLocks noGrp="1"/>
          </p:cNvSpPr>
          <p:nvPr>
            <p:ph idx="1"/>
          </p:nvPr>
        </p:nvSpPr>
        <p:spPr/>
        <p:txBody>
          <a:bodyPr/>
          <a:lstStyle/>
          <a:p>
            <a:pPr marL="0" lvl="0" indent="0">
              <a:buNone/>
            </a:pPr>
            <a:r>
              <a:rPr b="1"/>
              <a:t>Learning Objectives</a:t>
            </a:r>
          </a:p>
          <a:p>
            <a:pPr lvl="0"/>
            <a:r>
              <a:t>Explain the characteristics of and differences between exponential and logistic growth patterns</a:t>
            </a:r>
          </a:p>
          <a:p>
            <a:pPr lvl="0"/>
            <a:r>
              <a:t>Give examples of exponential and logistic growth in natural populations</a:t>
            </a:r>
          </a:p>
          <a:p>
            <a:pPr lvl="0"/>
            <a:r>
              <a:t>Describe how natural selection and environmental adaptation led to the evolution of particular life history patterns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45.9</a:t>
            </a:r>
          </a:p>
        </p:txBody>
      </p:sp>
      <p:pic>
        <p:nvPicPr>
          <p:cNvPr id="3" name="Picture 1" descr="Both graphs (a) and (b) plot population size versus time. In graph (a), exponential growth results in a curve that gets increasingly steep, resulting in a J-shape. In graph (b), logistic growth results in a curve that gets increasingly steep, then levels off when the carrying capacity is reached, resulting in an S-shape"/>
          <p:cNvPicPr>
            <a:picLocks noGrp="1" noChangeAspect="1"/>
          </p:cNvPicPr>
          <p:nvPr/>
        </p:nvPicPr>
        <p:blipFill>
          <a:blip r:embed="rId3"/>
          <a:stretch>
            <a:fillRect/>
          </a:stretch>
        </p:blipFill>
        <p:spPr bwMode="auto">
          <a:xfrm>
            <a:off x="876300" y="952500"/>
            <a:ext cx="10439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When resources are unlimited, populations exhibit exponential growth, resulting in a J-shaped curve. When resources are limited, populations exhibit logistic growth. In logistic growth, population expansion decreases as resources become scarce, and it levels off when the carrying capacity of the environment is reached, resulting in an S-shaped curve.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45.10</a:t>
            </a:r>
          </a:p>
        </p:txBody>
      </p:sp>
      <p:pic>
        <p:nvPicPr>
          <p:cNvPr id="3" name="Picture 1" descr="Graph (a) plots amount of yeast versus time of growth in hours. The curve rises steeply, and then plateaus at the carrying capacity. Data points tightly follow the curve. Graph (b) plots the number of harbor seals versus time in years. Again, the curve rises steeply then plateaus at the carrying capacity, but this time there is much more scatter in the data. A micrograph of yeast cells, which are oval in shape, and a photo of a harbor seal are shown."/>
          <p:cNvPicPr>
            <a:picLocks noGrp="1" noChangeAspect="1"/>
          </p:cNvPicPr>
          <p:nvPr/>
        </p:nvPicPr>
        <p:blipFill>
          <a:blip r:embed="rId3"/>
          <a:stretch>
            <a:fillRect/>
          </a:stretch>
        </p:blipFill>
        <p:spPr bwMode="auto">
          <a:xfrm>
            <a:off x="3911600" y="952500"/>
            <a:ext cx="4356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Yeast grown in ideal conditions in a test tube show a classical S-shaped logistic growth curve, whereas (b) a natural population of seals shows real-world fluctuation.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45.4 Population Dynamics and Regulation (1 of 2)</a:t>
            </a:r>
          </a:p>
        </p:txBody>
      </p:sp>
      <p:sp>
        <p:nvSpPr>
          <p:cNvPr id="3" name="Content Placeholder 2"/>
          <p:cNvSpPr>
            <a:spLocks noGrp="1"/>
          </p:cNvSpPr>
          <p:nvPr>
            <p:ph idx="1"/>
          </p:nvPr>
        </p:nvSpPr>
        <p:spPr/>
        <p:txBody>
          <a:bodyPr/>
          <a:lstStyle/>
          <a:p>
            <a:pPr marL="0" lvl="0" indent="0">
              <a:buNone/>
            </a:pPr>
            <a:r>
              <a:rPr b="1"/>
              <a:t>Learning Objectives</a:t>
            </a:r>
          </a:p>
          <a:p>
            <a:pPr lvl="0"/>
            <a:r>
              <a:t>Give examples of how the carrying capacity of a habitat may change</a:t>
            </a:r>
          </a:p>
          <a:p>
            <a:pPr lvl="0"/>
            <a:r>
              <a:t>Compare and contrast density-dependent growth regulation and density-independent growth regulation, giving examples</a:t>
            </a:r>
          </a:p>
          <a:p>
            <a:pPr lvl="0"/>
            <a:r>
              <a:t>Give examples of exponential and logistic growth in wild animal populations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45.4 Population Dynamics and Regulation (2 of 2)</a:t>
            </a:r>
          </a:p>
        </p:txBody>
      </p:sp>
      <p:sp>
        <p:nvSpPr>
          <p:cNvPr id="3" name="Content Placeholder 2"/>
          <p:cNvSpPr>
            <a:spLocks noGrp="1"/>
          </p:cNvSpPr>
          <p:nvPr>
            <p:ph idx="1"/>
          </p:nvPr>
        </p:nvSpPr>
        <p:spPr/>
        <p:txBody>
          <a:bodyPr/>
          <a:lstStyle/>
          <a:p>
            <a:pPr marL="0" lvl="0" indent="0">
              <a:buNone/>
            </a:pPr>
            <a:r>
              <a:rPr b="1"/>
              <a:t>Learning Objectives</a:t>
            </a:r>
          </a:p>
          <a:p>
            <a:pPr lvl="0"/>
            <a:r>
              <a:t>Describe how natural selection and environmental adaptation leads to the evolution of particular life-history patterns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45.11</a:t>
            </a:r>
          </a:p>
        </p:txBody>
      </p:sp>
      <p:pic>
        <p:nvPicPr>
          <p:cNvPr id="3" name="Picture 1" descr="Graph of fecundity as a function of population plots number of eggs per female versus number of worms. The number of eggs decreases rapidly at first, then levels off between 30 to 50 worms."/>
          <p:cNvPicPr>
            <a:picLocks noGrp="1" noChangeAspect="1"/>
          </p:cNvPicPr>
          <p:nvPr/>
        </p:nvPicPr>
        <p:blipFill>
          <a:blip r:embed="rId3"/>
          <a:stretch>
            <a:fillRect/>
          </a:stretch>
        </p:blipFill>
        <p:spPr bwMode="auto">
          <a:xfrm>
            <a:off x="2819400" y="952500"/>
            <a:ext cx="6553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 this population of roundworms, fecundity (number of eggs) decreases with population density.5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45.12</a:t>
            </a:r>
          </a:p>
        </p:txBody>
      </p:sp>
      <p:pic>
        <p:nvPicPr>
          <p:cNvPr id="3" name="Picture 1" descr="Three depictions of mammoths are shown.  They are large, elephant like creatures covered in fur, and they have long tusks. Photo (a) shows a painting of mammoths walking in the snow. Photo (b) shows a stuffed mammoth sitting in a museum display case. Photo (c) shows a mummified baby mammoth, also in a display case."/>
          <p:cNvPicPr>
            <a:picLocks noGrp="1" noChangeAspect="1"/>
          </p:cNvPicPr>
          <p:nvPr/>
        </p:nvPicPr>
        <p:blipFill>
          <a:blip r:embed="rId3"/>
          <a:stretch>
            <a:fillRect/>
          </a:stretch>
        </p:blipFill>
        <p:spPr bwMode="auto">
          <a:xfrm>
            <a:off x="609600" y="1765300"/>
            <a:ext cx="10972800" cy="30226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three photos include: (a) 1916 mural of a mammoth herd from the American Museum of Natural History, (b) the only stuffed mammoth in the world, from the Museum of Zoology located in St. Petersburg, Russia, and (c) a one-month-old baby mammoth, named Lyuba, discovered in Siberia in 2007. (credit a: modification of work by Charles R. Knight; credit b: modification of work by “Tanapon”/Flickr; credit c: modification of work by Matt Howry)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45.2</a:t>
            </a:r>
          </a:p>
        </p:txBody>
      </p:sp>
      <p:pic>
        <p:nvPicPr>
          <p:cNvPr id="3" name="Picture 1" descr="A table comparing the characteristics of K-selected and r-selected species."/>
          <p:cNvPicPr>
            <a:picLocks noGrp="1" noChangeAspect="1"/>
          </p:cNvPicPr>
          <p:nvPr/>
        </p:nvPicPr>
        <p:blipFill>
          <a:blip r:embed="rId2"/>
          <a:stretch>
            <a:fillRect/>
          </a:stretch>
        </p:blipFill>
        <p:spPr bwMode="auto">
          <a:xfrm>
            <a:off x="647700" y="952500"/>
            <a:ext cx="10896600" cy="5168900"/>
          </a:xfrm>
          <a:prstGeom prst="rect">
            <a:avLst/>
          </a:prstGeom>
          <a:noFill/>
          <a:ln w="9525">
            <a:noFill/>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45.13</a:t>
            </a:r>
          </a:p>
        </p:txBody>
      </p:sp>
      <p:pic>
        <p:nvPicPr>
          <p:cNvPr id="3" name="Picture 1" descr="Part A, K-selected species, shows photos of an oak tree and an elephant. Part B, r-selected species, shows photos of a dandelion and a jellyfish."/>
          <p:cNvPicPr>
            <a:picLocks noGrp="1" noChangeAspect="1"/>
          </p:cNvPicPr>
          <p:nvPr/>
        </p:nvPicPr>
        <p:blipFill>
          <a:blip r:embed="rId3"/>
          <a:stretch>
            <a:fillRect/>
          </a:stretch>
        </p:blipFill>
        <p:spPr bwMode="auto">
          <a:xfrm>
            <a:off x="29972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Elephants are considered K-selected species as they live long, mature late, and provide long-term parental care to few offspring. Oak trees produce many offspring that do not receive parental care, but are considered K-selected species based on longevity and late maturation. (b) Dandelions and jellyfish are both considered r-selected species as they mature early, have short lifespans, and produce many offspring that receive no parental care.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45.5 Human Population Growth (1 of 2)</a:t>
            </a:r>
          </a:p>
        </p:txBody>
      </p:sp>
      <p:sp>
        <p:nvSpPr>
          <p:cNvPr id="3" name="Content Placeholder 2"/>
          <p:cNvSpPr>
            <a:spLocks noGrp="1"/>
          </p:cNvSpPr>
          <p:nvPr>
            <p:ph idx="1"/>
          </p:nvPr>
        </p:nvSpPr>
        <p:spPr/>
        <p:txBody>
          <a:bodyPr/>
          <a:lstStyle/>
          <a:p>
            <a:pPr marL="0" lvl="0" indent="0">
              <a:buNone/>
            </a:pPr>
            <a:r>
              <a:rPr b="1"/>
              <a:t>Learning Objectives</a:t>
            </a:r>
          </a:p>
          <a:p>
            <a:pPr lvl="0"/>
            <a:r>
              <a:t>Discuss exponential human population growth</a:t>
            </a:r>
          </a:p>
          <a:p>
            <a:pPr lvl="0"/>
            <a:r>
              <a:t>Explain how humans have expanded the carrying capacity of their habitat</a:t>
            </a:r>
          </a:p>
          <a:p>
            <a:pPr lvl="0"/>
            <a:r>
              <a:t>Relate population growth and age structure to the level of economic development in different countries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45.5 Human Population Growth (2 of 2)</a:t>
            </a:r>
          </a:p>
        </p:txBody>
      </p:sp>
      <p:sp>
        <p:nvSpPr>
          <p:cNvPr id="3" name="Content Placeholder 2"/>
          <p:cNvSpPr>
            <a:spLocks noGrp="1"/>
          </p:cNvSpPr>
          <p:nvPr>
            <p:ph idx="1"/>
          </p:nvPr>
        </p:nvSpPr>
        <p:spPr/>
        <p:txBody>
          <a:bodyPr/>
          <a:lstStyle/>
          <a:p>
            <a:pPr marL="0" lvl="0" indent="0">
              <a:buNone/>
            </a:pPr>
            <a:r>
              <a:rPr b="1"/>
              <a:t>Learning Objectives</a:t>
            </a:r>
          </a:p>
          <a:p>
            <a:pPr lvl="0"/>
            <a:r>
              <a:t>Discuss the long-term implications of unchecked human population growth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45.14</a:t>
            </a:r>
          </a:p>
        </p:txBody>
      </p:sp>
      <p:pic>
        <p:nvPicPr>
          <p:cNvPr id="3" name="Picture 1" descr="Graph plots the world population growth from 1000 A D to the present. The curve starts out flat, and then becomes increasingly steep. A sharp increase in population occurs around 1900. In 1000 A D the population was around 265 million. In 2000 it was around 6 billion. Populations of various parts of the world are also plotted, including Africa, Asia, Europe, Latin America, and Northern America. With the exception of Europe, the change in population in each region is similar to the change in world population. In Europe, the population is now stagnant."/>
          <p:cNvPicPr>
            <a:picLocks noGrp="1" noChangeAspect="1"/>
          </p:cNvPicPr>
          <p:nvPr/>
        </p:nvPicPr>
        <p:blipFill>
          <a:blip r:embed="rId3"/>
          <a:stretch>
            <a:fillRect/>
          </a:stretch>
        </p:blipFill>
        <p:spPr bwMode="auto">
          <a:xfrm>
            <a:off x="2184400" y="952500"/>
            <a:ext cx="7823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Human population growth since 1000 AD is exponential (dark blue line). Notice that while the population in Asia (yellow line), which has many economically underdeveloped countries, is increasing exponentially, the population in Europe (light blue line), where most of the countries are economically developed, is growing much more slowly.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45.15</a:t>
            </a:r>
          </a:p>
        </p:txBody>
      </p:sp>
      <p:pic>
        <p:nvPicPr>
          <p:cNvPr id="3" name="Picture 1" descr="Bar graph shows the number of years it has taken to add each billion people to the world population. By 1800, there were about a billion people on Earth. It took 130 years, until 19 30, for the number to reach two billion. Thirty years later, in 19 60, the number reached three billion, and 15 years after that, in 19 75, the number reached four billion. The population reached five billion in 19 87, and six billion in 19 99, each twelve years apart. In 2012, the world population was nearly seven billion. The population is projected to reach 8 billion in 20 28, and 9 billion in 20 54, indicating that it will take more years between each increase in billions of people."/>
          <p:cNvPicPr>
            <a:picLocks noGrp="1" noChangeAspect="1"/>
          </p:cNvPicPr>
          <p:nvPr/>
        </p:nvPicPr>
        <p:blipFill>
          <a:blip r:embed="rId3"/>
          <a:stretch>
            <a:fillRect/>
          </a:stretch>
        </p:blipFill>
        <p:spPr bwMode="auto">
          <a:xfrm>
            <a:off x="2133600" y="952500"/>
            <a:ext cx="7937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time between the addition of each billion human beings to Earth decreases over time. (credit: modification of work by Ryan T. Cragun)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45.16</a:t>
            </a:r>
          </a:p>
        </p:txBody>
      </p:sp>
      <p:pic>
        <p:nvPicPr>
          <p:cNvPr id="3" name="Picture 1" descr="For the four different age structure diagrams shown, the base represents birth and the apex occurs around age 70. The age structure diagram for stage 1, rapid growth, is shaped like a deflated triangle that starts out wide at the base and rapidly decreases to a narrow apex, indicating that the number of individuals decreases rapidly with age. The age structure diagram for stage 2, slow growth, is triangular in shape, indicating that the number of individuals decreases steadily with age. The age structure diagram for stage 3, stable growth, is rounded at the top, indicating that the number of individuals per age group decreases gradually at first, then decreases more rapidly for the older portion of the population. The final age structure diagram, stage 4, widens from the base to middle age, and then narrows to a rounded top. The population type indicated by this diagram is not given, as this is part of the Visual Connection question."/>
          <p:cNvPicPr>
            <a:picLocks noGrp="1" noChangeAspect="1"/>
          </p:cNvPicPr>
          <p:nvPr/>
        </p:nvPicPr>
        <p:blipFill>
          <a:blip r:embed="rId3"/>
          <a:stretch>
            <a:fillRect/>
          </a:stretch>
        </p:blipFill>
        <p:spPr bwMode="auto">
          <a:xfrm>
            <a:off x="609600" y="1701800"/>
            <a:ext cx="10972800" cy="31623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Typical age structure diagrams are shown. The rapid growth diagram narrows to a point, indicating that the number of individuals decreases rapidly with age. In the slow growth model, the number of individuals decreases steadily with age. Stable population diagrams are rounded on the top, showing that the number of individuals per age group decreases gradually, and then decreases more rapidly for the older part of the population.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45.17</a:t>
            </a:r>
          </a:p>
        </p:txBody>
      </p:sp>
      <p:pic>
        <p:nvPicPr>
          <p:cNvPr id="3" name="Picture 1" descr="Percent population growth, which ranges from zero percent to three plus percent, is shown on a world map. Eastern europe, Northern Asia, Greenland and South Africa are experiencing zero percent population growth. The United States, Canada, the southern part of South America, China, Japan, western Europe and Australia are experiencing zero to one percent population growth. Mexico, the northern part of South America, and parts of Africa, the Middle East and Asia are experiencing one percent population growth. Most of Africa and parts of the Middle East and Asia are experiencing two percent population growth. Some parts of Africa are experiencing three percent population growth."/>
          <p:cNvPicPr>
            <a:picLocks noGrp="1" noChangeAspect="1"/>
          </p:cNvPicPr>
          <p:nvPr/>
        </p:nvPicPr>
        <p:blipFill>
          <a:blip r:embed="rId3"/>
          <a:stretch>
            <a:fillRect/>
          </a:stretch>
        </p:blipFill>
        <p:spPr bwMode="auto">
          <a:xfrm>
            <a:off x="977900" y="952500"/>
            <a:ext cx="10248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percent growth rate of population in different countries is shown. Notice that the highest growth is occurring in less economically developed countries in Africa and Asia.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45.6 Community Ecology</a:t>
            </a:r>
          </a:p>
        </p:txBody>
      </p:sp>
      <p:sp>
        <p:nvSpPr>
          <p:cNvPr id="3" name="Content Placeholder 2"/>
          <p:cNvSpPr>
            <a:spLocks noGrp="1"/>
          </p:cNvSpPr>
          <p:nvPr>
            <p:ph idx="1"/>
          </p:nvPr>
        </p:nvSpPr>
        <p:spPr/>
        <p:txBody>
          <a:bodyPr/>
          <a:lstStyle/>
          <a:p>
            <a:pPr marL="0" lvl="0" indent="0">
              <a:buNone/>
            </a:pPr>
            <a:r>
              <a:rPr b="1"/>
              <a:t>Learning Objectives</a:t>
            </a:r>
          </a:p>
          <a:p>
            <a:pPr lvl="0"/>
            <a:r>
              <a:t>Discuss the predator-prey cycle</a:t>
            </a:r>
          </a:p>
          <a:p>
            <a:pPr lvl="0"/>
            <a:r>
              <a:t>Give examples of defenses against predation and herbivory</a:t>
            </a:r>
          </a:p>
          <a:p>
            <a:pPr lvl="0"/>
            <a:r>
              <a:t>Describe the competitive exclusion principle</a:t>
            </a:r>
          </a:p>
          <a:p>
            <a:pPr lvl="0"/>
            <a:r>
              <a:t>Give examples of symbiotic relationships between species</a:t>
            </a:r>
          </a:p>
          <a:p>
            <a:pPr lvl="0"/>
            <a:r>
              <a:t>Describe community structure and succession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45.18</a:t>
            </a:r>
          </a:p>
        </p:txBody>
      </p:sp>
      <p:pic>
        <p:nvPicPr>
          <p:cNvPr id="3" name="Picture 1" descr="The graph plots number of animals, either hare or lynx, in thousands versus time in years. The number of hares fluctuates between 10,000 at the low points, and 75,000 to 150,000 at the high points. There are typically fewer lynxes than hares, but the trend in number of lynxes follows the number of hares; meaning that more hares trends to more lynx as well"/>
          <p:cNvPicPr>
            <a:picLocks noGrp="1" noChangeAspect="1"/>
          </p:cNvPicPr>
          <p:nvPr/>
        </p:nvPicPr>
        <p:blipFill>
          <a:blip r:embed="rId3"/>
          <a:stretch>
            <a:fillRect/>
          </a:stretch>
        </p:blipFill>
        <p:spPr bwMode="auto">
          <a:xfrm>
            <a:off x="1562100" y="952500"/>
            <a:ext cx="9067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cycling of lynx and snowshoe hare populations in Northern Ontario is an example of predator-prey dynamics.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45.19</a:t>
            </a:r>
          </a:p>
        </p:txBody>
      </p:sp>
      <p:pic>
        <p:nvPicPr>
          <p:cNvPr id="3" name="Picture 1" descr="Photo a shows the long, sharp thorns of a honey locust tree. Photo b shows a turtle perched on a log, and has its long neck and head extending out from its large shell. Photo c shows the pink, bell-shaped flowers of a foxglove. Photo d shows a millipede curled into a ball."/>
          <p:cNvPicPr>
            <a:picLocks noGrp="1" noChangeAspect="1"/>
          </p:cNvPicPr>
          <p:nvPr/>
        </p:nvPicPr>
        <p:blipFill>
          <a:blip r:embed="rId3"/>
          <a:stretch>
            <a:fillRect/>
          </a:stretch>
        </p:blipFill>
        <p:spPr bwMode="auto">
          <a:xfrm>
            <a:off x="3416300" y="952500"/>
            <a:ext cx="5359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(a) honey locust tree (Gleditsia triacanthos) uses thorns, a mechanical defense, against herbivores, while the (b) Florida red-bellied turtle (Pseudemys nelsoni) uses its shell as a mechanical defense against predators. (c) Foxglove (Digitalis sp.) uses a chemical defense: toxins produced by the plant can cause nausea, vomiting, hallucinations, convulsions, or death when consumed. (d) The North American millipede (Narceus americanus) uses both mechanical and chemical defenses: when threatened, the millipede curls into a defensive ball and produces a noxious substance that irritates eyes and skin. (credit a: modification of work by Huw Williams; credit b: modification of work by “JamieS93”/Flickr; credit c: modification of work by Philip Jägenstedt; credit d: modification of work by Cory Zanker)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45.20</a:t>
            </a:r>
          </a:p>
        </p:txBody>
      </p:sp>
      <p:pic>
        <p:nvPicPr>
          <p:cNvPr id="3" name="Picture 1" descr="Photo a shows a green walking stick insect that resembles the stem on which it sits. Photo b shows a green chameleon that resembles a leaf."/>
          <p:cNvPicPr>
            <a:picLocks noGrp="1" noChangeAspect="1"/>
          </p:cNvPicPr>
          <p:nvPr/>
        </p:nvPicPr>
        <p:blipFill>
          <a:blip r:embed="rId3"/>
          <a:stretch>
            <a:fillRect/>
          </a:stretch>
        </p:blipFill>
        <p:spPr bwMode="auto">
          <a:xfrm>
            <a:off x="609600" y="1358900"/>
            <a:ext cx="10972800" cy="38608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The tropical walking stick and (b) the chameleon use body shape and/or coloration to prevent detection by predators. (credit a: modification of work by Linda Tanner; credit b: modification of work by Frank Vassen)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45.21</a:t>
            </a:r>
          </a:p>
        </p:txBody>
      </p:sp>
      <p:pic>
        <p:nvPicPr>
          <p:cNvPr id="3" name="Picture 1" descr="Photo A shows a bright red frog sitting on a leaf. Photo B shows a skunk, whose body is covered in black fur, but has 2 prominent white stripes extending down its back and tail."/>
          <p:cNvPicPr>
            <a:picLocks noGrp="1" noChangeAspect="1"/>
          </p:cNvPicPr>
          <p:nvPr/>
        </p:nvPicPr>
        <p:blipFill>
          <a:blip r:embed="rId3"/>
          <a:stretch>
            <a:fillRect/>
          </a:stretch>
        </p:blipFill>
        <p:spPr bwMode="auto">
          <a:xfrm>
            <a:off x="609600" y="1282700"/>
            <a:ext cx="10972800" cy="40005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The strawberry poison dart frog (Oophaga pumilio) uses aposematic coloration to warn predators that it is toxic, while the (b) striped skunk (Mephitis mephitis) uses aposematic coloration to warn predators of the unpleasant odor it produces. (credit a: modification of work by Jay Iwasaki; credit b: modification of work by Dan Dzurisin)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45.22</a:t>
            </a:r>
          </a:p>
        </p:txBody>
      </p:sp>
      <p:pic>
        <p:nvPicPr>
          <p:cNvPr id="3" name="Picture 1" descr="Photos A and B show virtually identical looking insects.  Both have smooth black faces and legs, but their body is covered in a white fuzzy looking material."/>
          <p:cNvPicPr>
            <a:picLocks noGrp="1" noChangeAspect="1"/>
          </p:cNvPicPr>
          <p:nvPr/>
        </p:nvPicPr>
        <p:blipFill>
          <a:blip r:embed="rId3"/>
          <a:stretch>
            <a:fillRect/>
          </a:stretch>
        </p:blipFill>
        <p:spPr bwMode="auto">
          <a:xfrm>
            <a:off x="609600" y="1295400"/>
            <a:ext cx="10972800" cy="39751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Batesian mimicry occurs when a harmless species mimics the coloration of a harmful species, as is seen with the (a) bumblebee and (b) bee-like robber fly. (credit a, b: modification of work by Cory Zanker)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45.23</a:t>
            </a:r>
          </a:p>
        </p:txBody>
      </p:sp>
      <p:pic>
        <p:nvPicPr>
          <p:cNvPr id="3" name="Picture 1" descr="Photos show four pairs of butterflies that are virtually identical to one another in color and banding pattern."/>
          <p:cNvPicPr>
            <a:picLocks noGrp="1" noChangeAspect="1"/>
          </p:cNvPicPr>
          <p:nvPr/>
        </p:nvPicPr>
        <p:blipFill>
          <a:blip r:embed="rId3"/>
          <a:stretch>
            <a:fillRect/>
          </a:stretch>
        </p:blipFill>
        <p:spPr bwMode="auto">
          <a:xfrm>
            <a:off x="3771900" y="952500"/>
            <a:ext cx="4648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Several unpleasant-tasting Heliconius butterfly species share a similar color pattern with better-tasting varieties, an example of Müllerian mimicry. (credit: Joron M, Papa R, Beltrán M, Chamberlain N, Mavárez J, et al.)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45.24</a:t>
            </a:r>
          </a:p>
        </p:txBody>
      </p:sp>
      <p:pic>
        <p:nvPicPr>
          <p:cNvPr id="3" name="Picture 1" descr="Graphs a, b, and c all plot number of cells versus time in days. In Graph (a), P. aurelia is grown alone. In graph (b), P. caudatum is grown alone. In graph (c), both species are grown together. When grown apart, the two species both exhibit logistic growth and grow to a relatively high cell density. When the two species are grown together, P. aurelia shows logistic growth to nearly the same cell density as it exhibited when grown alone, but P. caudatum hardly grows at all, and eventually its population drops to zero."/>
          <p:cNvPicPr>
            <a:picLocks noGrp="1" noChangeAspect="1"/>
          </p:cNvPicPr>
          <p:nvPr/>
        </p:nvPicPr>
        <p:blipFill>
          <a:blip r:embed="rId3"/>
          <a:stretch>
            <a:fillRect/>
          </a:stretch>
        </p:blipFill>
        <p:spPr bwMode="auto">
          <a:xfrm>
            <a:off x="2870200" y="952500"/>
            <a:ext cx="6438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Paramecium aurelia and Paramecium caudatum grow well individually, but when they compete for the same resources, the P. aurelia outcompetes the P. caudatum.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45.25</a:t>
            </a:r>
          </a:p>
        </p:txBody>
      </p:sp>
      <p:pic>
        <p:nvPicPr>
          <p:cNvPr id="3" name="Picture 1" descr="Photo shows a yellow bird building a nest in a tree."/>
          <p:cNvPicPr>
            <a:picLocks noGrp="1" noChangeAspect="1"/>
          </p:cNvPicPr>
          <p:nvPr/>
        </p:nvPicPr>
        <p:blipFill>
          <a:blip r:embed="rId3"/>
          <a:stretch>
            <a:fillRect/>
          </a:stretch>
        </p:blipFill>
        <p:spPr bwMode="auto">
          <a:xfrm>
            <a:off x="3746500" y="952500"/>
            <a:ext cx="4699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southern masked-weaver bird is starting to make a nest in a tree in Zambezi Valley, Zambia. This is an example of a commensal relationship, in which one species (the bird) benefits, while the other (the tree) neither benefits nor is harmed. (credit: “Hanay”/Wikimedia Commons)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45.26</a:t>
            </a:r>
          </a:p>
        </p:txBody>
      </p:sp>
      <p:pic>
        <p:nvPicPr>
          <p:cNvPr id="3" name="Picture 1" descr="Photo (a) shows yellow termites and photo b shows a tree covered with lichen; the tree's bark appears covered in a mossy, fuzzy substance."/>
          <p:cNvPicPr>
            <a:picLocks noGrp="1" noChangeAspect="1"/>
          </p:cNvPicPr>
          <p:nvPr/>
        </p:nvPicPr>
        <p:blipFill>
          <a:blip r:embed="rId3"/>
          <a:stretch>
            <a:fillRect/>
          </a:stretch>
        </p:blipFill>
        <p:spPr bwMode="auto">
          <a:xfrm>
            <a:off x="609600" y="1308100"/>
            <a:ext cx="10972800" cy="39497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Termites form a mutualistic relationship with symbiotic protozoa in their guts, which allow both organisms to obtain energy from the cellulose the termite consumes. (b) Lichen is a fungus that has symbiotic photosynthetic algae living inside its cells. (credit a: modification of work by Scott Bauer, USDA; credit b: modification of work by Cory Zanker)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45.27</a:t>
            </a:r>
          </a:p>
        </p:txBody>
      </p:sp>
      <p:pic>
        <p:nvPicPr>
          <p:cNvPr id="3" name="Picture 1" descr="The life cycle of a tapeworm begins when eggs or tapeworm segments in the feces (1) are ingested by pigs or humans (2). The embryos hatch, penetrate the intestinal wall, and circulate to the musculature in both pigs and humans (3). This figure shows how humans may acquire a tapeworm infection by ingesting raw or undercooked meat (4). Infection may result in cysts in the musculature, brains, and eyes, or in tapeworms in the intestine. Tapeworms attach themselves to the intestine via a hook-like structure called the scolex (5). Adult tapeworms are then present in the small intestine (6). Tapeworm segments and eggs are excreted in the feces, completing the cycle."/>
          <p:cNvPicPr>
            <a:picLocks noGrp="1" noChangeAspect="1"/>
          </p:cNvPicPr>
          <p:nvPr/>
        </p:nvPicPr>
        <p:blipFill>
          <a:blip r:embed="rId3"/>
          <a:stretch>
            <a:fillRect/>
          </a:stretch>
        </p:blipFill>
        <p:spPr bwMode="auto">
          <a:xfrm>
            <a:off x="2527300" y="952500"/>
            <a:ext cx="7137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diagram shows the life cycle of a pork tapeworm (Taenia solium), a human worm parasite. (credit: modification of work by CDC)</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45.28</a:t>
            </a:r>
          </a:p>
        </p:txBody>
      </p:sp>
      <p:pic>
        <p:nvPicPr>
          <p:cNvPr id="3" name="Picture 1" descr="Photo shows pink brain-like coral and long, finger-like coral growing on a reef. Fish swim among the coral."/>
          <p:cNvPicPr>
            <a:picLocks noGrp="1" noChangeAspect="1"/>
          </p:cNvPicPr>
          <p:nvPr/>
        </p:nvPicPr>
        <p:blipFill>
          <a:blip r:embed="rId3"/>
          <a:stretch>
            <a:fillRect/>
          </a:stretch>
        </p:blipFill>
        <p:spPr bwMode="auto">
          <a:xfrm>
            <a:off x="2590800" y="952500"/>
            <a:ext cx="7010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Coral is the foundation species of coral reef ecosystems. (credit: Jim E. Maragos, USFWS)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45.29</a:t>
            </a:r>
          </a:p>
        </p:txBody>
      </p:sp>
      <p:pic>
        <p:nvPicPr>
          <p:cNvPr id="3" name="Picture 1" descr="Map shows the special distribution of mammal species richness in North and South America. The highest number of mammal species, 179-228 per square kilometer, occurs in the Amazon region of South America. Species richness is generally highest in tropical latitudes, and then decreases to the north and south, with very few species in the Arctic regions."/>
          <p:cNvPicPr>
            <a:picLocks noGrp="1" noChangeAspect="1"/>
          </p:cNvPicPr>
          <p:nvPr/>
        </p:nvPicPr>
        <p:blipFill>
          <a:blip r:embed="rId3"/>
          <a:stretch>
            <a:fillRect/>
          </a:stretch>
        </p:blipFill>
        <p:spPr bwMode="auto">
          <a:xfrm>
            <a:off x="3670300" y="952500"/>
            <a:ext cx="4838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greatest species richness for mammals in North and South America is associated with the equatorial latitudes. (credit: modification of work by NASA, CIESIN, Columbia University)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45.30</a:t>
            </a:r>
          </a:p>
        </p:txBody>
      </p:sp>
      <p:pic>
        <p:nvPicPr>
          <p:cNvPr id="3" name="Picture 1" descr="Photo shows a reddish-brown sea star."/>
          <p:cNvPicPr>
            <a:picLocks noGrp="1" noChangeAspect="1"/>
          </p:cNvPicPr>
          <p:nvPr/>
        </p:nvPicPr>
        <p:blipFill>
          <a:blip r:embed="rId3"/>
          <a:stretch>
            <a:fillRect/>
          </a:stretch>
        </p:blipFill>
        <p:spPr bwMode="auto">
          <a:xfrm>
            <a:off x="2590800" y="952500"/>
            <a:ext cx="7010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Pisaster ochraceus sea star is a keystone species. (credit: Jerry Kirkhart)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45.31</a:t>
            </a:r>
          </a:p>
        </p:txBody>
      </p:sp>
      <p:pic>
        <p:nvPicPr>
          <p:cNvPr id="3" name="Picture 1" descr="Photo A shows purple loosestrife, a tall, thin purple flower. Photo B shows many tiny zebra mussels attached to a manmade object in a lake. Photo C shows buckthorn, a bushy plant with yellow flowers. Photo D shows garlic mustard, a small plant with white flowers. Photo E shows an emerald ash borer, a bright green insect resembling a cricket. Photo F shows a starling."/>
          <p:cNvPicPr>
            <a:picLocks noGrp="1" noChangeAspect="1"/>
          </p:cNvPicPr>
          <p:nvPr/>
        </p:nvPicPr>
        <p:blipFill>
          <a:blip r:embed="rId3"/>
          <a:stretch>
            <a:fillRect/>
          </a:stretch>
        </p:blipFill>
        <p:spPr bwMode="auto">
          <a:xfrm>
            <a:off x="2197100" y="952500"/>
            <a:ext cx="7785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 the United States, invasive species like (a) purple loosestrife (Lythrum salicaria) and the (b) zebra mussel (Dreissena polymorpha) threaten certain aquatic ecosystems. Some forests are threatened by the spread of (c) common buckthorn (Rhamnus cathartica), (d) garlic mustard (Alliaria petiolata), and (e) the emerald ash borer (Agrilus planipennis). The (f) European starling (Sturnus vulgaris) may compete with native bird species for nest holes. (credit a: modification of work by Liz West; credit b: modification of work by M. McCormick, NOAA; credit c: modification of work by E. Dronkert; credit d: modification of work by Dan Davison; credit e: modification of work by USDA; credit f: modification of work by Don DeBold)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45.32</a:t>
            </a:r>
          </a:p>
        </p:txBody>
      </p:sp>
      <p:pic>
        <p:nvPicPr>
          <p:cNvPr id="3" name="Picture 1" descr="Photo shows a succulent plant growing in bare earth."/>
          <p:cNvPicPr>
            <a:picLocks noGrp="1" noChangeAspect="1"/>
          </p:cNvPicPr>
          <p:nvPr/>
        </p:nvPicPr>
        <p:blipFill>
          <a:blip r:embed="rId3"/>
          <a:stretch>
            <a:fillRect/>
          </a:stretch>
        </p:blipFill>
        <p:spPr bwMode="auto">
          <a:xfrm>
            <a:off x="2908300" y="952500"/>
            <a:ext cx="6375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During primary succession in lava on Maui, Hawaii, succulent plants are the pioneer species. (credit: Forest and Kim Starr)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45.33</a:t>
            </a:r>
          </a:p>
        </p:txBody>
      </p:sp>
      <p:pic>
        <p:nvPicPr>
          <p:cNvPr id="3" name="Picture 1" descr="The three illustrations show secondary succession of an oak and hickory forest. The first illustration shows a plot of land covered with pioneer species, including grasses and perennials. The second illustration shows the same plot of land later covered with intermediate species, including shrubs, pines, oak, and hickory. The third illustration shows the plot of land covered with a climax community of mature oak and hickory. This community remains stable until the next disturbance."/>
          <p:cNvPicPr>
            <a:picLocks noGrp="1" noChangeAspect="1"/>
          </p:cNvPicPr>
          <p:nvPr/>
        </p:nvPicPr>
        <p:blipFill>
          <a:blip r:embed="rId3"/>
          <a:stretch>
            <a:fillRect/>
          </a:stretch>
        </p:blipFill>
        <p:spPr bwMode="auto">
          <a:xfrm>
            <a:off x="609600" y="1295400"/>
            <a:ext cx="10972800" cy="39624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Secondary succession is shown in an oak and hickory forest after a forest fire.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45.7 Behavioral Biology: Proximate and Ultimate Causes of Behavior (1 of 2)</a:t>
            </a:r>
          </a:p>
        </p:txBody>
      </p:sp>
      <p:sp>
        <p:nvSpPr>
          <p:cNvPr id="3" name="Content Placeholder 2"/>
          <p:cNvSpPr>
            <a:spLocks noGrp="1"/>
          </p:cNvSpPr>
          <p:nvPr>
            <p:ph idx="1"/>
          </p:nvPr>
        </p:nvSpPr>
        <p:spPr/>
        <p:txBody>
          <a:bodyPr/>
          <a:lstStyle/>
          <a:p>
            <a:pPr marL="0" lvl="0" indent="0">
              <a:buNone/>
            </a:pPr>
            <a:r>
              <a:rPr b="1"/>
              <a:t>Learning Objectives</a:t>
            </a:r>
          </a:p>
          <a:p>
            <a:pPr lvl="0"/>
            <a:r>
              <a:t>Compare innate and learned behavior</a:t>
            </a:r>
          </a:p>
          <a:p>
            <a:pPr lvl="0"/>
            <a:r>
              <a:t>Discuss how movement and migration behaviors are a result of natural selection</a:t>
            </a:r>
          </a:p>
          <a:p>
            <a:pPr lvl="0"/>
            <a:r>
              <a:t>Discuss the different ways members of a population communicate with each other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45.7 Behavioral Biology: Proximate and Ultimate Causes of Behavior (2 of 2)</a:t>
            </a:r>
          </a:p>
        </p:txBody>
      </p:sp>
      <p:sp>
        <p:nvSpPr>
          <p:cNvPr id="3" name="Content Placeholder 2"/>
          <p:cNvSpPr>
            <a:spLocks noGrp="1"/>
          </p:cNvSpPr>
          <p:nvPr>
            <p:ph idx="1"/>
          </p:nvPr>
        </p:nvSpPr>
        <p:spPr/>
        <p:txBody>
          <a:bodyPr/>
          <a:lstStyle/>
          <a:p>
            <a:pPr marL="0" lvl="0" indent="0">
              <a:buNone/>
            </a:pPr>
            <a:r>
              <a:rPr b="1"/>
              <a:t>Learning Objectives</a:t>
            </a:r>
          </a:p>
          <a:p>
            <a:pPr lvl="0"/>
            <a:r>
              <a:t>Give examples of how species use energy for mating displays and other courtship behaviors</a:t>
            </a:r>
          </a:p>
          <a:p>
            <a:pPr lvl="0"/>
            <a:r>
              <a:t>Differentiate between various mating systems</a:t>
            </a:r>
          </a:p>
          <a:p>
            <a:pPr lvl="0"/>
            <a:r>
              <a:t>Describe different ways that species learn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45.34</a:t>
            </a:r>
          </a:p>
        </p:txBody>
      </p:sp>
      <p:pic>
        <p:nvPicPr>
          <p:cNvPr id="3" name="Picture 1" descr="Photo shows a white fish whose underbelly is reddish below its head. Below the fish is a diamond-shaped object that resembles a fishing lure; it is white on the top and red on the bottom, with an eye at the front."/>
          <p:cNvPicPr>
            <a:picLocks noGrp="1" noChangeAspect="1"/>
          </p:cNvPicPr>
          <p:nvPr/>
        </p:nvPicPr>
        <p:blipFill>
          <a:blip r:embed="rId3"/>
          <a:stretch>
            <a:fillRect/>
          </a:stretch>
        </p:blipFill>
        <p:spPr bwMode="auto">
          <a:xfrm>
            <a:off x="3263900" y="952500"/>
            <a:ext cx="5664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Male three-spined stickleback fish exhibit a fixed action pattern. During mating season, the males, which develop a bright red belly, react strongly to red-bottomed objects that in no way resemble fish.</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45.35</a:t>
            </a:r>
          </a:p>
        </p:txBody>
      </p:sp>
      <p:pic>
        <p:nvPicPr>
          <p:cNvPr id="3" name="Picture 1" descr="Photo shows a heard of wildebeests crossing a river."/>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Wildebeests migrate in a clockwise fashion over 1800 miles each year in search of rain-ripened grass. (credit: Eric Inafuku)</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45.36</a:t>
            </a:r>
          </a:p>
        </p:txBody>
      </p:sp>
      <p:pic>
        <p:nvPicPr>
          <p:cNvPr id="3" name="Picture 1" descr="Photo shows long-legged storks standing in water. These birds have long, thick beaks that are pointed at the tips. One has its head down, with its beak open and searching in the water."/>
          <p:cNvPicPr>
            <a:picLocks noGrp="1" noChangeAspect="1"/>
          </p:cNvPicPr>
          <p:nvPr/>
        </p:nvPicPr>
        <p:blipFill>
          <a:blip r:embed="rId3"/>
          <a:stretch>
            <a:fillRect/>
          </a:stretch>
        </p:blipFill>
        <p:spPr bwMode="auto">
          <a:xfrm>
            <a:off x="2794000" y="952500"/>
            <a:ext cx="6604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painted stork uses its long beak to forage. (credit: J.M. Garg)</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45.37</a:t>
            </a:r>
          </a:p>
        </p:txBody>
      </p:sp>
      <p:pic>
        <p:nvPicPr>
          <p:cNvPr id="3" name="Picture 1" descr="Photo shows a stork sitting on a nest, flapping its wing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stork’s courtship display is designed to attract potential mates. (credit: Linda “jinterwas”/Flickr)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45.38</a:t>
            </a:r>
          </a:p>
        </p:txBody>
      </p:sp>
      <p:pic>
        <p:nvPicPr>
          <p:cNvPr id="3" name="Picture 1" descr="Photo (a) shows a yellow sea horse; (b) shows a pipefish, which is green and tubular with a long snout."/>
          <p:cNvPicPr>
            <a:picLocks noGrp="1" noChangeAspect="1"/>
          </p:cNvPicPr>
          <p:nvPr/>
        </p:nvPicPr>
        <p:blipFill>
          <a:blip r:embed="rId3"/>
          <a:stretch>
            <a:fillRect/>
          </a:stretch>
        </p:blipFill>
        <p:spPr bwMode="auto">
          <a:xfrm>
            <a:off x="609600" y="1308100"/>
            <a:ext cx="10972800" cy="39497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Polyandrous mating, in which one female mates with many males, occurs in the (a) seahorse and the (b) pipefish. (credit a: modification of work by Brian Gratwicke; credit b: modification of work by Stephen Childs)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45.39</a:t>
            </a:r>
          </a:p>
        </p:txBody>
      </p:sp>
      <p:pic>
        <p:nvPicPr>
          <p:cNvPr id="3" name="Picture 1" descr="Photo shows a mother duck walking across a field of grass.  She is trailed by 7 small ducklings."/>
          <p:cNvPicPr>
            <a:picLocks noGrp="1" noChangeAspect="1"/>
          </p:cNvPicPr>
          <p:nvPr/>
        </p:nvPicPr>
        <p:blipFill>
          <a:blip r:embed="rId3"/>
          <a:stretch>
            <a:fillRect/>
          </a:stretch>
        </p:blipFill>
        <p:spPr bwMode="auto">
          <a:xfrm>
            <a:off x="2590800" y="952500"/>
            <a:ext cx="7010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attachment of ducklings to their mother is an example of imprinting. (credit: modification of work by Mark Harkin)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45.40</a:t>
            </a:r>
          </a:p>
        </p:txBody>
      </p:sp>
      <p:pic>
        <p:nvPicPr>
          <p:cNvPr id="3" name="Picture 1" descr="In the unconditioned response, a dog salivates in response to seeing food. The dog is then conditioned by the ringing of a bell every time it sees food. After conditioning, the dog salivates in response to the bell, even if no food is present. This is called a conditioned response."/>
          <p:cNvPicPr>
            <a:picLocks noGrp="1" noChangeAspect="1"/>
          </p:cNvPicPr>
          <p:nvPr/>
        </p:nvPicPr>
        <p:blipFill>
          <a:blip r:embed="rId3"/>
          <a:stretch>
            <a:fillRect/>
          </a:stretch>
        </p:blipFill>
        <p:spPr bwMode="auto">
          <a:xfrm>
            <a:off x="609600" y="1651000"/>
            <a:ext cx="10972800" cy="3263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 the classic Pavlovian response, the dog becomes conditioned to associate the ringing of the bell with food.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45.41</a:t>
            </a:r>
          </a:p>
        </p:txBody>
      </p:sp>
      <p:pic>
        <p:nvPicPr>
          <p:cNvPr id="3" name="Picture 1" descr="Photo shows dolphins lying on the edge of their tank, being fed fish by their trainer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training of dolphins by rewarding them with food is an example of positive reinforcement operant conditioning. (credit: Roland Tanglao)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45.42</a:t>
            </a:r>
          </a:p>
        </p:txBody>
      </p:sp>
      <p:pic>
        <p:nvPicPr>
          <p:cNvPr id="3" name="Picture 1" descr="A diagram shows a rat maze that has several turns and dead ends. Next to this maze is a graph showing the average error of the rats navigating the maze plotted versus the day of the experiment. Rats that are rewarded at the end of each run learn the maze quickly, and the number of errors they make in navigating the maze rapidly drops from six on day one to one on day eleven. Rats that are not rewarded on the first two days but are rewarded from day three learn the maze slowly at first, but quickly after the reward is present. Rats that are not rewarded on the first six days but are rewarded starting at day seven gradually reduce the number of errors over the first six days, but rapidly reduce their errors after a reward is present."/>
          <p:cNvPicPr>
            <a:picLocks noGrp="1" noChangeAspect="1"/>
          </p:cNvPicPr>
          <p:nvPr/>
        </p:nvPicPr>
        <p:blipFill>
          <a:blip r:embed="rId3"/>
          <a:stretch>
            <a:fillRect/>
          </a:stretch>
        </p:blipFill>
        <p:spPr bwMode="auto">
          <a:xfrm>
            <a:off x="2933700" y="952500"/>
            <a:ext cx="6324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Group I (the green solid line) found food at the end of each trial, group II (the blue dashed line) found food starting on day seven, and group III (the red dotted line) found food starting at day three. Notice that rats given food earlier learned faster and eventually caught up to the control group. The orange dots on the group II and III lines show the days when food rewards were added to the mazes.</a:t>
            </a:r>
          </a:p>
        </p:txBody>
      </p:sp>
      <p:sp>
        <p:nvSpPr>
          <p:cNvPr id="5" name="TextBox 4">
            <a:extLst>
              <a:ext uri="{FF2B5EF4-FFF2-40B4-BE49-F238E27FC236}">
                <a16:creationId xmlns:a16="http://schemas.microsoft.com/office/drawing/2014/main" id="{D2C1237E-FD6D-4FC8-510F-91A05F15A6DE}"/>
              </a:ext>
            </a:extLst>
          </p:cNvPr>
          <p:cNvSpPr txBox="1"/>
          <p:nvPr/>
        </p:nvSpPr>
        <p:spPr>
          <a:xfrm>
            <a:off x="69056" y="6441150"/>
            <a:ext cx="9144000" cy="369332"/>
          </a:xfrm>
          <a:prstGeom prst="rect">
            <a:avLst/>
          </a:prstGeom>
          <a:noFill/>
        </p:spPr>
        <p:txBody>
          <a:bodyPr wrap="square">
            <a:spAutoFit/>
          </a:bodyPr>
          <a:lstStyle/>
          <a:p>
            <a:r>
              <a:rPr lang="en-US" sz="900" dirty="0"/>
              <a:t>This OpenStax ancillary resource is © Rice University under a CC BY-NC-SA 4.0 International license; it may be reproduced or modified for noncommercial purposes only but must be attributed to OpenStax, Rice University and any changes must be noted. Any adaptation must be shared under the same type of license.</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5088</Words>
  <Application>Microsoft Macintosh PowerPoint</Application>
  <PresentationFormat>Widescreen</PresentationFormat>
  <Paragraphs>230</Paragraphs>
  <Slides>56</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56</vt:i4>
      </vt:variant>
    </vt:vector>
  </HeadingPairs>
  <TitlesOfParts>
    <vt:vector size="59" baseType="lpstr">
      <vt:lpstr>Arial</vt:lpstr>
      <vt:lpstr>Calibri</vt:lpstr>
      <vt:lpstr>Office Theme</vt:lpstr>
      <vt:lpstr>Biology 2e</vt:lpstr>
      <vt:lpstr>Chapter outline</vt:lpstr>
      <vt:lpstr>Figure 45.1</vt:lpstr>
      <vt:lpstr>45.1 Population Demography</vt:lpstr>
      <vt:lpstr>Figure 45.2</vt:lpstr>
      <vt:lpstr>Figure 45.3</vt:lpstr>
      <vt:lpstr>Figure 45.4</vt:lpstr>
      <vt:lpstr>Figure 45.5</vt:lpstr>
      <vt:lpstr>Table 45.1</vt:lpstr>
      <vt:lpstr>Figure 45.6</vt:lpstr>
      <vt:lpstr>45.2 Life Histories and Natural Selection</vt:lpstr>
      <vt:lpstr>Figure 45.7</vt:lpstr>
      <vt:lpstr>Figure 45.8</vt:lpstr>
      <vt:lpstr>45.3 Environmental Limits to Population Growth</vt:lpstr>
      <vt:lpstr>Figure 45.9</vt:lpstr>
      <vt:lpstr>Figure 45.10</vt:lpstr>
      <vt:lpstr>45.4 Population Dynamics and Regulation (1 of 2)</vt:lpstr>
      <vt:lpstr>45.4 Population Dynamics and Regulation (2 of 2)</vt:lpstr>
      <vt:lpstr>Figure 45.11</vt:lpstr>
      <vt:lpstr>Figure 45.12</vt:lpstr>
      <vt:lpstr>Table 45.2</vt:lpstr>
      <vt:lpstr>Figure 45.13</vt:lpstr>
      <vt:lpstr>45.5 Human Population Growth (1 of 2)</vt:lpstr>
      <vt:lpstr>45.5 Human Population Growth (2 of 2)</vt:lpstr>
      <vt:lpstr>Figure 45.14</vt:lpstr>
      <vt:lpstr>Figure 45.15</vt:lpstr>
      <vt:lpstr>Figure 45.16</vt:lpstr>
      <vt:lpstr>Figure 45.17</vt:lpstr>
      <vt:lpstr>45.6 Community Ecology</vt:lpstr>
      <vt:lpstr>Figure 45.18</vt:lpstr>
      <vt:lpstr>Figure 45.19</vt:lpstr>
      <vt:lpstr>Figure 45.20</vt:lpstr>
      <vt:lpstr>Figure 45.21</vt:lpstr>
      <vt:lpstr>Figure 45.22</vt:lpstr>
      <vt:lpstr>Figure 45.23</vt:lpstr>
      <vt:lpstr>Figure 45.24</vt:lpstr>
      <vt:lpstr>Figure 45.25</vt:lpstr>
      <vt:lpstr>Figure 45.26</vt:lpstr>
      <vt:lpstr>Figure 45.27</vt:lpstr>
      <vt:lpstr>Figure 45.28</vt:lpstr>
      <vt:lpstr>Figure 45.29</vt:lpstr>
      <vt:lpstr>Figure 45.30</vt:lpstr>
      <vt:lpstr>Figure 45.31</vt:lpstr>
      <vt:lpstr>Figure 45.32</vt:lpstr>
      <vt:lpstr>Figure 45.33</vt:lpstr>
      <vt:lpstr>45.7 Behavioral Biology: Proximate and Ultimate Causes of Behavior (1 of 2)</vt:lpstr>
      <vt:lpstr>45.7 Behavioral Biology: Proximate and Ultimate Causes of Behavior (2 of 2)</vt:lpstr>
      <vt:lpstr>Figure 45.34</vt:lpstr>
      <vt:lpstr>Figure 45.35</vt:lpstr>
      <vt:lpstr>Figure 45.36</vt:lpstr>
      <vt:lpstr>Figure 45.37</vt:lpstr>
      <vt:lpstr>Figure 45.38</vt:lpstr>
      <vt:lpstr>Figure 45.39</vt:lpstr>
      <vt:lpstr>Figure 45.40</vt:lpstr>
      <vt:lpstr>Figure 45.41</vt:lpstr>
      <vt:lpstr>Figure 45.42</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1</cp:revision>
  <dcterms:created xsi:type="dcterms:W3CDTF">2025-11-04T20:34:49Z</dcterms:created>
  <dcterms:modified xsi:type="dcterms:W3CDTF">2025-11-19T17:59:39Z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45 Population and Community Ecology</vt:lpwstr>
  </property>
</Properties>
</file>