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Earth from space.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depicts round colonies of blue-green algae. Each algae cell is about 5 microns across. Photo B depicts round fossil structures called stromatalites along a watery shoreline.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E. coli bacteria aggregated together.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collage includes a photo of planets in our solar system, a DNA molecule, scientific equipment, a cross-section of the ocean floor, scientific symbols, a magnetic field, beakers of fluid, and a geometry problem.</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Painting depicts Sir Francis Bacon in a long robe.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flow chart shows the steps in the scientific method. In step 1, an observation is made. In step 2, a question is asked about the observation. In step 3, an answer to the question, called a hypothesis, is proposed. In step 4, a prediction is made based on the hypothesis. In step 5, an experiment is done to test the prediction. In step 6, the results are analyzed to determine whether or not the hypothesis is correct. If the hypothesis is incorrect, another hypothesis is made. In either case, the results are reported.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defines two types of reasoning. In inductive reasoning, a general conclusion is drawn from a number of observations. In deductive reasoning, specific results are predicted from a general premise. An example of inductive reasoning is given. In this example, three observations are made: (1) Members of a species are not all the same. (2) Individuals compete for resources. (3) Species are generally adapted to their environment. From these observations, the following conclusion is drawn: Individuals most adapted to their environment are more likely to survive and pass their traits on to the next generation. An example of deductive reasoning is also given. In this example, the general premise is that individuals most adapted to their environment are more likely to survive and pass their traits on to the next generation. From this premise, it is predicted that, if global climate change causes the temperature in an ecosystem to increase, those individuals better adapted to a warmer climate will outcompete those that are not.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a squirrel being held by a person.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human genome projects logo is shown, depicting a human being inside a D N A double helix. The words chemistry, biology, physics, ethics, informatics, and engineering surround the circular image.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a light-colored toad covered in bright green spots.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the Mimosa pudica shows a plant with many tiny leaves connected to a central stem. Four of these stems connect together.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depicts a mother cat nursing three kittens: one has an orange and white tabby coat, another is black with a white foot, while the third has a black and white tabby coat.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photos shows a white, furry polar bear.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large bird with an extremely wide wingspan in flight. It is a California condor, and it has a tag on its wing.</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 depicts a D N A molecule, showing its double helix structure. The double helix is made up of two separate vertical strands of small particles, or atoms. These strands are connected by horizontal bands of particles. The vertical strands are twisted, and the structure has the shape of a spiral staircase.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flow chart shows the hierarchy of living organisms. From smallest to largest, this hierarchy includes: (1) Organelles, such as nuclei, that exist inside cells. (2) Cells, such as a white blood cell. (3) Tissues, such as human skin tissue. (4) Organs such as the stomach make up the human digestive system, an example of an organ system. (5) Organisms, populations, and communities. In a forest, each pine tree is an organism. Together, all the pine trees make up a population. All the plant and animal species in the forest comprise a community. (6) Ecosystems: the coastal ecosystem in the Southeastern United States includes living organisms and the environment in which they live. (7) The biosphere: encompasses all the ecosystems on Earth.</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phylogenetic tree shows that the three domains of life, bacteria, archaea and eukarya, all arose from a common ancestor.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four photos shown. Photo A is a micrograph, showing tubelike bacteria. Photo B shows a steaming body of water, refered to as a hot vent. Some of the water is a typical blue, while the outer edges are rust colored. Photo C shows a tall sunflower, with a thick stem and bright yellow petals. Photo D shows a muscular lion that has a thick mane of hair around its neck and head.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scientist working in the lab.</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scientist digging fossils out of the dirt.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1. kafli Rannsókn lífsins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Vísindi líffræðinnar</a:t>
            </a:r>
          </a:p>
          <a:p>
            <a:pPr marL="457189" lvl="0" indent="-457189">
              <a:buAutoNum type="arabicPeriod"/>
            </a:pPr>
            <a:r>
              <a:t>Þemu og hugtök líffræðinnar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a:t>
            </a:r>
          </a:p>
        </p:txBody>
      </p:sp>
      <p:pic>
        <p:nvPicPr>
          <p:cNvPr id="3" name="Picture 1" descr="Photo depicts Earth from space."/>
          <p:cNvPicPr>
            <a:picLocks noGrp="1" noChangeAspect="1"/>
          </p:cNvPicPr>
          <p:nvPr/>
        </p:nvPicPr>
        <p:blipFill>
          <a:blip r:embed="rId3"/>
          <a:stretch>
            <a:fillRect/>
          </a:stretch>
        </p:blipFill>
        <p:spPr bwMode="auto">
          <a:xfrm>
            <a:off x="1752600" y="952500"/>
            <a:ext cx="868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frá NASA er samsett úr nokkrum gervihnattamyndum af Jörðinni. Til að búa til myndina af allri Jörðinni sameina vísindamenn NASA athuganir á ólíkum hlutum reikistjörnunnar. (höfundur: NASA/GSFC/NOAA/USGS)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 Vísindi líffræðinnar</a:t>
            </a:r>
          </a:p>
        </p:txBody>
      </p:sp>
      <p:sp>
        <p:nvSpPr>
          <p:cNvPr id="3" name="Content Placeholder 2"/>
          <p:cNvSpPr>
            <a:spLocks noGrp="1"/>
          </p:cNvSpPr>
          <p:nvPr>
            <p:ph idx="1"/>
          </p:nvPr>
        </p:nvSpPr>
        <p:spPr/>
        <p:txBody>
          <a:bodyPr/>
          <a:lstStyle/>
          <a:p>
            <a:pPr marL="0" lvl="0" indent="0">
              <a:buNone/>
            </a:pPr>
            <a:r>
              <a:rPr b="1"/>
              <a:t>Hæfniviðmið</a:t>
            </a:r>
          </a:p>
          <a:p>
            <a:pPr lvl="0"/>
            <a:r>
              <a:t>Greina sameiginleg einkenni náttúruvísinda</a:t>
            </a:r>
          </a:p>
          <a:p>
            <a:pPr lvl="0"/>
            <a:r>
              <a:t>Draga saman skref vísindalegrar aðferðar</a:t>
            </a:r>
          </a:p>
          <a:p>
            <a:pPr lvl="0"/>
            <a:r>
              <a:t>Bera saman aðleiðslu og afleiðslu</a:t>
            </a:r>
          </a:p>
          <a:p>
            <a:pPr lvl="0"/>
            <a:r>
              <a:t>Lýsa markmiðum grunnvísinda og hagnýtra vísinda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a:t>
            </a:r>
          </a:p>
        </p:txBody>
      </p:sp>
      <p:pic>
        <p:nvPicPr>
          <p:cNvPr id="3" name="Picture 1" descr="Photo A depicts round colonies of blue-green algae. Each algae cell is about 5 microns across. Photo B depicts round fossil structures called stromatalites along a watery shoreline."/>
          <p:cNvPicPr>
            <a:picLocks noGrp="1" noChangeAspect="1"/>
          </p:cNvPicPr>
          <p:nvPr/>
        </p:nvPicPr>
        <p:blipFill>
          <a:blip r:embed="rId3"/>
          <a:stretch>
            <a:fillRect/>
          </a:stretch>
        </p:blipFill>
        <p:spPr bwMode="auto">
          <a:xfrm>
            <a:off x="609600" y="1066800"/>
            <a:ext cx="10972800" cy="4432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(a) blábakteríur, sem áður voru kallaðar blágrænir þörungar og sjást hér 300x stækkaðar í ljóssmásjá, eru meðal elstu lífvera Jarðar. Þessir (b) strýtuþörungasteinar við strendur Thetis-vatns í Vestur-Ástralíu eru fornar myndanir sem verða til þegar lög af blábakteríum hlaðast upp í grunnu vatni. (höfundur a: byggt á verki frá NASA; höfundur b: byggt á verki Ruth Ellison; gögn um kvarðastrik frá Matt Russell)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a:t>
            </a:r>
          </a:p>
        </p:txBody>
      </p:sp>
      <p:pic>
        <p:nvPicPr>
          <p:cNvPr id="3" name="Picture 1" descr="Photo depicts E. coli bacteria aggregated together."/>
          <p:cNvPicPr>
            <a:picLocks noGrp="1" noChangeAspect="1"/>
          </p:cNvPicPr>
          <p:nvPr/>
        </p:nvPicPr>
        <p:blipFill>
          <a:blip r:embed="rId3"/>
          <a:stretch>
            <a:fillRect/>
          </a:stretch>
        </p:blipFill>
        <p:spPr bwMode="auto">
          <a:xfrm>
            <a:off x="2882900" y="952500"/>
            <a:ext cx="641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Escherichia coli (E. coli) bakteríur, sem sjást á þessari rafeindasmásjármynd, eru venjulegir íbúar meltingarvegar okkar og hjálpa til við frásog K-vítamíns og annarra næringarefna. Meinvirkir stofnar valda þó stundum sjúkdómsfaröldrum. (höfundur: Eric Erbe; stafræn litun Christopher Pooley; báðir hjá USDA, ARS, EMU)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a:t>
            </a:r>
          </a:p>
        </p:txBody>
      </p:sp>
      <p:pic>
        <p:nvPicPr>
          <p:cNvPr id="3" name="Picture 1" descr="A collage includes a photo of planets in our solar system, a DNA molecule, scientific equipment, a cross-section of the ocean floor, scientific symbols, a magnetic field, beakers of fluid, and a geometry problem."/>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Fjölbreytni fræðigreina vísindanna nær meðal annars til stjörnufræði, líffræði, tölvunarfræði, jarðfræði, rökfræði, eðlisfræði, efnafræði, stærðfræði og margra annarra greina. (höfundur: “Image Editor”/Flickr)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1.5</a:t>
            </a:r>
          </a:p>
        </p:txBody>
      </p:sp>
      <p:pic>
        <p:nvPicPr>
          <p:cNvPr id="3" name="Picture 1" descr="Painting depicts Sir Francis Bacon in a long robe."/>
          <p:cNvPicPr>
            <a:picLocks noGrp="1" noChangeAspect="1"/>
          </p:cNvPicPr>
          <p:nvPr/>
        </p:nvPicPr>
        <p:blipFill>
          <a:blip r:embed="rId3"/>
          <a:stretch>
            <a:fillRect/>
          </a:stretch>
        </p:blipFill>
        <p:spPr bwMode="auto">
          <a:xfrm>
            <a:off x="4673600" y="952500"/>
            <a:ext cx="284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Sagnfræðingar telja Sir Francis Bacon (1561–1626) hafa fyrst skilgreint vísindalegu aðferðina. (höfundur: Paul van Somer)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a:t>
            </a:r>
          </a:p>
        </p:txBody>
      </p:sp>
      <p:pic>
        <p:nvPicPr>
          <p:cNvPr id="3" name="Picture 1" descr="A flow chart shows the steps in the scientific method. In step 1, an observation is made. In step 2, a question is asked about the observation. In step 3, an answer to the question, called a hypothesis, is proposed. In step 4, a prediction is made based on the hypothesis. In step 5, an experiment is done to test the prediction. In step 6, the results are analyzed to determine whether or not the hypothesis is correct. If the hypothesis is incorrect, another hypothesis is made. In either case, the results are reported."/>
          <p:cNvPicPr>
            <a:picLocks noGrp="1" noChangeAspect="1"/>
          </p:cNvPicPr>
          <p:nvPr/>
        </p:nvPicPr>
        <p:blipFill>
          <a:blip r:embed="rId3"/>
          <a:stretch>
            <a:fillRect/>
          </a:stretch>
        </p:blipFill>
        <p:spPr bwMode="auto">
          <a:xfrm>
            <a:off x="4724400" y="952500"/>
            <a:ext cx="274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Vísindalega aðferðin felst í röð vel skilgreindra skrefa. Ef tilgáta fær ekki stuðning í tilraunagögnum er hægt að setja fram nýja tilgátu.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a:t>
            </a:r>
          </a:p>
        </p:txBody>
      </p:sp>
      <p:pic>
        <p:nvPicPr>
          <p:cNvPr id="3" name="Picture 1" descr="Diagram defines two types of reasoning. In inductive reasoning, a general conclusion is drawn from a number of observations. In deductive reasoning, specific results are predicted from a general premise. An example of inductive reasoning is given. In this example, three observations are made: (1) Members of a species are not all the same. (2) Individuals compete for resources. (3) Species are generally adapted to their environment. From these observations, the following conclusion is drawn: Individuals most adapted to their environment are more likely to survive and pass their traits on to the next generation. An example of deductive reasoning is also given. In this example, the general premise is that individuals most adapted to their environment are more likely to survive and pass their traits on to the next generation. From this premise, it is predicted that, if global climate change causes the temperature in an ecosystem to increase, those individuals better adapted to a warmer climate will outcompete those that are not."/>
          <p:cNvPicPr>
            <a:picLocks noGrp="1" noChangeAspect="1"/>
          </p:cNvPicPr>
          <p:nvPr/>
        </p:nvPicPr>
        <p:blipFill>
          <a:blip r:embed="rId3"/>
          <a:stretch>
            <a:fillRect/>
          </a:stretch>
        </p:blipFill>
        <p:spPr bwMode="auto">
          <a:xfrm>
            <a:off x="4292600" y="952500"/>
            <a:ext cx="359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Vísindamenn beita tvenns konar röksemdafærslu, aðleiðslu og afleiðslu, til að efla vísindalega þekkingu. Eins og í þessu dæmi getur niðurstaða aðleiðslu oft orðið forsenda afleiðslu.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a:t>
            </a:r>
          </a:p>
        </p:txBody>
      </p:sp>
      <p:pic>
        <p:nvPicPr>
          <p:cNvPr id="3" name="Picture 1" descr="Image shows a squirrel being held by a person."/>
          <p:cNvPicPr>
            <a:picLocks noGrp="1" noChangeAspect="1"/>
          </p:cNvPicPr>
          <p:nvPr/>
        </p:nvPicPr>
        <p:blipFill>
          <a:blip r:embed="rId3"/>
          <a:stretch>
            <a:fillRect/>
          </a:stretch>
        </p:blipFill>
        <p:spPr bwMode="auto">
          <a:xfrm>
            <a:off x="3213100" y="952500"/>
            <a:ext cx="577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Eftir að fellibylurinn Irma gekk yfir Karíbahafið og Flórída árið 2017 köstuðust þúsundir íkornaunga eins og þessi úr hreiðrum sínum. Þökk sé hagnýtum vísindum vissu vísindamenn hvernig ætti að endurhæfa íkornann. (höfundur: audreyjm529, Flickr)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1.9</a:t>
            </a:r>
          </a:p>
        </p:txBody>
      </p:sp>
      <p:pic>
        <p:nvPicPr>
          <p:cNvPr id="3" name="Picture 1" descr="The human genome projects logo is shown, depicting a human being inside a D N A double helix. The words chemistry, biology, physics, ethics, informatics, and engineering surround the circular image."/>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Erfðamengisverkefni mannsins var 13 ára samstarfsverkefni vísindamanna úr nokkrum ólíkum fræðigreinum. Verkefninu, þar sem allt erfðamengi mannsins var raðgreint, lauk árið 2003. (höfundur: U.S. Department of Energy Genome Programs (http://genomics.energy.gov)</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Þemu og hugtök líffræðinnar</a:t>
            </a:r>
          </a:p>
        </p:txBody>
      </p:sp>
      <p:sp>
        <p:nvSpPr>
          <p:cNvPr id="3" name="Content Placeholder 2"/>
          <p:cNvSpPr>
            <a:spLocks noGrp="1"/>
          </p:cNvSpPr>
          <p:nvPr>
            <p:ph idx="1"/>
          </p:nvPr>
        </p:nvSpPr>
        <p:spPr/>
        <p:txBody>
          <a:bodyPr/>
          <a:lstStyle/>
          <a:p>
            <a:pPr marL="0" lvl="0" indent="0">
              <a:buNone/>
            </a:pPr>
            <a:r>
              <a:rPr b="1"/>
              <a:t>Hæfniviðmið</a:t>
            </a:r>
          </a:p>
          <a:p>
            <a:pPr lvl="0"/>
            <a:r>
              <a:t>Greina og lýsa eiginleikum lífs</a:t>
            </a:r>
          </a:p>
          <a:p>
            <a:pPr lvl="0"/>
            <a:r>
              <a:t>Lýsa skipulagsstigum lífvera</a:t>
            </a:r>
          </a:p>
          <a:p>
            <a:pPr lvl="0"/>
            <a:r>
              <a:t>Þekkja og túlka skyldleikatré</a:t>
            </a:r>
          </a:p>
          <a:p>
            <a:pPr lvl="0"/>
            <a:r>
              <a:t>Nefna dæmi um ólíkar undirgreinar líffræðinnar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1.10</a:t>
            </a:r>
          </a:p>
        </p:txBody>
      </p:sp>
      <p:pic>
        <p:nvPicPr>
          <p:cNvPr id="3" name="Picture 1" descr="A photo shows a light-colored toad covered in bright green spots."/>
          <p:cNvPicPr>
            <a:picLocks noGrp="1" noChangeAspect="1"/>
          </p:cNvPicPr>
          <p:nvPr/>
        </p:nvPicPr>
        <p:blipFill>
          <a:blip r:embed="rId3"/>
          <a:stretch>
            <a:fillRect/>
          </a:stretch>
        </p:blipFill>
        <p:spPr bwMode="auto">
          <a:xfrm>
            <a:off x="2514600" y="952500"/>
            <a:ext cx="716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Karta er dæmi um mjög skipulagða byggingu sem samanstendur af frumum, vefjum, líffærum og líffærakerfum. (höfundur: “Ivengo”/Wikimedia Commons)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1.11</a:t>
            </a:r>
          </a:p>
        </p:txBody>
      </p:sp>
      <p:pic>
        <p:nvPicPr>
          <p:cNvPr id="3" name="Picture 1" descr="A photograph of the Mimosa pudica shows a plant with many tiny leaves connected to a central stem. Four of these stems connect together."/>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Blöð þessarar snertinæmu plöntu (Mimosa pudica) síga strax og leggjast saman þegar þau eru snert. Eftir nokkrar mínútur verður plantan aftur eðlileg. (höfundur: Alex Lomas)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1.12</a:t>
            </a:r>
          </a:p>
        </p:txBody>
      </p:sp>
      <p:pic>
        <p:nvPicPr>
          <p:cNvPr id="3" name="Picture 1" descr="A photograph depicts a mother cat nursing three kittens: one has an orange and white tabby coat, another is black with a white foot, while the third has a black and white tabby coat."/>
          <p:cNvPicPr>
            <a:picLocks noGrp="1" noChangeAspect="1"/>
          </p:cNvPicPr>
          <p:nvPr/>
        </p:nvPicPr>
        <p:blipFill>
          <a:blip r:embed="rId3"/>
          <a:stretch>
            <a:fillRect/>
          </a:stretch>
        </p:blipFill>
        <p:spPr bwMode="auto">
          <a:xfrm>
            <a:off x="2120900" y="952500"/>
            <a:ext cx="795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Þótt engir tveir séu eins hafa þessir kettlingar erft gen frá báðum foreldrum og hafa marga sömu eiginleika. (höfundur: Rocky Mountain Feline Rescue)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1.13</a:t>
            </a:r>
          </a:p>
        </p:txBody>
      </p:sp>
      <p:pic>
        <p:nvPicPr>
          <p:cNvPr id="3" name="Picture 1" descr="A photos shows a white, furry polar bear."/>
          <p:cNvPicPr>
            <a:picLocks noGrp="1" noChangeAspect="1"/>
          </p:cNvPicPr>
          <p:nvPr/>
        </p:nvPicPr>
        <p:blipFill>
          <a:blip r:embed="rId3"/>
          <a:stretch>
            <a:fillRect/>
          </a:stretch>
        </p:blipFill>
        <p:spPr bwMode="auto">
          <a:xfrm>
            <a:off x="2832100" y="952500"/>
            <a:ext cx="654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Ísbirnir (Ursus maritimus) og önnur spendýr sem lifa á ísþöktum svæðum viðhalda líkamshita sínum með því að mynda varma og draga úr varmatapi með þykkum feldi og þéttu fitulagi undir húðinni. (höfundur: “longhorndave”/Flickr)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1.14</a:t>
            </a:r>
          </a:p>
        </p:txBody>
      </p:sp>
      <p:pic>
        <p:nvPicPr>
          <p:cNvPr id="3" name="Picture 1" descr="Photo shows a large bird with an extremely wide wingspan in flight.  It is a California condor, and it has a tag on its wing."/>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Kaliforníukondórinn (Gymnogyps californianus) notar efnaorku úr fæðu til að knýja flug. Kaliforníukondórar eru tegund í útrýmingarhættu. Þessi fugl er með vængmerki sem hjálpar líffræðingum að þekkja einstaklinginn. (höfundur: Pacific Southwest Region U.S. Fish and Wildlife Service)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1.15</a:t>
            </a:r>
          </a:p>
        </p:txBody>
      </p:sp>
      <p:pic>
        <p:nvPicPr>
          <p:cNvPr id="3" name="Picture 1" descr="Molecular model depicts a D N A molecule, showing its double helix structure.  The double helix is made up of two separate vertical strands of small particles, or atoms.  These strands are connected by horizontal bands of particles.  The vertical strands are twisted, and the structure has the shape of a spiral staircase."/>
          <p:cNvPicPr>
            <a:picLocks noGrp="1" noChangeAspect="1"/>
          </p:cNvPicPr>
          <p:nvPr/>
        </p:nvPicPr>
        <p:blipFill>
          <a:blip r:embed="rId3"/>
          <a:stretch>
            <a:fillRect/>
          </a:stretch>
        </p:blipFill>
        <p:spPr bwMode="auto">
          <a:xfrm>
            <a:off x="4749800" y="952500"/>
            <a:ext cx="269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Allar sameindir, þar á meðal þessi DNA-sameind, eru gerðar úr frumeindum. (höfundur: “brian0918”/Wikimedia Commons)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1.16</a:t>
            </a:r>
          </a:p>
        </p:txBody>
      </p:sp>
      <p:pic>
        <p:nvPicPr>
          <p:cNvPr id="3" name="Picture 1" descr="A flow chart shows the hierarchy of living organisms. From smallest to largest, this hierarchy includes: (1) Organelles, such as nuclei, that exist inside cells. (2) Cells, such as a white blood cell. (3) Tissues, such as human skin tissue. (4) Organs such as the stomach make up the human digestive system, an example of an organ system. (5) Organisms, populations, and communities. In a forest, each pine tree is an organism. Together, all the pine trees make up a population. All the plant and animal species in the forest comprise a community. (6) Ecosystems: the coastal ecosystem in the Southeastern United States includes living organisms and the environment in which they live. (7) The biosphere: encompasses all the ecosystems on Earth."/>
          <p:cNvPicPr>
            <a:picLocks noGrp="1" noChangeAspect="1"/>
          </p:cNvPicPr>
          <p:nvPr/>
        </p:nvPicPr>
        <p:blipFill>
          <a:blip r:embed="rId3"/>
          <a:stretch>
            <a:fillRect/>
          </a:stretch>
        </p:blipFill>
        <p:spPr bwMode="auto">
          <a:xfrm>
            <a:off x="3187700" y="952500"/>
            <a:ext cx="581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sýnir líffræðileg skipulagsstig lífvera. Frá einu frumulíffæri til alls lífhvolfsins eru lífverur hlutar af mjög skipulagðri stigskipan. (höfundur “organelles”: byggt á verki Umberto Salvagnin; höfundur “cells”: byggt á verki Bruce Wetzel, Harry Schaefer/National Cancer Institute; höfundur “tissues”: byggt á verki Kilbad; Fama Clamosa; Mikael Häggström; höfundur “organs”: byggt á verki Mariana Ruiz Villareal; höfundur “organisms”: byggt á verki "Crystal"/Flickr; höfundur “ecosystems”: byggt á verki US Fish and Wildlife Service Headquarters; höfundur “biosphere”: byggt á verki NASA)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1.17</a:t>
            </a:r>
          </a:p>
        </p:txBody>
      </p:sp>
      <p:pic>
        <p:nvPicPr>
          <p:cNvPr id="3" name="Picture 1" descr="This phylogenetic tree shows that the three domains of life, bacteria, archaea and eukarya, all arose from a common ancestor."/>
          <p:cNvPicPr>
            <a:picLocks noGrp="1" noChangeAspect="1"/>
          </p:cNvPicPr>
          <p:nvPr/>
        </p:nvPicPr>
        <p:blipFill>
          <a:blip r:embed="rId3"/>
          <a:stretch>
            <a:fillRect/>
          </a:stretch>
        </p:blipFill>
        <p:spPr bwMode="auto">
          <a:xfrm>
            <a:off x="2641600" y="952500"/>
            <a:ext cx="690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Örverufræðingurinn Carl Woese setti saman þetta skyldleikatré með gögnum sem hann fékk með raðgreiningu gena fyrir ríbósómal RNA. Tréð sýnir skiptingu lífvera í þrjú lén: Bacteria, Archaea og Eukarya. Bacteria og Archaea eru dreifkjörnungar, einfruma lífverur sem skortir frumulíffæri inni í frumunni. (höfundur: Eric Gaba; NASA Astrobiology Institute)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1.18</a:t>
            </a:r>
          </a:p>
        </p:txBody>
      </p:sp>
      <p:pic>
        <p:nvPicPr>
          <p:cNvPr id="3" name="Picture 1" descr="There are four photos shown. Photo A is a micrograph, showing tubelike bacteria. Photo B shows a steaming body of water, refered to as a hot vent. Some of the water is a typical blue, while the outer edges are rust colored. Photo C shows a tall sunflower, with a thick stem and bright yellow petals. Photo D shows a muscular lion that has a thick mane of hair around its neck and head."/>
          <p:cNvPicPr>
            <a:picLocks noGrp="1" noChangeAspect="1"/>
          </p:cNvPicPr>
          <p:nvPr/>
        </p:nvPicPr>
        <p:blipFill>
          <a:blip r:embed="rId3"/>
          <a:stretch>
            <a:fillRect/>
          </a:stretch>
        </p:blipFill>
        <p:spPr bwMode="auto">
          <a:xfrm>
            <a:off x="3835400" y="952500"/>
            <a:ext cx="450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myndir sýna ólík lén. (a) Bakteríurnar á þessari smásjármynd tilheyra léni Bacteria, en (b) jaðarlífverurnar, sem sjást ekki, og lifa í þessum heita hverastrók tilheyra léni Archaea. Bæði (c) sólblómið og (d) ljónið tilheyra léni Eukarya. (höfundur a: byggt á verki Drew March; höfundur b: byggt á verki Steve Jurvetson; höfundur c: byggt á verki Michael Arrighi; höfundur d: byggt á verki Leszek Leszcynski)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1.19</a:t>
            </a:r>
          </a:p>
        </p:txBody>
      </p:sp>
      <p:pic>
        <p:nvPicPr>
          <p:cNvPr id="3" name="Picture 1" descr="Photo depicts a scientist working in the lab."/>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réttarlíffræðingur starfar í DNA-einangrunarherbergi við rannsóknarstofu Bandaríkjahers í sakamálarannsóknum í Fort Gillem, Georgíu. (höfundur: United States Army CID Command Public Affairs)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1.20</a:t>
            </a:r>
          </a:p>
        </p:txBody>
      </p:sp>
      <p:pic>
        <p:nvPicPr>
          <p:cNvPr id="3" name="Picture 1" descr="Photo depicts scientist digging fossils out of the dirt."/>
          <p:cNvPicPr>
            <a:picLocks noGrp="1" noChangeAspect="1"/>
          </p:cNvPicPr>
          <p:nvPr/>
        </p:nvPicPr>
        <p:blipFill>
          <a:blip r:embed="rId3"/>
          <a:stretch>
            <a:fillRect/>
          </a:stretch>
        </p:blipFill>
        <p:spPr bwMode="auto">
          <a:xfrm>
            <a:off x="3060700" y="952500"/>
            <a:ext cx="607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Vísindamenn vinna að uppgrefti risaeðlusteingervinga á rannsóknarsvæði í Castellón á Spáni. (höfundur: Mario Modesto)</a:t>
            </a:r>
          </a:p>
        </p:txBody>
      </p:sp>
      <p:sp>
        <p:nvSpPr>
          <p:cNvPr id="5" name="TextBox 4">
            <a:extLst>
              <a:ext uri="{FF2B5EF4-FFF2-40B4-BE49-F238E27FC236}">
                <a16:creationId xmlns:a16="http://schemas.microsoft.com/office/drawing/2014/main" id="{938E9118-90F4-5182-0F48-AE7E6FB18CA4}"/>
              </a:ext>
            </a:extLst>
          </p:cNvPr>
          <p:cNvSpPr txBox="1"/>
          <p:nvPr/>
        </p:nvSpPr>
        <p:spPr>
          <a:xfrm>
            <a:off x="69056" y="6441150"/>
            <a:ext cx="9144000" cy="369332"/>
          </a:xfrm>
          <a:prstGeom prst="rect">
            <a:avLst/>
          </a:prstGeom>
          <a:noFill/>
        </p:spPr>
        <p:txBody>
          <a:bodyPr wrap="square">
            <a:spAutoFit/>
          </a:bodyPr>
          <a:lstStyle/>
          <a:p>
            <a:r>
              <a:rPr lang="en-US" sz="900" dirty="0"/>
              <a:t>Þetta fylgiefni OpenStax er © Rice University samkvæmt alþjóðlega CC BY-NC-SA 4.0 leyfinu; það má afrita eða breyta eingöngu í óhagnaðarskyni, en tilgreina verður OpenStax og Rice University sem höfunda og taka fram allar breytingar. Sérhver aðlögun verður að vera deilt með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2077</Words>
  <Application>Microsoft Macintosh PowerPoint</Application>
  <PresentationFormat>Widescreen</PresentationFormat>
  <Paragraphs>98</Paragraphs>
  <Slides>24</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Biology 2e</vt:lpstr>
      <vt:lpstr>Chapter outline</vt:lpstr>
      <vt:lpstr>Figure 1.1</vt:lpstr>
      <vt:lpstr>1.1 The Science of Biology</vt:lpstr>
      <vt:lpstr>Figure 1.2</vt:lpstr>
      <vt:lpstr>Figure 1.3</vt:lpstr>
      <vt:lpstr>Figure 1.4</vt:lpstr>
      <vt:lpstr>Figure 1.5</vt:lpstr>
      <vt:lpstr>Figure 1.6</vt:lpstr>
      <vt:lpstr>Figure 1.7</vt:lpstr>
      <vt:lpstr>Figure 1.8</vt:lpstr>
      <vt:lpstr>Figure 1.9</vt:lpstr>
      <vt:lpstr>1.2 Themes and Concepts of Biology</vt:lpstr>
      <vt:lpstr>Figure 1.10</vt:lpstr>
      <vt:lpstr>Figure 1.11</vt:lpstr>
      <vt:lpstr>Figure 1.12</vt:lpstr>
      <vt:lpstr>Figure 1.13</vt:lpstr>
      <vt:lpstr>Figure 1.14</vt:lpstr>
      <vt:lpstr>Figure 1.15</vt:lpstr>
      <vt:lpstr>Figure 1.16</vt:lpstr>
      <vt:lpstr>Figure 1.17</vt:lpstr>
      <vt:lpstr>Figure 1.18</vt:lpstr>
      <vt:lpstr>Figure 1.19</vt:lpstr>
      <vt:lpstr>Figure 1.20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2025-11-04T20:31:08Z</dcterms:created>
  <dcterms:modified xsi:type="dcterms:W3CDTF">2025-11-19T16:35:23Z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The Study of Life</vt:lpwstr>
  </property>
</Properties>
</file>