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9"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tadpole. Photo b shows a frog that has developed legs but still has the tail of a tadpole. Photo C shows a fully grown frog.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molecular structure of cholesterol, which has three six-carbon rings attached to a five-carbon ring. A hydroxyl group is attached to the first six-membered ring, and a branched carbon chain is attached to the five-membered ring. Two methyl groups are attached each to a carbon that links the rings together. Part B shows the molecular structure of testosterone, which has a hydroxyl group in place of the branched carbon chain found on cholesterol. A ketone instead of a hydroxyl group is attached to the six-membered ring. Part C shows the molecular structure of estradiol, which, like testosterone, has a hydroxyl group in place of cholesterol’s branched carbon chain. Estradiol also lacks one of the methyl groups found in cholesterol.</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amino acid tyrosine on the left and epinephrine on the right. Epinephrine is similar in structure to tyrosine, with minor modifications. Part B shows the amino acid tryptophan on the left and the structurally similar melatonin on the right.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Oxytocin, growth hormone, and follicle stimulating hormone are all large, with complex three-dimensional structures.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hormone crossing the cellular membrane and attaching to the N R slash H S P complex. The complex dissociates, releasing the heat shock protein and a N R slash hormone complex. The complex dimerizes, enters the nucleus, and attaches to an H R E element on D N A, triggering transcription of certain genes.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epinephrine bound to the extracellular surface of a beta-adrenergic receptor. A G-protein associated with the intracellular surface of the receptor is activated when the G D P associated with it is replaced with G T P. The G protein activates the enzyme adenylyl cyclase, which converts A T P to lower case c upper case A M P, triggering a cellular response.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Renin-angiotensin-aldosterone pathway involves four hormones: renin, which is made in the kidney, angiotensinogen, which is made in the liver, aldosterone, which is made in the adrenal glands, and A D H, which is made in the hypothalamus and secreted by the posterior pituitary. The adrenal glands are located on top of the kidneys, and the hypothalamus and pituitary are in the brain. The pathway begins when renin converts angiotensinogen into angiotensin I. Angiotensin I is the converted into angiotensin I I. Angiotensin I I has several direct effects. These include arterial constriction, which increases blood pressure, decreasing the glomerular filtration rate, which results in water retention, and increasing thirst. Angiotensin I I also triggers the release of two other hormones, aldosterone and A D H. Aldosterone causes nephron distal tubules to reabsorb more sodium and water, which increases blood volume. A D H mediates the insertion of aquaporins into the nephridial collecting ducts. As a result, more water is reabsorbed by the blood. A D H also causes arteries to constrict.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baseball player Jason Giambi at a game.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hypothalamus secretes upper case G lower case n upper case R upper case H, which stimulates secretion of F S H and L H from the pituitary. The hypothalamus and pituitary are both found in the brain. F S H and L H stimulate follicle growth in the ovaries, and a surge in L H triggers ovulation. The two ovaries, which are located on either side of the uterus, secrete estradiol, progesterone, and inhibin. Estrodiol and progesterone regulate female sex characteristics and the menstrual cycle. Inhibin inhibits F S H production by the pituitary in a negative feedback loop.</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Symptoms of diabetes that affect the central nervous system include excessive thirst, excessive hunger, lethargy and stupor. It affects the eyes via blurred vision. A systemic issue is weight loss. It causes breath that smells like acetone, and affects the respiratory system through hyperventilation. Some of the gastric issues caused are nausea, vomiting, and abdominal pain. The urinary issues caused include frequent urination, and glucose in the urine.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When blood glucose levels fall, the pancreas secretes the hormone glucagon. Glucagon causes the liver to break down glycogen, releasing glucose into the blood. As a result, blood glucose levels rise. In response to high glucose levels, the pancreas releases insulin. In response to insulin, target cells take up glucose, and the liver converts glucose to glycogen. As a result, blood glucose levels fall.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parathyroid glands, which are located in the neck, release parathyroid hormone, or P T H. P T H causes the release of calcium from bone and triggers the reabsorption of calcium from the urine in the kidneys. P T H also triggers the formation of calcitriol from vitamin D. Calcitriol causes the intestines to absorb more calcium. The result is increased calcium in the blood.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Growth hormone, or G H, is released from the pituitary gland and stimulates bone and muscle growth. It also stimulates fat breakdown by adipocytes and glycogen breakdown by the liver. The liver releases insulin-like growth factors, or I G Fs, which cause target cells to take up amino acids, promoting protein synthesis. G H releasing hormone stimulates the release of G H, and G H inhibiting hormone inhibits the release of G H.</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hypothalamus secretes thyrotropin-releasing hormone, which causes the anterior pituitary gland to secrete thyroid-stimulating hormone, or T S H. Thyroid-stimulating hormone causes the thyroid gland to secrete the thyroid hormones T 3 and T 4, which increase metabolism, resulting in growth and development. In a negative feedback loop, T 3 and T 4 inhibit hormone secretion by the hypothalamus and pituitary, terminating the signal.</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pituitary gland sits at the base of the brain, just above the brain stem. It is lobe-shaped and hangs down from the hypothalamus, to which it is connected to via a narrow stalk. The anterior part of the pituitary is toward the front, and the posterior end is toward the back.</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thyroid is located in the neck beneath the larynx and in front of the trachea. It consists of right and left lobes.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parathyroid glands are round structures located on the surface of the right and left lobes of the thyroid gland. In the illustration shown, there are two parathyroid glands on each side, and one is located above the other.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adrenal glands are lumpy, irregular structures located on top of the kidneys.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pancreas is a grainy, teardrop-shaped organ tucked between the stomach and intestine. A common bile duct extends from the pancreas to a small pouch like structure called a gall bladder.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purple-stained cells in a white tissue. The white tissue is surrounded by tissue that stains pink.</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37 The Endocrine System</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Types of Hormones</a:t>
            </a:r>
          </a:p>
          <a:p>
            <a:pPr marL="457189" lvl="0" indent="-457189">
              <a:buAutoNum type="arabicPeriod"/>
            </a:pPr>
            <a:r>
              <a:t>How Hormones Work</a:t>
            </a:r>
          </a:p>
          <a:p>
            <a:pPr marL="457189" lvl="0" indent="-457189">
              <a:buAutoNum type="arabicPeriod"/>
            </a:pPr>
            <a:r>
              <a:t>Regulation of Body Processes</a:t>
            </a:r>
          </a:p>
          <a:p>
            <a:pPr marL="457189" lvl="0" indent="-457189">
              <a:buAutoNum type="arabicPeriod"/>
            </a:pPr>
            <a:r>
              <a:t>Regulation of Hormone Production</a:t>
            </a:r>
          </a:p>
          <a:p>
            <a:pPr marL="457189" lvl="0" indent="-457189">
              <a:buAutoNum type="arabicPeriod"/>
            </a:pPr>
            <a:r>
              <a:t>Endocrine Glands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a:t>
            </a:r>
          </a:p>
        </p:txBody>
      </p:sp>
      <p:pic>
        <p:nvPicPr>
          <p:cNvPr id="3" name="Picture 1" descr="Photo A shows a tadpole. Photo b shows a frog that has developed legs but still has the tail of a tadpole. Photo C shows a fully grown frog."/>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process of amphibian metamorphosis, as seen in the tadpole-to-frog stages shown here, is driven by hormones. (credit "tadpole": modification of work by Brian Gratwicke)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37.1 Types of Hormones</a:t>
            </a:r>
          </a:p>
        </p:txBody>
      </p:sp>
      <p:sp>
        <p:nvSpPr>
          <p:cNvPr id="3" name="Content Placeholder 2"/>
          <p:cNvSpPr>
            <a:spLocks noGrp="1"/>
          </p:cNvSpPr>
          <p:nvPr>
            <p:ph idx="1"/>
          </p:nvPr>
        </p:nvSpPr>
        <p:spPr/>
        <p:txBody>
          <a:bodyPr/>
          <a:lstStyle/>
          <a:p>
            <a:pPr marL="0" lvl="0" indent="0">
              <a:buNone/>
            </a:pPr>
            <a:r>
              <a:rPr b="1"/>
              <a:t>Learning Objectives</a:t>
            </a:r>
          </a:p>
          <a:p>
            <a:pPr lvl="0"/>
            <a:r>
              <a:t>List the different types of hormones</a:t>
            </a:r>
          </a:p>
          <a:p>
            <a:pPr lvl="0"/>
            <a:r>
              <a:t>Explain their role in maintaining homeostasis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37.2</a:t>
            </a:r>
          </a:p>
        </p:txBody>
      </p:sp>
      <p:pic>
        <p:nvPicPr>
          <p:cNvPr id="3" name="Picture 1" descr="Part A shows the molecular structure of cholesterol, which has three six-carbon rings attached to a five-carbon ring. A hydroxyl group is attached to the first six-membered ring, and a branched carbon chain is attached to the five-membered ring. Two methyl groups are attached each to a carbon that links the rings together. Part B shows the molecular structure of testosterone, which has a hydroxyl group in place of the branched carbon chain found on cholesterol. A ketone instead of a hydroxyl group is attached to the six-membered ring. Part C shows the molecular structure of estradiol, which, like testosterone, has a hydroxyl group in place of cholesterol’s branched carbon chain. Estradiol also lacks one of the methyl groups found in cholesterol."/>
          <p:cNvPicPr>
            <a:picLocks noGrp="1" noChangeAspect="1"/>
          </p:cNvPicPr>
          <p:nvPr/>
        </p:nvPicPr>
        <p:blipFill>
          <a:blip r:embed="rId3"/>
          <a:stretch>
            <a:fillRect/>
          </a:stretch>
        </p:blipFill>
        <p:spPr bwMode="auto">
          <a:xfrm>
            <a:off x="3086100" y="952500"/>
            <a:ext cx="6019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structures shown here represent (a) cholesterol, plus the steroid hormones (b) testosterone and (c) estradiol.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37.3</a:t>
            </a:r>
          </a:p>
        </p:txBody>
      </p:sp>
      <p:pic>
        <p:nvPicPr>
          <p:cNvPr id="3" name="Picture 1" descr="Part A shows the amino acid tyrosine on the left and epinephrine on the right. Epinephrine is similar in structure to tyrosine, with minor modifications. Part B shows the amino acid tryptophan on the left and the structurally similar melatonin on the right."/>
          <p:cNvPicPr>
            <a:picLocks noGrp="1" noChangeAspect="1"/>
          </p:cNvPicPr>
          <p:nvPr/>
        </p:nvPicPr>
        <p:blipFill>
          <a:blip r:embed="rId3"/>
          <a:stretch>
            <a:fillRect/>
          </a:stretch>
        </p:blipFill>
        <p:spPr bwMode="auto">
          <a:xfrm>
            <a:off x="3251200" y="952500"/>
            <a:ext cx="570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The hormone epinephrine, which triggers the fight-or-flight response, is derived from the amino acid tyrosine. (b) The hormone melatonin, which regulates circadian rhythms, is derived from the amino acid tryptophan.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37.4</a:t>
            </a:r>
          </a:p>
        </p:txBody>
      </p:sp>
      <p:pic>
        <p:nvPicPr>
          <p:cNvPr id="3" name="Picture 1" descr="Oxytocin, growth hormone, and follicle stimulating hormone are all large, with complex three-dimensional structures."/>
          <p:cNvPicPr>
            <a:picLocks noGrp="1" noChangeAspect="1"/>
          </p:cNvPicPr>
          <p:nvPr/>
        </p:nvPicPr>
        <p:blipFill>
          <a:blip r:embed="rId3"/>
          <a:stretch>
            <a:fillRect/>
          </a:stretch>
        </p:blipFill>
        <p:spPr bwMode="auto">
          <a:xfrm>
            <a:off x="609600" y="952500"/>
            <a:ext cx="10972800" cy="4648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structures of peptide hormones (a) oxytocin, (b) growth hormone, and (c) follicle-stimulating hormone are shown. These peptide hormones are much larger than those derived from cholesterol or amino acids.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37.2 How Hormones Work</a:t>
            </a:r>
          </a:p>
        </p:txBody>
      </p:sp>
      <p:sp>
        <p:nvSpPr>
          <p:cNvPr id="3" name="Content Placeholder 2"/>
          <p:cNvSpPr>
            <a:spLocks noGrp="1"/>
          </p:cNvSpPr>
          <p:nvPr>
            <p:ph idx="1"/>
          </p:nvPr>
        </p:nvSpPr>
        <p:spPr/>
        <p:txBody>
          <a:bodyPr/>
          <a:lstStyle/>
          <a:p>
            <a:pPr marL="0" lvl="0" indent="0">
              <a:buNone/>
            </a:pPr>
            <a:r>
              <a:rPr b="1"/>
              <a:t>Learning Objectives</a:t>
            </a:r>
          </a:p>
          <a:p>
            <a:pPr lvl="0"/>
            <a:r>
              <a:t>Explain how hormones work</a:t>
            </a:r>
          </a:p>
          <a:p>
            <a:pPr lvl="0"/>
            <a:r>
              <a:t>Discuss the role of different types of hormone receptors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37.5</a:t>
            </a:r>
          </a:p>
        </p:txBody>
      </p:sp>
      <p:pic>
        <p:nvPicPr>
          <p:cNvPr id="3" name="Picture 1" descr="Illustration shows a hormone crossing the cellular membrane and attaching to the N R slash H S P complex. The complex dissociates, releasing the heat shock protein and a N R slash hormone complex. The complex dimerizes, enters the nucleus, and attaches to an H R E element on D N A, triggering transcription of certain genes."/>
          <p:cNvPicPr>
            <a:picLocks noGrp="1" noChangeAspect="1"/>
          </p:cNvPicPr>
          <p:nvPr/>
        </p:nvPicPr>
        <p:blipFill>
          <a:blip r:embed="rId3"/>
          <a:stretch>
            <a:fillRect/>
          </a:stretch>
        </p:blipFill>
        <p:spPr bwMode="auto">
          <a:xfrm>
            <a:off x="2209800" y="952500"/>
            <a:ext cx="775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 intracellular nuclear receptor (NR) is located in the cytoplasm bound to a heat shock protein (HSP). Upon hormone binding, the receptor dissociates from the heat shock protein and translocates to the nucleus. In the nucleus, the hormone-receptor complex binds to a DNA sequence called a hormone response element (HRE), which triggers gene transcription and translation. The corresponding protein product can then mediate changes in cell function.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37.6</a:t>
            </a:r>
          </a:p>
        </p:txBody>
      </p:sp>
      <p:pic>
        <p:nvPicPr>
          <p:cNvPr id="3" name="Picture 1" descr="Illustration shows epinephrine bound to the extracellular surface of a beta-adrenergic receptor. A G-protein associated with the intracellular surface of the receptor is activated when the G D P associated with it is replaced with G T P. The G protein activates the enzyme adenylyl cyclase, which converts A T P to lower case c upper case A M P, triggering a cellular response."/>
          <p:cNvPicPr>
            <a:picLocks noGrp="1" noChangeAspect="1"/>
          </p:cNvPicPr>
          <p:nvPr/>
        </p:nvPicPr>
        <p:blipFill>
          <a:blip r:embed="rId3"/>
          <a:stretch>
            <a:fillRect/>
          </a:stretch>
        </p:blipFill>
        <p:spPr bwMode="auto">
          <a:xfrm>
            <a:off x="2298700" y="952500"/>
            <a:ext cx="758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amino acid-derived hormones epinephrine and norepinephrine bind to beta-adrenergic receptors on the plasma membrane of cells. Hormone binding to receptor activates a G-protein, which in turn activates adenylyl cyclase, converting ATP to cAMP. cAMP is a second messenger that mediates a cell-specific response. An enzyme called phosphodiesterase breaks down cAMP, terminating the signal.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37.3 Regulation of Body Processes</a:t>
            </a:r>
          </a:p>
        </p:txBody>
      </p:sp>
      <p:sp>
        <p:nvSpPr>
          <p:cNvPr id="3" name="Content Placeholder 2"/>
          <p:cNvSpPr>
            <a:spLocks noGrp="1"/>
          </p:cNvSpPr>
          <p:nvPr>
            <p:ph idx="1"/>
          </p:nvPr>
        </p:nvSpPr>
        <p:spPr/>
        <p:txBody>
          <a:bodyPr/>
          <a:lstStyle/>
          <a:p>
            <a:pPr marL="0" lvl="0" indent="0">
              <a:buNone/>
            </a:pPr>
            <a:r>
              <a:rPr b="1"/>
              <a:t>Learning Objectives</a:t>
            </a:r>
          </a:p>
          <a:p>
            <a:pPr lvl="0"/>
            <a:r>
              <a:t>Explain how hormones regulate the excretory system</a:t>
            </a:r>
          </a:p>
          <a:p>
            <a:pPr lvl="0"/>
            <a:r>
              <a:t>Discuss the role of hormones in the reproductive system</a:t>
            </a:r>
          </a:p>
          <a:p>
            <a:pPr lvl="0"/>
            <a:r>
              <a:t>Describe how hormones regulate metabolism</a:t>
            </a:r>
          </a:p>
          <a:p>
            <a:pPr lvl="0"/>
            <a:r>
              <a:t>Explain the role of hormones in different diseases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37.7</a:t>
            </a:r>
          </a:p>
        </p:txBody>
      </p:sp>
      <p:pic>
        <p:nvPicPr>
          <p:cNvPr id="3" name="Picture 1" descr="The Renin-angiotensin-aldosterone pathway involves four hormones: renin, which is made in the kidney, angiotensinogen, which is made in the liver, aldosterone, which is made in the adrenal glands, and A D H, which is made in the hypothalamus and secreted by the posterior pituitary. The adrenal glands are located on top of the kidneys, and the hypothalamus and pituitary are in the brain. The pathway begins when renin converts angiotensinogen into angiotensin I. Angiotensin I is the converted into angiotensin I I. Angiotensin I I has several direct effects. These include arterial constriction, which increases blood pressure, decreasing the glomerular filtration rate, which results in water retention, and increasing thirst. Angiotensin I I also triggers the release of two other hormones, aldosterone and A D H. Aldosterone causes nephron distal tubules to reabsorb more sodium and water, which increases blood volume. A D H mediates the insertion of aquaporins into the nephridial collecting ducts. As a result, more water is reabsorbed by the blood. A D H also causes arteries to constrict."/>
          <p:cNvPicPr>
            <a:picLocks noGrp="1" noChangeAspect="1"/>
          </p:cNvPicPr>
          <p:nvPr/>
        </p:nvPicPr>
        <p:blipFill>
          <a:blip r:embed="rId3"/>
          <a:stretch>
            <a:fillRect/>
          </a:stretch>
        </p:blipFill>
        <p:spPr bwMode="auto">
          <a:xfrm>
            <a:off x="1790700" y="952500"/>
            <a:ext cx="8623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ADH and aldosterone increase blood pressure and volume. Angiotensin II stimulates release of these hormones. Angiotensin II, in turn, is formed when renin cleaves angiotensinogen. (credit: modification of work by Mikael Häggström)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37.8</a:t>
            </a:r>
          </a:p>
        </p:txBody>
      </p:sp>
      <p:pic>
        <p:nvPicPr>
          <p:cNvPr id="3" name="Picture 1" descr="Photo shows baseball player Jason Giambi at a game."/>
          <p:cNvPicPr>
            <a:picLocks noGrp="1" noChangeAspect="1"/>
          </p:cNvPicPr>
          <p:nvPr/>
        </p:nvPicPr>
        <p:blipFill>
          <a:blip r:embed="rId3"/>
          <a:stretch>
            <a:fillRect/>
          </a:stretch>
        </p:blipFill>
        <p:spPr bwMode="auto">
          <a:xfrm>
            <a:off x="2209800" y="952500"/>
            <a:ext cx="777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Professional baseball player Jason Giambi publically admitted to, and apologized for, his use of anabolic steroids supplied by a trainer. (credit: Bryce Edwards)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37.9</a:t>
            </a:r>
          </a:p>
        </p:txBody>
      </p:sp>
      <p:pic>
        <p:nvPicPr>
          <p:cNvPr id="3" name="Picture 1" descr="The hypothalamus secretes upper case G lower case n upper case R upper case H, which stimulates secretion of F S H and L H from the pituitary. The hypothalamus and pituitary are both found in the brain. F S H and L H stimulate follicle growth in the ovaries, and a surge in L H triggers ovulation. The two ovaries, which are located on either side of the uterus, secrete estradiol, progesterone, and inhibin. Estrodiol and progesterone regulate female sex characteristics and the menstrual cycle. Inhibin inhibits F S H production by the pituitary in a negative feedback loop."/>
          <p:cNvPicPr>
            <a:picLocks noGrp="1" noChangeAspect="1"/>
          </p:cNvPicPr>
          <p:nvPr/>
        </p:nvPicPr>
        <p:blipFill>
          <a:blip r:embed="rId3"/>
          <a:stretch>
            <a:fillRect/>
          </a:stretch>
        </p:blipFill>
        <p:spPr bwMode="auto">
          <a:xfrm>
            <a:off x="4953000" y="952500"/>
            <a:ext cx="228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Hormonal regulation of the ovarian reproductive system involves hormones from the hypothalamus, pituitary, and ovaries.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37.10</a:t>
            </a:r>
          </a:p>
        </p:txBody>
      </p:sp>
      <p:pic>
        <p:nvPicPr>
          <p:cNvPr id="3" name="Picture 1" descr="Symptoms of diabetes that affect the central nervous system include excessive thirst, excessive hunger, lethargy and stupor.  It affects the eyes via blurred vision.  A systemic issue is weight loss. It causes breath that smells like acetone, and affects the respiratory system through hyperventilation.  Some of the gastric issues caused are nausea, vomiting, and abdominal pain.  The urinary issues caused include frequent urination, and glucose in the urine."/>
          <p:cNvPicPr>
            <a:picLocks noGrp="1" noChangeAspect="1"/>
          </p:cNvPicPr>
          <p:nvPr/>
        </p:nvPicPr>
        <p:blipFill>
          <a:blip r:embed="rId3"/>
          <a:stretch>
            <a:fillRect/>
          </a:stretch>
        </p:blipFill>
        <p:spPr bwMode="auto">
          <a:xfrm>
            <a:off x="3492500" y="952500"/>
            <a:ext cx="521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main symptoms of diabetes are shown. (credit: modification of work by Mikael Häggström)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37.11</a:t>
            </a:r>
          </a:p>
        </p:txBody>
      </p:sp>
      <p:pic>
        <p:nvPicPr>
          <p:cNvPr id="3" name="Picture 1" descr="When blood glucose levels fall, the pancreas secretes the hormone glucagon. Glucagon causes the liver to break down glycogen, releasing glucose into the blood. As a result, blood glucose levels rise. In response to high glucose levels, the pancreas releases insulin. In response to insulin, target cells take up glucose, and the liver converts glucose to glycogen. As a result, blood glucose levels fall."/>
          <p:cNvPicPr>
            <a:picLocks noGrp="1" noChangeAspect="1"/>
          </p:cNvPicPr>
          <p:nvPr/>
        </p:nvPicPr>
        <p:blipFill>
          <a:blip r:embed="rId3"/>
          <a:stretch>
            <a:fillRect/>
          </a:stretch>
        </p:blipFill>
        <p:spPr bwMode="auto">
          <a:xfrm>
            <a:off x="3911600" y="952500"/>
            <a:ext cx="438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Insulin and glucagon regulate blood glucose levels.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37.12</a:t>
            </a:r>
          </a:p>
        </p:txBody>
      </p:sp>
      <p:pic>
        <p:nvPicPr>
          <p:cNvPr id="3" name="Picture 1" descr="The parathyroid glands, which are located in the neck, release parathyroid hormone, or P T H. P T H causes the release of calcium from bone and triggers the reabsorption of calcium from the urine in the kidneys. P T H also triggers the formation of calcitriol from vitamin D. Calcitriol causes the intestines to absorb more calcium. The result is increased calcium in the blood."/>
          <p:cNvPicPr>
            <a:picLocks noGrp="1" noChangeAspect="1"/>
          </p:cNvPicPr>
          <p:nvPr/>
        </p:nvPicPr>
        <p:blipFill>
          <a:blip r:embed="rId3"/>
          <a:stretch>
            <a:fillRect/>
          </a:stretch>
        </p:blipFill>
        <p:spPr bwMode="auto">
          <a:xfrm>
            <a:off x="4114800" y="952500"/>
            <a:ext cx="396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Parathyroid hormone (PTH) is released in response to low blood calcium levels. It increases blood calcium levels by targeting the skeleton, the kidneys, and the intestine. (credit: modification of work by Mikael Häggström)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37.13</a:t>
            </a:r>
          </a:p>
        </p:txBody>
      </p:sp>
      <p:pic>
        <p:nvPicPr>
          <p:cNvPr id="3" name="Picture 1" descr="Growth hormone, or G H, is released from the pituitary gland and stimulates bone and muscle growth. It also stimulates fat breakdown by adipocytes and glycogen breakdown by the liver. The liver releases insulin-like growth factors, or I G Fs, which cause target cells to take up amino acids, promoting protein synthesis. G H releasing hormone stimulates the release of G H, and G H inhibiting hormone inhibits the release of G H."/>
          <p:cNvPicPr>
            <a:picLocks noGrp="1" noChangeAspect="1"/>
          </p:cNvPicPr>
          <p:nvPr/>
        </p:nvPicPr>
        <p:blipFill>
          <a:blip r:embed="rId3"/>
          <a:stretch>
            <a:fillRect/>
          </a:stretch>
        </p:blipFill>
        <p:spPr bwMode="auto">
          <a:xfrm>
            <a:off x="4749800" y="952500"/>
            <a:ext cx="270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Growth hormone directly accelerates the rate of protein synthesis in skeletal muscle and bones. Insulin-like growth factor 1 (IGF-1) is activated by growth hormone and also allows formation of new proteins in muscle cells and bone. (credit: modification of work by Mikael Häggström)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37.4 Regulation of Hormone Production</a:t>
            </a:r>
          </a:p>
        </p:txBody>
      </p:sp>
      <p:sp>
        <p:nvSpPr>
          <p:cNvPr id="3" name="Content Placeholder 2"/>
          <p:cNvSpPr>
            <a:spLocks noGrp="1"/>
          </p:cNvSpPr>
          <p:nvPr>
            <p:ph idx="1"/>
          </p:nvPr>
        </p:nvSpPr>
        <p:spPr/>
        <p:txBody>
          <a:bodyPr/>
          <a:lstStyle/>
          <a:p>
            <a:pPr marL="0" lvl="0" indent="0">
              <a:buNone/>
            </a:pPr>
            <a:r>
              <a:rPr b="1"/>
              <a:t>Learning Objectives</a:t>
            </a:r>
          </a:p>
          <a:p>
            <a:pPr lvl="0"/>
            <a:r>
              <a:t>Explain how hormone production is regulated</a:t>
            </a:r>
          </a:p>
          <a:p>
            <a:pPr lvl="0"/>
            <a:r>
              <a:t>Discuss the different stimuli that control hormone levels in the body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37.14</a:t>
            </a:r>
          </a:p>
        </p:txBody>
      </p:sp>
      <p:pic>
        <p:nvPicPr>
          <p:cNvPr id="3" name="Picture 1" descr="The hypothalamus secretes thyrotropin-releasing hormone, which causes the anterior pituitary gland to secrete thyroid-stimulating hormone, or T S H. Thyroid-stimulating hormone causes the thyroid gland to secrete the thyroid hormones T 3 and T 4, which increase metabolism, resulting in growth and development. In a negative feedback loop, T 3 and T 4 inhibit hormone secretion by the hypothalamus and pituitary, terminating the signal."/>
          <p:cNvPicPr>
            <a:picLocks noGrp="1" noChangeAspect="1"/>
          </p:cNvPicPr>
          <p:nvPr/>
        </p:nvPicPr>
        <p:blipFill>
          <a:blip r:embed="rId3"/>
          <a:stretch>
            <a:fillRect/>
          </a:stretch>
        </p:blipFill>
        <p:spPr bwMode="auto">
          <a:xfrm>
            <a:off x="4457700" y="952500"/>
            <a:ext cx="327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anterior pituitary stimulates the thyroid gland to release thyroid hormones T3 and T4. Increasing levels of these hormones in the blood results in feedback to the hypothalamus and anterior pituitary to inhibit further signaling to the thyroid gland. (credit: modification of work by Mikael Häggström)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37.5 Endocrine Glands</a:t>
            </a:r>
          </a:p>
        </p:txBody>
      </p:sp>
      <p:sp>
        <p:nvSpPr>
          <p:cNvPr id="3" name="Content Placeholder 2"/>
          <p:cNvSpPr>
            <a:spLocks noGrp="1"/>
          </p:cNvSpPr>
          <p:nvPr>
            <p:ph idx="1"/>
          </p:nvPr>
        </p:nvSpPr>
        <p:spPr/>
        <p:txBody>
          <a:bodyPr/>
          <a:lstStyle/>
          <a:p>
            <a:pPr marL="0" lvl="0" indent="0">
              <a:buNone/>
            </a:pPr>
            <a:r>
              <a:rPr b="1"/>
              <a:t>Learning Objectives</a:t>
            </a:r>
          </a:p>
          <a:p>
            <a:pPr lvl="0"/>
            <a:r>
              <a:t>Describe the role of different glands in the endocrine system</a:t>
            </a:r>
          </a:p>
          <a:p>
            <a:pPr lvl="0"/>
            <a:r>
              <a:t>Explain how the different glands work together to maintain homeostasis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37.15</a:t>
            </a:r>
          </a:p>
        </p:txBody>
      </p:sp>
      <p:pic>
        <p:nvPicPr>
          <p:cNvPr id="3" name="Picture 1" descr="The pituitary gland sits at the base of the brain, just above the brain stem. It is lobe-shaped and hangs down from the hypothalamus, to which it is connected to via a narrow stalk. The anterior part of the pituitary is toward the front, and the posterior end is toward the back."/>
          <p:cNvPicPr>
            <a:picLocks noGrp="1" noChangeAspect="1"/>
          </p:cNvPicPr>
          <p:nvPr/>
        </p:nvPicPr>
        <p:blipFill>
          <a:blip r:embed="rId3"/>
          <a:stretch>
            <a:fillRect/>
          </a:stretch>
        </p:blipFill>
        <p:spPr bwMode="auto">
          <a:xfrm>
            <a:off x="609600" y="1397000"/>
            <a:ext cx="10972800" cy="3759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pituitary gland is located at (a) the base of the brain and (b) connected to the hypothalamus by the pituitary stalk. (credit a: modification of work by NCI; credit b: modification of work by Gray’s Anatomy)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37.16</a:t>
            </a:r>
          </a:p>
        </p:txBody>
      </p:sp>
      <p:pic>
        <p:nvPicPr>
          <p:cNvPr id="3" name="Picture 1" descr="The thyroid is located in the neck beneath the larynx and in front of the trachea. It consists of right and left lobes."/>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illustration shows the location of the thyroid gland.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37.17</a:t>
            </a:r>
          </a:p>
        </p:txBody>
      </p:sp>
      <p:pic>
        <p:nvPicPr>
          <p:cNvPr id="3" name="Picture 1" descr="The parathyroid glands are round structures located on the surface of the right and left lobes of the thyroid gland. In the illustration shown, there are two parathyroid glands on each side, and one is located above the other."/>
          <p:cNvPicPr>
            <a:picLocks noGrp="1" noChangeAspect="1"/>
          </p:cNvPicPr>
          <p:nvPr/>
        </p:nvPicPr>
        <p:blipFill>
          <a:blip r:embed="rId3"/>
          <a:stretch>
            <a:fillRect/>
          </a:stretch>
        </p:blipFill>
        <p:spPr bwMode="auto">
          <a:xfrm>
            <a:off x="3619500" y="952500"/>
            <a:ext cx="494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parathyroid glands are located on the posterior of the thyroid gland. (credit: modification of work by NCI)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37.18</a:t>
            </a:r>
          </a:p>
        </p:txBody>
      </p:sp>
      <p:pic>
        <p:nvPicPr>
          <p:cNvPr id="3" name="Picture 1" descr="The adrenal glands are lumpy, irregular structures located on top of the kidneys."/>
          <p:cNvPicPr>
            <a:picLocks noGrp="1" noChangeAspect="1"/>
          </p:cNvPicPr>
          <p:nvPr/>
        </p:nvPicPr>
        <p:blipFill>
          <a:blip r:embed="rId3"/>
          <a:stretch>
            <a:fillRect/>
          </a:stretch>
        </p:blipFill>
        <p:spPr bwMode="auto">
          <a:xfrm>
            <a:off x="3556000" y="952500"/>
            <a:ext cx="509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location of the adrenal glands on top of the kidneys is shown. (credit: modification of work by NCI)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37.19</a:t>
            </a:r>
          </a:p>
        </p:txBody>
      </p:sp>
      <p:pic>
        <p:nvPicPr>
          <p:cNvPr id="3" name="Picture 1" descr="The pancreas is a grainy, teardrop-shaped organ tucked between the stomach and intestine.  A common bile duct extends from the pancreas to a small pouch like structure called a gall bladder."/>
          <p:cNvPicPr>
            <a:picLocks noGrp="1" noChangeAspect="1"/>
          </p:cNvPicPr>
          <p:nvPr/>
        </p:nvPicPr>
        <p:blipFill>
          <a:blip r:embed="rId3"/>
          <a:stretch>
            <a:fillRect/>
          </a:stretch>
        </p:blipFill>
        <p:spPr bwMode="auto">
          <a:xfrm>
            <a:off x="3670300" y="952500"/>
            <a:ext cx="4851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pancreas is found underneath the stomach and points toward the spleen. (credit: modification of work by NCI)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37.20</a:t>
            </a:r>
          </a:p>
        </p:txBody>
      </p:sp>
      <p:pic>
        <p:nvPicPr>
          <p:cNvPr id="3" name="Picture 1" descr="Micrograph shows purple-stained cells in a white tissue. The white tissue is surrounded by tissue that stains pink."/>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islets of Langerhans are clusters of endocrine cells found in the pancreas; they stain lighter than surrounding cells. (credit: modification of work by Muhammad T. Tabiin, Christopher P. White, Grant Morahan, and Bernard E. Tuch; scale-bar data from Matt Russell)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37.1</a:t>
            </a:r>
          </a:p>
        </p:txBody>
      </p:sp>
      <p:pic>
        <p:nvPicPr>
          <p:cNvPr id="3" name="Picture 1" descr="A table listing the endocrine glands and their associated hormones."/>
          <p:cNvPicPr>
            <a:picLocks noGrp="1" noChangeAspect="1"/>
          </p:cNvPicPr>
          <p:nvPr/>
        </p:nvPicPr>
        <p:blipFill>
          <a:blip r:embed="rId2"/>
          <a:stretch>
            <a:fillRect/>
          </a:stretch>
        </p:blipFill>
        <p:spPr bwMode="auto">
          <a:xfrm>
            <a:off x="4279900" y="952500"/>
            <a:ext cx="3619500" cy="5168900"/>
          </a:xfrm>
          <a:prstGeom prst="rect">
            <a:avLst/>
          </a:prstGeom>
          <a:noFill/>
          <a:ln w="9525">
            <a:noFill/>
            <a:headEnd/>
            <a:tailEnd/>
          </a:ln>
        </p:spPr>
      </p:pic>
      <p:sp>
        <p:nvSpPr>
          <p:cNvPr id="4" name="TextBox 3">
            <a:extLst>
              <a:ext uri="{FF2B5EF4-FFF2-40B4-BE49-F238E27FC236}">
                <a16:creationId xmlns:a16="http://schemas.microsoft.com/office/drawing/2014/main" id="{ABCD4DF9-795D-3CD7-48FC-A6D2F99F1754}"/>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2242</Words>
  <Application>Microsoft Macintosh PowerPoint</Application>
  <PresentationFormat>Widescreen</PresentationFormat>
  <Paragraphs>112</Paragraphs>
  <Slides>28</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Biology 2e</vt:lpstr>
      <vt:lpstr>Chapter outline</vt:lpstr>
      <vt:lpstr>Figure 37.1</vt:lpstr>
      <vt:lpstr>37.1 Types of Hormones</vt:lpstr>
      <vt:lpstr>Figure 37.2</vt:lpstr>
      <vt:lpstr>Figure 37.3</vt:lpstr>
      <vt:lpstr>Figure 37.4</vt:lpstr>
      <vt:lpstr>37.2 How Hormones Work</vt:lpstr>
      <vt:lpstr>Figure 37.5</vt:lpstr>
      <vt:lpstr>Figure 37.6</vt:lpstr>
      <vt:lpstr>37.3 Regulation of Body Processes</vt:lpstr>
      <vt:lpstr>Figure 37.7</vt:lpstr>
      <vt:lpstr>Figure 37.8</vt:lpstr>
      <vt:lpstr>Figure 37.9</vt:lpstr>
      <vt:lpstr>Figure 37.10</vt:lpstr>
      <vt:lpstr>Figure 37.11</vt:lpstr>
      <vt:lpstr>Figure 37.12</vt:lpstr>
      <vt:lpstr>Figure 37.13</vt:lpstr>
      <vt:lpstr>37.4 Regulation of Hormone Production</vt:lpstr>
      <vt:lpstr>Figure 37.14</vt:lpstr>
      <vt:lpstr>37.5 Endocrine Glands</vt:lpstr>
      <vt:lpstr>Figure 37.15</vt:lpstr>
      <vt:lpstr>Figure 37.16</vt:lpstr>
      <vt:lpstr>Figure 37.17</vt:lpstr>
      <vt:lpstr>Figure 37.18</vt:lpstr>
      <vt:lpstr>Figure 37.19</vt:lpstr>
      <vt:lpstr>Figure 37.20</vt:lpstr>
      <vt:lpstr>Table 37.1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2025-11-04T20:34:12Z</dcterms:created>
  <dcterms:modified xsi:type="dcterms:W3CDTF">2025-11-19T17:51:51Z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37 The Endocrine System</vt:lpwstr>
  </property>
</Properties>
</file>