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95" autoAdjust="0"/>
    <p:restoredTop sz="94674" autoAdjust="0"/>
  </p:normalViewPr>
  <p:slideViewPr>
    <p:cSldViewPr snapToGrid="0" snapToObjects="1">
      <p:cViewPr varScale="1">
        <p:scale>
          <a:sx n="99" d="100"/>
          <a:sy n="99" d="100"/>
        </p:scale>
        <p:origin x="184"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photo shows a dark green seedling with three leaves. The seedling is growing on a plot of dark-brown soil. Right photo shows a variety of red, orange, green and yellow squashes.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root tip. The tip of the root is bare, and hairs grow further up. A cross section at the top of the root reveals xylem tissue interspersed by four ovals containing phloem at the periphery.</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cellulose fibers and the chemical structure of cellulose is shown. Cellulose consists of unbranched chains of glucose subunits that form long, straight fibers.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tomato plant with two green tomato fruits. The fruits have turned dark brown on the bottom. Photo (b) shows a plant with green leaves; some of the leaves have turned yellow. Photo (c) shows a five-lobed leaf that is yellow with greenish veins. Photo (d) shows green palm leaves with yellow tips.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NASA researcher examining a hydroponic array, including several types of plants. The onions grow in a tray with long, thin openings from which emerge their grass-like leaves. Next to the onions are lettuces in a try appearing to have holes from which their larger leaves can emerge.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pie graph that outlines the composition of soil. Forty-five percent is inorganic mineral matter, 25 percent is water, 25 percent is air, and 5 percent is organic matter, including microorganisms and macroorganisms.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cross-section of soil layers, or horizons. The top layer, from zero to two inches, is the O horizon. The O horizon is a rich, deep brown color. From two to ten inches is the A horizon. This layer is slightly lighter in color than the O horizon, and extensive root systems are visible. From ten to thirty inches is the B horizon. The B horizon is reddish brown. Longer roots extend to the bottom of this layer. The C horizon extends from 30 to 48 inches. This layer is rocky and devoid of roots.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photo, soil has been cut away to reveal the soil profile. The O horizon is at the soil surface and is a rich black color. The brown A horizon starts beneath the O horizon and extends to about two-and-a-half feet beneath the surface. The B horizon is reddish brown and extends from the bottom of the A horizon to about two feet deep. The C horizon extends from the bottom of the B horizon to the bottom of the photo at a depth of four feet. The C horizon is light brown and has a coarser consistency than the A or B horizons.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man standing next to a wall of soil in a pit that is as deep as he is tall.</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Top photo shows a bowl of shelled peanuts. Middle photo shows red kidney beans. Bottom photo shows white, bumpy, round chickpeas.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photo of legume roots, which are long and thin with hair-like appendages. Nodules are bulbous protrusions extending from the root. Part B is a transmission electron micrograph of a nodule cell cross section. Black oval-shaped vesicles containing rhizobia are visible. The vesicles are surrounded by a white layer and are scattered unevenly throughout the cell, which is gray.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root with many branching tips. The surface of the root is fuzzy in appearance.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beige vine with small white flowers. The vine is wrapped around a woody stem of a plant with green leaves.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plant with light pink stems reminiscent of asparagus. Bud-like appendages grow from the tips of the stems.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tall pine tree covered with green lichen.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tree trunk covered with epiphytes, which look like ferns growing on the trunk of a tree. There are so many epiphytes the trunk is nearly obscured.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Venus flytrap. Pairs of modified leaves of this plant have the appearance of a mouth. White, hair-like appendages at the opening of the mouth have the appearance of teeth. The mouth can close on unwary insects, trapping them in the teeth.</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31 Soil and Plant Nutrition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Nutritional Requirements of Plants</a:t>
            </a:r>
          </a:p>
          <a:p>
            <a:pPr marL="457189" lvl="0" indent="-457189">
              <a:buAutoNum type="arabicPeriod"/>
            </a:pPr>
            <a:r>
              <a:t>The Soil</a:t>
            </a:r>
          </a:p>
          <a:p>
            <a:pPr marL="457189" lvl="0" indent="-457189">
              <a:buAutoNum type="arabicPeriod"/>
            </a:pPr>
            <a:r>
              <a:t>Nutritional Adaptations of Plants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a:t>
            </a:r>
          </a:p>
        </p:txBody>
      </p:sp>
      <p:pic>
        <p:nvPicPr>
          <p:cNvPr id="3" name="Picture 1" descr="Left photo shows a dark green seedling with three leaves. The seedling is growing on a plot of dark-brown soil. Right photo shows a variety of red, orange, green and yellow squashes."/>
          <p:cNvPicPr>
            <a:picLocks noGrp="1" noChangeAspect="1"/>
          </p:cNvPicPr>
          <p:nvPr/>
        </p:nvPicPr>
        <p:blipFill>
          <a:blip r:embed="rId3"/>
          <a:stretch>
            <a:fillRect/>
          </a:stretch>
        </p:blipFill>
        <p:spPr bwMode="auto">
          <a:xfrm>
            <a:off x="609600" y="1384300"/>
            <a:ext cx="10972800" cy="3810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For this (a) squash seedling (Cucurbita maxima) to develop into a mature plant bearing its (b) fruit, numerous nutritional requirements must be met. (credit a: modification of work by Julian Colton; credit b: modification of work by "Wildfeuer"/Wikimedia Commons)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31.1 Nutritional Requirements of Plants</a:t>
            </a:r>
          </a:p>
        </p:txBody>
      </p:sp>
      <p:sp>
        <p:nvSpPr>
          <p:cNvPr id="3" name="Content Placeholder 2"/>
          <p:cNvSpPr>
            <a:spLocks noGrp="1"/>
          </p:cNvSpPr>
          <p:nvPr>
            <p:ph idx="1"/>
          </p:nvPr>
        </p:nvSpPr>
        <p:spPr/>
        <p:txBody>
          <a:bodyPr/>
          <a:lstStyle/>
          <a:p>
            <a:pPr marL="0" lvl="0" indent="0">
              <a:buNone/>
            </a:pPr>
            <a:r>
              <a:rPr b="1"/>
              <a:t>Learning Objectives</a:t>
            </a:r>
          </a:p>
          <a:p>
            <a:pPr lvl="0"/>
            <a:r>
              <a:t>Describe how plants obtain nutrients</a:t>
            </a:r>
          </a:p>
          <a:p>
            <a:pPr lvl="0"/>
            <a:r>
              <a:t>List the elements and compounds required for proper plant nutrition</a:t>
            </a:r>
          </a:p>
          <a:p>
            <a:pPr lvl="0"/>
            <a:r>
              <a:t>Describe an essential nutrient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31.2</a:t>
            </a:r>
          </a:p>
        </p:txBody>
      </p:sp>
      <p:pic>
        <p:nvPicPr>
          <p:cNvPr id="3" name="Picture 1" descr="Illustration shows a root tip. The tip of the root is bare, and hairs grow further up. A cross section at the top of the root reveals xylem tissue interspersed by four ovals containing phloem at the periphery."/>
          <p:cNvPicPr>
            <a:picLocks noGrp="1" noChangeAspect="1"/>
          </p:cNvPicPr>
          <p:nvPr/>
        </p:nvPicPr>
        <p:blipFill>
          <a:blip r:embed="rId3"/>
          <a:stretch>
            <a:fillRect/>
          </a:stretch>
        </p:blipFill>
        <p:spPr bwMode="auto">
          <a:xfrm>
            <a:off x="3873500" y="952500"/>
            <a:ext cx="444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Water is absorbed through the root hairs and moves up the xylem to the leaves.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31.1</a:t>
            </a:r>
          </a:p>
        </p:txBody>
      </p:sp>
      <p:pic>
        <p:nvPicPr>
          <p:cNvPr id="3" name="Picture 1" descr="A table listing the essential macronutrients and micronutrients needed for plant growth."/>
          <p:cNvPicPr>
            <a:picLocks noGrp="1" noChangeAspect="1"/>
          </p:cNvPicPr>
          <p:nvPr/>
        </p:nvPicPr>
        <p:blipFill>
          <a:blip r:embed="rId2"/>
          <a:stretch>
            <a:fillRect/>
          </a:stretch>
        </p:blipFill>
        <p:spPr bwMode="auto">
          <a:xfrm>
            <a:off x="4559300" y="952500"/>
            <a:ext cx="3073400" cy="5168900"/>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31.3</a:t>
            </a:r>
          </a:p>
        </p:txBody>
      </p:sp>
      <p:pic>
        <p:nvPicPr>
          <p:cNvPr id="3" name="Picture 1" descr="Three cellulose fibers and the chemical structure of cellulose is shown. Cellulose consists of unbranched chains of glucose subunits that form long, straight fibers."/>
          <p:cNvPicPr>
            <a:picLocks noGrp="1" noChangeAspect="1"/>
          </p:cNvPicPr>
          <p:nvPr/>
        </p:nvPicPr>
        <p:blipFill>
          <a:blip r:embed="rId3"/>
          <a:stretch>
            <a:fillRect/>
          </a:stretch>
        </p:blipFill>
        <p:spPr bwMode="auto">
          <a:xfrm>
            <a:off x="2273300" y="952500"/>
            <a:ext cx="7645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Cellulose, the main structural component of the plant cell wall, makes up over thirty percent of plant matter. It is the most abundant organic compound on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31.4</a:t>
            </a:r>
          </a:p>
        </p:txBody>
      </p:sp>
      <p:pic>
        <p:nvPicPr>
          <p:cNvPr id="3" name="Picture 1" descr="Photo (a) shows a tomato plant with two green tomato fruits. The fruits have turned dark brown on the bottom. Photo (b) shows a plant with green leaves; some of the leaves have turned yellow. Photo (c) shows a five-lobed leaf that is yellow with greenish veins. Photo (d) shows green palm leaves with yellow tips."/>
          <p:cNvPicPr>
            <a:picLocks noGrp="1" noChangeAspect="1"/>
          </p:cNvPicPr>
          <p:nvPr/>
        </p:nvPicPr>
        <p:blipFill>
          <a:blip r:embed="rId3"/>
          <a:stretch>
            <a:fillRect/>
          </a:stretch>
        </p:blipFill>
        <p:spPr bwMode="auto">
          <a:xfrm>
            <a:off x="3606800" y="952500"/>
            <a:ext cx="497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Nutrient deficiency is evident in the symptoms these plants show. This (a) grape tomato suffers from blossom end rot caused by calcium deficiency. The yellowing in this (b) Frangula alnus results from magnesium deficiency. Inadequate magnesium also leads to (c) interveinal chlorosis, seen here in a sweetgum leaf. This (d) palm is affected by potassium deficiency. (credit c: modification of work by Jim Conrad; credit d: modification of work by Malcolm Manners)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31.5</a:t>
            </a:r>
          </a:p>
        </p:txBody>
      </p:sp>
      <p:pic>
        <p:nvPicPr>
          <p:cNvPr id="3" name="Picture 1" descr="This photo shows a NASA researcher examining a hydroponic array, including several types of plants. The onions grow in a tray with long, thin openings from which emerge their grass-like leaves. Next to the onions are lettuces in a try appearing to have holes from which their larger leaves can emerge."/>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Plant physiologist Ray Wheeler checks onions being grown using hydroponic techniques. The other plants are Bibb lettuce (left) and radishes (right). Credit: NASA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31.2 The Soil</a:t>
            </a:r>
          </a:p>
        </p:txBody>
      </p:sp>
      <p:sp>
        <p:nvSpPr>
          <p:cNvPr id="3" name="Content Placeholder 2"/>
          <p:cNvSpPr>
            <a:spLocks noGrp="1"/>
          </p:cNvSpPr>
          <p:nvPr>
            <p:ph idx="1"/>
          </p:nvPr>
        </p:nvSpPr>
        <p:spPr/>
        <p:txBody>
          <a:bodyPr/>
          <a:lstStyle/>
          <a:p>
            <a:pPr marL="0" lvl="0" indent="0">
              <a:buNone/>
            </a:pPr>
            <a:r>
              <a:rPr b="1"/>
              <a:t>Learning Objectives</a:t>
            </a:r>
          </a:p>
          <a:p>
            <a:pPr lvl="0"/>
            <a:r>
              <a:t>Describe how soils are formed</a:t>
            </a:r>
          </a:p>
          <a:p>
            <a:pPr lvl="0"/>
            <a:r>
              <a:t>Explain soil composition</a:t>
            </a:r>
          </a:p>
          <a:p>
            <a:pPr lvl="0"/>
            <a:r>
              <a:t>Describe a soil profile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31.6</a:t>
            </a:r>
          </a:p>
        </p:txBody>
      </p:sp>
      <p:pic>
        <p:nvPicPr>
          <p:cNvPr id="3" name="Picture 1" descr="Illustration shows a pie graph that outlines the composition of soil. Forty-five percent is inorganic mineral matter, 25 percent is water, 25 percent is air, and 5 percent is organic matter, including microorganisms and macroorganisms."/>
          <p:cNvPicPr>
            <a:picLocks noGrp="1" noChangeAspect="1"/>
          </p:cNvPicPr>
          <p:nvPr/>
        </p:nvPicPr>
        <p:blipFill>
          <a:blip r:embed="rId3"/>
          <a:stretch>
            <a:fillRect/>
          </a:stretch>
        </p:blipFill>
        <p:spPr bwMode="auto">
          <a:xfrm>
            <a:off x="3556000" y="952500"/>
            <a:ext cx="506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four major components of soil are shown: inorganic minerals, organic matter, water, and 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31.7</a:t>
            </a:r>
          </a:p>
        </p:txBody>
      </p:sp>
      <p:pic>
        <p:nvPicPr>
          <p:cNvPr id="3" name="Picture 1" descr="Illustration shows a cross-section of soil layers, or horizons. The top layer, from zero to two inches, is the O horizon. The O horizon is a rich, deep brown color. From two to ten inches is the A horizon. This layer is slightly lighter in color than the O horizon, and extensive root systems are visible. From ten to thirty inches is the B horizon. The B horizon is reddish brown. Longer roots extend to the bottom of this layer. The C  horizon extends from 30 to 48 inches. This layer is rocky and devoid of roots."/>
          <p:cNvPicPr>
            <a:picLocks noGrp="1" noChangeAspect="1"/>
          </p:cNvPicPr>
          <p:nvPr/>
        </p:nvPicPr>
        <p:blipFill>
          <a:blip r:embed="rId3"/>
          <a:stretch>
            <a:fillRect/>
          </a:stretch>
        </p:blipFill>
        <p:spPr bwMode="auto">
          <a:xfrm>
            <a:off x="4191000" y="952500"/>
            <a:ext cx="382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soil profile shows the different soil layers (O horizon, A horizon, B horizon, and C horizon) found in typical soils. (credit: modification of work by USDA)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31.8</a:t>
            </a:r>
          </a:p>
        </p:txBody>
      </p:sp>
      <p:pic>
        <p:nvPicPr>
          <p:cNvPr id="3" name="Picture 1" descr="In the photo, soil has been cut away to reveal the soil profile. The O horizon is at the soil surface and is a rich black color. The brown A horizon starts beneath the O horizon and extends to about two-and-a-half feet beneath the surface. The B horizon is reddish brown and extends from the bottom of the A horizon to about two feet deep. The C horizon extends from the bottom of the B horizon to the bottom of the photo at a depth of four feet. The C horizon is light brown and has a coarser consistency than the A or B horizons."/>
          <p:cNvPicPr>
            <a:picLocks noGrp="1" noChangeAspect="1"/>
          </p:cNvPicPr>
          <p:nvPr/>
        </p:nvPicPr>
        <p:blipFill>
          <a:blip r:embed="rId3"/>
          <a:stretch>
            <a:fillRect/>
          </a:stretch>
        </p:blipFill>
        <p:spPr bwMode="auto">
          <a:xfrm>
            <a:off x="3860800" y="952500"/>
            <a:ext cx="447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San Joaquin soil profile has an O horizon, A horizon, B horizon, and C horizon. (credit: modification of work by USDA)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31.9</a:t>
            </a:r>
          </a:p>
        </p:txBody>
      </p:sp>
      <p:pic>
        <p:nvPicPr>
          <p:cNvPr id="3" name="Picture 1" descr="Photo shows a man standing next to a wall of soil in a pit that is as deep as he is tall."/>
          <p:cNvPicPr>
            <a:picLocks noGrp="1" noChangeAspect="1"/>
          </p:cNvPicPr>
          <p:nvPr/>
        </p:nvPicPr>
        <p:blipFill>
          <a:blip r:embed="rId3"/>
          <a:stretch>
            <a:fillRect/>
          </a:stretch>
        </p:blipFill>
        <p:spPr bwMode="auto">
          <a:xfrm>
            <a:off x="4267200" y="952500"/>
            <a:ext cx="367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soil scientist is studying the horizons and composition of soil at a research site. (credit: USDA)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31.3 Nutritional Adaptations of Plants</a:t>
            </a:r>
          </a:p>
        </p:txBody>
      </p:sp>
      <p:sp>
        <p:nvSpPr>
          <p:cNvPr id="3" name="Content Placeholder 2"/>
          <p:cNvSpPr>
            <a:spLocks noGrp="1"/>
          </p:cNvSpPr>
          <p:nvPr>
            <p:ph idx="1"/>
          </p:nvPr>
        </p:nvSpPr>
        <p:spPr/>
        <p:txBody>
          <a:bodyPr/>
          <a:lstStyle/>
          <a:p>
            <a:pPr marL="0" lvl="0" indent="0">
              <a:buNone/>
            </a:pPr>
            <a:r>
              <a:rPr b="1"/>
              <a:t>Learning Objectives</a:t>
            </a:r>
          </a:p>
          <a:p>
            <a:pPr lvl="0"/>
            <a:r>
              <a:t>Understand the nutritional adaptations of plants</a:t>
            </a:r>
          </a:p>
          <a:p>
            <a:pPr lvl="0"/>
            <a:r>
              <a:t>Describe mycorrhizae</a:t>
            </a:r>
          </a:p>
          <a:p>
            <a:pPr lvl="0"/>
            <a:r>
              <a:t>Explain nitrogen fixation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31.10</a:t>
            </a:r>
          </a:p>
        </p:txBody>
      </p:sp>
      <p:pic>
        <p:nvPicPr>
          <p:cNvPr id="3" name="Picture 1" descr="Top photo shows a bowl of shelled peanuts. Middle photo shows red kidney beans. Bottom photo shows white, bumpy, round chickpeas."/>
          <p:cNvPicPr>
            <a:picLocks noGrp="1" noChangeAspect="1"/>
          </p:cNvPicPr>
          <p:nvPr/>
        </p:nvPicPr>
        <p:blipFill>
          <a:blip r:embed="rId3"/>
          <a:stretch>
            <a:fillRect/>
          </a:stretch>
        </p:blipFill>
        <p:spPr bwMode="auto">
          <a:xfrm>
            <a:off x="609600" y="1701800"/>
            <a:ext cx="10972800" cy="3162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Some common edible legumes—like (a) peanuts, (b) beans, and (c) chickpeas—are able to interact symbiotically with soil bacteria that fix nitrogen. (credit a: modification of work by Jules Clancy; credit b: modification of work by USDA)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31.11</a:t>
            </a:r>
          </a:p>
        </p:txBody>
      </p:sp>
      <p:pic>
        <p:nvPicPr>
          <p:cNvPr id="3" name="Picture 1" descr="Part A is a photo of legume roots, which are long and thin with hair-like appendages. Nodules are bulbous protrusions extending from the root. Part B is a transmission electron micrograph of a nodule cell cross section. Black oval-shaped vesicles containing rhizobia are visible. The vesicles are surrounded by a white layer and are scattered unevenly throughout the cell, which is gray."/>
          <p:cNvPicPr>
            <a:picLocks noGrp="1" noChangeAspect="1"/>
          </p:cNvPicPr>
          <p:nvPr/>
        </p:nvPicPr>
        <p:blipFill>
          <a:blip r:embed="rId3"/>
          <a:stretch>
            <a:fillRect/>
          </a:stretch>
        </p:blipFill>
        <p:spPr bwMode="auto">
          <a:xfrm>
            <a:off x="660400" y="952500"/>
            <a:ext cx="1087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Soybean roots contain (a) nitrogen-fixing nodules. Cells within the nodules are infected with Bradyrhyzobium japonicum, a rhizobia or “root-loving” bacterium. The bacteria are encased in (b) vesicles inside the cell, as can be seen in this transmission electron micrograph. (credit a: modification of work by USDA; credit b: modification of work by Louisa Howard, Dartmouth Electron Microscope Facility; scale-bar data from Matt Russell)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31.12</a:t>
            </a:r>
          </a:p>
        </p:txBody>
      </p:sp>
      <p:pic>
        <p:nvPicPr>
          <p:cNvPr id="3" name="Picture 1" descr="Photo shows a root with many branching tips. The surface of the root is fuzzy in appearance."/>
          <p:cNvPicPr>
            <a:picLocks noGrp="1" noChangeAspect="1"/>
          </p:cNvPicPr>
          <p:nvPr/>
        </p:nvPicPr>
        <p:blipFill>
          <a:blip r:embed="rId3"/>
          <a:stretch>
            <a:fillRect/>
          </a:stretch>
        </p:blipFill>
        <p:spPr bwMode="auto">
          <a:xfrm>
            <a:off x="2959100" y="952500"/>
            <a:ext cx="627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Root tips proliferate in the presence of mycorrhizal infection, which appears as off-white fuzz in this image. (credit: modification of work by Nilsson et al., BMC Bioinformatics 2005)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31.13</a:t>
            </a:r>
          </a:p>
        </p:txBody>
      </p:sp>
      <p:pic>
        <p:nvPicPr>
          <p:cNvPr id="3" name="Picture 1" descr="Photo shows a beige vine with small white flowers. The vine is wrapped around a woody stem of a plant with green leaves."/>
          <p:cNvPicPr>
            <a:picLocks noGrp="1" noChangeAspect="1"/>
          </p:cNvPicPr>
          <p:nvPr/>
        </p:nvPicPr>
        <p:blipFill>
          <a:blip r:embed="rId3"/>
          <a:stretch>
            <a:fillRect/>
          </a:stretch>
        </p:blipFill>
        <p:spPr bwMode="auto">
          <a:xfrm>
            <a:off x="2768600" y="952500"/>
            <a:ext cx="665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dodder is a holoparasite that penetrates the host’s vascular tissue and diverts nutrients for its own growth. Note that the vines of the dodder, which has white flowers, are beige. The dodder has no chlorophyll and cannot produce its own food. (credit: "Lalithamba"/Flickr)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31.14</a:t>
            </a:r>
          </a:p>
        </p:txBody>
      </p:sp>
      <p:pic>
        <p:nvPicPr>
          <p:cNvPr id="3" name="Picture 1" descr="Photo shows a plant with light pink stems reminiscent of asparagus. Bud-like appendages grow from the tips of the stems."/>
          <p:cNvPicPr>
            <a:picLocks noGrp="1" noChangeAspect="1"/>
          </p:cNvPicPr>
          <p:nvPr/>
        </p:nvPicPr>
        <p:blipFill>
          <a:blip r:embed="rId3"/>
          <a:stretch>
            <a:fillRect/>
          </a:stretch>
        </p:blipFill>
        <p:spPr bwMode="auto">
          <a:xfrm>
            <a:off x="3390900" y="952500"/>
            <a:ext cx="542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Saprophytes, like this Dutchmen’s pipe (Monotropa hypopitys), obtain their food from dead matter and do not have chlorophyll. (credit: modification of work by Iwona Erskine-Kellie)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31.15</a:t>
            </a:r>
          </a:p>
        </p:txBody>
      </p:sp>
      <p:pic>
        <p:nvPicPr>
          <p:cNvPr id="3" name="Picture 1" descr="Photo shows a tall pine tree covered with green lichen."/>
          <p:cNvPicPr>
            <a:picLocks noGrp="1" noChangeAspect="1"/>
          </p:cNvPicPr>
          <p:nvPr/>
        </p:nvPicPr>
        <p:blipFill>
          <a:blip r:embed="rId3"/>
          <a:stretch>
            <a:fillRect/>
          </a:stretch>
        </p:blipFill>
        <p:spPr bwMode="auto">
          <a:xfrm>
            <a:off x="4203700" y="952500"/>
            <a:ext cx="379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Lichens, covered in Ecology of Fungi, which often have symbiotic relationships with other plants, can sometimes be found growing on trees. (credit: "benketaro"/Flickr)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31.16</a:t>
            </a:r>
          </a:p>
        </p:txBody>
      </p:sp>
      <p:pic>
        <p:nvPicPr>
          <p:cNvPr id="3" name="Picture 1" descr="Photo shows a tree trunk covered with epiphytes, which look like ferns growing on the trunk of a tree. There are so many epiphytes the trunk is nearly obscured."/>
          <p:cNvPicPr>
            <a:picLocks noGrp="1" noChangeAspect="1"/>
          </p:cNvPicPr>
          <p:nvPr/>
        </p:nvPicPr>
        <p:blipFill>
          <a:blip r:embed="rId3"/>
          <a:stretch>
            <a:fillRect/>
          </a:stretch>
        </p:blipFill>
        <p:spPr bwMode="auto">
          <a:xfrm>
            <a:off x="43434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These epiphyte plants grow in the main greenhouse of the Jardin des Plantes in Paris.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31.17</a:t>
            </a:r>
          </a:p>
        </p:txBody>
      </p:sp>
      <p:pic>
        <p:nvPicPr>
          <p:cNvPr id="3" name="Picture 1" descr="Photo shows a Venus flytrap. Pairs of modified leaves of this plant have the appearance of a mouth. White, hair-like appendages at the opening of the mouth have the appearance of teeth. The mouth can close on unwary insects, trapping them in the teeth."/>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Venus flytrap has specialized leaves to trap insects. (credit: "Selena N. B. H."/Flickr)</a:t>
            </a:r>
          </a:p>
        </p:txBody>
      </p:sp>
      <p:sp>
        <p:nvSpPr>
          <p:cNvPr id="5" name="TextBox 4">
            <a:extLst>
              <a:ext uri="{FF2B5EF4-FFF2-40B4-BE49-F238E27FC236}">
                <a16:creationId xmlns:a16="http://schemas.microsoft.com/office/drawing/2014/main" id="{E5F9D374-1AED-1781-3840-AF1A31185B91}"/>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1620</Words>
  <Application>Microsoft Macintosh PowerPoint</Application>
  <PresentationFormat>Widescreen</PresentationFormat>
  <Paragraphs>91</Paragraphs>
  <Slides>23</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Biology 2e</vt:lpstr>
      <vt:lpstr>Chapter outline</vt:lpstr>
      <vt:lpstr>Figure 31.1</vt:lpstr>
      <vt:lpstr>31.1 Nutritional Requirements of Plants</vt:lpstr>
      <vt:lpstr>Figure 31.2</vt:lpstr>
      <vt:lpstr>Table 31.1</vt:lpstr>
      <vt:lpstr>Figure 31.3</vt:lpstr>
      <vt:lpstr>Figure 31.4</vt:lpstr>
      <vt:lpstr>Figure 31.5</vt:lpstr>
      <vt:lpstr>31.2 The Soil</vt:lpstr>
      <vt:lpstr>Figure 31.6</vt:lpstr>
      <vt:lpstr>Figure 31.7</vt:lpstr>
      <vt:lpstr>Figure 31.8</vt:lpstr>
      <vt:lpstr>Figure 31.9</vt:lpstr>
      <vt:lpstr>31.3 Nutritional Adaptations of Plants</vt:lpstr>
      <vt:lpstr>Figure 31.10</vt:lpstr>
      <vt:lpstr>Figure 31.11</vt:lpstr>
      <vt:lpstr>Figure 31.12</vt:lpstr>
      <vt:lpstr>Figure 31.13</vt:lpstr>
      <vt:lpstr>Figure 31.14</vt:lpstr>
      <vt:lpstr>Figure 31.15</vt:lpstr>
      <vt:lpstr>Figure 31.16</vt:lpstr>
      <vt:lpstr>Figure 31.17</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2025-11-04T20:33:32Z</dcterms:created>
  <dcterms:modified xsi:type="dcterms:W3CDTF">2025-11-19T17:35:13Z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31 Soil and Plant Nutrition</vt:lpwstr>
  </property>
</Properties>
</file>