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blood smear. The neutrophil and eosinophil are similar in structure, but the eosinophil is larger. Both are filled with granular structures, and have three purple-stained nuclei. These white blood cells are surrounded with donut-shaped red blood cells.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shows various types of white blood cells and describes their function. Mast cells, natural killer cells, neutrophils, basophils and eosinophils are all filled with granules and have a horseshoe-shaped nucleus. Monocytes are similar in overal horseshoe-shape but without the granules inside. Macrophages are irregular in shape, with a round nucleus. Dendrites have star-like projections and a small horseshoe shaped nucleus. Mast cells dilate blood vessels and induce inflammation through release of histamines and heparin. They also recruit macrophages and neutrophils, and are involved in wound healing and defense against pathogens, but can also be responsible for allergic reactions. They are found in connective tissue and mucous membranes. Macrophages are phagocytic cells that consume foreign pathogens and cancer cells. They stimulate response of other immune cells and migrate from blood vessels into tissues. Natural killer cells kill tumor cells and virus-infected cells. They circulate in blood and migrate into tissues. Dendritic cells present antigens on their surface, thereby triggering adaptive immunity. They are present in tissues in epithelial tissue, including skin, lung and tissues of the digestive tract. They migrate to lymph nodes upon activation. Monocytes differentiate into macrophages and dendritic cells in response to inflammation. They are stored in spleen, and move through blood vessels to infected tissues. Neutrophils are first responders at the site of infection or trauma. These abundant phagocytic cell represent 50-60% of all leukocytes. They release toxins that kill or inhibit bacteria and fungi and recruit other immune cells to the site of infection. They migrate from blood vessels into tissues. Basophils are responsible for defense against parasites. They release histamines that cause inflammation and may be responsible for allergic reactions. They circulate in blood and migrate to tissues. Eosinophils release toxins that kill bacteria and parasites but also cause tissue damage. They circulate in blood and migrate to tissues.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blood smear. Red blood cells are disk-shaped, and pinched together in the center. Monocytes, lymphocytes and neutrophils are all ball-shaped and fuzzy. Platelets are small, flat disks.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virus-infected cell secreting interferon, which binds to receptors of neighboring cells. Interferon signals neighboring uninfected cells to destroy R N A and reduce protein synthesis, thus making it more difficult for virus to infect the cell. It signals neighboring infected cells to undergo apoptosis. It also activates nearby immune cells.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capillary near the surface of skin that has a cut in it. Bacteria have penetrated the skin around the cut. In response, mast cells in the lower part of the skin tissue release histamines, and dendritic cells release cytokines. The histamines cause the capillary to become permeable. Neutrophils and monocytes exit the capillary into the damaged skin. Both the neutrophil and macrophage release cytokines and consume bacteria by phagocytosis.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round cell with a large nucleus.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an invading pathogen with an antigen on its surface. In the classic pathway for complement activation, host antibodies bind the antigen, and C 1 binds the antibody. The C 1-antibody complex causes C 2 and C 4 each to split in two. Fragments from C 2 and C 4 each joins together to form an enzyme called C 3 convertase. C 3 convertase splits C 3 in two. One of the fragments from C 3 joins C 3 convertase to form C 5 convertase. C 5 convertase splits C 5 in two. A fragment from C 5 joins C 6, C 7, C 8, and C 9 to form a complex that makes a hole in the plasma membrane for the invading cell. The cell swells and bursts. In the alternative pathway, C 3 convertase spontaneously splits C 3 in two and the rest of the pathway proceeds the same as the classic pathway. Host cells are protected from complement by the presence of endogenous proteins.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bacterium being engulfed by a macrophage. Lysosomes fuse with the vacuole containing the bacteria. The bacterium is digested. Antigens from the bacterium are attached to a M H C I I molecule and presented on the cell surface.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cell that looks like a fuzzy snowball.</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an antigen with three epitopes, each with a unique shape; one spherical, one rectangular prism, and one pyramid.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activation of a C D 4 plus helper T cell. An antigen-presenting cell digests a pathogen. Epitopes from this pathogen are presented in conjunction with M H C I I molecules on the cell surface. A T cell receptor and a C D 8 receptor, both on the surface of the T cell, bind the M H C I I epitope complex. As a result, the helper T cell becomes activated and both the helper T cell and antigen-presenting cell release cytokines. The cytokines induce the helper T cell to clone itself. The cloned helper T cells release different cytokines that activate B cells and C D 8 plus T cells, turning them into cytotoxic T cells. The cytotoxic T cell binds the M H C I epitope complex on an infected cell. The cytotoxic T cell then releases perforin molecules, which form a pore in the plasma membrane, and granzymes, which break down proteins, killing the cell.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T cell receptor, which has two column-like subunits that project from the plasma membrane. The subunits, named alpha and beta, are connected by a disulfide bridge. The upper third of the extracellular portion of each column is called the variable region, and the lower two-thirds is called the constant region. The region that spans the membrane is called the transmembrane region. Beneath the transmembrane region is a short, intracellular region.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B cell receptor that has two column-like subunits, called heavy chains, projecting up from the plasma membrane. Each column bends away from the other about halfway up, resulting in a Y-shaped structure. Two shorter subunits, called light chains, join the heavy chains after the bend. The upper portion of both the light and heavy chains is the variable region that makes up the antigen binding site. The bottom of both light and heavy chains forms the constant region. The signal transduction region consists of two proteins, I g beta and I g alpha, embedded in the plasma membrane, with projections on the cytoplasmic side.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Healthy, uninfected cells present M H C I on their surface. A natural killer cell recognizes the M H C I and does not kill the cell. An infected cell that does not produce M H C I is killed.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intestine is lined with epithelial cells with hair-like cilia extending into the intestinal lumen. M cells are sandwiched between these epithelial cells, in bump-like projections in the intestinal lining. The M cells are shaped like an upside-down U, with the U forming a pocket on the interior surface. Antigens are taken up from the intestinal lumen by the M cells, and excreted into this U-shaped pocket. Dendritic cells in the pocket ingest the antigen, then migrate to an area below of the intestinal lining called a Peyer's patch. The dendritic cells, T cells and B cells aggregate to form clumps of cells called organized lymphoid follicles. There, some T cells interact with antigen associated with M H C I I on the surface of the dendritic cells. Some B cells are activated by free antigen. Some antigen-presenting dendritic cells enter the lymphatic system, where more B and T cells are activated in the lymph nodes. The B cells and T cells return to bigger bumps in the intestinal epithelium called MALT effector sites. Antibodies are secreted into the intestinal lumen.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llustration shows activation of a B cell. An antigen on the surface of a bacterium binds the B cell receptor. The b cell engulfs the antigen, and presents an epitope on its surface in conjunction with a M H C I I receptor. A T cell receptor and C D 4 molecule on the surface of a helper T cell recognize the epitopes M H C I I complex and activates the B cell. The B cell divides and turns into memory B cells and plasma cells. Memory B cells detect the antigen that had activated their parent B cell (memory B cells and their parent B cells share the same BCR, thus they detect the same antigen) and can initiate rapid division and strong response if the same antigen is detected after infection at a different time. Plasma B cells secrete antibodies.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plots antibody concentration over time during primary and secondary immune response. During the primary immune response, a low concentration of antibody is produced. Antibody is only produced after a delay from the time of the initial exposure. During the secondary immune response, about three times as much antibody is produced, and production begins much more quickly after the secondary exposure.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person receiving an injection in the arm.</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child receiving an oral vaccination from a dropper.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location of the lymph nodes and lymph vessels in the human body. Lymph vessels run down the spine and along the sides of the body and into the arms and legs and neck. Lymph nodes are clustered in the upper arms and legs, and in the lower back. Part B shows a lymph node, which is kidney shaped. Afferent lymphatic vessels are located along the outer curve, and efferent vessels are located along the inner curve.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cross section of a part of a spleen, which is located the upper left part of the abdomen. The spleen is divided into oval quadrants. At the center of these quadrants is white pulp, and at the periphery is red pulp. Arteries extend into the white pulp. Veins connect to the red pulp. The spleen is surrounded by a membrane called a capsule.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arrangement of gene segments encoding antibody light chains in a germ line B cell. The segment contains forty consecutive V regions, named V 1 through V 40, five consecutive J regions named J 1 through J 5, and a constant region. J5 and the constant region are separated by an intron. D N A recombinase splices out the portion of D N A containing segments V 3 through J 1, resulting in a differentiated B cell where the V 2 region is joined to the J 2 region. The gene is transcribed into pre R N A. R N A processing splices out all but the V 2, J 2 and C regions. Translation results in a protein with a variable region formed from the V 2 and J 2 segments, and a constant region formed from the C region. In part B, the light chain joins the heavy chain to form a Y shaped antibody.</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shows the structure and function of the five types of immunoglobulins: upper case I lower case g upper case A, and upper I lower g upper D, and upper I lower g upper E, and upper I lower g upper G and upper I lower g upper M. I g D, and I g E and I g G all have a Y shaped structure. I g D is part of the B cell receptor, and activates basophils and mast cells. I g E protects against parasitic worms, and is responsible for allergic reactions. I g G is secreted by plasma cells in the blood, and is able to cross the placenta into the fetus. I g A consist of two Y shaped structures connected at their trunk. It is found in mucous, saliva, tears and breast milk, and protects against pathogens. I g M consists of five Y shaped structures connected to a pentagram, with the top of the Ys facing out. It may be attached to the surface of B cells or secreted in the blood, and is responsible for the early stages of immunity.</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antibody neutralization. Antibodies coat the surface of a virus or toxic protein, such as the diphtheria toxin, and prevent them from binding to their target. Part B shows opsonization, a process by which a pathogen coated with antigens is consumed by a macrophage or neutrophil. Part C shows complement activation. Antibodies attached to the surface of a pathogen cell activate the complement system. Pores are formed in the cell membrane, destroying the cell.</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compares affinity and avidity. Affinity refers to the strength of a single antibody antigen interaction. Each I g G antigen-binding site typically has high affinity for its target. Avidity refers to the strength of all interactions combined, I g M typically has low affinity antigen binding sites, but there are ten of them so avidity is high. Part B describes cross reactivity, a situation in which an antibody reacts with two different epitopes.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ragweed pollen attached to the surface of a B cell. The B cell is activated, producing plasma cells that release I g E. The I g E is presented on the surface of a mast cell. Upon a second exposure, binding of the antigen to the I g E primed mast cells causes the release of chemical mediators that elicit an allergic reaction.</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symptoms of lupus, which include a face rash, ulcers in the mouth and nose, muscle aches, inflammation of the pericardium and poor circulation in the fingers and toes.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42 The Immune System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Innate Immune Response</a:t>
            </a:r>
          </a:p>
          <a:p>
            <a:pPr marL="457189" lvl="0" indent="-457189">
              <a:buAutoNum type="arabicPeriod"/>
            </a:pPr>
            <a:r>
              <a:t>Adaptive Immune Response</a:t>
            </a:r>
          </a:p>
          <a:p>
            <a:pPr marL="457189" lvl="0" indent="-457189">
              <a:buAutoNum type="arabicPeriod"/>
            </a:pPr>
            <a:r>
              <a:t>Antibodies</a:t>
            </a:r>
          </a:p>
          <a:p>
            <a:pPr marL="457189" lvl="0" indent="-457189">
              <a:buAutoNum type="arabicPeriod"/>
            </a:pPr>
            <a:r>
              <a:t>Disruptions in the Immune System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a:t>
            </a:r>
          </a:p>
        </p:txBody>
      </p:sp>
      <p:pic>
        <p:nvPicPr>
          <p:cNvPr id="3" name="Picture 1" descr="Micrograph shows a blood smear. The neutrophil and eosinophil are similar in structure, but the eosinophil is larger. Both are filled with granular structures, and have three purple-stained nuclei. These white blood cells are surrounded with donut-shaped red blood cells."/>
          <p:cNvPicPr>
            <a:picLocks noGrp="1" noChangeAspect="1"/>
          </p:cNvPicPr>
          <p:nvPr/>
        </p:nvPicPr>
        <p:blipFill>
          <a:blip r:embed="rId3"/>
          <a:stretch>
            <a:fillRect/>
          </a:stretch>
        </p:blipFill>
        <p:spPr bwMode="auto">
          <a:xfrm>
            <a:off x="609600" y="1473200"/>
            <a:ext cx="10972800" cy="3606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this compound light micrograph purple-stained neutrophil (upper left) and eosinophil (lower right) are white blood cells that float among red blood cells in this blood smear. Neutrophils provide an early, rapid, and nonspecific defense against invading pathogens. Eosinophils play a variety of roles in the immune response. Red blood cells are about 7–8 µm in diameter, and a neutrophil is about 10–12µm. (credit: modification of work by Dr. David Csaba)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42.1 Innate Immune Response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physical and chemical immune barriers</a:t>
            </a:r>
          </a:p>
          <a:p>
            <a:pPr lvl="0"/>
            <a:r>
              <a:t>Explain immediate and induced innate immune responses</a:t>
            </a:r>
          </a:p>
          <a:p>
            <a:pPr lvl="0"/>
            <a:r>
              <a:t>Discuss natural killer cells</a:t>
            </a:r>
          </a:p>
          <a:p>
            <a:pPr lvl="0"/>
            <a:r>
              <a:t>Describe major histocompatibility complex I molecules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42.1 Innate Immune Response (2 of 2)</a:t>
            </a:r>
          </a:p>
        </p:txBody>
      </p:sp>
      <p:sp>
        <p:nvSpPr>
          <p:cNvPr id="3" name="Content Placeholder 2"/>
          <p:cNvSpPr>
            <a:spLocks noGrp="1"/>
          </p:cNvSpPr>
          <p:nvPr>
            <p:ph idx="1"/>
          </p:nvPr>
        </p:nvSpPr>
        <p:spPr/>
        <p:txBody>
          <a:bodyPr/>
          <a:lstStyle/>
          <a:p>
            <a:pPr marL="0" lvl="0" indent="0">
              <a:buNone/>
            </a:pPr>
            <a:r>
              <a:rPr b="1"/>
              <a:t>Learning Objectives</a:t>
            </a:r>
          </a:p>
          <a:p>
            <a:pPr lvl="0"/>
            <a:r>
              <a:t>Summarize how the proteins in a complement system function to destroy extracellular pathogens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a:t>
            </a:r>
          </a:p>
        </p:txBody>
      </p:sp>
      <p:pic>
        <p:nvPicPr>
          <p:cNvPr id="3" name="Picture 1" descr="Table shows various types of white blood cells and describes their function. Mast cells, natural killer cells, neutrophils, basophils and eosinophils are all filled with granules and have a horseshoe-shaped nucleus. Monocytes are similar in overal horseshoe-shape but without the granules inside. Macrophages are irregular in shape, with a round nucleus. Dendrites have star-like projections and a small horseshoe shaped nucleus. Mast cells dilate blood vessels and induce inflammation through release of histamines and heparin. They also recruit macrophages and neutrophils, and are involved in wound healing and defense against pathogens, but can also be responsible for allergic reactions. They are found in connective tissue and mucous membranes. Macrophages are phagocytic cells that consume foreign pathogens and cancer cells. They stimulate response of other immune cells and migrate from blood vessels into tissues. Natural killer cells kill tumor cells and virus-infected cells. They circulate in blood and migrate into tissues. Dendritic cells present antigens on their surface, thereby triggering adaptive immunity. They are present in tissues in epithelial tissue, including skin, lung and tissues of the digestive tract. They migrate to lymph nodes upon activation. Monocytes differentiate into macrophages and dendritic cells in response to inflammation. They are stored in spleen, and move through blood vessels to infected tissues. Neutrophils are first responders at the site of infection or trauma. These abundant phagocytic cell represent 50-60% of all leukocytes. They release toxins that kill or inhibit bacteria and fungi and recruit other immune cells to the site of infection. They migrate from blood vessels into tissues. Basophils are responsible for defense against parasites. They release histamines that cause inflammation and may be responsible for allergic reactions. They circulate in blood and migrate to tissues. Eosinophils release toxins that kill bacteria and parasites but also cause tissue damage. They circulate in blood and migrate to tissues."/>
          <p:cNvPicPr>
            <a:picLocks noGrp="1" noChangeAspect="1"/>
          </p:cNvPicPr>
          <p:nvPr/>
        </p:nvPicPr>
        <p:blipFill>
          <a:blip r:embed="rId3"/>
          <a:stretch>
            <a:fillRect/>
          </a:stretch>
        </p:blipFill>
        <p:spPr bwMode="auto">
          <a:xfrm>
            <a:off x="4330700" y="952500"/>
            <a:ext cx="3517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characteristics and location of cells involved in the innate immune system are described. (credit: modification of work by NIH)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42.3</a:t>
            </a:r>
          </a:p>
        </p:txBody>
      </p:sp>
      <p:pic>
        <p:nvPicPr>
          <p:cNvPr id="3" name="Picture 1" descr="Micrograph shows a blood smear. Red blood cells are disk-shaped, and pinched together in the center. Monocytes, lymphocytes and neutrophils are all ball-shaped and fuzzy. Platelets are small, flat disks."/>
          <p:cNvPicPr>
            <a:picLocks noGrp="1" noChangeAspect="1"/>
          </p:cNvPicPr>
          <p:nvPr/>
        </p:nvPicPr>
        <p:blipFill>
          <a:blip r:embed="rId3"/>
          <a:stretch>
            <a:fillRect/>
          </a:stretch>
        </p:blipFill>
        <p:spPr bwMode="auto">
          <a:xfrm>
            <a:off x="4216400" y="952500"/>
            <a:ext cx="374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Cells of the blood include (1) monocytes, (2) lymphocytes, (3) neutrophils, (4) red blood cells, and (5) platelets. Note the very similar morphologies of the leukocytes (1, 2, 3). (credit: modification of work by Bruce Wetzel, Harry Schaefer, NCI; scale-bar data from Matt Russell)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42.4</a:t>
            </a:r>
          </a:p>
        </p:txBody>
      </p:sp>
      <p:pic>
        <p:nvPicPr>
          <p:cNvPr id="3" name="Picture 1" descr="Illustration shows a virus-infected cell secreting interferon, which binds to receptors of neighboring cells. Interferon signals neighboring uninfected cells to destroy R N A and reduce protein synthesis, thus making it more difficult for virus to infect the cell. It signals neighboring infected cells to undergo apoptosis. It also activates nearby immune cells."/>
          <p:cNvPicPr>
            <a:picLocks noGrp="1" noChangeAspect="1"/>
          </p:cNvPicPr>
          <p:nvPr/>
        </p:nvPicPr>
        <p:blipFill>
          <a:blip r:embed="rId3"/>
          <a:stretch>
            <a:fillRect/>
          </a:stretch>
        </p:blipFill>
        <p:spPr bwMode="auto">
          <a:xfrm>
            <a:off x="3327400" y="952500"/>
            <a:ext cx="553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Interferons are cytokines that are released by a cell infected with a virus. Response of neighboring cells to interferon helps stem the infection.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42.5</a:t>
            </a:r>
          </a:p>
        </p:txBody>
      </p:sp>
      <p:pic>
        <p:nvPicPr>
          <p:cNvPr id="3" name="Picture 1" descr="Illustration shows a capillary near the surface of skin that has a cut in it. Bacteria have penetrated the skin around the cut. In response, mast cells in the lower part of the skin tissue release histamines, and dendritic cells release cytokines. The histamines cause the capillary to become permeable. Neutrophils and monocytes exit the capillary into the damaged skin. Both the neutrophil and macrophage release cytokines and consume bacteria by phagocytosis."/>
          <p:cNvPicPr>
            <a:picLocks noGrp="1" noChangeAspect="1"/>
          </p:cNvPicPr>
          <p:nvPr/>
        </p:nvPicPr>
        <p:blipFill>
          <a:blip r:embed="rId3"/>
          <a:stretch>
            <a:fillRect/>
          </a:stretch>
        </p:blipFill>
        <p:spPr bwMode="auto">
          <a:xfrm>
            <a:off x="3479800" y="952500"/>
            <a:ext cx="523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response to a cut, mast cells secrete histamines that cause nearby capillaries to dilate. Neutrophils and monocytes leave the capillaries. Monocytes mature into macrophages. Neutrophils, dendritic cells, and macrophages release chemicals to stimulate the inflammatory response. Neutrophils and macrophages also consume invading bacteria by phagocytosis.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42.6</a:t>
            </a:r>
          </a:p>
        </p:txBody>
      </p:sp>
      <p:pic>
        <p:nvPicPr>
          <p:cNvPr id="3" name="Picture 1" descr="Micrograph shows a round cell with a large nucleus."/>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Lymphocytes, such as NK cells, are characterized by their large nuclei that actively absorb Wright stain and therefore appear dark colored under a microscope.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42.7</a:t>
            </a:r>
          </a:p>
        </p:txBody>
      </p:sp>
      <p:pic>
        <p:nvPicPr>
          <p:cNvPr id="3" name="Picture 1" descr="Illustration shows an invading pathogen with an antigen on its surface. In the classic pathway for complement activation, host antibodies bind the antigen, and C 1 binds the antibody. The C 1-antibody complex causes C 2 and C 4 each to split in two. Fragments from C 2 and C 4 each joins together to form an enzyme called C 3 convertase. C 3 convertase splits C 3 in two. One of the fragments from C 3 joins C 3 convertase to form C 5 convertase. C 5 convertase splits C 5 in two. A fragment from C 5 joins C 6, C 7, C 8, and C 9 to form a complex that makes a hole in the plasma membrane for the invading cell. The cell swells and bursts. In the alternative pathway, C 3 convertase spontaneously splits C 3 in two and the rest of the pathway proceeds the same as the classic pathway. Host cells are protected from complement by the presence of endogenous proteins."/>
          <p:cNvPicPr>
            <a:picLocks noGrp="1" noChangeAspect="1"/>
          </p:cNvPicPr>
          <p:nvPr/>
        </p:nvPicPr>
        <p:blipFill>
          <a:blip r:embed="rId3"/>
          <a:stretch>
            <a:fillRect/>
          </a:stretch>
        </p:blipFill>
        <p:spPr bwMode="auto">
          <a:xfrm>
            <a:off x="4178300" y="952500"/>
            <a:ext cx="382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classic pathway for the complement cascade involves the attachment of several initial complement proteins to an antibody-bound pathogen followed by rapid activation and binding of many more complement proteins and the creation of destructive pores in the microbial cell envelope and cell wall. The alternate pathway does not involve antibody activation. Rather, C3 convertase spontaneously breaks down C3. Endogenous regulatory proteins prevent the complement complex from binding to host cells. Pathogens lacking these regulatory proteins are lysed. (credit: modification of work by NIH)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42.2 Adaptive Immune Response</a:t>
            </a:r>
          </a:p>
        </p:txBody>
      </p:sp>
      <p:sp>
        <p:nvSpPr>
          <p:cNvPr id="3" name="Content Placeholder 2"/>
          <p:cNvSpPr>
            <a:spLocks noGrp="1"/>
          </p:cNvSpPr>
          <p:nvPr>
            <p:ph idx="1"/>
          </p:nvPr>
        </p:nvSpPr>
        <p:spPr/>
        <p:txBody>
          <a:bodyPr/>
          <a:lstStyle/>
          <a:p>
            <a:pPr marL="0" lvl="0" indent="0">
              <a:buNone/>
            </a:pPr>
            <a:r>
              <a:rPr b="1"/>
              <a:t>Learning Objectives</a:t>
            </a:r>
          </a:p>
          <a:p>
            <a:pPr lvl="0"/>
            <a:r>
              <a:t>Explain adaptive immunity</a:t>
            </a:r>
          </a:p>
          <a:p>
            <a:pPr lvl="0"/>
            <a:r>
              <a:t>Compare and contrast adaptive and innate immunity</a:t>
            </a:r>
          </a:p>
          <a:p>
            <a:pPr lvl="0"/>
            <a:r>
              <a:t>Describe cell-mediated immune response and humoral immune response</a:t>
            </a:r>
          </a:p>
          <a:p>
            <a:pPr lvl="0"/>
            <a:r>
              <a:t>Describe immune tolerance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42.8</a:t>
            </a:r>
          </a:p>
        </p:txBody>
      </p:sp>
      <p:pic>
        <p:nvPicPr>
          <p:cNvPr id="3" name="Picture 1" descr="Illustration shows a bacterium being engulfed by a macrophage. Lysosomes fuse with the vacuole containing the bacteria. The bacterium is digested. Antigens from the bacterium are attached to a M H C I I molecule and presented on the cell surface."/>
          <p:cNvPicPr>
            <a:picLocks noGrp="1" noChangeAspect="1"/>
          </p:cNvPicPr>
          <p:nvPr/>
        </p:nvPicPr>
        <p:blipFill>
          <a:blip r:embed="rId3"/>
          <a:stretch>
            <a:fillRect/>
          </a:stretch>
        </p:blipFill>
        <p:spPr bwMode="auto">
          <a:xfrm>
            <a:off x="3213100" y="952500"/>
            <a:ext cx="577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 APC, such as a macrophage, engulfs and digests a foreign bacterium. An antigen from the bacterium is presented on the cell surface in conjunction with an MHC II molecule. Lymphocytes of the adaptive immune response interact with antigen-embedded MHC II molecules to mature into functional immune cells.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42.9</a:t>
            </a:r>
          </a:p>
        </p:txBody>
      </p:sp>
      <p:pic>
        <p:nvPicPr>
          <p:cNvPr id="3" name="Picture 1" descr="Micrograph shows a cell that looks like a fuzzy snowball."/>
          <p:cNvPicPr>
            <a:picLocks noGrp="1" noChangeAspect="1"/>
          </p:cNvPicPr>
          <p:nvPr/>
        </p:nvPicPr>
        <p:blipFill>
          <a:blip r:embed="rId3"/>
          <a:stretch>
            <a:fillRect/>
          </a:stretch>
        </p:blipFill>
        <p:spPr bwMode="auto">
          <a:xfrm>
            <a:off x="3581400" y="952500"/>
            <a:ext cx="504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scanning electron micrograph shows a T lymphocyte, which is responsible for the cell-mediated immune response. T cells are able to recognize antigens. (credit: modification of work by NCI; scale-bar data from Matt Russell)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42.10</a:t>
            </a:r>
          </a:p>
        </p:txBody>
      </p:sp>
      <p:pic>
        <p:nvPicPr>
          <p:cNvPr id="3" name="Picture 1" descr="Illustration shows an antigen with three epitopes, each with a unique shape; one spherical, one rectangular prism, and one pyramid."/>
          <p:cNvPicPr>
            <a:picLocks noGrp="1" noChangeAspect="1"/>
          </p:cNvPicPr>
          <p:nvPr/>
        </p:nvPicPr>
        <p:blipFill>
          <a:blip r:embed="rId3"/>
          <a:stretch>
            <a:fillRect/>
          </a:stretch>
        </p:blipFill>
        <p:spPr bwMode="auto">
          <a:xfrm>
            <a:off x="1574800" y="952500"/>
            <a:ext cx="904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 antigen is a macromolecule that reacts with components of the immune system. A given antigen may contain several motifs that are recognized by immune cells. Each motif is an epitope. In this figure, the entire structure is an antigen, and the orange, salmon and green components projecting from it represent potential epitopes.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42.11</a:t>
            </a:r>
          </a:p>
        </p:txBody>
      </p:sp>
      <p:pic>
        <p:nvPicPr>
          <p:cNvPr id="3" name="Picture 1" descr="Illustration shows activation of a C D 4 plus helper T cell. An antigen-presenting cell digests a pathogen. Epitopes from this pathogen are presented in conjunction with M H C I I molecules on the cell surface. A T cell receptor and a C D 8 receptor, both on the surface of the T cell, bind the M H C I I epitope complex. As a result, the helper T cell becomes activated and both the helper T cell and antigen-presenting cell release cytokines. The cytokines induce the helper T cell to clone itself. The cloned helper T cells release different cytokines that activate B cells and C D 8 plus T cells, turning them into cytotoxic T cells. The cytotoxic T cell binds the M H C I epitope complex on an infected cell. The cytotoxic T cell then releases perforin molecules, which form a pore in the plasma membrane, and granzymes, which break down proteins, killing the cell."/>
          <p:cNvPicPr>
            <a:picLocks noGrp="1" noChangeAspect="1"/>
          </p:cNvPicPr>
          <p:nvPr/>
        </p:nvPicPr>
        <p:blipFill>
          <a:blip r:embed="rId3"/>
          <a:stretch>
            <a:fillRect/>
          </a:stretch>
        </p:blipFill>
        <p:spPr bwMode="auto">
          <a:xfrm>
            <a:off x="3454400" y="952500"/>
            <a:ext cx="528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Naïve CD4+ T cells engage MHC II molecules on antigen-presenting cells (APCs) and become activated. Clones of the activated helper T cell, in turn, activate B cells and CD8+ T cells, which become cytotoxic T cells. Cytotoxic T cells kill infected cells.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42.12</a:t>
            </a:r>
          </a:p>
        </p:txBody>
      </p:sp>
      <p:pic>
        <p:nvPicPr>
          <p:cNvPr id="3" name="Picture 1" descr="Illustration shows a T cell receptor, which has two column-like subunits that project from the plasma membrane. The subunits, named alpha and beta, are connected by a disulfide bridge. The upper third of the extracellular portion of each column is called the variable region, and the lower two-thirds is called the constant region. The region that spans the membrane is called the transmembrane region. Beneath the transmembrane region is a short, intracellular region."/>
          <p:cNvPicPr>
            <a:picLocks noGrp="1" noChangeAspect="1"/>
          </p:cNvPicPr>
          <p:nvPr/>
        </p:nvPicPr>
        <p:blipFill>
          <a:blip r:embed="rId3"/>
          <a:stretch>
            <a:fillRect/>
          </a:stretch>
        </p:blipFill>
        <p:spPr bwMode="auto">
          <a:xfrm>
            <a:off x="3365500" y="952500"/>
            <a:ext cx="546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 cell receptor spans the membrane and projects variable binding regions into the extracellular space to bind processed antigens via MHC molecules on APCs.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42.13</a:t>
            </a:r>
          </a:p>
        </p:txBody>
      </p:sp>
      <p:pic>
        <p:nvPicPr>
          <p:cNvPr id="3" name="Picture 1" descr="Illustration shows a B cell receptor that has two column-like subunits, called heavy chains, projecting up from the plasma membrane. Each column bends away from the other about halfway up, resulting in a Y-shaped structure. Two shorter subunits, called light chains, join the heavy chains after the bend. The upper portion of both the light and heavy chains is the variable region that makes up the antigen binding site. The bottom of both light and heavy chains forms the constant region. The signal transduction region consists of two proteins, I g beta and I g alpha, embedded in the plasma membrane, with projections on the cytoplasmic side."/>
          <p:cNvPicPr>
            <a:picLocks noGrp="1" noChangeAspect="1"/>
          </p:cNvPicPr>
          <p:nvPr/>
        </p:nvPicPr>
        <p:blipFill>
          <a:blip r:embed="rId3"/>
          <a:stretch>
            <a:fillRect/>
          </a:stretch>
        </p:blipFill>
        <p:spPr bwMode="auto">
          <a:xfrm>
            <a:off x="3937000" y="952500"/>
            <a:ext cx="433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 cell receptors are embedded in the membranes of B cells and bind a variety of antigens through their variable regions. The signal transduction region transfers the signal into the cell.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42.14</a:t>
            </a:r>
          </a:p>
        </p:txBody>
      </p:sp>
      <p:pic>
        <p:nvPicPr>
          <p:cNvPr id="3" name="Picture 1" descr="Healthy, uninfected cells present M H C I on their surface. A natural killer cell recognizes the M H C I and does not kill the cell. An infected cell that does not produce M H C I is killed."/>
          <p:cNvPicPr>
            <a:picLocks noGrp="1" noChangeAspect="1"/>
          </p:cNvPicPr>
          <p:nvPr/>
        </p:nvPicPr>
        <p:blipFill>
          <a:blip r:embed="rId3"/>
          <a:stretch>
            <a:fillRect/>
          </a:stretch>
        </p:blipFill>
        <p:spPr bwMode="auto">
          <a:xfrm>
            <a:off x="3390900" y="952500"/>
            <a:ext cx="541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Natural killer (NK) cells recognize the MHC I receptor on healthy cells. If MHC I is absent, the cell is lysed.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42.15</a:t>
            </a:r>
          </a:p>
        </p:txBody>
      </p:sp>
      <p:pic>
        <p:nvPicPr>
          <p:cNvPr id="3" name="Picture 1" descr="The intestine is lined with epithelial cells with hair-like cilia extending into the intestinal lumen. M cells are sandwiched between these epithelial cells, in bump-like projections in the intestinal lining. The M cells are shaped like an upside-down U, with the U forming a pocket on the interior surface. Antigens are taken up from the intestinal lumen by the M cells, and excreted into this U-shaped pocket. Dendritic cells in the pocket ingest the antigen, then migrate to an area below of the intestinal lining called a Peyer's patch. The dendritic cells, T cells and B cells aggregate to form clumps of cells called organized lymphoid follicles. There, some T cells interact with antigen associated with M H C I I on the surface of the dendritic cells. Some B cells are activated by free antigen. Some antigen-presenting dendritic cells enter the lymphatic system, where more B and T cells are activated in the lymph nodes. The B cells and T cells return to bigger bumps in the intestinal epithelium called MALT effector sites. Antibodies are secreted into the intestinal lumen."/>
          <p:cNvPicPr>
            <a:picLocks noGrp="1" noChangeAspect="1"/>
          </p:cNvPicPr>
          <p:nvPr/>
        </p:nvPicPr>
        <p:blipFill>
          <a:blip r:embed="rId3"/>
          <a:stretch>
            <a:fillRect/>
          </a:stretch>
        </p:blipFill>
        <p:spPr bwMode="auto">
          <a:xfrm>
            <a:off x="3606800" y="952500"/>
            <a:ext cx="497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topology and function of intestinal MALT is shown. Pathogens are taken up by M cells in the intestinal epithelium and excreted into a pocket formed by the inner surface of the cell. The pocket contains antigen-presenting cells such as dendritic cells, which engulf the antigens, then present them with MHC II molecules on the cell surface. The dendritic cells migrate to an underlying tissue called a Peyer’s patch. Antigen-presenting cells, T cells, and B cells aggregate within the Peyer’s patch, forming organized lymphoid follicles. There, some T cells and B cells are activated. Other antigen-loaded dendritic cells migrate through the lymphatic system where they activate B cells, T cells, and plasma cells in the lymph nodes. The activated cells then return to MALT tissue effector sites. IgA and other antibodies are secreted into the intestinal lumen.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42.16</a:t>
            </a:r>
          </a:p>
        </p:txBody>
      </p:sp>
      <p:pic>
        <p:nvPicPr>
          <p:cNvPr id="3" name="Picture 1" descr="llustration shows activation of a B cell. An antigen on the surface of a bacterium binds the B cell receptor. The b cell engulfs the antigen, and presents an epitope on its surface in conjunction with a M H C I I receptor. A T cell receptor and C D 4 molecule on the surface of a helper T cell recognize the epitopes M H C I I complex and activates the B cell. The B cell divides and turns into memory B cells and plasma cells. Memory B cells detect the antigen that had activated their parent B cell (memory B cells and their parent B cells share the same BCR, thus they detect the same antigen) and can initiate rapid division and strong response if the same antigen is detected after infection at a different time. Plasma B cells secrete antibodies."/>
          <p:cNvPicPr>
            <a:picLocks noGrp="1" noChangeAspect="1"/>
          </p:cNvPicPr>
          <p:nvPr/>
        </p:nvPicPr>
        <p:blipFill>
          <a:blip r:embed="rId3"/>
          <a:stretch>
            <a:fillRect/>
          </a:stretch>
        </p:blipFill>
        <p:spPr bwMode="auto">
          <a:xfrm>
            <a:off x="4140200" y="952500"/>
            <a:ext cx="3911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After initially binding an antigen to the B cell receptor (BCR), a B cell internalizes the antigen and presents it on MHC II. A helper T cell recognizes the MHC II–antigen complex and activates the B cell. As a result, memory B cells and plasma cells are made.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42.17</a:t>
            </a:r>
          </a:p>
        </p:txBody>
      </p:sp>
      <p:pic>
        <p:nvPicPr>
          <p:cNvPr id="3" name="Picture 1" descr="A graph plots antibody concentration over time during primary and secondary immune response. During the primary immune response, a low concentration of antibody is produced. Antibody is only produced after a delay from the time of the initial exposure. During the secondary immune response, about three times as much antibody is produced, and production begins much more quickly after the secondary exposure."/>
          <p:cNvPicPr>
            <a:picLocks noGrp="1" noChangeAspect="1"/>
          </p:cNvPicPr>
          <p:nvPr/>
        </p:nvPicPr>
        <p:blipFill>
          <a:blip r:embed="rId3"/>
          <a:stretch>
            <a:fillRect/>
          </a:stretch>
        </p:blipFill>
        <p:spPr bwMode="auto">
          <a:xfrm>
            <a:off x="2743200" y="952500"/>
            <a:ext cx="670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primary response to infection, antibodies are secreted first from plasma cells. Upon reexposure to the same pathogen, memory cells differentiate into antibody-secreting plasma cells that output a greater amount of antibody for a longer period of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42.18</a:t>
            </a:r>
          </a:p>
        </p:txBody>
      </p:sp>
      <p:pic>
        <p:nvPicPr>
          <p:cNvPr id="3" name="Picture 1" descr="Photo shows a person receiving an injection in the arm."/>
          <p:cNvPicPr>
            <a:picLocks noGrp="1" noChangeAspect="1"/>
          </p:cNvPicPr>
          <p:nvPr/>
        </p:nvPicPr>
        <p:blipFill>
          <a:blip r:embed="rId3"/>
          <a:stretch>
            <a:fillRect/>
          </a:stretch>
        </p:blipFill>
        <p:spPr bwMode="auto">
          <a:xfrm>
            <a:off x="25908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Vaccines are often delivered by injection into the arm. (credit: Navy Medicine)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42.19</a:t>
            </a:r>
          </a:p>
        </p:txBody>
      </p:sp>
      <p:pic>
        <p:nvPicPr>
          <p:cNvPr id="3" name="Picture 1" descr="Photo shows a child receiving an oral vaccination from a dropper."/>
          <p:cNvPicPr>
            <a:picLocks noGrp="1" noChangeAspect="1"/>
          </p:cNvPicPr>
          <p:nvPr/>
        </p:nvPicPr>
        <p:blipFill>
          <a:blip r:embed="rId3"/>
          <a:stretch>
            <a:fillRect/>
          </a:stretch>
        </p:blipFill>
        <p:spPr bwMode="auto">
          <a:xfrm>
            <a:off x="4546600" y="952500"/>
            <a:ext cx="311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polio vaccine can be administered orally. (credit: modification of work by UNICEF Sverige)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42.20</a:t>
            </a:r>
          </a:p>
        </p:txBody>
      </p:sp>
      <p:pic>
        <p:nvPicPr>
          <p:cNvPr id="3" name="Picture 1" descr="Part A shows the location of the lymph nodes and lymph vessels in the human body. Lymph vessels run down the spine and along the sides of the body and into the arms and legs and neck. Lymph nodes are clustered in the upper arms and legs, and in the lower back. Part B shows a lymph node, which is kidney shaped. Afferent lymphatic vessels are located along the outer curve, and efferent vessels are located along the inner curve."/>
          <p:cNvPicPr>
            <a:picLocks noGrp="1" noChangeAspect="1"/>
          </p:cNvPicPr>
          <p:nvPr/>
        </p:nvPicPr>
        <p:blipFill>
          <a:blip r:embed="rId3"/>
          <a:stretch>
            <a:fillRect/>
          </a:stretch>
        </p:blipFill>
        <p:spPr bwMode="auto">
          <a:xfrm>
            <a:off x="1231900" y="952500"/>
            <a:ext cx="974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Lymphatic vessels carry a clear fluid called lymph throughout the body. The liquid enters (b) lymph nodes through afferent vessels. Lymph nodes are filled with lymphocytes that purge infecting cells. The lymph then exits through efferent vessels. (credit: modification of work by NIH, NCI)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42.21</a:t>
            </a:r>
          </a:p>
        </p:txBody>
      </p:sp>
      <p:pic>
        <p:nvPicPr>
          <p:cNvPr id="3" name="Picture 1" descr="Illustration shows a cross section of a part of a spleen, which is located the upper left part of the abdomen. The spleen is divided into oval quadrants. At the center of these quadrants is white pulp, and at the periphery is red pulp. Arteries extend into the white pulp. Veins connect to the red pulp. The spleen is surrounded by a membrane called a capsule."/>
          <p:cNvPicPr>
            <a:picLocks noGrp="1" noChangeAspect="1"/>
          </p:cNvPicPr>
          <p:nvPr/>
        </p:nvPicPr>
        <p:blipFill>
          <a:blip r:embed="rId3"/>
          <a:stretch>
            <a:fillRect/>
          </a:stretch>
        </p:blipFill>
        <p:spPr bwMode="auto">
          <a:xfrm>
            <a:off x="3937000" y="952500"/>
            <a:ext cx="431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spleen is similar to a lymph node but is much larger and filters blood instead of lymph. Blood enters the spleen through arteries and exits through veins. The spleen contains two types of tissue: red pulp and white pulp. Red pulp consists of cavities that store blood. Within the red pulp, damaged red blood cells are removed and replaced by new ones. White pulp is rich in lymphocytes that remove antigen-coated bacteria from the blood. (credit: modification of work by NCI)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42.3 Antibodies</a:t>
            </a:r>
          </a:p>
        </p:txBody>
      </p:sp>
      <p:sp>
        <p:nvSpPr>
          <p:cNvPr id="3" name="Content Placeholder 2"/>
          <p:cNvSpPr>
            <a:spLocks noGrp="1"/>
          </p:cNvSpPr>
          <p:nvPr>
            <p:ph idx="1"/>
          </p:nvPr>
        </p:nvSpPr>
        <p:spPr/>
        <p:txBody>
          <a:bodyPr/>
          <a:lstStyle/>
          <a:p>
            <a:pPr marL="0" lvl="0" indent="0">
              <a:buNone/>
            </a:pPr>
            <a:r>
              <a:rPr b="1"/>
              <a:t>Learning Objectives</a:t>
            </a:r>
          </a:p>
          <a:p>
            <a:pPr lvl="0"/>
            <a:r>
              <a:t>Explain cross-reactivity</a:t>
            </a:r>
          </a:p>
          <a:p>
            <a:pPr lvl="0"/>
            <a:r>
              <a:t>Describe the structure and function of antibodies </a:t>
            </a:r>
          </a:p>
          <a:p>
            <a:pPr lvl="0"/>
            <a:r>
              <a:t>Discuss antibody production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42.22</a:t>
            </a:r>
          </a:p>
        </p:txBody>
      </p:sp>
      <p:pic>
        <p:nvPicPr>
          <p:cNvPr id="3" name="Picture 1" descr="Part A shows the arrangement of gene segments encoding antibody light chains in a germ line B cell. The segment contains forty consecutive V regions, named V 1 through V 40, five consecutive J regions named J 1 through J 5, and a constant region. J5 and the constant region are separated by an intron. D N A recombinase splices out the portion of D N A containing segments V 3 through J 1, resulting in a differentiated B cell where the V 2 region is joined to the J 2 region. The gene is transcribed into pre R N A. R N A processing splices out all but the V 2, J 2 and C regions. Translation results in a protein with a variable region formed from the V 2 and J 2 segments, and a constant region formed from the C region. In part B, the light chain joins the heavy chain to form a Y shaped antibody."/>
          <p:cNvPicPr>
            <a:picLocks noGrp="1" noChangeAspect="1"/>
          </p:cNvPicPr>
          <p:nvPr/>
        </p:nvPicPr>
        <p:blipFill>
          <a:blip r:embed="rId3"/>
          <a:stretch>
            <a:fillRect/>
          </a:stretch>
        </p:blipFill>
        <p:spPr bwMode="auto">
          <a:xfrm>
            <a:off x="3911600" y="952500"/>
            <a:ext cx="436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As a germ-line B cell matures, an enzyme called DNA recombinase randomly excises V and J segments from the light chain gene. Splicing at the mRNA level results in further gene rearrangement. As a result, (b) each antibody has a unique variable region capable of binding a different antigen.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42.23</a:t>
            </a:r>
          </a:p>
        </p:txBody>
      </p:sp>
      <p:pic>
        <p:nvPicPr>
          <p:cNvPr id="3" name="Picture 1" descr="Table shows the structure and function of the five types of immunoglobulins: upper case I lower case g upper case A, and upper I lower g upper D, and upper I lower g upper E, and upper I lower g upper G and upper I lower g upper M. I g D, and I g E and I g G all have a Y shaped structure. I g D is part of the B cell receptor, and activates basophils and mast cells. I g E protects against parasitic worms, and is responsible for allergic reactions. I g G is secreted by plasma cells in the blood, and is able to cross the placenta into the fetus. I g A consist of two Y shaped structures connected at their trunk. It is found in mucous, saliva, tears and breast milk, and protects against pathogens. I g M consists of five Y shaped structures connected to a pentagram, with the top of the Ys facing out. It may be attached to the surface of B cells or secreted in the blood, and is responsible for the early stages of immunity."/>
          <p:cNvPicPr>
            <a:picLocks noGrp="1" noChangeAspect="1"/>
          </p:cNvPicPr>
          <p:nvPr/>
        </p:nvPicPr>
        <p:blipFill>
          <a:blip r:embed="rId3"/>
          <a:stretch>
            <a:fillRect/>
          </a:stretch>
        </p:blipFill>
        <p:spPr bwMode="auto">
          <a:xfrm>
            <a:off x="1803400" y="952500"/>
            <a:ext cx="858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Immunoglobulins have different functions, but all are composed of light and heavy chains that form a Y-shaped structure.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42.24</a:t>
            </a:r>
          </a:p>
        </p:txBody>
      </p:sp>
      <p:pic>
        <p:nvPicPr>
          <p:cNvPr id="3" name="Picture 1" descr="Part A shows antibody neutralization. Antibodies coat the surface of a virus or toxic protein, such as the diphtheria toxin, and prevent them from binding to their target. Part B shows opsonization, a process by which a pathogen coated with antigens is consumed by a macrophage or neutrophil. Part C shows complement activation. Antibodies attached to the surface of a pathogen cell activate the complement system. Pores are formed in the cell membrane, destroying the cell."/>
          <p:cNvPicPr>
            <a:picLocks noGrp="1" noChangeAspect="1"/>
          </p:cNvPicPr>
          <p:nvPr/>
        </p:nvPicPr>
        <p:blipFill>
          <a:blip r:embed="rId3"/>
          <a:stretch>
            <a:fillRect/>
          </a:stretch>
        </p:blipFill>
        <p:spPr bwMode="auto">
          <a:xfrm>
            <a:off x="4648200" y="952500"/>
            <a:ext cx="289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Antibodies may inhibit infection by (a) preventing the antigen from binding its target, (b) tagging a pathogen for destruction by macrophages or neutrophils, or (c) activating the complement cascade.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42.25</a:t>
            </a:r>
          </a:p>
        </p:txBody>
      </p:sp>
      <p:pic>
        <p:nvPicPr>
          <p:cNvPr id="3" name="Picture 1" descr="Part A compares affinity and avidity. Affinity refers to the strength of a single antibody antigen interaction. Each I g G antigen-binding site typically has high affinity for its target. Avidity refers to the strength of all interactions combined, I g M typically has low affinity antigen binding sites, but there are ten of them so avidity is high. Part B describes cross reactivity, a situation in which an antibody reacts with two different epitopes."/>
          <p:cNvPicPr>
            <a:picLocks noGrp="1" noChangeAspect="1"/>
          </p:cNvPicPr>
          <p:nvPr/>
        </p:nvPicPr>
        <p:blipFill>
          <a:blip r:embed="rId3"/>
          <a:stretch>
            <a:fillRect/>
          </a:stretch>
        </p:blipFill>
        <p:spPr bwMode="auto">
          <a:xfrm>
            <a:off x="4673600" y="952500"/>
            <a:ext cx="284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Affinity refers to the strength of single interaction between antigen and antibody, while avidity refers to the strength of all interactions combined. (b) An antibody may cross react with different epitopes.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42.4 Disruptions in the Immune System</a:t>
            </a:r>
          </a:p>
        </p:txBody>
      </p:sp>
      <p:sp>
        <p:nvSpPr>
          <p:cNvPr id="3" name="Content Placeholder 2"/>
          <p:cNvSpPr>
            <a:spLocks noGrp="1"/>
          </p:cNvSpPr>
          <p:nvPr>
            <p:ph idx="1"/>
          </p:nvPr>
        </p:nvSpPr>
        <p:spPr/>
        <p:txBody>
          <a:bodyPr/>
          <a:lstStyle/>
          <a:p>
            <a:pPr marL="0" lvl="0" indent="0">
              <a:buNone/>
            </a:pPr>
            <a:r>
              <a:rPr b="1"/>
              <a:t>Learning Objectives</a:t>
            </a:r>
          </a:p>
          <a:p>
            <a:pPr lvl="0"/>
            <a:r>
              <a:t>Describe hypersensitivity</a:t>
            </a:r>
          </a:p>
          <a:p>
            <a:pPr lvl="0"/>
            <a:r>
              <a:t>Define autoimmunity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42.26</a:t>
            </a:r>
          </a:p>
        </p:txBody>
      </p:sp>
      <p:pic>
        <p:nvPicPr>
          <p:cNvPr id="3" name="Picture 1" descr="Illustration shows ragweed pollen attached to the surface of a B cell. The B cell is activated, producing plasma cells that release I g E. The I g E is presented on the surface of a mast cell. Upon a second exposure, binding of the antigen to the I g E primed mast cells causes the release of chemical mediators that elicit an allergic reaction."/>
          <p:cNvPicPr>
            <a:picLocks noGrp="1" noChangeAspect="1"/>
          </p:cNvPicPr>
          <p:nvPr/>
        </p:nvPicPr>
        <p:blipFill>
          <a:blip r:embed="rId3"/>
          <a:stretch>
            <a:fillRect/>
          </a:stretch>
        </p:blipFill>
        <p:spPr bwMode="auto">
          <a:xfrm>
            <a:off x="4749800" y="952500"/>
            <a:ext cx="267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On first exposure to an allergen, an IgE antibody is synthesized by plasma cells in response to a harmless antigen. The IgE molecules bind to mast cells, and on secondary exposure, the mast cells release histamines and other modulators that affect the symptoms of allergy. (credit: modification of work by NIH)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42.27</a:t>
            </a:r>
          </a:p>
        </p:txBody>
      </p:sp>
      <p:pic>
        <p:nvPicPr>
          <p:cNvPr id="3" name="Picture 1" descr="Illustration shows the symptoms of lupus, which include a face rash, ulcers in the mouth and nose, muscle aches, inflammation of the pericardium and poor circulation in the fingers and toes."/>
          <p:cNvPicPr>
            <a:picLocks noGrp="1" noChangeAspect="1"/>
          </p:cNvPicPr>
          <p:nvPr/>
        </p:nvPicPr>
        <p:blipFill>
          <a:blip r:embed="rId3"/>
          <a:stretch>
            <a:fillRect/>
          </a:stretch>
        </p:blipFill>
        <p:spPr bwMode="auto">
          <a:xfrm>
            <a:off x="3949700" y="952500"/>
            <a:ext cx="429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Systemic lupus erythematosus is characterized by autoimmunity to the individual’s own DNA and/or proteins, which leads to varied dysfunction of the organs. (credit: modification of work by Mikael Häggström)</a:t>
            </a:r>
          </a:p>
        </p:txBody>
      </p:sp>
      <p:sp>
        <p:nvSpPr>
          <p:cNvPr id="5" name="TextBox 4">
            <a:extLst>
              <a:ext uri="{FF2B5EF4-FFF2-40B4-BE49-F238E27FC236}">
                <a16:creationId xmlns:a16="http://schemas.microsoft.com/office/drawing/2014/main" id="{D1E76C0E-343C-DB54-7E14-C248A43830A5}"/>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4161</Words>
  <Application>Microsoft Macintosh PowerPoint</Application>
  <PresentationFormat>Widescreen</PresentationFormat>
  <Paragraphs>140</Paragraphs>
  <Slides>34</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Biology 2e</vt:lpstr>
      <vt:lpstr>Chapter outline</vt:lpstr>
      <vt:lpstr>Figure 42.1</vt:lpstr>
      <vt:lpstr>42.1 Innate Immune Response (1 of 2)</vt:lpstr>
      <vt:lpstr>42.1 Innate Immune Response (2 of 2)</vt:lpstr>
      <vt:lpstr>Figure 42.2</vt:lpstr>
      <vt:lpstr>Figure 42.3</vt:lpstr>
      <vt:lpstr>Figure 42.4</vt:lpstr>
      <vt:lpstr>Figure 42.5</vt:lpstr>
      <vt:lpstr>Figure 42.6</vt:lpstr>
      <vt:lpstr>Figure 42.7</vt:lpstr>
      <vt:lpstr>42.2 Adaptive Immune Response</vt:lpstr>
      <vt:lpstr>Figure 42.8</vt:lpstr>
      <vt:lpstr>Figure 42.9</vt:lpstr>
      <vt:lpstr>Figure 42.10</vt:lpstr>
      <vt:lpstr>Figure 42.11</vt:lpstr>
      <vt:lpstr>Figure 42.12</vt:lpstr>
      <vt:lpstr>Figure 42.13</vt:lpstr>
      <vt:lpstr>Figure 42.14</vt:lpstr>
      <vt:lpstr>Figure 42.15</vt:lpstr>
      <vt:lpstr>Figure 42.16</vt:lpstr>
      <vt:lpstr>Figure 42.17</vt:lpstr>
      <vt:lpstr>Figure 42.18</vt:lpstr>
      <vt:lpstr>Figure 42.19</vt:lpstr>
      <vt:lpstr>Figure 42.20</vt:lpstr>
      <vt:lpstr>Figure 42.21</vt:lpstr>
      <vt:lpstr>42.3 Antibodies</vt:lpstr>
      <vt:lpstr>Figure 42.22</vt:lpstr>
      <vt:lpstr>Figure 42.23</vt:lpstr>
      <vt:lpstr>Figure 42.24</vt:lpstr>
      <vt:lpstr>Figure 42.25</vt:lpstr>
      <vt:lpstr>42.4 Disruptions in the Immune System</vt:lpstr>
      <vt:lpstr>Figure 42.26</vt:lpstr>
      <vt:lpstr>Figure 42.27</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2025-11-04T20:34:31Z</dcterms:created>
  <dcterms:modified xsi:type="dcterms:W3CDTF">2025-11-19T17:54:39Z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42 The Immune System</vt:lpwstr>
  </property>
</Properties>
</file>