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58" r:id="rId5"/>
    <p:sldId id="260" r:id="rId6"/>
    <p:sldId id="261" r:id="rId7"/>
    <p:sldId id="263" r:id="rId8"/>
    <p:sldId id="262" r:id="rId9"/>
    <p:sldId id="279" r:id="rId10"/>
    <p:sldId id="264" r:id="rId11"/>
    <p:sldId id="265" r:id="rId12"/>
    <p:sldId id="266" r:id="rId13"/>
    <p:sldId id="281" r:id="rId14"/>
    <p:sldId id="267" r:id="rId15"/>
    <p:sldId id="268" r:id="rId16"/>
    <p:sldId id="282" r:id="rId17"/>
    <p:sldId id="269" r:id="rId18"/>
    <p:sldId id="270" r:id="rId19"/>
    <p:sldId id="271" r:id="rId20"/>
    <p:sldId id="285" r:id="rId21"/>
    <p:sldId id="283" r:id="rId22"/>
    <p:sldId id="272" r:id="rId23"/>
    <p:sldId id="273" r:id="rId24"/>
    <p:sldId id="274" r:id="rId25"/>
    <p:sldId id="284" r:id="rId26"/>
    <p:sldId id="275" r:id="rId27"/>
    <p:sldId id="276" r:id="rId28"/>
    <p:sldId id="27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18" autoAdjust="0"/>
    <p:restoredTop sz="94658"/>
  </p:normalViewPr>
  <p:slideViewPr>
    <p:cSldViewPr snapToGrid="0" snapToObjects="1">
      <p:cViewPr varScale="1">
        <p:scale>
          <a:sx n="113" d="100"/>
          <a:sy n="113" d="100"/>
        </p:scale>
        <p:origin x="208" y="3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
        <p:nvSpPr>
          <p:cNvPr id="12" name="TextBox 11"/>
          <p:cNvSpPr txBox="1"/>
          <p:nvPr userDrawn="1"/>
        </p:nvSpPr>
        <p:spPr>
          <a:xfrm>
            <a:off x="4218708" y="1946841"/>
            <a:ext cx="375458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Myndasýning í PowerPoint</a:t>
            </a:r>
          </a:p>
          <a:p>
            <a:pPr algn="ctr"/>
            <a:endParaRPr lang="en-US" sz="1600" dirty="0"/>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Figure #.#</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Figure #.#</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Figure #.#</a:t>
            </a:r>
          </a:p>
        </p:txBody>
      </p:sp>
      <p:sp>
        <p:nvSpPr>
          <p:cNvPr id="4" name="Footer Placeholder 3"/>
          <p:cNvSpPr>
            <a:spLocks noGrp="1"/>
          </p:cNvSpPr>
          <p:nvPr>
            <p:ph type="ftr" sz="quarter" idx="11"/>
          </p:nvPr>
        </p:nvSpPr>
        <p:spPr>
          <a:xfrm>
            <a:off x="97536" y="6205728"/>
            <a:ext cx="1018032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2eb11becc4cb.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232903cc9447.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3_550f5c7f8d1a.png"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Viðskiptasiðfræði</a:t>
            </a:r>
          </a:p>
        </p:txBody>
      </p:sp>
      <p:sp>
        <p:nvSpPr>
          <p:cNvPr id="4" name="Text Placeholder 3"/>
          <p:cNvSpPr>
            <a:spLocks noGrp="1"/>
          </p:cNvSpPr>
          <p:nvPr>
            <p:ph type="body" sz="quarter" idx="14"/>
          </p:nvPr>
        </p:nvSpPr>
        <p:spPr/>
        <p:txBody>
          <a:bodyPr>
            <a:normAutofit lnSpcReduction="10000"/>
          </a:bodyPr>
          <a:lstStyle/>
          <a:p>
            <a:r>
              <a:rPr lang="en-US" dirty="0"/>
              <a:t>2. kafli SIÐFRÆÐI FRÁ FORNÖLD TIL NÚTÍMANS</a:t>
            </a:r>
          </a:p>
        </p:txBody>
      </p:sp>
      <p:pic>
        <p:nvPicPr>
          <p:cNvPr id="1026" name="Picture 2" descr="Textbook cover for OpenStax Business Ethics."/>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tretch>
            <a:fillRect/>
          </a:stretch>
        </p:blipFill>
        <p:spPr bwMode="auto">
          <a:xfrm>
            <a:off x="4598148" y="2390620"/>
            <a:ext cx="2995703" cy="3851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Efnisyfirlit kaflans</a:t>
            </a:r>
          </a:p>
        </p:txBody>
      </p:sp>
      <p:sp>
        <p:nvSpPr>
          <p:cNvPr id="3" name="Content Placeholder 2"/>
          <p:cNvSpPr>
            <a:spLocks noGrp="1"/>
          </p:cNvSpPr>
          <p:nvPr>
            <p:ph idx="1"/>
          </p:nvPr>
        </p:nvSpPr>
        <p:spPr/>
        <p:txBody>
          <a:bodyPr/>
          <a:lstStyle/>
          <a:p>
            <a:r>
              <a:rPr lang="en-US" dirty="0"/>
              <a:t>2.1 Hugmyndin um siðleg viðskipti í Aþenu til forna</a:t>
            </a:r>
          </a:p>
          <a:p>
            <a:r>
              <a:rPr lang="en-US" dirty="0"/>
              <a:t>2.2 Siðferðileg ráðgjöf fyrir aðalsmenn og embættismenn í Kína til forna</a:t>
            </a:r>
          </a:p>
          <a:p>
            <a:r>
              <a:rPr lang="en-US" dirty="0"/>
              <a:t>2.3 Samanburður á dygðasiðfræði austurs og vesturs</a:t>
            </a:r>
          </a:p>
          <a:p>
            <a:r>
              <a:rPr lang="en-US" dirty="0"/>
              <a:t>2.4 Nytjastefna: Mest hamingja fyrir flesta</a:t>
            </a:r>
          </a:p>
          <a:p>
            <a:r>
              <a:rPr lang="en-US" dirty="0"/>
              <a:t>2.5 Skyldusiðfræði: Siðfræði sem skylda</a:t>
            </a:r>
          </a:p>
          <a:p>
            <a:r>
              <a:rPr lang="en-US" dirty="0"/>
              <a:t>2.6 Kenning um réttlæti</a:t>
            </a:r>
          </a:p>
        </p:txBody>
      </p:sp>
    </p:spTree>
    <p:extLst>
      <p:ext uri="{BB962C8B-B14F-4D97-AF65-F5344CB8AC3E}">
        <p14:creationId xmlns:p14="http://schemas.microsoft.com/office/powerpoint/2010/main" val="228607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Mynd 2.1</a:t>
            </a:r>
          </a:p>
        </p:txBody>
      </p:sp>
      <p:sp>
        <p:nvSpPr>
          <p:cNvPr id="4" name="Content Placeholder 3"/>
          <p:cNvSpPr>
            <a:spLocks noGrp="1"/>
          </p:cNvSpPr>
          <p:nvPr>
            <p:ph idx="13"/>
          </p:nvPr>
        </p:nvSpPr>
        <p:spPr/>
        <p:txBody>
          <a:bodyPr/>
          <a:lstStyle/>
          <a:p>
            <a:r>
              <a:rPr lang="en-US" dirty="0"/>
              <a:t>Nákvæmni voga og hagnýtt gildi þeirra í viðskiptum urðu til þess að þær urðu algengt tákn í lögfræði og rétti, bæði í Austri og Vestri. Hér heldur persónugervingur réttlætisins vog á lofti í Brugge í Belgíu. Enn í dag byggjast margar nálganir að lögum og siðfræði á þeirri hugmynd að vega ólíkar hugmyndir og heimspekistefnur hverja á móti annarri. (mynd: aðlöguð útgáfa af „Golden Lady Justice“ eftir Emmanuel </a:t>
            </a:r>
            <a:r>
              <a:rPr lang="en-US" dirty="0" err="1"/>
              <a:t>Huybrechts</a:t>
            </a:r>
            <a:r>
              <a:rPr lang="en-US" dirty="0"/>
              <a:t>/Flickr, CC BY 2.0)</a:t>
            </a:r>
          </a:p>
        </p:txBody>
      </p:sp>
      <p:pic>
        <p:nvPicPr>
          <p:cNvPr id="5" name="Content Placeholder 4" descr="A photo of a statue depicting the figure of Justice."/>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22122" y="1633639"/>
            <a:ext cx="5947756" cy="2439785"/>
          </a:xfrm>
          <a:prstGeom prst="rect">
            <a:avLst/>
          </a:prstGeom>
        </p:spPr>
      </p:pic>
    </p:spTree>
    <p:extLst>
      <p:ext uri="{BB962C8B-B14F-4D97-AF65-F5344CB8AC3E}">
        <p14:creationId xmlns:p14="http://schemas.microsoft.com/office/powerpoint/2010/main" val="3481275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Námsmarkmið: Kafli 2.1</a:t>
            </a:r>
            <a:endParaRPr lang="en-US" dirty="0"/>
          </a:p>
        </p:txBody>
      </p:sp>
      <p:sp>
        <p:nvSpPr>
          <p:cNvPr id="3" name="Content Placeholder 2"/>
          <p:cNvSpPr>
            <a:spLocks noGrp="1"/>
          </p:cNvSpPr>
          <p:nvPr>
            <p:ph idx="1"/>
          </p:nvPr>
        </p:nvSpPr>
        <p:spPr>
          <a:xfrm>
            <a:off x="838200" y="1200150"/>
            <a:ext cx="10515600" cy="5143500"/>
          </a:xfrm>
        </p:spPr>
        <p:txBody>
          <a:bodyPr>
            <a:normAutofit/>
          </a:bodyPr>
          <a:lstStyle/>
          <a:p>
            <a:r>
              <a:rPr lang="en-US" dirty="0"/>
              <a:t>2.1 Hugmyndin um siðleg viðskipti í Aþenu til forna</a:t>
            </a:r>
          </a:p>
          <a:p>
            <a:pPr lvl="1"/>
            <a:r>
              <a:rPr lang="en-US" dirty="0"/>
              <a:t>Greina hlutverk siðfræði í Aþenu til forna</a:t>
            </a:r>
          </a:p>
          <a:p>
            <a:pPr lvl="1"/>
            <a:r>
              <a:rPr lang="en-US" dirty="0"/>
              <a:t>Útskýra áhrif dygðasiðfræði Aristótelesar á viðskiptahætti</a:t>
            </a:r>
          </a:p>
          <a:p>
            <a:endParaRPr lang="en-US" dirty="0"/>
          </a:p>
        </p:txBody>
      </p:sp>
    </p:spTree>
    <p:extLst>
      <p:ext uri="{BB962C8B-B14F-4D97-AF65-F5344CB8AC3E}">
        <p14:creationId xmlns:p14="http://schemas.microsoft.com/office/powerpoint/2010/main" val="2398225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Mynd 2.2</a:t>
            </a:r>
          </a:p>
        </p:txBody>
      </p:sp>
      <p:sp>
        <p:nvSpPr>
          <p:cNvPr id="4" name="Content Placeholder 3"/>
          <p:cNvSpPr>
            <a:spLocks noGrp="1"/>
          </p:cNvSpPr>
          <p:nvPr>
            <p:ph idx="13"/>
          </p:nvPr>
        </p:nvSpPr>
        <p:spPr/>
        <p:txBody>
          <a:bodyPr/>
          <a:lstStyle/>
          <a:p>
            <a:r>
              <a:rPr lang="en-US" i="1" dirty="0"/>
              <a:t>Siðfræði Níkomakkosar</a:t>
            </a:r>
            <a:r>
              <a:rPr lang="en-US" dirty="0"/>
              <a:t>, eftir forngríska heimspekinginn Aristóteles (a), er lauslegt safn fyrirlestrarnóta hans handa nemendum um hvernig lifa megi dygðugu lífi og öðlast hamingju. Verkið er elsta varðveitta umfjöllun Vesturlanda um siðfræði. Safnið var hugsanlega nefnt eftir syni Aristótelesar. Þessi útgáfa frá 1566 (b) var prentuð bæði á grísku og latínu. (mynd a: aðlöguð útgáfa af „Aristotle </a:t>
            </a:r>
            <a:r>
              <a:rPr lang="en-US" dirty="0" err="1"/>
              <a:t>Altemps</a:t>
            </a:r>
            <a:r>
              <a:rPr lang="en-US" dirty="0"/>
              <a:t> Inv8575“ eftir „</a:t>
            </a:r>
            <a:r>
              <a:rPr lang="en-US" dirty="0" err="1"/>
              <a:t>Jastrow</a:t>
            </a:r>
            <a:r>
              <a:rPr lang="en-US" dirty="0"/>
              <a:t>“/Wikimedia Commons, almenningseign; mynd b: aðlöguð útgáfa af „</a:t>
            </a:r>
            <a:r>
              <a:rPr lang="en-US" dirty="0" err="1"/>
              <a:t>Aristotelis</a:t>
            </a:r>
            <a:r>
              <a:rPr lang="en-US" dirty="0"/>
              <a:t> De </a:t>
            </a:r>
            <a:r>
              <a:rPr lang="en-US" dirty="0" err="1"/>
              <a:t>Moribus</a:t>
            </a:r>
            <a:r>
              <a:rPr lang="en-US" dirty="0"/>
              <a:t> ad </a:t>
            </a:r>
            <a:r>
              <a:rPr lang="en-US" dirty="0" err="1"/>
              <a:t>Nicomachum</a:t>
            </a:r>
            <a:r>
              <a:rPr lang="en-US" dirty="0"/>
              <a:t>“ eftir „</a:t>
            </a:r>
            <a:r>
              <a:rPr lang="en-US" dirty="0" err="1"/>
              <a:t>Aavindraa</a:t>
            </a:r>
            <a:r>
              <a:rPr lang="en-US" dirty="0"/>
              <a:t>“/Wikimedia Commons, almenningseign)</a:t>
            </a:r>
          </a:p>
        </p:txBody>
      </p:sp>
      <p:pic>
        <p:nvPicPr>
          <p:cNvPr id="5" name="Content Placeholder 4" descr="Part A is a statue depicting Aristotle. Part B shows a print copy of Aristotle’s Nicomachean Ethics."/>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4267200" y="1559655"/>
            <a:ext cx="3657600" cy="2587752"/>
          </a:xfrm>
          <a:prstGeom prst="rect">
            <a:avLst/>
          </a:prstGeom>
        </p:spPr>
      </p:pic>
    </p:spTree>
    <p:extLst>
      <p:ext uri="{BB962C8B-B14F-4D97-AF65-F5344CB8AC3E}">
        <p14:creationId xmlns:p14="http://schemas.microsoft.com/office/powerpoint/2010/main" val="3689549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Mynd 2.3</a:t>
            </a:r>
          </a:p>
        </p:txBody>
      </p:sp>
      <p:sp>
        <p:nvSpPr>
          <p:cNvPr id="4" name="Content Placeholder 3"/>
          <p:cNvSpPr>
            <a:spLocks noGrp="1"/>
          </p:cNvSpPr>
          <p:nvPr>
            <p:ph idx="13"/>
          </p:nvPr>
        </p:nvSpPr>
        <p:spPr/>
        <p:txBody>
          <a:bodyPr/>
          <a:lstStyle/>
          <a:p>
            <a:r>
              <a:rPr lang="en-US" dirty="0"/>
              <a:t>Penelópa og Ódysseifur í atriði úr Ódysseifskviðu Hómers, eins og þýski málarinn Johann </a:t>
            </a:r>
            <a:r>
              <a:rPr lang="en-US" dirty="0" err="1"/>
              <a:t>Tischbein</a:t>
            </a:r>
            <a:r>
              <a:rPr lang="en-US" dirty="0"/>
              <a:t> málaði þau árið 1802. Í augum Forn-Grikkja bjó Penelópa yfir öllum dygðum ástríks og skyldurækins maka. Hún hélt tryggð við eiginmann sinn, Ódysseif, þótt hann væri fjarverandi í um tuttugu ár meðan Trójustríðið geisaði og eftir að því lauk. (mynd: „Odysseus and Penelope“ eftir H. R. Wacker og James </a:t>
            </a:r>
            <a:r>
              <a:rPr lang="en-US" dirty="0" err="1"/>
              <a:t>Steakley</a:t>
            </a:r>
            <a:r>
              <a:rPr lang="en-US" dirty="0"/>
              <a:t>/Wikimedia Commons, almenningseign)</a:t>
            </a:r>
          </a:p>
        </p:txBody>
      </p:sp>
      <p:pic>
        <p:nvPicPr>
          <p:cNvPr id="5" name="Content Placeholder 4" descr="A painting depicting a woman on the left, Penelope, and a man on the right, Odysseus. Another person is behind Odysseus looking back at them."/>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848100" y="1219200"/>
            <a:ext cx="4438650" cy="3295649"/>
          </a:xfrm>
          <a:prstGeom prst="rect">
            <a:avLst/>
          </a:prstGeom>
        </p:spPr>
      </p:pic>
    </p:spTree>
    <p:extLst>
      <p:ext uri="{BB962C8B-B14F-4D97-AF65-F5344CB8AC3E}">
        <p14:creationId xmlns:p14="http://schemas.microsoft.com/office/powerpoint/2010/main" val="3325852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z="2000"/>
              <a:t>Ítarefni: Siðfræði í ólíkum menningarheimum og á ólíkum tímum</a:t>
            </a:r>
          </a:p>
        </p:txBody>
      </p:sp>
      <p:sp>
        <p:nvSpPr>
          <p:cNvPr id="3" name="Content Placeholder 2"/>
          <p:cNvSpPr>
            <a:spLocks noGrp="1"/>
          </p:cNvSpPr>
          <p:nvPr>
            <p:ph idx="1"/>
          </p:nvPr>
        </p:nvSpPr>
        <p:spPr>
          <a:xfrm>
            <a:off x="838200" y="955964"/>
            <a:ext cx="10515600" cy="5510150"/>
          </a:xfrm>
        </p:spPr>
        <p:txBody>
          <a:bodyPr>
            <a:normAutofit fontScale="85000" lnSpcReduction="20000"/>
          </a:bodyPr>
          <a:lstStyle/>
          <a:p>
            <a:pPr marL="0" indent="0">
              <a:lnSpc>
                <a:spcPct val="110000"/>
              </a:lnSpc>
              <a:buNone/>
            </a:pPr>
            <a:r>
              <a:rPr lang="en-US" b="1" dirty="0"/>
              <a:t>Gagnrýnin hugsun</a:t>
            </a:r>
            <a:endParaRPr lang="en-US" dirty="0"/>
          </a:p>
          <a:p>
            <a:pPr lvl="0">
              <a:lnSpc>
                <a:spcPct val="110000"/>
              </a:lnSpc>
            </a:pPr>
            <a:r>
              <a:rPr lang="en-US" dirty="0"/>
              <a:t>Hugleiddu hvernig lýðræði hefur þróast frá gullöld Grikklands og með tímanum náð til almenns kosningaréttar og grundvallarréttinda allra. Þótt við reynum að leggja ekki dóm á siði menningarheima samtímans sem rétta eða ranga, dæmum við oft eldri menningu og siðmenningar. Hvernig mætti meta háttalag á borð við þrælahald í fornöld án þess að leggja nútímagildi til grundvallar mati á siðmenningu sem var uppi fyrir meira en tveimur og hálfu árþúsundi? </a:t>
            </a:r>
          </a:p>
          <a:p>
            <a:pPr lvl="0">
              <a:lnSpc>
                <a:spcPct val="110000"/>
              </a:lnSpc>
            </a:pPr>
            <a:r>
              <a:rPr lang="en-US" dirty="0"/>
              <a:t>Eru til algild sannindi og gildi sem eru óháð stað og stund? Ef svo er, hver gætu þau verið og hvaðan gætu þau komið? Ef ekki, hvers vegna ekki?</a:t>
            </a:r>
          </a:p>
          <a:p>
            <a:pPr marL="0" lvl="0" indent="0">
              <a:lnSpc>
                <a:spcPct val="110000"/>
              </a:lnSpc>
              <a:buNone/>
            </a:pPr>
            <a:r>
              <a:rPr lang="en-US" b="1" dirty="0"/>
              <a:t>Umræðuspurning</a:t>
            </a:r>
          </a:p>
          <a:p>
            <a:pPr>
              <a:lnSpc>
                <a:spcPct val="110000"/>
              </a:lnSpc>
            </a:pPr>
            <a:r>
              <a:rPr lang="en-US" dirty="0"/>
              <a:t>Hugleiddu einnig að konur fengu yfirleitt ekki formlega menntun í Grikklandi til forna. Menntun var talin undirbúningur fyrir störf á opinberum vettvangi, sem voru bundin við karla. Dregur þessi háttur úr gildi þeirra jákvæðu hugmynda sem rekja má til fornaldar?</a:t>
            </a:r>
          </a:p>
          <a:p>
            <a:pPr lvl="0"/>
            <a:endParaRPr lang="en-US" dirty="0"/>
          </a:p>
          <a:p>
            <a:endParaRPr lang="en-US" dirty="0"/>
          </a:p>
        </p:txBody>
      </p:sp>
    </p:spTree>
    <p:extLst>
      <p:ext uri="{BB962C8B-B14F-4D97-AF65-F5344CB8AC3E}">
        <p14:creationId xmlns:p14="http://schemas.microsoft.com/office/powerpoint/2010/main" val="2124685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z="2000"/>
              <a:t>Ítarefni: Siðfræði í ólíkum menningarheimum og á ólíkum tímum (2)</a:t>
            </a:r>
          </a:p>
        </p:txBody>
      </p:sp>
      <p:sp>
        <p:nvSpPr>
          <p:cNvPr id="3" name="Content Placeholder 2"/>
          <p:cNvSpPr>
            <a:spLocks noGrp="1"/>
          </p:cNvSpPr>
          <p:nvPr>
            <p:ph idx="1"/>
          </p:nvPr>
        </p:nvSpPr>
        <p:spPr/>
        <p:txBody>
          <a:bodyPr/>
          <a:lstStyle/>
          <a:p>
            <a:pPr marL="0" indent="0">
              <a:buNone/>
            </a:pPr>
            <a:r>
              <a:rPr lang="en-US" b="1" dirty="0"/>
              <a:t>Gagnrýnin hugsun</a:t>
            </a:r>
            <a:endParaRPr lang="en-US" dirty="0"/>
          </a:p>
          <a:p>
            <a:pPr lvl="0"/>
            <a:r>
              <a:rPr lang="en-US" dirty="0"/>
              <a:t>Hvernig birtist hin forna hugmynd um dreifingarréttlæti í stjórnmálaumræðu samtímans?</a:t>
            </a:r>
          </a:p>
          <a:p>
            <a:pPr lvl="0"/>
            <a:r>
              <a:rPr lang="en-US" dirty="0"/>
              <a:t>Hvaða grunngildi móta afstöðu hvors deiluaðila um sig, til dæmis hámörkun auðs og samfélagslega ábyrgð fyrirtækja? </a:t>
            </a:r>
          </a:p>
          <a:p>
            <a:pPr lvl="0"/>
            <a:r>
              <a:rPr lang="en-US" dirty="0"/>
              <a:t>Er hægt að sætta þessi sjónarmið og, ef svo er, hvað þarf til þess? Getur dygð gegnt hlutverki í þeirri sátt og þá hvernig?</a:t>
            </a:r>
          </a:p>
          <a:p>
            <a:endParaRPr lang="en-US" dirty="0"/>
          </a:p>
        </p:txBody>
      </p:sp>
    </p:spTree>
    <p:extLst>
      <p:ext uri="{BB962C8B-B14F-4D97-AF65-F5344CB8AC3E}">
        <p14:creationId xmlns:p14="http://schemas.microsoft.com/office/powerpoint/2010/main" val="3773467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Námsmarkmið: Kafli 2.2</a:t>
            </a:r>
          </a:p>
        </p:txBody>
      </p:sp>
      <p:sp>
        <p:nvSpPr>
          <p:cNvPr id="3" name="Content Placeholder 2"/>
          <p:cNvSpPr>
            <a:spLocks noGrp="1"/>
          </p:cNvSpPr>
          <p:nvPr>
            <p:ph idx="1"/>
          </p:nvPr>
        </p:nvSpPr>
        <p:spPr>
          <a:xfrm>
            <a:off x="838200" y="1066800"/>
            <a:ext cx="10515600" cy="4762500"/>
          </a:xfrm>
        </p:spPr>
        <p:txBody>
          <a:bodyPr>
            <a:normAutofit/>
          </a:bodyPr>
          <a:lstStyle/>
          <a:p>
            <a:r>
              <a:rPr lang="en-US" dirty="0"/>
              <a:t>2.2 Siðferðileg ráðgjöf fyrir aðalsmenn og embættismenn í Kína til forna</a:t>
            </a:r>
          </a:p>
          <a:p>
            <a:pPr lvl="1"/>
            <a:r>
              <a:rPr lang="en-US" dirty="0"/>
              <a:t>Greina megineinkenni konfúsískrar dygðasiðfræði</a:t>
            </a:r>
          </a:p>
          <a:p>
            <a:pPr lvl="1"/>
            <a:r>
              <a:rPr lang="en-US" dirty="0"/>
              <a:t>Útskýra hvernig beita má konfúsískri dygðasiðfræði í nútímaviðskiptum</a:t>
            </a:r>
          </a:p>
          <a:p>
            <a:pPr marL="457200" lvl="1" indent="0">
              <a:buNone/>
            </a:pPr>
            <a:endParaRPr lang="en-US" dirty="0"/>
          </a:p>
          <a:p>
            <a:pPr marL="457200" lvl="1" indent="0">
              <a:buNone/>
            </a:pPr>
            <a:r>
              <a:rPr lang="en-US" b="1" dirty="0"/>
              <a:t>Umræðuefni</a:t>
            </a:r>
          </a:p>
          <a:p>
            <a:pPr lvl="1"/>
            <a:r>
              <a:rPr lang="en-US" i="1" dirty="0"/>
              <a:t>Líkt og Aristóteles bjó unga menn undir störf við viðskipti, stjórnsýslu og lög í Grikklandi til forna, þjálfaði Konfúsíus unga menn til embættisstarfa í stjórnsýslu keisarans. Hvernig gætu þessi fornu konfúsísku siðferðisgildi bætt upp dygðasiðfræði Aristótelesar?</a:t>
            </a:r>
          </a:p>
          <a:p>
            <a:endParaRPr lang="en-US" dirty="0"/>
          </a:p>
        </p:txBody>
      </p:sp>
    </p:spTree>
    <p:extLst>
      <p:ext uri="{BB962C8B-B14F-4D97-AF65-F5344CB8AC3E}">
        <p14:creationId xmlns:p14="http://schemas.microsoft.com/office/powerpoint/2010/main" val="2203974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Mynd 2.4</a:t>
            </a:r>
          </a:p>
        </p:txBody>
      </p:sp>
      <p:sp>
        <p:nvSpPr>
          <p:cNvPr id="4" name="Content Placeholder 3"/>
          <p:cNvSpPr>
            <a:spLocks noGrp="1"/>
          </p:cNvSpPr>
          <p:nvPr>
            <p:ph idx="13"/>
          </p:nvPr>
        </p:nvSpPr>
        <p:spPr/>
        <p:txBody>
          <a:bodyPr/>
          <a:lstStyle/>
          <a:p>
            <a:r>
              <a:rPr lang="en-US" dirty="0"/>
              <a:t>Konfúsíus (Kung Fu-</a:t>
            </a:r>
            <a:r>
              <a:rPr lang="en-US" dirty="0" err="1"/>
              <a:t>tzu</a:t>
            </a:r>
            <a:r>
              <a:rPr lang="en-US" dirty="0"/>
              <a:t> eða meistari Kung), sem hér er sýndur fyrir framan Konfúsíusarhofið í Peking, var uppi á ólgutímum í sögu Kína. Hann vildi binda enda á ofbeldi og upplausn með því að endurreisa reglu, samhljóm og lotningu, einkum innan fjölskyldunnar. (mynd: „</a:t>
            </a:r>
            <a:r>
              <a:rPr lang="en-US" dirty="0" err="1"/>
              <a:t>KongZi</a:t>
            </a:r>
            <a:r>
              <a:rPr lang="en-US" dirty="0"/>
              <a:t>, „Konfúsíusarhof með gullþaki, aðalstytta“ eftir „klarititemplateshop.com“/Flickr, CC BY 2.0)</a:t>
            </a:r>
          </a:p>
        </p:txBody>
      </p:sp>
      <p:pic>
        <p:nvPicPr>
          <p:cNvPr id="5" name="Content Placeholder 4" descr="A photo of a statue depicting Confucius that is in front of the Confucius Temple."/>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4267200" y="1481931"/>
            <a:ext cx="3657600" cy="2743200"/>
          </a:xfrm>
          <a:prstGeom prst="rect">
            <a:avLst/>
          </a:prstGeom>
        </p:spPr>
      </p:pic>
    </p:spTree>
    <p:extLst>
      <p:ext uri="{BB962C8B-B14F-4D97-AF65-F5344CB8AC3E}">
        <p14:creationId xmlns:p14="http://schemas.microsoft.com/office/powerpoint/2010/main" val="2217867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Ítarefni: Hvað myndir þú gera?</a:t>
            </a:r>
          </a:p>
        </p:txBody>
      </p:sp>
      <p:sp>
        <p:nvSpPr>
          <p:cNvPr id="3" name="Content Placeholder 2"/>
          <p:cNvSpPr>
            <a:spLocks noGrp="1"/>
          </p:cNvSpPr>
          <p:nvPr>
            <p:ph idx="1"/>
          </p:nvPr>
        </p:nvSpPr>
        <p:spPr>
          <a:xfrm>
            <a:off x="838200" y="955964"/>
            <a:ext cx="10515600" cy="3175165"/>
          </a:xfrm>
        </p:spPr>
        <p:txBody>
          <a:bodyPr>
            <a:normAutofit fontScale="85000" lnSpcReduction="20000"/>
          </a:bodyPr>
          <a:lstStyle/>
          <a:p>
            <a:pPr marL="0" indent="0">
              <a:buNone/>
            </a:pPr>
            <a:r>
              <a:rPr lang="en-US" b="1" dirty="0"/>
              <a:t>Gagnrýnin hugsun</a:t>
            </a:r>
            <a:endParaRPr lang="en-US" dirty="0"/>
          </a:p>
          <a:p>
            <a:r>
              <a:rPr lang="en-US" dirty="0"/>
              <a:t>Ef þú værir </a:t>
            </a:r>
            <a:r>
              <a:rPr lang="en-US" dirty="0" err="1"/>
              <a:t>Yijing</a:t>
            </a:r>
            <a:r>
              <a:rPr lang="en-US" dirty="0"/>
              <a:t>, hvað hefðir þú gert?</a:t>
            </a:r>
          </a:p>
          <a:p>
            <a:endParaRPr lang="en-US" dirty="0"/>
          </a:p>
          <a:p>
            <a:pPr marL="0" indent="0">
              <a:buNone/>
            </a:pPr>
            <a:r>
              <a:rPr lang="en-US" b="1" dirty="0"/>
              <a:t>Umræðuspurningar</a:t>
            </a:r>
          </a:p>
          <a:p>
            <a:r>
              <a:rPr lang="en-US" dirty="0"/>
              <a:t>Ef þú hefðir, eins og </a:t>
            </a:r>
            <a:r>
              <a:rPr lang="en-US" dirty="0" err="1"/>
              <a:t>Yijing</a:t>
            </a:r>
            <a:r>
              <a:rPr lang="en-US" dirty="0"/>
              <a:t>, upphaflega samþykkt að dulbúast sem karlmaður, hefðir þú hætt þeim látalátum eftir að þér hefði tekist að gera fyrirtækið enn arðbærara?</a:t>
            </a:r>
          </a:p>
          <a:p>
            <a:r>
              <a:rPr lang="en-US" dirty="0"/>
              <a:t>Ef </a:t>
            </a:r>
            <a:r>
              <a:rPr lang="en-US" dirty="0" err="1"/>
              <a:t>Yijing</a:t>
            </a:r>
            <a:r>
              <a:rPr lang="en-US" dirty="0"/>
              <a:t> ætti dóttur, hvaða hlutverk hefði hún hugsanlega falið dóttur sinni í fjölskyldufyrirtækinu?</a:t>
            </a:r>
          </a:p>
        </p:txBody>
      </p:sp>
    </p:spTree>
    <p:extLst>
      <p:ext uri="{BB962C8B-B14F-4D97-AF65-F5344CB8AC3E}">
        <p14:creationId xmlns:p14="http://schemas.microsoft.com/office/powerpoint/2010/main" val="2822021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Mynd 2.5</a:t>
            </a:r>
          </a:p>
        </p:txBody>
      </p:sp>
      <p:sp>
        <p:nvSpPr>
          <p:cNvPr id="4" name="Content Placeholder 3"/>
          <p:cNvSpPr>
            <a:spLocks noGrp="1"/>
          </p:cNvSpPr>
          <p:nvPr>
            <p:ph idx="13"/>
          </p:nvPr>
        </p:nvSpPr>
        <p:spPr/>
        <p:txBody>
          <a:bodyPr/>
          <a:lstStyle/>
          <a:p>
            <a:r>
              <a:rPr lang="en-US" i="1" dirty="0"/>
              <a:t>Samræður Konfúsíusar</a:t>
            </a:r>
            <a:r>
              <a:rPr lang="en-US" dirty="0"/>
              <a:t> er safn kenninga og spakmæla Konfúsíusar um dyggðugt líferni og leiðina að samhljómi. Fylgjendur hans tóku efnið saman og skrifuðu það með bleki og pensli á bambusrenninga. (mynd: „</a:t>
            </a:r>
            <a:r>
              <a:rPr lang="en-US" dirty="0" err="1"/>
              <a:t>Rongo</a:t>
            </a:r>
            <a:r>
              <a:rPr lang="en-US" dirty="0"/>
              <a:t> Analects 02“ eftir „</a:t>
            </a:r>
            <a:r>
              <a:rPr lang="en-US" dirty="0" err="1"/>
              <a:t>Fukutaro</a:t>
            </a:r>
            <a:r>
              <a:rPr lang="en-US" dirty="0"/>
              <a:t>“/Wikimedia Commons, í almenningseigu)</a:t>
            </a:r>
          </a:p>
        </p:txBody>
      </p:sp>
      <p:pic>
        <p:nvPicPr>
          <p:cNvPr id="5" name="Content Placeholder 4" descr="A piece of bamboo has Chinese characters written in ink that are organized into columns. "/>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524250" y="1123950"/>
            <a:ext cx="4991100" cy="3505200"/>
          </a:xfrm>
          <a:prstGeom prst="rect">
            <a:avLst/>
          </a:prstGeom>
        </p:spPr>
      </p:pic>
    </p:spTree>
    <p:extLst>
      <p:ext uri="{BB962C8B-B14F-4D97-AF65-F5344CB8AC3E}">
        <p14:creationId xmlns:p14="http://schemas.microsoft.com/office/powerpoint/2010/main" val="928148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Námsmarkmið: Kafli 2.3</a:t>
            </a:r>
          </a:p>
        </p:txBody>
      </p:sp>
      <p:sp>
        <p:nvSpPr>
          <p:cNvPr id="3" name="Content Placeholder 2"/>
          <p:cNvSpPr>
            <a:spLocks noGrp="1"/>
          </p:cNvSpPr>
          <p:nvPr>
            <p:ph idx="1"/>
          </p:nvPr>
        </p:nvSpPr>
        <p:spPr>
          <a:xfrm>
            <a:off x="838200" y="1219200"/>
            <a:ext cx="10515600" cy="4773386"/>
          </a:xfrm>
        </p:spPr>
        <p:txBody>
          <a:bodyPr>
            <a:normAutofit/>
          </a:bodyPr>
          <a:lstStyle/>
          <a:p>
            <a:r>
              <a:rPr lang="en-US" dirty="0"/>
              <a:t>2.3 Samanburður á dygðasiðfræði austurs og vesturs</a:t>
            </a:r>
          </a:p>
          <a:p>
            <a:pPr lvl="1"/>
            <a:r>
              <a:rPr lang="en-US" dirty="0"/>
              <a:t>Bera saman uppruna og markmið dyggðasiðfræði í Austurlöndum og Vesturlöndum</a:t>
            </a:r>
          </a:p>
          <a:p>
            <a:pPr lvl="1"/>
            <a:r>
              <a:rPr lang="en-US" dirty="0"/>
              <a:t>Lýsa því hvernig hvort kerfi um sig átti að skapa samfélagsskipan fyrir fjölskyldur og atvinnulíf</a:t>
            </a:r>
          </a:p>
          <a:p>
            <a:pPr lvl="1"/>
            <a:r>
              <a:rPr lang="en-US" dirty="0"/>
              <a:t>Greina mögulega þætti almennrar viðskiptasiðfræði</a:t>
            </a:r>
          </a:p>
          <a:p>
            <a:pPr lvl="1"/>
            <a:endParaRPr lang="en-US" dirty="0"/>
          </a:p>
          <a:p>
            <a:pPr marL="457200" lvl="1" indent="0">
              <a:buNone/>
            </a:pPr>
            <a:r>
              <a:rPr lang="en-US" b="1" dirty="0"/>
              <a:t>Umræðuefni</a:t>
            </a:r>
          </a:p>
          <a:p>
            <a:pPr lvl="1"/>
            <a:r>
              <a:rPr lang="en-US" i="1" dirty="0"/>
              <a:t>Þótt öll siðfræði, þar á meðal viðskiptasiðfræði, mótist af tíma, menningu og landfræðilegum aðstæðum, sýnir skyldleiki dyggðasiðfræði Austurlanda og Vesturlanda að sum siðferðileg gildi séu óbreytanleg og hlutlæg? Hvers vegna eða hvers vegna ekki?</a:t>
            </a:r>
          </a:p>
          <a:p>
            <a:endParaRPr lang="en-US" dirty="0"/>
          </a:p>
        </p:txBody>
      </p:sp>
    </p:spTree>
    <p:extLst>
      <p:ext uri="{BB962C8B-B14F-4D97-AF65-F5344CB8AC3E}">
        <p14:creationId xmlns:p14="http://schemas.microsoft.com/office/powerpoint/2010/main" val="2203974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Mynd 2.6</a:t>
            </a:r>
          </a:p>
        </p:txBody>
      </p:sp>
      <p:sp>
        <p:nvSpPr>
          <p:cNvPr id="4" name="Content Placeholder 3"/>
          <p:cNvSpPr>
            <a:spLocks noGrp="1"/>
          </p:cNvSpPr>
          <p:nvPr>
            <p:ph idx="13"/>
          </p:nvPr>
        </p:nvSpPr>
        <p:spPr/>
        <p:txBody>
          <a:bodyPr/>
          <a:lstStyle/>
          <a:p>
            <a:r>
              <a:rPr lang="en-US" dirty="0"/>
              <a:t>Dyggðasiðfræði Aristótelesar og Konfúsíusar eiga það sameiginlegt að leggja áherslu á stjórn, eins og samanburðurinn sýnir. (höfundarréttur: Rice University, OpenStax, samkvæmt CC BY-NC-SA leyfi)</a:t>
            </a:r>
          </a:p>
        </p:txBody>
      </p:sp>
      <p:pic>
        <p:nvPicPr>
          <p:cNvPr id="5" name="Content Placeholder 4" descr="A chart has four rows and three columns. The first row is a header and labels the table as “Control.” The second row is a header row. The first column header is blank, the second is “Aristotle” and the third is “Confucius.” Under the first column, the categories are “Characteristics” and “Behavior.” Under the column “Aristotle” are the words “phrónēsis, self-restraint, temperance” and “virtuous living, harmony, happiness.” Under the column “Confucius” are the words “self-regulation, ability, courage” and “junzi, ru (humanity).”"/>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579114" y="1143603"/>
            <a:ext cx="5033772" cy="3419856"/>
          </a:xfrm>
          <a:prstGeom prst="rect">
            <a:avLst/>
          </a:prstGeom>
        </p:spPr>
      </p:pic>
    </p:spTree>
    <p:extLst>
      <p:ext uri="{BB962C8B-B14F-4D97-AF65-F5344CB8AC3E}">
        <p14:creationId xmlns:p14="http://schemas.microsoft.com/office/powerpoint/2010/main" val="3264063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Ítarefni: Hvað myndir þú gera? (2)</a:t>
            </a:r>
          </a:p>
        </p:txBody>
      </p:sp>
      <p:sp>
        <p:nvSpPr>
          <p:cNvPr id="3" name="Content Placeholder 2"/>
          <p:cNvSpPr>
            <a:spLocks noGrp="1"/>
          </p:cNvSpPr>
          <p:nvPr>
            <p:ph idx="1"/>
          </p:nvPr>
        </p:nvSpPr>
        <p:spPr>
          <a:xfrm>
            <a:off x="838200" y="955964"/>
            <a:ext cx="10515600" cy="4383479"/>
          </a:xfrm>
        </p:spPr>
        <p:txBody>
          <a:bodyPr>
            <a:normAutofit fontScale="85000" lnSpcReduction="20000"/>
          </a:bodyPr>
          <a:lstStyle/>
          <a:p>
            <a:pPr marL="0" indent="0">
              <a:lnSpc>
                <a:spcPct val="110000"/>
              </a:lnSpc>
              <a:buNone/>
            </a:pPr>
            <a:r>
              <a:rPr lang="en-US" b="1" dirty="0"/>
              <a:t>Gagnrýnin hugsun</a:t>
            </a:r>
            <a:endParaRPr lang="en-US" dirty="0"/>
          </a:p>
          <a:p>
            <a:pPr lvl="0">
              <a:lnSpc>
                <a:spcPct val="110000"/>
              </a:lnSpc>
            </a:pPr>
            <a:r>
              <a:rPr lang="en-US" dirty="0"/>
              <a:t>Hvað telur þú að Konfúsíus og Aristóteles, kennimenn dyggðasiðfræðinnar, myndu segja um mál Kólumbíumannanna og hvernig myndu þeir meta ábyrgð? Hvað myndu þeir telja að væri afbrotið? Myndu þeir álíta að stjórnendur Chiquita hefðu sýnt fyrirhyggju, hugleysi eða blekkingar?</a:t>
            </a:r>
          </a:p>
          <a:p>
            <a:pPr lvl="0">
              <a:lnSpc>
                <a:spcPct val="110000"/>
              </a:lnSpc>
            </a:pPr>
            <a:r>
              <a:rPr lang="en-US" dirty="0"/>
              <a:t>Hvað myndir þú gera ef þú stæðir frammi fyrir þessu máli?</a:t>
            </a:r>
          </a:p>
          <a:p>
            <a:pPr lvl="0">
              <a:lnSpc>
                <a:spcPct val="110000"/>
              </a:lnSpc>
            </a:pPr>
            <a:endParaRPr lang="en-US" dirty="0"/>
          </a:p>
          <a:p>
            <a:pPr marL="0" lvl="0" indent="0">
              <a:lnSpc>
                <a:spcPct val="110000"/>
              </a:lnSpc>
              <a:buNone/>
            </a:pPr>
            <a:r>
              <a:rPr lang="en-US" b="1" dirty="0"/>
              <a:t>Umræðuspurning</a:t>
            </a:r>
          </a:p>
          <a:p>
            <a:pPr lvl="0">
              <a:lnSpc>
                <a:spcPct val="110000"/>
              </a:lnSpc>
            </a:pPr>
            <a:r>
              <a:rPr lang="en-US" dirty="0"/>
              <a:t>Hvernig gæti afstaða þín breyst eftir því hvort þú værir stjórnandi hjá Chiquita eða embættismaður í bandaríska dómsmálaráðuneytinu?</a:t>
            </a:r>
          </a:p>
          <a:p>
            <a:endParaRPr lang="en-US" dirty="0"/>
          </a:p>
        </p:txBody>
      </p:sp>
    </p:spTree>
    <p:extLst>
      <p:ext uri="{BB962C8B-B14F-4D97-AF65-F5344CB8AC3E}">
        <p14:creationId xmlns:p14="http://schemas.microsoft.com/office/powerpoint/2010/main" val="2508837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Námsmarkmið: Kafli 2.4</a:t>
            </a:r>
          </a:p>
        </p:txBody>
      </p:sp>
      <p:sp>
        <p:nvSpPr>
          <p:cNvPr id="3" name="Content Placeholder 2"/>
          <p:cNvSpPr>
            <a:spLocks noGrp="1"/>
          </p:cNvSpPr>
          <p:nvPr>
            <p:ph idx="1"/>
          </p:nvPr>
        </p:nvSpPr>
        <p:spPr>
          <a:xfrm>
            <a:off x="838200" y="1257300"/>
            <a:ext cx="10515600" cy="5086350"/>
          </a:xfrm>
        </p:spPr>
        <p:txBody>
          <a:bodyPr>
            <a:normAutofit lnSpcReduction="10000"/>
          </a:bodyPr>
          <a:lstStyle/>
          <a:p>
            <a:r>
              <a:rPr lang="en-US" dirty="0"/>
              <a:t>2.4 Nytjastefna: Mest hamingja fyrir flesta</a:t>
            </a:r>
          </a:p>
          <a:p>
            <a:pPr lvl="1"/>
            <a:r>
              <a:rPr lang="en-US" dirty="0"/>
              <a:t>Greina meginþætti nytjastefnu Jeremys Bentham</a:t>
            </a:r>
          </a:p>
          <a:p>
            <a:pPr lvl="1"/>
            <a:r>
              <a:rPr lang="en-US" dirty="0"/>
              <a:t>Greina breytingar Johns Stuarts Mill á nytjastefnunni frá upphaflegri framsetningu Benthams</a:t>
            </a:r>
          </a:p>
          <a:p>
            <a:pPr lvl="1"/>
            <a:r>
              <a:rPr lang="en-US" dirty="0"/>
              <a:t>Meta hlutverk nytjastefnu í nútímaviðskiptum </a:t>
            </a:r>
          </a:p>
          <a:p>
            <a:pPr lvl="1"/>
            <a:endParaRPr lang="en-US" dirty="0"/>
          </a:p>
          <a:p>
            <a:pPr marL="457200" lvl="1" indent="0">
              <a:buNone/>
            </a:pPr>
            <a:r>
              <a:rPr lang="en-US" b="1" dirty="0"/>
              <a:t>Umræðuefni</a:t>
            </a:r>
          </a:p>
          <a:p>
            <a:pPr lvl="1"/>
            <a:r>
              <a:rPr lang="en-US" i="1" dirty="0"/>
              <a:t>Sumir halda því fram að stjórnendur fyrirtækja beiti helst nytjastefnu þegar þeir móta siðferðilega viðskiptastefnu. Ertu sammála því mati? Ef svo er, hvað gerir nytjastefnu að aðlaðandi aðferð við að ákveða rétta stefnu fyrirtækis?</a:t>
            </a:r>
          </a:p>
          <a:p>
            <a:pPr lvl="1"/>
            <a:r>
              <a:rPr lang="en-US" i="1" dirty="0"/>
              <a:t>Óháð því hversu algeng nytjastefna er við ákvarðanatöku í viðskiptum, hvaða veikleika sérð þú í þessu siðfræðikerfi?</a:t>
            </a:r>
          </a:p>
          <a:p>
            <a:endParaRPr lang="en-US" dirty="0"/>
          </a:p>
        </p:txBody>
      </p:sp>
    </p:spTree>
    <p:extLst>
      <p:ext uri="{BB962C8B-B14F-4D97-AF65-F5344CB8AC3E}">
        <p14:creationId xmlns:p14="http://schemas.microsoft.com/office/powerpoint/2010/main" val="2203974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Mynd 2.7</a:t>
            </a:r>
          </a:p>
        </p:txBody>
      </p:sp>
      <p:sp>
        <p:nvSpPr>
          <p:cNvPr id="4" name="Content Placeholder 3"/>
          <p:cNvSpPr>
            <a:spLocks noGrp="1"/>
          </p:cNvSpPr>
          <p:nvPr>
            <p:ph idx="13"/>
          </p:nvPr>
        </p:nvSpPr>
        <p:spPr/>
        <p:txBody>
          <a:bodyPr/>
          <a:lstStyle/>
          <a:p>
            <a:r>
              <a:rPr lang="en-US" dirty="0"/>
              <a:t>Að ósk Jeremys Bentham var lík hans lagt fram til opinberrar krufningar, eins og H.H. </a:t>
            </a:r>
            <a:r>
              <a:rPr lang="en-US" dirty="0" err="1"/>
              <a:t>Pickersgill</a:t>
            </a:r>
            <a:r>
              <a:rPr lang="en-US" dirty="0"/>
              <a:t> sýndi árið 1832. Nú er líkami hans til sýnis sem „sjálfsímynd“ við University College London, háskóla sem hann arfleiddi að um helmingi eigna sinna. Varðveitt höfuð hans er einnig geymt við skólann, aðskilið frá líkamanum.) (mynd: „Mortal Remains of Jeremy Bentham, 1832“ eftir Weld Taylor; H. H. </a:t>
            </a:r>
            <a:r>
              <a:rPr lang="en-US" dirty="0" err="1"/>
              <a:t>Pickersgill</a:t>
            </a:r>
            <a:r>
              <a:rPr lang="en-US" dirty="0"/>
              <a:t>/Wikimedia Commons, CC BY 4.0 International)</a:t>
            </a:r>
          </a:p>
        </p:txBody>
      </p:sp>
      <p:pic>
        <p:nvPicPr>
          <p:cNvPr id="5" name="Content Placeholder 4" descr="A drawing depicting Jeremy Bentham’s corpse laid out on a table and mostly covered by a sheet."/>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3714750" y="1390650"/>
            <a:ext cx="4705350" cy="2971800"/>
          </a:xfrm>
          <a:prstGeom prst="rect">
            <a:avLst/>
          </a:prstGeom>
        </p:spPr>
      </p:pic>
    </p:spTree>
    <p:extLst>
      <p:ext uri="{BB962C8B-B14F-4D97-AF65-F5344CB8AC3E}">
        <p14:creationId xmlns:p14="http://schemas.microsoft.com/office/powerpoint/2010/main" val="3406201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Ítarefni: Siðfræði þvert á tíma og menningarheima (3)</a:t>
            </a:r>
          </a:p>
        </p:txBody>
      </p:sp>
      <p:sp>
        <p:nvSpPr>
          <p:cNvPr id="3" name="Content Placeholder 2"/>
          <p:cNvSpPr>
            <a:spLocks noGrp="1"/>
          </p:cNvSpPr>
          <p:nvPr>
            <p:ph idx="1"/>
          </p:nvPr>
        </p:nvSpPr>
        <p:spPr>
          <a:xfrm>
            <a:off x="838200" y="955964"/>
            <a:ext cx="10515600" cy="3354779"/>
          </a:xfrm>
        </p:spPr>
        <p:txBody>
          <a:bodyPr>
            <a:normAutofit/>
          </a:bodyPr>
          <a:lstStyle/>
          <a:p>
            <a:pPr marL="0" indent="0">
              <a:buNone/>
            </a:pPr>
            <a:r>
              <a:rPr lang="en-US" b="1" dirty="0"/>
              <a:t>Gagnrýnin hugsun</a:t>
            </a:r>
            <a:endParaRPr lang="en-US" dirty="0"/>
          </a:p>
          <a:p>
            <a:pPr lvl="0"/>
            <a:r>
              <a:rPr lang="en-US" dirty="0"/>
              <a:t>Hvað finnst þér um hinstu ósk Benthams? Var þetta verk sérvitrings eða manns sem var sannleikanum innilega trúr og nógu hugrakkur til að breyta samkvæmt sannfæringu sinni?</a:t>
            </a:r>
          </a:p>
          <a:p>
            <a:pPr lvl="0"/>
            <a:r>
              <a:rPr lang="en-US" dirty="0"/>
              <a:t> Telur þú skynsamlegt að halda áfram að virða ósk Benthams nú á dögum? Hvers vegna er hún virt? Þurfa óskir að vera skynsamlegar? Hvers vegna eða hvers vegna ekki?</a:t>
            </a:r>
          </a:p>
          <a:p>
            <a:endParaRPr lang="en-US" dirty="0"/>
          </a:p>
        </p:txBody>
      </p:sp>
    </p:spTree>
    <p:extLst>
      <p:ext uri="{BB962C8B-B14F-4D97-AF65-F5344CB8AC3E}">
        <p14:creationId xmlns:p14="http://schemas.microsoft.com/office/powerpoint/2010/main" val="2650521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Mynd 2.8</a:t>
            </a:r>
          </a:p>
        </p:txBody>
      </p:sp>
      <p:sp>
        <p:nvSpPr>
          <p:cNvPr id="4" name="Content Placeholder 3"/>
          <p:cNvSpPr>
            <a:spLocks noGrp="1"/>
          </p:cNvSpPr>
          <p:nvPr>
            <p:ph idx="13"/>
          </p:nvPr>
        </p:nvSpPr>
        <p:spPr/>
        <p:txBody>
          <a:bodyPr/>
          <a:lstStyle/>
          <a:p>
            <a:r>
              <a:rPr lang="en-US" dirty="0"/>
              <a:t>Í ritinu </a:t>
            </a:r>
            <a:r>
              <a:rPr lang="en-US" i="1" dirty="0"/>
              <a:t>Um frelsið</a:t>
            </a:r>
            <a:r>
              <a:rPr lang="en-US" dirty="0"/>
              <a:t> (1859) (a) tengdi John Stuart Mill (b) nytsemi við mannréttindi. Hann lagði áherslu á mikilvægi tjáningarfrelsis til að leiðrétta ranghugmyndir og skapa verðmæti fyrir einstaklinginn og samfélagið. (mynd a: breytt útgáfa af „On Liberty (first edition title page via facsimile)“ eftir „</a:t>
            </a:r>
            <a:r>
              <a:rPr lang="en-US" dirty="0" err="1"/>
              <a:t>Yodin</a:t>
            </a:r>
            <a:r>
              <a:rPr lang="en-US" dirty="0"/>
              <a:t>“/Wikimedia Commons, í almenningseigu; mynd b: breytt útgáfa af „John Stuart Mill by London Stereoscopic Company, c1870“ eftir „</a:t>
            </a:r>
            <a:r>
              <a:rPr lang="en-US" dirty="0" err="1"/>
              <a:t>Scewing</a:t>
            </a:r>
            <a:r>
              <a:rPr lang="en-US" dirty="0"/>
              <a:t>“/Wikimedia Commons, almenningseign)</a:t>
            </a:r>
          </a:p>
        </p:txBody>
      </p:sp>
      <p:pic>
        <p:nvPicPr>
          <p:cNvPr id="5" name="Content Placeholder 4" descr="Part A shows a print copy of John Stuart Mill’s On Liberty. Part B shows John Stuart Mill."/>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4267200" y="1509363"/>
            <a:ext cx="3657600" cy="2688336"/>
          </a:xfrm>
          <a:prstGeom prst="rect">
            <a:avLst/>
          </a:prstGeom>
        </p:spPr>
      </p:pic>
    </p:spTree>
    <p:extLst>
      <p:ext uri="{BB962C8B-B14F-4D97-AF65-F5344CB8AC3E}">
        <p14:creationId xmlns:p14="http://schemas.microsoft.com/office/powerpoint/2010/main" val="3381700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t>Viðbót: Hugmyndasamstarf Johns Stuarts Mill og Harrietar Taylor Mill</a:t>
            </a:r>
          </a:p>
        </p:txBody>
      </p:sp>
      <p:sp>
        <p:nvSpPr>
          <p:cNvPr id="4" name="Content Placeholder 3"/>
          <p:cNvSpPr>
            <a:spLocks noGrp="1"/>
          </p:cNvSpPr>
          <p:nvPr>
            <p:ph sz="quarter" idx="13"/>
          </p:nvPr>
        </p:nvSpPr>
        <p:spPr/>
        <p:txBody>
          <a:bodyPr/>
          <a:lstStyle/>
          <a:p>
            <a:r>
              <a:rPr lang="en-US" dirty="0"/>
              <a:t>John Stuart Mill tileinkaði eiginkonu sinni, Harriet Taylor Mill (1807–1858), ritið </a:t>
            </a:r>
            <a:r>
              <a:rPr lang="en-US" i="1" dirty="0"/>
              <a:t>Um frelsið</a:t>
            </a:r>
            <a:r>
              <a:rPr lang="en-US" dirty="0"/>
              <a:t>. Ritið kom út ári eftir andlát hennar og J.S. Mill syrgði hana enn sárt. Bæði voru þau sjálfstæðir og virtir rithöfundar. Sumir álitsgjafar benda á að þau hafi hvort um sig verið traustur ritstjóri hins. Á 19. öld voru fáar konur kunnar fyrir ritstörf, einkum á sviði stjórnmálafræði, en J.S. Mill viðurkenndi opinberlega hve mikið hann ætti eiginkonu sinni að þakka í fræðilegu tilliti. Samkvæmt öllum heimildum mat hún framlag hans með sama hætti. (mynd: aðlögun á verkinu „Harriet Mill from NPG by anonymous“ frá National Portrait Gallery/Wikimedia Commons, almenningseign) </a:t>
            </a:r>
          </a:p>
        </p:txBody>
      </p:sp>
      <p:pic>
        <p:nvPicPr>
          <p:cNvPr id="5" name="Picture 4" descr="This shows a photograph of a painting by an anonymous artist of Harriet Taylor Mill."/>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9299" y="1277359"/>
            <a:ext cx="2565175" cy="2818727"/>
          </a:xfrm>
          <a:prstGeom prst="rect">
            <a:avLst/>
          </a:prstGeom>
        </p:spPr>
      </p:pic>
    </p:spTree>
    <p:extLst>
      <p:ext uri="{BB962C8B-B14F-4D97-AF65-F5344CB8AC3E}">
        <p14:creationId xmlns:p14="http://schemas.microsoft.com/office/powerpoint/2010/main" val="2084446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Námsmarkmið: Kafli 2.5</a:t>
            </a:r>
          </a:p>
        </p:txBody>
      </p:sp>
      <p:sp>
        <p:nvSpPr>
          <p:cNvPr id="3" name="Content Placeholder 2"/>
          <p:cNvSpPr>
            <a:spLocks noGrp="1"/>
          </p:cNvSpPr>
          <p:nvPr>
            <p:ph idx="1"/>
          </p:nvPr>
        </p:nvSpPr>
        <p:spPr>
          <a:xfrm>
            <a:off x="838200" y="1314450"/>
            <a:ext cx="10515600" cy="5143500"/>
          </a:xfrm>
        </p:spPr>
        <p:txBody>
          <a:bodyPr>
            <a:normAutofit/>
          </a:bodyPr>
          <a:lstStyle/>
          <a:p>
            <a:r>
              <a:rPr lang="en-US" dirty="0"/>
              <a:t>2.5 Skyldusiðfræði: Siðfræði sem skylda</a:t>
            </a:r>
          </a:p>
          <a:p>
            <a:pPr lvl="1"/>
            <a:r>
              <a:rPr lang="en-US" dirty="0"/>
              <a:t>Útskýra hugmynd Immanuels Kant um skyldu og skilyrðislausa skylduboðið</a:t>
            </a:r>
          </a:p>
          <a:p>
            <a:pPr lvl="1"/>
            <a:r>
              <a:rPr lang="en-US" dirty="0"/>
              <a:t>Greina á milli nytjastefnu og skyldusiðfræði</a:t>
            </a:r>
          </a:p>
          <a:p>
            <a:pPr lvl="1"/>
            <a:r>
              <a:rPr lang="en-US" dirty="0"/>
              <a:t>Beita líkani að kantískri viðskiptasiðfræði</a:t>
            </a:r>
          </a:p>
          <a:p>
            <a:pPr lvl="1"/>
            <a:endParaRPr lang="en-US" dirty="0"/>
          </a:p>
          <a:p>
            <a:pPr marL="457200" lvl="1" indent="0">
              <a:buNone/>
            </a:pPr>
            <a:r>
              <a:rPr lang="en-US" b="1" dirty="0"/>
              <a:t>Umræðuefni</a:t>
            </a:r>
          </a:p>
          <a:p>
            <a:pPr lvl="1"/>
            <a:r>
              <a:rPr lang="en-US" i="1" dirty="0"/>
              <a:t>Útskýrið styrkleika og veikleika nytjastefnu og skyldusiðfræði.</a:t>
            </a:r>
          </a:p>
          <a:p>
            <a:pPr lvl="1"/>
            <a:endParaRPr lang="en-US" dirty="0"/>
          </a:p>
          <a:p>
            <a:endParaRPr lang="en-US" dirty="0"/>
          </a:p>
        </p:txBody>
      </p:sp>
    </p:spTree>
    <p:extLst>
      <p:ext uri="{BB962C8B-B14F-4D97-AF65-F5344CB8AC3E}">
        <p14:creationId xmlns:p14="http://schemas.microsoft.com/office/powerpoint/2010/main" val="2203974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Mynd 2.9</a:t>
            </a:r>
          </a:p>
        </p:txBody>
      </p:sp>
      <p:sp>
        <p:nvSpPr>
          <p:cNvPr id="4" name="Content Placeholder 3"/>
          <p:cNvSpPr>
            <a:spLocks noGrp="1"/>
          </p:cNvSpPr>
          <p:nvPr>
            <p:ph idx="13"/>
          </p:nvPr>
        </p:nvSpPr>
        <p:spPr/>
        <p:txBody>
          <a:bodyPr/>
          <a:lstStyle/>
          <a:p>
            <a:r>
              <a:rPr lang="en-US" dirty="0"/>
              <a:t>Rit Immanuels Kant, </a:t>
            </a:r>
            <a:r>
              <a:rPr lang="en-US" i="1" dirty="0"/>
              <a:t>Gagnrýni hreinnar skynsemi</a:t>
            </a:r>
            <a:r>
              <a:rPr lang="en-US" dirty="0"/>
              <a:t>, kom fyrst út árið 1781 og setti fram nýtt kerfi til að skilja reynslu og veruleika. Það varði trúarlega sannfæringu gegn guðleysi og vísindalega aðferð gegn efahyggju upplýsingarinnar. (mynd a: aðlögun á „Immanuel Kant (1724–1804)“ eftir „Daube </a:t>
            </a:r>
            <a:r>
              <a:rPr lang="en-US" dirty="0" err="1"/>
              <a:t>aus</a:t>
            </a:r>
            <a:r>
              <a:rPr lang="en-US" dirty="0"/>
              <a:t> </a:t>
            </a:r>
            <a:r>
              <a:rPr lang="en-US" dirty="0" err="1"/>
              <a:t>Böblingen</a:t>
            </a:r>
            <a:r>
              <a:rPr lang="en-US" dirty="0"/>
              <a:t>“/Wikimedia Commons, almenningseign; mynd b: aðlögun á „Titilsíðu útgáfunnar frá 1781 af Gagnrýni hreinnar skynsemi eftir Immanuel Kant“ eftir „</a:t>
            </a:r>
            <a:r>
              <a:rPr lang="en-US" dirty="0" err="1"/>
              <a:t>Tomisti</a:t>
            </a:r>
            <a:r>
              <a:rPr lang="en-US" dirty="0"/>
              <a:t>“/Wikimedia Commons, almenningseign)</a:t>
            </a:r>
          </a:p>
        </p:txBody>
      </p:sp>
      <p:pic>
        <p:nvPicPr>
          <p:cNvPr id="5" name="Content Placeholder 4" descr="Part A shows a painting depicting Immanuel Kant. Part B shows a print copy of Immanuel Kant’s Critique of Pure Reason, written in German."/>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4267200" y="1516221"/>
            <a:ext cx="3657600" cy="2674620"/>
          </a:xfrm>
          <a:prstGeom prst="rect">
            <a:avLst/>
          </a:prstGeom>
        </p:spPr>
      </p:pic>
    </p:spTree>
    <p:extLst>
      <p:ext uri="{BB962C8B-B14F-4D97-AF65-F5344CB8AC3E}">
        <p14:creationId xmlns:p14="http://schemas.microsoft.com/office/powerpoint/2010/main" val="1085615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Ítarefni: Hvað myndir þú gera? (3)</a:t>
            </a:r>
          </a:p>
        </p:txBody>
      </p:sp>
      <p:sp>
        <p:nvSpPr>
          <p:cNvPr id="3" name="Content Placeholder 2"/>
          <p:cNvSpPr>
            <a:spLocks noGrp="1"/>
          </p:cNvSpPr>
          <p:nvPr>
            <p:ph idx="1"/>
          </p:nvPr>
        </p:nvSpPr>
        <p:spPr>
          <a:xfrm>
            <a:off x="838200" y="955964"/>
            <a:ext cx="10515600" cy="5314208"/>
          </a:xfrm>
        </p:spPr>
        <p:txBody>
          <a:bodyPr>
            <a:normAutofit fontScale="77500" lnSpcReduction="20000"/>
          </a:bodyPr>
          <a:lstStyle/>
          <a:p>
            <a:pPr marL="0" indent="0">
              <a:lnSpc>
                <a:spcPct val="100000"/>
              </a:lnSpc>
              <a:buNone/>
            </a:pPr>
            <a:r>
              <a:rPr lang="en-US" sz="3100" b="1" dirty="0"/>
              <a:t>Gagnrýnin hugsun</a:t>
            </a:r>
            <a:endParaRPr lang="en-US" sz="3100" dirty="0"/>
          </a:p>
          <a:p>
            <a:pPr lvl="0">
              <a:lnSpc>
                <a:spcPct val="100000"/>
              </a:lnSpc>
            </a:pPr>
            <a:r>
              <a:rPr lang="en-US" sz="3100" dirty="0"/>
              <a:t>Sagt hefur verið að í kantískri siðfræði gangi skyldan framar fegurðinni og siðferðið framar hamingjunni. Dettur þér í hug önnur tilvik þar sem réttlætanlegt er að brjóta gegn einni siðareglu til að fylgja annarri, ef til vill mikilvægari? Hvaða atriði ráða úrslitum í hverju tilviki?</a:t>
            </a:r>
          </a:p>
          <a:p>
            <a:pPr lvl="0">
              <a:lnSpc>
                <a:spcPct val="100000"/>
              </a:lnSpc>
            </a:pPr>
            <a:r>
              <a:rPr lang="en-US" sz="3100" dirty="0"/>
              <a:t>Hvað myndir þú gera í sporum Jeans </a:t>
            </a:r>
            <a:r>
              <a:rPr lang="en-US" sz="3100" dirty="0" err="1"/>
              <a:t>Valjeans?</a:t>
            </a:r>
            <a:r>
              <a:rPr lang="en-US" sz="3100" dirty="0"/>
              <a:t>?</a:t>
            </a:r>
          </a:p>
          <a:p>
            <a:pPr lvl="0">
              <a:lnSpc>
                <a:spcPct val="100000"/>
              </a:lnSpc>
            </a:pPr>
            <a:endParaRPr lang="en-US" sz="3100" dirty="0"/>
          </a:p>
          <a:p>
            <a:pPr marL="0" lvl="0" indent="0">
              <a:lnSpc>
                <a:spcPct val="100000"/>
              </a:lnSpc>
              <a:buNone/>
            </a:pPr>
            <a:r>
              <a:rPr lang="en-US" sz="3100" b="1" dirty="0"/>
              <a:t>Umræðuefni</a:t>
            </a:r>
          </a:p>
          <a:p>
            <a:pPr lvl="0">
              <a:lnSpc>
                <a:spcPct val="100000"/>
              </a:lnSpc>
            </a:pPr>
            <a:r>
              <a:rPr lang="en-US" sz="3100" dirty="0"/>
              <a:t>Sumir álitsgjafar telja að í kantískri siðfræði sé sérstakt tillit tekið til málsbótarástæðna þegar metnar eru ástæður athafna okkar. Ef mildari niðurstöðu er beitt í sakamáli vegna aðstæðna brotamannsins er til dæmis lagt kantískt mat á málið.</a:t>
            </a:r>
          </a:p>
          <a:p>
            <a:pPr lvl="0">
              <a:lnSpc>
                <a:spcPct val="100000"/>
              </a:lnSpc>
            </a:pPr>
            <a:r>
              <a:rPr lang="en-US" sz="3100" dirty="0"/>
              <a:t>Á sama hátt beitir þú kantískri siðfræði þegar þú fyrirgefur einhverjum sem særði þig óviljandi.</a:t>
            </a:r>
          </a:p>
          <a:p>
            <a:endParaRPr lang="en-US" dirty="0"/>
          </a:p>
        </p:txBody>
      </p:sp>
    </p:spTree>
    <p:extLst>
      <p:ext uri="{BB962C8B-B14F-4D97-AF65-F5344CB8AC3E}">
        <p14:creationId xmlns:p14="http://schemas.microsoft.com/office/powerpoint/2010/main" val="2351497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Ítarefni: Dæmi úr raunveruleikanum</a:t>
            </a:r>
          </a:p>
        </p:txBody>
      </p:sp>
      <p:sp>
        <p:nvSpPr>
          <p:cNvPr id="3" name="Content Placeholder 2"/>
          <p:cNvSpPr>
            <a:spLocks noGrp="1"/>
          </p:cNvSpPr>
          <p:nvPr>
            <p:ph idx="1"/>
          </p:nvPr>
        </p:nvSpPr>
        <p:spPr/>
        <p:txBody>
          <a:bodyPr/>
          <a:lstStyle/>
          <a:p>
            <a:pPr marL="0" indent="0">
              <a:buNone/>
            </a:pPr>
            <a:r>
              <a:rPr lang="en-US" b="1" dirty="0"/>
              <a:t>Gagnrýnin hugsun</a:t>
            </a:r>
            <a:endParaRPr lang="en-US" dirty="0"/>
          </a:p>
          <a:p>
            <a:pPr lvl="0"/>
            <a:r>
              <a:rPr lang="en-US" dirty="0"/>
              <a:t>Hvernig gæti skilyrðislausa skylduboðið orðið hluti af menningu skipulagsheildar? Gæti það virkað í atvinnulífinu?</a:t>
            </a:r>
          </a:p>
          <a:p>
            <a:pPr lvl="0"/>
            <a:r>
              <a:rPr lang="en-US" dirty="0"/>
              <a:t>Telur þú að skilyrðislausa skylduboðið eigi við um eigin hagsmuni þína og framtíðarvonir í starfi?</a:t>
            </a:r>
          </a:p>
          <a:p>
            <a:endParaRPr lang="en-US" dirty="0"/>
          </a:p>
        </p:txBody>
      </p:sp>
    </p:spTree>
    <p:extLst>
      <p:ext uri="{BB962C8B-B14F-4D97-AF65-F5344CB8AC3E}">
        <p14:creationId xmlns:p14="http://schemas.microsoft.com/office/powerpoint/2010/main" val="3732994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Námsmarkmið: Kafli 2.6</a:t>
            </a:r>
          </a:p>
        </p:txBody>
      </p:sp>
      <p:sp>
        <p:nvSpPr>
          <p:cNvPr id="3" name="Content Placeholder 2"/>
          <p:cNvSpPr>
            <a:spLocks noGrp="1"/>
          </p:cNvSpPr>
          <p:nvPr>
            <p:ph idx="1"/>
          </p:nvPr>
        </p:nvSpPr>
        <p:spPr>
          <a:xfrm>
            <a:off x="838200" y="1276350"/>
            <a:ext cx="10515600" cy="5162550"/>
          </a:xfrm>
        </p:spPr>
        <p:txBody>
          <a:bodyPr>
            <a:normAutofit/>
          </a:bodyPr>
          <a:lstStyle/>
          <a:p>
            <a:r>
              <a:rPr lang="en-US" dirty="0"/>
              <a:t>2.6 Kenning um réttlæti</a:t>
            </a:r>
          </a:p>
          <a:p>
            <a:pPr lvl="1"/>
            <a:r>
              <a:rPr lang="en-US" dirty="0"/>
              <a:t>Meta svar Johns Rawls við nytjastefnunni</a:t>
            </a:r>
          </a:p>
          <a:p>
            <a:pPr lvl="1"/>
            <a:r>
              <a:rPr lang="en-US" dirty="0"/>
              <a:t>Greina vandann við endurdreifingu</a:t>
            </a:r>
          </a:p>
          <a:p>
            <a:pPr lvl="1"/>
            <a:r>
              <a:rPr lang="en-US" dirty="0"/>
              <a:t>Beita réttlætiskenningu í viðskiptum</a:t>
            </a:r>
          </a:p>
          <a:p>
            <a:pPr lvl="1"/>
            <a:endParaRPr lang="en-US" dirty="0"/>
          </a:p>
          <a:p>
            <a:pPr marL="457200" lvl="1" indent="0">
              <a:buNone/>
            </a:pPr>
            <a:r>
              <a:rPr lang="en-US" b="1" dirty="0"/>
              <a:t>Umræðuefni</a:t>
            </a:r>
          </a:p>
          <a:p>
            <a:pPr lvl="1"/>
            <a:r>
              <a:rPr lang="en-US" i="1" dirty="0"/>
              <a:t>John Rawls taldi sig nytjastefnumann og leit því á kenningu sína sem breytingu á nytjastefnunni — eða róttæka umbreytingu hennar.</a:t>
            </a:r>
          </a:p>
          <a:p>
            <a:pPr lvl="1"/>
            <a:r>
              <a:rPr lang="en-US" i="1" dirty="0"/>
              <a:t>Gæti beiting réttlætiskenningar í viðskiptum rekist á þá skyldu sem margir æðstu stjórnendur telja sig hafa til að hámarka arð hluthafa?</a:t>
            </a:r>
          </a:p>
          <a:p>
            <a:pPr lvl="1"/>
            <a:endParaRPr lang="en-US" dirty="0"/>
          </a:p>
          <a:p>
            <a:pPr lvl="1"/>
            <a:endParaRPr lang="en-US" dirty="0"/>
          </a:p>
          <a:p>
            <a:endParaRPr lang="en-US" dirty="0"/>
          </a:p>
        </p:txBody>
      </p:sp>
    </p:spTree>
    <p:extLst>
      <p:ext uri="{BB962C8B-B14F-4D97-AF65-F5344CB8AC3E}">
        <p14:creationId xmlns:p14="http://schemas.microsoft.com/office/powerpoint/2010/main" val="22039744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Mynd 2.10</a:t>
            </a:r>
          </a:p>
        </p:txBody>
      </p:sp>
      <p:sp>
        <p:nvSpPr>
          <p:cNvPr id="4" name="Content Placeholder 3"/>
          <p:cNvSpPr>
            <a:spLocks noGrp="1"/>
          </p:cNvSpPr>
          <p:nvPr>
            <p:ph idx="13"/>
          </p:nvPr>
        </p:nvSpPr>
        <p:spPr/>
        <p:txBody>
          <a:bodyPr/>
          <a:lstStyle/>
          <a:p>
            <a:r>
              <a:rPr lang="en-US" dirty="0"/>
              <a:t>„Fávísi fortjaldið“ í „upphafsstöðu“ Rawls. Þeir sem eru í upphafsstöðunni vita ekki hverjir þeir verða þegar fortjaldinu (veggnum) verður lyft. Rawls taldi að slík fávísi myndi hvetja fólk í samfélaginu til að velja af sanngirni. (heimild: Höfundarréttur Rice University, OpenStax, samkvæmt CC BY-NC-SA 4.0 leyfi)</a:t>
            </a:r>
          </a:p>
        </p:txBody>
      </p:sp>
      <p:pic>
        <p:nvPicPr>
          <p:cNvPr id="5" name="Content Placeholder 4" descr="An illustration depicts a basic figure of a person, all in gray. The figure is labeled original position. To the right of the figure is a wall labeled veil of ignorance. On the other side of the wall, to the right, are eight figures with more details than the first. One figure has medium to light skin tone and a dress. One has medium to dark skin tone and a cane. One has light skin tone. One has light skin tone and a service dog. One has medium to dark skin tone. One has medium to light skin tone and a dress with a dollar sign on it. One has dark skin tone and a dress. One has dark skin tone and is in a wheelchair. &#10;&#10;"/>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4292346" y="1177893"/>
            <a:ext cx="3607308" cy="3351276"/>
          </a:xfrm>
          <a:prstGeom prst="rect">
            <a:avLst/>
          </a:prstGeom>
        </p:spPr>
      </p:pic>
    </p:spTree>
    <p:extLst>
      <p:ext uri="{BB962C8B-B14F-4D97-AF65-F5344CB8AC3E}">
        <p14:creationId xmlns:p14="http://schemas.microsoft.com/office/powerpoint/2010/main" val="28336523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Ítarefni: Hvað myndir þú gera? (4)</a:t>
            </a:r>
          </a:p>
        </p:txBody>
      </p:sp>
      <p:sp>
        <p:nvSpPr>
          <p:cNvPr id="3" name="Content Placeholder 2"/>
          <p:cNvSpPr>
            <a:spLocks noGrp="1"/>
          </p:cNvSpPr>
          <p:nvPr>
            <p:ph idx="1"/>
          </p:nvPr>
        </p:nvSpPr>
        <p:spPr>
          <a:xfrm>
            <a:off x="838200" y="955964"/>
            <a:ext cx="10515600" cy="5085607"/>
          </a:xfrm>
        </p:spPr>
        <p:txBody>
          <a:bodyPr>
            <a:normAutofit fontScale="85000" lnSpcReduction="20000"/>
          </a:bodyPr>
          <a:lstStyle/>
          <a:p>
            <a:pPr marL="0" indent="0">
              <a:lnSpc>
                <a:spcPct val="110000"/>
              </a:lnSpc>
              <a:buNone/>
            </a:pPr>
            <a:r>
              <a:rPr lang="en-US" b="1" dirty="0"/>
              <a:t>Gagnrýnin hugsun</a:t>
            </a:r>
            <a:endParaRPr lang="en-US" dirty="0"/>
          </a:p>
          <a:p>
            <a:pPr lvl="0">
              <a:lnSpc>
                <a:spcPct val="110000"/>
              </a:lnSpc>
            </a:pPr>
            <a:r>
              <a:rPr lang="en-US" dirty="0"/>
              <a:t>Hverju ert þú tilbúin(n) að fórna svo eldra fólki — hver sem í þeim hópi kann að verða — sé tryggð umönnun og öryggi á efri árum?</a:t>
            </a:r>
          </a:p>
          <a:p>
            <a:pPr lvl="0">
              <a:lnSpc>
                <a:spcPct val="110000"/>
              </a:lnSpc>
            </a:pPr>
            <a:r>
              <a:rPr lang="en-US" dirty="0"/>
              <a:t>Ættir þú að þurfa að greiða í kerfi sem tryggir sjúkratryggingar fyrir fólk sem hugsar verr um heilsuna en þú? Hvers vegna eða hvers vegna ekki?</a:t>
            </a:r>
          </a:p>
          <a:p>
            <a:pPr marL="0" lvl="0" indent="0">
              <a:lnSpc>
                <a:spcPct val="110000"/>
              </a:lnSpc>
              <a:buNone/>
            </a:pPr>
            <a:endParaRPr lang="en-US" dirty="0"/>
          </a:p>
          <a:p>
            <a:pPr marL="0" lvl="0" indent="0">
              <a:lnSpc>
                <a:spcPct val="110000"/>
              </a:lnSpc>
              <a:buNone/>
            </a:pPr>
            <a:r>
              <a:rPr lang="en-US" b="1" dirty="0"/>
              <a:t>Umræðuspurningar</a:t>
            </a:r>
          </a:p>
          <a:p>
            <a:pPr lvl="0">
              <a:lnSpc>
                <a:spcPct val="110000"/>
              </a:lnSpc>
            </a:pPr>
            <a:r>
              <a:rPr lang="en-US" dirty="0"/>
              <a:t>Myndir þú sem stjórnandi fyrirtækis telja þér skylt að greiða fyrir sömu heilbrigðistengdu kjör allra starfsmanna, óháð því hvort þeir lifa heilbrigðu lífi? Hvers vegna eða hvers vegna ekki?</a:t>
            </a:r>
          </a:p>
          <a:p>
            <a:pPr>
              <a:lnSpc>
                <a:spcPct val="110000"/>
              </a:lnSpc>
            </a:pPr>
            <a:r>
              <a:rPr lang="en-US" dirty="0"/>
              <a:t>Ef sýna mætti fram á að einkareknir grunnskólar skiluðu meiri árangri en opinberir grunnskólar, hvaða svar gæti réttlætiskenning gefið?</a:t>
            </a:r>
          </a:p>
          <a:p>
            <a:pPr lvl="0"/>
            <a:endParaRPr lang="en-US" dirty="0"/>
          </a:p>
          <a:p>
            <a:endParaRPr lang="en-US" dirty="0"/>
          </a:p>
        </p:txBody>
      </p:sp>
    </p:spTree>
    <p:extLst>
      <p:ext uri="{BB962C8B-B14F-4D97-AF65-F5344CB8AC3E}">
        <p14:creationId xmlns:p14="http://schemas.microsoft.com/office/powerpoint/2010/main" val="30210262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21F9F-7FA5-F865-AA7B-EF5B40A0F9A1}"/>
              </a:ext>
            </a:extLst>
          </p:cNvPr>
          <p:cNvSpPr>
            <a:spLocks noGrp="1"/>
          </p:cNvSpPr>
          <p:nvPr>
            <p:ph type="title"/>
          </p:nvPr>
        </p:nvSpPr>
        <p:spPr>
          <a:xfrm>
            <a:off x="838200" y="365126"/>
            <a:ext cx="10515600" cy="424583"/>
          </a:xfrm>
        </p:spPr>
        <p:txBody>
          <a:bodyPr>
            <a:normAutofit fontScale="90000"/>
          </a:bodyPr>
          <a:lstStyle/>
          <a:p>
            <a:r>
              <a:rPr lang="en-US" dirty="0"/>
              <a:t>Höfundarréttur</a:t>
            </a:r>
          </a:p>
        </p:txBody>
      </p:sp>
      <p:sp>
        <p:nvSpPr>
          <p:cNvPr id="5" name="Content Placeholder 2"/>
          <p:cNvSpPr>
            <a:spLocks noGrp="1"/>
          </p:cNvSpPr>
          <p:nvPr>
            <p:ph idx="1"/>
          </p:nvPr>
        </p:nvSpPr>
        <p:spPr>
          <a:xfrm>
            <a:off x="838200" y="955964"/>
            <a:ext cx="10515600" cy="5349586"/>
          </a:xfrm>
        </p:spPr>
        <p:txBody>
          <a:bodyPr anchor="ctr"/>
          <a:lstStyle/>
          <a:p>
            <a:pPr marL="0" indent="0">
              <a:buNone/>
            </a:pPr>
            <a:r>
              <a:rPr lang="en-US" dirty="0"/>
              <a:t>Þetta ítarefni frá OpenStax er © Rice University og gefið út samkvæmt alþjóðlega CC BY-NC-SA 4.0 leyfinu. Aðeins má afrita það eða breyta því í óviðskiptalegum tilgangi, en geta verður OpenStax og Rice University sem höfunda og tilgreina allar breytingar. Öllum aðlöguðum útgáfum verður að deila samkvæmt sams konar leyfi.</a:t>
            </a:r>
          </a:p>
        </p:txBody>
      </p:sp>
    </p:spTree>
    <p:extLst>
      <p:ext uri="{BB962C8B-B14F-4D97-AF65-F5344CB8AC3E}">
        <p14:creationId xmlns:p14="http://schemas.microsoft.com/office/powerpoint/2010/main" val="3184179662"/>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423</TotalTime>
  <Words>2374</Words>
  <Application>Microsoft Macintosh PowerPoint</Application>
  <PresentationFormat>Widescreen</PresentationFormat>
  <Paragraphs>128</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Business Ethics</vt:lpstr>
      <vt:lpstr>Chapter Outline</vt:lpstr>
      <vt:lpstr>Figure 2.1</vt:lpstr>
      <vt:lpstr>Learning Objectives: Section 2.1</vt:lpstr>
      <vt:lpstr>Figure 2.2</vt:lpstr>
      <vt:lpstr>Figure 2.3</vt:lpstr>
      <vt:lpstr>Feature Box: Ethics Across Time and Cultures</vt:lpstr>
      <vt:lpstr>Feature Box: Ethics Across Time and Cultures (2)</vt:lpstr>
      <vt:lpstr>Learning Objectives: Section 2.2</vt:lpstr>
      <vt:lpstr>Figure 2.4</vt:lpstr>
      <vt:lpstr>Feature Box: What Would You Do?</vt:lpstr>
      <vt:lpstr>Figure 2.5</vt:lpstr>
      <vt:lpstr>Learning Objectives: Section 2.3</vt:lpstr>
      <vt:lpstr>Figure 2.6</vt:lpstr>
      <vt:lpstr>Feature Box: What Would You Do? (2)</vt:lpstr>
      <vt:lpstr>Learning Objectives: Section 2.4</vt:lpstr>
      <vt:lpstr>Figure 2.7</vt:lpstr>
      <vt:lpstr>Feature Box: Ethics Across Time and Cultures (3)</vt:lpstr>
      <vt:lpstr>Figure 2.8</vt:lpstr>
      <vt:lpstr>Extension: The Intellectual Team of John Stuart Mill and Harriet Taylor Mill</vt:lpstr>
      <vt:lpstr>Learning Objectives: Section 2.5</vt:lpstr>
      <vt:lpstr>Figure 2.9</vt:lpstr>
      <vt:lpstr>Feature Box: What Would You Do? (3)</vt:lpstr>
      <vt:lpstr>Feature Box: Cases from the Real World</vt:lpstr>
      <vt:lpstr>Learning Objectives: Section 2.6</vt:lpstr>
      <vt:lpstr>Figure 2.10</vt:lpstr>
      <vt:lpstr>Feature Box: What Would You Do? (4)</vt:lpstr>
      <vt:lpstr>Copyright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105</cp:revision>
  <dcterms:created xsi:type="dcterms:W3CDTF">2018-05-29T21:16:34Z</dcterms:created>
  <dcterms:modified xsi:type="dcterms:W3CDTF">2026-03-03T19:39:57Z</dcterms:modified>
</cp:coreProperties>
</file>