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68" r:id="rId4"/>
    <p:sldId id="258" r:id="rId5"/>
    <p:sldId id="259" r:id="rId6"/>
    <p:sldId id="273" r:id="rId7"/>
    <p:sldId id="260" r:id="rId8"/>
    <p:sldId id="261" r:id="rId9"/>
    <p:sldId id="270" r:id="rId10"/>
    <p:sldId id="262" r:id="rId11"/>
    <p:sldId id="263" r:id="rId12"/>
    <p:sldId id="264" r:id="rId13"/>
    <p:sldId id="265" r:id="rId14"/>
    <p:sldId id="272" r:id="rId15"/>
    <p:sldId id="266"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21" autoAdjust="0"/>
    <p:restoredTop sz="86301"/>
  </p:normalViewPr>
  <p:slideViewPr>
    <p:cSldViewPr snapToGrid="0" snapToObjects="1">
      <p:cViewPr varScale="1">
        <p:scale>
          <a:sx n="103" d="100"/>
          <a:sy n="103" d="100"/>
        </p:scale>
        <p:origin x="192" y="304"/>
      </p:cViewPr>
      <p:guideLst>
        <p:guide orient="horz" pos="2160"/>
        <p:guide pos="3840"/>
      </p:guideLst>
    </p:cSldViewPr>
  </p:slideViewPr>
  <p:outlineViewPr>
    <p:cViewPr>
      <p:scale>
        <a:sx n="33" d="100"/>
        <a:sy n="33" d="100"/>
      </p:scale>
      <p:origin x="0" y="-116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065CF-3B84-984E-8E5B-62447D8EC638}" type="datetimeFigureOut">
              <a:rPr lang="en-US" smtClean="0"/>
              <a:t>3/3/26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0DC44-8A61-B44E-B29F-9AF8F679900E}" type="slidenum">
              <a:rPr lang="en-US" smtClean="0"/>
              <a:t>‹#›</a:t>
            </a:fld>
            <a:endParaRPr lang="en-US"/>
          </a:p>
        </p:txBody>
      </p:sp>
    </p:spTree>
    <p:extLst>
      <p:ext uri="{BB962C8B-B14F-4D97-AF65-F5344CB8AC3E}">
        <p14:creationId xmlns:p14="http://schemas.microsoft.com/office/powerpoint/2010/main" val="1686436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0DC44-8A61-B44E-B29F-9AF8F679900E}" type="slidenum">
              <a:rPr lang="en-US" smtClean="0"/>
              <a:t>4</a:t>
            </a:fld>
            <a:endParaRPr lang="en-US"/>
          </a:p>
        </p:txBody>
      </p:sp>
    </p:spTree>
    <p:extLst>
      <p:ext uri="{BB962C8B-B14F-4D97-AF65-F5344CB8AC3E}">
        <p14:creationId xmlns:p14="http://schemas.microsoft.com/office/powerpoint/2010/main" val="2448624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0DC44-8A61-B44E-B29F-9AF8F679900E}" type="slidenum">
              <a:rPr lang="en-US" smtClean="0"/>
              <a:t>5</a:t>
            </a:fld>
            <a:endParaRPr lang="en-US"/>
          </a:p>
        </p:txBody>
      </p:sp>
    </p:spTree>
    <p:extLst>
      <p:ext uri="{BB962C8B-B14F-4D97-AF65-F5344CB8AC3E}">
        <p14:creationId xmlns:p14="http://schemas.microsoft.com/office/powerpoint/2010/main" val="3294337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0DC44-8A61-B44E-B29F-9AF8F679900E}" type="slidenum">
              <a:rPr lang="en-US" smtClean="0"/>
              <a:t>14</a:t>
            </a:fld>
            <a:endParaRPr lang="en-US"/>
          </a:p>
        </p:txBody>
      </p:sp>
    </p:spTree>
    <p:extLst>
      <p:ext uri="{BB962C8B-B14F-4D97-AF65-F5344CB8AC3E}">
        <p14:creationId xmlns:p14="http://schemas.microsoft.com/office/powerpoint/2010/main" val="349308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0DC44-8A61-B44E-B29F-9AF8F679900E}" type="slidenum">
              <a:rPr lang="en-US" smtClean="0"/>
              <a:t>15</a:t>
            </a:fld>
            <a:endParaRPr lang="en-US"/>
          </a:p>
        </p:txBody>
      </p:sp>
    </p:spTree>
    <p:extLst>
      <p:ext uri="{BB962C8B-B14F-4D97-AF65-F5344CB8AC3E}">
        <p14:creationId xmlns:p14="http://schemas.microsoft.com/office/powerpoint/2010/main" val="2378497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0DC44-8A61-B44E-B29F-9AF8F679900E}" type="slidenum">
              <a:rPr lang="en-US" smtClean="0"/>
              <a:t>16</a:t>
            </a:fld>
            <a:endParaRPr lang="en-US"/>
          </a:p>
        </p:txBody>
      </p:sp>
    </p:spTree>
    <p:extLst>
      <p:ext uri="{BB962C8B-B14F-4D97-AF65-F5344CB8AC3E}">
        <p14:creationId xmlns:p14="http://schemas.microsoft.com/office/powerpoint/2010/main" val="4061744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
        <p:nvSpPr>
          <p:cNvPr id="12" name="TextBox 11"/>
          <p:cNvSpPr txBox="1"/>
          <p:nvPr userDrawn="1"/>
        </p:nvSpPr>
        <p:spPr>
          <a:xfrm>
            <a:off x="4218708" y="1946841"/>
            <a:ext cx="375458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Myndasýning í PowerPoint</a:t>
            </a:r>
          </a:p>
          <a:p>
            <a:pPr algn="ctr"/>
            <a:endParaRPr lang="en-US" sz="1600" dirty="0"/>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Figure #.#</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2eb11becc4cb.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f0b3307f6208.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9a289dba9f0e.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br.org/2011/05/the-big-idea-the-wise-lead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7c40a98f142e.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Viðskiptasiðfræði</a:t>
            </a:r>
          </a:p>
        </p:txBody>
      </p:sp>
      <p:sp>
        <p:nvSpPr>
          <p:cNvPr id="4" name="Text Placeholder 3"/>
          <p:cNvSpPr>
            <a:spLocks noGrp="1"/>
          </p:cNvSpPr>
          <p:nvPr>
            <p:ph type="body" sz="quarter" idx="14"/>
          </p:nvPr>
        </p:nvSpPr>
        <p:spPr/>
        <p:txBody>
          <a:bodyPr>
            <a:normAutofit lnSpcReduction="10000"/>
          </a:bodyPr>
          <a:lstStyle/>
          <a:p>
            <a:r>
              <a:rPr lang="en-US" dirty="0"/>
              <a:t>1. kafli AF HVERJU SIÐFRÆÐI SKIPTIR MÁLI</a:t>
            </a:r>
          </a:p>
        </p:txBody>
      </p:sp>
      <p:pic>
        <p:nvPicPr>
          <p:cNvPr id="1026" name="Picture 2" descr="Textbook cover for OpenStax Business Ethics"/>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tretch>
            <a:fillRect/>
          </a:stretch>
        </p:blipFill>
        <p:spPr bwMode="auto">
          <a:xfrm>
            <a:off x="4598148" y="2390620"/>
            <a:ext cx="2995703" cy="3851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Efnisyfirlit kaflans</a:t>
            </a:r>
          </a:p>
        </p:txBody>
      </p:sp>
      <p:sp>
        <p:nvSpPr>
          <p:cNvPr id="3" name="Content Placeholder 2"/>
          <p:cNvSpPr>
            <a:spLocks noGrp="1"/>
          </p:cNvSpPr>
          <p:nvPr>
            <p:ph idx="1"/>
          </p:nvPr>
        </p:nvSpPr>
        <p:spPr/>
        <p:txBody>
          <a:bodyPr/>
          <a:lstStyle/>
          <a:p>
            <a:r>
              <a:rPr lang="en-US" dirty="0"/>
              <a:t>1.1 Að vera fagmaður með heilindi</a:t>
            </a:r>
          </a:p>
          <a:p>
            <a:r>
              <a:rPr lang="en-US" dirty="0"/>
              <a:t>1.2 Siðfræði og arðsemi</a:t>
            </a:r>
          </a:p>
          <a:p>
            <a:r>
              <a:rPr lang="en-US" dirty="0"/>
              <a:t>1.3 Margvíslegir eða einhlítir siðferðisstaðlar</a:t>
            </a:r>
          </a:p>
        </p:txBody>
      </p:sp>
    </p:spTree>
    <p:extLst>
      <p:ext uri="{BB962C8B-B14F-4D97-AF65-F5344CB8AC3E}">
        <p14:creationId xmlns:p14="http://schemas.microsoft.com/office/powerpoint/2010/main" val="2229248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1.1</a:t>
            </a:r>
          </a:p>
        </p:txBody>
      </p:sp>
      <p:sp>
        <p:nvSpPr>
          <p:cNvPr id="4" name="Content Placeholder 3"/>
          <p:cNvSpPr>
            <a:spLocks noGrp="1"/>
          </p:cNvSpPr>
          <p:nvPr>
            <p:ph idx="13"/>
          </p:nvPr>
        </p:nvSpPr>
        <p:spPr/>
        <p:txBody>
          <a:bodyPr/>
          <a:lstStyle/>
          <a:p>
            <a:r>
              <a:rPr lang="en-US" dirty="0"/>
              <a:t>Við tökum öll ótal ákvarðanir á hverjum degi. Í viðskiptum hafa þær afleiðingar fyrir okkur sjálf og aðra sem við verðum að taka tillit til við ákvarðanatöku. (mynd: aðlögun á „business paper office laptop“ eftir „rawpixel“/Pixabay, CC0)</a:t>
            </a:r>
          </a:p>
        </p:txBody>
      </p:sp>
      <p:pic>
        <p:nvPicPr>
          <p:cNvPr id="5" name="Content Placeholder 4" descr="Two hands shaking over a wooden surface."/>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95500" y="1113885"/>
            <a:ext cx="8001000" cy="3479292"/>
          </a:xfrm>
          <a:prstGeom prst="rect">
            <a:avLst/>
          </a:prstGeom>
          <a:noFill/>
          <a:ln>
            <a:noFill/>
          </a:ln>
        </p:spPr>
      </p:pic>
    </p:spTree>
    <p:extLst>
      <p:ext uri="{BB962C8B-B14F-4D97-AF65-F5344CB8AC3E}">
        <p14:creationId xmlns:p14="http://schemas.microsoft.com/office/powerpoint/2010/main" val="3501369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Hæfniviðmið: Kafli 1.1</a:t>
            </a:r>
          </a:p>
        </p:txBody>
      </p:sp>
      <p:sp>
        <p:nvSpPr>
          <p:cNvPr id="5" name="Content Placeholder 2"/>
          <p:cNvSpPr>
            <a:spLocks noGrp="1"/>
          </p:cNvSpPr>
          <p:nvPr>
            <p:ph idx="1"/>
          </p:nvPr>
        </p:nvSpPr>
        <p:spPr>
          <a:xfrm>
            <a:off x="838200" y="955964"/>
            <a:ext cx="10515600" cy="5370695"/>
          </a:xfrm>
        </p:spPr>
        <p:txBody>
          <a:bodyPr>
            <a:normAutofit/>
          </a:bodyPr>
          <a:lstStyle/>
          <a:p>
            <a:r>
              <a:rPr lang="en-US" dirty="0"/>
              <a:t>1.1 Að vera fagmaður með heilindi</a:t>
            </a:r>
          </a:p>
          <a:p>
            <a:pPr lvl="1"/>
            <a:r>
              <a:rPr lang="en-US" dirty="0"/>
              <a:t>Lýsa hlutverki siðfræði í viðskiptaumhverfi</a:t>
            </a:r>
          </a:p>
          <a:p>
            <a:pPr lvl="1"/>
            <a:r>
              <a:rPr lang="en-US" dirty="0"/>
              <a:t>Útskýra hvað felst í því að sýna fagmennsku og heilindi</a:t>
            </a:r>
          </a:p>
          <a:p>
            <a:pPr lvl="1"/>
            <a:r>
              <a:rPr lang="en-US" dirty="0"/>
              <a:t>Greina á milli siðferðilegrar og lagalegrar ábyrgðar</a:t>
            </a:r>
          </a:p>
          <a:p>
            <a:pPr lvl="1"/>
            <a:r>
              <a:rPr lang="en-US" dirty="0"/>
              <a:t>Lýsa þremur leiðum til að meta siðferðilegt eðli ákvörðunar</a:t>
            </a:r>
          </a:p>
        </p:txBody>
      </p:sp>
    </p:spTree>
    <p:extLst>
      <p:ext uri="{BB962C8B-B14F-4D97-AF65-F5344CB8AC3E}">
        <p14:creationId xmlns:p14="http://schemas.microsoft.com/office/powerpoint/2010/main" val="423087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1.2</a:t>
            </a:r>
          </a:p>
        </p:txBody>
      </p:sp>
      <p:sp>
        <p:nvSpPr>
          <p:cNvPr id="4" name="Content Placeholder 3"/>
          <p:cNvSpPr>
            <a:spLocks noGrp="1"/>
          </p:cNvSpPr>
          <p:nvPr>
            <p:ph idx="13"/>
          </p:nvPr>
        </p:nvSpPr>
        <p:spPr>
          <a:xfrm>
            <a:off x="838200" y="5083175"/>
            <a:ext cx="10515600" cy="1106920"/>
          </a:xfrm>
        </p:spPr>
        <p:txBody>
          <a:bodyPr/>
          <a:lstStyle/>
          <a:p>
            <a:r>
              <a:rPr lang="en-US" dirty="0"/>
              <a:t>Hagsmunaaðilar eru einstaklingar og aðilar sem ákvarðanir fyrirtækis hafa áhrif á, þar á meðal viðskiptavinir, kaupendur, birgjar, fjárfestar, smásalar, starfsfólk, fjölmiðlar, stjórnvöld, nærsamfélagið, umhverfið og jafnvel samkeppnisaðilar. (mynd: aðlögun á „Unisex toilets sign“ eftir AIGA/United States Department of Transportation, almenningseign)</a:t>
            </a:r>
          </a:p>
        </p:txBody>
      </p:sp>
      <p:pic>
        <p:nvPicPr>
          <p:cNvPr id="1026" name="Picture 2" descr="A diagram with “Company” labeled in the center, and “Clients”, “Customers”, “Suppliers”, “Investors”, “Retailers”, “Employees”, “Media”, “Government”, “Environment”, “Community”, and “Competitors” labeled clockwise around the “Company” labe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3359" y="1394864"/>
            <a:ext cx="3470275" cy="3309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72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Munurinn á hagsmunaaðilum og hluthöfum</a:t>
            </a:r>
          </a:p>
        </p:txBody>
      </p:sp>
      <p:sp>
        <p:nvSpPr>
          <p:cNvPr id="3" name="Content Placeholder 2"/>
          <p:cNvSpPr>
            <a:spLocks noGrp="1"/>
          </p:cNvSpPr>
          <p:nvPr>
            <p:ph idx="1"/>
          </p:nvPr>
        </p:nvSpPr>
        <p:spPr>
          <a:xfrm>
            <a:off x="838200" y="1074821"/>
            <a:ext cx="10515600" cy="4989094"/>
          </a:xfrm>
        </p:spPr>
        <p:txBody>
          <a:bodyPr>
            <a:normAutofit/>
          </a:bodyPr>
          <a:lstStyle/>
          <a:p>
            <a:pPr marL="0" indent="0">
              <a:buNone/>
            </a:pPr>
            <a:r>
              <a:rPr lang="en-US" sz="2600" dirty="0"/>
              <a:t>Allir hluthafar eru hagsmunaaðilar fyrirtækis vegna þess að starfsemi þess hefur áhrif á þá.</a:t>
            </a:r>
          </a:p>
          <a:p>
            <a:pPr marL="0" indent="0">
              <a:buNone/>
            </a:pPr>
            <a:r>
              <a:rPr lang="en-US" sz="2600" dirty="0"/>
              <a:t>Ekki eru þó allir hagsmunaaðilar hluthafar. Hluthafar eiga sérstaklega </a:t>
            </a:r>
            <a:r>
              <a:rPr lang="en-US" sz="2600" i="1" dirty="0"/>
              <a:t>hluti</a:t>
            </a:r>
            <a:r>
              <a:rPr lang="en-US" sz="2600" dirty="0"/>
              <a:t>, eða </a:t>
            </a:r>
            <a:r>
              <a:rPr lang="en-US" sz="2600" i="1" dirty="0"/>
              <a:t>hlutabréf</a:t>
            </a:r>
            <a:r>
              <a:rPr lang="en-US" sz="2600" dirty="0"/>
              <a:t>, í hagnaðardrifnu fyrirtæki sem skráð er á hlutabréfamarkað.</a:t>
            </a:r>
          </a:p>
          <a:p>
            <a:pPr marL="0" indent="0">
              <a:buNone/>
            </a:pPr>
            <a:r>
              <a:rPr lang="en-US" sz="2600" dirty="0"/>
              <a:t>Hefð hefur verið fyrir því að hagsmunir hluthafa vegi þyngst við stefnumótandi ákvarðanir fyrirtækja. Nú dregur þó úr þessum forgangi eftir því sem fyrirtæki leggja einnig meiri áherslu á aðra hagsmunaaðila.</a:t>
            </a:r>
          </a:p>
          <a:p>
            <a:pPr marL="0" indent="0">
              <a:buNone/>
            </a:pPr>
            <a:endParaRPr lang="en-US" dirty="0"/>
          </a:p>
        </p:txBody>
      </p:sp>
    </p:spTree>
    <p:extLst>
      <p:ext uri="{BB962C8B-B14F-4D97-AF65-F5344CB8AC3E}">
        <p14:creationId xmlns:p14="http://schemas.microsoft.com/office/powerpoint/2010/main" val="636258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1.3</a:t>
            </a:r>
          </a:p>
        </p:txBody>
      </p:sp>
      <p:sp>
        <p:nvSpPr>
          <p:cNvPr id="4" name="Content Placeholder 3"/>
          <p:cNvSpPr>
            <a:spLocks noGrp="1"/>
          </p:cNvSpPr>
          <p:nvPr>
            <p:ph idx="13"/>
          </p:nvPr>
        </p:nvSpPr>
        <p:spPr/>
        <p:txBody>
          <a:bodyPr/>
          <a:lstStyle/>
          <a:p>
            <a:r>
              <a:rPr lang="en-US" dirty="0"/>
              <a:t>Immanuel Kant var heimspekingur á átjándu öld sem nú er einkum tengdur skyldusiðfræði. Hann varði nær öllum starfsferli sínum við kennslu við háskólann í Königsberg, sem nú heitir Kaliningrad og er vestasti hluti Rússlands. (mynd til hægri: aðlögun á „Kant foto“ eftir „Becker“/Wikimedia Commons, almenningseign)</a:t>
            </a:r>
          </a:p>
        </p:txBody>
      </p:sp>
      <p:pic>
        <p:nvPicPr>
          <p:cNvPr id="2050" name="Picture 2" descr="An image of Immanuel Kant with the following text: “Kantianism (Deontology). Immanuel Kant (1724-1804). Human beings are creatures with reason. Reason depends on respect for rules. As creatures with reason, we are ‘duty bound’ to follow logical ethical principles and avoid contradi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7092" y="1755502"/>
            <a:ext cx="5012191" cy="2816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842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Siðfræði þvert á tíma og menningarheima</a:t>
            </a:r>
          </a:p>
        </p:txBody>
      </p:sp>
      <p:sp>
        <p:nvSpPr>
          <p:cNvPr id="3" name="Content Placeholder 2"/>
          <p:cNvSpPr>
            <a:spLocks noGrp="1"/>
          </p:cNvSpPr>
          <p:nvPr>
            <p:ph idx="1"/>
          </p:nvPr>
        </p:nvSpPr>
        <p:spPr>
          <a:xfrm>
            <a:off x="838200" y="955965"/>
            <a:ext cx="10515600" cy="5011698"/>
          </a:xfrm>
        </p:spPr>
        <p:txBody>
          <a:bodyPr>
            <a:normAutofit fontScale="77500" lnSpcReduction="20000"/>
          </a:bodyPr>
          <a:lstStyle/>
          <a:p>
            <a:pPr marL="0" indent="0">
              <a:lnSpc>
                <a:spcPct val="110000"/>
              </a:lnSpc>
              <a:buNone/>
            </a:pPr>
            <a:r>
              <a:rPr lang="en-US" b="1" dirty="0"/>
              <a:t>Gagnrýnin hugsun</a:t>
            </a:r>
            <a:endParaRPr lang="en-US" dirty="0"/>
          </a:p>
          <a:p>
            <a:pPr>
              <a:lnSpc>
                <a:spcPct val="110000"/>
              </a:lnSpc>
            </a:pPr>
            <a:r>
              <a:rPr lang="en-US" b="0" i="0" dirty="0">
                <a:solidFill>
                  <a:srgbClr val="424242"/>
                </a:solidFill>
                <a:effectLst/>
                <a:latin typeface="Neue Helvetica W01"/>
              </a:rPr>
              <a:t>Í „The Big Idea: The Wise Leader“, </a:t>
            </a:r>
            <a:r>
              <a:rPr lang="en-US" b="0" i="1" dirty="0">
                <a:solidFill>
                  <a:srgbClr val="424242"/>
                </a:solidFill>
                <a:effectLst/>
                <a:latin typeface="Neue Helvetica W01"/>
              </a:rPr>
              <a:t>Harvard Business Review</a:t>
            </a:r>
            <a:r>
              <a:rPr lang="en-US" b="0" i="0" dirty="0">
                <a:solidFill>
                  <a:srgbClr val="424242"/>
                </a:solidFill>
                <a:effectLst/>
                <a:latin typeface="Neue Helvetica W01"/>
              </a:rPr>
              <a:t> </a:t>
            </a:r>
            <a:r>
              <a:rPr lang="en-US" b="0" i="0" dirty="0">
                <a:solidFill>
                  <a:srgbClr val="424242"/>
                </a:solidFill>
                <a:effectLst/>
                <a:latin typeface="Neue Helvetica W01"/>
                <a:hlinkClick r:id="rId2"/>
              </a:rPr>
              <a:t>grein</a:t>
            </a:r>
            <a:r>
              <a:rPr lang="en-US" b="0" i="0" dirty="0">
                <a:solidFill>
                  <a:srgbClr val="424242"/>
                </a:solidFill>
                <a:effectLst/>
                <a:latin typeface="Neue Helvetica W01"/>
              </a:rPr>
              <a:t> um forystu og siðferðilega ákvarðanatöku, </a:t>
            </a:r>
            <a:r>
              <a:rPr lang="en-US" dirty="0"/>
              <a:t>leggja höfundarnir áherslu á að góð þekking á hug- og menntavísindum, svo sem heimspeki, sögu og bókmenntum, auk fagurlista þroski dómgreind. Hvernig telur þú að traustur grunnur á þessum sviðum geti eflt hagnýta visku eða hjálpað þér að taka siðferðilegar ákvarðanir?</a:t>
            </a:r>
          </a:p>
          <a:p>
            <a:pPr>
              <a:lnSpc>
                <a:spcPct val="110000"/>
              </a:lnSpc>
            </a:pPr>
            <a:endParaRPr lang="en-US" dirty="0"/>
          </a:p>
          <a:p>
            <a:pPr marL="0" indent="0">
              <a:lnSpc>
                <a:spcPct val="110000"/>
              </a:lnSpc>
              <a:buNone/>
            </a:pPr>
            <a:r>
              <a:rPr lang="en-US" b="1" dirty="0"/>
              <a:t>Umræðuspurningar</a:t>
            </a:r>
          </a:p>
          <a:p>
            <a:pPr>
              <a:lnSpc>
                <a:spcPct val="110000"/>
              </a:lnSpc>
            </a:pPr>
            <a:r>
              <a:rPr lang="en-US" dirty="0"/>
              <a:t>Sumir viðskiptafræðinemar telja að þeir eigi </a:t>
            </a:r>
            <a:r>
              <a:rPr lang="en-US" i="1" dirty="0"/>
              <a:t>aðeins</a:t>
            </a:r>
            <a:r>
              <a:rPr lang="en-US" dirty="0"/>
              <a:t> að þurfa að taka námskeið í viðskiptafræði í grunnnámi sínu. Greinin sem vísað er til bendir til annars. Hver er þín afstaða til þessa máls og á hvaða rökum byggir hún?</a:t>
            </a:r>
          </a:p>
          <a:p>
            <a:pPr>
              <a:lnSpc>
                <a:spcPct val="110000"/>
              </a:lnSpc>
            </a:pPr>
            <a:r>
              <a:rPr lang="en-US" dirty="0"/>
              <a:t>Þegar Kant fjallar um að okkur beri </a:t>
            </a:r>
            <a:r>
              <a:rPr lang="en-US" i="1" dirty="0"/>
              <a:t>skylda</a:t>
            </a:r>
            <a:r>
              <a:rPr lang="en-US" dirty="0"/>
              <a:t> til að gera eitthvað segir hann skyldutilfinninguna byggjast á góðum vilja sem eigi að stýra öllum athöfnum okkar. Ertu sammála þessu? Hvers vegna eða hvers vegna ekki?</a:t>
            </a:r>
          </a:p>
          <a:p>
            <a:endParaRPr lang="en-US" dirty="0"/>
          </a:p>
        </p:txBody>
      </p:sp>
    </p:spTree>
    <p:extLst>
      <p:ext uri="{BB962C8B-B14F-4D97-AF65-F5344CB8AC3E}">
        <p14:creationId xmlns:p14="http://schemas.microsoft.com/office/powerpoint/2010/main" val="2245573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Hæfniviðmið: Kafli 1.2</a:t>
            </a:r>
          </a:p>
        </p:txBody>
      </p:sp>
      <p:sp>
        <p:nvSpPr>
          <p:cNvPr id="5" name="Content Placeholder 2"/>
          <p:cNvSpPr>
            <a:spLocks noGrp="1"/>
          </p:cNvSpPr>
          <p:nvPr>
            <p:ph idx="1"/>
          </p:nvPr>
        </p:nvSpPr>
        <p:spPr>
          <a:xfrm>
            <a:off x="838200" y="955964"/>
            <a:ext cx="10515600" cy="5370695"/>
          </a:xfrm>
        </p:spPr>
        <p:txBody>
          <a:bodyPr>
            <a:normAutofit/>
          </a:bodyPr>
          <a:lstStyle/>
          <a:p>
            <a:r>
              <a:rPr lang="en-US" dirty="0"/>
              <a:t>1.2 Siðfræði og arðsemi</a:t>
            </a:r>
          </a:p>
          <a:p>
            <a:pPr lvl="1"/>
            <a:r>
              <a:rPr lang="en-US" dirty="0"/>
              <a:t>Greina á milli skammtíma- og langtímasjónarmiða</a:t>
            </a:r>
          </a:p>
          <a:p>
            <a:pPr lvl="1"/>
            <a:r>
              <a:rPr lang="en-US" dirty="0"/>
              <a:t>Greina á milli </a:t>
            </a:r>
            <a:r>
              <a:rPr lang="en-US" i="1" dirty="0"/>
              <a:t>hluthafa</a:t>
            </a:r>
            <a:r>
              <a:rPr lang="en-US" dirty="0"/>
              <a:t> og </a:t>
            </a:r>
            <a:r>
              <a:rPr lang="en-US" i="1" dirty="0"/>
              <a:t>hagsmunaaðila</a:t>
            </a:r>
            <a:endParaRPr lang="en-US" dirty="0"/>
          </a:p>
          <a:p>
            <a:pPr lvl="1"/>
            <a:r>
              <a:rPr lang="en-US" dirty="0"/>
              <a:t>Fjalla um tengsl siðferðilegrar breytni, viðskiptavildar og hagnaðar</a:t>
            </a:r>
          </a:p>
          <a:p>
            <a:pPr lvl="1"/>
            <a:r>
              <a:rPr lang="en-US" dirty="0"/>
              <a:t>Útskýra hugtakið samfélagsábyrgð fyrirtækja</a:t>
            </a:r>
          </a:p>
        </p:txBody>
      </p:sp>
    </p:spTree>
    <p:extLst>
      <p:ext uri="{BB962C8B-B14F-4D97-AF65-F5344CB8AC3E}">
        <p14:creationId xmlns:p14="http://schemas.microsoft.com/office/powerpoint/2010/main" val="559917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1.4</a:t>
            </a:r>
          </a:p>
        </p:txBody>
      </p:sp>
      <p:sp>
        <p:nvSpPr>
          <p:cNvPr id="4" name="Content Placeholder 3"/>
          <p:cNvSpPr>
            <a:spLocks noGrp="1"/>
          </p:cNvSpPr>
          <p:nvPr>
            <p:ph idx="13"/>
          </p:nvPr>
        </p:nvSpPr>
        <p:spPr/>
        <p:txBody>
          <a:bodyPr/>
          <a:lstStyle/>
          <a:p>
            <a:r>
              <a:rPr lang="en-US" dirty="0"/>
              <a:t>Warren Buffett, sem hér sést með Barack Obama Bandaríkjaforseta í júní 2010, er fjárfestir og mannvinur, fæddur árið 1930 í Omaha í Nebraska. Undir stjórn hans hefur Berkshire Hathaway vaxið og hann orðið einn farsælasti fjárfestir heims og einn auðugasti maður Bandaríkjanna, með áætlaða heildareign upp á tæpa 80 milljarða Bandaríkjadala. (mynd: „President Barack Obama and Warren Buffett in the Oval Office“ eftir Pete Souza/Wikimedia Commons, almenningseign)</a:t>
            </a:r>
          </a:p>
        </p:txBody>
      </p:sp>
      <p:pic>
        <p:nvPicPr>
          <p:cNvPr id="3074" name="Picture 2" descr="An image of Warren buffet on the left and Barack Obama on the right. Both are seated and facing each 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482" y="1782544"/>
            <a:ext cx="3657600" cy="244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615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1.5</a:t>
            </a:r>
          </a:p>
        </p:txBody>
      </p:sp>
      <p:sp>
        <p:nvSpPr>
          <p:cNvPr id="4" name="Content Placeholder 3"/>
          <p:cNvSpPr>
            <a:spLocks noGrp="1"/>
          </p:cNvSpPr>
          <p:nvPr>
            <p:ph idx="13"/>
          </p:nvPr>
        </p:nvSpPr>
        <p:spPr/>
        <p:txBody>
          <a:bodyPr/>
          <a:lstStyle/>
          <a:p>
            <a:r>
              <a:rPr lang="en-US" dirty="0"/>
              <a:t>Ímyndaðu þér að þú sért forstjóri meðalstórs fyrirtækis með um fimm hundruð starfsmenn og að fyrirtækið sé skráð á hlutabréfamarkað. Leystu verkefnið hér á undan til að meta áhrif tiltekinnar aðgerðar eða ákvörðunar og átta þig á því hvað skiptir hagsmunaaðila fyrirtækisins mestu máli. (mynd: aðlögun á „legal pad paper“ eftir „tswedensky“/Pixabay, CC0)</a:t>
            </a:r>
          </a:p>
        </p:txBody>
      </p:sp>
      <p:pic>
        <p:nvPicPr>
          <p:cNvPr id="5" name="Content Placeholder 4" descr="An image of a legal pad with a drawn diagram. The diagram is labeled “Considering Stakeholder Impact” and divided into three columns. The first column is labeled “Stakeholders (in order of perceived priority)”. The second column is labeled “Interests and Goals of Stakeholder”. The third column is labeled “Impact of Action/Decision on Stakeholder”."/>
          <p:cNvPicPr>
            <a:picLocks noGrp="1"/>
          </p:cNvPicPr>
          <p:nvPr>
            <p:ph idx="1"/>
          </p:nvPr>
        </p:nvPicPr>
        <p:blipFill>
          <a:blip r:embed="rId2"/>
          <a:stretch>
            <a:fillRect/>
          </a:stretch>
        </p:blipFill>
        <p:spPr>
          <a:xfrm>
            <a:off x="3435177" y="963826"/>
            <a:ext cx="5239265" cy="3707027"/>
          </a:xfrm>
          <a:prstGeom prst="rect">
            <a:avLst/>
          </a:prstGeom>
        </p:spPr>
      </p:pic>
    </p:spTree>
    <p:extLst>
      <p:ext uri="{BB962C8B-B14F-4D97-AF65-F5344CB8AC3E}">
        <p14:creationId xmlns:p14="http://schemas.microsoft.com/office/powerpoint/2010/main" val="730182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Hvað myndir þú gera?</a:t>
            </a:r>
          </a:p>
        </p:txBody>
      </p:sp>
      <p:sp>
        <p:nvSpPr>
          <p:cNvPr id="3" name="Content Placeholder 2"/>
          <p:cNvSpPr>
            <a:spLocks noGrp="1"/>
          </p:cNvSpPr>
          <p:nvPr>
            <p:ph idx="1"/>
          </p:nvPr>
        </p:nvSpPr>
        <p:spPr>
          <a:xfrm>
            <a:off x="838200" y="955964"/>
            <a:ext cx="10515600" cy="5059825"/>
          </a:xfrm>
        </p:spPr>
        <p:txBody>
          <a:bodyPr>
            <a:normAutofit fontScale="85000" lnSpcReduction="20000"/>
          </a:bodyPr>
          <a:lstStyle/>
          <a:p>
            <a:pPr marL="0" indent="0">
              <a:buNone/>
            </a:pPr>
            <a:r>
              <a:rPr lang="en-US" b="1" dirty="0"/>
              <a:t>Gagnrýnin hugsun</a:t>
            </a:r>
            <a:endParaRPr lang="en-US" dirty="0"/>
          </a:p>
          <a:p>
            <a:pPr lvl="0">
              <a:lnSpc>
                <a:spcPct val="110000"/>
              </a:lnSpc>
            </a:pPr>
            <a:r>
              <a:rPr lang="en-US" dirty="0"/>
              <a:t>Hvaða tækifæri myndir þú velja og hvers vegna?</a:t>
            </a:r>
          </a:p>
          <a:p>
            <a:pPr lvl="0">
              <a:lnSpc>
                <a:spcPct val="110000"/>
              </a:lnSpc>
            </a:pPr>
            <a:r>
              <a:rPr lang="en-US" dirty="0"/>
              <a:t>Hversu miklu máli skipta launin fyrir þig og við hvaða launamun myndu hærri laun vega þyngra en ófjárhagslegur ávinningur af lægra launaða starfinu?</a:t>
            </a:r>
          </a:p>
          <a:p>
            <a:pPr marL="0" lvl="0" indent="0">
              <a:lnSpc>
                <a:spcPct val="110000"/>
              </a:lnSpc>
              <a:buNone/>
            </a:pPr>
            <a:endParaRPr lang="en-US" dirty="0"/>
          </a:p>
          <a:p>
            <a:pPr marL="0" lvl="0" indent="0">
              <a:lnSpc>
                <a:spcPct val="110000"/>
              </a:lnSpc>
              <a:buNone/>
            </a:pPr>
            <a:r>
              <a:rPr lang="en-US" b="1" dirty="0"/>
              <a:t>Umræðuspurningar</a:t>
            </a:r>
          </a:p>
          <a:p>
            <a:pPr lvl="0">
              <a:lnSpc>
                <a:spcPct val="110000"/>
              </a:lnSpc>
            </a:pPr>
            <a:r>
              <a:rPr lang="en-US" dirty="0"/>
              <a:t>Jafnvægi milli vinnu og einkalífs — milli ábyrgðar í starfi og tíma til að njóta lífsins utan vinnu — getur skipt miklu máli. Hversu mikinn forgang ætlar þú að veita þessu jafnvægi á starfsferlinum að námi loknu?</a:t>
            </a:r>
          </a:p>
          <a:p>
            <a:pPr lvl="0">
              <a:lnSpc>
                <a:spcPct val="110000"/>
              </a:lnSpc>
            </a:pPr>
            <a:r>
              <a:rPr lang="en-US" dirty="0"/>
              <a:t>Telur þú að þú gætir þurft að velja á milli launa annars vegar og þess að eiga innihaldsrík sambönd, starfa í góðu vinnuumhverfi og hafa frítíma hins vegar? Ef svo færi, hvernig myndir þú taka þá ákvörðun?</a:t>
            </a:r>
          </a:p>
          <a:p>
            <a:endParaRPr lang="en-US" dirty="0"/>
          </a:p>
        </p:txBody>
      </p:sp>
    </p:spTree>
    <p:extLst>
      <p:ext uri="{BB962C8B-B14F-4D97-AF65-F5344CB8AC3E}">
        <p14:creationId xmlns:p14="http://schemas.microsoft.com/office/powerpoint/2010/main" val="2713538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Sérstakur textareitur: Dæmi úr raunveruleikanum</a:t>
            </a:r>
          </a:p>
        </p:txBody>
      </p:sp>
      <p:sp>
        <p:nvSpPr>
          <p:cNvPr id="3" name="Content Placeholder 2"/>
          <p:cNvSpPr>
            <a:spLocks noGrp="1"/>
          </p:cNvSpPr>
          <p:nvPr>
            <p:ph idx="1"/>
          </p:nvPr>
        </p:nvSpPr>
        <p:spPr/>
        <p:txBody>
          <a:bodyPr>
            <a:normAutofit fontScale="92500"/>
          </a:bodyPr>
          <a:lstStyle/>
          <a:p>
            <a:pPr marL="0" indent="0">
              <a:buNone/>
            </a:pPr>
            <a:r>
              <a:rPr lang="en-US" b="1" dirty="0"/>
              <a:t>Gagnrýnin hugsun</a:t>
            </a:r>
            <a:endParaRPr lang="en-US" dirty="0"/>
          </a:p>
          <a:p>
            <a:pPr lvl="0"/>
            <a:r>
              <a:rPr lang="en-US" dirty="0"/>
              <a:t>Hvaða þættir þessa máls gætu varðað fylgni við lög? Hvaða þættir sýna háttsemi sem er lögleg en ekki siðferðileg? Hvað fælist í því að sýna siðferðilega breytni og heilindi við þessar aðstæður?</a:t>
            </a:r>
          </a:p>
          <a:p>
            <a:pPr lvl="0"/>
            <a:r>
              <a:rPr lang="en-US" dirty="0"/>
              <a:t>Hvaða áhrif telur þú að þessi öryggisbrestur hafi á stöðu Equifax gagnvart samkeppnisaðilum? Hvaða áhrif gæti hann haft á velgengni fyrirtækisins í framtíðinni?</a:t>
            </a:r>
          </a:p>
          <a:p>
            <a:pPr lvl="0"/>
            <a:r>
              <a:rPr lang="en-US" dirty="0"/>
              <a:t>Var nóg að Equifax byði þeim sem urðu fyrir stuldi persónuupplýsinga persónuvernd á netinu? Hvað annað hefði fyrirtækið getað gert?</a:t>
            </a:r>
          </a:p>
          <a:p>
            <a:endParaRPr lang="en-US" dirty="0"/>
          </a:p>
        </p:txBody>
      </p:sp>
    </p:spTree>
    <p:extLst>
      <p:ext uri="{BB962C8B-B14F-4D97-AF65-F5344CB8AC3E}">
        <p14:creationId xmlns:p14="http://schemas.microsoft.com/office/powerpoint/2010/main" val="1401757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Hæfniviðmið: Kafli 1.3</a:t>
            </a:r>
          </a:p>
        </p:txBody>
      </p:sp>
      <p:sp>
        <p:nvSpPr>
          <p:cNvPr id="5" name="Content Placeholder 2"/>
          <p:cNvSpPr>
            <a:spLocks noGrp="1"/>
          </p:cNvSpPr>
          <p:nvPr>
            <p:ph idx="1"/>
          </p:nvPr>
        </p:nvSpPr>
        <p:spPr>
          <a:xfrm>
            <a:off x="838200" y="955964"/>
            <a:ext cx="10515600" cy="5370695"/>
          </a:xfrm>
        </p:spPr>
        <p:txBody>
          <a:bodyPr>
            <a:normAutofit/>
          </a:bodyPr>
          <a:lstStyle/>
          <a:p>
            <a:r>
              <a:rPr lang="en-US" dirty="0"/>
              <a:t>1.3 Margvíslegir eða einhlítir siðferðisstaðlar</a:t>
            </a:r>
          </a:p>
          <a:p>
            <a:pPr lvl="1"/>
            <a:r>
              <a:rPr lang="en-US" dirty="0"/>
              <a:t>Greina siðferðileg viðmið og gildi í tengslum við viðmið í viðskiptum</a:t>
            </a:r>
          </a:p>
          <a:p>
            <a:pPr lvl="1"/>
            <a:r>
              <a:rPr lang="en-US" dirty="0"/>
              <a:t>Útskýra kenninguna um siðferðilega afstæðishyggju og hvers vegna hún er vandkvæðum bundin</a:t>
            </a:r>
          </a:p>
          <a:p>
            <a:pPr lvl="1"/>
            <a:r>
              <a:rPr lang="en-US" dirty="0"/>
              <a:t>Meta þá fullyrðingu að einn siðferðilegur mælikvarði auðveldi samræmda hegðun</a:t>
            </a:r>
          </a:p>
          <a:p>
            <a:pPr marL="457200" lvl="1" indent="0">
              <a:buNone/>
            </a:pPr>
            <a:endParaRPr lang="en-US" dirty="0"/>
          </a:p>
          <a:p>
            <a:pPr marL="457200" lvl="1" indent="0">
              <a:buNone/>
            </a:pPr>
            <a:r>
              <a:rPr lang="en-US" b="1" dirty="0"/>
              <a:t>Umræðuefni</a:t>
            </a:r>
          </a:p>
          <a:p>
            <a:pPr lvl="1"/>
            <a:r>
              <a:rPr lang="en-US" i="1" dirty="0"/>
              <a:t>En hentar einn siðferðilegur mælikvarði við allar aðstæður?</a:t>
            </a:r>
          </a:p>
          <a:p>
            <a:pPr lvl="1"/>
            <a:r>
              <a:rPr lang="en-US" i="1" dirty="0"/>
              <a:t>Er samræmi mikilvægasta markmiðið þegar siðferðilegum mælikvarða er beitt á vinnustað?</a:t>
            </a:r>
          </a:p>
          <a:p>
            <a:pPr lvl="1"/>
            <a:r>
              <a:rPr lang="en-US" i="1" dirty="0"/>
              <a:t>Gæti siðferðilega ábyrgur stjórnandi stundum þurft að beita sveigjanlegu viðmiði til að gæta sem mests réttlætis? Hvers vegna eða hvers vegna ekki? Rökstyddu svarið ef þú svarar játandi.</a:t>
            </a:r>
          </a:p>
        </p:txBody>
      </p:sp>
    </p:spTree>
    <p:extLst>
      <p:ext uri="{BB962C8B-B14F-4D97-AF65-F5344CB8AC3E}">
        <p14:creationId xmlns:p14="http://schemas.microsoft.com/office/powerpoint/2010/main" val="55991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Sérstakur textareitur: Hvað myndir þú gera? </a:t>
            </a:r>
            <a:r>
              <a:rPr lang="en-US"/>
              <a:t>(2)</a:t>
            </a:r>
            <a:endParaRPr lang="en-US" dirty="0"/>
          </a:p>
        </p:txBody>
      </p:sp>
      <p:sp>
        <p:nvSpPr>
          <p:cNvPr id="3" name="Content Placeholder 2"/>
          <p:cNvSpPr>
            <a:spLocks noGrp="1"/>
          </p:cNvSpPr>
          <p:nvPr>
            <p:ph idx="1"/>
          </p:nvPr>
        </p:nvSpPr>
        <p:spPr>
          <a:xfrm>
            <a:off x="838200" y="955964"/>
            <a:ext cx="10515600" cy="4305847"/>
          </a:xfrm>
        </p:spPr>
        <p:txBody>
          <a:bodyPr>
            <a:normAutofit fontScale="85000" lnSpcReduction="20000"/>
          </a:bodyPr>
          <a:lstStyle/>
          <a:p>
            <a:pPr marL="0" indent="0">
              <a:buNone/>
            </a:pPr>
            <a:r>
              <a:rPr lang="en-US" b="1" dirty="0"/>
              <a:t>Gagnrýnin hugsun</a:t>
            </a:r>
            <a:endParaRPr lang="en-US" dirty="0"/>
          </a:p>
          <a:p>
            <a:pPr lvl="0">
              <a:lnSpc>
                <a:spcPct val="100000"/>
              </a:lnSpc>
            </a:pPr>
            <a:r>
              <a:rPr lang="en-US" dirty="0"/>
              <a:t>Hvernig myndir þú bregðast við þessum aðstæðum og hvers vegna?</a:t>
            </a:r>
          </a:p>
          <a:p>
            <a:pPr lvl="0">
              <a:lnSpc>
                <a:spcPct val="100000"/>
              </a:lnSpc>
            </a:pPr>
            <a:r>
              <a:rPr lang="en-US" dirty="0"/>
              <a:t>Myndi það breyta einhverju ef ættingi þinn stæði þér nær, til dæmis bróðir þinn eða systir?</a:t>
            </a:r>
          </a:p>
          <a:p>
            <a:pPr lvl="0">
              <a:lnSpc>
                <a:spcPct val="100000"/>
              </a:lnSpc>
            </a:pPr>
            <a:r>
              <a:rPr lang="en-US" dirty="0"/>
              <a:t>Ef svo er, hvers vegna?</a:t>
            </a:r>
          </a:p>
          <a:p>
            <a:pPr lvl="0">
              <a:lnSpc>
                <a:spcPct val="100000"/>
              </a:lnSpc>
            </a:pPr>
            <a:endParaRPr lang="en-US" dirty="0"/>
          </a:p>
          <a:p>
            <a:pPr marL="0" lvl="0" indent="0">
              <a:lnSpc>
                <a:spcPct val="100000"/>
              </a:lnSpc>
              <a:buNone/>
            </a:pPr>
            <a:r>
              <a:rPr lang="en-US" b="1" dirty="0"/>
              <a:t>Umræðuspurningar</a:t>
            </a:r>
          </a:p>
          <a:p>
            <a:pPr lvl="0">
              <a:lnSpc>
                <a:spcPct val="100000"/>
              </a:lnSpc>
            </a:pPr>
            <a:r>
              <a:rPr lang="en-US" dirty="0"/>
              <a:t>Gerum við þegar öllu er á botninn hvolft venjulega aðrar siðferðilegar kröfur til hegðunar gagnvart fjölskyldu og vinum? Er rétt að svo sé?</a:t>
            </a:r>
          </a:p>
          <a:p>
            <a:pPr lvl="0">
              <a:lnSpc>
                <a:spcPct val="100000"/>
              </a:lnSpc>
            </a:pPr>
            <a:r>
              <a:rPr lang="en-US" dirty="0"/>
              <a:t>Myndir þú sem stjórnandi gera aðrar siðferðilegar kröfur til hegðunar í starfi þegar þú ynnir með fjölskyldu og vinum?</a:t>
            </a:r>
          </a:p>
          <a:p>
            <a:endParaRPr lang="en-US" dirty="0"/>
          </a:p>
        </p:txBody>
      </p:sp>
    </p:spTree>
    <p:extLst>
      <p:ext uri="{BB962C8B-B14F-4D97-AF65-F5344CB8AC3E}">
        <p14:creationId xmlns:p14="http://schemas.microsoft.com/office/powerpoint/2010/main" val="3541123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6327-5CD6-7ED7-FE75-78E4ABF4CEA0}"/>
              </a:ext>
            </a:extLst>
          </p:cNvPr>
          <p:cNvSpPr>
            <a:spLocks noGrp="1"/>
          </p:cNvSpPr>
          <p:nvPr>
            <p:ph type="title"/>
          </p:nvPr>
        </p:nvSpPr>
        <p:spPr>
          <a:xfrm>
            <a:off x="838200" y="365126"/>
            <a:ext cx="10515600" cy="424583"/>
          </a:xfrm>
        </p:spPr>
        <p:txBody>
          <a:bodyPr>
            <a:normAutofit fontScale="90000"/>
          </a:bodyPr>
          <a:lstStyle/>
          <a:p>
            <a:r>
              <a:rPr lang="en-US" dirty="0"/>
              <a:t>Höfundarréttur</a:t>
            </a:r>
          </a:p>
        </p:txBody>
      </p:sp>
      <p:sp>
        <p:nvSpPr>
          <p:cNvPr id="3" name="Content Placeholder 2"/>
          <p:cNvSpPr>
            <a:spLocks noGrp="1"/>
          </p:cNvSpPr>
          <p:nvPr>
            <p:ph idx="1"/>
          </p:nvPr>
        </p:nvSpPr>
        <p:spPr>
          <a:xfrm>
            <a:off x="838200" y="955964"/>
            <a:ext cx="10515600" cy="5305688"/>
          </a:xfrm>
        </p:spPr>
        <p:txBody>
          <a:bodyPr anchor="ctr"/>
          <a:lstStyle/>
          <a:p>
            <a:pPr marL="0" indent="0">
              <a:buNone/>
            </a:pPr>
            <a:r>
              <a:rPr lang="en-US" dirty="0"/>
              <a:t>Þetta ítarefni OpenStax er © Rice University og gefið út samkvæmt alþjóðlega leyfinu CC BY-NC-SA 4.0. Aðeins má afrita það eða breyta í óviðskiptalegum tilgangi, en geta verður OpenStax og Rice University sem rétthafa og tilgreina allar breytingar. Öllum aðlögunum verður að deila með sams konar leyfi.</a:t>
            </a:r>
          </a:p>
        </p:txBody>
      </p:sp>
    </p:spTree>
    <p:extLst>
      <p:ext uri="{BB962C8B-B14F-4D97-AF65-F5344CB8AC3E}">
        <p14:creationId xmlns:p14="http://schemas.microsoft.com/office/powerpoint/2010/main" val="3038258989"/>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TotalTime>
  <Words>1201</Words>
  <Application>Microsoft Macintosh PowerPoint</Application>
  <PresentationFormat>Widescreen</PresentationFormat>
  <Paragraphs>78</Paragraphs>
  <Slides>16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Neue Helvetica W01</vt:lpstr>
      <vt:lpstr>Office Theme</vt:lpstr>
      <vt:lpstr>Business Ethics</vt:lpstr>
      <vt:lpstr>Chapter Outline</vt:lpstr>
      <vt:lpstr>Figure 1.1</vt:lpstr>
      <vt:lpstr>Learning Objectives: Section 1.1</vt:lpstr>
      <vt:lpstr>Figure 1.2</vt:lpstr>
      <vt:lpstr>Extension: Stakeholder v. Shareholder Distinction</vt:lpstr>
      <vt:lpstr>Figure 1.3</vt:lpstr>
      <vt:lpstr>Feature Box: Ethics Across Time and Culture</vt:lpstr>
      <vt:lpstr>Learning Objectives: Section 1.2</vt:lpstr>
      <vt:lpstr>Figure 1.4</vt:lpstr>
      <vt:lpstr>Figure 1.5</vt:lpstr>
      <vt:lpstr>Feature Box: What Would You Do?</vt:lpstr>
      <vt:lpstr>Feature Box: Cases from the Real Word</vt:lpstr>
      <vt:lpstr>Learning Objectives: Section 1.3</vt:lpstr>
      <vt:lpstr>Feature Box: What Would You Do? (2)</vt:lpstr>
      <vt:lpstr>Copyright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86</cp:revision>
  <dcterms:created xsi:type="dcterms:W3CDTF">2018-05-29T21:16:34Z</dcterms:created>
  <dcterms:modified xsi:type="dcterms:W3CDTF">2026-03-03T19:38:57Z</dcterms:modified>
</cp:coreProperties>
</file>