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89" autoAdjust="0"/>
    <p:restoredTop sz="94690" autoAdjust="0"/>
  </p:normalViewPr>
  <p:slideViewPr>
    <p:cSldViewPr snapToGrid="0" snapToObjects="1">
      <p:cViewPr varScale="1">
        <p:scale>
          <a:sx n="139" d="100"/>
          <a:sy n="139" d="100"/>
        </p:scale>
        <p:origin x="560" y="1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notesMaster" Target="notesMasters/notesMaster1.xml"/><Relationship Id="rId120" Type="http://schemas.openxmlformats.org/officeDocument/2006/relationships/presProps" Target="presProps.xml"/><Relationship Id="rId121" Type="http://schemas.openxmlformats.org/officeDocument/2006/relationships/viewProps" Target="viewProps.xml"/><Relationship Id="rId122" Type="http://schemas.openxmlformats.org/officeDocument/2006/relationships/theme" Target="theme/theme1.xml"/><Relationship Id="rId12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a rocket lifting off.</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balloons are shown at Times 1, 2, and 3. These balloons increase in volume and radius as time increases.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is made with a person on the ground, an airplane in the air, and a radio tower at the right angle on the ground. The hypotenuse is s, the distance on the ground between the person and the radio tower is x, and the side opposite the person (that is, the height from the ground to the airplane) is 4000 ft.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a rocket lifting off.</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is formed with a camera at one of the nonright angles and a rocket at the other nonright angle. The angle with the camera has measure θ. The distance from the rocket to the ground is h; note that this is the side opposite the angle with measure θ. The side adjacent to the angle with measure θ is 5000 ft.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funnel is shown with height 2 and radius 1 at its top. The funnel has water to height h, at which point the radius is 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parts a and b. In figure a, the line f(x) = 1/x is shown with its tangent line at x = 2. In figure b, the area near the tangent point is blown up to show how good of an approximation the tangent is near x = 2.</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the square root of x is shown with its tangent at (9, 3). The tangent appears to be a very good approximation from x = 6 to x = 12.</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sin x is shown with its tangent at (π/3, square root of 3 / 2). The tangent appears to be a very good approximation for x near π / 3.</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parts a and b. In figure a, the line f(x) = (1 + x)3 is shown with its tangent line at (0, 1). In figure b, the area near the tangent point is blown up to show how good of an approximation the tangent is near (0, 1).</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function y = f(x) is shown along with its tangent line at (a, f(a)). The tangent line is denoted L(x). The x axis is marked with a and a + dx, with a dashed line showing the distance between a and a + dx as dx. The points (a + dx, f(a + dx)) and (a + dx, L(a + dx)) are marked on the curves for y = f(x) and y = L(x), respectively. The distance between f(a) and L(a + dx) is marked as dy = f’(a) dx, and the distance between f(a) and f(a + dx) is marked as Δy = f(a + dx) – f(a).</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x2 + 1 is graphed, and its minimum of 1 is seen to be at x = 0.</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six parts a, b, c, d, e, and f. In figure a, the line f(x) = x3 is shown, and it is noted that it has no absolute minimum and no absolute maximum. In figure b, the line f(x) = 1/(x2 + 1) is shown, which is near 0 for most of its length and rises to a bump at (0, 1); it has no absolute minimum, but does have an absolute maximum of 1 at x = 0. In figure c, the line f(x) = cos x is shown, which has absolute minimums of −1 at ±π, ±3π, … and absolute maximums of 1 at 0, ±2π, ±4π, …. In figure d, the piecewise function f(x) = 2 – x2 for 0 ≤ x &lt; 2 and x – 3 for 2 ≤ x ≤ 4 is shown, with absolute maximum of 2 at x = 0 and no absolute minimum. In figure e, the function f(x) = (x – 2)2 is shown on [1, 4], which has absolute maximum of 4 at x = 4 and absolute minimum of 0 at x = 2. In figure f, the function f(x) = x/(2 − x) is shown on [0, 2), with absolute minimum of 0 at x = 0 and no absolute maximum.</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is shown, which curves upward from quadrant III, slows down in quadrant II, achieves a local maximum on the y-axis, decreases to achieve a local minimum in quadrant I at x = 1, increases to a local maximum at x = 2 that is greater than the other local maximum, and then decreases rapidly through quadrant IV.</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five parts a, b, c, d, and e. In figure a, a parabola is shown facing down in quadrant I; there is a horizontal tangent line at the local maximum marked f’(c) = 0. In figure b, there is a function drawn with an asymptote at c, meaning that the function increases toward infinity on both sides of c; it is noted that f’(c) is undefined. In figure c, a version of the absolute value graph is shown that has been shifted so that its minimum is in quadrant I with x = c. It is noted that f’(c) is undefined. In figure d, a version of the function f(x) = x3 is shown that has been shifted so that its inflection point is in quadrant I with x = c. Its inflection point at (c, f(c)) has a horizontal line through it, and it is noted that f’(c) = 0. In figure e, a version of the function f(x) = x1/3 is shown that has been shifted so that its inflection point is in quadrant I with x = c. Its inflection point at (c, f(c)) has a vertical line through it, and it is noted that f’(c) is undefined.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(1/3) x3 – (5/2) x2 + 4x is graphed. The function has local maximum at x = 1 and local minimum at x = 4.</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(x2 − 1)3 is graphed. The function has local minimum at x = 0, and inflection points at x = ±1.</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4x/(1 + x2) is graphed. The function has local/absolute maximum at x = 1 and local/absolute minimum at x = −1.</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 x2 + 3x – 2 is graphed from (1, 0) to (3, −2), with its maximum marked at (3/2, 1/4).</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x2 – 3x2/3 is graphed from (0, 0) to (2, −0.762), with its minimum marked at (1, −2).</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is divided into three parts labeled a, b, and c. Figure a shows the first quadrant with values a, c, and b marked on the x-axis. A downward-facing parabola is drawn such that its values at a and b are the same. The point c is the global maximum, and it is noted that f’(c) = 0. Figure b shows the first quadrant with values a, c, and b marked on the x-axis. An upward-facing parabola is drawn such that its values at a and b are the same. The point c is the global minimum, and it is noted that f’(c) = 0. Figure c shows the first quadrant with points a, c1, c2, and b marked on the x-axis. One period of a sine wave is drawn such that its values at a and b are equal. The point c1 is the global maximum, and it is noted that f’(c1) = 0. The point c2 is the global minimum, and it is noted that f’(c2) = 0.</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 − 1 is graphed. It is shown that f(1) = f(−1), but it is noted that there is no c such that f’(c) = 0.</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x2 +2x is graphed. It is shown that f(0) = f(−2), and a dashed horizontal line is drawn at the absolute minimum at (−1, −1).</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x3 – 4x is graphed. It is obvious that f(2) = f(−2) = f(0). Dashed horizontal lines are drawn at x = ±2/square root of 3, which are the local maximum and minimum.</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vaguely sinusoidal function y = f(x) is drawn. On the x-axis, a, c1, c2, and b are marked. On the y-axis, f(a) and f(b) are marked. The function f(x) starts at (a, f(a)), decreases to c1, increases to c2, and then decreases to (b, f(b)). A secant line is drawn between (a, f(a)) and (b, f(b)), and it is noted that this line has slope (f(b) – f(a))/(b − a). The tangent lines at c1 and c2 are drawn, and these lines are parallel to the secant line. It is noted that the slopes of these tangent lines are f’(c1) and f’(c2), respectively.</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vaguely sinusoidal function y = f(x) is drawn. On the x-axis, a and b are marked. On the y-axis, f(a) and f(b) are marked. The function f(x) starts at (a, f(a)), decreases, then increases, and then decreases to (b, f(b)). A secant line is drawn between (a, f(a)) and (b, f(b)), and it is noted that this line has equation y = ((f(b) – f(a))/(b − a)) (x − a) + f(a). A line is drawn between the maximum of f(x) and the secant line and it is marked g(x).</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the square root of x is graphed from (0, 0) to (9, 3). There is a secant line drawn from (0, 0) to (9, 3). At point (9/4, 3/2), there is a tangent line that is drawn, and this line is parallel to the secant line.</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s(t) = −16t2 + 100 is graphed from (0, 100) to (5/2, 0). There is a secant line drawn from (0, 100) to (5/2, 0). At the point corresponding to t = 5/4, there is a tangent line that is drawn, and this line is parallel to the secant line.</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vaguely sinusoidal function f(x) is graphed. It increases from somewhere in the second quadrant to (a, f(a)). In this section it is noted that f’ &gt; 0. Then in decreases from (a, f(a)) to (b, f(b)). In this section it is noted that f’ &lt; 0. Finally, it increases to the right of (b, f(b)) and it is noted in this section that f’ &gt; 0.</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broken into four figures labeled a, b, c, and d. Figure a shows a function increasing convexly from (a, f(a)) to (b, f(b)). At two points the derivative is taken and it is noted that at both f’ &gt; 0. In other words, f is increasing. Figure b shows a function increasing concavely from (a, f(a)) to (b, f(b)). At two points the derivative is taken and it is noted that at both f’ &gt; 0. In other words, f is increasing. Figure c shows a function decreasing concavely from (a, f(a)) to (b, f(b)). At two points the derivative is taken and it is noted that at both f’ &lt; 0. In other words, f is decreasing. Figure d shows a function decreasing convexly from (a, f(a)) to (b, f(b)). At two points the derivative is taken and it is noted that at both f’ &lt; 0. In other words, f is decreasing.</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function f(x) is graphed. It starts in the second quadrant and increases to x = a, which is too sharp and hence f’(a) is undefined. In this section f’ &gt; 0. Then, f decreases from x = a to x = b (so f’ &lt; 0 here), before increasing at x = b. It is noted that f’(b) = 0. While increasing from x = b to x = c, f’ &gt; 0. The function has an inversion point at c, and it is marked f’(c) = 0. The function increases some more to d (so f’ &gt; 0), which is the global maximum. It is marked that f’(d) = 0. Then the function decreases and it is marked that f’ &gt; 0.</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x3 – 3x2 – 9x – 1 is graphed. It has a maximum at x = −1 and a minimum at x = 3. The function is increasing before x = −1, decreasing until x = 3, and then increasing after that.</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5x1/3 – x5/3 is graphed. It decreases to its local minimum at x = −1, increases to x = 1, and then decreases after that.</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broken into four figures labeled a, b, c, and d. Figure a shows a function increasing convexly from (a, f(a)) to (b, f(b)). At two points the derivative is taken and both are increasing, but the one taken further to the right is increasing more. It is noted that f’ is increasing and f is concave up. Figure b shows a function increasing concavely from (a, f(a)) to (b, f(b)). At two points the derivative is taken and both are increasing, but the one taken further to the right is increasing less. It is noted that f’ is decreasing and f is concave down. Figure c shows a function decreasing concavely from (a, f(a)) to (b, f(b)). At two points the derivative is taken and both are decreasing, but the one taken further to the right is decreasing less. It is noted that f’ is increasing and f is concave up. Figure d shows a function decreasing convexly from (a, f(a)) to (b, f(b)). At two points the derivative is taken and both are decreasing, but the one taken further to the right is decreasing more. It is noted that f’ is decreasing and f is concave down.</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sinusoidal function is shown that has been shifted into the first quadrant. The function starts decreasing, so f’ &lt; 0 and f’’ &gt; 0. The function reaches the local minimum and starts increasing, so f’ &gt; 0 and f’’ &gt; 0. It is noted that the slope is increasing for these two intervals. The function then reaches an inflection point (a, f(a)) and from here the slop is decreasing even though the function continues to increase, so f’ &gt; 0 and f’’ &lt; 0. The function reaches the maximum and then starts decreasing, so f’ &lt; 0 and f’’ &lt; 0.</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x3 – 6x2 + 9x + 30 is graphed. The inflection point (2, 32) is marked, and it is roughly equidistant from the two local extrema.</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function is graphed in the first quadrant. It is broken up into four sections, with the breaks coming at the local minimum, inflection point, and local maximum, respectively. The first section is decreasing and concave up; here, f’ &lt; 0 and f’’ &gt; 0. The second section is increasing and concave up; here, f’ &gt; 0 and f’’ &gt; 0. The third section is increasing and concave down; here, f’ &gt; 0 and f’’ &lt; 0. The fourth section is increasing and concave down; here, f’ &lt; 0 and f’’ &lt; 0.</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function f(x) is graphed in the first quadrant with a and b marked on the x-axis. The function is vaguely sinusoidal, increasing first to x = a, then decreasing to x = b, and increasing again. At (a, f(a)), the tangent is marked, and it is noted that f’(a) = 0 and f’’(a) &lt; 0. At (b, f(b)), the tangent is marked, and it is noted f’(b) = 0 and f’’(b) &gt; 0.</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x5 – 5x3 is graphed. The function increases to (negative square root of 3, 10), then decreases to an inflection point at 0, continues decreasing to (square root of 3, −10), and then increases.</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2 + 1/x is graphed. The function starts negative near y = 2 but then decreases to −∞ near x = 0. The function then decreases from ∞ near x = 0 and gets nearer to y = 2 as x increases. There is a horizontal line denoting the asymptote y = 2.</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is broken up into two figures labeled a and b. Figure a shows a function f(x) approaching but never touching a horizontal dashed line labeled L from above. Figure b shows a function f(x) approaching but never a horizontal dashed line labeled M from below.</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(cos x)/x + 1 is shown. It decreases from (0, ∞) and then proceeds to oscillate around y = 1 with decreasing amplitude.</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5 – 2/x2 is graphed. The function approaches the horizontal asymptote y = 5 as x approaches ±∞.</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(sin x)/x is shown. It has a global maximum at (0, 1) and then proceeds to oscillate around y = 0 with decreasing amplitude.</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tan x is shown. It increases from (−π/2, −∞), passes through the origin, and then increases toward (π/2, ∞). There are vertical dashed lines marking x = ±π/2.</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tan−1 x is shown. It increases from (−∞, −π/2), passes through the origin, and then increases toward (∞, π/2). There are horizontal dashed lines marking y = ±π/2.</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x3 is graphed. It is apparent that this function rapidly approaches infinity as x approaches infinity.</a:t>
            </a:r>
          </a:p>
        </p:txBody>
      </p:sp>
      <p:sp>
        <p:nvSpPr>
          <p:cNvPr id="4" name="Slide Number Placeholder 3"/>
          <p:cNvSpPr>
            <a:spLocks noGrp="1"/>
          </p:cNvSpPr>
          <p:nvPr>
            <p:ph type="sldNum" sz="quarter" idx="10"/>
          </p:nvPr>
        </p:nvSpPr>
        <p:spPr/>
        <p:txBody>
          <a:bodyPr/>
          <a:lstStyle/>
          <a:p>
            <a:fld id="{18BDFEC3-8487-43E8-A154-7C12CBC1FFF2}" type="slidenum">
              <a:rPr lang="en-US"/>
              <a:t>63</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is graphed, and it has a horizontal asymptote at L. L is marked on the y axis, as is L + ॉ and L – ॉ. On the x axis, N is marked as the value of x such that f(x) = L + ॉ.</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is graphed. It continues to increase rapidly after x = N, and f(N) = M.</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functions x2, x4, and x6 are graphed, and it is apparent that as the exponent grows the functions increase more quickly.</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functions x, x3, and x5 are graphed, and it is apparent that as the exponent grows the functions increase more quickly.</a:t>
            </a:r>
          </a:p>
        </p:txBody>
      </p:sp>
      <p:sp>
        <p:nvSpPr>
          <p:cNvPr id="4" name="Slide Number Placeholder 3"/>
          <p:cNvSpPr>
            <a:spLocks noGrp="1"/>
          </p:cNvSpPr>
          <p:nvPr>
            <p:ph type="sldNum" sz="quarter" idx="10"/>
          </p:nvPr>
        </p:nvSpPr>
        <p:spPr/>
        <p:txBody>
          <a:bodyPr/>
          <a:lstStyle/>
          <a:p>
            <a:fld id="{18BDFEC3-8487-43E8-A154-7C12CBC1FFF2}" type="slidenum">
              <a:rPr lang="en-US"/>
              <a:t>67</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Both functions f(x) = 5x3 – 3x2 + 4 and g(x) = 5x3 are plotted. Their behavior for large positive and large negative numbers converges.</a:t>
            </a:r>
          </a:p>
        </p:txBody>
      </p:sp>
      <p:sp>
        <p:nvSpPr>
          <p:cNvPr id="4" name="Slide Number Placeholder 3"/>
          <p:cNvSpPr>
            <a:spLocks noGrp="1"/>
          </p:cNvSpPr>
          <p:nvPr>
            <p:ph type="sldNum" sz="quarter" idx="10"/>
          </p:nvPr>
        </p:nvSpPr>
        <p:spPr/>
        <p:txBody>
          <a:bodyPr/>
          <a:lstStyle/>
          <a:p>
            <a:fld id="{18BDFEC3-8487-43E8-A154-7C12CBC1FFF2}" type="slidenum">
              <a:rPr lang="en-US"/>
              <a:t>68</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(3x - 1)/(2x + 5) is plotted as is its horizontal asymptote at y = 3/2.</a:t>
            </a:r>
          </a:p>
        </p:txBody>
      </p:sp>
      <p:sp>
        <p:nvSpPr>
          <p:cNvPr id="4" name="Slide Number Placeholder 3"/>
          <p:cNvSpPr>
            <a:spLocks noGrp="1"/>
          </p:cNvSpPr>
          <p:nvPr>
            <p:ph type="sldNum" sz="quarter" idx="10"/>
          </p:nvPr>
        </p:nvSpPr>
        <p:spPr/>
        <p:txBody>
          <a:bodyPr/>
          <a:lstStyle/>
          <a:p>
            <a:fld id="{18BDFEC3-8487-43E8-A154-7C12CBC1FFF2}" type="slidenum">
              <a:rPr lang="en-US"/>
              <a:t>70</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(3x2 + 2x)/(4x2 – 5x + 7) is plotted as is its horizontal asymptote at y = 0.</a:t>
            </a:r>
          </a:p>
        </p:txBody>
      </p:sp>
      <p:sp>
        <p:nvSpPr>
          <p:cNvPr id="4" name="Slide Number Placeholder 3"/>
          <p:cNvSpPr>
            <a:spLocks noGrp="1"/>
          </p:cNvSpPr>
          <p:nvPr>
            <p:ph type="sldNum" sz="quarter" idx="10"/>
          </p:nvPr>
        </p:nvSpPr>
        <p:spPr/>
        <p:txBody>
          <a:bodyPr/>
          <a:lstStyle/>
          <a:p>
            <a:fld id="{18BDFEC3-8487-43E8-A154-7C12CBC1FFF2}" type="slidenum">
              <a:rPr lang="en-US"/>
              <a:t>71</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(3x2 + 4x)/(x + 2) is plotted. It appears to have a diagonal asymptote as well as a vertical asymptote at x = −2.</a:t>
            </a:r>
          </a:p>
        </p:txBody>
      </p:sp>
      <p:sp>
        <p:nvSpPr>
          <p:cNvPr id="4" name="Slide Number Placeholder 3"/>
          <p:cNvSpPr>
            <a:spLocks noGrp="1"/>
          </p:cNvSpPr>
          <p:nvPr>
            <p:ph type="sldNum" sz="quarter" idx="10"/>
          </p:nvPr>
        </p:nvSpPr>
        <p:spPr/>
        <p:txBody>
          <a:bodyPr/>
          <a:lstStyle/>
          <a:p>
            <a:fld id="{18BDFEC3-8487-43E8-A154-7C12CBC1FFF2}" type="slidenum">
              <a:rPr lang="en-US"/>
              <a:t>72</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(3x2 + 4x)/(x + 2) is plotted as is its diagonal asymptote y = 3x – 2.</a:t>
            </a:r>
          </a:p>
        </p:txBody>
      </p:sp>
      <p:sp>
        <p:nvSpPr>
          <p:cNvPr id="4" name="Slide Number Placeholder 3"/>
          <p:cNvSpPr>
            <a:spLocks noGrp="1"/>
          </p:cNvSpPr>
          <p:nvPr>
            <p:ph type="sldNum" sz="quarter" idx="10"/>
          </p:nvPr>
        </p:nvSpPr>
        <p:spPr/>
        <p:txBody>
          <a:bodyPr/>
          <a:lstStyle/>
          <a:p>
            <a:fld id="{18BDFEC3-8487-43E8-A154-7C12CBC1FFF2}" type="slidenum">
              <a:rPr lang="en-US"/>
              <a:t>73</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(3x − 2)/(the square root of the quantity (4x2 + 5)) is plotted. It has two horizontal asymptotes at y = ±3/2, and it crosses y = −3/2 before converging toward it from below.</a:t>
            </a:r>
          </a:p>
        </p:txBody>
      </p:sp>
      <p:sp>
        <p:nvSpPr>
          <p:cNvPr id="4" name="Slide Number Placeholder 3"/>
          <p:cNvSpPr>
            <a:spLocks noGrp="1"/>
          </p:cNvSpPr>
          <p:nvPr>
            <p:ph type="sldNum" sz="quarter" idx="10"/>
          </p:nvPr>
        </p:nvSpPr>
        <p:spPr/>
        <p:txBody>
          <a:bodyPr/>
          <a:lstStyle/>
          <a:p>
            <a:fld id="{18BDFEC3-8487-43E8-A154-7C12CBC1FFF2}" type="slidenum">
              <a:rPr lang="en-US"/>
              <a:t>74</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sin x is graphed.</a:t>
            </a:r>
          </a:p>
        </p:txBody>
      </p:sp>
      <p:sp>
        <p:nvSpPr>
          <p:cNvPr id="4" name="Slide Number Placeholder 3"/>
          <p:cNvSpPr>
            <a:spLocks noGrp="1"/>
          </p:cNvSpPr>
          <p:nvPr>
            <p:ph type="sldNum" sz="quarter" idx="10"/>
          </p:nvPr>
        </p:nvSpPr>
        <p:spPr/>
        <p:txBody>
          <a:bodyPr/>
          <a:lstStyle/>
          <a:p>
            <a:fld id="{18BDFEC3-8487-43E8-A154-7C12CBC1FFF2}" type="slidenum">
              <a:rPr lang="en-US"/>
              <a:t>75</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tan x is graphed.</a:t>
            </a:r>
          </a:p>
        </p:txBody>
      </p:sp>
      <p:sp>
        <p:nvSpPr>
          <p:cNvPr id="4" name="Slide Number Placeholder 3"/>
          <p:cNvSpPr>
            <a:spLocks noGrp="1"/>
          </p:cNvSpPr>
          <p:nvPr>
            <p:ph type="sldNum" sz="quarter" idx="10"/>
          </p:nvPr>
        </p:nvSpPr>
        <p:spPr/>
        <p:txBody>
          <a:bodyPr/>
          <a:lstStyle/>
          <a:p>
            <a:fld id="{18BDFEC3-8487-43E8-A154-7C12CBC1FFF2}" type="slidenum">
              <a:rPr lang="en-US"/>
              <a:t>76</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ex is graphed.</a:t>
            </a:r>
          </a:p>
        </p:txBody>
      </p:sp>
      <p:sp>
        <p:nvSpPr>
          <p:cNvPr id="4" name="Slide Number Placeholder 3"/>
          <p:cNvSpPr>
            <a:spLocks noGrp="1"/>
          </p:cNvSpPr>
          <p:nvPr>
            <p:ph type="sldNum" sz="quarter" idx="10"/>
          </p:nvPr>
        </p:nvSpPr>
        <p:spPr/>
        <p:txBody>
          <a:bodyPr/>
          <a:lstStyle/>
          <a:p>
            <a:fld id="{18BDFEC3-8487-43E8-A154-7C12CBC1FFF2}" type="slidenum">
              <a:rPr lang="en-US"/>
              <a:t>78</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ln(x) is graphed.</a:t>
            </a:r>
          </a:p>
        </p:txBody>
      </p:sp>
      <p:sp>
        <p:nvSpPr>
          <p:cNvPr id="4" name="Slide Number Placeholder 3"/>
          <p:cNvSpPr>
            <a:spLocks noGrp="1"/>
          </p:cNvSpPr>
          <p:nvPr>
            <p:ph type="sldNum" sz="quarter" idx="10"/>
          </p:nvPr>
        </p:nvSpPr>
        <p:spPr/>
        <p:txBody>
          <a:bodyPr/>
          <a:lstStyle/>
          <a:p>
            <a:fld id="{18BDFEC3-8487-43E8-A154-7C12CBC1FFF2}" type="slidenum">
              <a:rPr lang="en-US"/>
              <a:t>80</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of a garden has x and y written on the vertical and horizontal sides, respectively. There is a rock wall running along the entire bottom horizontal length of the drawing.</a:t>
            </a:r>
          </a:p>
        </p:txBody>
      </p:sp>
      <p:sp>
        <p:nvSpPr>
          <p:cNvPr id="4" name="Slide Number Placeholder 3"/>
          <p:cNvSpPr>
            <a:spLocks noGrp="1"/>
          </p:cNvSpPr>
          <p:nvPr>
            <p:ph type="sldNum" sz="quarter" idx="10"/>
          </p:nvPr>
        </p:nvSpPr>
        <p:spPr/>
        <p:txBody>
          <a:bodyPr/>
          <a:lstStyle/>
          <a:p>
            <a:fld id="{18BDFEC3-8487-43E8-A154-7C12CBC1FFF2}" type="slidenum">
              <a:rPr lang="en-US"/>
              <a:t>82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A(x) = 100x – 2x is graphed. At its maximum there is an intersection of two dashed lines and text that reads “Maximum area is 1250 square feet when x = 25 feet.”</a:t>
            </a:r>
          </a:p>
        </p:txBody>
      </p:sp>
      <p:sp>
        <p:nvSpPr>
          <p:cNvPr id="4" name="Slide Number Placeholder 3"/>
          <p:cNvSpPr>
            <a:spLocks noGrp="1"/>
          </p:cNvSpPr>
          <p:nvPr>
            <p:ph type="sldNum" sz="quarter" idx="10"/>
          </p:nvPr>
        </p:nvSpPr>
        <p:spPr/>
        <p:txBody>
          <a:bodyPr/>
          <a:lstStyle/>
          <a:p>
            <a:fld id="{18BDFEC3-8487-43E8-A154-7C12CBC1FFF2}" type="slidenum">
              <a:rPr lang="en-US"/>
              <a:t>83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figures for this figure. The first one is a rectangle with sides 24 in and 36 in, with each corner having a square of side length x taken out of it. In the second picture, there is a box with side lengths x in, 24 – 2x in, and 36 – 2x in.</a:t>
            </a:r>
          </a:p>
        </p:txBody>
      </p:sp>
      <p:sp>
        <p:nvSpPr>
          <p:cNvPr id="4" name="Slide Number Placeholder 3"/>
          <p:cNvSpPr>
            <a:spLocks noGrp="1"/>
          </p:cNvSpPr>
          <p:nvPr>
            <p:ph type="sldNum" sz="quarter" idx="10"/>
          </p:nvPr>
        </p:nvSpPr>
        <p:spPr/>
        <p:txBody>
          <a:bodyPr/>
          <a:lstStyle/>
          <a:p>
            <a:fld id="{18BDFEC3-8487-43E8-A154-7C12CBC1FFF2}" type="slidenum">
              <a:rPr lang="en-US"/>
              <a:t>84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V(x) = 4x3 – 120x2 + 864x is graphed. At its maximum there is an intersection of two dashed lines and text that reads “Maximum volume is approximately 1825 cubic inches when x ≈ 4.7 inches.”</a:t>
            </a:r>
          </a:p>
        </p:txBody>
      </p:sp>
      <p:sp>
        <p:nvSpPr>
          <p:cNvPr id="4" name="Slide Number Placeholder 3"/>
          <p:cNvSpPr>
            <a:spLocks noGrp="1"/>
          </p:cNvSpPr>
          <p:nvPr>
            <p:ph type="sldNum" sz="quarter" idx="10"/>
          </p:nvPr>
        </p:nvSpPr>
        <p:spPr/>
        <p:txBody>
          <a:bodyPr/>
          <a:lstStyle/>
          <a:p>
            <a:fld id="{18BDFEC3-8487-43E8-A154-7C12CBC1FFF2}" type="slidenum">
              <a:rPr lang="en-US"/>
              <a:t>85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cabin is x miles from the shore. From that point on the shore, the island is y miles away. If you were to continue the line from the cabin to the shore (the x miles one) and if you were to draw a line from the island parallel to the shore, then the lines would extend 2 miles from the island and 6 miles from the cabin before intersecting.</a:t>
            </a:r>
          </a:p>
        </p:txBody>
      </p:sp>
      <p:sp>
        <p:nvSpPr>
          <p:cNvPr id="4" name="Slide Number Placeholder 3"/>
          <p:cNvSpPr>
            <a:spLocks noGrp="1"/>
          </p:cNvSpPr>
          <p:nvPr>
            <p:ph type="sldNum" sz="quarter" idx="10"/>
          </p:nvPr>
        </p:nvSpPr>
        <p:spPr/>
        <p:txBody>
          <a:bodyPr/>
          <a:lstStyle/>
          <a:p>
            <a:fld id="{18BDFEC3-8487-43E8-A154-7C12CBC1FFF2}" type="slidenum">
              <a:rPr lang="en-US"/>
              <a:t>86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R(p) is graphed. At its maximum there is an intersection of two dashed lines and text that reads “Maximum revenue is $50,000 per day when the price charged per car is $100 per day.”</a:t>
            </a:r>
          </a:p>
        </p:txBody>
      </p:sp>
      <p:sp>
        <p:nvSpPr>
          <p:cNvPr id="4" name="Slide Number Placeholder 3"/>
          <p:cNvSpPr>
            <a:spLocks noGrp="1"/>
          </p:cNvSpPr>
          <p:nvPr>
            <p:ph type="sldNum" sz="quarter" idx="10"/>
          </p:nvPr>
        </p:nvSpPr>
        <p:spPr/>
        <p:txBody>
          <a:bodyPr/>
          <a:lstStyle/>
          <a:p>
            <a:fld id="{18BDFEC3-8487-43E8-A154-7C12CBC1FFF2}" type="slidenum">
              <a:rPr lang="en-US"/>
              <a:t>87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ellipse x2/4 + y2 = 1 is drawn with its x intercepts being ±2 and its y intercepts being ±1. There is a rectangle inscribed in the ellipse with length L (in the x-direction) and width W.</a:t>
            </a:r>
          </a:p>
        </p:txBody>
      </p:sp>
      <p:sp>
        <p:nvSpPr>
          <p:cNvPr id="4" name="Slide Number Placeholder 3"/>
          <p:cNvSpPr>
            <a:spLocks noGrp="1"/>
          </p:cNvSpPr>
          <p:nvPr>
            <p:ph type="sldNum" sz="quarter" idx="10"/>
          </p:nvPr>
        </p:nvSpPr>
        <p:spPr/>
        <p:txBody>
          <a:bodyPr/>
          <a:lstStyle/>
          <a:p>
            <a:fld id="{18BDFEC3-8487-43E8-A154-7C12CBC1FFF2}" type="slidenum">
              <a:rPr lang="en-US"/>
              <a:t>88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box with square base is shown. The base has side length x, and the height is y.</a:t>
            </a:r>
          </a:p>
        </p:txBody>
      </p:sp>
      <p:sp>
        <p:nvSpPr>
          <p:cNvPr id="4" name="Slide Number Placeholder 3"/>
          <p:cNvSpPr>
            <a:spLocks noGrp="1"/>
          </p:cNvSpPr>
          <p:nvPr>
            <p:ph type="sldNum" sz="quarter" idx="10"/>
          </p:nvPr>
        </p:nvSpPr>
        <p:spPr/>
        <p:txBody>
          <a:bodyPr/>
          <a:lstStyle/>
          <a:p>
            <a:fld id="{18BDFEC3-8487-43E8-A154-7C12CBC1FFF2}" type="slidenum">
              <a:rPr lang="en-US"/>
              <a:t>89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S(x) = 864/x + x2 is graphed. At its minimum there is a dashed line and text that reads “Minimum surface area is 108 times the cube root of 4 square inches when x = 6 times the cube root of 2 inches.”</a:t>
            </a:r>
          </a:p>
        </p:txBody>
      </p:sp>
      <p:sp>
        <p:nvSpPr>
          <p:cNvPr id="4" name="Slide Number Placeholder 3"/>
          <p:cNvSpPr>
            <a:spLocks noGrp="1"/>
          </p:cNvSpPr>
          <p:nvPr>
            <p:ph type="sldNum" sz="quarter" idx="10"/>
          </p:nvPr>
        </p:nvSpPr>
        <p:spPr/>
        <p:txBody>
          <a:bodyPr/>
          <a:lstStyle/>
          <a:p>
            <a:fld id="{18BDFEC3-8487-43E8-A154-7C12CBC1FFF2}" type="slidenum">
              <a:rPr lang="en-US"/>
              <a:t>90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functions y = f(x) and y = g(x) are drawn such that they cross at a point above x = a. The linear approximations of these two functions y = f(a) + f’(a)(x – a) and y = g(a) + g’(a)(x – a) are also drawn.</a:t>
            </a:r>
          </a:p>
        </p:txBody>
      </p:sp>
      <p:sp>
        <p:nvSpPr>
          <p:cNvPr id="4" name="Slide Number Placeholder 3"/>
          <p:cNvSpPr>
            <a:spLocks noGrp="1"/>
          </p:cNvSpPr>
          <p:nvPr>
            <p:ph type="sldNum" sz="quarter" idx="10"/>
          </p:nvPr>
        </p:nvSpPr>
        <p:spPr/>
        <p:txBody>
          <a:bodyPr/>
          <a:lstStyle/>
          <a:p>
            <a:fld id="{18BDFEC3-8487-43E8-A154-7C12CBC1FFF2}" type="slidenum">
              <a:rPr lang="en-US"/>
              <a:t>92</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y = x ln(x) is graphed for values x ≥ 0. At x = 0, the value of the function is 0.</a:t>
            </a:r>
          </a:p>
        </p:txBody>
      </p:sp>
      <p:sp>
        <p:nvSpPr>
          <p:cNvPr id="4" name="Slide Number Placeholder 3"/>
          <p:cNvSpPr>
            <a:spLocks noGrp="1"/>
          </p:cNvSpPr>
          <p:nvPr>
            <p:ph type="sldNum" sz="quarter" idx="10"/>
          </p:nvPr>
        </p:nvSpPr>
        <p:spPr/>
        <p:txBody>
          <a:bodyPr/>
          <a:lstStyle/>
          <a:p>
            <a:fld id="{18BDFEC3-8487-43E8-A154-7C12CBC1FFF2}" type="slidenum">
              <a:rPr lang="en-US"/>
              <a:t>93</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functions g(x) = ex and f(x) = x2 are graphed. It is obvious that g(x) increases much more quickly than f(x).</a:t>
            </a:r>
          </a:p>
        </p:txBody>
      </p:sp>
      <p:sp>
        <p:nvSpPr>
          <p:cNvPr id="4" name="Slide Number Placeholder 3"/>
          <p:cNvSpPr>
            <a:spLocks noGrp="1"/>
          </p:cNvSpPr>
          <p:nvPr>
            <p:ph type="sldNum" sz="quarter" idx="10"/>
          </p:nvPr>
        </p:nvSpPr>
        <p:spPr/>
        <p:txBody>
          <a:bodyPr/>
          <a:lstStyle/>
          <a:p>
            <a:fld id="{18BDFEC3-8487-43E8-A154-7C12CBC1FFF2}" type="slidenum">
              <a:rPr lang="en-US"/>
              <a:t>96</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functions g(x) = x2 and f(x) = ln(x) are graphed. It is obvious that g(x) increases much more quickly than f(x).</a:t>
            </a:r>
          </a:p>
        </p:txBody>
      </p:sp>
      <p:sp>
        <p:nvSpPr>
          <p:cNvPr id="4" name="Slide Number Placeholder 3"/>
          <p:cNvSpPr>
            <a:spLocks noGrp="1"/>
          </p:cNvSpPr>
          <p:nvPr>
            <p:ph type="sldNum" sz="quarter" idx="10"/>
          </p:nvPr>
        </p:nvSpPr>
        <p:spPr/>
        <p:txBody>
          <a:bodyPr/>
          <a:lstStyle/>
          <a:p>
            <a:fld id="{18BDFEC3-8487-43E8-A154-7C12CBC1FFF2}" type="slidenum">
              <a:rPr lang="en-US"/>
              <a:t>98</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figures marked a and b. In figure a, the functions y = ex and y = x3 are graphed. It is obvious that ex increases more quickly than x3. In figure b, the functions y = ex and y = x4 are graphed. It is obvious that ex increases much more quickly than x4, but the point at which that happens is further to the right than it was for x3.</a:t>
            </a:r>
          </a:p>
        </p:txBody>
      </p:sp>
      <p:sp>
        <p:nvSpPr>
          <p:cNvPr id="4" name="Slide Number Placeholder 3"/>
          <p:cNvSpPr>
            <a:spLocks noGrp="1"/>
          </p:cNvSpPr>
          <p:nvPr>
            <p:ph type="sldNum" sz="quarter" idx="10"/>
          </p:nvPr>
        </p:nvSpPr>
        <p:spPr/>
        <p:txBody>
          <a:bodyPr/>
          <a:lstStyle/>
          <a:p>
            <a:fld id="{18BDFEC3-8487-43E8-A154-7C12CBC1FFF2}" type="slidenum">
              <a:rPr lang="en-US"/>
              <a:t>100</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y = the square root of x, y = the cube root of x, and y = ln(x). It is apparent that y = ln(x) grows more slowly than either of these functions.</a:t>
            </a:r>
          </a:p>
        </p:txBody>
      </p:sp>
      <p:sp>
        <p:nvSpPr>
          <p:cNvPr id="4" name="Slide Number Placeholder 3"/>
          <p:cNvSpPr>
            <a:spLocks noGrp="1"/>
          </p:cNvSpPr>
          <p:nvPr>
            <p:ph type="sldNum" sz="quarter" idx="10"/>
          </p:nvPr>
        </p:nvSpPr>
        <p:spPr/>
        <p:txBody>
          <a:bodyPr/>
          <a:lstStyle/>
          <a:p>
            <a:fld id="{18BDFEC3-8487-43E8-A154-7C12CBC1FFF2}" type="slidenum">
              <a:rPr lang="en-US"/>
              <a:t>102</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function f(x) is drawn with points (x0, f(x0)), (x1, f(x1)), and (x2, f(x2)) marked on the function. From (x0, f(x0)), a tangent line is drawn, and it strikes the x axis at x1. From (x0, f(x0)), a tangent line is drawn, and it strikes the x axis at x2. If a tangent line were drawn from (x2, f(x2)), it appears that it would come very close to x*, which is the actual root. Each tangent line drawn in this order appears to get closer and closer to x*.</a:t>
            </a:r>
          </a:p>
        </p:txBody>
      </p:sp>
      <p:sp>
        <p:nvSpPr>
          <p:cNvPr id="4" name="Slide Number Placeholder 3"/>
          <p:cNvSpPr>
            <a:spLocks noGrp="1"/>
          </p:cNvSpPr>
          <p:nvPr>
            <p:ph type="sldNum" sz="quarter" idx="10"/>
          </p:nvPr>
        </p:nvSpPr>
        <p:spPr/>
        <p:txBody>
          <a:bodyPr/>
          <a:lstStyle/>
          <a:p>
            <a:fld id="{18BDFEC3-8487-43E8-A154-7C12CBC1FFF2}" type="slidenum">
              <a:rPr lang="en-US"/>
              <a:t>105</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x3 – 3x + 1 is drawn. It has roots between −2 and −1, 0 and 1, and 1 and 2.</a:t>
            </a:r>
          </a:p>
        </p:txBody>
      </p:sp>
      <p:sp>
        <p:nvSpPr>
          <p:cNvPr id="4" name="Slide Number Placeholder 3"/>
          <p:cNvSpPr>
            <a:spLocks noGrp="1"/>
          </p:cNvSpPr>
          <p:nvPr>
            <p:ph type="sldNum" sz="quarter" idx="10"/>
          </p:nvPr>
        </p:nvSpPr>
        <p:spPr/>
        <p:txBody>
          <a:bodyPr/>
          <a:lstStyle/>
          <a:p>
            <a:fld id="{18BDFEC3-8487-43E8-A154-7C12CBC1FFF2}" type="slidenum">
              <a:rPr lang="en-US"/>
              <a:t>106</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y = x2 – 2 is drawn. A dashed line comes up from x0 = 2, and a tangent line is drawn down from there. It touches x1 = 1.5, which is near x* = the square root of 2.</a:t>
            </a:r>
          </a:p>
        </p:txBody>
      </p:sp>
      <p:sp>
        <p:nvSpPr>
          <p:cNvPr id="4" name="Slide Number Placeholder 3"/>
          <p:cNvSpPr>
            <a:spLocks noGrp="1"/>
          </p:cNvSpPr>
          <p:nvPr>
            <p:ph type="sldNum" sz="quarter" idx="10"/>
          </p:nvPr>
        </p:nvSpPr>
        <p:spPr/>
        <p:txBody>
          <a:bodyPr/>
          <a:lstStyle/>
          <a:p>
            <a:fld id="{18BDFEC3-8487-43E8-A154-7C12CBC1FFF2}" type="slidenum">
              <a:rPr lang="en-US"/>
              <a:t>107</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function is drawn with two roots, labeled root sought and root found. A point x0 is chosen such that when the tangent of x0 is taken, even though it is nearer to the root sought, the tangent points to the root found.</a:t>
            </a:r>
          </a:p>
        </p:txBody>
      </p:sp>
      <p:sp>
        <p:nvSpPr>
          <p:cNvPr id="4" name="Slide Number Placeholder 3"/>
          <p:cNvSpPr>
            <a:spLocks noGrp="1"/>
          </p:cNvSpPr>
          <p:nvPr>
            <p:ph type="sldNum" sz="quarter" idx="10"/>
          </p:nvPr>
        </p:nvSpPr>
        <p:spPr/>
        <p:txBody>
          <a:bodyPr/>
          <a:lstStyle/>
          <a:p>
            <a:fld id="{18BDFEC3-8487-43E8-A154-7C12CBC1FFF2}" type="slidenum">
              <a:rPr lang="en-US"/>
              <a:t>108</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x3 – 2x + 2 is drawn, which has a root between −2 and −1. The tangent from x = 0 goes to x = 1, and the tangent from x = 1 goes to x = 0.</a:t>
            </a:r>
          </a:p>
        </p:txBody>
      </p:sp>
      <p:sp>
        <p:nvSpPr>
          <p:cNvPr id="4" name="Slide Number Placeholder 3"/>
          <p:cNvSpPr>
            <a:spLocks noGrp="1"/>
          </p:cNvSpPr>
          <p:nvPr>
            <p:ph type="sldNum" sz="quarter" idx="10"/>
          </p:nvPr>
        </p:nvSpPr>
        <p:spPr/>
        <p:txBody>
          <a:bodyPr/>
          <a:lstStyle/>
          <a:p>
            <a:fld id="{18BDFEC3-8487-43E8-A154-7C12CBC1FFF2}" type="slidenum">
              <a:rPr lang="en-US"/>
              <a:t>109</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(1/2)x + 4 is graphed along with y = x. From x0, which appears to be at the origin, a line is drawn to the function F(x) at x1 = F(x0). Then a line is drawn to the right from here to the line y = x, at which point a line is drawn up to x2 = F(x1). Then a line is drawn to the right from here to the line y = x, at which point a line is drawn up to x3 = F(x2). Continuing this process would converge on the two lines’ intersection point at x* = 8.</a:t>
            </a:r>
          </a:p>
        </p:txBody>
      </p:sp>
      <p:sp>
        <p:nvSpPr>
          <p:cNvPr id="4" name="Slide Number Placeholder 3"/>
          <p:cNvSpPr>
            <a:spLocks noGrp="1"/>
          </p:cNvSpPr>
          <p:nvPr>
            <p:ph type="sldNum" sz="quarter" idx="10"/>
          </p:nvPr>
        </p:nvSpPr>
        <p:spPr/>
        <p:txBody>
          <a:bodyPr/>
          <a:lstStyle/>
          <a:p>
            <a:fld id="{18BDFEC3-8487-43E8-A154-7C12CBC1FFF2}" type="slidenum">
              <a:rPr lang="en-US"/>
              <a:t>110</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very complicated and organic looking fractal.</a:t>
            </a:r>
          </a:p>
        </p:txBody>
      </p:sp>
      <p:sp>
        <p:nvSpPr>
          <p:cNvPr id="4" name="Slide Number Placeholder 3"/>
          <p:cNvSpPr>
            <a:spLocks noGrp="1"/>
          </p:cNvSpPr>
          <p:nvPr>
            <p:ph type="sldNum" sz="quarter" idx="10"/>
          </p:nvPr>
        </p:nvSpPr>
        <p:spPr/>
        <p:txBody>
          <a:bodyPr/>
          <a:lstStyle/>
          <a:p>
            <a:fld id="{18BDFEC3-8487-43E8-A154-7C12CBC1FFF2}" type="slidenum">
              <a:rPr lang="en-US"/>
              <a:t>111</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first quadrant, f(x) = 3.55x(1 – x) is graphed as is y = x. From some point on the x axis, a line is drawn up to the line y = x, at which point it turns to be horizontal and continues until it touches the outside edge of f(x), at which point it turns again to be vertical until it each the line y = x. This process continues a number of times and creates an interesting series of boxes.</a:t>
            </a:r>
          </a:p>
        </p:txBody>
      </p:sp>
      <p:sp>
        <p:nvSpPr>
          <p:cNvPr id="4" name="Slide Number Placeholder 3"/>
          <p:cNvSpPr>
            <a:spLocks noGrp="1"/>
          </p:cNvSpPr>
          <p:nvPr>
            <p:ph type="sldNum" sz="quarter" idx="10"/>
          </p:nvPr>
        </p:nvSpPr>
        <p:spPr/>
        <p:txBody>
          <a:bodyPr/>
          <a:lstStyle/>
          <a:p>
            <a:fld id="{18BDFEC3-8487-43E8-A154-7C12CBC1FFF2}" type="slidenum">
              <a:rPr lang="en-US"/>
              <a:t>112</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graphs for y = x2 + 2, y = x2 + 1, y = x2, y = x2 − 1, and y = x2 − 2 are shown.</a:t>
            </a:r>
          </a:p>
        </p:txBody>
      </p:sp>
      <p:sp>
        <p:nvSpPr>
          <p:cNvPr id="4" name="Slide Number Placeholder 3"/>
          <p:cNvSpPr>
            <a:spLocks noGrp="1"/>
          </p:cNvSpPr>
          <p:nvPr>
            <p:ph type="sldNum" sz="quarter" idx="10"/>
          </p:nvPr>
        </p:nvSpPr>
        <p:spPr/>
        <p:txBody>
          <a:bodyPr/>
          <a:lstStyle/>
          <a:p>
            <a:fld id="{18BDFEC3-8487-43E8-A154-7C12CBC1FFF2}" type="slidenum">
              <a:rPr lang="en-US"/>
              <a:t>114</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4.13 Integration Formulas; Columns: Differentiation Formula, Indefinite Integral; Row 1: ddx(k)=0, ∫kdx=∫kx0dx=kx+C; Row 2: ddx(xn)=nxn−1, ∫xndx=xn+1n+1+C for n≠−1; Row 3: ddx(ln|x|)=1x, ∫1xdx=ln|x|+C; Row 4: ddx(ex)=ex, ∫exdx=ex+C; Row 5: ddx(sinx)=cosx, ∫cosxdx=sinx+C; Row 6: ddx(cosx)=−sinx, ∫sinxdx=−cosx+C; Row 7: ddx(tanx)=sec2x, ∫sec2xdx=tanx+C; Row 8: ddx(cscx)=−cscxcotx, ∫cscxcotxdx=−cscx+C; Row 9: ddx(secx)=secxtanx, ∫secxtanxdx=secx+C; Row 10: ddx(cotx)=−csc2x, ∫csc2xdx=−cotx+C; Row 11: ddx(sin−1x)=11−x2, ∫11−x2dx=sin−1x+C; Row 12: ddx(tan−1x)=11+x2, ∫11+x2dx=tan−1x+C; Row 13: ddx(sec−1x)=1xx2−1, ∫1xx2−1dx=sec−1x+C</a:t>
            </a:r>
          </a:p>
        </p:txBody>
      </p:sp>
      <p:sp>
        <p:nvSpPr>
          <p:cNvPr id="4" name="Slide Number Placeholder 3"/>
          <p:cNvSpPr>
            <a:spLocks noGrp="1"/>
          </p:cNvSpPr>
          <p:nvPr>
            <p:ph type="sldNum" sz="quarter" idx="10"/>
          </p:nvPr>
        </p:nvSpPr>
        <p:spPr/>
        <p:txBody>
          <a:bodyPr/>
          <a:lstStyle/>
          <a:p>
            <a:fld id="{18BDFEC3-8487-43E8-A154-7C12CBC1FFF2}" type="slidenum">
              <a:rPr lang="en-US"/>
              <a:t>115</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graphs for y = 2x3 + 6, y = 2x3 + 3, y = 2x3, and y = 2x3 − 3 are shown.</a:t>
            </a:r>
          </a:p>
        </p:txBody>
      </p:sp>
      <p:sp>
        <p:nvSpPr>
          <p:cNvPr id="4" name="Slide Number Placeholder 3"/>
          <p:cNvSpPr>
            <a:spLocks noGrp="1"/>
          </p:cNvSpPr>
          <p:nvPr>
            <p:ph type="sldNum" sz="quarter" idx="10"/>
          </p:nvPr>
        </p:nvSpPr>
        <p:spPr/>
        <p:txBody>
          <a:bodyPr/>
          <a:lstStyle/>
          <a:p>
            <a:fld id="{18BDFEC3-8487-43E8-A154-7C12CBC1FFF2}" type="slidenum">
              <a:rPr lang="en-US"/>
              <a:t>116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ba3ee8297101.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v3_image4_9391a756e32a.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image" Target="../media/v3_image9_99dd9786f597.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image" Target="../media/v3_image15_8752b5dc2b5d.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 Id="rId3" Type="http://schemas.openxmlformats.org/officeDocument/2006/relationships/image" Target="../media/v3_image16_2d437ceeb3a8.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 Id="rId3" Type="http://schemas.openxmlformats.org/officeDocument/2006/relationships/image" Target="../media/v3_image17_a7867d7e54c6.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xml" /><Relationship Id="rId3" Type="http://schemas.openxmlformats.org/officeDocument/2006/relationships/image" Target="../media/v3_image24_b5516ce310c8.png"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xml" /><Relationship Id="rId3" Type="http://schemas.openxmlformats.org/officeDocument/2006/relationships/image" Target="../media/v3_image27_3cbcbe7a7a3d.png"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xml" /><Relationship Id="rId3" Type="http://schemas.openxmlformats.org/officeDocument/2006/relationships/image" Target="../media/v3_image31_8118381fe30c.png"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xml" /><Relationship Id="rId3" Type="http://schemas.openxmlformats.org/officeDocument/2006/relationships/image" Target="../media/v3_image32_e9782a1c5309.png"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xml" /><Relationship Id="rId3" Type="http://schemas.openxmlformats.org/officeDocument/2006/relationships/image" Target="../media/v3_image33_8c8b63656b7c.png"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xml" /><Relationship Id="rId3" Type="http://schemas.openxmlformats.org/officeDocument/2006/relationships/image" Target="../media/v3_image36_1f2531ab1b7b.png"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xml" /><Relationship Id="rId3" Type="http://schemas.openxmlformats.org/officeDocument/2006/relationships/image" Target="../media/v3_image37_b7bfe88a8f9d.png"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8.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39_7480e820e2a6.png"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xml" /><Relationship Id="rId3" Type="http://schemas.openxmlformats.org/officeDocument/2006/relationships/image" Target="../media/v3_image39_9ec60664eb67.png"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2_b6dbdd043ee1.png"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3.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4_16635ec2d20f.png" /><Relationship Id="rId3" Type="http://schemas.openxmlformats.org/officeDocument/2006/relationships/image" Target="../media/image45.png"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7.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8.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9.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0.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1.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2_3b2f26eaa1ab.png" /><Relationship Id="rId3" Type="http://schemas.openxmlformats.org/officeDocument/2006/relationships/image" Target="../media/image53.png"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4.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5.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6.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7.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8.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9.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61.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62.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63.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64.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65.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66.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7.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69.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71.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72.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3.xml" /><Relationship Id="rId3" Type="http://schemas.openxmlformats.org/officeDocument/2006/relationships/image" Target="../media/v3_image73_500f3e611aff.png"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74.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5.xml" /><Relationship Id="rId3" Type="http://schemas.openxmlformats.org/officeDocument/2006/relationships/image" Target="../media/v3_image75_6d5bd40a208b.png" /></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6.xml" /><Relationship Id="rId3" Type="http://schemas.openxmlformats.org/officeDocument/2006/relationships/image" Target="../media/v3_image76_75d479fdbc62.png" /></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7.xml" /><Relationship Id="rId3" Type="http://schemas.openxmlformats.org/officeDocument/2006/relationships/image" Target="../media/v3_image77_0ce922429e3c.png"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8.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79.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0.xml" /><Relationship Id="rId3" Type="http://schemas.openxmlformats.org/officeDocument/2006/relationships/image" Target="../media/v3_image80_15cb5aa0e446.png" /></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81.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82.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3_aa9be1c4d8c4.png" /><Relationship Id="rId3" Type="http://schemas.openxmlformats.org/officeDocument/2006/relationships/image" Target="../media/image84.png" /></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5_5cf565241ed7.png" /><Relationship Id="rId3" Type="http://schemas.openxmlformats.org/officeDocument/2006/relationships/image" Target="../media/image86.png" /></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87.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89.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91.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93.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7.xml" /><Relationship Id="rId3" Type="http://schemas.openxmlformats.org/officeDocument/2006/relationships/image" Target="../media/v3_image95_2024f829aa28.png" /></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96.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97.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0.xml" /><Relationship Id="rId3" Type="http://schemas.openxmlformats.org/officeDocument/2006/relationships/image" Target="../media/v3_image98_c862cf3dde59.png" /></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99.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100.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101.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102.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103.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6.xml" /><Relationship Id="rId3" Type="http://schemas.openxmlformats.org/officeDocument/2006/relationships/image" Target="../media/v3_image104_4157e83f7c6d.png" /></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105.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1. bindi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4. kafli: Notkun afleiða</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kaflans (1 af 2)</a:t>
            </a:r>
          </a:p>
        </p:txBody>
      </p:sp>
      <p:sp>
        <p:nvSpPr>
          <p:cNvPr id="3" name="Content Placeholder 2"/>
          <p:cNvSpPr>
            <a:spLocks noGrp="1"/>
          </p:cNvSpPr>
          <p:nvPr>
            <p:ph idx="1"/>
          </p:nvPr>
        </p:nvSpPr>
        <p:spPr/>
        <p:txBody>
          <a:bodyPr/>
          <a:lstStyle/>
          <a:p>
            <a:pPr marL="457189" lvl="0" indent="-457189">
              <a:buAutoNum type="arabicPeriod"/>
            </a:pPr>
            <a:r>
              <a:t>Tengdir breytingarhraðar</a:t>
            </a:r>
          </a:p>
          <a:p>
            <a:pPr marL="457189" lvl="0" indent="-457189">
              <a:buAutoNum type="arabicPeriod"/>
            </a:pPr>
            <a:r>
              <a:t>Línulegar nálganir og deildi</a:t>
            </a:r>
          </a:p>
          <a:p>
            <a:pPr marL="457189" lvl="0" indent="-457189">
              <a:buAutoNum type="arabicPeriod"/>
            </a:pPr>
            <a:r>
              <a:t>Hágildi og lággildi</a:t>
            </a:r>
          </a:p>
          <a:p>
            <a:pPr marL="457189" lvl="0" indent="-457189">
              <a:buAutoNum type="arabicPeriod"/>
            </a:pPr>
            <a:r>
              <a:t>Meðalgildissetningin</a:t>
            </a:r>
          </a:p>
          <a:p>
            <a:pPr marL="457189" lvl="0" indent="-457189">
              <a:buAutoNum type="arabicPeriod"/>
            </a:pPr>
            <a:r>
              <a:t>Afleiður og lögun grafs</a:t>
            </a:r>
          </a:p>
          <a:p>
            <a:pPr marL="457189" lvl="0" indent="-457189">
              <a:buAutoNum type="arabicPeriod"/>
            </a:pPr>
            <a:r>
              <a:t>Markgildi þegar x stefnir á óendanlegt og aðfellur</a:t>
            </a:r>
          </a:p>
          <a:p>
            <a:pPr marL="457189" lvl="0" indent="-457189">
              <a:buAutoNum type="arabicPeriod"/>
            </a:pPr>
            <a:r>
              <a:t>Hagnýt bestunarverkefni</a:t>
            </a:r>
          </a:p>
          <a:p>
            <a:pPr marL="457189" lvl="0" indent="-457189">
              <a:buAutoNum type="arabicPeriod"/>
            </a:pPr>
            <a:r>
              <a:t>Regla l’Hôpital</a:t>
            </a:r>
          </a:p>
          <a:p>
            <a:pPr marL="457189" lvl="0" indent="-457189">
              <a:buAutoNum type="arabicPeriod"/>
            </a:pPr>
            <a:r>
              <a:t>Aðferð Newtons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kaflans (2 af 2)</a:t>
            </a:r>
          </a:p>
        </p:txBody>
      </p:sp>
      <p:sp>
        <p:nvSpPr>
          <p:cNvPr id="3" name="Content Placeholder 2"/>
          <p:cNvSpPr>
            <a:spLocks noGrp="1"/>
          </p:cNvSpPr>
          <p:nvPr>
            <p:ph idx="1"/>
          </p:nvPr>
        </p:nvSpPr>
        <p:spPr/>
        <p:txBody>
          <a:bodyPr/>
          <a:lstStyle/>
          <a:p>
            <a:pPr marL="457189" lvl="0" indent="-457189">
              <a:buAutoNum type="arabicPeriod" startAt="10"/>
            </a:pPr>
            <a:r>
              <a:t> Stofnföll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a:t>
            </a:r>
          </a:p>
        </p:txBody>
      </p:sp>
      <p:pic>
        <p:nvPicPr>
          <p:cNvPr id="3" name="Picture 1" descr="A photo of a rocket lifting off."/>
          <p:cNvPicPr>
            <a:picLocks noGrp="1" noChangeAspect="1"/>
          </p:cNvPicPr>
          <p:nvPr/>
        </p:nvPicPr>
        <p:blipFill>
          <a:blip r:embed="rId3"/>
          <a:stretch>
            <a:fillRect/>
          </a:stretch>
        </p:blipFill>
        <p:spPr bwMode="auto">
          <a:xfrm>
            <a:off x="2311400" y="953965"/>
            <a:ext cx="7569200" cy="465796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eldflaug er skotið á loft, hversu hratt þarf horn myndbandsupptökuvélar að breytast svo unnt sé að fylgjast áfram með eldflauginni? (mynd: aðlagað verk eftir Steve Jurvetson, Wikimedia Commons)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 Tengdir breytingarhraðar</a:t>
            </a:r>
          </a:p>
        </p:txBody>
      </p:sp>
      <p:sp>
        <p:nvSpPr>
          <p:cNvPr id="3" name="Content Placeholder 2"/>
          <p:cNvSpPr>
            <a:spLocks noGrp="1"/>
          </p:cNvSpPr>
          <p:nvPr>
            <p:ph idx="1"/>
          </p:nvPr>
        </p:nvSpPr>
        <p:spPr/>
        <p:txBody>
          <a:bodyPr/>
          <a:lstStyle/>
          <a:p>
            <a:pPr marL="0" lvl="0" indent="0">
              <a:buNone/>
            </a:pPr>
            <a:r>
              <a:rPr b="1"/>
              <a:t>Námsmarkmið</a:t>
            </a:r>
          </a:p>
          <a:p>
            <a:pPr lvl="0"/>
            <a:r>
              <a:t>Setja breytilegar stærðir fram með afleiðum.</a:t>
            </a:r>
          </a:p>
          <a:p>
            <a:pPr lvl="0"/>
            <a:r>
              <a:t>Finna tengsl milli afleiða í tilteknu verkefni.</a:t>
            </a:r>
          </a:p>
          <a:p>
            <a:pPr lvl="0"/>
            <a:r>
              <a:t>Nota keðjuregluna til að finna breytingarhraða stærðar sem er háður breytingarhraða annarra stærða.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a:t>
            </a:r>
          </a:p>
        </p:txBody>
      </p:sp>
      <p:pic>
        <p:nvPicPr>
          <p:cNvPr id="3" name="Picture 1" descr="Three balloons are shown at Times 1, 2, and 3. These balloons increase in volume and radius as time increases."/>
          <p:cNvPicPr>
            <a:picLocks noGrp="1" noChangeAspect="1"/>
          </p:cNvPicPr>
          <p:nvPr/>
        </p:nvPicPr>
        <p:blipFill>
          <a:blip r:embed="rId3"/>
          <a:stretch>
            <a:fillRect/>
          </a:stretch>
        </p:blipFill>
        <p:spPr bwMode="auto">
          <a:xfrm>
            <a:off x="611909" y="1473200"/>
            <a:ext cx="10968182" cy="3619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lofti er dælt í blöðruna aukast bæði radíus hennar og rúmmál með tíma.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a:t>
            </a:r>
          </a:p>
        </p:txBody>
      </p:sp>
      <p:pic>
        <p:nvPicPr>
          <p:cNvPr id="3" name="Picture 1" descr="A right triangle is made with a person on the ground, an airplane in the air, and a radio tower at the right angle on the ground. The hypotenuse is s, the distance on the ground between the person and the radio tower is x, and the side opposite the person (that is, the height from the ground to the airplane) is 4000 ft."/>
          <p:cNvPicPr>
            <a:picLocks noGrp="1" noChangeAspect="1"/>
          </p:cNvPicPr>
          <p:nvPr/>
        </p:nvPicPr>
        <p:blipFill>
          <a:blip r:embed="rId3"/>
          <a:stretch>
            <a:fillRect/>
          </a:stretch>
        </p:blipFill>
        <p:spPr bwMode="auto">
          <a:xfrm>
            <a:off x="1968500" y="953282"/>
            <a:ext cx="8255000" cy="465933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Flugvél flýgur í fastri hæð, 4000 ft. Bæði fjarlægðin frá manneskjunni að flugvélinni og fjarlægðin frá manneskjunni að staðnum á jörðu beint undir vélinni breytast. Við táknum þessar stærðir með breytunum s og x, í sömu röð.</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a:t>
            </a:r>
          </a:p>
        </p:txBody>
      </p:sp>
      <p:pic>
        <p:nvPicPr>
          <p:cNvPr id="3" name="Picture 1" descr="A photo of a rocket lifting off."/>
          <p:cNvPicPr>
            <a:picLocks noGrp="1" noChangeAspect="1"/>
          </p:cNvPicPr>
          <p:nvPr/>
        </p:nvPicPr>
        <p:blipFill>
          <a:blip r:embed="rId3"/>
          <a:stretch>
            <a:fillRect/>
          </a:stretch>
        </p:blipFill>
        <p:spPr bwMode="auto">
          <a:xfrm>
            <a:off x="4129964" y="952500"/>
            <a:ext cx="394477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 aðlagað verk eftir Steve Jurvetson, Wikimedia Commons)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a:t>
            </a:r>
          </a:p>
        </p:txBody>
      </p:sp>
      <p:pic>
        <p:nvPicPr>
          <p:cNvPr id="3" name="Picture 1" descr="A right triangle is formed with a camera at one of the nonright angles and a rocket at the other nonright angle. The angle with the camera has measure θ. The distance from the rocket to the ground is h; note that this is the side opposite the angle with measure θ. The side adjacent to the angle with measure θ is 5000 ft."/>
          <p:cNvPicPr>
            <a:picLocks noGrp="1" noChangeAspect="1"/>
          </p:cNvPicPr>
          <p:nvPr/>
        </p:nvPicPr>
        <p:blipFill>
          <a:blip r:embed="rId3"/>
          <a:stretch>
            <a:fillRect/>
          </a:stretch>
        </p:blipFill>
        <p:spPr bwMode="auto">
          <a:xfrm>
            <a:off x="2681549" y="952500"/>
            <a:ext cx="684160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Myndavél er staðsett 5000 ft frá skotpalli eldflaugarinnar. Hæð eldflaugarinnar og horn myndavélarinnar breytast með tíma. Við táknum þessar stærðir með breytunum h og θ, í sömu röð.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a:t>
            </a:r>
          </a:p>
        </p:txBody>
      </p:sp>
      <p:pic>
        <p:nvPicPr>
          <p:cNvPr id="3" name="Picture 1" descr="A funnel is shown with height 2 and radius 1 at its top. The funnel has water to height h, at which point the radius is r."/>
          <p:cNvPicPr>
            <a:picLocks noGrp="1" noChangeAspect="1"/>
          </p:cNvPicPr>
          <p:nvPr/>
        </p:nvPicPr>
        <p:blipFill>
          <a:blip r:embed="rId3"/>
          <a:stretch>
            <a:fillRect/>
          </a:stretch>
        </p:blipFill>
        <p:spPr bwMode="auto">
          <a:xfrm>
            <a:off x="3456630" y="952500"/>
            <a:ext cx="527874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Vatn rennur úr trekt sem er 2 ft á hæð og hefur radíusinn 1 ft. Hæð vatnsins og radíus vatnsflatarins breytast með tíma. Við táknum þessar stærðir með breytunum h og r, í sömu röð.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4.2 Línulegar nálganir og deildi (1 af 2)</a:t>
            </a:r>
          </a:p>
        </p:txBody>
      </p:sp>
      <p:sp>
        <p:nvSpPr>
          <p:cNvPr id="3" name="Content Placeholder 2"/>
          <p:cNvSpPr>
            <a:spLocks noGrp="1"/>
          </p:cNvSpPr>
          <p:nvPr>
            <p:ph idx="1"/>
          </p:nvPr>
        </p:nvSpPr>
        <p:spPr/>
        <p:txBody>
          <a:bodyPr/>
          <a:lstStyle/>
          <a:p>
            <a:pPr marL="0" lvl="0" indent="0">
              <a:buNone/>
            </a:pPr>
            <a:r>
              <a:rPr b="1"/>
              <a:t>Námsmarkmið</a:t>
            </a:r>
          </a:p>
          <a:p>
            <a:pPr lvl="0"/>
            <a:r>
              <a:t>Lýsa línulegri nálgun falls í punkti.</a:t>
            </a:r>
          </a:p>
          <a:p>
            <a:pPr lvl="0"/>
            <a:r>
              <a:t>Setja fram línugervingu tiltekins falls.</a:t>
            </a:r>
          </a:p>
          <a:p>
            <a:pPr lvl="0"/>
            <a:r>
              <a:t>Teikna graf sem sýnir hvernig nota má deildi til að nálga breytingu á stærð.</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4.2 Línulegar nálganir og deildi (2 af 2)</a:t>
            </a:r>
          </a:p>
        </p:txBody>
      </p:sp>
      <p:sp>
        <p:nvSpPr>
          <p:cNvPr id="3" name="Content Placeholder 2"/>
          <p:cNvSpPr>
            <a:spLocks noGrp="1"/>
          </p:cNvSpPr>
          <p:nvPr>
            <p:ph idx="1"/>
          </p:nvPr>
        </p:nvSpPr>
        <p:spPr/>
        <p:txBody>
          <a:bodyPr/>
          <a:lstStyle/>
          <a:p>
            <a:pPr marL="0" lvl="0" indent="0">
              <a:buNone/>
            </a:pPr>
            <a:r>
              <a:rPr b="1"/>
              <a:t>Námsmarkmið</a:t>
            </a:r>
          </a:p>
          <a:p>
            <a:pPr lvl="0"/>
            <a:r>
              <a:t>Reikna hlutfallsskekkju og prósentuskekkju við nálgun með deildi.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a:t>
            </a:r>
          </a:p>
        </p:txBody>
      </p:sp>
      <p:pic>
        <p:nvPicPr>
          <p:cNvPr id="3" name="Picture 1" descr="This figure has two parts a and b. In figure a, the line f(x) = 1/x is shown with its tangent line at x = 2. In figure b, the area near the tangent point is blown up to show how good of an approximation the tangent is near x = 2."/>
          <p:cNvPicPr>
            <a:picLocks noGrp="1" noChangeAspect="1"/>
          </p:cNvPicPr>
          <p:nvPr/>
        </p:nvPicPr>
        <p:blipFill>
          <a:blip r:embed="rId3"/>
          <a:stretch>
            <a:fillRect/>
          </a:stretch>
        </p:blipFill>
        <p:spPr bwMode="auto">
          <a:xfrm>
            <a:off x="1803400" y="952537"/>
            <a:ext cx="8585200" cy="466082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Snertillinn við f(x)=1/x í x=2 gefur góða nálgun á f þegar x er nálægt 2. (b) Þegar x=2.1 er gildi y á snertlinum við f(x)=1/x jafnt 0.475. Raungildi f(2.1) er 1/2.1, sem er um það bil 0.47619.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4.8</a:t>
            </a:r>
          </a:p>
        </p:txBody>
      </p:sp>
      <p:pic>
        <p:nvPicPr>
          <p:cNvPr id="3" name="Picture 1" descr="The function f(x) = the square root of x is shown with its tangent at (9, 3). The tangent appears to be a very good approximation from x = 6 to x = 12."/>
          <p:cNvPicPr>
            <a:picLocks noGrp="1" noChangeAspect="1"/>
          </p:cNvPicPr>
          <p:nvPr/>
        </p:nvPicPr>
        <p:blipFill>
          <a:blip r:embed="rId3"/>
          <a:stretch>
            <a:fillRect/>
          </a:stretch>
        </p:blipFill>
        <p:spPr bwMode="auto">
          <a:xfrm>
            <a:off x="613929" y="1054100"/>
            <a:ext cx="10964141" cy="4457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Staðbundin línuleg nálgun við fallið f(x)=√x í x=9 gefur nálgun á f þegar x er nálægt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4.9</a:t>
            </a:r>
          </a:p>
        </p:txBody>
      </p:sp>
      <p:pic>
        <p:nvPicPr>
          <p:cNvPr id="3" name="Picture 1" descr="The function f(x) = sin x is shown with its tangent at (π/3, square root of 3 / 2). The tangent appears to be a very good approximation for x near π / 3."/>
          <p:cNvPicPr>
            <a:picLocks noGrp="1" noChangeAspect="1"/>
          </p:cNvPicPr>
          <p:nvPr/>
        </p:nvPicPr>
        <p:blipFill>
          <a:blip r:embed="rId3"/>
          <a:stretch>
            <a:fillRect/>
          </a:stretch>
        </p:blipFill>
        <p:spPr bwMode="auto">
          <a:xfrm>
            <a:off x="610177" y="1219200"/>
            <a:ext cx="10971645" cy="4127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Línulega nálgunin við f(x)=sin x í x=π/3 gefur nálgun á sin x þegar x er nálægt π/3.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4.10</a:t>
            </a:r>
          </a:p>
        </p:txBody>
      </p:sp>
      <p:pic>
        <p:nvPicPr>
          <p:cNvPr id="3" name="Picture 1" descr="This figure has two parts a and b. In figure a, the line f(x) = (1 + x)3 is shown with its tangent line at (0, 1). In figure b, the area near the tangent point is blown up to show how good of an approximation the tangent is near (0, 1)."/>
          <p:cNvPicPr>
            <a:picLocks noGrp="1" noChangeAspect="1"/>
          </p:cNvPicPr>
          <p:nvPr/>
        </p:nvPicPr>
        <p:blipFill>
          <a:blip r:embed="rId3"/>
          <a:stretch>
            <a:fillRect/>
          </a:stretch>
        </p:blipFill>
        <p:spPr bwMode="auto">
          <a:xfrm>
            <a:off x="1194226" y="952500"/>
            <a:ext cx="980354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Línulega nálgunin við f(x) í x=0 er L(x). (b) Raungildi 1.01³ er 1.030301. Línulega nálgunin við f(x) í x=0 gefur matið 1.03 fyrir 1.01³.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4.11</a:t>
            </a:r>
          </a:p>
        </p:txBody>
      </p:sp>
      <p:pic>
        <p:nvPicPr>
          <p:cNvPr id="3" name="Picture 1" descr="A function y = f(x) is shown along with its tangent line at (a, f(a)). The tangent line is denoted L(x). The x axis is marked with a and a + dx, with a dashed line showing the distance between a and a + dx as dx. The points (a + dx, f(a + dx)) and (a + dx, L(a + dx)) are marked on the curves for y = f(x) and y = L(x), respectively. The distance between f(a) and L(a + dx) is marked as dy = f’(a) dx, and the distance between f(a) and f(a + dx) is marked as Δy = f(a + dx) – f(a)."/>
          <p:cNvPicPr>
            <a:picLocks noGrp="1" noChangeAspect="1"/>
          </p:cNvPicPr>
          <p:nvPr/>
        </p:nvPicPr>
        <p:blipFill>
          <a:blip r:embed="rId3"/>
          <a:stretch>
            <a:fillRect/>
          </a:stretch>
        </p:blipFill>
        <p:spPr bwMode="auto">
          <a:xfrm>
            <a:off x="1244723" y="952500"/>
            <a:ext cx="971525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Deildið dy=f′(a)dx er notað til að nálga raunverulega breytingu á y þegar x vex úr a í a+dx.</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4.3 Hágildi og lággildi</a:t>
            </a:r>
          </a:p>
        </p:txBody>
      </p:sp>
      <p:sp>
        <p:nvSpPr>
          <p:cNvPr id="3" name="Content Placeholder 2"/>
          <p:cNvSpPr>
            <a:spLocks noGrp="1"/>
          </p:cNvSpPr>
          <p:nvPr>
            <p:ph idx="1"/>
          </p:nvPr>
        </p:nvSpPr>
        <p:spPr/>
        <p:txBody>
          <a:bodyPr/>
          <a:lstStyle/>
          <a:p>
            <a:pPr marL="0" lvl="0" indent="0">
              <a:buNone/>
            </a:pPr>
            <a:r>
              <a:rPr b="1"/>
              <a:t>Námsmarkmið</a:t>
            </a:r>
          </a:p>
          <a:p>
            <a:pPr lvl="0"/>
            <a:r>
              <a:t>Skilgreina algild útgildi.</a:t>
            </a:r>
          </a:p>
          <a:p>
            <a:pPr lvl="0"/>
            <a:r>
              <a:t>Skilgreina staðbundin útgildi.</a:t>
            </a:r>
          </a:p>
          <a:p>
            <a:pPr lvl="0"/>
            <a:r>
              <a:t>Útskýra hvernig finna má markpunkta falls á lokuðu bili.</a:t>
            </a:r>
          </a:p>
          <a:p>
            <a:pPr lvl="0"/>
            <a:r>
              <a:t>Lýsa hvernig nota má markpunkta til að finna algild útgildi á lokuðu bili.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4.12</a:t>
            </a:r>
          </a:p>
        </p:txBody>
      </p:sp>
      <p:pic>
        <p:nvPicPr>
          <p:cNvPr id="3" name="Picture 1" descr="The function f(x) = x2 + 1 is graphed, and its minimum of 1 is seen to be at x = 0."/>
          <p:cNvPicPr>
            <a:picLocks noGrp="1" noChangeAspect="1"/>
          </p:cNvPicPr>
          <p:nvPr/>
        </p:nvPicPr>
        <p:blipFill>
          <a:blip r:embed="rId3"/>
          <a:stretch>
            <a:fillRect/>
          </a:stretch>
        </p:blipFill>
        <p:spPr bwMode="auto">
          <a:xfrm>
            <a:off x="1908069" y="952500"/>
            <a:ext cx="837586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hefur algilt lággildi, 1, í x=0. Það hefur ekkert algilt hágildi.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4.13</a:t>
            </a:r>
          </a:p>
        </p:txBody>
      </p:sp>
      <p:pic>
        <p:nvPicPr>
          <p:cNvPr id="3" name="Picture 1" descr="This figure has six parts a, b, c, d, e, and f. In figure a, the line f(x) = x3 is shown, and it is noted that it has no absolute minimum and no absolute maximum. In figure b, the line f(x) = 1/(x2 + 1) is shown, which is near 0 for most of its length and rises to a bump at (0, 1); it has no absolute minimum, but does have an absolute maximum of 1 at x = 0. In figure c, the line f(x) = cos x is shown, which has absolute minimums of −1 at ±π, ±3π, … and absolute maximums of 1 at 0, ±2π, ±4π, …. In figure d, the piecewise function f(x) = 2 – x2 for 0 ≤ x &lt; 2 and x – 3 for 2 ≤ x ≤ 4 is shown, with absolute maximum of 2 at x = 0 and no absolute minimum. In figure e, the function f(x) = (x – 2)2 is shown on [1, 4], which has absolute maximum of 4 at x = 4 and absolute minimum of 0 at x = 2. In figure f, the function f(x) = x/(2 − x) is shown on [0, 2), with absolute minimum of 0 at x = 0 and no absolute maximum."/>
          <p:cNvPicPr>
            <a:picLocks noGrp="1" noChangeAspect="1"/>
          </p:cNvPicPr>
          <p:nvPr/>
        </p:nvPicPr>
        <p:blipFill>
          <a:blip r:embed="rId3"/>
          <a:stretch>
            <a:fillRect/>
          </a:stretch>
        </p:blipFill>
        <p:spPr bwMode="auto">
          <a:xfrm>
            <a:off x="3708400" y="954846"/>
            <a:ext cx="4775200" cy="465620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Gröfin (a), (b) og (c) sýna nokkra möguleika á algildum útgildum falla með skilgreiningarmengið (−∞,∞). Gröfin (d), (e) og (f) sýna nokkra möguleika á algildum útgildum falla sem hafa afmarkað bil sem skilgreiningarmengi.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4.14</a:t>
            </a:r>
          </a:p>
        </p:txBody>
      </p:sp>
      <p:pic>
        <p:nvPicPr>
          <p:cNvPr id="3" name="Picture 1" descr="The function f(x) is shown, which curves upward from quadrant III, slows down in quadrant II, achieves a local maximum on the y-axis, decreases to achieve a local minimum in quadrant I at x = 1, increases to a local maximum at x = 2 that is greater than the other local maximum, and then decreases rapidly through quadrant IV."/>
          <p:cNvPicPr>
            <a:picLocks noGrp="1" noChangeAspect="1"/>
          </p:cNvPicPr>
          <p:nvPr/>
        </p:nvPicPr>
        <p:blipFill>
          <a:blip r:embed="rId3"/>
          <a:stretch>
            <a:fillRect/>
          </a:stretch>
        </p:blipFill>
        <p:spPr bwMode="auto">
          <a:xfrm>
            <a:off x="4078243" y="952500"/>
            <a:ext cx="403551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 hefur tvö staðbundin hágildi og eitt staðbundið lággildi. Staðbundna hágildið við x=2 er jafnframt algilda hágildið.</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4.15</a:t>
            </a:r>
          </a:p>
        </p:txBody>
      </p:sp>
      <p:pic>
        <p:nvPicPr>
          <p:cNvPr id="3" name="Picture 1" descr="This figure has five parts a, b, c, d, and e. In figure a, a parabola is shown facing down in quadrant I; there is a horizontal tangent line at the local maximum marked f’(c) = 0. In figure b, there is a function drawn with an asymptote at c, meaning that the function increases toward infinity on both sides of c; it is noted that f’(c) is undefined. In figure c, a version of the absolute value graph is shown that has been shifted so that its minimum is in quadrant I with x = c. It is noted that f’(c) is undefined. In figure d, a version of the function f(x) = x3 is shown that has been shifted so that its inflection point is in quadrant I with x = c. Its inflection point at (c, f(c)) has a horizontal line through it, and it is noted that f’(c) = 0. In figure e, a version of the function f(x) = x1/3 is shown that has been shifted so that its inflection point is in quadrant I with x = c. Its inflection point at (c, f(c)) has a vertical line through it, and it is noted that f’(c) is undefined."/>
          <p:cNvPicPr>
            <a:picLocks noGrp="1" noChangeAspect="1"/>
          </p:cNvPicPr>
          <p:nvPr/>
        </p:nvPicPr>
        <p:blipFill>
          <a:blip r:embed="rId3"/>
          <a:stretch>
            <a:fillRect/>
          </a:stretch>
        </p:blipFill>
        <p:spPr bwMode="auto">
          <a:xfrm>
            <a:off x="2060141" y="952500"/>
            <a:ext cx="807171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(a–e) Fall f hefur markpunkt í c ef f′(c)=0 eða f′(c) er óskilgreint. Fall getur haft staðbundið útgildi í markpunkti, en þarf ekki að hafa það.</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4.16</a:t>
            </a:r>
          </a:p>
        </p:txBody>
      </p:sp>
      <p:pic>
        <p:nvPicPr>
          <p:cNvPr id="3" name="Picture 1" descr="The function f(x) = (1/3) x3 – (5/2) x2 + 4x is graphed. The function has local maximum at x = 1 and local minimum at x = 4."/>
          <p:cNvPicPr>
            <a:picLocks noGrp="1" noChangeAspect="1"/>
          </p:cNvPicPr>
          <p:nvPr/>
        </p:nvPicPr>
        <p:blipFill>
          <a:blip r:embed="rId3"/>
          <a:stretch>
            <a:fillRect/>
          </a:stretch>
        </p:blipFill>
        <p:spPr bwMode="auto">
          <a:xfrm>
            <a:off x="2873037" y="952500"/>
            <a:ext cx="644592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fall hefur staðbundið hágildi og staðbundið lággildi.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4.17</a:t>
            </a:r>
          </a:p>
        </p:txBody>
      </p:sp>
      <p:pic>
        <p:nvPicPr>
          <p:cNvPr id="3" name="Picture 1" descr="The function f(x) = (x2 − 1)3 is graphed. The function has local minimum at x = 0, and inflection points at x = ±1."/>
          <p:cNvPicPr>
            <a:picLocks noGrp="1" noChangeAspect="1"/>
          </p:cNvPicPr>
          <p:nvPr/>
        </p:nvPicPr>
        <p:blipFill>
          <a:blip r:embed="rId3"/>
          <a:stretch>
            <a:fillRect/>
          </a:stretch>
        </p:blipFill>
        <p:spPr bwMode="auto">
          <a:xfrm>
            <a:off x="1272864" y="952500"/>
            <a:ext cx="965897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fall hefur þrjá markpunkta: x=0, x=1 og x=−1. Fallið hefur staðbundið (og algilt) lággildi við x=0 en engin útgildi í hinum markpunktunum tveimur.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4.18</a:t>
            </a:r>
          </a:p>
        </p:txBody>
      </p:sp>
      <p:pic>
        <p:nvPicPr>
          <p:cNvPr id="3" name="Picture 1" descr="The function f(x) = 4x/(1 + x2) is graphed. The function has local/absolute maximum at x = 1 and local/absolute minimum at x = −1."/>
          <p:cNvPicPr>
            <a:picLocks noGrp="1" noChangeAspect="1"/>
          </p:cNvPicPr>
          <p:nvPr/>
        </p:nvPicPr>
        <p:blipFill>
          <a:blip r:embed="rId3"/>
          <a:stretch>
            <a:fillRect/>
          </a:stretch>
        </p:blipFill>
        <p:spPr bwMode="auto">
          <a:xfrm>
            <a:off x="3317805" y="952500"/>
            <a:ext cx="556909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fall hefur algilt hágildi og algilt lággildi.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4.19</a:t>
            </a:r>
          </a:p>
        </p:txBody>
      </p:sp>
      <p:pic>
        <p:nvPicPr>
          <p:cNvPr id="3" name="Picture 1" descr="The function f(x) = – x2 + 3x – 2 is graphed from (1, 0) to (3, −2), with its maximum marked at (3/2, 1/4)."/>
          <p:cNvPicPr>
            <a:picLocks noGrp="1" noChangeAspect="1"/>
          </p:cNvPicPr>
          <p:nvPr/>
        </p:nvPicPr>
        <p:blipFill>
          <a:blip r:embed="rId3"/>
          <a:stretch>
            <a:fillRect/>
          </a:stretch>
        </p:blipFill>
        <p:spPr bwMode="auto">
          <a:xfrm>
            <a:off x="1181100" y="952899"/>
            <a:ext cx="9817100" cy="466010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fall hefur bæði algilt hágildi og algilt lággildi.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4.20</a:t>
            </a:r>
          </a:p>
        </p:txBody>
      </p:sp>
      <p:pic>
        <p:nvPicPr>
          <p:cNvPr id="3" name="Picture 1" descr="The function f(x) = x2 – 3x2/3 is graphed from (0, 0) to (2, −0.762), with its minimum marked at (1, −2)."/>
          <p:cNvPicPr>
            <a:picLocks noGrp="1" noChangeAspect="1"/>
          </p:cNvPicPr>
          <p:nvPr/>
        </p:nvPicPr>
        <p:blipFill>
          <a:blip r:embed="rId3"/>
          <a:stretch>
            <a:fillRect/>
          </a:stretch>
        </p:blipFill>
        <p:spPr bwMode="auto">
          <a:xfrm>
            <a:off x="4152900" y="953438"/>
            <a:ext cx="3886200" cy="465902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fall hefur algilt hágildi í öðrum endapunkti bilsins.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4.4 Meðalgildissetningin</a:t>
            </a:r>
          </a:p>
        </p:txBody>
      </p:sp>
      <p:sp>
        <p:nvSpPr>
          <p:cNvPr id="3" name="Content Placeholder 2"/>
          <p:cNvSpPr>
            <a:spLocks noGrp="1"/>
          </p:cNvSpPr>
          <p:nvPr>
            <p:ph idx="1"/>
          </p:nvPr>
        </p:nvSpPr>
        <p:spPr/>
        <p:txBody>
          <a:bodyPr/>
          <a:lstStyle/>
          <a:p>
            <a:pPr marL="0" lvl="0" indent="0">
              <a:buNone/>
            </a:pPr>
            <a:r>
              <a:rPr b="1"/>
              <a:t>Námsmarkmið</a:t>
            </a:r>
          </a:p>
          <a:p>
            <a:pPr lvl="0"/>
            <a:r>
              <a:t>Útskýra merkingu setningar Rolles.</a:t>
            </a:r>
          </a:p>
          <a:p>
            <a:pPr lvl="0"/>
            <a:r>
              <a:t>Lýsa mikilvægi meðalgildissetningarinnar.</a:t>
            </a:r>
          </a:p>
          <a:p>
            <a:pPr lvl="0"/>
            <a:r>
              <a:t>Setja fram þrjár mikilvægar afleiðingar meðalgildissetningarinnar.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4.21</a:t>
            </a:r>
          </a:p>
        </p:txBody>
      </p:sp>
      <p:pic>
        <p:nvPicPr>
          <p:cNvPr id="3" name="Picture 1" descr="The figure is divided into three parts labeled a, b, and c. Figure a shows the first quadrant with values a, c, and b marked on the x-axis. A downward-facing parabola is drawn such that its values at a and b are the same. The point c is the global maximum, and it is noted that f’(c) = 0. Figure b shows the first quadrant with values a, c, and b marked on the x-axis. An upward-facing parabola is drawn such that its values at a and b are the same. The point c is the global minimum, and it is noted that f’(c) = 0. Figure c shows the first quadrant with points a, c1, c2, and b marked on the x-axis. One period of a sine wave is drawn such that its values at a and b are equal. The point c1 is the global maximum, and it is noted that f’(c1) = 0. The point c2 is the global minimum, and it is noted that f’(c2) = 0."/>
          <p:cNvPicPr>
            <a:picLocks noGrp="1" noChangeAspect="1"/>
          </p:cNvPicPr>
          <p:nvPr/>
        </p:nvPicPr>
        <p:blipFill>
          <a:blip r:embed="rId3"/>
          <a:stretch>
            <a:fillRect/>
          </a:stretch>
        </p:blipFill>
        <p:spPr bwMode="auto">
          <a:xfrm>
            <a:off x="609600" y="1359308"/>
            <a:ext cx="10972800" cy="384728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deildanlegt fall f uppfyllir f(a)=f(b), hlýtur afleiða þess að vera núll í að minnsta kosti einum punkti milli a og 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4.22</a:t>
            </a:r>
          </a:p>
        </p:txBody>
      </p:sp>
      <p:pic>
        <p:nvPicPr>
          <p:cNvPr id="3" name="Picture 1" descr="The function f(x) = |x| − 1 is graphed. It is shown that f(1) = f(−1), but it is noted that there is no c such that f’(c) = 0."/>
          <p:cNvPicPr>
            <a:picLocks noGrp="1" noChangeAspect="1"/>
          </p:cNvPicPr>
          <p:nvPr/>
        </p:nvPicPr>
        <p:blipFill>
          <a:blip r:embed="rId3"/>
          <a:stretch>
            <a:fillRect/>
          </a:stretch>
        </p:blipFill>
        <p:spPr bwMode="auto">
          <a:xfrm>
            <a:off x="3238500" y="952988"/>
            <a:ext cx="5715000" cy="465992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Þar sem f(x)=|x|−1 er ekki deildanlegt við x=0 eru skilyrði setningar Rolles ekki uppfyllt. Niðurstaða setningarinnar gildir því ekki hér; ekkert c∈(−1,1) uppfyllir f′(c)=0.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4.23</a:t>
            </a:r>
          </a:p>
        </p:txBody>
      </p:sp>
      <p:pic>
        <p:nvPicPr>
          <p:cNvPr id="3" name="Picture 1" descr="The function f(x) = x2 +2x is graphed. It is shown that f(0) = f(−2), and a dashed horizontal line is drawn at the absolute minimum at (−1, −1)."/>
          <p:cNvPicPr>
            <a:picLocks noGrp="1" noChangeAspect="1"/>
          </p:cNvPicPr>
          <p:nvPr/>
        </p:nvPicPr>
        <p:blipFill>
          <a:blip r:embed="rId3"/>
          <a:stretch>
            <a:fillRect/>
          </a:stretch>
        </p:blipFill>
        <p:spPr bwMode="auto">
          <a:xfrm>
            <a:off x="2464756" y="952500"/>
            <a:ext cx="727518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fall er samfellt og deildanlegt á [−2,0] og f′(c)=0 þegar c=−1.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4.24</a:t>
            </a:r>
          </a:p>
        </p:txBody>
      </p:sp>
      <p:pic>
        <p:nvPicPr>
          <p:cNvPr id="3" name="Picture 1" descr="The function f(x) = x3 – 4x is graphed. It is obvious that f(2) = f(−2) = f(0). Dashed horizontal lines are drawn at x = ±2/square root of 3, which are the local maximum and minimum."/>
          <p:cNvPicPr>
            <a:picLocks noGrp="1" noChangeAspect="1"/>
          </p:cNvPicPr>
          <p:nvPr/>
        </p:nvPicPr>
        <p:blipFill>
          <a:blip r:embed="rId3"/>
          <a:stretch>
            <a:fillRect/>
          </a:stretch>
        </p:blipFill>
        <p:spPr bwMode="auto">
          <a:xfrm>
            <a:off x="4397053" y="952500"/>
            <a:ext cx="339789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þessa margliðu á [−2,2] er f′(c)=0 við x=±2/3.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4.25</a:t>
            </a:r>
          </a:p>
        </p:txBody>
      </p:sp>
      <p:pic>
        <p:nvPicPr>
          <p:cNvPr id="3" name="Picture 1" descr="A vaguely sinusoidal function y = f(x) is drawn. On the x-axis, a, c1, c2, and b are marked. On the y-axis, f(a) and f(b) are marked. The function f(x) starts at (a, f(a)), decreases to c1, increases to c2, and then decreases to (b, f(b)). A secant line is drawn between (a, f(a)) and (b, f(b)), and it is noted that this line has slope (f(b) – f(a))/(b − a). The tangent lines at c1 and c2 are drawn, and these lines are parallel to the secant line. It is noted that the slopes of these tangent lines are f’(c1) and f’(c2), respectively."/>
          <p:cNvPicPr>
            <a:picLocks noGrp="1" noChangeAspect="1"/>
          </p:cNvPicPr>
          <p:nvPr/>
        </p:nvPicPr>
        <p:blipFill>
          <a:blip r:embed="rId3"/>
          <a:stretch>
            <a:fillRect/>
          </a:stretch>
        </p:blipFill>
        <p:spPr bwMode="auto">
          <a:xfrm>
            <a:off x="2501900" y="953146"/>
            <a:ext cx="7188200" cy="465960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Meðalgildissetningin segir að fyrir fall sem uppfyllir skilyrði hennar sé til punktur þar sem snertillinn hefur sömu hallatölu og sniðillinn milli endapunktanna. Fyrir þetta fall eru til tvö gildi, c1 og c2, þannig að snertlar við f í c1 og c2 hafa sömu hallatölu og sniðillinn.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4.26</a:t>
            </a:r>
          </a:p>
        </p:txBody>
      </p:sp>
      <p:pic>
        <p:nvPicPr>
          <p:cNvPr id="3" name="Picture 1" descr="A vaguely sinusoidal function y = f(x) is drawn. On the x-axis, a and b are marked. On the y-axis, f(a) and f(b) are marked. The function f(x) starts at (a, f(a)), decreases, then increases, and then decreases to (b, f(b)). A secant line is drawn between (a, f(a)) and (b, f(b)), and it is noted that this line has equation y = ((f(b) – f(a))/(b − a)) (x − a) + f(a). A line is drawn between the maximum of f(x) and the secant line and it is marked g(x)."/>
          <p:cNvPicPr>
            <a:picLocks noGrp="1" noChangeAspect="1"/>
          </p:cNvPicPr>
          <p:nvPr/>
        </p:nvPicPr>
        <p:blipFill>
          <a:blip r:embed="rId3"/>
          <a:stretch>
            <a:fillRect/>
          </a:stretch>
        </p:blipFill>
        <p:spPr bwMode="auto">
          <a:xfrm>
            <a:off x="3404833" y="952500"/>
            <a:ext cx="539503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Gildið g(x) er lóðrétti munurinn á punktinum (x,f(x)) og punktinum (x,y) á sniðlinum sem tengir (a,f(a)) og (b,f(b)).</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4.27</a:t>
            </a:r>
          </a:p>
        </p:txBody>
      </p:sp>
      <p:pic>
        <p:nvPicPr>
          <p:cNvPr id="3" name="Picture 1" descr="The function f(x) = the square root of x is graphed from (0, 0) to (9, 3). There is a secant line drawn from (0, 0) to (9, 3). At point (9/4, 3/2), there is a tangent line that is drawn, and this line is parallel to the secant line."/>
          <p:cNvPicPr>
            <a:picLocks noGrp="1" noChangeAspect="1"/>
          </p:cNvPicPr>
          <p:nvPr/>
        </p:nvPicPr>
        <p:blipFill>
          <a:blip r:embed="rId3"/>
          <a:stretch>
            <a:fillRect/>
          </a:stretch>
        </p:blipFill>
        <p:spPr bwMode="auto">
          <a:xfrm>
            <a:off x="1893323" y="952500"/>
            <a:ext cx="841805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Hallatala snertilsins við c=9/4 er sú sama og hallatala línustriksins sem tengir (0,0) og (9,3).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4.28</a:t>
            </a:r>
          </a:p>
        </p:txBody>
      </p:sp>
      <p:pic>
        <p:nvPicPr>
          <p:cNvPr id="3" name="Picture 1" descr="The function s(t) = −16t2 + 100 is graphed from (0, 100) to (5/2, 0). There is a secant line drawn from (0, 100) to (5/2, 0). At the point corresponding to t = 5/4, there is a tangent line that is drawn, and this line is parallel to the secant line."/>
          <p:cNvPicPr>
            <a:picLocks noGrp="1" noChangeAspect="1"/>
          </p:cNvPicPr>
          <p:nvPr/>
        </p:nvPicPr>
        <p:blipFill>
          <a:blip r:embed="rId3"/>
          <a:stretch>
            <a:fillRect/>
          </a:stretch>
        </p:blipFill>
        <p:spPr bwMode="auto">
          <a:xfrm>
            <a:off x="2211916" y="952500"/>
            <a:ext cx="776816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tímann t=5/4 sec er hraði steinsins jafn meðalhraða hans frá því honum er sleppt þar til hann lendir á jörðinni.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4.29</a:t>
            </a:r>
          </a:p>
        </p:txBody>
      </p:sp>
      <p:pic>
        <p:nvPicPr>
          <p:cNvPr id="3" name="Picture 1" descr="A vaguely sinusoidal function f(x) is graphed. It increases from somewhere in the second quadrant to (a, f(a)). In this section it is noted that f’ &gt; 0. Then in decreases from (a, f(a)) to (b, f(b)). In this section it is noted that f’ &lt; 0. Finally, it increases to the right of (b, f(b)) and it is noted in this section that f’ &gt; 0."/>
          <p:cNvPicPr>
            <a:picLocks noGrp="1" noChangeAspect="1"/>
          </p:cNvPicPr>
          <p:nvPr/>
        </p:nvPicPr>
        <p:blipFill>
          <a:blip r:embed="rId3"/>
          <a:stretch>
            <a:fillRect/>
          </a:stretch>
        </p:blipFill>
        <p:spPr bwMode="auto">
          <a:xfrm>
            <a:off x="609600" y="1016339"/>
            <a:ext cx="10972800" cy="453322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afleiða falls er jákvæð á bili I er fallið vaxandi á I; ef afleiðan er neikvæð á bili I er fallið minnkandi á 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 Afleiður og lögun grafs (1 af 3)</a:t>
            </a:r>
          </a:p>
        </p:txBody>
      </p:sp>
      <p:sp>
        <p:nvSpPr>
          <p:cNvPr id="3" name="Content Placeholder 2"/>
          <p:cNvSpPr>
            <a:spLocks noGrp="1"/>
          </p:cNvSpPr>
          <p:nvPr>
            <p:ph idx="1"/>
          </p:nvPr>
        </p:nvSpPr>
        <p:spPr/>
        <p:txBody>
          <a:bodyPr/>
          <a:lstStyle/>
          <a:p>
            <a:pPr marL="0" lvl="0" indent="0">
              <a:buNone/>
            </a:pPr>
            <a:r>
              <a:rPr b="1"/>
              <a:t>Námsmarkmið</a:t>
            </a:r>
          </a:p>
          <a:p>
            <a:pPr lvl="0"/>
            <a:r>
              <a:t>Útskýra hvernig formerki fyrstu afleiðu hefur áhrif á lögun grafs falls.</a:t>
            </a:r>
          </a:p>
          <a:p>
            <a:pPr lvl="0"/>
            <a:r>
              <a:t>Setja fram prófið með fyrstu afleiðu fyrir markpunkta.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 Afleiður og lögun grafs (2 af 3)</a:t>
            </a:r>
          </a:p>
        </p:txBody>
      </p:sp>
      <p:sp>
        <p:nvSpPr>
          <p:cNvPr id="3" name="Content Placeholder 2"/>
          <p:cNvSpPr>
            <a:spLocks noGrp="1"/>
          </p:cNvSpPr>
          <p:nvPr>
            <p:ph idx="1"/>
          </p:nvPr>
        </p:nvSpPr>
        <p:spPr/>
        <p:txBody>
          <a:bodyPr/>
          <a:lstStyle/>
          <a:p>
            <a:pPr marL="0" lvl="0" indent="0">
              <a:buNone/>
            </a:pPr>
            <a:r>
              <a:rPr b="1"/>
              <a:t>Námsmarkmið</a:t>
            </a:r>
          </a:p>
          <a:p>
            <a:pPr lvl="0"/>
            <a:r>
              <a:t>Nota sveigju og beygjuskil til að útskýra hvernig formerki annarrar afleiðu hefur áhrif á lögun grafs falls.</a:t>
            </a:r>
          </a:p>
          <a:p>
            <a:pPr lvl="0"/>
            <a:r>
              <a:t>Útskýra sveigjuprófið fyrir fall á opnu bili.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 Afleiður og lögun grafs (3 af 3)</a:t>
            </a:r>
          </a:p>
        </p:txBody>
      </p:sp>
      <p:sp>
        <p:nvSpPr>
          <p:cNvPr id="3" name="Content Placeholder 2"/>
          <p:cNvSpPr>
            <a:spLocks noGrp="1"/>
          </p:cNvSpPr>
          <p:nvPr>
            <p:ph idx="1"/>
          </p:nvPr>
        </p:nvSpPr>
        <p:spPr/>
        <p:txBody>
          <a:bodyPr/>
          <a:lstStyle/>
          <a:p>
            <a:pPr marL="0" lvl="0" indent="0">
              <a:buNone/>
            </a:pPr>
            <a:r>
              <a:rPr b="1"/>
              <a:t>Námsmarkmið</a:t>
            </a:r>
          </a:p>
          <a:p>
            <a:pPr lvl="0"/>
            <a:r>
              <a:t>Útskýra samband falls við fyrstu og aðra afleiðu þess.</a:t>
            </a:r>
          </a:p>
          <a:p>
            <a:pPr lvl="0"/>
            <a:r>
              <a:t>Setja fram prófið með annarri afleiðu fyrir staðbundin útgildi.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4.30</a:t>
            </a:r>
          </a:p>
        </p:txBody>
      </p:sp>
      <p:pic>
        <p:nvPicPr>
          <p:cNvPr id="3" name="Picture 1" descr="This figure is broken into four figures labeled a, b, c, and d. Figure a shows a function increasing convexly from (a, f(a)) to (b, f(b)). At two points the derivative is taken and it is noted that at both f’ &gt; 0. In other words, f is increasing. Figure b shows a function increasing concavely from (a, f(a)) to (b, f(b)). At two points the derivative is taken and it is noted that at both f’ &gt; 0. In other words, f is increasing. Figure c shows a function decreasing concavely from (a, f(a)) to (b, f(b)). At two points the derivative is taken and it is noted that at both f’ &lt; 0. In other words, f is decreasing. Figure d shows a function decreasing convexly from (a, f(a)) to (b, f(b)). At two points the derivative is taken and it is noted that at both f’ &lt; 0. In other words, f is decreasing."/>
          <p:cNvPicPr>
            <a:picLocks noGrp="1" noChangeAspect="1"/>
          </p:cNvPicPr>
          <p:nvPr/>
        </p:nvPicPr>
        <p:blipFill>
          <a:blip r:embed="rId3"/>
          <a:stretch>
            <a:fillRect/>
          </a:stretch>
        </p:blipFill>
        <p:spPr bwMode="auto">
          <a:xfrm>
            <a:off x="4025900" y="953556"/>
            <a:ext cx="4140200" cy="465878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Bæði föllin eru vaxandi á bilinu (a,b). Í sérhverjum punkti x er f′(x)&gt;0. Bæði föllin eru minnkandi á bilinu (a,b). Í sérhverjum punkti x er f′(x)&lt;0.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4.31</a:t>
            </a:r>
          </a:p>
        </p:txBody>
      </p:sp>
      <p:pic>
        <p:nvPicPr>
          <p:cNvPr id="3" name="Picture 1" descr="A function f(x) is graphed. It starts in the second quadrant and increases to x = a, which is too sharp and hence f’(a) is undefined. In this section f’ &gt; 0. Then, f decreases from x = a to x = b (so f’ &lt; 0 here), before increasing at x = b. It is noted that f’(b) = 0. While increasing from x = b to x = c, f’ &gt; 0. The function has an inversion point at c, and it is marked f’(c) = 0. The function increases some more to d (so f’ &gt; 0), which is the global maximum. It is marked that f’(d) = 0. Then the function decreases and it is marked that f’ &gt; 0."/>
          <p:cNvPicPr>
            <a:picLocks noGrp="1" noChangeAspect="1"/>
          </p:cNvPicPr>
          <p:nvPr/>
        </p:nvPicPr>
        <p:blipFill>
          <a:blip r:embed="rId3"/>
          <a:stretch>
            <a:fillRect/>
          </a:stretch>
        </p:blipFill>
        <p:spPr bwMode="auto">
          <a:xfrm>
            <a:off x="1398093" y="952500"/>
            <a:ext cx="940851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 hefur fjóra markpunkta: a, b, c og d. Fallið f hefur staðbundin hágildi í a og d og staðbundið lággildi í b. Fallið f hefur ekki staðbundið útgildi í c. Formerki f′ breytist við öll staðbundin útgildi.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4.32</a:t>
            </a:r>
          </a:p>
        </p:txBody>
      </p:sp>
      <p:pic>
        <p:nvPicPr>
          <p:cNvPr id="3" name="Picture 1" descr="The function f(x) = x3 – 3x2 – 9x – 1 is graphed. It has a maximum at x = −1 and a minimum at x = 3. The function is increasing before x = −1, decreasing until x = 3, and then increasing after that."/>
          <p:cNvPicPr>
            <a:picLocks noGrp="1" noChangeAspect="1"/>
          </p:cNvPicPr>
          <p:nvPr/>
        </p:nvPicPr>
        <p:blipFill>
          <a:blip r:embed="rId3"/>
          <a:stretch>
            <a:fillRect/>
          </a:stretch>
        </p:blipFill>
        <p:spPr bwMode="auto">
          <a:xfrm>
            <a:off x="4714451" y="952500"/>
            <a:ext cx="277579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 hefur hágildi við x=−1 og lággildi við x=3.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4.33</a:t>
            </a:r>
          </a:p>
        </p:txBody>
      </p:sp>
      <p:pic>
        <p:nvPicPr>
          <p:cNvPr id="3" name="Picture 1" descr="The function f(x) = 5x1/3 – x5/3 is graphed. It decreases to its local minimum at x = −1, increases to x = 1, and then decreases after that."/>
          <p:cNvPicPr>
            <a:picLocks noGrp="1" noChangeAspect="1"/>
          </p:cNvPicPr>
          <p:nvPr/>
        </p:nvPicPr>
        <p:blipFill>
          <a:blip r:embed="rId3"/>
          <a:stretch>
            <a:fillRect/>
          </a:stretch>
        </p:blipFill>
        <p:spPr bwMode="auto">
          <a:xfrm>
            <a:off x="2985877" y="952500"/>
            <a:ext cx="622024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 hefur staðbundið lággildi við x=−1 og staðbundið hágildi við x=1.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4.34</a:t>
            </a:r>
          </a:p>
        </p:txBody>
      </p:sp>
      <p:pic>
        <p:nvPicPr>
          <p:cNvPr id="3" name="Picture 1" descr="This figure is broken into four figures labeled a, b, c, and d. Figure a shows a function increasing convexly from (a, f(a)) to (b, f(b)). At two points the derivative is taken and both are increasing, but the one taken further to the right is increasing more. It is noted that f’ is increasing and f is concave up. Figure b shows a function increasing concavely from (a, f(a)) to (b, f(b)). At two points the derivative is taken and both are increasing, but the one taken further to the right is increasing less. It is noted that f’ is decreasing and f is concave down. Figure c shows a function decreasing concavely from (a, f(a)) to (b, f(b)). At two points the derivative is taken and both are decreasing, but the one taken further to the right is decreasing less. It is noted that f’ is increasing and f is concave up. Figure d shows a function decreasing convexly from (a, f(a)) to (b, f(b)). At two points the derivative is taken and both are decreasing, but the one taken further to the right is decreasing more. It is noted that f’ is decreasing and f is concave down."/>
          <p:cNvPicPr>
            <a:picLocks noGrp="1" noChangeAspect="1"/>
          </p:cNvPicPr>
          <p:nvPr/>
        </p:nvPicPr>
        <p:blipFill>
          <a:blip r:embed="rId3"/>
          <a:stretch>
            <a:fillRect/>
          </a:stretch>
        </p:blipFill>
        <p:spPr bwMode="auto">
          <a:xfrm>
            <a:off x="3898900" y="953764"/>
            <a:ext cx="4381500" cy="465837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 Þar sem f′ er vaxandi á bilinu (a,b) segjum við að f sé sveigt upp á (a,b). (b), (d) Þar sem f′ er minnkandi á bilinu (a,b) segjum við að f sé sveigt niður á (a,b).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4.35</a:t>
            </a:r>
          </a:p>
        </p:txBody>
      </p:sp>
      <p:pic>
        <p:nvPicPr>
          <p:cNvPr id="3" name="Picture 1" descr="A sinusoidal function is shown that has been shifted into the first quadrant. The function starts decreasing, so f’ &lt; 0 and f’’ &gt; 0. The function reaches the local minimum and starts increasing, so f’ &gt; 0 and f’’ &gt; 0. It is noted that the slope is increasing for these two intervals. The function then reaches an inflection point (a, f(a)) and from here the slop is decreasing even though the function continues to increase, so f’ &gt; 0 and f’’ &lt; 0. The function reaches the maximum and then starts decreasing, so f’ &lt; 0 and f’’ &lt; 0."/>
          <p:cNvPicPr>
            <a:picLocks noGrp="1" noChangeAspect="1"/>
          </p:cNvPicPr>
          <p:nvPr/>
        </p:nvPicPr>
        <p:blipFill>
          <a:blip r:embed="rId3"/>
          <a:stretch>
            <a:fillRect/>
          </a:stretch>
        </p:blipFill>
        <p:spPr bwMode="auto">
          <a:xfrm>
            <a:off x="1841500" y="952569"/>
            <a:ext cx="8496300" cy="466076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Þar sem f″(x)&gt;0 þegar x&lt;a er fallið f sveigt upp á bilinu (−∞,a). Þar sem f″(x)&lt;0 þegar x&gt;a er fallið f sveigt niður á bilinu (a,∞). Punkturinn (a,f(a)) er beygjuskil fallsins f.</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4.36</a:t>
            </a:r>
          </a:p>
        </p:txBody>
      </p:sp>
      <p:pic>
        <p:nvPicPr>
          <p:cNvPr id="3" name="Picture 1" descr="The function f(x) = x3 – 6x2 + 9x + 30 is graphed. The inflection point (2, 32) is marked, and it is roughly equidistant from the two local extrema."/>
          <p:cNvPicPr>
            <a:picLocks noGrp="1" noChangeAspect="1"/>
          </p:cNvPicPr>
          <p:nvPr/>
        </p:nvPicPr>
        <p:blipFill>
          <a:blip r:embed="rId3"/>
          <a:stretch>
            <a:fillRect/>
          </a:stretch>
        </p:blipFill>
        <p:spPr bwMode="auto">
          <a:xfrm>
            <a:off x="3797300" y="954309"/>
            <a:ext cx="4584700" cy="465728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hefur beygjuskilapunkt í (2,32), þar sem kúptni grafsins breytist.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4.1 Upplýsingar sem afleiður veita um gröf </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031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Formerki </a:t>
                          </a:r>
                          <a14:m>
                            <m:oMath xmlns:m="http://schemas.openxmlformats.org/officeDocument/2006/math">
                              <m:r>
                                <a:rPr>
                                  <a:latin typeface="Cambria Math" panose="02040503050406030204" pitchFamily="18" charset="0"/>
                                </a:rPr>
                                <m:t>𝑓</m:t>
                              </m:r>
                              <m:r>
                                <a:rPr>
                                  <a:latin typeface="Cambria Math" panose="02040503050406030204" pitchFamily="18" charset="0"/>
                                </a:rPr>
                                <m:t>′</m:t>
                              </m:r>
                            </m:oMath>
                          </a14:m>
                          <a:endParaRPr/>
                        </a:p>
                      </a:txBody>
                      <a:tcPr/>
                    </a:tc>
                    <a:tc>
                      <a:txBody>
                        <a:bodyPr/>
                        <a:lstStyle/>
                        <a:p>
                          <a:pPr marL="0" lvl="0" indent="0">
                            <a:buNone/>
                          </a:pPr>
                          <a:r>
                            <a:t>Formerki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𝑓</m:t>
                                  </m:r>
                                </m:e>
                                <m:sup>
                                  <m:r>
                                    <a:rPr>
                                      <a:latin typeface="Cambria Math" panose="02040503050406030204" pitchFamily="18" charset="0"/>
                                    </a:rPr>
                                    <m:t>″</m:t>
                                  </m:r>
                                </m:sup>
                              </m:sSup>
                            </m:oMath>
                          </a14:m>
                          <a:endParaRPr/>
                        </a:p>
                      </a:txBody>
                      <a:tcPr/>
                    </a:tc>
                    <a:tc>
                      <a:txBody>
                        <a:bodyPr/>
                        <a:lstStyle/>
                        <a:p>
                          <a:pPr marL="0" lvl="0" indent="0">
                            <a:buNone/>
                          </a:pPr>
                          <a:r>
                            <a:t>Er </a:t>
                          </a:r>
                          <a14:m>
                            <m:oMath xmlns:m="http://schemas.openxmlformats.org/officeDocument/2006/math">
                              <m:r>
                                <a:rPr>
                                  <a:latin typeface="Cambria Math" panose="02040503050406030204" pitchFamily="18" charset="0"/>
                                </a:rPr>
                                <m:t>𝑓</m:t>
                              </m:r>
                            </m:oMath>
                          </a14:m>
                          <a:r>
                            <a:t> vaxandi eða minnkandi?</a:t>
                          </a:r>
                        </a:p>
                      </a:txBody>
                      <a:tcPr/>
                    </a:tc>
                    <a:tc>
                      <a:txBody>
                        <a:bodyPr/>
                        <a:lstStyle/>
                        <a:p>
                          <a:pPr marL="0" lvl="0" indent="0">
                            <a:buNone/>
                          </a:pPr>
                          <a:r>
                            <a:t>Kúptni</a:t>
                          </a:r>
                        </a:p>
                      </a:txBody>
                      <a:tcPr/>
                    </a:tc>
                    <a:extLst>
                      <a:ext uri="{0D108BD9-81ED-4DB2-BD59-A6C34878D82A}">
                        <a16:rowId xmlns:a16="http://schemas.microsoft.com/office/drawing/2014/main" val="10000"/>
                      </a:ext>
                    </a:extLst>
                  </a:tr>
                  <a:tr h="0">
                    <a:tc>
                      <a:txBody>
                        <a:bodyPr/>
                        <a:lstStyle/>
                        <a:p>
                          <a:pPr marL="0" lvl="0" indent="0">
                            <a:buNone/>
                          </a:pPr>
                          <a:r>
                            <a:t>Jákvætt</a:t>
                          </a:r>
                        </a:p>
                      </a:txBody>
                      <a:tcPr/>
                    </a:tc>
                    <a:tc>
                      <a:txBody>
                        <a:bodyPr/>
                        <a:lstStyle/>
                        <a:p>
                          <a:pPr marL="0" lvl="0" indent="0">
                            <a:buNone/>
                          </a:pPr>
                          <a:r>
                            <a:t>Jákvætt</a:t>
                          </a:r>
                        </a:p>
                      </a:txBody>
                      <a:tcPr/>
                    </a:tc>
                    <a:tc>
                      <a:txBody>
                        <a:bodyPr/>
                        <a:lstStyle/>
                        <a:p>
                          <a:pPr marL="0" lvl="0" indent="0">
                            <a:buNone/>
                          </a:pPr>
                          <a:r>
                            <a:t>Vaxandi</a:t>
                          </a:r>
                        </a:p>
                      </a:txBody>
                      <a:tcPr/>
                    </a:tc>
                    <a:tc>
                      <a:txBody>
                        <a:bodyPr/>
                        <a:lstStyle/>
                        <a:p>
                          <a:pPr marL="0" lvl="0" indent="0">
                            <a:buNone/>
                          </a:pPr>
                          <a:r>
                            <a:t>Kúpt upp á við</a:t>
                          </a:r>
                        </a:p>
                      </a:txBody>
                      <a:tcPr/>
                    </a:tc>
                    <a:extLst>
                      <a:ext uri="{0D108BD9-81ED-4DB2-BD59-A6C34878D82A}">
                        <a16:rowId xmlns:a16="http://schemas.microsoft.com/office/drawing/2014/main" val="10001"/>
                      </a:ext>
                    </a:extLst>
                  </a:tr>
                  <a:tr h="0">
                    <a:tc>
                      <a:txBody>
                        <a:bodyPr/>
                        <a:lstStyle/>
                        <a:p>
                          <a:pPr marL="0" lvl="0" indent="0">
                            <a:buNone/>
                          </a:pPr>
                          <a:r>
                            <a:t>Jákvætt</a:t>
                          </a:r>
                        </a:p>
                      </a:txBody>
                      <a:tcPr/>
                    </a:tc>
                    <a:tc>
                      <a:txBody>
                        <a:bodyPr/>
                        <a:lstStyle/>
                        <a:p>
                          <a:pPr marL="0" lvl="0" indent="0">
                            <a:buNone/>
                          </a:pPr>
                          <a:r>
                            <a:t>Neikvætt</a:t>
                          </a:r>
                        </a:p>
                      </a:txBody>
                      <a:tcPr/>
                    </a:tc>
                    <a:tc>
                      <a:txBody>
                        <a:bodyPr/>
                        <a:lstStyle/>
                        <a:p>
                          <a:pPr marL="0" lvl="0" indent="0">
                            <a:buNone/>
                          </a:pPr>
                          <a:r>
                            <a:t>Vaxandi</a:t>
                          </a:r>
                        </a:p>
                      </a:txBody>
                      <a:tcPr/>
                    </a:tc>
                    <a:tc>
                      <a:txBody>
                        <a:bodyPr/>
                        <a:lstStyle/>
                        <a:p>
                          <a:pPr marL="0" lvl="0" indent="0">
                            <a:buNone/>
                          </a:pPr>
                          <a:r>
                            <a:t>Kúpt niður á við</a:t>
                          </a:r>
                        </a:p>
                      </a:txBody>
                      <a:tcPr/>
                    </a:tc>
                    <a:extLst>
                      <a:ext uri="{0D108BD9-81ED-4DB2-BD59-A6C34878D82A}">
                        <a16:rowId xmlns:a16="http://schemas.microsoft.com/office/drawing/2014/main" val="10002"/>
                      </a:ext>
                    </a:extLst>
                  </a:tr>
                  <a:tr h="0">
                    <a:tc>
                      <a:txBody>
                        <a:bodyPr/>
                        <a:lstStyle/>
                        <a:p>
                          <a:pPr marL="0" lvl="0" indent="0">
                            <a:buNone/>
                          </a:pPr>
                          <a:r>
                            <a:t>Neikvætt</a:t>
                          </a:r>
                        </a:p>
                      </a:txBody>
                      <a:tcPr/>
                    </a:tc>
                    <a:tc>
                      <a:txBody>
                        <a:bodyPr/>
                        <a:lstStyle/>
                        <a:p>
                          <a:pPr marL="0" lvl="0" indent="0">
                            <a:buNone/>
                          </a:pPr>
                          <a:r>
                            <a:t>Jákvætt</a:t>
                          </a:r>
                        </a:p>
                      </a:txBody>
                      <a:tcPr/>
                    </a:tc>
                    <a:tc>
                      <a:txBody>
                        <a:bodyPr/>
                        <a:lstStyle/>
                        <a:p>
                          <a:pPr marL="0" lvl="0" indent="0">
                            <a:buNone/>
                          </a:pPr>
                          <a:r>
                            <a:t>Minnkandi</a:t>
                          </a:r>
                        </a:p>
                      </a:txBody>
                      <a:tcPr/>
                    </a:tc>
                    <a:tc>
                      <a:txBody>
                        <a:bodyPr/>
                        <a:lstStyle/>
                        <a:p>
                          <a:pPr marL="0" lvl="0" indent="0">
                            <a:buNone/>
                          </a:pPr>
                          <a:r>
                            <a:t>Kúpt upp á við</a:t>
                          </a:r>
                        </a:p>
                      </a:txBody>
                      <a:tcPr/>
                    </a:tc>
                    <a:extLst>
                      <a:ext uri="{0D108BD9-81ED-4DB2-BD59-A6C34878D82A}">
                        <a16:rowId xmlns:a16="http://schemas.microsoft.com/office/drawing/2014/main" val="10003"/>
                      </a:ext>
                    </a:extLst>
                  </a:tr>
                  <a:tr h="0">
                    <a:tc>
                      <a:txBody>
                        <a:bodyPr/>
                        <a:lstStyle/>
                        <a:p>
                          <a:pPr marL="0" lvl="0" indent="0">
                            <a:buNone/>
                          </a:pPr>
                          <a:r>
                            <a:t>Neikvætt</a:t>
                          </a:r>
                        </a:p>
                      </a:txBody>
                      <a:tcPr/>
                    </a:tc>
                    <a:tc>
                      <a:txBody>
                        <a:bodyPr/>
                        <a:lstStyle/>
                        <a:p>
                          <a:pPr marL="0" lvl="0" indent="0">
                            <a:buNone/>
                          </a:pPr>
                          <a:r>
                            <a:t>Neikvætt</a:t>
                          </a:r>
                        </a:p>
                      </a:txBody>
                      <a:tcPr/>
                    </a:tc>
                    <a:tc>
                      <a:txBody>
                        <a:bodyPr/>
                        <a:lstStyle/>
                        <a:p>
                          <a:pPr marL="0" lvl="0" indent="0">
                            <a:buNone/>
                          </a:pPr>
                          <a:r>
                            <a:t>Minnkandi</a:t>
                          </a:r>
                        </a:p>
                      </a:txBody>
                      <a:tcPr/>
                    </a:tc>
                    <a:tc>
                      <a:txBody>
                        <a:bodyPr/>
                        <a:lstStyle/>
                        <a:p>
                          <a:pPr marL="0" lvl="0" indent="0">
                            <a:buNone/>
                          </a:pPr>
                          <a:r>
                            <a:t>Kúpt niður á við</a:t>
                          </a:r>
                        </a:p>
                      </a:txBody>
                      <a:tcPr/>
                    </a:tc>
                    <a:extLst>
                      <a:ext uri="{0D108BD9-81ED-4DB2-BD59-A6C34878D82A}">
                        <a16:rowId xmlns:a16="http://schemas.microsoft.com/office/drawing/2014/main" val="10004"/>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2103120"/>
              </a:xfrm>
              <a:prstGeom prst="rect">
                <a:avLst/>
              </a:prstGeom>
            </p:spPr>
          </p:pic>
        </mc:Fallback>
      </mc:AlternateContent>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4.37</a:t>
            </a:r>
          </a:p>
        </p:txBody>
      </p:sp>
      <p:pic>
        <p:nvPicPr>
          <p:cNvPr id="3" name="Picture 1" descr="A function is graphed in the first quadrant. It is broken up into four sections, with the breaks coming at the local minimum, inflection point, and local maximum, respectively. The first section is decreasing and concave up; here, f’ &lt; 0 and f’’ &gt; 0. The second section is increasing and concave up; here, f’ &gt; 0 and f’’ &gt; 0. The third section is increasing and concave down; here, f’ &gt; 0 and f’’ &lt; 0. The fourth section is increasing and concave down; here, f’ &lt; 0 and f’’ &lt; 0."/>
          <p:cNvPicPr>
            <a:picLocks noGrp="1" noChangeAspect="1"/>
          </p:cNvPicPr>
          <p:nvPr/>
        </p:nvPicPr>
        <p:blipFill>
          <a:blip r:embed="rId3"/>
          <a:stretch>
            <a:fillRect/>
          </a:stretch>
        </p:blipFill>
        <p:spPr bwMode="auto">
          <a:xfrm>
            <a:off x="1498880" y="952500"/>
            <a:ext cx="919423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Lítum á fall f sem er tvisvar deildanlegt á opnu bili I. Ef f′(x)&gt;0 fyrir öll x∈I er fallið vaxandi á I. Ef f′(x)&lt;0 fyrir öll x∈I er fallið minnkandi á I. Ef f″(x)&gt;0 fyrir öll x∈I er fallið kúpt upp á við. Ef f″(x)&lt;0 fyrir öll x∈I er fallið kúpt niður á við á 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4.38</a:t>
            </a:r>
          </a:p>
        </p:txBody>
      </p:sp>
      <p:pic>
        <p:nvPicPr>
          <p:cNvPr id="3" name="Picture 1" descr="A function f(x) is graphed in the first quadrant with a and b marked on the x-axis. The function is vaguely sinusoidal, increasing first to x = a, then decreasing to x = b, and increasing again. At (a, f(a)), the tangent is marked, and it is noted that f’(a) = 0 and f’’(a) &lt; 0. At (b, f(b)), the tangent is marked, and it is noted f’(b) = 0 and f’’(b) &gt; 0."/>
          <p:cNvPicPr>
            <a:picLocks noGrp="1" noChangeAspect="1"/>
          </p:cNvPicPr>
          <p:nvPr/>
        </p:nvPicPr>
        <p:blipFill>
          <a:blip r:embed="rId3"/>
          <a:stretch>
            <a:fillRect/>
          </a:stretch>
        </p:blipFill>
        <p:spPr bwMode="auto">
          <a:xfrm>
            <a:off x="1917700" y="952826"/>
            <a:ext cx="8343900" cy="466024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Lítum á tvisvar deildanlegt fall f þannig að f″ sé samfellt. Þar sem f′(a)=0 og f″(a)&lt;0 er til bil I sem inniheldur a og þannig að fyrir öll x í I er f vaxandi þegar x&lt;a en minnkandi þegar x&gt;a. Því hefur f staðbundið hágildi við x=a. Þar sem f′(b)=0 og f″(b)&gt;0 er til bil I sem inniheldur b og þannig að fyrir öll x í I er f minnkandi þegar x&lt;b en vaxandi þegar x&gt;b. Því hefur f staðbundið lággildi við x=b.</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4.39</a:t>
            </a:r>
          </a:p>
        </p:txBody>
      </p:sp>
      <p:pic>
        <p:nvPicPr>
          <p:cNvPr id="3" name="Picture 1" descr="The function f(x) = x5 – 5x3 is graphed. The function increases to (negative square root of 3, 10), then decreases to an inflection point at 0, continues decreasing to (square root of 3, −10), and then increases."/>
          <p:cNvPicPr>
            <a:picLocks noGrp="1" noChangeAspect="1"/>
          </p:cNvPicPr>
          <p:nvPr/>
        </p:nvPicPr>
        <p:blipFill>
          <a:blip r:embed="rId3"/>
          <a:stretch>
            <a:fillRect/>
          </a:stretch>
        </p:blipFill>
        <p:spPr bwMode="auto">
          <a:xfrm>
            <a:off x="1524191" y="952500"/>
            <a:ext cx="914361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 hefur staðbundið hágildi við x=−3 og staðbundið lággildi við x=3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4.6 Markgildi þegar x stefnir á óendanlegt og aðfellur (1 af 2)</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lvl="0" indent="0">
                  <a:buNone/>
                </a:pPr>
                <a:r>
                  <a:rPr b="1"/>
                  <a:t>Námsmarkmið</a:t>
                </a:r>
              </a:p>
              <a:p>
                <a:pPr lvl="0"/>
                <a:r>
                  <a:t>Reikna markgildi falls þegar </a:t>
                </a:r>
                <a14:m>
                  <m:oMath xmlns:m="http://schemas.openxmlformats.org/officeDocument/2006/math">
                    <m:r>
                      <a:rPr>
                        <a:latin typeface="Cambria Math" panose="02040503050406030204" pitchFamily="18" charset="0"/>
                      </a:rPr>
                      <m:t>𝑥</m:t>
                    </m:r>
                  </m:oMath>
                </a14:m>
                <a:r>
                  <a:t> stefnir á jákvæðan eða neikvæðan óendanleika.</a:t>
                </a:r>
              </a:p>
              <a:p>
                <a:pPr lvl="0"/>
                <a:r>
                  <a:t>Þekkja lárétta aðfellu á grafi falls.</a:t>
                </a:r>
              </a:p>
              <a:p>
                <a:pPr lvl="0"/>
                <a:r>
                  <a:t>Meta endhegðun falls þegar </a:t>
                </a:r>
                <a14:m>
                  <m:oMath xmlns:m="http://schemas.openxmlformats.org/officeDocument/2006/math">
                    <m:r>
                      <a:rPr>
                        <a:latin typeface="Cambria Math" panose="02040503050406030204" pitchFamily="18" charset="0"/>
                      </a:rPr>
                      <m:t>𝑥</m:t>
                    </m:r>
                  </m:oMath>
                </a14:m>
                <a:r>
                  <a:t> stefnir á jákvæðan eða neikvæðan óendanleika.</a:t>
                </a:r>
              </a:p>
              <a:p>
                <a:pPr lvl="0"/>
                <a:r>
                  <a:t>Þekkja skáaðfellu á grafi falls.</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a:stretch>
              </a:blipFill>
            </p:spPr>
            <p:txBody>
              <a:bodyPr/>
              <a:lstStyle/>
              <a:p>
                <a:r>
                  <a:rPr lang="en-US">
                    <a:noFill/>
                  </a:rPr>
                  <a:t> </a:t>
                </a:r>
              </a:p>
            </p:txBody>
          </p:sp>
        </mc:Fallback>
      </mc:AlternateContent>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4.6 Markgildi þegar x stefnir á óendanlegt og aðfellur (2 af 2)</a:t>
            </a:r>
          </a:p>
        </p:txBody>
      </p:sp>
      <p:sp>
        <p:nvSpPr>
          <p:cNvPr id="3" name="Content Placeholder 2"/>
          <p:cNvSpPr>
            <a:spLocks noGrp="1"/>
          </p:cNvSpPr>
          <p:nvPr>
            <p:ph idx="1"/>
          </p:nvPr>
        </p:nvSpPr>
        <p:spPr/>
        <p:txBody>
          <a:bodyPr/>
          <a:lstStyle/>
          <a:p>
            <a:pPr marL="0" lvl="0" indent="0">
              <a:buNone/>
            </a:pPr>
            <a:r>
              <a:rPr b="1"/>
              <a:t>Námsmarkmið</a:t>
            </a:r>
          </a:p>
          <a:p>
            <a:pPr lvl="0"/>
            <a:r>
              <a:t>Greina fall og afleiður þess til að teikna graf fallsins.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4.40</a:t>
            </a:r>
          </a:p>
        </p:txBody>
      </p:sp>
      <p:pic>
        <p:nvPicPr>
          <p:cNvPr id="3" name="Picture 1" descr="The function f(x) 2 + 1/x is graphed. The function starts negative near y = 2 but then decreases to −∞ near x = 0. The function then decreases from ∞ near x = 0 and gets nearer to y = 2 as x increases. There is a horizontal line denoting the asymptote y = 2."/>
          <p:cNvPicPr>
            <a:picLocks noGrp="1" noChangeAspect="1"/>
          </p:cNvPicPr>
          <p:nvPr/>
        </p:nvPicPr>
        <p:blipFill>
          <a:blip r:embed="rId3"/>
          <a:stretch>
            <a:fillRect/>
          </a:stretch>
        </p:blipFill>
        <p:spPr bwMode="auto">
          <a:xfrm>
            <a:off x="2146300" y="952792"/>
            <a:ext cx="7899400" cy="466031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nálgast aðfelluna y=2 þegar x stefnir á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4.2 Gildi falls </a:t>
                </a:r>
                <a14:m>
                  <m:oMath xmlns:m="http://schemas.openxmlformats.org/officeDocument/2006/math">
                    <m:r>
                      <a:rPr>
                        <a:latin typeface="Cambria Math" panose="02040503050406030204" pitchFamily="18" charset="0"/>
                      </a:rPr>
                      <m:t>𝑓</m:t>
                    </m:r>
                  </m:oMath>
                </a14:m>
                <a:r>
                  <a:t> þegar </a:t>
                </a:r>
                <a14:m>
                  <m:oMath xmlns:m="http://schemas.openxmlformats.org/officeDocument/2006/math">
                    <m:r>
                      <a:rPr>
                        <a:latin typeface="Cambria Math" panose="02040503050406030204" pitchFamily="18" charset="0"/>
                      </a:rPr>
                      <m:t>𝑥</m:t>
                    </m:r>
                    <m:r>
                      <a:rPr>
                        <a:latin typeface="Cambria Math" panose="02040503050406030204" pitchFamily="18" charset="0"/>
                      </a:rPr>
                      <m:t>→</m:t>
                    </m:r>
                    <m:r>
                      <m:rPr>
                        <m:nor/>
                      </m:rPr>
                      <a:rPr/>
                      <m:t>±</m:t>
                    </m:r>
                    <m:r>
                      <a:rPr>
                        <a:latin typeface="Cambria Math" panose="02040503050406030204" pitchFamily="18" charset="0"/>
                      </a:rPr>
                      <m:t>∞</m:t>
                    </m:r>
                  </m:oMath>
                </a14:m>
                <a: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543" t="-4255" b="-2340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114604940"/>
                  </p:ext>
                </p:extLst>
              </p:nvPr>
            </p:nvGraphicFramePr>
            <p:xfrm>
              <a:off x="609600" y="952500"/>
              <a:ext cx="10922000" cy="2310892"/>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77835585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𝑥</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2.0001</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𝑥</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1.99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1.999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1.9999</m:t>
                                </m:r>
                              </m:oMath>
                            </m:oMathPara>
                          </a14:m>
                          <a:endParaRPr dirty="0"/>
                        </a:p>
                      </a:txBody>
                      <a:tcPr/>
                    </a:tc>
                    <a:extLst>
                      <a:ext uri="{0D108BD9-81ED-4DB2-BD59-A6C34878D82A}">
                        <a16:rowId xmlns:a16="http://schemas.microsoft.com/office/drawing/2014/main" val="10003"/>
                      </a:ext>
                    </a:extLst>
                  </a:tr>
                </a:tbl>
              </a:graphicData>
            </a:graphic>
          </p:graphicFrame>
        </mc:Choice>
        <mc:Fallback>
          <p:pic>
            <p:nvPicPr>
              <p:cNvPr id="6" name="Full-table fallback 6"/>
              <p:cNvPicPr>
                <a:picLocks noChangeAspect="1"/>
              </p:cNvPicPr>
              <p:nvPr/>
            </p:nvPicPr>
            <p:blipFill>
              <a:blip r:embed="rId3"/>
              <a:stretch>
                <a:fillRect/>
              </a:stretch>
            </p:blipFill>
            <p:spPr>
              <a:xfrm>
                <a:off x="609600" y="952500"/>
                <a:ext cx="10922000" cy="2310892"/>
              </a:xfrm>
              <a:prstGeom prst="rect">
                <a:avLst/>
              </a:prstGeom>
            </p:spPr>
          </p:pic>
        </mc:Fallback>
      </mc:AlternateContent>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4.41</a:t>
            </a:r>
          </a:p>
        </p:txBody>
      </p:sp>
      <p:pic>
        <p:nvPicPr>
          <p:cNvPr id="3" name="Picture 1" descr="The figure is broken up into two figures labeled a and b. Figure a shows a function f(x) approaching but never touching a horizontal dashed line labeled L from above. Figure b shows a function f(x) approaching but never a horizontal dashed line labeled M from below."/>
          <p:cNvPicPr>
            <a:picLocks noGrp="1" noChangeAspect="1"/>
          </p:cNvPicPr>
          <p:nvPr/>
        </p:nvPicPr>
        <p:blipFill>
          <a:blip r:embed="rId3"/>
          <a:stretch>
            <a:fillRect/>
          </a:stretch>
        </p:blipFill>
        <p:spPr bwMode="auto">
          <a:xfrm>
            <a:off x="609600" y="1333964"/>
            <a:ext cx="10972800" cy="391067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Þegar x→∞ komast gildi f eins nálægt L og vera skal. Línan y=L er lárétt aðfella fallsins f. (b) Þegar x→−∞ komast gildi f eins nálægt M og vera skal. Línan y=M er lárétt aðfella fallsins f.</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4.42</a:t>
            </a:r>
          </a:p>
        </p:txBody>
      </p:sp>
      <p:pic>
        <p:nvPicPr>
          <p:cNvPr id="3" name="Picture 1" descr="The function f(x) = (cos x)/x + 1 is shown. It decreases from (0, ∞) and then proceeds to oscillate around y = 1 with decreasing amplitude."/>
          <p:cNvPicPr>
            <a:picLocks noGrp="1" noChangeAspect="1"/>
          </p:cNvPicPr>
          <p:nvPr/>
        </p:nvPicPr>
        <p:blipFill>
          <a:blip r:embed="rId3"/>
          <a:stretch>
            <a:fillRect/>
          </a:stretch>
        </p:blipFill>
        <p:spPr bwMode="auto">
          <a:xfrm>
            <a:off x="736600" y="952776"/>
            <a:ext cx="10718800" cy="466034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f(x)=cos(x)/x+1 sker láréttu aðfelluna y=1 óendanlega oft.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4.43</a:t>
            </a:r>
          </a:p>
        </p:txBody>
      </p:sp>
      <p:pic>
        <p:nvPicPr>
          <p:cNvPr id="3" name="Picture 1" descr="The function f(x) = 5 – 2/x2 is graphed. The function approaches the horizontal asymptote y = 5 as x approaches ±∞."/>
          <p:cNvPicPr>
            <a:picLocks noGrp="1" noChangeAspect="1"/>
          </p:cNvPicPr>
          <p:nvPr/>
        </p:nvPicPr>
        <p:blipFill>
          <a:blip r:embed="rId3"/>
          <a:stretch>
            <a:fillRect/>
          </a:stretch>
        </p:blipFill>
        <p:spPr bwMode="auto">
          <a:xfrm>
            <a:off x="2387600" y="953894"/>
            <a:ext cx="7416800" cy="465811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nálgast lárétta aðfellu þegar x→±∞.</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4.44</a:t>
            </a:r>
          </a:p>
        </p:txBody>
      </p:sp>
      <p:pic>
        <p:nvPicPr>
          <p:cNvPr id="3" name="Picture 1" descr="The function f(x) = (sin x)/x is shown. It has a global maximum at (0, 1) and then proceeds to oscillate around y = 0 with decreasing amplitude."/>
          <p:cNvPicPr>
            <a:picLocks noGrp="1" noChangeAspect="1"/>
          </p:cNvPicPr>
          <p:nvPr/>
        </p:nvPicPr>
        <p:blipFill>
          <a:blip r:embed="rId3"/>
          <a:stretch>
            <a:fillRect/>
          </a:stretch>
        </p:blipFill>
        <p:spPr bwMode="auto">
          <a:xfrm>
            <a:off x="609600" y="1806136"/>
            <a:ext cx="10972800" cy="295362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sker láréttu aðfelluna margsinnis.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4.45</a:t>
            </a:r>
          </a:p>
        </p:txBody>
      </p:sp>
      <p:pic>
        <p:nvPicPr>
          <p:cNvPr id="3" name="Picture 1" descr="The function f(x) = tan x is shown. It increases from (−π/2, −∞), passes through the origin, and then increases toward (π/2, ∞). There are vertical dashed lines marking x = ±π/2."/>
          <p:cNvPicPr>
            <a:picLocks noGrp="1" noChangeAspect="1"/>
          </p:cNvPicPr>
          <p:nvPr/>
        </p:nvPicPr>
        <p:blipFill>
          <a:blip r:embed="rId3"/>
          <a:stretch>
            <a:fillRect/>
          </a:stretch>
        </p:blipFill>
        <p:spPr bwMode="auto">
          <a:xfrm>
            <a:off x="2794000" y="954100"/>
            <a:ext cx="6604000" cy="465769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tan x hefur lóðréttar aðfellur við x=±π/2.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4.46</a:t>
            </a:r>
          </a:p>
        </p:txBody>
      </p:sp>
      <p:pic>
        <p:nvPicPr>
          <p:cNvPr id="3" name="Picture 1" descr="The function f(x) = tan−1 x is shown. It increases from (−∞, −π/2), passes through the origin, and then increases toward (∞, π/2). There are horizontal dashed lines marking y = ±π/2."/>
          <p:cNvPicPr>
            <a:picLocks noGrp="1" noChangeAspect="1"/>
          </p:cNvPicPr>
          <p:nvPr/>
        </p:nvPicPr>
        <p:blipFill>
          <a:blip r:embed="rId3"/>
          <a:stretch>
            <a:fillRect/>
          </a:stretch>
        </p:blipFill>
        <p:spPr bwMode="auto">
          <a:xfrm>
            <a:off x="612344" y="1054100"/>
            <a:ext cx="10967312" cy="4445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hefur tvær láréttar aðfellur.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4.3 Gildi veldisfalls þegar </a:t>
                </a:r>
                <a14:m>
                  <m:oMath xmlns:m="http://schemas.openxmlformats.org/officeDocument/2006/math">
                    <m:r>
                      <a:rPr>
                        <a:latin typeface="Cambria Math" panose="02040503050406030204" pitchFamily="18" charset="0"/>
                      </a:rPr>
                      <m:t>𝑥</m:t>
                    </m:r>
                    <m:r>
                      <a:rPr>
                        <a:latin typeface="Cambria Math" panose="02040503050406030204" pitchFamily="18" charset="0"/>
                      </a:rPr>
                      <m:t>→</m:t>
                    </m:r>
                    <m:r>
                      <m:rPr>
                        <m:nor/>
                      </m:rPr>
                      <a:rPr/>
                      <m:t>±</m:t>
                    </m:r>
                    <m:r>
                      <a:rPr>
                        <a:latin typeface="Cambria Math" panose="02040503050406030204" pitchFamily="18" charset="0"/>
                      </a:rPr>
                      <m:t>∞</m:t>
                    </m:r>
                  </m:oMath>
                </a14:m>
                <a: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543" t="-4255" b="-2340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007578367"/>
                  </p:ext>
                </p:extLst>
              </p:nvPr>
            </p:nvGraphicFramePr>
            <p:xfrm>
              <a:off x="609600" y="952500"/>
              <a:ext cx="10972800" cy="182880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916313426"/>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3</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125,000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1,000,000,000</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3</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−125,000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−1,000,000,000</m:t>
                                </m:r>
                              </m:oMath>
                            </m:oMathPara>
                          </a14:m>
                          <a:endParaRPr dirty="0"/>
                        </a:p>
                      </a:txBody>
                      <a:tcPr/>
                    </a:tc>
                    <a:extLst>
                      <a:ext uri="{0D108BD9-81ED-4DB2-BD59-A6C34878D82A}">
                        <a16:rowId xmlns:a16="http://schemas.microsoft.com/office/drawing/2014/main" val="10003"/>
                      </a:ext>
                    </a:extLst>
                  </a:tr>
                </a:tbl>
              </a:graphicData>
            </a:graphic>
          </p:graphicFrame>
        </mc:Choice>
        <mc:Fallback>
          <p:pic>
            <p:nvPicPr>
              <p:cNvPr id="6" name="Full-table fallback 6"/>
              <p:cNvPicPr>
                <a:picLocks noChangeAspect="1"/>
              </p:cNvPicPr>
              <p:nvPr/>
            </p:nvPicPr>
            <p:blipFill>
              <a:blip r:embed="rId3"/>
              <a:stretch>
                <a:fillRect/>
              </a:stretch>
            </p:blipFill>
            <p:spPr>
              <a:xfrm>
                <a:off x="609600" y="952500"/>
                <a:ext cx="10972800" cy="1828800"/>
              </a:xfrm>
              <a:prstGeom prst="rect">
                <a:avLst/>
              </a:prstGeom>
            </p:spPr>
          </p:pic>
        </mc:Fallback>
      </mc:AlternateContent>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4.47</a:t>
            </a:r>
          </a:p>
        </p:txBody>
      </p:sp>
      <p:pic>
        <p:nvPicPr>
          <p:cNvPr id="3" name="Picture 1" descr="The function f(x) = x3 is graphed. It is apparent that this function rapidly approaches infinity as x approaches infinity."/>
          <p:cNvPicPr>
            <a:picLocks noGrp="1" noChangeAspect="1"/>
          </p:cNvPicPr>
          <p:nvPr/>
        </p:nvPicPr>
        <p:blipFill>
          <a:blip r:embed="rId3"/>
          <a:stretch>
            <a:fillRect/>
          </a:stretch>
        </p:blipFill>
        <p:spPr bwMode="auto">
          <a:xfrm>
            <a:off x="610440" y="952500"/>
            <a:ext cx="10971119" cy="4648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þetta fall stefna fallgildin á óendanlegt þegar x→±∞.</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4.48</a:t>
            </a:r>
          </a:p>
        </p:txBody>
      </p:sp>
      <p:pic>
        <p:nvPicPr>
          <p:cNvPr id="3" name="Picture 1" descr="The function f(x) is graphed, and it has a horizontal asymptote at L. L is marked on the y axis, as is L + ॉ and L – ॉ. On the x axis, N is marked as the value of x such that f(x) = L + ॉ."/>
          <p:cNvPicPr>
            <a:picLocks noGrp="1" noChangeAspect="1"/>
          </p:cNvPicPr>
          <p:nvPr/>
        </p:nvPicPr>
        <p:blipFill>
          <a:blip r:embed="rId3"/>
          <a:stretch>
            <a:fillRect/>
          </a:stretch>
        </p:blipFill>
        <p:spPr bwMode="auto">
          <a:xfrm>
            <a:off x="2997200" y="953136"/>
            <a:ext cx="6184900" cy="465962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fall hefur markgildi í óendanleika gildir |f(x)−L|&lt;ε fyrir öll x&gt;N.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4.49</a:t>
            </a:r>
          </a:p>
        </p:txBody>
      </p:sp>
      <p:pic>
        <p:nvPicPr>
          <p:cNvPr id="3" name="Picture 1" descr="The function f(x) is graphed. It continues to increase rapidly after x = N, and f(N) = M."/>
          <p:cNvPicPr>
            <a:picLocks noGrp="1" noChangeAspect="1"/>
          </p:cNvPicPr>
          <p:nvPr/>
        </p:nvPicPr>
        <p:blipFill>
          <a:blip r:embed="rId3"/>
          <a:stretch>
            <a:fillRect/>
          </a:stretch>
        </p:blipFill>
        <p:spPr bwMode="auto">
          <a:xfrm>
            <a:off x="2717800" y="953711"/>
            <a:ext cx="6743700" cy="465847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fall hefur óendanlegt markgildi í óendanleika gildir f(x)&gt;M fyrir öll x&gt;N.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4.50</a:t>
            </a:r>
          </a:p>
        </p:txBody>
      </p:sp>
      <p:pic>
        <p:nvPicPr>
          <p:cNvPr id="3" name="Picture 1" descr="The functions x2, x4, and x6 are graphed, and it is apparent that as the exponent grows the functions increase more quickly."/>
          <p:cNvPicPr>
            <a:picLocks noGrp="1" noChangeAspect="1"/>
          </p:cNvPicPr>
          <p:nvPr/>
        </p:nvPicPr>
        <p:blipFill>
          <a:blip r:embed="rId3"/>
          <a:stretch>
            <a:fillRect/>
          </a:stretch>
        </p:blipFill>
        <p:spPr bwMode="auto">
          <a:xfrm>
            <a:off x="3329404" y="952500"/>
            <a:ext cx="553319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veldisföll með sléttan veldisvísi n gildir lim(x→∞) xⁿ = lim(x→−∞) xⁿ =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4.51</a:t>
            </a:r>
          </a:p>
        </p:txBody>
      </p:sp>
      <p:pic>
        <p:nvPicPr>
          <p:cNvPr id="3" name="Picture 1" descr="The functions x, x3, and x5 are graphed, and it is apparent that as the exponent grows the functions increase more quickly."/>
          <p:cNvPicPr>
            <a:picLocks noGrp="1" noChangeAspect="1"/>
          </p:cNvPicPr>
          <p:nvPr/>
        </p:nvPicPr>
        <p:blipFill>
          <a:blip r:embed="rId3"/>
          <a:stretch>
            <a:fillRect/>
          </a:stretch>
        </p:blipFill>
        <p:spPr bwMode="auto">
          <a:xfrm>
            <a:off x="3341561" y="952500"/>
            <a:ext cx="552157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veldisföll með oddatölu sem veldisvísi n gildir lim(x→∞) xⁿ = ∞ og lim(x→−∞) xⁿ =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4.52</a:t>
            </a:r>
          </a:p>
        </p:txBody>
      </p:sp>
      <p:pic>
        <p:nvPicPr>
          <p:cNvPr id="3" name="Picture 1" descr="Both functions f(x) = 5x3 – 3x2 + 4 and g(x) = 5x3 are plotted. Their behavior for large positive and large negative numbers converges."/>
          <p:cNvPicPr>
            <a:picLocks noGrp="1" noChangeAspect="1"/>
          </p:cNvPicPr>
          <p:nvPr/>
        </p:nvPicPr>
        <p:blipFill>
          <a:blip r:embed="rId3"/>
          <a:stretch>
            <a:fillRect/>
          </a:stretch>
        </p:blipFill>
        <p:spPr bwMode="auto">
          <a:xfrm>
            <a:off x="2819400" y="954395"/>
            <a:ext cx="6540500" cy="465711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Endahegðun margliðu ræðst af hegðun liðarins með hæsta veldið.</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4.4 Endahegðun margliðu ræðst af liðnum með hæsta veldið.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089595708"/>
                  </p:ext>
                </p:extLst>
              </p:nvPr>
            </p:nvGraphicFramePr>
            <p:xfrm>
              <a:off x="609600" y="952500"/>
              <a:ext cx="10972800" cy="25603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307540239"/>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=5</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3</m:t>
                                    </m:r>
                                  </m:sup>
                                </m:sSup>
                                <m:r>
                                  <a:rPr>
                                    <a:latin typeface="Cambria Math" panose="02040503050406030204" pitchFamily="18" charset="0"/>
                                  </a:rPr>
                                  <m:t>−3</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4704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4,970,004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4,997,000,004</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𝑔</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=5</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3</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5,000,000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5,000,000,000</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=5</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3</m:t>
                                    </m:r>
                                  </m:sup>
                                </m:sSup>
                                <m:r>
                                  <a:rPr>
                                    <a:latin typeface="Cambria Math" panose="02040503050406030204" pitchFamily="18" charset="0"/>
                                  </a:rPr>
                                  <m:t>−3</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−5296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−5,029,996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−5,002,999,996</m:t>
                                </m:r>
                              </m:oMath>
                            </m:oMathPara>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𝑔</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=5</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3</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−5,000,000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−5,000,000,000</m:t>
                                </m:r>
                              </m:oMath>
                            </m:oMathPara>
                          </a14:m>
                          <a:endParaRPr dirty="0"/>
                        </a:p>
                      </a:txBody>
                      <a:tcPr/>
                    </a:tc>
                    <a:extLst>
                      <a:ext uri="{0D108BD9-81ED-4DB2-BD59-A6C34878D82A}">
                        <a16:rowId xmlns:a16="http://schemas.microsoft.com/office/drawing/2014/main" val="10005"/>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2560320"/>
              </a:xfrm>
              <a:prstGeom prst="rect">
                <a:avLst/>
              </a:prstGeom>
            </p:spPr>
          </p:pic>
        </mc:Fallback>
      </mc:AlternateContent>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4.53</a:t>
            </a:r>
          </a:p>
        </p:txBody>
      </p:sp>
      <p:pic>
        <p:nvPicPr>
          <p:cNvPr id="3" name="Picture 1" descr="The function f(x) = (3x - 1)/(2x + 5) is plotted as is its horizontal asymptote at y = 3/2."/>
          <p:cNvPicPr>
            <a:picLocks noGrp="1" noChangeAspect="1"/>
          </p:cNvPicPr>
          <p:nvPr/>
        </p:nvPicPr>
        <p:blipFill>
          <a:blip r:embed="rId3"/>
          <a:stretch>
            <a:fillRect/>
          </a:stretch>
        </p:blipFill>
        <p:spPr bwMode="auto">
          <a:xfrm>
            <a:off x="3798764" y="952500"/>
            <a:ext cx="460717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nálgast lárétta aðfellu þegar x→±∞.</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4.54</a:t>
            </a:r>
          </a:p>
        </p:txBody>
      </p:sp>
      <p:pic>
        <p:nvPicPr>
          <p:cNvPr id="3" name="Picture 1" descr="The function f(x) = (3x2 + 2x)/(4x2 – 5x + 7) is plotted as is its horizontal asymptote at y = 0."/>
          <p:cNvPicPr>
            <a:picLocks noGrp="1" noChangeAspect="1"/>
          </p:cNvPicPr>
          <p:nvPr/>
        </p:nvPicPr>
        <p:blipFill>
          <a:blip r:embed="rId3"/>
          <a:stretch>
            <a:fillRect/>
          </a:stretch>
        </p:blipFill>
        <p:spPr bwMode="auto">
          <a:xfrm>
            <a:off x="3799512" y="952500"/>
            <a:ext cx="46056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nálgast láréttu aðfelluna y=0 þegar x→±∞.</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4.55</a:t>
            </a:r>
          </a:p>
        </p:txBody>
      </p:sp>
      <p:pic>
        <p:nvPicPr>
          <p:cNvPr id="3" name="Picture 1" descr="The function f(x) = (3x2 + 4x)/(x + 2) is plotted. It appears to have a diagonal asymptote as well as a vertical asymptote at x = −2."/>
          <p:cNvPicPr>
            <a:picLocks noGrp="1" noChangeAspect="1"/>
          </p:cNvPicPr>
          <p:nvPr/>
        </p:nvPicPr>
        <p:blipFill>
          <a:blip r:embed="rId3"/>
          <a:stretch>
            <a:fillRect/>
          </a:stretch>
        </p:blipFill>
        <p:spPr bwMode="auto">
          <a:xfrm>
            <a:off x="3429000" y="953426"/>
            <a:ext cx="5334000" cy="465904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x→∞ gildir f(x)→∞. Þegar x→−∞ gildir f(x)→−∞.</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4.56</a:t>
            </a:r>
          </a:p>
        </p:txBody>
      </p:sp>
      <p:pic>
        <p:nvPicPr>
          <p:cNvPr id="3" name="Picture 1" descr="The function f(x) = (3x2 + 4x)/(x + 2) is plotted as is its diagonal asymptote y = 3x – 2."/>
          <p:cNvPicPr>
            <a:picLocks noGrp="1" noChangeAspect="1"/>
          </p:cNvPicPr>
          <p:nvPr/>
        </p:nvPicPr>
        <p:blipFill>
          <a:blip r:embed="rId3"/>
          <a:stretch>
            <a:fillRect/>
          </a:stretch>
        </p:blipFill>
        <p:spPr bwMode="auto">
          <a:xfrm>
            <a:off x="4305300" y="955710"/>
            <a:ext cx="3581400" cy="465447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f(x)=(3x²+4x)/(x+2) nálgast skáaðfelluna y=3x−2 þegar x→±∞.</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4.57</a:t>
            </a:r>
          </a:p>
        </p:txBody>
      </p:sp>
      <p:pic>
        <p:nvPicPr>
          <p:cNvPr id="3" name="Picture 1" descr="The function f(x) = (3x − 2)/(the square root of the quantity (4x2 + 5)) is plotted. It has two horizontal asymptotes at y = ±3/2, and it crosses y = −3/2 before converging toward it from below."/>
          <p:cNvPicPr>
            <a:picLocks noGrp="1" noChangeAspect="1"/>
          </p:cNvPicPr>
          <p:nvPr/>
        </p:nvPicPr>
        <p:blipFill>
          <a:blip r:embed="rId3"/>
          <a:stretch>
            <a:fillRect/>
          </a:stretch>
        </p:blipFill>
        <p:spPr bwMode="auto">
          <a:xfrm>
            <a:off x="609600" y="1463589"/>
            <a:ext cx="10972800" cy="365142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fall hefur tvær láréttar aðfellur og graf þess sker aðra þeirra.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4.58</a:t>
            </a:r>
          </a:p>
        </p:txBody>
      </p:sp>
      <p:pic>
        <p:nvPicPr>
          <p:cNvPr id="3" name="Picture 1" descr="The function f(x) = sin x is graphed."/>
          <p:cNvPicPr>
            <a:picLocks noGrp="1" noChangeAspect="1"/>
          </p:cNvPicPr>
          <p:nvPr/>
        </p:nvPicPr>
        <p:blipFill>
          <a:blip r:embed="rId3"/>
          <a:stretch>
            <a:fillRect/>
          </a:stretch>
        </p:blipFill>
        <p:spPr bwMode="auto">
          <a:xfrm>
            <a:off x="1169367" y="952500"/>
            <a:ext cx="986596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f(x)=sin x sveiflast milli −1 og 1 þegar x→±∞.</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4.59</a:t>
            </a:r>
          </a:p>
        </p:txBody>
      </p:sp>
      <p:pic>
        <p:nvPicPr>
          <p:cNvPr id="3" name="Picture 1" descr="The function f(x) = tan x is graphed."/>
          <p:cNvPicPr>
            <a:picLocks noGrp="1" noChangeAspect="1"/>
          </p:cNvPicPr>
          <p:nvPr/>
        </p:nvPicPr>
        <p:blipFill>
          <a:blip r:embed="rId3"/>
          <a:stretch>
            <a:fillRect/>
          </a:stretch>
        </p:blipFill>
        <p:spPr bwMode="auto">
          <a:xfrm>
            <a:off x="1818434" y="952500"/>
            <a:ext cx="856783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f(x)=tan x stefnir hvorki á endanlegt markgildi né á ±∞ þegar x→±∞.</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4.5 Endahegðun náttúrulega vísisfallsins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45897695"/>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7575115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𝑒</m:t>
                                    </m:r>
                                  </m:e>
                                  <m:sup>
                                    <m:r>
                                      <a:rPr>
                                        <a:latin typeface="Cambria Math" panose="02040503050406030204" pitchFamily="18" charset="0"/>
                                      </a:rPr>
                                      <m:t>𝑥</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0.00674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0.135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7.389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148.413</m:t>
                                </m:r>
                              </m:oMath>
                            </m:oMathPara>
                          </a14:m>
                          <a:endParaRPr dirty="0"/>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1097280"/>
              </a:xfrm>
              <a:prstGeom prst="rect">
                <a:avLst/>
              </a:prstGeom>
            </p:spPr>
          </p:pic>
        </mc:Fallback>
      </mc:AlternateContent>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4.60</a:t>
            </a:r>
          </a:p>
        </p:txBody>
      </p:sp>
      <p:pic>
        <p:nvPicPr>
          <p:cNvPr id="3" name="Picture 1" descr="The function f(x) = ex is graphed."/>
          <p:cNvPicPr>
            <a:picLocks noGrp="1" noChangeAspect="1"/>
          </p:cNvPicPr>
          <p:nvPr/>
        </p:nvPicPr>
        <p:blipFill>
          <a:blip r:embed="rId3"/>
          <a:stretch>
            <a:fillRect/>
          </a:stretch>
        </p:blipFill>
        <p:spPr bwMode="auto">
          <a:xfrm>
            <a:off x="3443247" y="952500"/>
            <a:ext cx="531820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Vísisfallið stefnir á núll þegar x→−∞ og á ∞ þegar x→∞.</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4.6 Endahegðun náttúrulega lografallsins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775146187"/>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260510599"/>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ln</m:t>
                                </m:r>
                                <m:d>
                                  <m:dPr>
                                    <m:ctrlPr>
                                      <a:rPr i="1">
                                        <a:latin typeface="Cambria Math" panose="02040503050406030204" pitchFamily="18" charset="0"/>
                                      </a:rPr>
                                    </m:ctrlPr>
                                  </m:dPr>
                                  <m:e>
                                    <m:r>
                                      <a:rPr>
                                        <a:latin typeface="Cambria Math" panose="02040503050406030204" pitchFamily="18" charset="0"/>
                                      </a:rPr>
                                      <m:t>𝑥</m:t>
                                    </m:r>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−4.605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−2.303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2.303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4.605</m:t>
                                </m:r>
                              </m:oMath>
                            </m:oMathPara>
                          </a14:m>
                          <a:endParaRPr dirty="0"/>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1097280"/>
              </a:xfrm>
              <a:prstGeom prst="rect">
                <a:avLst/>
              </a:prstGeom>
            </p:spPr>
          </p:pic>
        </mc:Fallback>
      </mc:AlternateContent>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4.61</a:t>
            </a:r>
          </a:p>
        </p:txBody>
      </p:sp>
      <p:pic>
        <p:nvPicPr>
          <p:cNvPr id="3" name="Picture 1" descr="The function f(x) = ln(x) is graphed."/>
          <p:cNvPicPr>
            <a:picLocks noGrp="1" noChangeAspect="1"/>
          </p:cNvPicPr>
          <p:nvPr/>
        </p:nvPicPr>
        <p:blipFill>
          <a:blip r:embed="rId3"/>
          <a:stretch>
            <a:fillRect/>
          </a:stretch>
        </p:blipFill>
        <p:spPr bwMode="auto">
          <a:xfrm>
            <a:off x="2529564" y="952500"/>
            <a:ext cx="714557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Náttúrulega lografallið stefnir á ∞ þegar x→∞.</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4.7 Hagnýt bestunarverkefni</a:t>
            </a:r>
          </a:p>
        </p:txBody>
      </p:sp>
      <p:sp>
        <p:nvSpPr>
          <p:cNvPr id="3" name="Content Placeholder 2"/>
          <p:cNvSpPr>
            <a:spLocks noGrp="1"/>
          </p:cNvSpPr>
          <p:nvPr>
            <p:ph idx="1"/>
          </p:nvPr>
        </p:nvSpPr>
        <p:spPr/>
        <p:txBody>
          <a:bodyPr/>
          <a:lstStyle/>
          <a:p>
            <a:pPr marL="0" lvl="0" indent="0">
              <a:buNone/>
            </a:pPr>
            <a:r>
              <a:rPr b="1"/>
              <a:t>Námsmarkmið</a:t>
            </a:r>
          </a:p>
          <a:p>
            <a:pPr lvl="0"/>
            <a:r>
              <a:t>Setja upp og leysa bestunarverkefni á ýmsum hagnýtum sviðum.</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4.62</a:t>
            </a:r>
          </a:p>
        </p:txBody>
      </p:sp>
      <p:pic>
        <p:nvPicPr>
          <p:cNvPr id="3" name="Picture 1" descr="A drawing of a garden has x and y written on the vertical and horizontal sides, respectively. There is a rock wall running along the entire bottom horizontal length of the drawing."/>
          <p:cNvPicPr>
            <a:picLocks noGrp="1" noChangeAspect="1"/>
          </p:cNvPicPr>
          <p:nvPr/>
        </p:nvPicPr>
        <p:blipFill>
          <a:blip r:embed="rId3"/>
          <a:stretch>
            <a:fillRect/>
          </a:stretch>
        </p:blipFill>
        <p:spPr bwMode="auto">
          <a:xfrm>
            <a:off x="3254022" y="952500"/>
            <a:ext cx="569665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viljum ákvarða málin x og y þannig að 100 ft af girðingu afmarki garð með stærsta mögulega flatarmáli.</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4.63</a:t>
            </a:r>
          </a:p>
        </p:txBody>
      </p:sp>
      <p:pic>
        <p:nvPicPr>
          <p:cNvPr id="3" name="Picture 1" descr="The function A(x) = 100x – 2x is graphed. At its maximum there is an intersection of two dashed lines and text that reads “Maximum area is 1250 square feet when x = 25 feet.”"/>
          <p:cNvPicPr>
            <a:picLocks noGrp="1" noChangeAspect="1"/>
          </p:cNvPicPr>
          <p:nvPr/>
        </p:nvPicPr>
        <p:blipFill>
          <a:blip r:embed="rId3"/>
          <a:stretch>
            <a:fillRect/>
          </a:stretch>
        </p:blipFill>
        <p:spPr bwMode="auto">
          <a:xfrm>
            <a:off x="2516009" y="952500"/>
            <a:ext cx="717268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að hámarka flatarmál garðsins þurfum við að finna hágildi fallsins A(x)=100x−2x².</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4.64</a:t>
            </a:r>
          </a:p>
        </p:txBody>
      </p:sp>
      <p:pic>
        <p:nvPicPr>
          <p:cNvPr id="3" name="Picture 1" descr="There are two figures for this figure. The first one is a rectangle with sides 24 in and 36 in, with each corner having a square of side length x taken out of it. In the second picture, there is a box with side lengths x in, 24 – 2x in, and 36 – 2x in."/>
          <p:cNvPicPr>
            <a:picLocks noGrp="1" noChangeAspect="1"/>
          </p:cNvPicPr>
          <p:nvPr/>
        </p:nvPicPr>
        <p:blipFill>
          <a:blip r:embed="rId3"/>
          <a:stretch>
            <a:fillRect/>
          </a:stretch>
        </p:blipFill>
        <p:spPr bwMode="auto">
          <a:xfrm>
            <a:off x="1905000" y="953062"/>
            <a:ext cx="8382000" cy="4659776"/>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Ferningur með hliðarlengdina x tommur er skorinn úr hverju horni pappaspjaldsins. Fliparnir sem eftir standa eru brotnir upp og mynda opinn kassa.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4.65</a:t>
            </a:r>
          </a:p>
        </p:txBody>
      </p:sp>
      <p:pic>
        <p:nvPicPr>
          <p:cNvPr id="3" name="Picture 1" descr="The function V(x) = 4x3 – 120x2 + 864x is graphed. At its maximum there is an intersection of two dashed lines and text that reads “Maximum volume is approximately 1825 cubic inches when x ≈ 4.7 inches.”"/>
          <p:cNvPicPr>
            <a:picLocks noGrp="1" noChangeAspect="1"/>
          </p:cNvPicPr>
          <p:nvPr/>
        </p:nvPicPr>
        <p:blipFill>
          <a:blip r:embed="rId3"/>
          <a:stretch>
            <a:fillRect/>
          </a:stretch>
        </p:blipFill>
        <p:spPr bwMode="auto">
          <a:xfrm>
            <a:off x="1778000" y="952791"/>
            <a:ext cx="8636000" cy="466031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að hámarka rúmmál kassans þarf að finna hágildi þriðja stigs margliðu.</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4.66</a:t>
            </a:r>
          </a:p>
        </p:txBody>
      </p:sp>
      <p:pic>
        <p:nvPicPr>
          <p:cNvPr id="3" name="Picture 1" descr="The cabin is x miles from the shore. From that point on the shore, the island is y miles away. If you were to continue the line from the cabin to the shore (the x miles one) and if you were to draw a line from the island parallel to the shore, then the lines would extend 2 miles from the island and 6 miles from the cabin before intersecting."/>
          <p:cNvPicPr>
            <a:picLocks noGrp="1" noChangeAspect="1"/>
          </p:cNvPicPr>
          <p:nvPr/>
        </p:nvPicPr>
        <p:blipFill>
          <a:blip r:embed="rId3"/>
          <a:stretch>
            <a:fillRect/>
          </a:stretch>
        </p:blipFill>
        <p:spPr bwMode="auto">
          <a:xfrm>
            <a:off x="2159000" y="953676"/>
            <a:ext cx="7861300" cy="465854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Hvernig veljum við x og y þannig að ferðatíminn frá kofanum til eyjarinnar verði sem stystur?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4.67</a:t>
            </a:r>
          </a:p>
        </p:txBody>
      </p:sp>
      <p:pic>
        <p:nvPicPr>
          <p:cNvPr id="3" name="Picture 1" descr="The function R(p) is graphed. At its maximum there is an intersection of two dashed lines and text that reads “Maximum revenue is $50,000 per day when the price charged per car is $100 per day.”"/>
          <p:cNvPicPr>
            <a:picLocks noGrp="1" noChangeAspect="1"/>
          </p:cNvPicPr>
          <p:nvPr/>
        </p:nvPicPr>
        <p:blipFill>
          <a:blip r:embed="rId3"/>
          <a:stretch>
            <a:fillRect/>
          </a:stretch>
        </p:blipFill>
        <p:spPr bwMode="auto">
          <a:xfrm>
            <a:off x="1829858" y="952500"/>
            <a:ext cx="854498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að hámarka tekjurnar þarf bílaleiga að vega leiguverðið á móti fjölda bíla sem verða leigðir á því verði.</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4.68</a:t>
            </a:r>
          </a:p>
        </p:txBody>
      </p:sp>
      <p:pic>
        <p:nvPicPr>
          <p:cNvPr id="3" name="Picture 1" descr="The ellipse x2/4 + y2 = 1 is drawn with its x intercepts being ±2 and its y intercepts being ±1. There is a rectangle inscribed in the ellipse with length L (in the x-direction) and width W."/>
          <p:cNvPicPr>
            <a:picLocks noGrp="1" noChangeAspect="1"/>
          </p:cNvPicPr>
          <p:nvPr/>
        </p:nvPicPr>
        <p:blipFill>
          <a:blip r:embed="rId3"/>
          <a:stretch>
            <a:fillRect/>
          </a:stretch>
        </p:blipFill>
        <p:spPr bwMode="auto">
          <a:xfrm>
            <a:off x="2273753" y="952500"/>
            <a:ext cx="765719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viljum hámarka flatarmál rétthyrnings sem er innritaður í sporbaug.</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4.69</a:t>
            </a:r>
          </a:p>
        </p:txBody>
      </p:sp>
      <p:pic>
        <p:nvPicPr>
          <p:cNvPr id="3" name="Picture 1" descr="A box with square base is shown. The base has side length x, and the height is y."/>
          <p:cNvPicPr>
            <a:picLocks noGrp="1" noChangeAspect="1"/>
          </p:cNvPicPr>
          <p:nvPr/>
        </p:nvPicPr>
        <p:blipFill>
          <a:blip r:embed="rId3"/>
          <a:stretch>
            <a:fillRect/>
          </a:stretch>
        </p:blipFill>
        <p:spPr bwMode="auto">
          <a:xfrm>
            <a:off x="3619897" y="952500"/>
            <a:ext cx="495220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viljum lágmarka yfirborðsflatarmál kassa með ferningslaga botn og gefið rúmmál.</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4.70</a:t>
            </a:r>
          </a:p>
        </p:txBody>
      </p:sp>
      <p:pic>
        <p:nvPicPr>
          <p:cNvPr id="3" name="Picture 1" descr="The function S(x) = 864/x + x2 is graphed. At its minimum there is a dashed line and text that reads “Minimum surface area is 108 times the cube root of 4 square inches when x = 6 times the cube root of 2 inches.”"/>
          <p:cNvPicPr>
            <a:picLocks noGrp="1" noChangeAspect="1"/>
          </p:cNvPicPr>
          <p:nvPr/>
        </p:nvPicPr>
        <p:blipFill>
          <a:blip r:embed="rId3"/>
          <a:stretch>
            <a:fillRect/>
          </a:stretch>
        </p:blipFill>
        <p:spPr bwMode="auto">
          <a:xfrm>
            <a:off x="2120900" y="953285"/>
            <a:ext cx="7937500" cy="465932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Nota má graf til að ákvarða stærðir kassa með gefið rúmmál og minnsta yfirborðsflatarmál.</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4.8 Regla l’Hôpital</a:t>
            </a:r>
          </a:p>
        </p:txBody>
      </p:sp>
      <p:sp>
        <p:nvSpPr>
          <p:cNvPr id="3" name="Content Placeholder 2"/>
          <p:cNvSpPr>
            <a:spLocks noGrp="1"/>
          </p:cNvSpPr>
          <p:nvPr>
            <p:ph idx="1"/>
          </p:nvPr>
        </p:nvSpPr>
        <p:spPr/>
        <p:txBody>
          <a:bodyPr/>
          <a:lstStyle/>
          <a:p>
            <a:pPr marL="0" lvl="0" indent="0">
              <a:buNone/>
            </a:pPr>
            <a:r>
              <a:rPr b="1"/>
              <a:t>Námsmarkmið</a:t>
            </a:r>
          </a:p>
          <a:p>
            <a:pPr lvl="0"/>
            <a:r>
              <a:t>Greina hvenær beita á reglu l’Hôpital.</a:t>
            </a:r>
          </a:p>
          <a:p>
            <a:pPr lvl="0"/>
            <a:r>
              <a:t>Greina óákveðin form sem koma fram í kvótum, margfeldum, mismunum og veldum og beita reglu l’Hôpital í hverju tilviki.</a:t>
            </a:r>
          </a:p>
          <a:p>
            <a:pPr lvl="0"/>
            <a:r>
              <a:t>Lýsa innbyrðis vaxtarhraða falla.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4.71</a:t>
            </a:r>
          </a:p>
        </p:txBody>
      </p:sp>
      <p:pic>
        <p:nvPicPr>
          <p:cNvPr id="3" name="Picture 1" descr="Two functions y = f(x) and y = g(x) are drawn such that they cross at a point above x = a. The linear approximations of these two functions y = f(a) + f’(a)(x – a) and y = g(a) + g’(a)(x – a) are also drawn."/>
          <p:cNvPicPr>
            <a:picLocks noGrp="1" noChangeAspect="1"/>
          </p:cNvPicPr>
          <p:nvPr/>
        </p:nvPicPr>
        <p:blipFill>
          <a:blip r:embed="rId3"/>
          <a:stretch>
            <a:fillRect/>
          </a:stretch>
        </p:blipFill>
        <p:spPr bwMode="auto">
          <a:xfrm>
            <a:off x="2403133" y="952500"/>
            <a:ext cx="738573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lim(x→a) f(x)=lim(x→a) g(x), þá er hlutfallið f(x)/g(x) um það bil jafnt hlutfalli línulegra nálgana fallanna nálægt 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4.72</a:t>
            </a:r>
          </a:p>
        </p:txBody>
      </p:sp>
      <p:pic>
        <p:nvPicPr>
          <p:cNvPr id="3" name="Picture 1" descr="The function y = x ln(x) is graphed for values x ≥ 0. At x = 0, the value of the function is 0."/>
          <p:cNvPicPr>
            <a:picLocks noGrp="1" noChangeAspect="1"/>
          </p:cNvPicPr>
          <p:nvPr/>
        </p:nvPicPr>
        <p:blipFill>
          <a:blip r:embed="rId3"/>
          <a:stretch>
            <a:fillRect/>
          </a:stretch>
        </p:blipFill>
        <p:spPr bwMode="auto">
          <a:xfrm>
            <a:off x="3698024" y="952500"/>
            <a:ext cx="480865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Markgildi fallsins f(x)=x ln x þegar x→0 fundið.</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4.7 Samanburður á vaxtarhraða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oMath>
                </a14:m>
                <a:r>
                  <a:t> og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3</m:t>
                        </m:r>
                      </m:sup>
                    </m:sSup>
                  </m:oMath>
                </a14:m>
                <a: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543" t="-4255" b="-2340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855788797"/>
                  </p:ext>
                </p:extLst>
              </p:nvPr>
            </p:nvGraphicFramePr>
            <p:xfrm>
              <a:off x="609600" y="952500"/>
              <a:ext cx="10922000" cy="146304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273627319"/>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100,000,000</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𝑔</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3</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1,000,000,000,000</m:t>
                                </m:r>
                              </m:oMath>
                            </m:oMathPara>
                          </a14:m>
                          <a:endParaRPr dirty="0"/>
                        </a:p>
                      </a:txBody>
                      <a:tcPr/>
                    </a:tc>
                    <a:extLst>
                      <a:ext uri="{0D108BD9-81ED-4DB2-BD59-A6C34878D82A}">
                        <a16:rowId xmlns:a16="http://schemas.microsoft.com/office/drawing/2014/main" val="10002"/>
                      </a:ext>
                    </a:extLst>
                  </a:tr>
                </a:tbl>
              </a:graphicData>
            </a:graphic>
          </p:graphicFrame>
        </mc:Choice>
        <mc:Fallback>
          <p:pic>
            <p:nvPicPr>
              <p:cNvPr id="6" name="Full-table fallback 6"/>
              <p:cNvPicPr>
                <a:picLocks noChangeAspect="1"/>
              </p:cNvPicPr>
              <p:nvPr/>
            </p:nvPicPr>
            <p:blipFill>
              <a:blip r:embed="rId3"/>
              <a:stretch>
                <a:fillRect/>
              </a:stretch>
            </p:blipFill>
            <p:spPr>
              <a:xfrm>
                <a:off x="609600" y="952500"/>
                <a:ext cx="10922000" cy="1463040"/>
              </a:xfrm>
              <a:prstGeom prst="rect">
                <a:avLst/>
              </a:prstGeom>
            </p:spPr>
          </p:pic>
        </mc:Fallback>
      </mc:AlternateContent>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4.8 Samanburður á vaxtarhraða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oMath>
                </a14:m>
                <a:r>
                  <a:t> og </a:t>
                </a:r>
                <a14:m>
                  <m:oMath xmlns:m="http://schemas.openxmlformats.org/officeDocument/2006/math">
                    <m:r>
                      <a:rPr>
                        <a:latin typeface="Cambria Math" panose="02040503050406030204" pitchFamily="18" charset="0"/>
                      </a:rPr>
                      <m:t>3</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+4</m:t>
                    </m:r>
                    <m:r>
                      <a:rPr>
                        <a:latin typeface="Cambria Math" panose="02040503050406030204" pitchFamily="18" charset="0"/>
                      </a:rPr>
                      <m:t>𝑥</m:t>
                    </m:r>
                    <m:r>
                      <a:rPr>
                        <a:latin typeface="Cambria Math" panose="02040503050406030204" pitchFamily="18" charset="0"/>
                      </a:rPr>
                      <m:t>+1</m:t>
                    </m:r>
                  </m:oMath>
                </a14:m>
                <a: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262" b="-1702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521447251"/>
                  </p:ext>
                </p:extLst>
              </p:nvPr>
            </p:nvGraphicFramePr>
            <p:xfrm>
              <a:off x="609600" y="952500"/>
              <a:ext cx="10922000" cy="1731074"/>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33474331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100,000,000</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𝑔</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=3</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+4</m:t>
                                </m:r>
                                <m:r>
                                  <a:rPr>
                                    <a:latin typeface="Cambria Math" panose="02040503050406030204" pitchFamily="18" charset="0"/>
                                  </a:rPr>
                                  <m:t>𝑥</m:t>
                                </m:r>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341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30,401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3,004,001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300,040,001</m:t>
                                </m:r>
                              </m:oMath>
                            </m:oMathPara>
                          </a14:m>
                          <a:endParaRPr dirty="0"/>
                        </a:p>
                      </a:txBody>
                      <a:tcPr/>
                    </a:tc>
                    <a:extLst>
                      <a:ext uri="{0D108BD9-81ED-4DB2-BD59-A6C34878D82A}">
                        <a16:rowId xmlns:a16="http://schemas.microsoft.com/office/drawing/2014/main" val="10002"/>
                      </a:ext>
                    </a:extLst>
                  </a:tr>
                </a:tbl>
              </a:graphicData>
            </a:graphic>
          </p:graphicFrame>
        </mc:Choice>
        <mc:Fallback>
          <p:pic>
            <p:nvPicPr>
              <p:cNvPr id="6" name="Full-table fallback 6"/>
              <p:cNvPicPr>
                <a:picLocks noChangeAspect="1"/>
              </p:cNvPicPr>
              <p:nvPr/>
            </p:nvPicPr>
            <p:blipFill>
              <a:blip r:embed="rId3"/>
              <a:stretch>
                <a:fillRect/>
              </a:stretch>
            </p:blipFill>
            <p:spPr>
              <a:xfrm>
                <a:off x="609600" y="952500"/>
                <a:ext cx="10922000" cy="1731074"/>
              </a:xfrm>
              <a:prstGeom prst="rect">
                <a:avLst/>
              </a:prstGeom>
            </p:spPr>
          </p:pic>
        </mc:Fallback>
      </mc:AlternateContent>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4.73</a:t>
            </a:r>
          </a:p>
        </p:txBody>
      </p:sp>
      <p:pic>
        <p:nvPicPr>
          <p:cNvPr id="3" name="Picture 1" descr="The functions g(x) = ex and f(x) = x2 are graphed. It is obvious that g(x) increases much more quickly than f(x)."/>
          <p:cNvPicPr>
            <a:picLocks noGrp="1" noChangeAspect="1"/>
          </p:cNvPicPr>
          <p:nvPr/>
        </p:nvPicPr>
        <p:blipFill>
          <a:blip r:embed="rId3"/>
          <a:stretch>
            <a:fillRect/>
          </a:stretch>
        </p:blipFill>
        <p:spPr bwMode="auto">
          <a:xfrm>
            <a:off x="3824230" y="952500"/>
            <a:ext cx="454353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Vísisfall vex hraðar en veldisfall.</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4.9 Vaxtarhraði veldisfalls og vísisfalls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789816802"/>
                  </p:ext>
                </p:extLst>
              </p:nvPr>
            </p:nvGraphicFramePr>
            <p:xfrm>
              <a:off x="609600" y="952500"/>
              <a:ext cx="10922000" cy="146304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661060859"/>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225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400</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𝑒</m:t>
                                    </m:r>
                                  </m:e>
                                  <m:sup>
                                    <m:r>
                                      <a:rPr>
                                        <a:latin typeface="Cambria Math" panose="02040503050406030204" pitchFamily="18" charset="0"/>
                                      </a:rPr>
                                      <m:t>𝑥</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22,026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3,269,017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485,165,195</m:t>
                                </m:r>
                              </m:oMath>
                            </m:oMathPara>
                          </a14:m>
                          <a:endParaRPr dirty="0"/>
                        </a:p>
                      </a:txBody>
                      <a:tcPr/>
                    </a:tc>
                    <a:extLst>
                      <a:ext uri="{0D108BD9-81ED-4DB2-BD59-A6C34878D82A}">
                        <a16:rowId xmlns:a16="http://schemas.microsoft.com/office/drawing/2014/main" val="10002"/>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22000" cy="1463040"/>
              </a:xfrm>
              <a:prstGeom prst="rect">
                <a:avLst/>
              </a:prstGeom>
            </p:spPr>
          </p:pic>
        </mc:Fallback>
      </mc:AlternateContent>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4.74</a:t>
            </a:r>
          </a:p>
        </p:txBody>
      </p:sp>
      <p:pic>
        <p:nvPicPr>
          <p:cNvPr id="3" name="Picture 1" descr="The functions g(x) = x2 and f(x) = ln(x) are graphed. It is obvious that g(x) increases much more quickly than f(x)."/>
          <p:cNvPicPr>
            <a:picLocks noGrp="1" noChangeAspect="1"/>
          </p:cNvPicPr>
          <p:nvPr/>
        </p:nvPicPr>
        <p:blipFill>
          <a:blip r:embed="rId3"/>
          <a:stretch>
            <a:fillRect/>
          </a:stretch>
        </p:blipFill>
        <p:spPr bwMode="auto">
          <a:xfrm>
            <a:off x="3289300" y="952682"/>
            <a:ext cx="5600700" cy="466053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Veldisfall vex hraðar en lografall.</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4.10 Vaxtarhraði veldisfalls og lografalls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538681021"/>
                  </p:ext>
                </p:extLst>
              </p:nvPr>
            </p:nvGraphicFramePr>
            <p:xfrm>
              <a:off x="609600" y="952500"/>
              <a:ext cx="10922000" cy="146304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479655767"/>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ln</m:t>
                                </m:r>
                                <m:d>
                                  <m:dPr>
                                    <m:ctrlPr>
                                      <a:rPr i="1">
                                        <a:latin typeface="Cambria Math" panose="02040503050406030204" pitchFamily="18" charset="0"/>
                                      </a:rPr>
                                    </m:ctrlPr>
                                  </m:dPr>
                                  <m:e>
                                    <m:r>
                                      <a:rPr>
                                        <a:latin typeface="Cambria Math" panose="02040503050406030204" pitchFamily="18" charset="0"/>
                                      </a:rPr>
                                      <m:t>𝑥</m:t>
                                    </m:r>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2.303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4.605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6.908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9.210</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100,000,000</m:t>
                                </m:r>
                              </m:oMath>
                            </m:oMathPara>
                          </a14:m>
                          <a:endParaRPr dirty="0"/>
                        </a:p>
                      </a:txBody>
                      <a:tcPr/>
                    </a:tc>
                    <a:extLst>
                      <a:ext uri="{0D108BD9-81ED-4DB2-BD59-A6C34878D82A}">
                        <a16:rowId xmlns:a16="http://schemas.microsoft.com/office/drawing/2014/main" val="10002"/>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22000" cy="1463040"/>
              </a:xfrm>
              <a:prstGeom prst="rect">
                <a:avLst/>
              </a:prstGeom>
            </p:spPr>
          </p:pic>
        </mc:Fallback>
      </mc:AlternateContent>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4.75</a:t>
            </a:r>
          </a:p>
        </p:txBody>
      </p:sp>
      <p:pic>
        <p:nvPicPr>
          <p:cNvPr id="3" name="Picture 1" descr="This figure has two figures marked a and b. In figure a, the functions y = ex and y = x3 are graphed. It is obvious that ex increases more quickly than x3. In figure b, the functions y = ex and y = x4 are graphed. It is obvious that ex increases much more quickly than x4, but the point at which that happens is further to the right than it was for x3."/>
          <p:cNvPicPr>
            <a:picLocks noGrp="1" noChangeAspect="1"/>
          </p:cNvPicPr>
          <p:nvPr/>
        </p:nvPicPr>
        <p:blipFill>
          <a:blip r:embed="rId3"/>
          <a:stretch>
            <a:fillRect/>
          </a:stretch>
        </p:blipFill>
        <p:spPr bwMode="auto">
          <a:xfrm>
            <a:off x="915880" y="952500"/>
            <a:ext cx="1036023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Vísisfallið eˣ vex hraðar en xᵖ fyrir sérhvert p&gt;0. (a) Samanburður á eˣ og x³. (b) Samanburður á eˣ og x⁴.</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4.11 Vísisfall vex hraðar en sérhvert veldisfall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363610487"/>
                  </p:ext>
                </p:extLst>
              </p:nvPr>
            </p:nvGraphicFramePr>
            <p:xfrm>
              <a:off x="609600" y="952500"/>
              <a:ext cx="10922000" cy="18288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87126157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3</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3375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8000</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4</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625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50,625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160,000</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𝑒</m:t>
                                    </m:r>
                                  </m:e>
                                  <m:sup>
                                    <m:r>
                                      <a:rPr>
                                        <a:latin typeface="Cambria Math" panose="02040503050406030204" pitchFamily="18" charset="0"/>
                                      </a:rPr>
                                      <m:t>𝑥</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22,026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3,269,017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485,165,195</m:t>
                                </m:r>
                              </m:oMath>
                            </m:oMathPara>
                          </a14:m>
                          <a:endParaRPr dirty="0"/>
                        </a:p>
                      </a:txBody>
                      <a:tcPr/>
                    </a:tc>
                    <a:extLst>
                      <a:ext uri="{0D108BD9-81ED-4DB2-BD59-A6C34878D82A}">
                        <a16:rowId xmlns:a16="http://schemas.microsoft.com/office/drawing/2014/main" val="10003"/>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22000" cy="1828800"/>
              </a:xfrm>
              <a:prstGeom prst="rect">
                <a:avLst/>
              </a:prstGeom>
            </p:spPr>
          </p:pic>
        </mc:Fallback>
      </mc:AlternateContent>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4.76</a:t>
            </a:r>
          </a:p>
        </p:txBody>
      </p:sp>
      <p:pic>
        <p:nvPicPr>
          <p:cNvPr id="3" name="Picture 1" descr="This figure shows y = the square root of x, y = the cube root of x, and y = ln(x). It is apparent that y = ln(x) grows more slowly than either of these functions."/>
          <p:cNvPicPr>
            <a:picLocks noGrp="1" noChangeAspect="1"/>
          </p:cNvPicPr>
          <p:nvPr/>
        </p:nvPicPr>
        <p:blipFill>
          <a:blip r:embed="rId3"/>
          <a:stretch>
            <a:fillRect/>
          </a:stretch>
        </p:blipFill>
        <p:spPr bwMode="auto">
          <a:xfrm>
            <a:off x="2159000" y="952889"/>
            <a:ext cx="7874000" cy="466012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y=ln x vex hægar en xᵖ fyrir sérhvert p&gt;0 þegar x→∞.</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4.12 Lografall vex hægar en sérhvert rótarfall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813284098"/>
                  </p:ext>
                </p:extLst>
              </p:nvPr>
            </p:nvGraphicFramePr>
            <p:xfrm>
              <a:off x="609600" y="952500"/>
              <a:ext cx="10922000" cy="1849692"/>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59033395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ln</m:t>
                                </m:r>
                                <m:d>
                                  <m:dPr>
                                    <m:ctrlPr>
                                      <a:rPr i="1">
                                        <a:latin typeface="Cambria Math" panose="02040503050406030204" pitchFamily="18" charset="0"/>
                                      </a:rPr>
                                    </m:ctrlPr>
                                  </m:dPr>
                                  <m:e>
                                    <m:r>
                                      <a:rPr>
                                        <a:latin typeface="Cambria Math" panose="02040503050406030204" pitchFamily="18" charset="0"/>
                                      </a:rPr>
                                      <m:t>𝑥</m:t>
                                    </m:r>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2.303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4.605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6.908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9.210</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r>
                                      <a:rPr>
                                        <a:latin typeface="Cambria Math" panose="02040503050406030204" pitchFamily="18" charset="0"/>
                                      </a:rPr>
                                      <m:t>3</m:t>
                                    </m:r>
                                  </m:deg>
                                  <m:e>
                                    <m:r>
                                      <a:rPr>
                                        <a:latin typeface="Cambria Math" panose="02040503050406030204" pitchFamily="18" charset="0"/>
                                      </a:rPr>
                                      <m:t>𝑥</m:t>
                                    </m:r>
                                  </m:e>
                                </m:ra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2.154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4.642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21.544</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𝑥</m:t>
                                    </m:r>
                                  </m:e>
                                </m:ra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3.162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31.623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dirty="0"/>
                        </a:p>
                      </a:txBody>
                      <a:tcPr/>
                    </a:tc>
                    <a:extLst>
                      <a:ext uri="{0D108BD9-81ED-4DB2-BD59-A6C34878D82A}">
                        <a16:rowId xmlns:a16="http://schemas.microsoft.com/office/drawing/2014/main" val="10003"/>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22000" cy="1849692"/>
              </a:xfrm>
              <a:prstGeom prst="rect">
                <a:avLst/>
              </a:prstGeom>
            </p:spPr>
          </p:pic>
        </mc:Fallback>
      </mc:AlternateContent>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4.9 Aðferð Newtons</a:t>
            </a:r>
          </a:p>
        </p:txBody>
      </p:sp>
      <p:sp>
        <p:nvSpPr>
          <p:cNvPr id="3" name="Content Placeholder 2"/>
          <p:cNvSpPr>
            <a:spLocks noGrp="1"/>
          </p:cNvSpPr>
          <p:nvPr>
            <p:ph idx="1"/>
          </p:nvPr>
        </p:nvSpPr>
        <p:spPr/>
        <p:txBody>
          <a:bodyPr/>
          <a:lstStyle/>
          <a:p>
            <a:pPr marL="0" lvl="0" indent="0">
              <a:buNone/>
            </a:pPr>
            <a:r>
              <a:rPr b="1"/>
              <a:t>Námsmarkmið</a:t>
            </a:r>
          </a:p>
          <a:p>
            <a:pPr lvl="0"/>
            <a:r>
              <a:t>Lýsa skrefum aðferðar Newtons.</a:t>
            </a:r>
          </a:p>
          <a:p>
            <a:pPr lvl="0"/>
            <a:r>
              <a:t>Útskýra hvað ítrekunarferli felur í sér.</a:t>
            </a:r>
          </a:p>
          <a:p>
            <a:pPr lvl="0"/>
            <a:r>
              <a:t>Greina hvenær aðferð Newtons virkar ekki.</a:t>
            </a:r>
          </a:p>
          <a:p>
            <a:pPr lvl="0"/>
            <a:r>
              <a:t>Beita ítrekunarferlum við ýmsar aðstæður.</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4.77</a:t>
            </a:r>
          </a:p>
        </p:txBody>
      </p:sp>
      <p:pic>
        <p:nvPicPr>
          <p:cNvPr id="3" name="Picture 1" descr="This function f(x) is drawn with points (x0, f(x0)), (x1, f(x1)), and (x2, f(x2)) marked on the function. From (x0, f(x0)), a tangent line is drawn, and it strikes the x axis at x1. From (x0, f(x0)), a tangent line is drawn, and it strikes the x axis at x2. If a tangent line were drawn from (x2, f(x2)), it appears that it would come very close to x*, which is the actual root. Each tangent line drawn in this order appears to get closer and closer to x*."/>
          <p:cNvPicPr>
            <a:picLocks noGrp="1" noChangeAspect="1"/>
          </p:cNvPicPr>
          <p:nvPr/>
        </p:nvPicPr>
        <p:blipFill>
          <a:blip r:embed="rId3"/>
          <a:stretch>
            <a:fillRect/>
          </a:stretch>
        </p:blipFill>
        <p:spPr bwMode="auto">
          <a:xfrm>
            <a:off x="3175000" y="953669"/>
            <a:ext cx="5829300" cy="465856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Nálganirnar x₀,x₁,x₂,… stefna á rótina x*. Þær fást með því að skoða snertla við graf fallsins f.</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4.78</a:t>
            </a:r>
          </a:p>
        </p:txBody>
      </p:sp>
      <p:pic>
        <p:nvPicPr>
          <p:cNvPr id="3" name="Picture 1" descr="The function f(x) = x3 – 3x + 1 is drawn. It has roots between −2 and −1, 0 and 1, and 1 and 2."/>
          <p:cNvPicPr>
            <a:picLocks noGrp="1" noChangeAspect="1"/>
          </p:cNvPicPr>
          <p:nvPr/>
        </p:nvPicPr>
        <p:blipFill>
          <a:blip r:embed="rId3"/>
          <a:stretch>
            <a:fillRect/>
          </a:stretch>
        </p:blipFill>
        <p:spPr bwMode="auto">
          <a:xfrm>
            <a:off x="3266168" y="952500"/>
            <a:ext cx="565966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f(x)=x³−3x+1 hefur eina rót á bilinu [1,2].</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4.79</a:t>
            </a:r>
          </a:p>
        </p:txBody>
      </p:sp>
      <p:pic>
        <p:nvPicPr>
          <p:cNvPr id="3" name="Picture 1" descr="The function y = x2 – 2 is drawn. A dashed line comes up from x0 = 2, and a tangent line is drawn down from there. It touches x1 = 1.5, which is near x* = the square root of 2."/>
          <p:cNvPicPr>
            <a:picLocks noGrp="1" noChangeAspect="1"/>
          </p:cNvPicPr>
          <p:nvPr/>
        </p:nvPicPr>
        <p:blipFill>
          <a:blip r:embed="rId3"/>
          <a:stretch>
            <a:fillRect/>
          </a:stretch>
        </p:blipFill>
        <p:spPr bwMode="auto">
          <a:xfrm>
            <a:off x="3543300" y="952711"/>
            <a:ext cx="5092700" cy="466047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getum notað aðferð Newtons til að finna √2.</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4.80</a:t>
            </a:r>
          </a:p>
        </p:txBody>
      </p:sp>
      <p:pic>
        <p:nvPicPr>
          <p:cNvPr id="3" name="Picture 1" descr="A function is drawn with two roots, labeled root sought and root found. A point x0 is chosen such that when the tangent of x0 is taken, even though it is nearer to the root sought, the tangent points to the root found."/>
          <p:cNvPicPr>
            <a:picLocks noGrp="1" noChangeAspect="1"/>
          </p:cNvPicPr>
          <p:nvPr/>
        </p:nvPicPr>
        <p:blipFill>
          <a:blip r:embed="rId3"/>
          <a:stretch>
            <a:fillRect/>
          </a:stretch>
        </p:blipFill>
        <p:spPr bwMode="auto">
          <a:xfrm>
            <a:off x="2311484" y="952500"/>
            <a:ext cx="758173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upphafsgildið x₀ er of langt frá rótinni sem leitað er að geta nálganirnar stefnt á aðra rót.</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4.81</a:t>
            </a:r>
          </a:p>
        </p:txBody>
      </p:sp>
      <p:pic>
        <p:nvPicPr>
          <p:cNvPr id="3" name="Picture 1" descr="The function f(x) = x3 – 2x + 2 is drawn, which has a root between −2 and −1. The tangent from x = 0 goes to x = 1, and the tangent from x = 1 goes to x = 0."/>
          <p:cNvPicPr>
            <a:picLocks noGrp="1" noChangeAspect="1"/>
          </p:cNvPicPr>
          <p:nvPr/>
        </p:nvPicPr>
        <p:blipFill>
          <a:blip r:embed="rId3"/>
          <a:stretch>
            <a:fillRect/>
          </a:stretch>
        </p:blipFill>
        <p:spPr bwMode="auto">
          <a:xfrm>
            <a:off x="2933700" y="954009"/>
            <a:ext cx="6324600" cy="465788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Nálganirnar halda áfram að skiptast á milli 0 og 1 og stefna aldrei á rót fallsins f.</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4.82</a:t>
            </a:r>
          </a:p>
        </p:txBody>
      </p:sp>
      <p:pic>
        <p:nvPicPr>
          <p:cNvPr id="3" name="Picture 1" descr="The function F(x) = (1/2)x + 4 is graphed along with y = x. From x0, which appears to be at the origin, a line is drawn to the function F(x) at x1 = F(x0). Then a line is drawn to the right from here to the line y = x, at which point a line is drawn up to x2 = F(x1). Then a line is drawn to the right from here to the line y = x, at which point a line is drawn up to x3 = F(x2). Continuing this process would converge on the two lines’ intersection point at x* = 8."/>
          <p:cNvPicPr>
            <a:picLocks noGrp="1" noChangeAspect="1"/>
          </p:cNvPicPr>
          <p:nvPr/>
        </p:nvPicPr>
        <p:blipFill>
          <a:blip r:embed="rId3"/>
          <a:stretch>
            <a:fillRect/>
          </a:stretch>
        </p:blipFill>
        <p:spPr bwMode="auto">
          <a:xfrm>
            <a:off x="3545926" y="952500"/>
            <a:ext cx="510014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ítrekunarferli stefnir á gildið x*=8.</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4.83</a:t>
            </a:r>
          </a:p>
        </p:txBody>
      </p:sp>
      <p:pic>
        <p:nvPicPr>
          <p:cNvPr id="3" name="Picture 1" descr="A very complicated and organic looking fractal."/>
          <p:cNvPicPr>
            <a:picLocks noGrp="1" noChangeAspect="1"/>
          </p:cNvPicPr>
          <p:nvPr/>
        </p:nvPicPr>
        <p:blipFill>
          <a:blip r:embed="rId3"/>
          <a:stretch>
            <a:fillRect/>
          </a:stretch>
        </p:blipFill>
        <p:spPr bwMode="auto">
          <a:xfrm>
            <a:off x="2984500" y="954645"/>
            <a:ext cx="6223000" cy="465660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Mandelbrot-mengið er þekkt dæmi um punktamengi sem myndast við ítrekaða óreiðukennda hegðun tiltölulega einfalds falls.</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4.84</a:t>
            </a:r>
          </a:p>
        </p:txBody>
      </p:sp>
      <p:pic>
        <p:nvPicPr>
          <p:cNvPr id="3" name="Picture 1" descr="In the first quadrant, f(x) = 3.55x(1 – x) is graphed as is y = x. From some point on the x axis, a line is drawn up to the line y = x, at which point it turns to be horizontal and continues until it touches the outside edge of f(x), at which point it turns again to be vertical until it each the line y = x. This process continues a number of times and creates an interesting series of boxes."/>
          <p:cNvPicPr>
            <a:picLocks noGrp="1" noChangeAspect="1"/>
          </p:cNvPicPr>
          <p:nvPr/>
        </p:nvPicPr>
        <p:blipFill>
          <a:blip r:embed="rId3"/>
          <a:stretch>
            <a:fillRect/>
          </a:stretch>
        </p:blipFill>
        <p:spPr bwMode="auto">
          <a:xfrm>
            <a:off x="3810000" y="952669"/>
            <a:ext cx="4572000" cy="466056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Hér er sýnt köngulóarvefsrit fyrir f(x)=3,55x(1−x). Gildarunan myndar 8-lotu.</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4.10 Stofnföll</a:t>
            </a:r>
          </a:p>
        </p:txBody>
      </p:sp>
      <p:sp>
        <p:nvSpPr>
          <p:cNvPr id="3" name="Content Placeholder 2"/>
          <p:cNvSpPr>
            <a:spLocks noGrp="1"/>
          </p:cNvSpPr>
          <p:nvPr>
            <p:ph idx="1"/>
          </p:nvPr>
        </p:nvSpPr>
        <p:spPr/>
        <p:txBody>
          <a:bodyPr/>
          <a:lstStyle/>
          <a:p>
            <a:pPr marL="0" lvl="0" indent="0">
              <a:buNone/>
            </a:pPr>
            <a:r>
              <a:rPr b="1"/>
              <a:t>Námsmarkmið</a:t>
            </a:r>
          </a:p>
          <a:p>
            <a:pPr lvl="0"/>
            <a:r>
              <a:t>Finna almennt stofnfall gefins falls.</a:t>
            </a:r>
          </a:p>
          <a:p>
            <a:pPr lvl="0"/>
            <a:r>
              <a:t>Útskýra hugtök og rithátt óákveðins heildis.</a:t>
            </a:r>
          </a:p>
          <a:p>
            <a:pPr lvl="0"/>
            <a:r>
              <a:t>Setjið fram veldisregluna fyrir heildun.</a:t>
            </a:r>
          </a:p>
          <a:p>
            <a:pPr lvl="0"/>
            <a:r>
              <a:t>Notið stofnföll til að leysa einföld upphafsgildisverkefni.</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4.85</a:t>
            </a:r>
          </a:p>
        </p:txBody>
      </p:sp>
      <p:pic>
        <p:nvPicPr>
          <p:cNvPr id="3" name="Picture 1" descr="The graphs for y = x2 + 2, y = x2 + 1, y = x2, y = x2 − 1, and y = x2 − 2 are shown."/>
          <p:cNvPicPr>
            <a:picLocks noGrp="1" noChangeAspect="1"/>
          </p:cNvPicPr>
          <p:nvPr/>
        </p:nvPicPr>
        <p:blipFill>
          <a:blip r:embed="rId3"/>
          <a:stretch>
            <a:fillRect/>
          </a:stretch>
        </p:blipFill>
        <p:spPr bwMode="auto">
          <a:xfrm>
            <a:off x="3479800" y="954289"/>
            <a:ext cx="5232400" cy="465732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Stofnföllin fyrir 2x eru öll föll af gerðinni x²+C, þar sem C er hvaða rauntala sem er.</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4.13 Heildunarformúlur </a:t>
            </a:r>
          </a:p>
        </p:txBody>
      </p:sp>
      <p:pic>
        <p:nvPicPr>
          <p:cNvPr id="3" name="Picture 1" descr="Table 4.13 Integration Formulas; Columns: Differentiation Formula, Indefinite Integral; Row 1: ddx(k)=0, ∫kdx=∫kx0dx=kx+C; Row 2: ddx(xn)=nxn−1, ∫xndx=xn+1n+1+C for n≠−1... (Full description in notes)"/>
          <p:cNvPicPr>
            <a:picLocks noGrp="1" noChangeAspect="1"/>
          </p:cNvPicPr>
          <p:nvPr/>
        </p:nvPicPr>
        <p:blipFill>
          <a:blip r:embed="rId3"/>
          <a:stretch>
            <a:fillRect/>
          </a:stretch>
        </p:blipFill>
        <p:spPr bwMode="auto">
          <a:xfrm>
            <a:off x="4688139" y="952500"/>
            <a:ext cx="2828422" cy="5168900"/>
          </a:xfrm>
          <a:prstGeom prst="rect">
            <a:avLst/>
          </a:prstGeom>
          <a:noFill/>
          <a:ln w="9525">
            <a:noFill/>
            <a:headEnd/>
            <a:tailEnd/>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4.86</a:t>
            </a:r>
          </a:p>
        </p:txBody>
      </p:sp>
      <p:pic>
        <p:nvPicPr>
          <p:cNvPr id="3" name="Picture 1" descr="The graphs for y = 2x3 + 6, y = 2x3 + 3, y = 2x3, and y = 2x3 − 3 are shown."/>
          <p:cNvPicPr>
            <a:picLocks noGrp="1" noChangeAspect="1"/>
          </p:cNvPicPr>
          <p:nvPr/>
        </p:nvPicPr>
        <p:blipFill>
          <a:blip r:embed="rId3"/>
          <a:stretch>
            <a:fillRect/>
          </a:stretch>
        </p:blipFill>
        <p:spPr bwMode="auto">
          <a:xfrm>
            <a:off x="3086100" y="954144"/>
            <a:ext cx="6007100" cy="465761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Nokkrir lausnarferlar deildajöfnunnar dy/dx=6x² eru sýndir. Fallið y=2x³+3 uppfyllir deildajöfnuna og upphafsskilyrðið y(1)=5.</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viðbótarefni frá OpenStax er © Rice University og gefið út samkvæmt alþjóðlega notkunarleyfinu CC BY-NC-SA 4.0. Aðeins er heimilt að afrita eða breyta efninu í tilgangi sem ekki er viðskiptalegs eðlis, enda sé OpenStax og Rice University getið sem rétthafa og allar breytingar tilgreindar. Öllum aðlögunum skal miðla samkvæmt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9702</Words>
  <Application>Microsoft Macintosh PowerPoint</Application>
  <PresentationFormat>Widescreen</PresentationFormat>
  <Paragraphs>652</Paragraphs>
  <Slides>117</Slides>
  <Notes>87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117</vt:i4>
      </vt:variant>
    </vt:vector>
  </HeadingPairs>
  <TitlesOfParts>
    <vt:vector size="121" baseType="lpstr">
      <vt:lpstr>Arial</vt:lpstr>
      <vt:lpstr>Calibri</vt:lpstr>
      <vt:lpstr>Cambria Math</vt:lpstr>
      <vt:lpstr>Office Theme</vt:lpstr>
      <vt:lpstr>Calculus Volume 1</vt:lpstr>
      <vt:lpstr>Chapter outline (1 of 2)</vt:lpstr>
      <vt:lpstr>Chapter outline (2 of 2)</vt:lpstr>
      <vt:lpstr>Figure 4.1</vt:lpstr>
      <vt:lpstr>4.1 Related Rates</vt:lpstr>
      <vt:lpstr>Figure 4.2</vt:lpstr>
      <vt:lpstr>Figure 4.3</vt:lpstr>
      <vt:lpstr>Figure 4.4</vt:lpstr>
      <vt:lpstr>Figure 4.5</vt:lpstr>
      <vt:lpstr>Figure 4.6</vt:lpstr>
      <vt:lpstr>4.2 Linear Approximations and Differentials (1 of 2)</vt:lpstr>
      <vt:lpstr>4.2 Linear Approximations and Differentials (2 of 2)</vt:lpstr>
      <vt:lpstr>Figure 4.7</vt:lpstr>
      <vt:lpstr>Figure 4.8</vt:lpstr>
      <vt:lpstr>Figure 4.9</vt:lpstr>
      <vt:lpstr>Figure 4.10</vt:lpstr>
      <vt:lpstr>Figure 4.11</vt:lpstr>
      <vt:lpstr>4.3 Maxima and Minima</vt:lpstr>
      <vt:lpstr>Figure 4.12</vt:lpstr>
      <vt:lpstr>Figure 4.13</vt:lpstr>
      <vt:lpstr>Figure 4.14</vt:lpstr>
      <vt:lpstr>Figure 4.15</vt:lpstr>
      <vt:lpstr>Figure 4.16</vt:lpstr>
      <vt:lpstr>Figure 4.17</vt:lpstr>
      <vt:lpstr>Figure 4.18</vt:lpstr>
      <vt:lpstr>Figure 4.19</vt:lpstr>
      <vt:lpstr>Figure 4.20</vt:lpstr>
      <vt:lpstr>4.4 The Mean Value Theorem</vt:lpstr>
      <vt:lpstr>Figure 4.21</vt:lpstr>
      <vt:lpstr>Figure 4.22</vt:lpstr>
      <vt:lpstr>Figure 4.23</vt:lpstr>
      <vt:lpstr>Figure 4.24</vt:lpstr>
      <vt:lpstr>Figure 4.25</vt:lpstr>
      <vt:lpstr>Figure 4.26</vt:lpstr>
      <vt:lpstr>Figure 4.27</vt:lpstr>
      <vt:lpstr>Figure 4.28</vt:lpstr>
      <vt:lpstr>Figure 4.29</vt:lpstr>
      <vt:lpstr>4.5 Derivatives and the Shape of a Graph (1 of 3)</vt:lpstr>
      <vt:lpstr>4.5 Derivatives and the Shape of a Graph (2 of 3)</vt:lpstr>
      <vt:lpstr>4.5 Derivatives and the Shape of a Graph (3 of 3)</vt:lpstr>
      <vt:lpstr>Figure 4.30</vt:lpstr>
      <vt:lpstr>Figure 4.31</vt:lpstr>
      <vt:lpstr>Figure 4.32</vt:lpstr>
      <vt:lpstr>Figure 4.33</vt:lpstr>
      <vt:lpstr>Figure 4.34</vt:lpstr>
      <vt:lpstr>Figure 4.35</vt:lpstr>
      <vt:lpstr>Figure 4.36</vt:lpstr>
      <vt:lpstr>Table 4.1 What Derivatives Tell Us about Graphs </vt:lpstr>
      <vt:lpstr>Figure 4.37</vt:lpstr>
      <vt:lpstr>Figure 4.38</vt:lpstr>
      <vt:lpstr>Figure 4.39</vt:lpstr>
      <vt:lpstr>4.6 Limits at Infinity and Asymptotes (1 of 2)</vt:lpstr>
      <vt:lpstr>4.6 Limits at Infinity and Asymptotes (2 of 2)</vt:lpstr>
      <vt:lpstr>Figure 4.40</vt:lpstr>
      <vt:lpstr>Table 4.2 Values of a function f as x→"±" ∞ </vt:lpstr>
      <vt:lpstr>Figure 4.41</vt:lpstr>
      <vt:lpstr>Figure 4.42</vt:lpstr>
      <vt:lpstr>Figure 4.43</vt:lpstr>
      <vt:lpstr>Figure 4.44</vt:lpstr>
      <vt:lpstr>Figure 4.45</vt:lpstr>
      <vt:lpstr>Figure 4.46</vt:lpstr>
      <vt:lpstr>Table 4.3 Values of a power function as x→"±" ∞ </vt:lpstr>
      <vt:lpstr>Figure 4.47</vt:lpstr>
      <vt:lpstr>Figure 4.48</vt:lpstr>
      <vt:lpstr>Figure 4.49</vt:lpstr>
      <vt:lpstr>Figure 4.50</vt:lpstr>
      <vt:lpstr>Figure 4.51</vt:lpstr>
      <vt:lpstr>Figure 4.52</vt:lpstr>
      <vt:lpstr>Table 4.4 A polynomial’s end behavior is determined by the term with the largest exponent. </vt:lpstr>
      <vt:lpstr>Figure 4.53</vt:lpstr>
      <vt:lpstr>Figure 4.54</vt:lpstr>
      <vt:lpstr>Figure 4.55</vt:lpstr>
      <vt:lpstr>Figure 4.56</vt:lpstr>
      <vt:lpstr>Figure 4.57</vt:lpstr>
      <vt:lpstr>Figure 4.58</vt:lpstr>
      <vt:lpstr>Figure 4.59</vt:lpstr>
      <vt:lpstr>Table 4.5 End behavior of the natural exponential function </vt:lpstr>
      <vt:lpstr>Figure 4.60</vt:lpstr>
      <vt:lpstr>Table 4.6 End behavior of the natural logarithm function </vt:lpstr>
      <vt:lpstr>Figure 4.61</vt:lpstr>
      <vt:lpstr>4.7 Applied Optimization Problems</vt:lpstr>
      <vt:lpstr>Figure 4.62</vt:lpstr>
      <vt:lpstr>Figure 4.63</vt:lpstr>
      <vt:lpstr>Figure 4.64</vt:lpstr>
      <vt:lpstr>Figure 4.65</vt:lpstr>
      <vt:lpstr>Figure 4.66</vt:lpstr>
      <vt:lpstr>Figure 4.67</vt:lpstr>
      <vt:lpstr>Figure 4.68</vt:lpstr>
      <vt:lpstr>Figure 4.69</vt:lpstr>
      <vt:lpstr>Figure 4.70</vt:lpstr>
      <vt:lpstr>4.8 L’Hôpital’s Rule</vt:lpstr>
      <vt:lpstr>Figure 4.71</vt:lpstr>
      <vt:lpstr>Figure 4.72</vt:lpstr>
      <vt:lpstr>Table 4.7 Comparing the Growth Rates of x^2 and x^3 </vt:lpstr>
      <vt:lpstr>Table 4.8 Comparing the Growth Rates of x^2 and 3x^2+4x+1 </vt:lpstr>
      <vt:lpstr>Figure 4.73</vt:lpstr>
      <vt:lpstr>Table 4.9 Growth rates of a power function and an exponential function. </vt:lpstr>
      <vt:lpstr>Figure 4.74</vt:lpstr>
      <vt:lpstr>Table 4.10 Growth rates of a power function and a logarithmic function </vt:lpstr>
      <vt:lpstr>Figure 4.75</vt:lpstr>
      <vt:lpstr>Table 4.11 An exponential function grows at a faster rate than any power function </vt:lpstr>
      <vt:lpstr>Figure 4.76</vt:lpstr>
      <vt:lpstr>Table 4.12 A logarithmic function grows at a slower rate than any root function </vt:lpstr>
      <vt:lpstr>4.9 Newton’s Method</vt:lpstr>
      <vt:lpstr>Figure 4.77</vt:lpstr>
      <vt:lpstr>Figure 4.78</vt:lpstr>
      <vt:lpstr>Figure 4.79</vt:lpstr>
      <vt:lpstr>Figure 4.80</vt:lpstr>
      <vt:lpstr>Figure 4.81</vt:lpstr>
      <vt:lpstr>Figure 4.82</vt:lpstr>
      <vt:lpstr>Figure 4.83</vt:lpstr>
      <vt:lpstr>Figure 4.84</vt:lpstr>
      <vt:lpstr>4.10 Antiderivatives</vt:lpstr>
      <vt:lpstr>Figure 4.85</vt:lpstr>
      <vt:lpstr>Table 4.13 Integration Formulas </vt:lpstr>
      <vt:lpstr>Figure 4.86</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1</dc:title>
  <dc:creator/>
  <cp:keywords/>
  <cp:lastModifiedBy>Colby Powers</cp:lastModifiedBy>
  <cp:revision>2</cp:revision>
  <dcterms:created xsi:type="dcterms:W3CDTF">2026-02-23T15:45:01Z</dcterms:created>
  <dcterms:modified xsi:type="dcterms:W3CDTF">2026-02-23T20:42:45Z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 Applications of Derivatives</vt:lpwstr>
  </property>
</Properties>
</file>