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notesMaster" Target="notesMasters/notesMaster1.xml"/><Relationship Id="rId106" Type="http://schemas.openxmlformats.org/officeDocument/2006/relationships/presProps" Target="presProps.xml"/><Relationship Id="rId107" Type="http://schemas.openxmlformats.org/officeDocument/2006/relationships/viewProps" Target="viewProps.xml"/><Relationship Id="rId108" Type="http://schemas.openxmlformats.org/officeDocument/2006/relationships/theme" Target="theme/theme1.xml"/><Relationship Id="rId10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picture of the Hoover Dam. The picture has the dam in the background and flowing water in the foreground below the dam.</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in the first quadrant. There are two curves on the graph. The higher curve is labeled “f(x)” and the lower curve is labeled “g(x)”. There are two boundaries on the x-axis labeled a and b. There is shaded area between the two curves bounded by lines at x=a and x=b.</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graphs. The first graph has two curves, one over the other. In between the curves is a rectangle. The top of the rectangle is on the upper curve labeled “f(x*)” and the bottom of the rectangle is on the lower curve and labeled “g(x*)”. The second graph, labeled “(a)”, has two curves on the graph. The higher curve is labeled “f(x)” and the lower curve is labeled “g(x)”. There are two boundaries on the x-axis labeled a and b. There is shaded area between the two curves bounded by lines at x=a and x=b. The third graph, labeled “(b)” has two curves one over the other. The first curve is labeled “f(x*)” and the lower curve is labeled “g(x*)”. There is a shaded rectangle between the two. The width of the rectangle is labeled as “delta x”.</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linear graphs in the first quadrant. They are the functions f(x) = x+4 and g(x)= 3-x/2. In between these lines is a shaded region, bounded above by f(x) and below by g(x). The shaded area is between x=1 and x=4.</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graphs in the first quadrant. They are the functions f(x) = 9-(x/2)^2 and g(x)= 6-x. In between these graphs, an upside down parabola and a line, is a shaded region, bounded above by f(x) and below by g(x).</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graphs. They are the functions f(x) = sinx and g(x)= cosx. They are both periodic functions that resemble waves. There are two shaded areas between the graphs. The first shaded area is labeled “R1” and has g(x) above f(x). This region begins at the y-axis and stops where the curves intersect. The second region is labeled “R2” and begins at the intersection with f(x) above g(x). The shaded region stops at x=pi.</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graphs in the first quadrant. They are the functions f(x) = x^2 and g(x)= 2-x. In between these graphs is a shaded region, bounded to the left by f(x) and to the right by g(x). All of which is above the x-axis. The region is labeled R. The shaded area is between x=0 and x=2.</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graphs in the first quadrant. They are the functions v(y) and u(y). In between these graphs is a shaded region, bounded to the left by v(y) and to the right by u(y). The region is labeled R. The shaded area is between the horizontal boundaries of y=c and y=d.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three graphs. The first figure has two curves. They are the functions v(y*) and u(y*). In between these curves is a horizontal rectangle. The second figure labeled “(a)”, is a shaded region, bounded to the left by v(y) and to the right by u(y). The shaded area is between the horizontal boundaries of y=c and y=d. This shaded area is broken into rectangles between the curves. The third figure, labeled “(b)”, is the two curves v(y*) and u(y*). In between the curves is a horizontal rectangle with width delta y.</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has two graphs in the first quadrant. They are the functions f(x) = x^2 and g(x)= 2-x. In between these graphs is a shaded region, bounded to the left by f(x) and to the right by g(x). All of which is above the x-axis. The region is labeled R. The shaded area is between x=0 and x=2.</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graphic has two figures. The first figure is half of a cylinder, on the flat portion. The cylinder has a line through the center labeled “x”. Vertically cutting through the cylinder, perpendicular to the line is a plane. The second figure is a two dimensional cross section of the cylinder intersecting with the plane. It is a semi-circle.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a 3-dimensional solid. It has one edge along the x-axis. The x-axis is part of the 2-dimensional coordinate system with the y-axis labeled. The edge of the solid along the x-axis starts at a point labeled “a” and stops at a point labeled “b”.</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a 3-dimensional solid. It has one edge along the x-axis. The x-axis is part of the 2-dimensional coordinate system with the y-axis labeled. The edge of the solid along the x-axis starts at a point labeled “a=xsub0”. The solid is divided up into smaller solids with slices at xsub1, xsub2, and stops at a point labeled “b=xsub3”. These smaller solids are labeled Ssub1, Ssub2, and Ssub3. They are also shaded.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labeled “a”, is a pyramid on its side. The x-axis goes through the middle of the pyramid. The point of the top of the pyramid is at the origin of the x y coordinate system. The base of the pyramid is shaded and labeled “a”. Inside of the pyramid is a shaded rectangle labeled “s”. The distance from the y-axis to the base of the pyramid is labeled “h”. the distance the rectangle inside of the pyramid to the y-axis is labeled “x”. The second figure is a cross section of the pyramid with the x and y axes labeled. The cross section is a triangle with one side labeled “a”, perpendicular to the x-axis. The distance a is from the y-axis is h. There is another perpendicular line to the x-axis inside of the triangle. It is labeled “s”. It is x units from the y-axis.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graphs. The first graph, labeled “a” is a region in the x y plane. The region is created by a curve above the x-axis and the x-axis. The second graph, labeled “b” is the same region as in “a”, but it shows the region beginning to rotate around the x-axis. The third graph, labeled “c” is the solid formed by rotating the region from “a” completely around the x-axis, forming a solid.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the parabola f(x)=x^2-4x+5. The parabola is the top of a shaded region above the x-axis. The region is bounded to the left by a line at x=1 and to the right by a line at x=4.</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of the parabola f(x)=x^2-4x+5. The parabola is the top of a shaded region above the x-axis. The region is bounded to the left by a line at x=1 and to the right by a line at x=4. The first graph has a shaded solid below the parabola. This solid has been formed by rotating the parabola around the x-axis. The second graph is the same as the first, with the solid being rotated to show the solid.</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four graphs. The first graph, labeled “a” is a parabola f(x)=(x-1)^2+1. The curve is above the x-axis and intersects the y-axis at y=2. Under the curve in the first quadrant is a vertical rectangle starting at the x-axis and stopping at the curve. The second graph, labeled “b” is the same parabola as in the first graph. The rectangle under the parabola from the first graph has been rotated around the x-axis forming a solid disk. The third graph labeled “c” is the same parabola as the first graph. There is a shaded region bounded above by the parabola, to the left by the line x=-1 and to the right by the line x=3, and below by the x-axis. The fourth graph labeled “d” is the same parabola as the first graph. The region from the third graph has been revolved around the x-axis to form a solid.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labeled “a” is the curve f(x) = squareroot(x). It is an increasing curve above the x-axis. The curve is in the first quadrant. Under the curve is a region bounded by x=1 and x=4. The bottom of the region is the x-axis. The second graph labeled “b” is the same curve as the first graph. The solid region from the first graph has been rotated around the x-axis to form a solid region.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labeled “a” is the curve g(y) = squareroot(4-y). It is a decreasing curve starting on the y-axis at y=4. Between the curve and the y-axis is a horizontal rectangle. The rectangle starts at the y-axis and stops at the curve. The second graph labeled “b” is the same curve as the first graph. The rectangle from the first graph has been rotated around the y-axis to form a horizontal disk.</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labeled “a” is the curve g(y) = squareroot(4-y). It is a decreasing curve starting on the y-axis at y=4. The region formed by the x-axis, the y-axis, and the curve is shaded. This region is in the first quadrant. The second graph labeled “b” is the same curve as the first graph. The region from the first graph has been rotated around the y-axis to form a solid.</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four graphs. The first graph is labeled “a” and has the two functions f(x)=squareroot(x) and g(x)=1 graphed in the first quadrant. f(x) is an increasing curve starting at the origin and g(x) is a horizontal line at y=1. The curves intersect at the ordered pair (1,1). In between the curves is a shaded rectangle with the bottom on g(x) and the top at f(x). The second graph labeled “b” is the same two curves as the first graph. The shaded rectangle between the curves from the first graph has been rotated around the x-axis to form an open disk or washer. The third graph labeled “a” has the same two curves as the first graph. There is a shaded region between the two curves between where they intersect and a line at x=4. The fourth graph is the same two curves as the first with the region from the third graph rotated around the x-axis forming a solid region with a hollow center. The hollow center is represented on the graph with broken horizontal lines at y=1 and y=-1.</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has the two curves f(x)=x and g(x)=1/x. They are graphed only in the first quadrant. f(x) is a diagonal line starting at the origin and g(x) is a decreasing curve with the y-axis as a vertical asymptote and the x-axis as a horizontal asymptote. The graphs intersect at (1,1). There is a shaded region between the graphs, bounded to the right by a line at x=4. The second graph is the same two curves. There is a solid formed by rotating the shaded region from the first graph around the x-axis.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has the two curves f(x)=4-x and -2. There is a shaded region making a triangle bounded by the decreasing line f(x), the y-axis and the x-axis. The second graph is the same two curves. There is a solid formed by rotating the shaded region from the first graph around the line y=-2. There is a hollow cylinder inside of the solid represented by the lines y=-2 and y=-4.</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an increasing curve in the first quadrant. The curve is labeled “y=f(x)”. The curve starts on the y-axis at y=a. Under the curve, above the x-axis is a shaded region labeled “R”. The shaded region is bounded on the right by the line x=b. The second graph is a three dimensional solid. It has been created by rotating the shaded region from “a” around the y-axis.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is a cylindrical shell, hollow in the middle. It has a vertical axis in the center. There is also a curve that meets the top of the cylinder. The second image is a set of concentric cylinders, one inside of the other forming a nesting of cylinders.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in the first quadrant. The curve is increasing and labeled “y=f(x)”. The curve starts on the y-axis at f(x*). Below the curve is a shaded rectangle. The rectangle starts on the x-axis. The width of the rectangle is delta x. The two sides of the rectangle are labeled “xsub(i-1)” and “xsubi”.</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is labeled “a” and is of a hollow cylinder around the y-axis. On the front of this cylinder is a vertical line labeled “cut line”. The height of the cylinder is “y=f(x)”. The second figure is labeled “b” and is a shaded rectangular block. The height of the rectangle is “f(x*), the width of the rectangle is “2pix*”, and the thickness of the rectangle is “delta x”.</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images. The first is a solid that has been formed by rotating the curve y=1/x about the y-axis. The solid begins on the x-axis and stops where y=1. The second image is labeled “a” and is the graph of y=1/x in the first quadrant. Under the curve is a shaded region labeled “R”. The region is bounded by the curve, the x-axis, to the left at x=1 and to the right at x=3. The third image is labeled “b” and is half of the solid formed by rotating the shaded region about the y-axis.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the curve f(x)=2x-x^2. It is an upside down parabola intersecting the x-axis at the origin ant at x=2. Under the curve the region in the first quadrant is shaded and is labeled “R”. The second figure is a graph of the same curve. On the graph is a solid that is formed by rotation the region from “a” about the y-axis.</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the curve g(y)=2squareroot(y). It is an increasing curve in the first quadrant beginning at the origin. Between the y-axis and the curve, there is a shaded region labeled “Q”. The shaded region is bounded above by the line y=4. The second graph is the same curve in “a” and labeled “b”. It also has a solid region that has been formed by rotating the curve in “a” about the x-axis. The solid starts at the y-axis and stops at x=4.</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the line f(x)=x, a diagonal line through the origin. There is a shaded region above the x-axis under the line labeled “R”. This region is bounded to the left by the line x=1 and to the right by the line x=2. There is also the vertical line x=-1 on the graph. The second figure has the same graphs as “a” and is labeled “b”. Also on the graph is a solid formed by rotating the region “R” from the first graph about the line x=-1.</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has two curves. The curves are the graphs of f(x)=squareroot(x) and g(x)=1/x. In the first quadrant the curves intersect at (1,1). In between the curves in the first quadrant there is a shaded region labeled “R”, bounded to the right by the line x=4. The second graph is labeled “b” and is the same as the graphs in “a”. Also on this graph is a solid that has been formed by rotating the region “R” from the figure “a” about the y-axis.</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table comparing the different methods for finding volumes of solids of revolution. The columns in the table are labeled “comparison”, “disk method”, “washer method”, and “shell method”. The rows are labeled “volume formula”, “solid”, “interval to partition”, “rectangles”, “typical region”, and “rectangle”. In the disk method column, the formula is given as the definite integral from a to b of pi times [f(x)]^2. The solid has no cavity in the center, the partition is [a,b], rectangles are vertical, and the typical region is a shaded region above the x-axis and below the curve of f(x). In the washer method column, the formula is given as the definite integral from a to b of pi times [f(x)]^2-[g(x)]^2. The solid has a cavity in the center, the partition is [a,b], rectangles are vertical, and the typical region is a shaded region above the curve of g(x) and below the curve of f(x). In the shell method column, the formula is given as the definite integral from c to d of 2pi times yg(y). The solid is with or without a cavity in the center, the partition is [c,d] rectangles are horizontal, and the typical region is a shaded region above the x-axis and below the curve of g(y).</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has two lines y=x and y=2-x drawn in the first quadrant. The lines intersect at (1,1) and form a triangle above the x-axis. The region that is the triangle is shaded. The second graph is labeled “b” and is the same graphs as “a”. The shaded triangular region in “a” has been rotated around the x-axis to form a solid on the second graph.</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the curve y=4x-x^2. It is an upside down parabola intersecting the x-axis at the origin and at x=4. The region above the x-axis and below the curve is shaded and labeled “R”. The second graph labeled “b” is the same as in “a”. On this graph the shaded region “R” has been rotated around the x-axis to form a solid.</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in the first quadrant. The curve increases and decreases. It is divided into parts at the points a=xsub0, xsub1, xsub2, xsub3, xsub4, and xsub5=b. Also, there are line segments between the points on the curve.</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a curve above the x-axis beginning at the point f(xsubi-1). The curve ends in the first quadrant at the point f(xsubi). Between the two points on the curve is a line segment. A right triangle is formed with this line segment as the hypotenuse, a horizontal segment with length delta x, and a vertical line segment with length delta y.</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a curve to the right of the y-axis beginning at the point g(ysubi-1). The curve ends in the first quadrant at the point g(ysubi). Between the two points on the curve is a line segment. A right triangle is formed with this line segment as the hypotenuse, a horizontal segment with length delta x, and a vertical line segment with length delta y.</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a curve in the first quadrant beginning at the y-axis. The curve is y=f(x). The second graph is labeled “b” and has the same curve y=f(x). There is also a solid surface formed by rotating the curve about the x-axis.</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graph is labeled “a” and is a curve in the first quadrant beginning at the y-axis. The curve is y=f(x). The area under the curve above the x-axis has been divided into regions with vertical lines. The second graph is labeled “b” and has the same curve y=f(x). There is also a solid surface formed by rotating the curve about the x-axis.</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a frustum of a cone above the x-axis with the y-axis in the center. The radius of the bottom of the frustum is rsub1 and the radius of the top is rsub2. The length of the side is labeled “l”.</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cone. The cone has radius r, height h, and length of side s.</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a frustum of a cone. The radius of the bottom of the frustum is rsub1 and the radius of the top is rsub2. The length of the side is labeled “l”. There is also the top of a cone with broken lines above the frustum. It has length of side s.</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graphics. The first is a curve in the first quadrant. Around the x-axis is a frustum of a cone. The edge of the frustum is against the curve. The edge begins at f(xsubi-1) and ends at f(xsubi). The second image is the same curve with the same frustum. the height of the frustum is delta x and the curve is labeled y=f(x).</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is the curve f(x)=squareroot(x). The curve is increasing and begins at the origin. Also on the graph are the vertical lines x=1 and x=4. The second graph is the same function as the first graph. The region between f(x) and the x-axis, bounded by x=1 and x=4 has been rotated around the x-axis to form a surface.</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is the curve g(y)=1/3y^3. The curve is increasing and begins at the origin. Also on the graph are the horizontal lines y=0 and y=2. The second graph is the same function as the first graph. The region between g(y) and the y-axis, bounded by y=0 and y=2 has been rotated around the y-axis to form a surface.</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the x and y axes. On the x-axis is a cylinder, beginning at x=a and ending at x=b.</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the x and y axes. On the x-axis is a cylinder, beginning at x=a and ending at x=b. The cylinder has been divided into segments. One segment in the middle begins at xsub(i-1) and ends at xsubi.</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is labeled “a” and is a circle with radius r. The center of the circle is labeled 0. The circle also has the positive x-axis beginning at 0, extending through the circle. The second figure is labeled “b”. It has two concentric circles with center at 0 and the x-axis extending out from 0. The concentric circles form a washer. The width of the washer is from xsub(i-1) to xsubi and is labeled delta x.</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images. The first is the x-axis. On the left is a vertical block. Attached to the block is a spring that ends at the y-axis and has the label x=0. The image is labeled equilibrium. The second image is the same spring that ends before the y-axis. It has x&lt;0 and is labeled compressed. The third image is the same spring that is beyond the y-axis. It has x&gt;0 and is labeled stretched.</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right circular cylinder that is vertical. It represents a tank of water. The radius of the cylinder is 4 m, the height of the cylinder is 10 m. The height of the water inside the cylinder is 8 m. There is also a horizontal line on top of the tank representing the x=0. A line is drawn vertical beside the cylinder with a downward arrow labeled x.</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right circular cylinder representing a tank of water. Inside of the cylinder is a layer of water with thickness delta x. The thickness begins at xsub(i-1) and ends at xsubi.</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an upside-down cone. The cone has an axis through the center. The top of the cone on the axis is labeled x=0.</a:t>
            </a:r>
          </a:p>
        </p:txBody>
      </p:sp>
      <p:sp>
        <p:nvSpPr>
          <p:cNvPr id="4" name="Slide Number Placeholder 3"/>
          <p:cNvSpPr>
            <a:spLocks noGrp="1"/>
          </p:cNvSpPr>
          <p:nvPr>
            <p:ph type="sldNum" sz="quarter" idx="10"/>
          </p:nvPr>
        </p:nvSpPr>
        <p:spPr/>
        <p:txBody>
          <a:bodyPr/>
          <a:lstStyle/>
          <a:p>
            <a:fld id="{18BDFEC3-8487-43E8-A154-7C12CBC1FFF2}" type="slidenum">
              <a:rPr lang="en-US"/>
              <a:t>62</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has the x-axis. Below the axis, on a slant is a line segment extending up to the x-axis. Beside the line segment is a horizontal right circular cylinder. The second image has a triangle. The right triangle mirrors the first image with the hypotenuse the line segment in the first image. The top of the triangle is 4 units. the length of the vertical side is 12 units. The vertical side is also divided into two parts; the first is xsubi, the second is 12-xsubi. It is divided at the level where the first image has the cylinder.</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has a circular plate submerged in water. The plate is labeled A and the depth of the water is labeled s.</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is the overhead view of a submerged circular plate. The x-axis is to the side of the plate. The plate’s diameter goes from x=a to x=b. There is a strip in the middle of the plate with thickness of delta x. On the axis this thickness begins at x=xsub(i-1) and ends at x=xsubi. The length of the strip in the plate is labeled w(csubi).</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is a water trough with rectangular sides. The length of the trough is 15 feet, the depth is 3 feet, and the width is 8 feet. The second image is a cross section of the trough. It is a triangle. The top has length of 8 feet and the sides have length 5 feet. The altitude is labeled with 3 feet.</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trapezoid with the longer side on top. There is a smaller trapezoid inside the first with height labeled 530 feet. It is also 10 feet below the top of the larger trapezoid.</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trapezoid with the longer side on top. There is a smaller trapezoid inside the first with height labeled s(x)=x-10. It represents the depth of the water. It is also 10 feet below the top of the larger trapezoid. The top of the larger trapezoid is at x=0.</a:t>
            </a:r>
          </a:p>
        </p:txBody>
      </p:sp>
      <p:sp>
        <p:nvSpPr>
          <p:cNvPr id="4" name="Slide Number Placeholder 3"/>
          <p:cNvSpPr>
            <a:spLocks noGrp="1"/>
          </p:cNvSpPr>
          <p:nvPr>
            <p:ph type="sldNum" sz="quarter" idx="10"/>
          </p:nvPr>
        </p:nvSpPr>
        <p:spPr/>
        <p:txBody>
          <a:bodyPr/>
          <a:lstStyle/>
          <a:p>
            <a:fld id="{18BDFEC3-8487-43E8-A154-7C12CBC1FFF2}" type="slidenum">
              <a:rPr lang="en-US"/>
              <a:t>68</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is a trapezoid with larger side on the top. The length of the top is divided into 3 measures. The first measure is 250 feet, the second is 750 feet, and the third is 250 feet. The height of the trapezoid is 750 feet. The length of the bottom is 750 feet. Inside of the trapezoid the width is labeled w(x). Inside if one of the triangular sides is the width r. The second image is the same trapezoid. It has the height labeled as 750 feet. Inside the trapezoid it has the height divided into two segments. The first is labeled x, and the second is labeled 750-x. On the side of the trapezoid a triangle has been formed by a vertical line from the bottom side to the top. Inside of the triangle is a horizontal line segment labeled r.</a:t>
            </a:r>
          </a:p>
        </p:txBody>
      </p:sp>
      <p:sp>
        <p:nvSpPr>
          <p:cNvPr id="4" name="Slide Number Placeholder 3"/>
          <p:cNvSpPr>
            <a:spLocks noGrp="1"/>
          </p:cNvSpPr>
          <p:nvPr>
            <p:ph type="sldNum" sz="quarter" idx="10"/>
          </p:nvPr>
        </p:nvSpPr>
        <p:spPr/>
        <p:txBody>
          <a:bodyPr/>
          <a:lstStyle/>
          <a:p>
            <a:fld id="{18BDFEC3-8487-43E8-A154-7C12CBC1FFF2}" type="slidenum">
              <a:rPr lang="en-US"/>
              <a:t>69</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images. The first image is a horizontal line on top of an equilateral triangle. It represents a rod on a fulcrum. The second image is the same as the first with two squares on the line. They are labeled msub1 and msub2. The distance from msub1 to the fulcrum is dsub1. The distance from msub2 to the fulcrum is dsub2.</a:t>
            </a:r>
          </a:p>
        </p:txBody>
      </p:sp>
      <p:sp>
        <p:nvSpPr>
          <p:cNvPr id="4" name="Slide Number Placeholder 3"/>
          <p:cNvSpPr>
            <a:spLocks noGrp="1"/>
          </p:cNvSpPr>
          <p:nvPr>
            <p:ph type="sldNum" sz="quarter" idx="10"/>
          </p:nvPr>
        </p:nvSpPr>
        <p:spPr/>
        <p:txBody>
          <a:bodyPr/>
          <a:lstStyle/>
          <a:p>
            <a:fld id="{18BDFEC3-8487-43E8-A154-7C12CBC1FFF2}" type="slidenum">
              <a:rPr lang="en-US"/>
              <a:t>71</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an image of the x-axis. On the axis there is a point labeled x bar. Also on the axis there is a point xsub1 with a square above it. Inside of the square is the label msub1. There is also a point xsub2 on the axis. Above this point there is a square. Inside of the square is the label msub2.</a:t>
            </a:r>
          </a:p>
        </p:txBody>
      </p:sp>
      <p:sp>
        <p:nvSpPr>
          <p:cNvPr id="4" name="Slide Number Placeholder 3"/>
          <p:cNvSpPr>
            <a:spLocks noGrp="1"/>
          </p:cNvSpPr>
          <p:nvPr>
            <p:ph type="sldNum" sz="quarter" idx="10"/>
          </p:nvPr>
        </p:nvSpPr>
        <p:spPr/>
        <p:txBody>
          <a:bodyPr/>
          <a:lstStyle/>
          <a:p>
            <a:fld id="{18BDFEC3-8487-43E8-A154-7C12CBC1FFF2}" type="slidenum">
              <a:rPr lang="en-US"/>
              <a:t>72</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the x and y axes labeled. There is a point in the first quadrant at (xsub1, ysub1). This point is labeled msub1.</a:t>
            </a:r>
          </a:p>
        </p:txBody>
      </p:sp>
      <p:sp>
        <p:nvSpPr>
          <p:cNvPr id="4" name="Slide Number Placeholder 3"/>
          <p:cNvSpPr>
            <a:spLocks noGrp="1"/>
          </p:cNvSpPr>
          <p:nvPr>
            <p:ph type="sldNum" sz="quarter" idx="10"/>
          </p:nvPr>
        </p:nvSpPr>
        <p:spPr/>
        <p:txBody>
          <a:bodyPr/>
          <a:lstStyle/>
          <a:p>
            <a:fld id="{18BDFEC3-8487-43E8-A154-7C12CBC1FFF2}" type="slidenum">
              <a:rPr lang="en-US"/>
              <a:t>73</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is a graph of y=f(x). It is in the first quadrant. Under the curve is a shaded region labeled “R”. The shaded region is bounded to the left at x=a and to the right at x=b.</a:t>
            </a:r>
          </a:p>
        </p:txBody>
      </p:sp>
      <p:sp>
        <p:nvSpPr>
          <p:cNvPr id="4" name="Slide Number Placeholder 3"/>
          <p:cNvSpPr>
            <a:spLocks noGrp="1"/>
          </p:cNvSpPr>
          <p:nvPr>
            <p:ph type="sldNum" sz="quarter" idx="10"/>
          </p:nvPr>
        </p:nvSpPr>
        <p:spPr/>
        <p:txBody>
          <a:bodyPr/>
          <a:lstStyle/>
          <a:p>
            <a:fld id="{18BDFEC3-8487-43E8-A154-7C12CBC1FFF2}" type="slidenum">
              <a:rPr lang="en-US"/>
              <a:t>74</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the curve labeled f(x). It is in the first quadrant. Under the curve and above the x-axis there is a vertical shaded rectangle. the height of the rectangle is labeled f(xsubi). Also, xsubi = xsubi – 1 + xsubi/2.</a:t>
            </a:r>
          </a:p>
        </p:txBody>
      </p:sp>
      <p:sp>
        <p:nvSpPr>
          <p:cNvPr id="4" name="Slide Number Placeholder 3"/>
          <p:cNvSpPr>
            <a:spLocks noGrp="1"/>
          </p:cNvSpPr>
          <p:nvPr>
            <p:ph type="sldNum" sz="quarter" idx="10"/>
          </p:nvPr>
        </p:nvSpPr>
        <p:spPr/>
        <p:txBody>
          <a:bodyPr/>
          <a:lstStyle/>
          <a:p>
            <a:fld id="{18BDFEC3-8487-43E8-A154-7C12CBC1FFF2}" type="slidenum">
              <a:rPr lang="en-US"/>
              <a:t>75</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the graph of the curve f(x)=squareroot(x). It is an increasing curve in the first quadrant. Under the curve above the x-axis there is a shaded region. It starts at x=0 and is bounded to the right at x=4.</a:t>
            </a:r>
          </a:p>
        </p:txBody>
      </p:sp>
      <p:sp>
        <p:nvSpPr>
          <p:cNvPr id="4" name="Slide Number Placeholder 3"/>
          <p:cNvSpPr>
            <a:spLocks noGrp="1"/>
          </p:cNvSpPr>
          <p:nvPr>
            <p:ph type="sldNum" sz="quarter" idx="10"/>
          </p:nvPr>
        </p:nvSpPr>
        <p:spPr/>
        <p:txBody>
          <a:bodyPr/>
          <a:lstStyle/>
          <a:p>
            <a:fld id="{18BDFEC3-8487-43E8-A154-7C12CBC1FFF2}" type="slidenum">
              <a:rPr lang="en-US"/>
              <a:t>76</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the first quadrant. It has two curves. They are labeled f(x) and g(x). f(x) is above g(x). In between the curves is a shaded region labeled “R”. The shaded region is bounded to the left by x=a and to the right by x=b.</a:t>
            </a:r>
          </a:p>
        </p:txBody>
      </p:sp>
      <p:sp>
        <p:nvSpPr>
          <p:cNvPr id="4" name="Slide Number Placeholder 3"/>
          <p:cNvSpPr>
            <a:spLocks noGrp="1"/>
          </p:cNvSpPr>
          <p:nvPr>
            <p:ph type="sldNum" sz="quarter" idx="10"/>
          </p:nvPr>
        </p:nvSpPr>
        <p:spPr/>
        <p:txBody>
          <a:bodyPr/>
          <a:lstStyle/>
          <a:p>
            <a:fld id="{18BDFEC3-8487-43E8-A154-7C12CBC1FFF2}" type="slidenum">
              <a:rPr lang="en-US"/>
              <a:t>77</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the first quadrant. It has two curves. They are labeled f(x) and g(x). f(x) is above g(x). In between the curves is a shaded rectangle.</a:t>
            </a:r>
          </a:p>
        </p:txBody>
      </p:sp>
      <p:sp>
        <p:nvSpPr>
          <p:cNvPr id="4" name="Slide Number Placeholder 3"/>
          <p:cNvSpPr>
            <a:spLocks noGrp="1"/>
          </p:cNvSpPr>
          <p:nvPr>
            <p:ph type="sldNum" sz="quarter" idx="10"/>
          </p:nvPr>
        </p:nvSpPr>
        <p:spPr/>
        <p:txBody>
          <a:bodyPr/>
          <a:lstStyle/>
          <a:p>
            <a:fld id="{18BDFEC3-8487-43E8-A154-7C12CBC1FFF2}" type="slidenum">
              <a:rPr lang="en-US"/>
              <a:t>78</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has two curves. They are labeled f(x)=1-x^2 and g(x)=x-1. In between the curves is a shaded region. The shaded region is bounded to the left by x=a and to the right by x=b.</a:t>
            </a:r>
          </a:p>
        </p:txBody>
      </p:sp>
      <p:sp>
        <p:nvSpPr>
          <p:cNvPr id="4" name="Slide Number Placeholder 3"/>
          <p:cNvSpPr>
            <a:spLocks noGrp="1"/>
          </p:cNvSpPr>
          <p:nvPr>
            <p:ph type="sldNum" sz="quarter" idx="10"/>
          </p:nvPr>
        </p:nvSpPr>
        <p:spPr/>
        <p:txBody>
          <a:bodyPr/>
          <a:lstStyle/>
          <a:p>
            <a:fld id="{18BDFEC3-8487-43E8-A154-7C12CBC1FFF2}" type="slidenum">
              <a:rPr lang="en-US"/>
              <a:t>79</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of the function f(x)=4-x^2. It is an upside-down parabola. The region under the parabola above the x-axis is shaded. The curve intersects the x-axis at x=-2 and x=2.</a:t>
            </a:r>
          </a:p>
        </p:txBody>
      </p:sp>
      <p:sp>
        <p:nvSpPr>
          <p:cNvPr id="4" name="Slide Number Placeholder 3"/>
          <p:cNvSpPr>
            <a:spLocks noGrp="1"/>
          </p:cNvSpPr>
          <p:nvPr>
            <p:ph type="sldNum" sz="quarter" idx="10"/>
          </p:nvPr>
        </p:nvSpPr>
        <p:spPr/>
        <p:txBody>
          <a:bodyPr/>
          <a:lstStyle/>
          <a:p>
            <a:fld id="{18BDFEC3-8487-43E8-A154-7C12CBC1FFF2}" type="slidenum">
              <a:rPr lang="en-US"/>
              <a:t>80</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picture of the Grand Canyon skywalk. It is a building at the edge of the canyon with a walkway extending out over the canyon</a:t>
            </a:r>
          </a:p>
        </p:txBody>
      </p:sp>
      <p:sp>
        <p:nvSpPr>
          <p:cNvPr id="4" name="Slide Number Placeholder 3"/>
          <p:cNvSpPr>
            <a:spLocks noGrp="1"/>
          </p:cNvSpPr>
          <p:nvPr>
            <p:ph type="sldNum" sz="quarter" idx="10"/>
          </p:nvPr>
        </p:nvSpPr>
        <p:spPr/>
        <p:txBody>
          <a:bodyPr/>
          <a:lstStyle/>
          <a:p>
            <a:fld id="{18BDFEC3-8487-43E8-A154-7C12CBC1FFF2}" type="slidenum">
              <a:rPr lang="en-US"/>
              <a:t>81</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sketch of the Grand Canyon walkway. It is on the xy coordinate system. The walkway is upside-down “u” shaped. It has been divided into three regions. The first region at the top is labeled “Rsub1”. It is a semi-circle with outer radius of 35 feet and inner radius of 25 feet. The second region is labeled “Rsub2”. It has two rectangles with width of 10 feet each and height of 35 feet. The third region is labeled “Rsub3” and is two rectangles. They have a width of 10 feet and height of 48 feet. These represent the part of the walkway inside of the visitor center.</a:t>
            </a:r>
          </a:p>
        </p:txBody>
      </p:sp>
      <p:sp>
        <p:nvSpPr>
          <p:cNvPr id="4" name="Slide Number Placeholder 3"/>
          <p:cNvSpPr>
            <a:spLocks noGrp="1"/>
          </p:cNvSpPr>
          <p:nvPr>
            <p:ph type="sldNum" sz="quarter" idx="10"/>
          </p:nvPr>
        </p:nvSpPr>
        <p:spPr/>
        <p:txBody>
          <a:bodyPr/>
          <a:lstStyle/>
          <a:p>
            <a:fld id="{18BDFEC3-8487-43E8-A154-7C12CBC1FFF2}" type="slidenum">
              <a:rPr lang="en-US"/>
              <a:t>82</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is the x y coordinate system with a circle centered on the x-axis at x=4. The radius is 2. The second figure is the x y coordinate system. The circle from the first image has been revolved about the y-axis to form a torus.</a:t>
            </a:r>
          </a:p>
        </p:txBody>
      </p:sp>
      <p:sp>
        <p:nvSpPr>
          <p:cNvPr id="4" name="Slide Number Placeholder 3"/>
          <p:cNvSpPr>
            <a:spLocks noGrp="1"/>
          </p:cNvSpPr>
          <p:nvPr>
            <p:ph type="sldNum" sz="quarter" idx="10"/>
          </p:nvPr>
        </p:nvSpPr>
        <p:spPr/>
        <p:txBody>
          <a:bodyPr/>
          <a:lstStyle/>
          <a:p>
            <a:fld id="{18BDFEC3-8487-43E8-A154-7C12CBC1FFF2}" type="slidenum">
              <a:rPr lang="en-US"/>
              <a:t>83</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graphs. The first is the curve y=1/t. It is decreasing and in the first quadrant. Under the curve is a shaded area. The area is bounded to the left at x=1. The area is labeled “area=lnx”. The second graph is the same curve y=1/t. It has shaded area under the curve bounded to the right by x=1. It is labeled “area=-lnx”.</a:t>
            </a:r>
          </a:p>
        </p:txBody>
      </p:sp>
      <p:sp>
        <p:nvSpPr>
          <p:cNvPr id="4" name="Slide Number Placeholder 3"/>
          <p:cNvSpPr>
            <a:spLocks noGrp="1"/>
          </p:cNvSpPr>
          <p:nvPr>
            <p:ph type="sldNum" sz="quarter" idx="10"/>
          </p:nvPr>
        </p:nvSpPr>
        <p:spPr/>
        <p:txBody>
          <a:bodyPr/>
          <a:lstStyle/>
          <a:p>
            <a:fld id="{18BDFEC3-8487-43E8-A154-7C12CBC1FFF2}" type="slidenum">
              <a:rPr lang="en-US"/>
              <a:t>86</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an increasing curve labeled f(x)=lnx. The curve is increasing with the y-axis as an asymptote. The curve intersects the x-axis at x=1.</a:t>
            </a:r>
          </a:p>
        </p:txBody>
      </p:sp>
      <p:sp>
        <p:nvSpPr>
          <p:cNvPr id="4" name="Slide Number Placeholder 3"/>
          <p:cNvSpPr>
            <a:spLocks noGrp="1"/>
          </p:cNvSpPr>
          <p:nvPr>
            <p:ph type="sldNum" sz="quarter" idx="10"/>
          </p:nvPr>
        </p:nvSpPr>
        <p:spPr/>
        <p:txBody>
          <a:bodyPr/>
          <a:lstStyle/>
          <a:p>
            <a:fld id="{18BDFEC3-8487-43E8-A154-7C12CBC1FFF2}" type="slidenum">
              <a:rPr lang="en-US"/>
              <a:t>87</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the curve y=1/t. It is decreasing and in the first quadrant. Under the curve is a shaded area. The area is bounded to the left at x=1 and to the right at x=e. The area is labeled “area=1”.</a:t>
            </a:r>
          </a:p>
        </p:txBody>
      </p:sp>
      <p:sp>
        <p:nvSpPr>
          <p:cNvPr id="4" name="Slide Number Placeholder 3"/>
          <p:cNvSpPr>
            <a:spLocks noGrp="1"/>
          </p:cNvSpPr>
          <p:nvPr>
            <p:ph type="sldNum" sz="quarter" idx="10"/>
          </p:nvPr>
        </p:nvSpPr>
        <p:spPr/>
        <p:txBody>
          <a:bodyPr/>
          <a:lstStyle/>
          <a:p>
            <a:fld id="{18BDFEC3-8487-43E8-A154-7C12CBC1FFF2}" type="slidenum">
              <a:rPr lang="en-US"/>
              <a:t>88</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has three curves. The first curve is labeled exp x. It is an increasing curve with the x-axis as a horizontal asymptote. It intersects the y-axis at y=1. The second curve is a diagonal line through the origin. The third curve is labeled lnx. It is an increasing curve with the y-axis as an vertical axis. It intersects the x-axis at x=1.</a:t>
            </a:r>
          </a:p>
        </p:txBody>
      </p:sp>
      <p:sp>
        <p:nvSpPr>
          <p:cNvPr id="4" name="Slide Number Placeholder 3"/>
          <p:cNvSpPr>
            <a:spLocks noGrp="1"/>
          </p:cNvSpPr>
          <p:nvPr>
            <p:ph type="sldNum" sz="quarter" idx="10"/>
          </p:nvPr>
        </p:nvSpPr>
        <p:spPr/>
        <p:txBody>
          <a:bodyPr/>
          <a:lstStyle/>
          <a:p>
            <a:fld id="{18BDFEC3-8487-43E8-A154-7C12CBC1FFF2}" type="slidenum">
              <a:rPr lang="en-US"/>
              <a:t>89</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the exponential curve for y=200e^0.02t. It is in the first quadrant and an increasing function. It begins on the y-axis.</a:t>
            </a:r>
          </a:p>
        </p:txBody>
      </p:sp>
      <p:sp>
        <p:nvSpPr>
          <p:cNvPr id="4" name="Slide Number Placeholder 3"/>
          <p:cNvSpPr>
            <a:spLocks noGrp="1"/>
          </p:cNvSpPr>
          <p:nvPr>
            <p:ph type="sldNum" sz="quarter" idx="10"/>
          </p:nvPr>
        </p:nvSpPr>
        <p:spPr/>
        <p:txBody>
          <a:bodyPr/>
          <a:lstStyle/>
          <a:p>
            <a:fld id="{18BDFEC3-8487-43E8-A154-7C12CBC1FFF2}" type="slidenum">
              <a:rPr lang="en-US"/>
              <a:t>92</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6.1 Exponential Growth of a Bacterial Population; Columns: Time (min), Population Size (no. of bacteria); Row 1: 10, 244; Row 2: 20, 298; Row 3: 30, 364; Row 4: 40, 445; Row 5: 50, 544; Row 6: 60, 664; Row 7: 70, 811; Row 8: 80, 991; Row 9: 90, 1210; Row 10: 100, 1478; Row 11: 110, 1805; Row 12: 120, 2205</a:t>
            </a:r>
          </a:p>
        </p:txBody>
      </p:sp>
      <p:sp>
        <p:nvSpPr>
          <p:cNvPr id="4" name="Slide Number Placeholder 3"/>
          <p:cNvSpPr>
            <a:spLocks noGrp="1"/>
          </p:cNvSpPr>
          <p:nvPr>
            <p:ph type="sldNum" sz="quarter" idx="10"/>
          </p:nvPr>
        </p:nvSpPr>
        <p:spPr/>
        <p:txBody>
          <a:bodyPr/>
          <a:lstStyle/>
          <a:p>
            <a:fld id="{18BDFEC3-8487-43E8-A154-7C12CBC1FFF2}" type="slidenum">
              <a:rPr lang="en-US"/>
              <a:t>93</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in the first quadrant. It is a decreasing exponential curve. It begins on the y-axis at 2000 and decreases towards the t-axis.</a:t>
            </a:r>
          </a:p>
        </p:txBody>
      </p:sp>
      <p:sp>
        <p:nvSpPr>
          <p:cNvPr id="4" name="Slide Number Placeholder 3"/>
          <p:cNvSpPr>
            <a:spLocks noGrp="1"/>
          </p:cNvSpPr>
          <p:nvPr>
            <p:ph type="sldNum" sz="quarter" idx="10"/>
          </p:nvPr>
        </p:nvSpPr>
        <p:spPr/>
        <p:txBody>
          <a:bodyPr/>
          <a:lstStyle/>
          <a:p>
            <a:fld id="{18BDFEC3-8487-43E8-A154-7C12CBC1FFF2}" type="slidenum">
              <a:rPr lang="en-US"/>
              <a:t>94</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six graphs. The first graph labeled “a” is of the function y=sinh(x). It is an increasing function from the 3rd quadrant, through the origin to the first quadrant. The second graph is labeled “b” and is of the function y=cosh(x). It decreases in the second quadrant to the intercept y=1, then becomes an increasing function. The third graph labeled “c” is of the function y=tanh(x). It is an increasing function from the third quadrant, through the origin, to the first quadrant. The fourth graph is labeled “d” and is of the function y=coth(x). It has two pieces, one in the third quadrant and one in the first quadrant with a vertical asymptote at the y-axis. The fifth graph is labeled “e” and is of the function y=sech(x). It is a curve above the x-axis, increasing in the second quadrant, to the y-axis at y=1 and then decreases. The sixth graph is labeled “f” and is of the function y=csch(x). It has two pieces, one in the third quadrant and one in the first quadrant with a vertical asymptote at the y-axis.</a:t>
            </a:r>
          </a:p>
        </p:txBody>
      </p:sp>
      <p:sp>
        <p:nvSpPr>
          <p:cNvPr id="4" name="Slide Number Placeholder 3"/>
          <p:cNvSpPr>
            <a:spLocks noGrp="1"/>
          </p:cNvSpPr>
          <p:nvPr>
            <p:ph type="sldNum" sz="quarter" idx="10"/>
          </p:nvPr>
        </p:nvSpPr>
        <p:spPr/>
        <p:txBody>
          <a:bodyPr/>
          <a:lstStyle/>
          <a:p>
            <a:fld id="{18BDFEC3-8487-43E8-A154-7C12CBC1FFF2}" type="slidenum">
              <a:rPr lang="en-US"/>
              <a:t>96</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six graphs. The first graph labeled “a” is of the function y=sinh^-1(x). It is an increasing function from the 3rd quadrant, through the origin to the first quadrant. The second graph is labeled “b” and is of the function y=cosh^-1(x). It is in the first quadrant, beginning on the x-axis at 2 and increasing. The third graph labeled “c” is of the function y=tanh^-1(x). It is an increasing function from the third quadrant, through the origin, to the first quadrant. The fourth graph is labeled “d” and is of the function y=coth^-1(x). It has two pieces, one in the third quadrant and one in the first quadrant with a vertical asymptote at the y-axis. The fifth graph is labeled “e” and is of the function y=sech^-1(x). It is a curve decreasing in the first quadrant and stopping on the x-axis at x=1. The sixth graph is labeled “f” and is of the function y=csch^-1(x). It has two pieces, one in the third quadrant and one in the first quadrant with a vertical asymptote at the y-axis.</a:t>
            </a:r>
          </a:p>
        </p:txBody>
      </p:sp>
      <p:sp>
        <p:nvSpPr>
          <p:cNvPr id="4" name="Slide Number Placeholder 3"/>
          <p:cNvSpPr>
            <a:spLocks noGrp="1"/>
          </p:cNvSpPr>
          <p:nvPr>
            <p:ph type="sldNum" sz="quarter" idx="10"/>
          </p:nvPr>
        </p:nvSpPr>
        <p:spPr/>
        <p:txBody>
          <a:bodyPr/>
          <a:lstStyle/>
          <a:p>
            <a:fld id="{18BDFEC3-8487-43E8-A154-7C12CBC1FFF2}" type="slidenum">
              <a:rPr lang="en-US"/>
              <a:t>99</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chains hanging between posts that all take the shape of a catenary.</a:t>
            </a:r>
          </a:p>
        </p:txBody>
      </p:sp>
      <p:sp>
        <p:nvSpPr>
          <p:cNvPr id="4" name="Slide Number Placeholder 3"/>
          <p:cNvSpPr>
            <a:spLocks noGrp="1"/>
          </p:cNvSpPr>
          <p:nvPr>
            <p:ph type="sldNum" sz="quarter" idx="10"/>
          </p:nvPr>
        </p:nvSpPr>
        <p:spPr/>
        <p:txBody>
          <a:bodyPr/>
          <a:lstStyle/>
          <a:p>
            <a:fld id="{18BDFEC3-8487-43E8-A154-7C12CBC1FFF2}" type="slidenum">
              <a:rPr lang="en-US"/>
              <a:t>101</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graph. It is of the function f(x)=2cosh(x/2). The curve decreases in the second quadrant to the y-axis. It intersects the y-axis at y=2. Then the curve becomes increasing.</a:t>
            </a:r>
          </a:p>
        </p:txBody>
      </p:sp>
      <p:sp>
        <p:nvSpPr>
          <p:cNvPr id="4" name="Slide Number Placeholder 3"/>
          <p:cNvSpPr>
            <a:spLocks noGrp="1"/>
          </p:cNvSpPr>
          <p:nvPr>
            <p:ph type="sldNum" sz="quarter" idx="10"/>
          </p:nvPr>
        </p:nvSpPr>
        <p:spPr/>
        <p:txBody>
          <a:bodyPr/>
          <a:lstStyle/>
          <a:p>
            <a:fld id="{18BDFEC3-8487-43E8-A154-7C12CBC1FFF2}" type="slidenum">
              <a:rPr lang="en-US"/>
              <a:t>102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v3_image2_ba3ee829710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v3_image13_edf457b39d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v3_image17_e6b026e09dfd.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v3_image20_0941351c3cd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v3_image24_a6b9efb42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v3_image30_5476550f0bec.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v3_image36_22c33dc49c8a.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2.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4.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5.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6.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7.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8.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9.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0.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2.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v3_image53_88e2ffc401c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4.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5.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6.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7.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8.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59.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60.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1.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62.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63.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64.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65.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66.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67.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68.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9.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0.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71.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2.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73.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74.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v3_image75_fa375f1acf5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76.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v3_image77_e08aa711168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78.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v3_image79_210bf428ca3c.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80.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81.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v3_image82_ebe960c1ffac.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83.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84.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v3_image86_a4cda74e583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87.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89.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90.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1.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6. kafli Notkun heildunar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kaflans</a:t>
            </a:r>
          </a:p>
        </p:txBody>
      </p:sp>
      <p:sp>
        <p:nvSpPr>
          <p:cNvPr id="3" name="Content Placeholder 2"/>
          <p:cNvSpPr>
            <a:spLocks noGrp="1"/>
          </p:cNvSpPr>
          <p:nvPr>
            <p:ph idx="1"/>
          </p:nvPr>
        </p:nvSpPr>
        <p:spPr/>
        <p:txBody>
          <a:bodyPr/>
          <a:lstStyle/>
          <a:p>
            <a:pPr marL="457189" lvl="0" indent="-457189">
              <a:buAutoNum type="arabicPeriod"/>
            </a:pPr>
            <a:r>
              <a:t>Flatarmál milli ferla</a:t>
            </a:r>
          </a:p>
          <a:p>
            <a:pPr marL="457189" lvl="0" indent="-457189">
              <a:buAutoNum type="arabicPeriod"/>
            </a:pPr>
            <a:r>
              <a:t>Ákvörðun rúmmáls með sneiðum</a:t>
            </a:r>
          </a:p>
          <a:p>
            <a:pPr marL="457189" lvl="0" indent="-457189">
              <a:buAutoNum type="arabicPeriod"/>
            </a:pPr>
            <a:r>
              <a:t>Rúmmál snúða: Sívalningshylki</a:t>
            </a:r>
          </a:p>
          <a:p>
            <a:pPr marL="457189" lvl="0" indent="-457189">
              <a:buAutoNum type="arabicPeriod"/>
            </a:pPr>
            <a:r>
              <a:t>Bogalengd ferils og yfirborðsflatarmál</a:t>
            </a:r>
          </a:p>
          <a:p>
            <a:pPr marL="457189" lvl="0" indent="-457189">
              <a:buAutoNum type="arabicPeriod"/>
            </a:pPr>
            <a:r>
              <a:t>Hagnýting í eðlisfræði</a:t>
            </a:r>
          </a:p>
          <a:p>
            <a:pPr marL="457189" lvl="0" indent="-457189">
              <a:buAutoNum type="arabicPeriod"/>
            </a:pPr>
            <a:r>
              <a:t>Vægi og massamiðjur</a:t>
            </a:r>
          </a:p>
          <a:p>
            <a:pPr marL="457189" lvl="0" indent="-457189">
              <a:buAutoNum type="arabicPeriod"/>
            </a:pPr>
            <a:r>
              <a:t>Heildi, vísisföll og lograr</a:t>
            </a:r>
          </a:p>
          <a:p>
            <a:pPr marL="457189" lvl="0" indent="-457189">
              <a:buAutoNum type="arabicPeriod"/>
            </a:pPr>
            <a:r>
              <a:t>Veldisvöxtur og veldishnignun</a:t>
            </a:r>
          </a:p>
          <a:p>
            <a:pPr marL="457189" lvl="0" indent="-457189">
              <a:buAutoNum type="arabicPeriod"/>
            </a:pPr>
            <a:r>
              <a:t>Stærðfræðigreining breiðbogafalla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a:t>
            </a:r>
          </a:p>
        </p:txBody>
      </p:sp>
      <p:pic>
        <p:nvPicPr>
          <p:cNvPr id="3" name="Picture 1" descr="This is a picture of the Hoover Dam. The picture has the dam in the background and flowing water in the foreground below the dam."/>
          <p:cNvPicPr>
            <a:picLocks noGrp="1" noChangeAspect="1"/>
          </p:cNvPicPr>
          <p:nvPr/>
        </p:nvPicPr>
        <p:blipFill>
          <a:blip r:embed="rId3"/>
          <a:stretch>
            <a:fillRect/>
          </a:stretch>
        </p:blipFill>
        <p:spPr bwMode="auto">
          <a:xfrm>
            <a:off x="2832100" y="953027"/>
            <a:ext cx="6527800" cy="465984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Hoover-stíflan er eitt þekktasta kennileiti Bandaríkjanna og sér milljónum íbúa í suðvesturhluta landsins fyrir áveituvatni og vatnsaflsrafmagni. (heimild: aðlagað verk eftir Lynn Betts, Wikimedia)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6.1 Flatarmál milli ferla</a:t>
            </a:r>
          </a:p>
        </p:txBody>
      </p:sp>
      <p:sp>
        <p:nvSpPr>
          <p:cNvPr id="3" name="Content Placeholder 2"/>
          <p:cNvSpPr>
            <a:spLocks noGrp="1"/>
          </p:cNvSpPr>
          <p:nvPr>
            <p:ph idx="1"/>
          </p:nvPr>
        </p:nvSpPr>
        <p:spPr/>
        <p:txBody>
          <a:bodyPr/>
          <a:lstStyle/>
          <a:p>
            <a:pPr marL="0" lvl="0" indent="0">
              <a:buNone/>
            </a:pPr>
            <a:r>
              <a:rPr b="1"/>
              <a:t>Námsmarkmið</a:t>
            </a:r>
          </a:p>
          <a:p>
            <a:pPr lvl="0"/>
            <a:r>
              <a:t>Ákvarða flatarmál svæðis milli tveggja ferla með heildun með tilliti til óháðu breytunnar.</a:t>
            </a:r>
          </a:p>
          <a:p>
            <a:pPr lvl="0"/>
            <a:r>
              <a:t>Finna flatarmál samsetts svæðis.</a:t>
            </a:r>
          </a:p>
          <a:p>
            <a:pPr lvl="0"/>
            <a:r>
              <a:t>Ákvarða flatarmál svæðis milli tveggja ferla með heildun með tilliti til háðu breytunnar.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a:t>
            </a:r>
          </a:p>
        </p:txBody>
      </p:sp>
      <p:pic>
        <p:nvPicPr>
          <p:cNvPr id="3" name="Picture 1" descr="This figure is a graph in the first quadrant. There are two curves on the graph. The higher curve is labeled “f(x)” and the lower curve is labeled “g(x)”. There are two boundaries on the x-axis labeled a and b. There is shaded area between the two curves bounded by lines at x=a and x=b."/>
          <p:cNvPicPr>
            <a:picLocks noGrp="1" noChangeAspect="1"/>
          </p:cNvPicPr>
          <p:nvPr/>
        </p:nvPicPr>
        <p:blipFill>
          <a:blip r:embed="rId3"/>
          <a:stretch>
            <a:fillRect/>
          </a:stretch>
        </p:blipFill>
        <p:spPr bwMode="auto">
          <a:xfrm>
            <a:off x="3519339" y="952500"/>
            <a:ext cx="516602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Flatarmálið milli grafa fallanna f(x) og g(x) á bilinu [a,b].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a:t>
            </a:r>
          </a:p>
        </p:txBody>
      </p:sp>
      <p:pic>
        <p:nvPicPr>
          <p:cNvPr id="3" name="Picture 1" descr="This figure has three graphs. The first graph has two curves, one over the other. In between the curves is a rectangle. The top of the rectangle is on the upper curve labeled “f(x*)” and the bottom of the rectangle is on the lower curve and labeled “g(x*)”. The second graph, labeled “(a)”, has two curves on the graph. The higher curve is labeled “f(x)” and the lower curve is labeled “g(x)”. There are two boundaries on the x-axis labeled a and b. There is shaded area between the two curves bounded by lines at x=a and x=b. The third graph, labeled “(b)” has two curves one over the other. The first curve is labeled “f(x*)” and the lower curve is labeled “g(x*)”. There is a shaded rectangle between the two. The width of the rectangle is labeled as “delta x”."/>
          <p:cNvPicPr>
            <a:picLocks noGrp="1" noChangeAspect="1"/>
          </p:cNvPicPr>
          <p:nvPr/>
        </p:nvPicPr>
        <p:blipFill>
          <a:blip r:embed="rId3"/>
          <a:stretch>
            <a:fillRect/>
          </a:stretch>
        </p:blipFill>
        <p:spPr bwMode="auto">
          <a:xfrm>
            <a:off x="2413000" y="952710"/>
            <a:ext cx="7366000" cy="466047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Við getum nálgað flatarmálið milli grafa fallanna f(x) og g(x) með rétthyrningum. (b) Dæmigerður rétthyrningur nær frá öðrum ferlinum að hinum.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a:t>
            </a:r>
          </a:p>
        </p:txBody>
      </p:sp>
      <p:pic>
        <p:nvPicPr>
          <p:cNvPr id="3" name="Picture 1" descr="This figure is has two linear graphs in the first quadrant. They are the functions f(x) = x+4 and g(x)= 3-x/2. In between these lines is a shaded region, bounded above by f(x) and below by g(x). The shaded area is between x=1 and x=4."/>
          <p:cNvPicPr>
            <a:picLocks noGrp="1" noChangeAspect="1"/>
          </p:cNvPicPr>
          <p:nvPr/>
        </p:nvPicPr>
        <p:blipFill>
          <a:blip r:embed="rId3"/>
          <a:stretch>
            <a:fillRect/>
          </a:stretch>
        </p:blipFill>
        <p:spPr bwMode="auto">
          <a:xfrm>
            <a:off x="3799512" y="952500"/>
            <a:ext cx="46056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Sýnt er svæði milli tveggja ferla þar sem annar ferillinn liggur alls staðar ofan við hinn.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a:t>
            </a:r>
          </a:p>
        </p:txBody>
      </p:sp>
      <p:pic>
        <p:nvPicPr>
          <p:cNvPr id="3" name="Picture 1" descr="This figure is has two graphs in the first quadrant. They are the functions f(x) = 9-(x/2)^2 and g(x)= 6-x. In between these graphs, an upside down parabola and a line, is a shaded region, bounded above by f(x) and below by g(x)."/>
          <p:cNvPicPr>
            <a:picLocks noGrp="1" noChangeAspect="1"/>
          </p:cNvPicPr>
          <p:nvPr/>
        </p:nvPicPr>
        <p:blipFill>
          <a:blip r:embed="rId3"/>
          <a:stretch>
            <a:fillRect/>
          </a:stretch>
        </p:blipFill>
        <p:spPr bwMode="auto">
          <a:xfrm>
            <a:off x="3698390" y="952500"/>
            <a:ext cx="479522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Myndritið sýnir svæðið neðan við graf f(x) og ofan við graf g(x).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a:t>
            </a:r>
          </a:p>
        </p:txBody>
      </p:sp>
      <p:pic>
        <p:nvPicPr>
          <p:cNvPr id="3" name="Picture 1" descr="This figure is has two graphs. They are the functions f(x) = sinx and g(x)= cosx. They are both periodic functions that resemble waves. There are two shaded areas between the graphs. The first shaded area is labeled “R1” and has g(x) above f(x). This region begins at the y-axis and stops where the curves intersect. The second region is labeled “R2” and begins at the intersection with f(x) above g(x). The shaded region stops at x=pi."/>
          <p:cNvPicPr>
            <a:picLocks noGrp="1" noChangeAspect="1"/>
          </p:cNvPicPr>
          <p:nvPr/>
        </p:nvPicPr>
        <p:blipFill>
          <a:blip r:embed="rId3"/>
          <a:stretch>
            <a:fillRect/>
          </a:stretch>
        </p:blipFill>
        <p:spPr bwMode="auto">
          <a:xfrm>
            <a:off x="3759200" y="952865"/>
            <a:ext cx="4673600" cy="466017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Skipta má svæðinu milli ferlanna í tvö undirsvæði.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a:t>
            </a:r>
          </a:p>
        </p:txBody>
      </p:sp>
      <p:pic>
        <p:nvPicPr>
          <p:cNvPr id="3" name="Picture 1" descr="This figure is has two graphs in the first quadrant. They are the functions f(x) = x^2 and g(x)= 2-x. In between these graphs is a shaded region, bounded to the left by f(x) and to the right by g(x). All of which is above the x-axis. The region is labeled R. The shaded area is between x=0 and x=2."/>
          <p:cNvPicPr>
            <a:picLocks noGrp="1" noChangeAspect="1"/>
          </p:cNvPicPr>
          <p:nvPr/>
        </p:nvPicPr>
        <p:blipFill>
          <a:blip r:embed="rId3"/>
          <a:stretch>
            <a:fillRect/>
          </a:stretch>
        </p:blipFill>
        <p:spPr bwMode="auto">
          <a:xfrm>
            <a:off x="3886200" y="954413"/>
            <a:ext cx="4406900" cy="465707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Nota þarf tvö heildi til að reikna flatarmál svæðisins.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6.8</a:t>
            </a:r>
          </a:p>
        </p:txBody>
      </p:sp>
      <p:pic>
        <p:nvPicPr>
          <p:cNvPr id="3" name="Picture 1" descr="This figure is has two graphs in the first quadrant. They are the functions v(y) and u(y). In between these graphs is a shaded region, bounded to the left by v(y) and to the right by u(y). The region is labeled R. The shaded area is between the horizontal boundaries of y=c and y=d."/>
          <p:cNvPicPr>
            <a:picLocks noGrp="1" noChangeAspect="1"/>
          </p:cNvPicPr>
          <p:nvPr/>
        </p:nvPicPr>
        <p:blipFill>
          <a:blip r:embed="rId3"/>
          <a:stretch>
            <a:fillRect/>
          </a:stretch>
        </p:blipFill>
        <p:spPr bwMode="auto">
          <a:xfrm>
            <a:off x="3799948" y="952500"/>
            <a:ext cx="45921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getum fundið flatarmálið milli grafa fallanna u(y) og v(y).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6.9</a:t>
            </a:r>
          </a:p>
        </p:txBody>
      </p:sp>
      <p:pic>
        <p:nvPicPr>
          <p:cNvPr id="3" name="Picture 1" descr="This figure is has three graphs. The first figure has two curves. They are the functions v(y*) and u(y*). In between these curves is a horizontal rectangle. The second figure labeled “(a)”, is a shaded region, bounded to the left by v(y) and to the right by u(y). The shaded area is between the horizontal boundaries of y=c and y=d. This shaded area is broken into rectangles between the curves. The third figure, labeled “(b)”, is the two curves v(y*) and u(y*). In between the curves is a horizontal rectangle with width delta y."/>
          <p:cNvPicPr>
            <a:picLocks noGrp="1" noChangeAspect="1"/>
          </p:cNvPicPr>
          <p:nvPr/>
        </p:nvPicPr>
        <p:blipFill>
          <a:blip r:embed="rId3"/>
          <a:stretch>
            <a:fillRect/>
          </a:stretch>
        </p:blipFill>
        <p:spPr bwMode="auto">
          <a:xfrm>
            <a:off x="2425700" y="952708"/>
            <a:ext cx="7327900" cy="466048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Flatarmálið milli grafa fallanna u(y) og v(y) nálgað með rétthyrningum. (b) Flatarmál dæmigerðs rétthyrnings.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6.10</a:t>
            </a:r>
          </a:p>
        </p:txBody>
      </p:sp>
      <p:pic>
        <p:nvPicPr>
          <p:cNvPr id="3" name="Picture 1" descr="This figure is has two graphs in the first quadrant. They are the functions f(x) = x^2 and g(x)= 2-x. In between these graphs is a shaded region, bounded to the left by f(x) and to the right by g(x). All of which is above the x-axis. The region is labeled R. The shaded area is between x=0 and x=2."/>
          <p:cNvPicPr>
            <a:picLocks noGrp="1" noChangeAspect="1"/>
          </p:cNvPicPr>
          <p:nvPr/>
        </p:nvPicPr>
        <p:blipFill>
          <a:blip r:embed="rId3"/>
          <a:stretch>
            <a:fillRect/>
          </a:stretch>
        </p:blipFill>
        <p:spPr bwMode="auto">
          <a:xfrm>
            <a:off x="3886200" y="954413"/>
            <a:ext cx="4406900" cy="465707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Reikna má flatarmál svæðisins R með einu heildi ef ferlarnir eru settir fram sem föll af 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6.2 Ákvörðun rúmmáls með sneiðum</a:t>
            </a:r>
          </a:p>
        </p:txBody>
      </p:sp>
      <p:sp>
        <p:nvSpPr>
          <p:cNvPr id="3" name="Content Placeholder 2"/>
          <p:cNvSpPr>
            <a:spLocks noGrp="1"/>
          </p:cNvSpPr>
          <p:nvPr>
            <p:ph idx="1"/>
          </p:nvPr>
        </p:nvSpPr>
        <p:spPr/>
        <p:txBody>
          <a:bodyPr/>
          <a:lstStyle/>
          <a:p>
            <a:pPr marL="0" lvl="0" indent="0">
              <a:buNone/>
            </a:pPr>
            <a:r>
              <a:rPr b="1"/>
              <a:t>Námsmarkmið</a:t>
            </a:r>
          </a:p>
          <a:p>
            <a:pPr lvl="0"/>
            <a:r>
              <a:t>Ákvarða rúmmál rúmhlutar með því að heilda flatarmál þversniða (sneiðaaðferðin).</a:t>
            </a:r>
          </a:p>
          <a:p>
            <a:pPr lvl="0"/>
            <a:r>
              <a:t>Finna rúmmál snúðs með skífuaðferðinni.</a:t>
            </a:r>
          </a:p>
          <a:p>
            <a:pPr lvl="0"/>
            <a:r>
              <a:t>Finna rúmmál snúðs með holrúmi með hringkragaaðferðinni.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6.11</a:t>
            </a:r>
          </a:p>
        </p:txBody>
      </p:sp>
      <p:pic>
        <p:nvPicPr>
          <p:cNvPr id="3" name="Picture 1" descr="This graphic has two figures. The first figure is half of a cylinder, on the flat portion. The cylinder has a line through the center labeled “x”. Vertically cutting through the cylinder, perpendicular to the line is a plane. The second figure is a two dimensional cross section of the cylinder intersecting with the plane. It is a semi-circle."/>
          <p:cNvPicPr>
            <a:picLocks noGrp="1" noChangeAspect="1"/>
          </p:cNvPicPr>
          <p:nvPr/>
        </p:nvPicPr>
        <p:blipFill>
          <a:blip r:embed="rId3"/>
          <a:stretch>
            <a:fillRect/>
          </a:stretch>
        </p:blipFill>
        <p:spPr bwMode="auto">
          <a:xfrm>
            <a:off x="1576511" y="952500"/>
            <a:ext cx="903897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Öll þversnið tiltekins sívalnings eru eins.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6.12</a:t>
            </a:r>
          </a:p>
        </p:txBody>
      </p:sp>
      <p:pic>
        <p:nvPicPr>
          <p:cNvPr id="3" name="Picture 1" descr="This figure is a graph of a 3-dimensional solid. It has one edge along the x-axis. The x-axis is part of the 2-dimensional coordinate system with the y-axis labeled. The edge of the solid along the x-axis starts at a point labeled “a” and stops at a point labeled “b”."/>
          <p:cNvPicPr>
            <a:picLocks noGrp="1" noChangeAspect="1"/>
          </p:cNvPicPr>
          <p:nvPr/>
        </p:nvPicPr>
        <p:blipFill>
          <a:blip r:embed="rId3"/>
          <a:stretch>
            <a:fillRect/>
          </a:stretch>
        </p:blipFill>
        <p:spPr bwMode="auto">
          <a:xfrm>
            <a:off x="3355016" y="952500"/>
            <a:ext cx="549466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Rúmhlutur með breytilegu þversniði.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6.13</a:t>
            </a:r>
          </a:p>
        </p:txBody>
      </p:sp>
      <p:pic>
        <p:nvPicPr>
          <p:cNvPr id="3" name="Picture 1" descr="This figure is a graph of a 3-dimensional solid. It has one edge along the x-axis. The x-axis is part of the 2-dimensional coordinate system with the y-axis labeled. The edge of the solid along the x-axis starts at a point labeled “a=xsub0”. The solid is divided up into smaller solids with slices at xsub1, xsub2, and stops at a point labeled “b=xsub3”. These smaller solids are labeled Ssub1, Ssub2, and Ssub3. They are also shaded."/>
          <p:cNvPicPr>
            <a:picLocks noGrp="1" noChangeAspect="1"/>
          </p:cNvPicPr>
          <p:nvPr/>
        </p:nvPicPr>
        <p:blipFill>
          <a:blip r:embed="rId3"/>
          <a:stretch>
            <a:fillRect/>
          </a:stretch>
        </p:blipFill>
        <p:spPr bwMode="auto">
          <a:xfrm>
            <a:off x="3355016" y="952500"/>
            <a:ext cx="549466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Rúmhlutnum S hefur verið skipt í þrjár sneiðar hornrétt á x-ásinn.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6.14</a:t>
            </a:r>
          </a:p>
        </p:txBody>
      </p:sp>
      <p:pic>
        <p:nvPicPr>
          <p:cNvPr id="3" name="Picture 1" descr="This figure has two graphs. The first graph, labeled “a”, is a pyramid on its side. The x-axis goes through the middle of the pyramid. The point of the top of the pyramid is at the origin of the x y coordinate system. The base of the pyramid is shaded and labeled “a”. Inside of the pyramid is a shaded rectangle labeled “s”. The distance from the y-axis to the base of the pyramid is labeled “h”. the distance the rectangle inside of the pyramid to the y-axis is labeled “x”. The second figure is a cross section of the pyramid with the x and y axes labeled. The cross section is a triangle with one side labeled “a”, perpendicular to the x-axis. The distance a is from the y-axis is h. There is another perpendicular line to the x-axis inside of the triangle. It is labeled “s”. It is x units from the y-axis."/>
          <p:cNvPicPr>
            <a:picLocks noGrp="1" noChangeAspect="1"/>
          </p:cNvPicPr>
          <p:nvPr/>
        </p:nvPicPr>
        <p:blipFill>
          <a:blip r:embed="rId3"/>
          <a:stretch>
            <a:fillRect/>
          </a:stretch>
        </p:blipFill>
        <p:spPr bwMode="auto">
          <a:xfrm>
            <a:off x="617764" y="1346200"/>
            <a:ext cx="10956471" cy="3873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Pýramída með ferningslaga grunnfleti er komið fyrir eftir x-ásnum. (b) Tvívíð hliðarmynd af pýramídanum.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6.15</a:t>
            </a:r>
          </a:p>
        </p:txBody>
      </p:sp>
      <p:pic>
        <p:nvPicPr>
          <p:cNvPr id="3" name="Picture 1" descr="This figure has three graphs. The first graph, labeled “a” is a region in the x y plane. The region is created by a curve above the x-axis and the x-axis. The second graph, labeled “b” is the same region as in “a”, but it shows the region beginning to rotate around the x-axis. The third graph, labeled “c” is the solid formed by rotating the region from “a” completely around the x-axis, forming a solid."/>
          <p:cNvPicPr>
            <a:picLocks noGrp="1" noChangeAspect="1"/>
          </p:cNvPicPr>
          <p:nvPr/>
        </p:nvPicPr>
        <p:blipFill>
          <a:blip r:embed="rId3"/>
          <a:stretch>
            <a:fillRect/>
          </a:stretch>
        </p:blipFill>
        <p:spPr bwMode="auto">
          <a:xfrm>
            <a:off x="4979574" y="952500"/>
            <a:ext cx="224555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Þetta svæði er snúið um x-ásinn. (b) Þegar svæðið snýst um ásinn myndar það snúð. (c) Hér sést rúmhluturinn þegar snúningnum er lokið.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6.16</a:t>
            </a:r>
          </a:p>
        </p:txBody>
      </p:sp>
      <p:pic>
        <p:nvPicPr>
          <p:cNvPr id="3" name="Picture 1" descr="This figure is a graph of the parabola f(x)=x^2-4x+5. The parabola is the top of a shaded region above the x-axis. The region is bounded to the left by a line at x=1 and to the right by a line at x=4."/>
          <p:cNvPicPr>
            <a:picLocks noGrp="1" noChangeAspect="1"/>
          </p:cNvPicPr>
          <p:nvPr/>
        </p:nvPicPr>
        <p:blipFill>
          <a:blip r:embed="rId3"/>
          <a:stretch>
            <a:fillRect/>
          </a:stretch>
        </p:blipFill>
        <p:spPr bwMode="auto">
          <a:xfrm>
            <a:off x="3835400" y="954547"/>
            <a:ext cx="4508500" cy="465680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 sem notað er til að mynda snúð.</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6.17</a:t>
            </a:r>
          </a:p>
        </p:txBody>
      </p:sp>
      <p:pic>
        <p:nvPicPr>
          <p:cNvPr id="3" name="Picture 1" descr="This figure has two graphs of the parabola f(x)=x^2-4x+5. The parabola is the top of a shaded region above the x-axis. The region is bounded to the left by a line at x=1 and to the right by a line at x=4. The first graph has a shaded solid below the parabola. This solid has been formed by rotating the parabola around the x-axis. The second graph is the same as the first, with the solid being rotated to show the solid."/>
          <p:cNvPicPr>
            <a:picLocks noGrp="1" noChangeAspect="1"/>
          </p:cNvPicPr>
          <p:nvPr/>
        </p:nvPicPr>
        <p:blipFill>
          <a:blip r:embed="rId3"/>
          <a:stretch>
            <a:fillRect/>
          </a:stretch>
        </p:blipFill>
        <p:spPr bwMode="auto">
          <a:xfrm>
            <a:off x="2908323" y="952500"/>
            <a:ext cx="637535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Tvær myndir, (a) og (b), af snúðnum sem myndast þegar svæðinu á mynd 6.16 er snúið um x-ásinn.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6.18</a:t>
            </a:r>
          </a:p>
        </p:txBody>
      </p:sp>
      <p:pic>
        <p:nvPicPr>
          <p:cNvPr id="3" name="Picture 1" descr="This figure has four graphs. The first graph, labeled “a” is a parabola f(x)=(x-1)^2+1. The curve is above the x-axis and intersects the y-axis at y=2. Under the curve in the first quadrant is a vertical rectangle starting at the x-axis and stopping at the curve. The second graph, labeled “b” is the same parabola as in the first graph. The rectangle under the parabola from the first graph has been rotated around the x-axis forming a solid disk. The third graph labeled “c” is the same parabola as the first graph. There is a shaded region bounded above by the parabola, to the left by the line x=-1 and to the right by the line x=3, and below by the x-axis. The fourth graph labeled “d” is the same parabola as the first graph. The region from the third graph has been revolved around the x-axis to form a solid."/>
          <p:cNvPicPr>
            <a:picLocks noGrp="1" noChangeAspect="1"/>
          </p:cNvPicPr>
          <p:nvPr/>
        </p:nvPicPr>
        <p:blipFill>
          <a:blip r:embed="rId3"/>
          <a:stretch>
            <a:fillRect/>
          </a:stretch>
        </p:blipFill>
        <p:spPr bwMode="auto">
          <a:xfrm>
            <a:off x="3949700" y="954951"/>
            <a:ext cx="4279900" cy="465599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Mjór rétthyrningur sem notaður er til að nálga flatarmálið undir ferli. (b) Dæmigerð skífa sem myndast þegar rétthyrningnum er snúið um x-ásinn. (c) Svæðinu undir ferlinum er snúið um x-ásinn og þannig myndast (d) snúðurinn.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6.19</a:t>
            </a:r>
          </a:p>
        </p:txBody>
      </p:sp>
      <p:pic>
        <p:nvPicPr>
          <p:cNvPr id="3" name="Picture 1" descr="This figure has two graphs. The first graph labeled “a” is the curve f(x) = squareroot(x). It is an increasing curve above the x-axis. The curve is in the first quadrant. Under the curve is a region bounded by x=1 and x=4. The bottom of the region is the x-axis. The second graph labeled “b” is the same curve as the first graph. The solid region from the first graph has been rotated around the x-axis to form a solid region."/>
          <p:cNvPicPr>
            <a:picLocks noGrp="1" noChangeAspect="1"/>
          </p:cNvPicPr>
          <p:nvPr/>
        </p:nvPicPr>
        <p:blipFill>
          <a:blip r:embed="rId3"/>
          <a:stretch>
            <a:fillRect/>
          </a:stretch>
        </p:blipFill>
        <p:spPr bwMode="auto">
          <a:xfrm>
            <a:off x="1628298" y="952500"/>
            <a:ext cx="89354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Fallið f(x)=x á bilinu [1,4]. (b) Snúðurinn sem fæst þegar svæðinu undir grafi f(x) er snúið um x-ásinn.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6.20</a:t>
            </a:r>
          </a:p>
        </p:txBody>
      </p:sp>
      <p:pic>
        <p:nvPicPr>
          <p:cNvPr id="3" name="Picture 1" descr="This figure has two graphs. The first graph labeled “a” is the curve g(y) = squareroot(4-y). It is a decreasing curve starting on the y-axis at y=4. Between the curve and the y-axis is a horizontal rectangle. The rectangle starts at the y-axis and stops at the curve. The second graph labeled “b” is the same curve as the first graph. The rectangle from the first graph has been rotated around the y-axis to form a horizontal disk."/>
          <p:cNvPicPr>
            <a:picLocks noGrp="1" noChangeAspect="1"/>
          </p:cNvPicPr>
          <p:nvPr/>
        </p:nvPicPr>
        <p:blipFill>
          <a:blip r:embed="rId3"/>
          <a:stretch>
            <a:fillRect/>
          </a:stretch>
        </p:blipFill>
        <p:spPr bwMode="auto">
          <a:xfrm>
            <a:off x="1628298" y="952500"/>
            <a:ext cx="89354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Sýndur er grannur rétthyrningur milli ferils fallsins g(y)=4−y og y-ássins. (b) Þegar rétthyrningnum er snúið um y-ásinn myndar hann dæmigerða skífu.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6.21</a:t>
            </a:r>
          </a:p>
        </p:txBody>
      </p:sp>
      <p:pic>
        <p:nvPicPr>
          <p:cNvPr id="3" name="Picture 1" descr="This figure has two graphs. The first graph labeled “a” is the curve g(y) = squareroot(4-y). It is a decreasing curve starting on the y-axis at y=4. The region formed by the x-axis, the y-axis, and the curve is shaded. This region is in the first quadrant. The second graph labeled “b” is the same curve as the first graph. The region from the first graph has been rotated around the y-axis to form a solid."/>
          <p:cNvPicPr>
            <a:picLocks noGrp="1" noChangeAspect="1"/>
          </p:cNvPicPr>
          <p:nvPr/>
        </p:nvPicPr>
        <p:blipFill>
          <a:blip r:embed="rId3"/>
          <a:stretch>
            <a:fillRect/>
          </a:stretch>
        </p:blipFill>
        <p:spPr bwMode="auto">
          <a:xfrm>
            <a:off x="1628298" y="952500"/>
            <a:ext cx="89354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vinstra megin við feril fallsins g(y)=4−y á bilinu [0,4] á y-ásnum. (b) Snúðurinn sem myndast þegar svæðinu er snúið um y-ásinn.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6.22</a:t>
            </a:r>
          </a:p>
        </p:txBody>
      </p:sp>
      <p:pic>
        <p:nvPicPr>
          <p:cNvPr id="3" name="Picture 1" descr="This figure has four graphs. The first graph is labeled “a” and has the two functions f(x)=squareroot(x) and g(x)=1 graphed in the first quadrant. f(x) is an increasing curve starting at the origin and g(x) is a horizontal line at y=1. The curves intersect at the ordered pair (1,1). In between the curves is a shaded rectangle with the bottom on g(x) and the top at f(x). The second graph labeled “b” is the same two curves as the first graph. The shaded rectangle between the curves from the first graph has been rotated around the x-axis to form an open disk or washer. The third graph labeled “a” has the same two curves as the first graph. There is a shaded region between the two curves between where they intersect and a line at x=4. The fourth graph is the same two curves as the first with the region from the third graph rotated around the x-axis forming a solid region with a hollow center. The hollow center is represented on the graph with broken horizontal lines at y=1 and y=-1."/>
          <p:cNvPicPr>
            <a:picLocks noGrp="1" noChangeAspect="1"/>
          </p:cNvPicPr>
          <p:nvPr/>
        </p:nvPicPr>
        <p:blipFill>
          <a:blip r:embed="rId3"/>
          <a:stretch>
            <a:fillRect/>
          </a:stretch>
        </p:blipFill>
        <p:spPr bwMode="auto">
          <a:xfrm>
            <a:off x="4279900" y="956515"/>
            <a:ext cx="3619500" cy="465287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Grannur rétthyrningur á svæðinu milli tveggja ferla. (b) Dæmigerður hringkragi sem myndast þegar rétthyrningnum er snúið um x-ásinn. (c) Svæðið milli ferlanna á gefna bilinu. (d) Snúðurinn sem myndast.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6.23</a:t>
            </a:r>
          </a:p>
        </p:txBody>
      </p:sp>
      <p:pic>
        <p:nvPicPr>
          <p:cNvPr id="3" name="Picture 1" descr="This figure has two graphs. The first graph is labeled “a” and has the two curves f(x)=x and g(x)=1/x. They are graphed only in the first quadrant. f(x) is a diagonal line starting at the origin and g(x) is a decreasing curve with the y-axis as a vertical asymptote and the x-axis as a horizontal asymptote. The graphs intersect at (1,1). There is a shaded region between the graphs, bounded to the right by a line at x=4. The second graph is the same two curves. There is a solid formed by rotating the shaded region from the first graph around the x-axis."/>
          <p:cNvPicPr>
            <a:picLocks noGrp="1" noChangeAspect="1"/>
          </p:cNvPicPr>
          <p:nvPr/>
        </p:nvPicPr>
        <p:blipFill>
          <a:blip r:embed="rId3"/>
          <a:stretch>
            <a:fillRect/>
          </a:stretch>
        </p:blipFill>
        <p:spPr bwMode="auto">
          <a:xfrm>
            <a:off x="1930482" y="952500"/>
            <a:ext cx="834373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milli grafa fallanna f(x)=x og g(x)=1/x á bilinu [1,4]. (b) Þegar svæðinu er snúið um x-ásinn myndast snúður með holrúmi í miðjunni.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6.24</a:t>
            </a:r>
          </a:p>
        </p:txBody>
      </p:sp>
      <p:pic>
        <p:nvPicPr>
          <p:cNvPr id="3" name="Picture 1" descr="This figure has two graphs. The first graph is labeled “a” and has the two curves f(x)=4-x and -2. There is a shaded region making a triangle bounded by the decreasing line f(x), the y-axis and the x-axis. The second graph is the same two curves. There is a solid formed by rotating the shaded region from the first graph around the line y=-2. There is a hollow cylinder inside of the solid represented by the lines y=-2 and y=-4."/>
          <p:cNvPicPr>
            <a:picLocks noGrp="1" noChangeAspect="1"/>
          </p:cNvPicPr>
          <p:nvPr/>
        </p:nvPicPr>
        <p:blipFill>
          <a:blip r:embed="rId3"/>
          <a:stretch>
            <a:fillRect/>
          </a:stretch>
        </p:blipFill>
        <p:spPr bwMode="auto">
          <a:xfrm>
            <a:off x="2884937" y="952500"/>
            <a:ext cx="643482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milli grafs fallsins f(x)=4−x og x-ássins á bilinu [0,4]. (b) Þegar svæðinu er snúið um línuna y=−2 myndast snúður með sívalningslaga gati í gegnum miðjuna.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6.3 Rúmmál snúða: Sívalningshylki</a:t>
            </a:r>
          </a:p>
        </p:txBody>
      </p:sp>
      <p:sp>
        <p:nvSpPr>
          <p:cNvPr id="3" name="Content Placeholder 2"/>
          <p:cNvSpPr>
            <a:spLocks noGrp="1"/>
          </p:cNvSpPr>
          <p:nvPr>
            <p:ph idx="1"/>
          </p:nvPr>
        </p:nvSpPr>
        <p:spPr/>
        <p:txBody>
          <a:bodyPr/>
          <a:lstStyle/>
          <a:p>
            <a:pPr marL="0" lvl="0" indent="0">
              <a:buNone/>
            </a:pPr>
            <a:r>
              <a:rPr b="1"/>
              <a:t>Námsmarkmið</a:t>
            </a:r>
          </a:p>
          <a:p>
            <a:pPr lvl="0"/>
            <a:r>
              <a:t>Reikna rúmmál snúðs með hylkjaaðferðinni.</a:t>
            </a:r>
          </a:p>
          <a:p>
            <a:pPr lvl="0"/>
            <a:r>
              <a:t>Bera saman mismunandi aðferðir við að reikna rúmmál snúðs.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6.25</a:t>
            </a:r>
          </a:p>
        </p:txBody>
      </p:sp>
      <p:pic>
        <p:nvPicPr>
          <p:cNvPr id="3" name="Picture 1" descr="This figure has two graphs. The first graph is labeled “a” and is an increasing curve in the first quadrant. The curve is labeled “y=f(x)”. The curve starts on the y-axis at y=a. Under the curve, above the x-axis is a shaded region labeled “R”. The shaded region is bounded on the right by the line x=b. The second graph is a three dimensional solid. It has been created by rotating the shaded region from “a” around the y-axis."/>
          <p:cNvPicPr>
            <a:picLocks noGrp="1" noChangeAspect="1"/>
          </p:cNvPicPr>
          <p:nvPr/>
        </p:nvPicPr>
        <p:blipFill>
          <a:blip r:embed="rId3"/>
          <a:stretch>
            <a:fillRect/>
          </a:stretch>
        </p:blipFill>
        <p:spPr bwMode="auto">
          <a:xfrm>
            <a:off x="1754194" y="952500"/>
            <a:ext cx="869631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 afmarkað af grafi falls af x. (b) Snúðurinn sem myndast þegar svæðinu er snúið um y-ásinn.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6.26</a:t>
            </a:r>
          </a:p>
        </p:txBody>
      </p:sp>
      <p:pic>
        <p:nvPicPr>
          <p:cNvPr id="3" name="Picture 1" descr="This figure has two images. The first is a cylindrical shell, hollow in the middle. It has a vertical axis in the center. There is also a curve that meets the top of the cylinder. The second image is a set of concentric cylinders, one inside of the other forming a nesting of cylinders."/>
          <p:cNvPicPr>
            <a:picLocks noGrp="1" noChangeAspect="1"/>
          </p:cNvPicPr>
          <p:nvPr/>
        </p:nvPicPr>
        <p:blipFill>
          <a:blip r:embed="rId3"/>
          <a:stretch>
            <a:fillRect/>
          </a:stretch>
        </p:blipFill>
        <p:spPr bwMode="auto">
          <a:xfrm>
            <a:off x="1054100" y="953530"/>
            <a:ext cx="10083800" cy="465884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Dæmigerður rétthyrningur. (b) Þegar rétthyrningnum er snúið um y-ásinn myndast sívalningshylki. (c) Þegar öllum hylkjunum er raðað saman fæst nálgun á upphaflega rúmhlutann.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6.27</a:t>
            </a:r>
          </a:p>
        </p:txBody>
      </p:sp>
      <p:pic>
        <p:nvPicPr>
          <p:cNvPr id="3" name="Picture 1" descr="This figure is a graph in the first quadrant. The curve is increasing and labeled “y=f(x)”. The curve starts on the y-axis at f(x*). Below the curve is a shaded rectangle. The rectangle starts on the x-axis. The width of the rectangle is delta x. The two sides of the rectangle are labeled “xsub(i-1)” and “xsubi”."/>
          <p:cNvPicPr>
            <a:picLocks noGrp="1" noChangeAspect="1"/>
          </p:cNvPicPr>
          <p:nvPr/>
        </p:nvPicPr>
        <p:blipFill>
          <a:blip r:embed="rId3"/>
          <a:stretch>
            <a:fillRect/>
          </a:stretch>
        </p:blipFill>
        <p:spPr bwMode="auto">
          <a:xfrm>
            <a:off x="4305300" y="952871"/>
            <a:ext cx="3568700" cy="466015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Rúmmál hylkisins reiknað.</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6.28</a:t>
            </a:r>
          </a:p>
        </p:txBody>
      </p:sp>
      <p:pic>
        <p:nvPicPr>
          <p:cNvPr id="3" name="Picture 1" descr="This figure has two images. The first is labeled “a” and is of a hollow cylinder around the y-axis. On the front of this cylinder is a vertical line labeled “cut line”. The height of the cylinder is “y=f(x)”. The second figure is labeled “b” and is a shaded rectangular block. The height of the rectangle is “f(x*), the width of the rectangle is “2pix*”, and the thickness of the rectangle is “delta x”."/>
          <p:cNvPicPr>
            <a:picLocks noGrp="1" noChangeAspect="1"/>
          </p:cNvPicPr>
          <p:nvPr/>
        </p:nvPicPr>
        <p:blipFill>
          <a:blip r:embed="rId3"/>
          <a:stretch>
            <a:fillRect/>
          </a:stretch>
        </p:blipFill>
        <p:spPr bwMode="auto">
          <a:xfrm>
            <a:off x="1333500" y="952909"/>
            <a:ext cx="9525000" cy="466008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Skerið dæmigert hylki lóðrétt. (b) Flettið hylkinu út svo það myndi flata plötu.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6.29</a:t>
            </a:r>
          </a:p>
        </p:txBody>
      </p:sp>
      <p:pic>
        <p:nvPicPr>
          <p:cNvPr id="3" name="Picture 1" descr="This figure has three images. The first is a solid that has been formed by rotating the curve y=1/x about the y-axis. The solid begins on the x-axis and stops where y=1. The second image is labeled “a” and is the graph of y=1/x in the first quadrant. Under the curve is a shaded region labeled “R”. The region is bounded by the curve, the x-axis, to the left at x=1 and to the right at x=3. The third image is labeled “b” and is half of the solid formed by rotating the shaded region about the y-axis."/>
          <p:cNvPicPr>
            <a:picLocks noGrp="1" noChangeAspect="1"/>
          </p:cNvPicPr>
          <p:nvPr/>
        </p:nvPicPr>
        <p:blipFill>
          <a:blip r:embed="rId3"/>
          <a:stretch>
            <a:fillRect/>
          </a:stretch>
        </p:blipFill>
        <p:spPr bwMode="auto">
          <a:xfrm>
            <a:off x="1613798" y="952500"/>
            <a:ext cx="897710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undir grafi f(x)=1/x á bilinu [1,3]. (b) Snúðurinn sem myndast þegar R er snúið um y-ásinn.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6.30</a:t>
            </a:r>
          </a:p>
        </p:txBody>
      </p:sp>
      <p:pic>
        <p:nvPicPr>
          <p:cNvPr id="3" name="Picture 1" descr="This figure has two graphs. The first graph is labeled “a” and is the curve f(x)=2x-x^2. It is an upside down parabola intersecting the x-axis at the origin ant at x=2. Under the curve the region in the first quadrant is shaded and is labeled “R”. The second figure is a graph of the same curve. On the graph is a solid that is formed by rotation the region from “a” about the y-axis."/>
          <p:cNvPicPr>
            <a:picLocks noGrp="1" noChangeAspect="1"/>
          </p:cNvPicPr>
          <p:nvPr/>
        </p:nvPicPr>
        <p:blipFill>
          <a:blip r:embed="rId3"/>
          <a:stretch>
            <a:fillRect/>
          </a:stretch>
        </p:blipFill>
        <p:spPr bwMode="auto">
          <a:xfrm>
            <a:off x="1854731" y="952500"/>
            <a:ext cx="848253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undir grafi f(x)=2x−x² á bilinu [0,2]. (b) Snúðurinn sem fæst þegar R er snúið um y-ásinn.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6.31</a:t>
            </a:r>
          </a:p>
        </p:txBody>
      </p:sp>
      <p:pic>
        <p:nvPicPr>
          <p:cNvPr id="3" name="Picture 1" descr="This figure has two graphs. The first graph is labeled “a” and is the curve g(y)=2squareroot(y). It is an increasing curve in the first quadrant beginning at the origin. Between the y-axis and the curve, there is a shaded region labeled “Q”. The shaded region is bounded above by the line y=4. The second graph is the same curve in “a” and labeled “b”. It also has a solid region that has been formed by rotating the curve in “a” about the x-axis. The solid starts at the y-axis and stops at x=4."/>
          <p:cNvPicPr>
            <a:picLocks noGrp="1" noChangeAspect="1"/>
          </p:cNvPicPr>
          <p:nvPr/>
        </p:nvPicPr>
        <p:blipFill>
          <a:blip r:embed="rId3"/>
          <a:stretch>
            <a:fillRect/>
          </a:stretch>
        </p:blipFill>
        <p:spPr bwMode="auto">
          <a:xfrm>
            <a:off x="2897349" y="952500"/>
            <a:ext cx="641000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Q vinstra megin við feril fallsins g(y) á bilinu [0,4]. (b) Snúðurinn sem myndast þegar Q er snúið um x-ásinn.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6.32</a:t>
            </a:r>
          </a:p>
        </p:txBody>
      </p:sp>
      <p:pic>
        <p:nvPicPr>
          <p:cNvPr id="3" name="Picture 1" descr="This figure has two graphs. The first graph is labeled “a” and is the line f(x)=x, a diagonal line through the origin. There is a shaded region above the x-axis under the line labeled “R”. This region is bounded to the left by the line x=1 and to the right by the line x=2. There is also the vertical line x=-1 on the graph. The second figure has the same graphs as “a” and is labeled “b”. Also on the graph is a solid formed by rotating the region “R” from the first graph about the line x=-1."/>
          <p:cNvPicPr>
            <a:picLocks noGrp="1" noChangeAspect="1"/>
          </p:cNvPicPr>
          <p:nvPr/>
        </p:nvPicPr>
        <p:blipFill>
          <a:blip r:embed="rId3"/>
          <a:stretch>
            <a:fillRect/>
          </a:stretch>
        </p:blipFill>
        <p:spPr bwMode="auto">
          <a:xfrm>
            <a:off x="1753578" y="952500"/>
            <a:ext cx="868484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milli grafs f(x) og x-ássins á bilinu [1,2]. (b) Snúðurinn sem myndast þegar R er snúið um línuna x=−1.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6.33</a:t>
            </a:r>
          </a:p>
        </p:txBody>
      </p:sp>
      <p:pic>
        <p:nvPicPr>
          <p:cNvPr id="3" name="Picture 1" descr="This figure has two graphs. The first graph is labeled “a” and has two curves. The curves are the graphs of f(x)=squareroot(x) and g(x)=1/x. In the first quadrant the curves intersect at (1,1). In between the curves in the first quadrant there is a shaded region labeled “R”, bounded to the right by the line x=4. The second graph is labeled “b” and is the same as the graphs in “a”. Also on this graph is a solid that has been formed by rotating the region “R” from the figure “a” about the y-axis."/>
          <p:cNvPicPr>
            <a:picLocks noGrp="1" noChangeAspect="1"/>
          </p:cNvPicPr>
          <p:nvPr/>
        </p:nvPicPr>
        <p:blipFill>
          <a:blip r:embed="rId3"/>
          <a:stretch>
            <a:fillRect/>
          </a:stretch>
        </p:blipFill>
        <p:spPr bwMode="auto">
          <a:xfrm>
            <a:off x="1753578" y="952500"/>
            <a:ext cx="868484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milli grafa f(x) og g(x) á bilinu [1,4]. (b) Snúðurinn sem myndast þegar R er snúið um y-ásinn.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6.34</a:t>
            </a:r>
          </a:p>
        </p:txBody>
      </p:sp>
      <p:pic>
        <p:nvPicPr>
          <p:cNvPr id="3" name="Picture 1" descr="This figure is a table comparing the different methods for finding volumes of solids of revolution. The columns in the table are labeled “comparison”, “disk method”, “washer method”, and “shell method”. The rows are labeled “volume formula”, “solid”, “interval to partition”, “rectangles”, “typical region”, and “rectangle”. In the disk method column, the formula is given as the definite integral from a to b of pi times [f(x)]^2. The solid has no cavity in the center, the partition is [a,b], rectangles are vertical, and the typical region is a shaded region above the x-axis and below the curve of f(x). In the washer method column, the formula is given as the definite integral from a to b of pi times [f(x)]^2-[g(x)]^2. The solid has a cavity in the center, the partition is [a,b], rectangles are vertical, and the typical region is a shaded region above the curve of g(x) and below the curve of f(x). In the shell method column, the formula is given as the definite integral from c to d of 2pi times yg(y). The solid is with or without a cavity in the center, the partition is [c,d] rectangles are horizontal, and the typical region is a shaded region above the x-axis and below the curve of g(y)."/>
          <p:cNvPicPr>
            <a:picLocks noGrp="1" noChangeAspect="1"/>
          </p:cNvPicPr>
          <p:nvPr/>
        </p:nvPicPr>
        <p:blipFill>
          <a:blip r:embed="rId3"/>
          <a:stretch>
            <a:fillRect/>
          </a:stretch>
        </p:blipFill>
        <p:spPr bwMode="auto">
          <a:xfrm>
            <a:off x="2657128" y="952500"/>
            <a:ext cx="6877744" cy="5168900"/>
          </a:xfrm>
          <a:prstGeom prst="rect">
            <a:avLst/>
          </a:prstGeom>
          <a:noFill/>
          <a:ln w="9525">
            <a:noFill/>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6.35</a:t>
            </a:r>
          </a:p>
        </p:txBody>
      </p:sp>
      <p:pic>
        <p:nvPicPr>
          <p:cNvPr id="3" name="Picture 1" descr="This figure has two graphs. The first graph is labeled “a” and has two lines y=x and y=2-x drawn in the first quadrant. The lines intersect at (1,1) and form a triangle above the x-axis. The region that is the triangle is shaded. The second graph is labeled “b” and is the same graphs as “a”. The shaded triangular region in “a” has been rotated around the x-axis to form a solid on the second graph."/>
          <p:cNvPicPr>
            <a:picLocks noGrp="1" noChangeAspect="1"/>
          </p:cNvPicPr>
          <p:nvPr/>
        </p:nvPicPr>
        <p:blipFill>
          <a:blip r:embed="rId3"/>
          <a:stretch>
            <a:fillRect/>
          </a:stretch>
        </p:blipFill>
        <p:spPr bwMode="auto">
          <a:xfrm>
            <a:off x="1816100" y="953020"/>
            <a:ext cx="8547100" cy="465986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sem afmarkast af tveimur línum og x-ásnum. (b) Snúðurinn sem myndast þegar R er snúið um x-ásinn.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6.36</a:t>
            </a:r>
          </a:p>
        </p:txBody>
      </p:sp>
      <p:pic>
        <p:nvPicPr>
          <p:cNvPr id="3" name="Picture 1" descr="This figure has two graphs. The first graph is labeled “a” and is the curve y=4x-x^2. It is an upside down parabola intersecting the x-axis at the origin and at x=4. The region above the x-axis and below the curve is shaded and labeled “R”. The second graph labeled “b” is the same as in “a”. On this graph the shaded region “R” has been rotated around the x-axis to form a solid."/>
          <p:cNvPicPr>
            <a:picLocks noGrp="1" noChangeAspect="1"/>
          </p:cNvPicPr>
          <p:nvPr/>
        </p:nvPicPr>
        <p:blipFill>
          <a:blip r:embed="rId3"/>
          <a:stretch>
            <a:fillRect/>
          </a:stretch>
        </p:blipFill>
        <p:spPr bwMode="auto">
          <a:xfrm>
            <a:off x="3009900" y="954676"/>
            <a:ext cx="6159500" cy="465654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Svæðið R milli ferilsins og x-ássins. (b) Snúðurinn sem myndast þegar R er snúið um x-ásinn.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6.4 Bogalengd ferils og yfirborðsflatarmál</a:t>
            </a:r>
          </a:p>
        </p:txBody>
      </p:sp>
      <p:sp>
        <p:nvSpPr>
          <p:cNvPr id="3" name="Content Placeholder 2"/>
          <p:cNvSpPr>
            <a:spLocks noGrp="1"/>
          </p:cNvSpPr>
          <p:nvPr>
            <p:ph idx="1"/>
          </p:nvPr>
        </p:nvSpPr>
        <p:spPr/>
        <p:txBody>
          <a:bodyPr/>
          <a:lstStyle/>
          <a:p>
            <a:pPr marL="0" lvl="0" indent="0">
              <a:buNone/>
            </a:pPr>
            <a:r>
              <a:rPr b="1"/>
              <a:t>Námsmarkmið</a:t>
            </a:r>
          </a:p>
          <a:p>
            <a:pPr lvl="0"/>
            <a:r>
              <a:t>Ákvarða lengd ferilsins y=f(x) milli tveggja punkta.</a:t>
            </a:r>
          </a:p>
          <a:p>
            <a:pPr lvl="0"/>
            <a:r>
              <a:t>Ákvarða lengd ferilsins x=g(y) milli tveggja punkta.</a:t>
            </a:r>
          </a:p>
          <a:p>
            <a:pPr lvl="0"/>
            <a:r>
              <a:t>Finna yfirborðsflatarmál snúðs.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6.37</a:t>
            </a:r>
          </a:p>
        </p:txBody>
      </p:sp>
      <p:pic>
        <p:nvPicPr>
          <p:cNvPr id="3" name="Picture 1" descr="This figure is a graph in the first quadrant. The curve increases and decreases. It is divided into parts at the points a=xsub0, xsub1, xsub2, xsub3, xsub4, and xsub5=b. Also, there are line segments between the points on the curve."/>
          <p:cNvPicPr>
            <a:picLocks noGrp="1" noChangeAspect="1"/>
          </p:cNvPicPr>
          <p:nvPr/>
        </p:nvPicPr>
        <p:blipFill>
          <a:blip r:embed="rId3"/>
          <a:stretch>
            <a:fillRect/>
          </a:stretch>
        </p:blipFill>
        <p:spPr bwMode="auto">
          <a:xfrm>
            <a:off x="2657337" y="952500"/>
            <a:ext cx="689002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Nálga má lengd ferils með því að leggja saman lengdir línustrika.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6.38</a:t>
            </a:r>
          </a:p>
        </p:txBody>
      </p:sp>
      <p:pic>
        <p:nvPicPr>
          <p:cNvPr id="3" name="Picture 1" descr="This figure is a graph. It is a curve above the x-axis beginning at the point f(xsubi-1). The curve ends in the first quadrant at the point f(xsubi). Between the two points on the curve is a line segment. A right triangle is formed with this line segment as the hypotenuse, a horizontal segment with length delta x, and a vertical line segment with length delta y."/>
          <p:cNvPicPr>
            <a:picLocks noGrp="1" noChangeAspect="1"/>
          </p:cNvPicPr>
          <p:nvPr/>
        </p:nvPicPr>
        <p:blipFill>
          <a:blip r:embed="rId3"/>
          <a:stretch>
            <a:fillRect/>
          </a:stretch>
        </p:blipFill>
        <p:spPr bwMode="auto">
          <a:xfrm>
            <a:off x="3797300" y="954443"/>
            <a:ext cx="4584700" cy="465701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línustrik nálgar ferilinn á bilinu [xi−1,xi].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6.39</a:t>
            </a:r>
          </a:p>
        </p:txBody>
      </p:sp>
      <p:pic>
        <p:nvPicPr>
          <p:cNvPr id="3" name="Picture 1" descr="This figure is a graph. It is a curve to the right of the y-axis beginning at the point g(ysubi-1). The curve ends in the first quadrant at the point g(ysubi). Between the two points on the curve is a line segment. A right triangle is formed with this line segment as the hypotenuse, a horizontal segment with length delta x, and a vertical line segment with length delta y."/>
          <p:cNvPicPr>
            <a:picLocks noGrp="1" noChangeAspect="1"/>
          </p:cNvPicPr>
          <p:nvPr/>
        </p:nvPicPr>
        <p:blipFill>
          <a:blip r:embed="rId3"/>
          <a:stretch>
            <a:fillRect/>
          </a:stretch>
        </p:blipFill>
        <p:spPr bwMode="auto">
          <a:xfrm>
            <a:off x="2806700" y="954514"/>
            <a:ext cx="6565900" cy="465687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línustrik á bilinu [yi−1,yi].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6.40</a:t>
            </a:r>
          </a:p>
        </p:txBody>
      </p:sp>
      <p:pic>
        <p:nvPicPr>
          <p:cNvPr id="3" name="Picture 1" descr="This figure has two graphs. The first graph is labeled “a” and is a curve in the first quadrant beginning at the y-axis. The curve is y=f(x). The second graph is labeled “b” and has the same curve y=f(x). There is also a solid surface formed by rotating the curve about the x-axis."/>
          <p:cNvPicPr>
            <a:picLocks noGrp="1" noChangeAspect="1"/>
          </p:cNvPicPr>
          <p:nvPr/>
        </p:nvPicPr>
        <p:blipFill>
          <a:blip r:embed="rId3"/>
          <a:stretch>
            <a:fillRect/>
          </a:stretch>
        </p:blipFill>
        <p:spPr bwMode="auto">
          <a:xfrm>
            <a:off x="1536700" y="953087"/>
            <a:ext cx="9118600" cy="465972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Ferill sem sýnir fallið f(x). (b) Snúðflöturinn sem myndast þegar grafi f(x) er snúið um x-ásinn.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6.41</a:t>
            </a:r>
          </a:p>
        </p:txBody>
      </p:sp>
      <p:pic>
        <p:nvPicPr>
          <p:cNvPr id="3" name="Picture 1" descr="This figure has two graphs. The first graph is labeled “a” and is a curve in the first quadrant beginning at the y-axis. The curve is y=f(x). The area under the curve above the x-axis has been divided into regions with vertical lines. The second graph is labeled “b” and has the same curve y=f(x). There is also a solid surface formed by rotating the curve about the x-axis."/>
          <p:cNvPicPr>
            <a:picLocks noGrp="1" noChangeAspect="1"/>
          </p:cNvPicPr>
          <p:nvPr/>
        </p:nvPicPr>
        <p:blipFill>
          <a:blip r:embed="rId3"/>
          <a:stretch>
            <a:fillRect/>
          </a:stretch>
        </p:blipFill>
        <p:spPr bwMode="auto">
          <a:xfrm>
            <a:off x="1536700" y="953087"/>
            <a:ext cx="9118600" cy="465972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Fallið f(x) nálgað með línustrikum. (b) Snúðflöturinn sem myndast þegar línustrikunum er snúið um x-ásinn.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6.42</a:t>
            </a:r>
          </a:p>
        </p:txBody>
      </p:sp>
      <p:pic>
        <p:nvPicPr>
          <p:cNvPr id="3" name="Picture 1" descr="This figure is a graph. It is a frustum of a cone above the x-axis with the y-axis in the center. The radius of the bottom of the frustum is rsub1 and the radius of the top is rsub2. The length of the side is labeled “l”."/>
          <p:cNvPicPr>
            <a:picLocks noGrp="1" noChangeAspect="1"/>
          </p:cNvPicPr>
          <p:nvPr/>
        </p:nvPicPr>
        <p:blipFill>
          <a:blip r:embed="rId3"/>
          <a:stretch>
            <a:fillRect/>
          </a:stretch>
        </p:blipFill>
        <p:spPr bwMode="auto">
          <a:xfrm>
            <a:off x="3151158" y="952500"/>
            <a:ext cx="588968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Keilustúfur getur nálgað lítinn hluta yfirborðsflatar.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6.43</a:t>
            </a:r>
          </a:p>
        </p:txBody>
      </p:sp>
      <p:pic>
        <p:nvPicPr>
          <p:cNvPr id="3" name="Picture 1" descr="This figure is a cone. The cone has radius r, height h, and length of side s."/>
          <p:cNvPicPr>
            <a:picLocks noGrp="1" noChangeAspect="1"/>
          </p:cNvPicPr>
          <p:nvPr/>
        </p:nvPicPr>
        <p:blipFill>
          <a:blip r:embed="rId3"/>
          <a:stretch>
            <a:fillRect/>
          </a:stretch>
        </p:blipFill>
        <p:spPr bwMode="auto">
          <a:xfrm>
            <a:off x="3482775" y="952500"/>
            <a:ext cx="522644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Hliðarflatarmál keilunnar er gefið með πrs.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6.44</a:t>
            </a:r>
          </a:p>
        </p:txBody>
      </p:sp>
      <p:pic>
        <p:nvPicPr>
          <p:cNvPr id="3" name="Picture 1" descr="This figure is a graph. It is a frustum of a cone. The radius of the bottom of the frustum is rsub1 and the radius of the top is rsub2. The length of the side is labeled “l”. There is also the top of a cone with broken lines above the frustum. It has length of side s."/>
          <p:cNvPicPr>
            <a:picLocks noGrp="1" noChangeAspect="1"/>
          </p:cNvPicPr>
          <p:nvPr/>
        </p:nvPicPr>
        <p:blipFill>
          <a:blip r:embed="rId3"/>
          <a:stretch>
            <a:fillRect/>
          </a:stretch>
        </p:blipFill>
        <p:spPr bwMode="auto">
          <a:xfrm>
            <a:off x="4256515" y="952500"/>
            <a:ext cx="367896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Útreikningur á hliðarflatarmáli keilustúfs.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6.45</a:t>
            </a:r>
          </a:p>
        </p:txBody>
      </p:sp>
      <p:pic>
        <p:nvPicPr>
          <p:cNvPr id="3" name="Picture 1" descr="This figure has two graphics. The first is a curve in the first quadrant. Around the x-axis is a frustum of a cone. The edge of the frustum is against the curve. The edge begins at f(xsubi-1) and ends at f(xsubi). The second image is the same curve with the same frustum. the height of the frustum is delta x and the curve is labeled y=f(x)."/>
          <p:cNvPicPr>
            <a:picLocks noGrp="1" noChangeAspect="1"/>
          </p:cNvPicPr>
          <p:nvPr/>
        </p:nvPicPr>
        <p:blipFill>
          <a:blip r:embed="rId3"/>
          <a:stretch>
            <a:fillRect/>
          </a:stretch>
        </p:blipFill>
        <p:spPr bwMode="auto">
          <a:xfrm>
            <a:off x="3531751" y="952500"/>
            <a:ext cx="512849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Dæmigerð ræma sem notuð er til að ákvarða yfirborðsflatarmál.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6.46</a:t>
            </a:r>
          </a:p>
        </p:txBody>
      </p:sp>
      <p:pic>
        <p:nvPicPr>
          <p:cNvPr id="3" name="Picture 1" descr="This figure has two graphs. The first is the curve f(x)=squareroot(x). The curve is increasing and begins at the origin. Also on the graph are the vertical lines x=1 and x=4. The second graph is the same function as the first graph. The region between f(x) and the x-axis, bounded by x=1 and x=4 has been rotated around the x-axis to form a surface."/>
          <p:cNvPicPr>
            <a:picLocks noGrp="1" noChangeAspect="1"/>
          </p:cNvPicPr>
          <p:nvPr/>
        </p:nvPicPr>
        <p:blipFill>
          <a:blip r:embed="rId3"/>
          <a:stretch>
            <a:fillRect/>
          </a:stretch>
        </p:blipFill>
        <p:spPr bwMode="auto">
          <a:xfrm>
            <a:off x="1628298" y="952500"/>
            <a:ext cx="89354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Graf f(x). (b) Snúðflöturinn.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6.47</a:t>
            </a:r>
          </a:p>
        </p:txBody>
      </p:sp>
      <p:pic>
        <p:nvPicPr>
          <p:cNvPr id="3" name="Picture 1" descr="This figure has two graphs. The first is the curve g(y)=1/3y^3. The curve is increasing and begins at the origin. Also on the graph are the horizontal lines y=0 and y=2. The second graph is the same function as the first graph. The region between g(y) and the y-axis, bounded by y=0 and y=2 has been rotated around the y-axis to form a surface."/>
          <p:cNvPicPr>
            <a:picLocks noGrp="1" noChangeAspect="1"/>
          </p:cNvPicPr>
          <p:nvPr/>
        </p:nvPicPr>
        <p:blipFill>
          <a:blip r:embed="rId3"/>
          <a:stretch>
            <a:fillRect/>
          </a:stretch>
        </p:blipFill>
        <p:spPr bwMode="auto">
          <a:xfrm>
            <a:off x="1628298" y="952500"/>
            <a:ext cx="893540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Graf g(y). (b) Snúðflöturinn.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6.5 Hagnýting í eðlisfræði (1 af 2)</a:t>
            </a:r>
          </a:p>
        </p:txBody>
      </p:sp>
      <p:sp>
        <p:nvSpPr>
          <p:cNvPr id="3" name="Content Placeholder 2"/>
          <p:cNvSpPr>
            <a:spLocks noGrp="1"/>
          </p:cNvSpPr>
          <p:nvPr>
            <p:ph idx="1"/>
          </p:nvPr>
        </p:nvSpPr>
        <p:spPr/>
        <p:txBody>
          <a:bodyPr/>
          <a:lstStyle/>
          <a:p>
            <a:pPr marL="0" lvl="0" indent="0">
              <a:buNone/>
            </a:pPr>
            <a:r>
              <a:rPr b="1"/>
              <a:t>Námsmarkmið</a:t>
            </a:r>
          </a:p>
          <a:p>
            <a:pPr lvl="0"/>
            <a:r>
              <a:t>Ákvarða massa einvíðs hlutar út frá línulegu þéttleikafalli hans.</a:t>
            </a:r>
          </a:p>
          <a:p>
            <a:pPr lvl="0"/>
            <a:r>
              <a:t>Ákvarða massa tvívíðs hringskífulaga hlutar út frá geislaþéttleikafalli hans.</a:t>
            </a:r>
          </a:p>
          <a:p>
            <a:pPr lvl="0"/>
            <a:r>
              <a:t>Reikna vinnu breytilegs krafts sem verkar eftir línu.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6.5 Hagnýting í eðlisfræði (2 af 2)</a:t>
            </a:r>
          </a:p>
        </p:txBody>
      </p:sp>
      <p:sp>
        <p:nvSpPr>
          <p:cNvPr id="3" name="Content Placeholder 2"/>
          <p:cNvSpPr>
            <a:spLocks noGrp="1"/>
          </p:cNvSpPr>
          <p:nvPr>
            <p:ph idx="1"/>
          </p:nvPr>
        </p:nvSpPr>
        <p:spPr/>
        <p:txBody>
          <a:bodyPr/>
          <a:lstStyle/>
          <a:p>
            <a:pPr marL="0" lvl="0" indent="0">
              <a:buNone/>
            </a:pPr>
            <a:r>
              <a:rPr b="1"/>
              <a:t>Námsmarkmið</a:t>
            </a:r>
          </a:p>
          <a:p>
            <a:pPr lvl="0"/>
            <a:r>
              <a:t>Reikna vinnuna við að dæla vökva úr einni hæð í aðra.</a:t>
            </a:r>
          </a:p>
          <a:p>
            <a:pPr lvl="0"/>
            <a:r>
              <a:t>Finna vökvaþrýstikraftinn á lóðrétta plötu á kafi.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6.48</a:t>
            </a:r>
          </a:p>
        </p:txBody>
      </p:sp>
      <p:pic>
        <p:nvPicPr>
          <p:cNvPr id="3" name="Picture 1" descr="This figure has the x and y axes. On the x-axis is a cylinder, beginning at x=a and ending at x=b."/>
          <p:cNvPicPr>
            <a:picLocks noGrp="1" noChangeAspect="1"/>
          </p:cNvPicPr>
          <p:nvPr/>
        </p:nvPicPr>
        <p:blipFill>
          <a:blip r:embed="rId3"/>
          <a:stretch>
            <a:fillRect/>
          </a:stretch>
        </p:blipFill>
        <p:spPr bwMode="auto">
          <a:xfrm>
            <a:off x="2044700" y="952964"/>
            <a:ext cx="8089900" cy="465997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Reikna má massa þunnrar stangar sem liggur eftir x-ásnum með því að heilda þéttleikafall hennar.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6.49</a:t>
            </a:r>
          </a:p>
        </p:txBody>
      </p:sp>
      <p:pic>
        <p:nvPicPr>
          <p:cNvPr id="3" name="Picture 1" descr="This figure has the x and y axes. On the x-axis is a cylinder, beginning at x=a and ending at x=b. The cylinder has been divided into segments. One segment in the middle begins at xsub(i-1) and ends at xsubi."/>
          <p:cNvPicPr>
            <a:picLocks noGrp="1" noChangeAspect="1"/>
          </p:cNvPicPr>
          <p:nvPr/>
        </p:nvPicPr>
        <p:blipFill>
          <a:blip r:embed="rId3"/>
          <a:stretch>
            <a:fillRect/>
          </a:stretch>
        </p:blipFill>
        <p:spPr bwMode="auto">
          <a:xfrm>
            <a:off x="2044700" y="952964"/>
            <a:ext cx="8089900" cy="465997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stangarbrot.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6.50</a:t>
            </a:r>
          </a:p>
        </p:txBody>
      </p:sp>
      <p:pic>
        <p:nvPicPr>
          <p:cNvPr id="3" name="Picture 1" descr="This figure has two images. The first is labeled “a” and is a circle with radius r. The center of the circle is labeled 0. The circle also has the positive x-axis beginning at 0, extending through the circle. The second figure is labeled “b”. It has two concentric circles with center at 0 and the x-axis extending out from 0. The concentric circles form a washer. The width of the washer is from xsub(i-1) to xsubi and is labeled delta x."/>
          <p:cNvPicPr>
            <a:picLocks noGrp="1" noChangeAspect="1"/>
          </p:cNvPicPr>
          <p:nvPr/>
        </p:nvPicPr>
        <p:blipFill>
          <a:blip r:embed="rId3"/>
          <a:stretch>
            <a:fillRect/>
          </a:stretch>
        </p:blipFill>
        <p:spPr bwMode="auto">
          <a:xfrm>
            <a:off x="1689100" y="953691"/>
            <a:ext cx="8813800" cy="465851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Þunn hringskífa í xy-planinu. (b) Dæmigerður hringkragi.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6.51</a:t>
            </a:r>
          </a:p>
        </p:txBody>
      </p:sp>
      <p:pic>
        <p:nvPicPr>
          <p:cNvPr id="3" name="Picture 1" descr="This figure has three images. The first is the x-axis. On the left is a vertical block. Attached to the block is a spring that ends at the y-axis and has the label x=0. The image is labeled equilibrium. The second image is the same spring that ends before the y-axis. It has x&lt;0 and is labeled compressed. The third image is the same spring that is beyond the y-axis. It has x&gt;0 and is labeled stretched."/>
          <p:cNvPicPr>
            <a:picLocks noGrp="1" noChangeAspect="1"/>
          </p:cNvPicPr>
          <p:nvPr/>
        </p:nvPicPr>
        <p:blipFill>
          <a:blip r:embed="rId3"/>
          <a:stretch>
            <a:fillRect/>
          </a:stretch>
        </p:blipFill>
        <p:spPr bwMode="auto">
          <a:xfrm>
            <a:off x="3988574" y="952500"/>
            <a:ext cx="422755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Kubbur festur við láréttan gorm í jafnvægisstöðu, þegar gormurinn er þjappaður og þegar hann er teygður.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6.52</a:t>
            </a:r>
          </a:p>
        </p:txBody>
      </p:sp>
      <p:pic>
        <p:nvPicPr>
          <p:cNvPr id="3" name="Picture 1" descr="This figure is a right circular cylinder that is vertical. It represents a tank of water. The radius of the cylinder is 4 m, the height of the cylinder is 10 m. The height of the water inside the cylinder is 8 m. There is also a horizontal line on top of the tank representing the x=0. A line is drawn vertical beside the cylinder with a downward arrow labeled x."/>
          <p:cNvPicPr>
            <a:picLocks noGrp="1" noChangeAspect="1"/>
          </p:cNvPicPr>
          <p:nvPr/>
        </p:nvPicPr>
        <p:blipFill>
          <a:blip r:embed="rId3"/>
          <a:stretch>
            <a:fillRect/>
          </a:stretch>
        </p:blipFill>
        <p:spPr bwMode="auto">
          <a:xfrm>
            <a:off x="3138357" y="952500"/>
            <a:ext cx="591528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Hve mikla vinnu þarf til að tæma tank sem er að hluta fylltur vatni?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6.53</a:t>
            </a:r>
          </a:p>
        </p:txBody>
      </p:sp>
      <p:pic>
        <p:nvPicPr>
          <p:cNvPr id="3" name="Picture 1" descr="This figure is a right circular cylinder representing a tank of water. Inside of the cylinder is a layer of water with thickness delta x. The thickness begins at xsub(i-1) and ends at xsubi."/>
          <p:cNvPicPr>
            <a:picLocks noGrp="1" noChangeAspect="1"/>
          </p:cNvPicPr>
          <p:nvPr/>
        </p:nvPicPr>
        <p:blipFill>
          <a:blip r:embed="rId3"/>
          <a:stretch>
            <a:fillRect/>
          </a:stretch>
        </p:blipFill>
        <p:spPr bwMode="auto">
          <a:xfrm>
            <a:off x="1729274" y="952500"/>
            <a:ext cx="874615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vatnslag.</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6.54</a:t>
            </a:r>
          </a:p>
        </p:txBody>
      </p:sp>
      <p:pic>
        <p:nvPicPr>
          <p:cNvPr id="3" name="Picture 1" descr="This figure is an upside-down cone. The cone has an axis through the center. The top of the cone on the axis is labeled x=0."/>
          <p:cNvPicPr>
            <a:picLocks noGrp="1" noChangeAspect="1"/>
          </p:cNvPicPr>
          <p:nvPr/>
        </p:nvPicPr>
        <p:blipFill>
          <a:blip r:embed="rId3"/>
          <a:stretch>
            <a:fillRect/>
          </a:stretch>
        </p:blipFill>
        <p:spPr bwMode="auto">
          <a:xfrm>
            <a:off x="4738968" y="952500"/>
            <a:ext cx="271406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Vatnstankur í laginu eins og keila á hvolfi.</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6.55</a:t>
            </a:r>
          </a:p>
        </p:txBody>
      </p:sp>
      <p:pic>
        <p:nvPicPr>
          <p:cNvPr id="3" name="Picture 1" descr="This figure has two images. The first has the x-axis. Below the axis, on a slant is a line segment extending up to the x-axis. Beside the line segment is a horizontal right circular cylinder. The second image has a triangle. The right triangle mirrors the first image with the hypotenuse the line segment in the first image. The top of the triangle is 4 units. the length of the vertical side is 12 units. The vertical side is also divided into two parts; the first is xsubi, the second is 12-xsubi. It is divided at the level where the first image has the cylinder."/>
          <p:cNvPicPr>
            <a:picLocks noGrp="1" noChangeAspect="1"/>
          </p:cNvPicPr>
          <p:nvPr/>
        </p:nvPicPr>
        <p:blipFill>
          <a:blip r:embed="rId3"/>
          <a:stretch>
            <a:fillRect/>
          </a:stretch>
        </p:blipFill>
        <p:spPr bwMode="auto">
          <a:xfrm>
            <a:off x="2997200" y="952619"/>
            <a:ext cx="6197600" cy="466066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Einslaga þríhyrningar notaðir til að setja fram geisla vatnsskífu.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6.56</a:t>
            </a:r>
          </a:p>
        </p:txBody>
      </p:sp>
      <p:pic>
        <p:nvPicPr>
          <p:cNvPr id="3" name="Picture 1" descr="This image has a circular plate submerged in water. The plate is labeled A and the depth of the water is labeled s."/>
          <p:cNvPicPr>
            <a:picLocks noGrp="1" noChangeAspect="1"/>
          </p:cNvPicPr>
          <p:nvPr/>
        </p:nvPicPr>
        <p:blipFill>
          <a:blip r:embed="rId3"/>
          <a:stretch>
            <a:fillRect/>
          </a:stretch>
        </p:blipFill>
        <p:spPr bwMode="auto">
          <a:xfrm>
            <a:off x="2593132" y="952500"/>
            <a:ext cx="700573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Lárétt plata á kafi í vatni.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6.57</a:t>
            </a:r>
          </a:p>
        </p:txBody>
      </p:sp>
      <p:pic>
        <p:nvPicPr>
          <p:cNvPr id="3" name="Picture 1" descr="This image is the overhead view of a submerged circular plate. The x-axis is to the side of the plate. The plate’s diameter goes from x=a to x=b. There is a strip in the middle of the plate with thickness of delta x. On the axis this thickness begins at x=xsub(i-1) and ends at x=xsubi. The length of the strip in the plate is labeled w(csubi)."/>
          <p:cNvPicPr>
            <a:picLocks noGrp="1" noChangeAspect="1"/>
          </p:cNvPicPr>
          <p:nvPr/>
        </p:nvPicPr>
        <p:blipFill>
          <a:blip r:embed="rId3"/>
          <a:stretch>
            <a:fillRect/>
          </a:stretch>
        </p:blipFill>
        <p:spPr bwMode="auto">
          <a:xfrm>
            <a:off x="2300387" y="952500"/>
            <a:ext cx="760392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Þunn lóðrétt plata á kafi í vatni.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6.58</a:t>
            </a:r>
          </a:p>
        </p:txBody>
      </p:sp>
      <p:pic>
        <p:nvPicPr>
          <p:cNvPr id="3" name="Picture 1" descr="This figure has two images. The first is a water trough with rectangular sides. The length of the trough is 15 feet, the depth is 3 feet, and the width is 8 feet. The second image is a cross section of the trough. It is a triangle. The top has length of 8 feet and the sides have length 5 feet. The altitude is labeled with 3 feet."/>
          <p:cNvPicPr>
            <a:picLocks noGrp="1" noChangeAspect="1"/>
          </p:cNvPicPr>
          <p:nvPr/>
        </p:nvPicPr>
        <p:blipFill>
          <a:blip r:embed="rId3"/>
          <a:stretch>
            <a:fillRect/>
          </a:stretch>
        </p:blipFill>
        <p:spPr bwMode="auto">
          <a:xfrm>
            <a:off x="3977744" y="952500"/>
            <a:ext cx="424921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Vatnsrenna með þríhyrningslaga þversnið. (b) Mál annars enda vatnsrennunnar.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6.59</a:t>
            </a:r>
          </a:p>
        </p:txBody>
      </p:sp>
      <p:pic>
        <p:nvPicPr>
          <p:cNvPr id="3" name="Picture 1" descr="This figure is a trapezoid with the longer side on top. There is a smaller trapezoid inside the first with height labeled 530 feet. It is also 10 feet below the top of the larger trapezoid."/>
          <p:cNvPicPr>
            <a:picLocks noGrp="1" noChangeAspect="1"/>
          </p:cNvPicPr>
          <p:nvPr/>
        </p:nvPicPr>
        <p:blipFill>
          <a:blip r:embed="rId3"/>
          <a:stretch>
            <a:fillRect/>
          </a:stretch>
        </p:blipFill>
        <p:spPr bwMode="auto">
          <a:xfrm>
            <a:off x="1347816" y="952500"/>
            <a:ext cx="950906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Einfaldað líkan af Hoover-stíflunni með gefnum áætluðum málum.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6.60</a:t>
            </a:r>
          </a:p>
        </p:txBody>
      </p:sp>
      <p:pic>
        <p:nvPicPr>
          <p:cNvPr id="3" name="Picture 1" descr="This figure is a trapezoid with the longer side on top. There is a smaller trapezoid inside the first with height labeled s(x)=x-10. It represents the depth of the water. It is also 10 feet below the top of the larger trapezoid. The top of the larger trapezoid is at x=0."/>
          <p:cNvPicPr>
            <a:picLocks noGrp="1" noChangeAspect="1"/>
          </p:cNvPicPr>
          <p:nvPr/>
        </p:nvPicPr>
        <p:blipFill>
          <a:blip r:embed="rId3"/>
          <a:stretch>
            <a:fillRect/>
          </a:stretch>
        </p:blipFill>
        <p:spPr bwMode="auto">
          <a:xfrm>
            <a:off x="609600" y="1194906"/>
            <a:ext cx="10972800" cy="418878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Fyrst veljum við viðmiðunarkerfi.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6.61</a:t>
            </a:r>
          </a:p>
        </p:txBody>
      </p:sp>
      <p:pic>
        <p:nvPicPr>
          <p:cNvPr id="3" name="Picture 1" descr="This figure has two images. The first is a trapezoid with larger side on the top. The length of the top is divided into 3 measures. The first measure is 250 feet, the second is 750 feet, and the third is 250 feet. The height of the trapezoid is 750 feet. The length of the bottom is 750 feet. Inside of the trapezoid the width is labeled w(x). Inside if one of the triangular sides is the width r. The second image is the same trapezoid. It has the height labeled as 750 feet. Inside the trapezoid it has the height divided into two segments. The first is labeled x, and the second is labeled 750-x. On the side of the trapezoid a triangle has been formed by a vertical line from the bottom side to the top. Inside of the triangle is a horizontal line segment labeled r."/>
          <p:cNvPicPr>
            <a:picLocks noGrp="1" noChangeAspect="1"/>
          </p:cNvPicPr>
          <p:nvPr/>
        </p:nvPicPr>
        <p:blipFill>
          <a:blip r:embed="rId3"/>
          <a:stretch>
            <a:fillRect/>
          </a:stretch>
        </p:blipFill>
        <p:spPr bwMode="auto">
          <a:xfrm>
            <a:off x="4572221" y="952500"/>
            <a:ext cx="306025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notum einslaga þríhyrninga til að ákvarða fall fyrir breidd stíflunnar. (a) Áætluð mál stíflunnar; (b) einslaga þríhyrningarnir auðkenndir.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6.6 Vægi og massamiðjur</a:t>
            </a:r>
          </a:p>
        </p:txBody>
      </p:sp>
      <p:sp>
        <p:nvSpPr>
          <p:cNvPr id="3" name="Content Placeholder 2"/>
          <p:cNvSpPr>
            <a:spLocks noGrp="1"/>
          </p:cNvSpPr>
          <p:nvPr>
            <p:ph idx="1"/>
          </p:nvPr>
        </p:nvSpPr>
        <p:spPr/>
        <p:txBody>
          <a:bodyPr/>
          <a:lstStyle/>
          <a:p>
            <a:pPr marL="0" lvl="0" indent="0">
              <a:buNone/>
            </a:pPr>
            <a:r>
              <a:rPr b="1"/>
              <a:t>Námsmarkmið</a:t>
            </a:r>
          </a:p>
          <a:p>
            <a:pPr lvl="0"/>
            <a:r>
              <a:t>Finna massamiðju hluta sem dreifast eftir línu.</a:t>
            </a:r>
          </a:p>
          <a:p>
            <a:pPr lvl="0"/>
            <a:r>
              <a:t>Ákvarða massamiðju þunnrar plötu.</a:t>
            </a:r>
          </a:p>
          <a:p>
            <a:pPr lvl="0"/>
            <a:r>
              <a:t>Nota samhverfu til að ákvarða þungamiðju þunnrar plötu.</a:t>
            </a:r>
          </a:p>
          <a:p>
            <a:pPr lvl="0"/>
            <a:r>
              <a:t>Beita rúmmálssetningu Pappusar.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6.62</a:t>
            </a:r>
          </a:p>
        </p:txBody>
      </p:sp>
      <p:pic>
        <p:nvPicPr>
          <p:cNvPr id="3" name="Picture 1" descr="This figure has two images. The first image is a horizontal line on top of an equilateral triangle. It represents a rod on a fulcrum. The second image is the same as the first with two squares on the line. They are labeled msub1 and msub2. The distance from msub1 to the fulcrum is dsub1. The distance from msub2 to the fulcrum is dsub2."/>
          <p:cNvPicPr>
            <a:picLocks noGrp="1" noChangeAspect="1"/>
          </p:cNvPicPr>
          <p:nvPr/>
        </p:nvPicPr>
        <p:blipFill>
          <a:blip r:embed="rId3"/>
          <a:stretch>
            <a:fillRect/>
          </a:stretch>
        </p:blipFill>
        <p:spPr bwMode="auto">
          <a:xfrm>
            <a:off x="3149600" y="954768"/>
            <a:ext cx="5892800" cy="465636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Þunn stöng hvílir á vogarási. (b) Massar eru settir á stöngina.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6.63</a:t>
            </a:r>
          </a:p>
        </p:txBody>
      </p:sp>
      <p:pic>
        <p:nvPicPr>
          <p:cNvPr id="3" name="Picture 1" descr="This figure is an image of the x-axis. On the axis there is a point labeled x bar. Also on the axis there is a point xsub1 with a square above it. Inside of the square is the label msub1. There is also a point xsub2 on the axis. Above this point there is a square. Inside of the square is the label msub2."/>
          <p:cNvPicPr>
            <a:picLocks noGrp="1" noChangeAspect="1"/>
          </p:cNvPicPr>
          <p:nvPr/>
        </p:nvPicPr>
        <p:blipFill>
          <a:blip r:embed="rId3"/>
          <a:stretch>
            <a:fillRect/>
          </a:stretch>
        </p:blipFill>
        <p:spPr bwMode="auto">
          <a:xfrm>
            <a:off x="609600" y="2186574"/>
            <a:ext cx="10972800" cy="220545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Massamiðjan x– er jafnvægispunktur kerfisins.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6.64</a:t>
            </a:r>
          </a:p>
        </p:txBody>
      </p:sp>
      <p:pic>
        <p:nvPicPr>
          <p:cNvPr id="3" name="Picture 1" descr="This figure has the x and y axes labeled. There is a point in the first quadrant at (xsub1, ysub1). This point is labeled msub1."/>
          <p:cNvPicPr>
            <a:picLocks noGrp="1" noChangeAspect="1"/>
          </p:cNvPicPr>
          <p:nvPr/>
        </p:nvPicPr>
        <p:blipFill>
          <a:blip r:embed="rId3"/>
          <a:stretch>
            <a:fillRect/>
          </a:stretch>
        </p:blipFill>
        <p:spPr bwMode="auto">
          <a:xfrm>
            <a:off x="3454562" y="952500"/>
            <a:ext cx="52955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Punktmassinn m1 er í punktinum (x1,y1) í planinu.</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6.65</a:t>
            </a:r>
          </a:p>
        </p:txBody>
      </p:sp>
      <p:pic>
        <p:nvPicPr>
          <p:cNvPr id="3" name="Picture 1" descr="This image is a graph of y=f(x). It is in the first quadrant. Under the curve is a shaded region labeled “R”. The shaded region is bounded to the left at x=a and to the right at x=b."/>
          <p:cNvPicPr>
            <a:picLocks noGrp="1" noChangeAspect="1"/>
          </p:cNvPicPr>
          <p:nvPr/>
        </p:nvPicPr>
        <p:blipFill>
          <a:blip r:embed="rId3"/>
          <a:stretch>
            <a:fillRect/>
          </a:stretch>
        </p:blipFill>
        <p:spPr bwMode="auto">
          <a:xfrm>
            <a:off x="3492500" y="954470"/>
            <a:ext cx="5194300" cy="465695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 í planinu sem táknar þunna plötu.</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6.66</a:t>
            </a:r>
          </a:p>
        </p:txBody>
      </p:sp>
      <p:pic>
        <p:nvPicPr>
          <p:cNvPr id="3" name="Picture 1" descr="This figure is a graph of the curve labeled f(x). It is in the first quadrant. Under the curve and above the x-axis there is a vertical shaded rectangle. the height of the rectangle is labeled f(xsubi). Also, xsubi = xsubi – 1 + xsubi/2."/>
          <p:cNvPicPr>
            <a:picLocks noGrp="1" noChangeAspect="1"/>
          </p:cNvPicPr>
          <p:nvPr/>
        </p:nvPicPr>
        <p:blipFill>
          <a:blip r:embed="rId3"/>
          <a:stretch>
            <a:fillRect/>
          </a:stretch>
        </p:blipFill>
        <p:spPr bwMode="auto">
          <a:xfrm>
            <a:off x="3492500" y="954470"/>
            <a:ext cx="5194300" cy="465695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rétthyrningssvæði þynnunnar.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6.67</a:t>
            </a:r>
          </a:p>
        </p:txBody>
      </p:sp>
      <p:pic>
        <p:nvPicPr>
          <p:cNvPr id="3" name="Picture 1" descr="This figure is the graph of the curve f(x)=squareroot(x). It is an increasing curve in the first quadrant. Under the curve above the x-axis there is a shaded region. It starts at x=0 and is bounded to the right at x=4."/>
          <p:cNvPicPr>
            <a:picLocks noGrp="1" noChangeAspect="1"/>
          </p:cNvPicPr>
          <p:nvPr/>
        </p:nvPicPr>
        <p:blipFill>
          <a:blip r:embed="rId3"/>
          <a:stretch>
            <a:fillRect/>
          </a:stretch>
        </p:blipFill>
        <p:spPr bwMode="auto">
          <a:xfrm>
            <a:off x="3823307" y="952500"/>
            <a:ext cx="455808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Massamiðja þynnu fundin.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6.68</a:t>
            </a:r>
          </a:p>
        </p:txBody>
      </p:sp>
      <p:pic>
        <p:nvPicPr>
          <p:cNvPr id="3" name="Picture 1" descr="This figure is a graph of the first quadrant. It has two curves. They are labeled f(x) and g(x). f(x) is above g(x). In between the curves is a shaded region labeled “R”. The shaded region is bounded to the left by x=a and to the right by x=b."/>
          <p:cNvPicPr>
            <a:picLocks noGrp="1" noChangeAspect="1"/>
          </p:cNvPicPr>
          <p:nvPr/>
        </p:nvPicPr>
        <p:blipFill>
          <a:blip r:embed="rId3"/>
          <a:stretch>
            <a:fillRect/>
          </a:stretch>
        </p:blipFill>
        <p:spPr bwMode="auto">
          <a:xfrm>
            <a:off x="3519339" y="952500"/>
            <a:ext cx="516602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 milli grafa tveggja falla.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6.69</a:t>
            </a:r>
          </a:p>
        </p:txBody>
      </p:sp>
      <p:pic>
        <p:nvPicPr>
          <p:cNvPr id="3" name="Picture 1" descr="This figure is a graph of the first quadrant. It has two curves. They are labeled f(x) and g(x). f(x) is above g(x). In between the curves is a shaded rectangle."/>
          <p:cNvPicPr>
            <a:picLocks noGrp="1" noChangeAspect="1"/>
          </p:cNvPicPr>
          <p:nvPr/>
        </p:nvPicPr>
        <p:blipFill>
          <a:blip r:embed="rId3"/>
          <a:stretch>
            <a:fillRect/>
          </a:stretch>
        </p:blipFill>
        <p:spPr bwMode="auto">
          <a:xfrm>
            <a:off x="3492500" y="954470"/>
            <a:ext cx="5194300" cy="465695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Dæmigert rétthyrningssvæði á svæðinu milli grafa tveggja falla.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6.70</a:t>
            </a:r>
          </a:p>
        </p:txBody>
      </p:sp>
      <p:pic>
        <p:nvPicPr>
          <p:cNvPr id="3" name="Picture 1" descr="This figure is a graph. It has two curves. They are labeled f(x)=1-x^2 and g(x)=x-1. In between the curves is a shaded region. The shaded region is bounded to the left by x=a and to the right by x=b."/>
          <p:cNvPicPr>
            <a:picLocks noGrp="1" noChangeAspect="1"/>
          </p:cNvPicPr>
          <p:nvPr/>
        </p:nvPicPr>
        <p:blipFill>
          <a:blip r:embed="rId3"/>
          <a:stretch>
            <a:fillRect/>
          </a:stretch>
        </p:blipFill>
        <p:spPr bwMode="auto">
          <a:xfrm>
            <a:off x="3759200" y="954709"/>
            <a:ext cx="4673600" cy="465648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Þungamiðja svæðis milli tveggja ferla fundin.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6.71</a:t>
            </a:r>
          </a:p>
        </p:txBody>
      </p:sp>
      <p:pic>
        <p:nvPicPr>
          <p:cNvPr id="3" name="Picture 1" descr="This figure is a graph of the function f(x)=4-x^2. It is an upside-down parabola. The region under the parabola above the x-axis is shaded. The curve intersects the x-axis at x=-2 and x=2."/>
          <p:cNvPicPr>
            <a:picLocks noGrp="1" noChangeAspect="1"/>
          </p:cNvPicPr>
          <p:nvPr/>
        </p:nvPicPr>
        <p:blipFill>
          <a:blip r:embed="rId3"/>
          <a:stretch>
            <a:fillRect/>
          </a:stretch>
        </p:blipFill>
        <p:spPr bwMode="auto">
          <a:xfrm>
            <a:off x="3810000" y="954141"/>
            <a:ext cx="4572000" cy="465761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Nota má samhverfuregluna til að finna þungamiðju samhverfs svæðis.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6.72</a:t>
            </a:r>
          </a:p>
        </p:txBody>
      </p:sp>
      <p:pic>
        <p:nvPicPr>
          <p:cNvPr id="3" name="Picture 1" descr="This figure is a picture of the Grand Canyon skywalk. It is a building at the edge of the canyon with a walkway extending out over the canyon"/>
          <p:cNvPicPr>
            <a:picLocks noGrp="1" noChangeAspect="1"/>
          </p:cNvPicPr>
          <p:nvPr/>
        </p:nvPicPr>
        <p:blipFill>
          <a:blip r:embed="rId3"/>
          <a:stretch>
            <a:fillRect/>
          </a:stretch>
        </p:blipFill>
        <p:spPr bwMode="auto">
          <a:xfrm>
            <a:off x="2984500" y="954087"/>
            <a:ext cx="6210300" cy="465772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Frá Grand Canyon Skywalk er stórbrotið útsýni yfir gljúfrið. (mynd: 10da_ralta, Wikimedia Commons)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6.73</a:t>
            </a:r>
          </a:p>
        </p:txBody>
      </p:sp>
      <p:pic>
        <p:nvPicPr>
          <p:cNvPr id="3" name="Picture 1" descr="This figure is a sketch of the Grand Canyon walkway. It is on the xy coordinate system. The walkway is upside-down “u” shaped. It has been divided into three regions. The first region at the top is labeled “Rsub1”. It is a semi-circle with outer radius of 35 feet and inner radius of 25 feet. The second region is labeled “Rsub2”. It has two rectangles with width of 10 feet each and height of 35 feet. The third region is labeled “Rsub3” and is two rectangles. They have a width of 10 feet and height of 48 feet. These represent the part of the walkway inside of the visitor center."/>
          <p:cNvPicPr>
            <a:picLocks noGrp="1" noChangeAspect="1"/>
          </p:cNvPicPr>
          <p:nvPr/>
        </p:nvPicPr>
        <p:blipFill>
          <a:blip r:embed="rId3"/>
          <a:stretch>
            <a:fillRect/>
          </a:stretch>
        </p:blipFill>
        <p:spPr bwMode="auto">
          <a:xfrm>
            <a:off x="3241199" y="952500"/>
            <a:ext cx="570960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Skywalk er líkt eftir með þremur undirsvæðum.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6.74</a:t>
            </a:r>
          </a:p>
        </p:txBody>
      </p:sp>
      <p:pic>
        <p:nvPicPr>
          <p:cNvPr id="3" name="Picture 1" descr="This figure has two graphs. The first is the x y coordinate system with a circle centered on the x-axis at x=4. The radius is 2. The second figure is the x y coordinate system. The circle from the first image has been revolved about the y-axis to form a torus."/>
          <p:cNvPicPr>
            <a:picLocks noGrp="1" noChangeAspect="1"/>
          </p:cNvPicPr>
          <p:nvPr/>
        </p:nvPicPr>
        <p:blipFill>
          <a:blip r:embed="rId3"/>
          <a:stretch>
            <a:fillRect/>
          </a:stretch>
        </p:blipFill>
        <p:spPr bwMode="auto">
          <a:xfrm>
            <a:off x="1816100" y="953020"/>
            <a:ext cx="8547100" cy="465986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Rúmmál hringsnúðs ákvarðað með setningu Pappusar. (a) Hringskífulaga svæði R í sléttunni; (b) hringsnúðurinn sem myndast þegar R er snúið um y-ásinn.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6.7 Heildi, vísisföll og lograr (1 af 2)</a:t>
            </a:r>
          </a:p>
        </p:txBody>
      </p:sp>
      <p:sp>
        <p:nvSpPr>
          <p:cNvPr id="3" name="Content Placeholder 2"/>
          <p:cNvSpPr>
            <a:spLocks noGrp="1"/>
          </p:cNvSpPr>
          <p:nvPr>
            <p:ph idx="1"/>
          </p:nvPr>
        </p:nvSpPr>
        <p:spPr/>
        <p:txBody>
          <a:bodyPr/>
          <a:lstStyle/>
          <a:p>
            <a:pPr marL="0" lvl="0" indent="0">
              <a:buNone/>
            </a:pPr>
            <a:r>
              <a:rPr b="1"/>
              <a:t>Námsmarkmið</a:t>
            </a:r>
          </a:p>
          <a:p>
            <a:pPr lvl="0"/>
            <a:r>
              <a:t>Setja fram skilgreiningu náttúrlega lograns með heildi.</a:t>
            </a:r>
          </a:p>
          <a:p>
            <a:pPr lvl="0"/>
            <a:r>
              <a:t>Þekkja afleiðu náttúrlega lograns.</a:t>
            </a:r>
          </a:p>
          <a:p>
            <a:pPr lvl="0"/>
            <a:r>
              <a:t>Heilda föll sem fela í sér náttúrlega logrann.</a:t>
            </a:r>
          </a:p>
          <a:p>
            <a:pPr lvl="0"/>
            <a:r>
              <a:t>Skilgreina töluna e með heildi.</a:t>
            </a:r>
          </a:p>
          <a:p>
            <a:pPr lvl="0"/>
            <a:r>
              <a:t>Þekkja afleiðu og heildi vísisfallsins.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6.7 Heildi, vísisföll og lograr (2 af 2)</a:t>
            </a:r>
          </a:p>
        </p:txBody>
      </p:sp>
      <p:sp>
        <p:nvSpPr>
          <p:cNvPr id="3" name="Content Placeholder 2"/>
          <p:cNvSpPr>
            <a:spLocks noGrp="1"/>
          </p:cNvSpPr>
          <p:nvPr>
            <p:ph idx="1"/>
          </p:nvPr>
        </p:nvSpPr>
        <p:spPr/>
        <p:txBody>
          <a:bodyPr/>
          <a:lstStyle/>
          <a:p>
            <a:pPr marL="0" lvl="0" indent="0">
              <a:buNone/>
            </a:pPr>
            <a:r>
              <a:rPr b="1"/>
              <a:t>Námsmarkmið</a:t>
            </a:r>
          </a:p>
          <a:p>
            <a:pPr lvl="0"/>
            <a:r>
              <a:t>Sanna eiginleika logra og vísisfalla með heildum.</a:t>
            </a:r>
          </a:p>
          <a:p>
            <a:pPr lvl="0"/>
            <a:r>
              <a:t>Setja fram almenn lograföll og vísisföll með hjálp náttúrlega lograns og náttúrlega vísisfallsins.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6.75</a:t>
            </a:r>
          </a:p>
        </p:txBody>
      </p:sp>
      <p:pic>
        <p:nvPicPr>
          <p:cNvPr id="3" name="Picture 1" descr="This figure has two graphs. The first is the curve y=1/t. It is decreasing and in the first quadrant. Under the curve is a shaded area. The area is bounded to the left at x=1. The area is labeled “area=lnx”. The second graph is the same curve y=1/t. It has shaded area under the curve bounded to the right by x=1. It is labeled “area=-lnx”."/>
          <p:cNvPicPr>
            <a:picLocks noGrp="1" noChangeAspect="1"/>
          </p:cNvPicPr>
          <p:nvPr/>
        </p:nvPicPr>
        <p:blipFill>
          <a:blip r:embed="rId3"/>
          <a:stretch>
            <a:fillRect/>
          </a:stretch>
        </p:blipFill>
        <p:spPr bwMode="auto">
          <a:xfrm>
            <a:off x="1676400" y="952694"/>
            <a:ext cx="8826500" cy="466051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Þegar x&gt;1 er náttúrlegi logrinn flatarmálið undir ferlinum y=1/t frá 1 til x. (b) Þegar x&lt;1 er náttúrlegi logrinn neikvætt gildi flatarmálsins undir ferlinum frá x til 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6.76</a:t>
            </a:r>
          </a:p>
        </p:txBody>
      </p:sp>
      <p:pic>
        <p:nvPicPr>
          <p:cNvPr id="3" name="Picture 1" descr="This figure is a graph. It is an increasing curve labeled f(x)=lnx. The curve is increasing with the y-axis as an asymptote. The curve intersects the x-axis at x=1."/>
          <p:cNvPicPr>
            <a:picLocks noGrp="1" noChangeAspect="1"/>
          </p:cNvPicPr>
          <p:nvPr/>
        </p:nvPicPr>
        <p:blipFill>
          <a:blip r:embed="rId3"/>
          <a:stretch>
            <a:fillRect/>
          </a:stretch>
        </p:blipFill>
        <p:spPr bwMode="auto">
          <a:xfrm>
            <a:off x="4305300" y="955245"/>
            <a:ext cx="3568700" cy="465540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f(x)=ln x sýnir að fallið er samfellt.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6.77</a:t>
            </a:r>
          </a:p>
        </p:txBody>
      </p:sp>
      <p:pic>
        <p:nvPicPr>
          <p:cNvPr id="3" name="Picture 1" descr="This figure is a graph. It is the curve y=1/t. It is decreasing and in the first quadrant. Under the curve is a shaded area. The area is bounded to the left at x=1 and to the right at x=e. The area is labeled “area=1”."/>
          <p:cNvPicPr>
            <a:picLocks noGrp="1" noChangeAspect="1"/>
          </p:cNvPicPr>
          <p:nvPr/>
        </p:nvPicPr>
        <p:blipFill>
          <a:blip r:embed="rId3"/>
          <a:stretch>
            <a:fillRect/>
          </a:stretch>
        </p:blipFill>
        <p:spPr bwMode="auto">
          <a:xfrm>
            <a:off x="3848100" y="952918"/>
            <a:ext cx="4483100" cy="466006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Flatarmálið undir ferlinum frá 1 til e er jafnt einum.</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6.78</a:t>
            </a:r>
          </a:p>
        </p:txBody>
      </p:sp>
      <p:pic>
        <p:nvPicPr>
          <p:cNvPr id="3" name="Picture 1" descr="This figure is a graph. It has three curves. The first curve is labeled exp x. It is an increasing curve with the x-axis as a horizontal asymptote. It intersects the y-axis at y=1. The second curve is a diagonal line through the origin. The third curve is labeled lnx. It is an increasing curve with the y-axis as an vertical axis. It intersects the x-axis at x=1."/>
          <p:cNvPicPr>
            <a:picLocks noGrp="1" noChangeAspect="1"/>
          </p:cNvPicPr>
          <p:nvPr/>
        </p:nvPicPr>
        <p:blipFill>
          <a:blip r:embed="rId3"/>
          <a:stretch>
            <a:fillRect/>
          </a:stretch>
        </p:blipFill>
        <p:spPr bwMode="auto">
          <a:xfrm>
            <a:off x="3771900" y="953329"/>
            <a:ext cx="4648200" cy="465924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fallanna ln x og exp x.</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6.8 Veldisvöxtur og veldishnignun (1 af 2)</a:t>
            </a:r>
          </a:p>
        </p:txBody>
      </p:sp>
      <p:sp>
        <p:nvSpPr>
          <p:cNvPr id="3" name="Content Placeholder 2"/>
          <p:cNvSpPr>
            <a:spLocks noGrp="1"/>
          </p:cNvSpPr>
          <p:nvPr>
            <p:ph idx="1"/>
          </p:nvPr>
        </p:nvSpPr>
        <p:spPr/>
        <p:txBody>
          <a:bodyPr/>
          <a:lstStyle/>
          <a:p>
            <a:pPr marL="0" lvl="0" indent="0">
              <a:buNone/>
            </a:pPr>
            <a:r>
              <a:rPr b="1"/>
              <a:t>Námsmarkmið</a:t>
            </a:r>
          </a:p>
          <a:p>
            <a:pPr lvl="0"/>
            <a:r>
              <a:t>Beita líkani um veldisvöxt, meðal annars við fólksfjölgun og vaxtavexti.</a:t>
            </a:r>
          </a:p>
          <a:p>
            <a:pPr lvl="0"/>
            <a:r>
              <a:t>Útskýra hugtakið tvöföldunartími.</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6.8 Veldisvöxtur og veldishnignun (2 af 2)</a:t>
            </a:r>
          </a:p>
        </p:txBody>
      </p:sp>
      <p:sp>
        <p:nvSpPr>
          <p:cNvPr id="3" name="Content Placeholder 2"/>
          <p:cNvSpPr>
            <a:spLocks noGrp="1"/>
          </p:cNvSpPr>
          <p:nvPr>
            <p:ph idx="1"/>
          </p:nvPr>
        </p:nvSpPr>
        <p:spPr/>
        <p:txBody>
          <a:bodyPr/>
          <a:lstStyle/>
          <a:p>
            <a:pPr marL="0" lvl="0" indent="0">
              <a:buNone/>
            </a:pPr>
            <a:r>
              <a:rPr b="1"/>
              <a:t>Námsmarkmið</a:t>
            </a:r>
          </a:p>
          <a:p>
            <a:pPr lvl="0"/>
            <a:r>
              <a:t>Beita líkani um veldishnignun, meðal annars við geislavirka hrörnun og kólnunarlögmál Newtons.</a:t>
            </a:r>
          </a:p>
          <a:p>
            <a:pPr lvl="0"/>
            <a:r>
              <a:t>Útskýra hugtakið helmingunartími.</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6.79</a:t>
            </a:r>
          </a:p>
        </p:txBody>
      </p:sp>
      <p:pic>
        <p:nvPicPr>
          <p:cNvPr id="3" name="Picture 1" descr="This figure is a graph. It is the exponential curve for y=200e^0.02t. It is in the first quadrant and an increasing function. It begins on the y-axis."/>
          <p:cNvPicPr>
            <a:picLocks noGrp="1" noChangeAspect="1"/>
          </p:cNvPicPr>
          <p:nvPr/>
        </p:nvPicPr>
        <p:blipFill>
          <a:blip r:embed="rId3"/>
          <a:stretch>
            <a:fillRect/>
          </a:stretch>
        </p:blipFill>
        <p:spPr bwMode="auto">
          <a:xfrm>
            <a:off x="4168010" y="952500"/>
            <a:ext cx="386867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 um veldisvöxt bakteríustofns.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6.1 Veldisvöxtur bakteríustofns </a:t>
            </a:r>
          </a:p>
        </p:txBody>
      </p:sp>
      <p:pic>
        <p:nvPicPr>
          <p:cNvPr id="3" name="Picture 1" descr="Table 6.1 Exponential Growth of a Bacterial Population; Columns: Time (min), Population Size (no. of bacteria); Row 1: 10, 244; Row 2: 20, 298; Row 3: 30, 364; Row 4: 40... (Full description in notes)"/>
          <p:cNvPicPr>
            <a:picLocks noGrp="1" noChangeAspect="1"/>
          </p:cNvPicPr>
          <p:nvPr/>
        </p:nvPicPr>
        <p:blipFill>
          <a:blip r:embed="rId3"/>
          <a:stretch>
            <a:fillRect/>
          </a:stretch>
        </p:blipFill>
        <p:spPr bwMode="auto">
          <a:xfrm>
            <a:off x="4077736" y="952500"/>
            <a:ext cx="4049227" cy="5168900"/>
          </a:xfrm>
          <a:prstGeom prst="rect">
            <a:avLst/>
          </a:prstGeom>
          <a:noFill/>
          <a:ln w="9525">
            <a:noFill/>
            <a:headEnd/>
            <a:tailEnd/>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6.80</a:t>
            </a:r>
          </a:p>
        </p:txBody>
      </p:sp>
      <p:pic>
        <p:nvPicPr>
          <p:cNvPr id="3" name="Picture 1" descr="This figure is a graph in the first quadrant. It is a decreasing exponential curve. It begins on the y-axis at 2000 and decreases towards the t-axis."/>
          <p:cNvPicPr>
            <a:picLocks noGrp="1" noChangeAspect="1"/>
          </p:cNvPicPr>
          <p:nvPr/>
        </p:nvPicPr>
        <p:blipFill>
          <a:blip r:embed="rId3"/>
          <a:stretch>
            <a:fillRect/>
          </a:stretch>
        </p:blipFill>
        <p:spPr bwMode="auto">
          <a:xfrm>
            <a:off x="4168010" y="952500"/>
            <a:ext cx="386867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 um veldishnignun.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6.9 Stærðfræðigreining breiðbogafalla</a:t>
            </a:r>
          </a:p>
        </p:txBody>
      </p:sp>
      <p:sp>
        <p:nvSpPr>
          <p:cNvPr id="3" name="Content Placeholder 2"/>
          <p:cNvSpPr>
            <a:spLocks noGrp="1"/>
          </p:cNvSpPr>
          <p:nvPr>
            <p:ph idx="1"/>
          </p:nvPr>
        </p:nvSpPr>
        <p:spPr/>
        <p:txBody>
          <a:bodyPr/>
          <a:lstStyle/>
          <a:p>
            <a:pPr marL="0" lvl="0" indent="0">
              <a:buNone/>
            </a:pPr>
            <a:r>
              <a:rPr b="1"/>
              <a:t>Námsmarkmið</a:t>
            </a:r>
          </a:p>
          <a:p>
            <a:pPr lvl="0"/>
            <a:r>
              <a:t>Beita formúlum fyrir afleiður og heildi breiðbogafalla.</a:t>
            </a:r>
          </a:p>
          <a:p>
            <a:pPr lvl="0"/>
            <a:r>
              <a:t>Beita formúlum fyrir afleiður andhverfra breiðbogafalla og samsvarandi heildi.</a:t>
            </a:r>
          </a:p>
          <a:p>
            <a:pPr lvl="0"/>
            <a:r>
              <a:t>Lýsa algengum aðstæðum þar sem keðjulína kemur fyrir.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6.81</a:t>
            </a:r>
          </a:p>
        </p:txBody>
      </p:sp>
      <p:pic>
        <p:nvPicPr>
          <p:cNvPr id="3" name="Picture 1" descr="This figure has six graphs. The first graph labeled “a” is of the function y=sinh(x). It is an increasing function from the 3rd quadrant, through the origin to the first quadrant. The second graph is labeled “b” and is of the function y=cosh(x). It decreases in the second quadrant to the intercept y=1, then becomes an increasing function. The third graph labeled “c” is of the function y=tanh(x). It is an increasing function from the third quadrant, through the origin, to the first quadrant. The fourth graph is labeled “d” and is of the function y=coth(x). It has two pieces, one in the third quadrant and one in the first quadrant with a vertical asymptote at the y-axis. The fifth graph is labeled “e” and is of the function y=sech(x). It is a curve above the x-axis, increasing in the second quadrant, to the y-axis at y=1 and then decreases. The sixth graph is labeled “f” and is of the function y=csch(x). It has two pieces, one in the third quadrant and one in the first quadrant with a vertical asymptote at the y-axis."/>
          <p:cNvPicPr>
            <a:picLocks noGrp="1" noChangeAspect="1"/>
          </p:cNvPicPr>
          <p:nvPr/>
        </p:nvPicPr>
        <p:blipFill>
          <a:blip r:embed="rId3"/>
          <a:stretch>
            <a:fillRect/>
          </a:stretch>
        </p:blipFill>
        <p:spPr bwMode="auto">
          <a:xfrm>
            <a:off x="3111500" y="954521"/>
            <a:ext cx="5956300" cy="465685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breiðbogafallanna.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6.2 Afleiður breiðbogafallanna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3904488"/>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557784">
                    <a:tc>
                      <a:txBody>
                        <a:bodyPr/>
                        <a:lstStyle/>
                        <a:p>
                          <a:pPr algn="ctr"/>
                          <a:r>
                            <a:rPr sz="1800" b="1">
                              <a:solidFill>
                                <a:srgbClr val="FFFFFF"/>
                              </a:solidFill>
                              <a:latin typeface="DejaVu Sans"/>
                            </a:rPr>
                            <a:t>f(x)</a:t>
                          </a:r>
                        </a:p>
                      </a:txBody>
                      <a:tcPr anchor="ctr" marL="109728" marR="109728"/>
                    </a:tc>
                    <a:tc>
                      <a:txBody>
                        <a:bodyPr/>
                        <a:lstStyle/>
                        <a:p>
                          <a:pPr algn="ctr"/>
                          <a:r>
                            <a:rPr sz="1800" b="1">
                              <a:solidFill>
                                <a:srgbClr val="FFFFFF"/>
                              </a:solidFill>
                              <a:latin typeface="DejaVu Sans"/>
                            </a:rPr>
                            <a:t>d f(x) / dx</a:t>
                          </a:r>
                        </a:p>
                      </a:txBody>
                      <a:tcPr anchor="ctr" marL="109728" marR="109728"/>
                    </a:tc>
                    <a:extLst>
                      <a:ext uri="{0D108BD9-81ED-4DB2-BD59-A6C34878D82A}">
                        <a16:rowId xmlns:a16="http://schemas.microsoft.com/office/drawing/2014/main" val="10000"/>
                      </a:ext>
                    </a:extLst>
                  </a:tr>
                  <a:tr h="557784">
                    <a:tc>
                      <a:txBody>
                        <a:bodyPr/>
                        <a:lstStyle/>
                        <a:p>
                          <a:pPr algn="ctr"/>
                          <a:r>
                            <a:rPr sz="1800" b="0">
                              <a:solidFill>
                                <a:srgbClr val="14252B"/>
                              </a:solidFill>
                              <a:latin typeface="DejaVu Sans"/>
                            </a:rPr>
                            <a:t>sinh x</a:t>
                          </a:r>
                        </a:p>
                      </a:txBody>
                      <a:tcPr anchor="ctr" marL="109728" marR="109728"/>
                    </a:tc>
                    <a:tc>
                      <a:txBody>
                        <a:bodyPr/>
                        <a:lstStyle/>
                        <a:p>
                          <a:pPr algn="ctr"/>
                          <a:r>
                            <a:rPr sz="1800" b="0">
                              <a:solidFill>
                                <a:srgbClr val="14252B"/>
                              </a:solidFill>
                              <a:latin typeface="DejaVu Sans"/>
                            </a:rPr>
                            <a:t>cosh x</a:t>
                          </a:r>
                        </a:p>
                      </a:txBody>
                      <a:tcPr anchor="ctr" marL="109728" marR="109728"/>
                    </a:tc>
                    <a:extLst>
                      <a:ext uri="{0D108BD9-81ED-4DB2-BD59-A6C34878D82A}">
                        <a16:rowId xmlns:a16="http://schemas.microsoft.com/office/drawing/2014/main" val="10001"/>
                      </a:ext>
                    </a:extLst>
                  </a:tr>
                  <a:tr h="557784">
                    <a:tc>
                      <a:txBody>
                        <a:bodyPr/>
                        <a:lstStyle/>
                        <a:p>
                          <a:pPr algn="ctr"/>
                          <a:r>
                            <a:rPr sz="1800" b="0">
                              <a:solidFill>
                                <a:srgbClr val="14252B"/>
                              </a:solidFill>
                              <a:latin typeface="DejaVu Sans"/>
                            </a:rPr>
                            <a:t>cosh x</a:t>
                          </a:r>
                        </a:p>
                      </a:txBody>
                      <a:tcPr anchor="ctr" marL="109728" marR="109728"/>
                    </a:tc>
                    <a:tc>
                      <a:txBody>
                        <a:bodyPr/>
                        <a:lstStyle/>
                        <a:p>
                          <a:pPr algn="ctr"/>
                          <a:r>
                            <a:rPr sz="1800" b="0">
                              <a:solidFill>
                                <a:srgbClr val="14252B"/>
                              </a:solidFill>
                              <a:latin typeface="DejaVu Sans"/>
                            </a:rPr>
                            <a:t>sinh x</a:t>
                          </a:r>
                        </a:p>
                      </a:txBody>
                      <a:tcPr anchor="ctr" marL="109728" marR="109728"/>
                    </a:tc>
                    <a:extLst>
                      <a:ext uri="{0D108BD9-81ED-4DB2-BD59-A6C34878D82A}">
                        <a16:rowId xmlns:a16="http://schemas.microsoft.com/office/drawing/2014/main" val="10002"/>
                      </a:ext>
                    </a:extLst>
                  </a:tr>
                  <a:tr h="557784">
                    <a:tc>
                      <a:txBody>
                        <a:bodyPr/>
                        <a:lstStyle/>
                        <a:p>
                          <a:pPr algn="ctr"/>
                          <a:r>
                            <a:rPr sz="1800" b="0">
                              <a:solidFill>
                                <a:srgbClr val="14252B"/>
                              </a:solidFill>
                              <a:latin typeface="DejaVu Sans"/>
                            </a:rPr>
                            <a:t>tanh x</a:t>
                          </a:r>
                        </a:p>
                      </a:txBody>
                      <a:tcPr anchor="ctr" marL="109728" marR="109728"/>
                    </a:tc>
                    <a:tc>
                      <a:txBody>
                        <a:bodyPr/>
                        <a:lstStyle/>
                        <a:p>
                          <a:pPr algn="ctr"/>
                          <a:r>
                            <a:rPr sz="1800" b="0">
                              <a:solidFill>
                                <a:srgbClr val="14252B"/>
                              </a:solidFill>
                              <a:latin typeface="DejaVu Sans"/>
                            </a:rPr>
                            <a:t>sech² x</a:t>
                          </a:r>
                        </a:p>
                      </a:txBody>
                      <a:tcPr anchor="ctr" marL="109728" marR="109728"/>
                    </a:tc>
                    <a:extLst>
                      <a:ext uri="{0D108BD9-81ED-4DB2-BD59-A6C34878D82A}">
                        <a16:rowId xmlns:a16="http://schemas.microsoft.com/office/drawing/2014/main" val="10003"/>
                      </a:ext>
                    </a:extLst>
                  </a:tr>
                  <a:tr h="557784">
                    <a:tc>
                      <a:txBody>
                        <a:bodyPr/>
                        <a:lstStyle/>
                        <a:p>
                          <a:pPr algn="ctr"/>
                          <a:r>
                            <a:rPr sz="1800" b="0">
                              <a:solidFill>
                                <a:srgbClr val="14252B"/>
                              </a:solidFill>
                              <a:latin typeface="DejaVu Sans"/>
                            </a:rPr>
                            <a:t>coth x</a:t>
                          </a:r>
                        </a:p>
                      </a:txBody>
                      <a:tcPr anchor="ctr" marL="109728" marR="109728"/>
                    </a:tc>
                    <a:tc>
                      <a:txBody>
                        <a:bodyPr/>
                        <a:lstStyle/>
                        <a:p>
                          <a:pPr algn="ctr"/>
                          <a:r>
                            <a:rPr sz="1800" b="0">
                              <a:solidFill>
                                <a:srgbClr val="14252B"/>
                              </a:solidFill>
                              <a:latin typeface="DejaVu Sans"/>
                            </a:rPr>
                            <a:t>−csch² x</a:t>
                          </a:r>
                        </a:p>
                      </a:txBody>
                      <a:tcPr anchor="ctr" marL="109728" marR="109728"/>
                    </a:tc>
                    <a:extLst>
                      <a:ext uri="{0D108BD9-81ED-4DB2-BD59-A6C34878D82A}">
                        <a16:rowId xmlns:a16="http://schemas.microsoft.com/office/drawing/2014/main" val="10004"/>
                      </a:ext>
                    </a:extLst>
                  </a:tr>
                  <a:tr h="557784">
                    <a:tc>
                      <a:txBody>
                        <a:bodyPr/>
                        <a:lstStyle/>
                        <a:p>
                          <a:pPr algn="ctr"/>
                          <a:r>
                            <a:rPr sz="1800" b="0">
                              <a:solidFill>
                                <a:srgbClr val="14252B"/>
                              </a:solidFill>
                              <a:latin typeface="DejaVu Sans"/>
                            </a:rPr>
                            <a:t>sech x</a:t>
                          </a:r>
                        </a:p>
                      </a:txBody>
                      <a:tcPr anchor="ctr" marL="109728" marR="109728"/>
                    </a:tc>
                    <a:tc>
                      <a:txBody>
                        <a:bodyPr/>
                        <a:lstStyle/>
                        <a:p>
                          <a:pPr algn="ctr"/>
                          <a:r>
                            <a:rPr sz="1800" b="0">
                              <a:solidFill>
                                <a:srgbClr val="14252B"/>
                              </a:solidFill>
                              <a:latin typeface="DejaVu Sans"/>
                            </a:rPr>
                            <a:t>−sech x · tanh x</a:t>
                          </a:r>
                        </a:p>
                      </a:txBody>
                      <a:tcPr anchor="ctr" marL="109728" marR="109728"/>
                    </a:tc>
                    <a:extLst>
                      <a:ext uri="{0D108BD9-81ED-4DB2-BD59-A6C34878D82A}">
                        <a16:rowId xmlns:a16="http://schemas.microsoft.com/office/drawing/2014/main" val="10005"/>
                      </a:ext>
                    </a:extLst>
                  </a:tr>
                  <a:tr h="557784">
                    <a:tc>
                      <a:txBody>
                        <a:bodyPr/>
                        <a:lstStyle/>
                        <a:p>
                          <a:pPr algn="ctr"/>
                          <a:r>
                            <a:rPr sz="1800" b="0">
                              <a:solidFill>
                                <a:srgbClr val="14252B"/>
                              </a:solidFill>
                              <a:latin typeface="DejaVu Sans"/>
                            </a:rPr>
                            <a:t>csch x</a:t>
                          </a:r>
                        </a:p>
                      </a:txBody>
                      <a:tcPr anchor="ctr" marL="109728" marR="109728"/>
                    </a:tc>
                    <a:tc>
                      <a:txBody>
                        <a:bodyPr/>
                        <a:lstStyle/>
                        <a:p>
                          <a:pPr algn="ctr"/>
                          <a:r>
                            <a:rPr sz="1800" b="0">
                              <a:solidFill>
                                <a:srgbClr val="14252B"/>
                              </a:solidFill>
                              <a:latin typeface="DejaVu Sans"/>
                            </a:rPr>
                            <a:t>−csch x · coth x</a:t>
                          </a:r>
                        </a:p>
                      </a:txBody>
                      <a:tcPr anchor="ctr" marL="109728" marR="109728"/>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3904488"/>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557784">
                    <a:tc>
                      <a:txBody>
                        <a:bodyPr/>
                        <a:lstStyle/>
                        <a:p>
                          <a:pPr algn="ctr"/>
                          <a:r>
                            <a:rPr sz="1800" b="1">
                              <a:solidFill>
                                <a:srgbClr val="FFFFFF"/>
                              </a:solidFill>
                              <a:latin typeface="DejaVu Sans"/>
                            </a:rPr>
                            <a:t>f(x)</a:t>
                          </a:r>
                        </a:p>
                      </a:txBody>
                      <a:tcPr anchor="ctr" marL="109728" marR="109728"/>
                    </a:tc>
                    <a:tc>
                      <a:txBody>
                        <a:bodyPr/>
                        <a:lstStyle/>
                        <a:p>
                          <a:pPr algn="ctr"/>
                          <a:r>
                            <a:rPr sz="1800" b="1">
                              <a:solidFill>
                                <a:srgbClr val="FFFFFF"/>
                              </a:solidFill>
                              <a:latin typeface="DejaVu Sans"/>
                            </a:rPr>
                            <a:t>d f(x) / dx</a:t>
                          </a:r>
                        </a:p>
                      </a:txBody>
                      <a:tcPr anchor="ctr" marL="109728" marR="109728"/>
                    </a:tc>
                    <a:extLst>
                      <a:ext uri="{0D108BD9-81ED-4DB2-BD59-A6C34878D82A}">
                        <a16:rowId xmlns:a16="http://schemas.microsoft.com/office/drawing/2014/main" val="10000"/>
                      </a:ext>
                    </a:extLst>
                  </a:tr>
                  <a:tr h="557784">
                    <a:tc>
                      <a:txBody>
                        <a:bodyPr/>
                        <a:lstStyle/>
                        <a:p>
                          <a:pPr algn="ctr"/>
                          <a:r>
                            <a:rPr sz="1800" b="0">
                              <a:solidFill>
                                <a:srgbClr val="14252B"/>
                              </a:solidFill>
                              <a:latin typeface="DejaVu Sans"/>
                            </a:rPr>
                            <a:t>sinh x</a:t>
                          </a:r>
                        </a:p>
                      </a:txBody>
                      <a:tcPr anchor="ctr" marL="109728" marR="109728"/>
                    </a:tc>
                    <a:tc>
                      <a:txBody>
                        <a:bodyPr/>
                        <a:lstStyle/>
                        <a:p>
                          <a:pPr algn="ctr"/>
                          <a:r>
                            <a:rPr sz="1800" b="0">
                              <a:solidFill>
                                <a:srgbClr val="14252B"/>
                              </a:solidFill>
                              <a:latin typeface="DejaVu Sans"/>
                            </a:rPr>
                            <a:t>cosh x</a:t>
                          </a:r>
                        </a:p>
                      </a:txBody>
                      <a:tcPr anchor="ctr" marL="109728" marR="109728"/>
                    </a:tc>
                    <a:extLst>
                      <a:ext uri="{0D108BD9-81ED-4DB2-BD59-A6C34878D82A}">
                        <a16:rowId xmlns:a16="http://schemas.microsoft.com/office/drawing/2014/main" val="10001"/>
                      </a:ext>
                    </a:extLst>
                  </a:tr>
                  <a:tr h="557784">
                    <a:tc>
                      <a:txBody>
                        <a:bodyPr/>
                        <a:lstStyle/>
                        <a:p>
                          <a:pPr algn="ctr"/>
                          <a:r>
                            <a:rPr sz="1800" b="0">
                              <a:solidFill>
                                <a:srgbClr val="14252B"/>
                              </a:solidFill>
                              <a:latin typeface="DejaVu Sans"/>
                            </a:rPr>
                            <a:t>cosh x</a:t>
                          </a:r>
                        </a:p>
                      </a:txBody>
                      <a:tcPr anchor="ctr" marL="109728" marR="109728"/>
                    </a:tc>
                    <a:tc>
                      <a:txBody>
                        <a:bodyPr/>
                        <a:lstStyle/>
                        <a:p>
                          <a:pPr algn="ctr"/>
                          <a:r>
                            <a:rPr sz="1800" b="0">
                              <a:solidFill>
                                <a:srgbClr val="14252B"/>
                              </a:solidFill>
                              <a:latin typeface="DejaVu Sans"/>
                            </a:rPr>
                            <a:t>sinh x</a:t>
                          </a:r>
                        </a:p>
                      </a:txBody>
                      <a:tcPr anchor="ctr" marL="109728" marR="109728"/>
                    </a:tc>
                    <a:extLst>
                      <a:ext uri="{0D108BD9-81ED-4DB2-BD59-A6C34878D82A}">
                        <a16:rowId xmlns:a16="http://schemas.microsoft.com/office/drawing/2014/main" val="10002"/>
                      </a:ext>
                    </a:extLst>
                  </a:tr>
                  <a:tr h="557784">
                    <a:tc>
                      <a:txBody>
                        <a:bodyPr/>
                        <a:lstStyle/>
                        <a:p>
                          <a:pPr algn="ctr"/>
                          <a:r>
                            <a:rPr sz="1800" b="0">
                              <a:solidFill>
                                <a:srgbClr val="14252B"/>
                              </a:solidFill>
                              <a:latin typeface="DejaVu Sans"/>
                            </a:rPr>
                            <a:t>tanh x</a:t>
                          </a:r>
                        </a:p>
                      </a:txBody>
                      <a:tcPr anchor="ctr" marL="109728" marR="109728"/>
                    </a:tc>
                    <a:tc>
                      <a:txBody>
                        <a:bodyPr/>
                        <a:lstStyle/>
                        <a:p>
                          <a:pPr algn="ctr"/>
                          <a:r>
                            <a:rPr sz="1800" b="0">
                              <a:solidFill>
                                <a:srgbClr val="14252B"/>
                              </a:solidFill>
                              <a:latin typeface="DejaVu Sans"/>
                            </a:rPr>
                            <a:t>sech² x</a:t>
                          </a:r>
                        </a:p>
                      </a:txBody>
                      <a:tcPr anchor="ctr" marL="109728" marR="109728"/>
                    </a:tc>
                    <a:extLst>
                      <a:ext uri="{0D108BD9-81ED-4DB2-BD59-A6C34878D82A}">
                        <a16:rowId xmlns:a16="http://schemas.microsoft.com/office/drawing/2014/main" val="10003"/>
                      </a:ext>
                    </a:extLst>
                  </a:tr>
                  <a:tr h="557784">
                    <a:tc>
                      <a:txBody>
                        <a:bodyPr/>
                        <a:lstStyle/>
                        <a:p>
                          <a:pPr algn="ctr"/>
                          <a:r>
                            <a:rPr sz="1800" b="0">
                              <a:solidFill>
                                <a:srgbClr val="14252B"/>
                              </a:solidFill>
                              <a:latin typeface="DejaVu Sans"/>
                            </a:rPr>
                            <a:t>coth x</a:t>
                          </a:r>
                        </a:p>
                      </a:txBody>
                      <a:tcPr anchor="ctr" marL="109728" marR="109728"/>
                    </a:tc>
                    <a:tc>
                      <a:txBody>
                        <a:bodyPr/>
                        <a:lstStyle/>
                        <a:p>
                          <a:pPr algn="ctr"/>
                          <a:r>
                            <a:rPr sz="1800" b="0">
                              <a:solidFill>
                                <a:srgbClr val="14252B"/>
                              </a:solidFill>
                              <a:latin typeface="DejaVu Sans"/>
                            </a:rPr>
                            <a:t>−csch² x</a:t>
                          </a:r>
                        </a:p>
                      </a:txBody>
                      <a:tcPr anchor="ctr" marL="109728" marR="109728"/>
                    </a:tc>
                    <a:extLst>
                      <a:ext uri="{0D108BD9-81ED-4DB2-BD59-A6C34878D82A}">
                        <a16:rowId xmlns:a16="http://schemas.microsoft.com/office/drawing/2014/main" val="10004"/>
                      </a:ext>
                    </a:extLst>
                  </a:tr>
                  <a:tr h="557784">
                    <a:tc>
                      <a:txBody>
                        <a:bodyPr/>
                        <a:lstStyle/>
                        <a:p>
                          <a:pPr algn="ctr"/>
                          <a:r>
                            <a:rPr sz="1800" b="0">
                              <a:solidFill>
                                <a:srgbClr val="14252B"/>
                              </a:solidFill>
                              <a:latin typeface="DejaVu Sans"/>
                            </a:rPr>
                            <a:t>sech x</a:t>
                          </a:r>
                        </a:p>
                      </a:txBody>
                      <a:tcPr anchor="ctr" marL="109728" marR="109728"/>
                    </a:tc>
                    <a:tc>
                      <a:txBody>
                        <a:bodyPr/>
                        <a:lstStyle/>
                        <a:p>
                          <a:pPr algn="ctr"/>
                          <a:r>
                            <a:rPr sz="1800" b="0">
                              <a:solidFill>
                                <a:srgbClr val="14252B"/>
                              </a:solidFill>
                              <a:latin typeface="DejaVu Sans"/>
                            </a:rPr>
                            <a:t>−sech x · tanh x</a:t>
                          </a:r>
                        </a:p>
                      </a:txBody>
                      <a:tcPr anchor="ctr" marL="109728" marR="109728"/>
                    </a:tc>
                    <a:extLst>
                      <a:ext uri="{0D108BD9-81ED-4DB2-BD59-A6C34878D82A}">
                        <a16:rowId xmlns:a16="http://schemas.microsoft.com/office/drawing/2014/main" val="10005"/>
                      </a:ext>
                    </a:extLst>
                  </a:tr>
                  <a:tr h="557784">
                    <a:tc>
                      <a:txBody>
                        <a:bodyPr/>
                        <a:lstStyle/>
                        <a:p>
                          <a:pPr algn="ctr"/>
                          <a:r>
                            <a:rPr sz="1800" b="0">
                              <a:solidFill>
                                <a:srgbClr val="14252B"/>
                              </a:solidFill>
                              <a:latin typeface="DejaVu Sans"/>
                            </a:rPr>
                            <a:t>csch x</a:t>
                          </a:r>
                        </a:p>
                      </a:txBody>
                      <a:tcPr anchor="ctr" marL="109728" marR="109728"/>
                    </a:tc>
                    <a:tc>
                      <a:txBody>
                        <a:bodyPr/>
                        <a:lstStyle/>
                        <a:p>
                          <a:pPr algn="ctr"/>
                          <a:r>
                            <a:rPr sz="1800" b="0">
                              <a:solidFill>
                                <a:srgbClr val="14252B"/>
                              </a:solidFill>
                              <a:latin typeface="DejaVu Sans"/>
                            </a:rPr>
                            <a:t>−csch x · coth x</a:t>
                          </a:r>
                        </a:p>
                      </a:txBody>
                      <a:tcPr anchor="ctr" marL="109728" marR="109728"/>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6.3 Skilgreiningarmengi og myndmengi andhverfu breiðbogafallanna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390448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557784">
                    <a:tc>
                      <a:txBody>
                        <a:bodyPr/>
                        <a:lstStyle/>
                        <a:p>
                          <a:pPr algn="ctr"/>
                          <a:r>
                            <a:rPr sz="1600" b="1">
                              <a:solidFill>
                                <a:srgbClr val="FFFFFF"/>
                              </a:solidFill>
                              <a:latin typeface="DejaVu Sans"/>
                            </a:rPr>
                            <a:t>Fall</a:t>
                          </a:r>
                        </a:p>
                      </a:txBody>
                      <a:tcPr anchor="ctr" marL="109728" marR="109728"/>
                    </a:tc>
                    <a:tc>
                      <a:txBody>
                        <a:bodyPr/>
                        <a:lstStyle/>
                        <a:p>
                          <a:pPr algn="ctr"/>
                          <a:r>
                            <a:rPr sz="1600" b="1">
                              <a:solidFill>
                                <a:srgbClr val="FFFFFF"/>
                              </a:solidFill>
                              <a:latin typeface="DejaVu Sans"/>
                            </a:rPr>
                            <a:t>Skilgreiningarmengi</a:t>
                          </a:r>
                        </a:p>
                      </a:txBody>
                      <a:tcPr anchor="ctr" marL="109728" marR="109728"/>
                    </a:tc>
                    <a:tc>
                      <a:txBody>
                        <a:bodyPr/>
                        <a:lstStyle/>
                        <a:p>
                          <a:pPr algn="ctr"/>
                          <a:r>
                            <a:rPr sz="1600" b="1">
                              <a:solidFill>
                                <a:srgbClr val="FFFFFF"/>
                              </a:solidFill>
                              <a:latin typeface="DejaVu Sans"/>
                            </a:rPr>
                            <a:t>Myndmengi</a:t>
                          </a:r>
                        </a:p>
                      </a:txBody>
                      <a:tcPr anchor="ctr" marL="109728" marR="109728"/>
                    </a:tc>
                    <a:extLst>
                      <a:ext uri="{0D108BD9-81ED-4DB2-BD59-A6C34878D82A}">
                        <a16:rowId xmlns:a16="http://schemas.microsoft.com/office/drawing/2014/main" val="10000"/>
                      </a:ext>
                    </a:extLst>
                  </a:tr>
                  <a:tr h="557784">
                    <a:tc>
                      <a:txBody>
                        <a:bodyPr/>
                        <a:lstStyle/>
                        <a:p>
                          <a:pPr algn="ctr"/>
                          <a:r>
                            <a:rPr sz="1600" b="0">
                              <a:solidFill>
                                <a:srgbClr val="14252B"/>
                              </a:solidFill>
                              <a:latin typeface="DejaVu Sans"/>
                            </a:rPr>
                            <a:t>sinh⁻¹ x</a:t>
                          </a:r>
                        </a:p>
                      </a:txBody>
                      <a:tcPr anchor="ctr" marL="109728" marR="109728"/>
                    </a:tc>
                    <a:tc>
                      <a:txBody>
                        <a:bodyPr/>
                        <a:lstStyle/>
                        <a:p>
                          <a:pPr algn="ctr"/>
                          <a:r>
                            <a:rPr sz="1600" b="0">
                              <a:solidFill>
                                <a:srgbClr val="14252B"/>
                              </a:solidFill>
                              <a:latin typeface="DejaVu Sans"/>
                            </a:rPr>
                            <a:t>(−∞, ∞)</a:t>
                          </a:r>
                        </a:p>
                      </a:txBody>
                      <a:tcPr anchor="ctr" marL="109728" marR="109728"/>
                    </a:tc>
                    <a:tc>
                      <a:txBody>
                        <a:bodyPr/>
                        <a:lstStyle/>
                        <a:p>
                          <a:pPr algn="ctr"/>
                          <a:r>
                            <a:rPr sz="1600" b="0">
                              <a:solidFill>
                                <a:srgbClr val="14252B"/>
                              </a:solidFill>
                              <a:latin typeface="DejaVu Sans"/>
                            </a:rPr>
                            <a:t>(−∞, ∞)</a:t>
                          </a:r>
                        </a:p>
                      </a:txBody>
                      <a:tcPr anchor="ctr" marL="109728" marR="109728"/>
                    </a:tc>
                    <a:extLst>
                      <a:ext uri="{0D108BD9-81ED-4DB2-BD59-A6C34878D82A}">
                        <a16:rowId xmlns:a16="http://schemas.microsoft.com/office/drawing/2014/main" val="10001"/>
                      </a:ext>
                    </a:extLst>
                  </a:tr>
                  <a:tr h="557784">
                    <a:tc>
                      <a:txBody>
                        <a:bodyPr/>
                        <a:lstStyle/>
                        <a:p>
                          <a:pPr algn="ctr"/>
                          <a:r>
                            <a:rPr sz="1600" b="0">
                              <a:solidFill>
                                <a:srgbClr val="14252B"/>
                              </a:solidFill>
                              <a:latin typeface="DejaVu Sans"/>
                            </a:rPr>
                            <a:t>cosh⁻¹ x</a:t>
                          </a:r>
                        </a:p>
                      </a:txBody>
                      <a:tcPr anchor="ctr" marL="109728" marR="109728"/>
                    </a:tc>
                    <a:tc>
                      <a:txBody>
                        <a:bodyPr/>
                        <a:lstStyle/>
                        <a:p>
                          <a:pPr algn="ctr"/>
                          <a:r>
                            <a:rPr sz="1600" b="0">
                              <a:solidFill>
                                <a:srgbClr val="14252B"/>
                              </a:solidFill>
                              <a:latin typeface="DejaVu Sans"/>
                            </a:rPr>
                            <a:t>[1, ∞)</a:t>
                          </a:r>
                        </a:p>
                      </a:txBody>
                      <a:tcPr anchor="ctr" marL="109728" marR="109728"/>
                    </a:tc>
                    <a:tc>
                      <a:txBody>
                        <a:bodyPr/>
                        <a:lstStyle/>
                        <a:p>
                          <a:pPr algn="ctr"/>
                          <a:r>
                            <a:rPr sz="1600" b="0">
                              <a:solidFill>
                                <a:srgbClr val="14252B"/>
                              </a:solidFill>
                              <a:latin typeface="DejaVu Sans"/>
                            </a:rPr>
                            <a:t>[0, ∞)</a:t>
                          </a:r>
                        </a:p>
                      </a:txBody>
                      <a:tcPr anchor="ctr" marL="109728" marR="109728"/>
                    </a:tc>
                    <a:extLst>
                      <a:ext uri="{0D108BD9-81ED-4DB2-BD59-A6C34878D82A}">
                        <a16:rowId xmlns:a16="http://schemas.microsoft.com/office/drawing/2014/main" val="10002"/>
                      </a:ext>
                    </a:extLst>
                  </a:tr>
                  <a:tr h="557784">
                    <a:tc>
                      <a:txBody>
                        <a:bodyPr/>
                        <a:lstStyle/>
                        <a:p>
                          <a:pPr algn="ctr"/>
                          <a:r>
                            <a:rPr sz="1600" b="0">
                              <a:solidFill>
                                <a:srgbClr val="14252B"/>
                              </a:solidFill>
                              <a:latin typeface="DejaVu Sans"/>
                            </a:rPr>
                            <a:t>tanh⁻¹ x</a:t>
                          </a:r>
                        </a:p>
                      </a:txBody>
                      <a:tcPr anchor="ctr" marL="109728" marR="109728"/>
                    </a:tc>
                    <a:tc>
                      <a:txBody>
                        <a:bodyPr/>
                        <a:lstStyle/>
                        <a:p>
                          <a:pPr algn="ctr"/>
                          <a:r>
                            <a:rPr sz="1600" b="0">
                              <a:solidFill>
                                <a:srgbClr val="14252B"/>
                              </a:solidFill>
                              <a:latin typeface="DejaVu Sans"/>
                            </a:rPr>
                            <a:t>(−1, 1)</a:t>
                          </a:r>
                        </a:p>
                      </a:txBody>
                      <a:tcPr anchor="ctr" marL="109728" marR="109728"/>
                    </a:tc>
                    <a:tc>
                      <a:txBody>
                        <a:bodyPr/>
                        <a:lstStyle/>
                        <a:p>
                          <a:pPr algn="ctr"/>
                          <a:r>
                            <a:rPr sz="1600" b="0">
                              <a:solidFill>
                                <a:srgbClr val="14252B"/>
                              </a:solidFill>
                              <a:latin typeface="DejaVu Sans"/>
                            </a:rPr>
                            <a:t>(−∞, ∞)</a:t>
                          </a:r>
                        </a:p>
                      </a:txBody>
                      <a:tcPr anchor="ctr" marL="109728" marR="109728"/>
                    </a:tc>
                    <a:extLst>
                      <a:ext uri="{0D108BD9-81ED-4DB2-BD59-A6C34878D82A}">
                        <a16:rowId xmlns:a16="http://schemas.microsoft.com/office/drawing/2014/main" val="10003"/>
                      </a:ext>
                    </a:extLst>
                  </a:tr>
                  <a:tr h="557784">
                    <a:tc>
                      <a:txBody>
                        <a:bodyPr/>
                        <a:lstStyle/>
                        <a:p>
                          <a:pPr algn="ctr"/>
                          <a:r>
                            <a:rPr sz="1600" b="0">
                              <a:solidFill>
                                <a:srgbClr val="14252B"/>
                              </a:solidFill>
                              <a:latin typeface="DejaVu Sans"/>
                            </a:rPr>
                            <a:t>coth⁻¹ x</a:t>
                          </a:r>
                        </a:p>
                      </a:txBody>
                      <a:tcPr anchor="ctr" marL="109728" marR="109728"/>
                    </a:tc>
                    <a:tc>
                      <a:txBody>
                        <a:bodyPr/>
                        <a:lstStyle/>
                        <a:p>
                          <a:pPr algn="ctr"/>
                          <a:r>
                            <a:rPr sz="1600" b="0">
                              <a:solidFill>
                                <a:srgbClr val="14252B"/>
                              </a:solidFill>
                              <a:latin typeface="DejaVu Sans"/>
                            </a:rPr>
                            <a:t>(−∞, −1) ∪ (1, ∞)</a:t>
                          </a:r>
                        </a:p>
                      </a:txBody>
                      <a:tcPr anchor="ctr" marL="109728" marR="109728"/>
                    </a:tc>
                    <a:tc>
                      <a:txBody>
                        <a:bodyPr/>
                        <a:lstStyle/>
                        <a:p>
                          <a:pPr algn="ctr"/>
                          <a:r>
                            <a:rPr sz="1600" b="0">
                              <a:solidFill>
                                <a:srgbClr val="14252B"/>
                              </a:solidFill>
                              <a:latin typeface="DejaVu Sans"/>
                            </a:rPr>
                            <a:t>(−∞, 0) ∪ (0, ∞)</a:t>
                          </a:r>
                        </a:p>
                      </a:txBody>
                      <a:tcPr anchor="ctr" marL="109728" marR="109728"/>
                    </a:tc>
                    <a:extLst>
                      <a:ext uri="{0D108BD9-81ED-4DB2-BD59-A6C34878D82A}">
                        <a16:rowId xmlns:a16="http://schemas.microsoft.com/office/drawing/2014/main" val="10004"/>
                      </a:ext>
                    </a:extLst>
                  </a:tr>
                  <a:tr h="557784">
                    <a:tc>
                      <a:txBody>
                        <a:bodyPr/>
                        <a:lstStyle/>
                        <a:p>
                          <a:pPr algn="ctr"/>
                          <a:r>
                            <a:rPr sz="1600" b="0">
                              <a:solidFill>
                                <a:srgbClr val="14252B"/>
                              </a:solidFill>
                              <a:latin typeface="DejaVu Sans"/>
                            </a:rPr>
                            <a:t>sech⁻¹ x</a:t>
                          </a:r>
                        </a:p>
                      </a:txBody>
                      <a:tcPr anchor="ctr" marL="109728" marR="109728"/>
                    </a:tc>
                    <a:tc>
                      <a:txBody>
                        <a:bodyPr/>
                        <a:lstStyle/>
                        <a:p>
                          <a:pPr algn="ctr"/>
                          <a:r>
                            <a:rPr sz="1600" b="0">
                              <a:solidFill>
                                <a:srgbClr val="14252B"/>
                              </a:solidFill>
                              <a:latin typeface="DejaVu Sans"/>
                            </a:rPr>
                            <a:t>(0, 1]</a:t>
                          </a:r>
                        </a:p>
                      </a:txBody>
                      <a:tcPr anchor="ctr" marL="109728" marR="109728"/>
                    </a:tc>
                    <a:tc>
                      <a:txBody>
                        <a:bodyPr/>
                        <a:lstStyle/>
                        <a:p>
                          <a:pPr algn="ctr"/>
                          <a:r>
                            <a:rPr sz="1600" b="0">
                              <a:solidFill>
                                <a:srgbClr val="14252B"/>
                              </a:solidFill>
                              <a:latin typeface="DejaVu Sans"/>
                            </a:rPr>
                            <a:t>[0, ∞)</a:t>
                          </a:r>
                        </a:p>
                      </a:txBody>
                      <a:tcPr anchor="ctr" marL="109728" marR="109728"/>
                    </a:tc>
                    <a:extLst>
                      <a:ext uri="{0D108BD9-81ED-4DB2-BD59-A6C34878D82A}">
                        <a16:rowId xmlns:a16="http://schemas.microsoft.com/office/drawing/2014/main" val="10005"/>
                      </a:ext>
                    </a:extLst>
                  </a:tr>
                  <a:tr h="557784">
                    <a:tc>
                      <a:txBody>
                        <a:bodyPr/>
                        <a:lstStyle/>
                        <a:p>
                          <a:pPr algn="ctr"/>
                          <a:r>
                            <a:rPr sz="1600" b="0">
                              <a:solidFill>
                                <a:srgbClr val="14252B"/>
                              </a:solidFill>
                              <a:latin typeface="DejaVu Sans"/>
                            </a:rPr>
                            <a:t>csch⁻¹ x</a:t>
                          </a:r>
                        </a:p>
                      </a:txBody>
                      <a:tcPr anchor="ctr" marL="109728" marR="109728"/>
                    </a:tc>
                    <a:tc>
                      <a:txBody>
                        <a:bodyPr/>
                        <a:lstStyle/>
                        <a:p>
                          <a:pPr algn="ctr"/>
                          <a:r>
                            <a:rPr sz="1600" b="0">
                              <a:solidFill>
                                <a:srgbClr val="14252B"/>
                              </a:solidFill>
                              <a:latin typeface="DejaVu Sans"/>
                            </a:rPr>
                            <a:t>(−∞, 0) ∪ (0, ∞)</a:t>
                          </a:r>
                        </a:p>
                      </a:txBody>
                      <a:tcPr anchor="ctr" marL="109728" marR="109728"/>
                    </a:tc>
                    <a:tc>
                      <a:txBody>
                        <a:bodyPr/>
                        <a:lstStyle/>
                        <a:p>
                          <a:pPr algn="ctr"/>
                          <a:r>
                            <a:rPr sz="1600" b="0">
                              <a:solidFill>
                                <a:srgbClr val="14252B"/>
                              </a:solidFill>
                              <a:latin typeface="DejaVu Sans"/>
                            </a:rPr>
                            <a:t>(−∞, 0) ∪ (0, ∞)</a:t>
                          </a:r>
                        </a:p>
                      </a:txBody>
                      <a:tcPr anchor="ctr" marL="109728" marR="109728"/>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390448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557784">
                    <a:tc>
                      <a:txBody>
                        <a:bodyPr/>
                        <a:lstStyle/>
                        <a:p>
                          <a:pPr algn="ctr"/>
                          <a:r>
                            <a:rPr sz="1600" b="1">
                              <a:solidFill>
                                <a:srgbClr val="FFFFFF"/>
                              </a:solidFill>
                              <a:latin typeface="DejaVu Sans"/>
                            </a:rPr>
                            <a:t>Fall</a:t>
                          </a:r>
                        </a:p>
                      </a:txBody>
                      <a:tcPr anchor="ctr" marL="109728" marR="109728"/>
                    </a:tc>
                    <a:tc>
                      <a:txBody>
                        <a:bodyPr/>
                        <a:lstStyle/>
                        <a:p>
                          <a:pPr algn="ctr"/>
                          <a:r>
                            <a:rPr sz="1600" b="1">
                              <a:solidFill>
                                <a:srgbClr val="FFFFFF"/>
                              </a:solidFill>
                              <a:latin typeface="DejaVu Sans"/>
                            </a:rPr>
                            <a:t>Skilgreiningarmengi</a:t>
                          </a:r>
                        </a:p>
                      </a:txBody>
                      <a:tcPr anchor="ctr" marL="109728" marR="109728"/>
                    </a:tc>
                    <a:tc>
                      <a:txBody>
                        <a:bodyPr/>
                        <a:lstStyle/>
                        <a:p>
                          <a:pPr algn="ctr"/>
                          <a:r>
                            <a:rPr sz="1600" b="1">
                              <a:solidFill>
                                <a:srgbClr val="FFFFFF"/>
                              </a:solidFill>
                              <a:latin typeface="DejaVu Sans"/>
                            </a:rPr>
                            <a:t>Myndmengi</a:t>
                          </a:r>
                        </a:p>
                      </a:txBody>
                      <a:tcPr anchor="ctr" marL="109728" marR="109728"/>
                    </a:tc>
                    <a:extLst>
                      <a:ext uri="{0D108BD9-81ED-4DB2-BD59-A6C34878D82A}">
                        <a16:rowId xmlns:a16="http://schemas.microsoft.com/office/drawing/2014/main" val="10000"/>
                      </a:ext>
                    </a:extLst>
                  </a:tr>
                  <a:tr h="557784">
                    <a:tc>
                      <a:txBody>
                        <a:bodyPr/>
                        <a:lstStyle/>
                        <a:p>
                          <a:pPr algn="ctr"/>
                          <a:r>
                            <a:rPr sz="1600" b="0">
                              <a:solidFill>
                                <a:srgbClr val="14252B"/>
                              </a:solidFill>
                              <a:latin typeface="DejaVu Sans"/>
                            </a:rPr>
                            <a:t>sinh⁻¹ x</a:t>
                          </a:r>
                        </a:p>
                      </a:txBody>
                      <a:tcPr anchor="ctr" marL="109728" marR="109728"/>
                    </a:tc>
                    <a:tc>
                      <a:txBody>
                        <a:bodyPr/>
                        <a:lstStyle/>
                        <a:p>
                          <a:pPr algn="ctr"/>
                          <a:r>
                            <a:rPr sz="1600" b="0">
                              <a:solidFill>
                                <a:srgbClr val="14252B"/>
                              </a:solidFill>
                              <a:latin typeface="DejaVu Sans"/>
                            </a:rPr>
                            <a:t>(−∞, ∞)</a:t>
                          </a:r>
                        </a:p>
                      </a:txBody>
                      <a:tcPr anchor="ctr" marL="109728" marR="109728"/>
                    </a:tc>
                    <a:tc>
                      <a:txBody>
                        <a:bodyPr/>
                        <a:lstStyle/>
                        <a:p>
                          <a:pPr algn="ctr"/>
                          <a:r>
                            <a:rPr sz="1600" b="0">
                              <a:solidFill>
                                <a:srgbClr val="14252B"/>
                              </a:solidFill>
                              <a:latin typeface="DejaVu Sans"/>
                            </a:rPr>
                            <a:t>(−∞, ∞)</a:t>
                          </a:r>
                        </a:p>
                      </a:txBody>
                      <a:tcPr anchor="ctr" marL="109728" marR="109728"/>
                    </a:tc>
                    <a:extLst>
                      <a:ext uri="{0D108BD9-81ED-4DB2-BD59-A6C34878D82A}">
                        <a16:rowId xmlns:a16="http://schemas.microsoft.com/office/drawing/2014/main" val="10001"/>
                      </a:ext>
                    </a:extLst>
                  </a:tr>
                  <a:tr h="557784">
                    <a:tc>
                      <a:txBody>
                        <a:bodyPr/>
                        <a:lstStyle/>
                        <a:p>
                          <a:pPr algn="ctr"/>
                          <a:r>
                            <a:rPr sz="1600" b="0">
                              <a:solidFill>
                                <a:srgbClr val="14252B"/>
                              </a:solidFill>
                              <a:latin typeface="DejaVu Sans"/>
                            </a:rPr>
                            <a:t>cosh⁻¹ x</a:t>
                          </a:r>
                        </a:p>
                      </a:txBody>
                      <a:tcPr anchor="ctr" marL="109728" marR="109728"/>
                    </a:tc>
                    <a:tc>
                      <a:txBody>
                        <a:bodyPr/>
                        <a:lstStyle/>
                        <a:p>
                          <a:pPr algn="ctr"/>
                          <a:r>
                            <a:rPr sz="1600" b="0">
                              <a:solidFill>
                                <a:srgbClr val="14252B"/>
                              </a:solidFill>
                              <a:latin typeface="DejaVu Sans"/>
                            </a:rPr>
                            <a:t>[1, ∞)</a:t>
                          </a:r>
                        </a:p>
                      </a:txBody>
                      <a:tcPr anchor="ctr" marL="109728" marR="109728"/>
                    </a:tc>
                    <a:tc>
                      <a:txBody>
                        <a:bodyPr/>
                        <a:lstStyle/>
                        <a:p>
                          <a:pPr algn="ctr"/>
                          <a:r>
                            <a:rPr sz="1600" b="0">
                              <a:solidFill>
                                <a:srgbClr val="14252B"/>
                              </a:solidFill>
                              <a:latin typeface="DejaVu Sans"/>
                            </a:rPr>
                            <a:t>[0, ∞)</a:t>
                          </a:r>
                        </a:p>
                      </a:txBody>
                      <a:tcPr anchor="ctr" marL="109728" marR="109728"/>
                    </a:tc>
                    <a:extLst>
                      <a:ext uri="{0D108BD9-81ED-4DB2-BD59-A6C34878D82A}">
                        <a16:rowId xmlns:a16="http://schemas.microsoft.com/office/drawing/2014/main" val="10002"/>
                      </a:ext>
                    </a:extLst>
                  </a:tr>
                  <a:tr h="557784">
                    <a:tc>
                      <a:txBody>
                        <a:bodyPr/>
                        <a:lstStyle/>
                        <a:p>
                          <a:pPr algn="ctr"/>
                          <a:r>
                            <a:rPr sz="1600" b="0">
                              <a:solidFill>
                                <a:srgbClr val="14252B"/>
                              </a:solidFill>
                              <a:latin typeface="DejaVu Sans"/>
                            </a:rPr>
                            <a:t>tanh⁻¹ x</a:t>
                          </a:r>
                        </a:p>
                      </a:txBody>
                      <a:tcPr anchor="ctr" marL="109728" marR="109728"/>
                    </a:tc>
                    <a:tc>
                      <a:txBody>
                        <a:bodyPr/>
                        <a:lstStyle/>
                        <a:p>
                          <a:pPr algn="ctr"/>
                          <a:r>
                            <a:rPr sz="1600" b="0">
                              <a:solidFill>
                                <a:srgbClr val="14252B"/>
                              </a:solidFill>
                              <a:latin typeface="DejaVu Sans"/>
                            </a:rPr>
                            <a:t>(−1, 1)</a:t>
                          </a:r>
                        </a:p>
                      </a:txBody>
                      <a:tcPr anchor="ctr" marL="109728" marR="109728"/>
                    </a:tc>
                    <a:tc>
                      <a:txBody>
                        <a:bodyPr/>
                        <a:lstStyle/>
                        <a:p>
                          <a:pPr algn="ctr"/>
                          <a:r>
                            <a:rPr sz="1600" b="0">
                              <a:solidFill>
                                <a:srgbClr val="14252B"/>
                              </a:solidFill>
                              <a:latin typeface="DejaVu Sans"/>
                            </a:rPr>
                            <a:t>(−∞, ∞)</a:t>
                          </a:r>
                        </a:p>
                      </a:txBody>
                      <a:tcPr anchor="ctr" marL="109728" marR="109728"/>
                    </a:tc>
                    <a:extLst>
                      <a:ext uri="{0D108BD9-81ED-4DB2-BD59-A6C34878D82A}">
                        <a16:rowId xmlns:a16="http://schemas.microsoft.com/office/drawing/2014/main" val="10003"/>
                      </a:ext>
                    </a:extLst>
                  </a:tr>
                  <a:tr h="557784">
                    <a:tc>
                      <a:txBody>
                        <a:bodyPr/>
                        <a:lstStyle/>
                        <a:p>
                          <a:pPr algn="ctr"/>
                          <a:r>
                            <a:rPr sz="1600" b="0">
                              <a:solidFill>
                                <a:srgbClr val="14252B"/>
                              </a:solidFill>
                              <a:latin typeface="DejaVu Sans"/>
                            </a:rPr>
                            <a:t>coth⁻¹ x</a:t>
                          </a:r>
                        </a:p>
                      </a:txBody>
                      <a:tcPr anchor="ctr" marL="109728" marR="109728"/>
                    </a:tc>
                    <a:tc>
                      <a:txBody>
                        <a:bodyPr/>
                        <a:lstStyle/>
                        <a:p>
                          <a:pPr algn="ctr"/>
                          <a:r>
                            <a:rPr sz="1600" b="0">
                              <a:solidFill>
                                <a:srgbClr val="14252B"/>
                              </a:solidFill>
                              <a:latin typeface="DejaVu Sans"/>
                            </a:rPr>
                            <a:t>(−∞, −1) ∪ (1, ∞)</a:t>
                          </a:r>
                        </a:p>
                      </a:txBody>
                      <a:tcPr anchor="ctr" marL="109728" marR="109728"/>
                    </a:tc>
                    <a:tc>
                      <a:txBody>
                        <a:bodyPr/>
                        <a:lstStyle/>
                        <a:p>
                          <a:pPr algn="ctr"/>
                          <a:r>
                            <a:rPr sz="1600" b="0">
                              <a:solidFill>
                                <a:srgbClr val="14252B"/>
                              </a:solidFill>
                              <a:latin typeface="DejaVu Sans"/>
                            </a:rPr>
                            <a:t>(−∞, 0) ∪ (0, ∞)</a:t>
                          </a:r>
                        </a:p>
                      </a:txBody>
                      <a:tcPr anchor="ctr" marL="109728" marR="109728"/>
                    </a:tc>
                    <a:extLst>
                      <a:ext uri="{0D108BD9-81ED-4DB2-BD59-A6C34878D82A}">
                        <a16:rowId xmlns:a16="http://schemas.microsoft.com/office/drawing/2014/main" val="10004"/>
                      </a:ext>
                    </a:extLst>
                  </a:tr>
                  <a:tr h="557784">
                    <a:tc>
                      <a:txBody>
                        <a:bodyPr/>
                        <a:lstStyle/>
                        <a:p>
                          <a:pPr algn="ctr"/>
                          <a:r>
                            <a:rPr sz="1600" b="0">
                              <a:solidFill>
                                <a:srgbClr val="14252B"/>
                              </a:solidFill>
                              <a:latin typeface="DejaVu Sans"/>
                            </a:rPr>
                            <a:t>sech⁻¹ x</a:t>
                          </a:r>
                        </a:p>
                      </a:txBody>
                      <a:tcPr anchor="ctr" marL="109728" marR="109728"/>
                    </a:tc>
                    <a:tc>
                      <a:txBody>
                        <a:bodyPr/>
                        <a:lstStyle/>
                        <a:p>
                          <a:pPr algn="ctr"/>
                          <a:r>
                            <a:rPr sz="1600" b="0">
                              <a:solidFill>
                                <a:srgbClr val="14252B"/>
                              </a:solidFill>
                              <a:latin typeface="DejaVu Sans"/>
                            </a:rPr>
                            <a:t>(0, 1]</a:t>
                          </a:r>
                        </a:p>
                      </a:txBody>
                      <a:tcPr anchor="ctr" marL="109728" marR="109728"/>
                    </a:tc>
                    <a:tc>
                      <a:txBody>
                        <a:bodyPr/>
                        <a:lstStyle/>
                        <a:p>
                          <a:pPr algn="ctr"/>
                          <a:r>
                            <a:rPr sz="1600" b="0">
                              <a:solidFill>
                                <a:srgbClr val="14252B"/>
                              </a:solidFill>
                              <a:latin typeface="DejaVu Sans"/>
                            </a:rPr>
                            <a:t>[0, ∞)</a:t>
                          </a:r>
                        </a:p>
                      </a:txBody>
                      <a:tcPr anchor="ctr" marL="109728" marR="109728"/>
                    </a:tc>
                    <a:extLst>
                      <a:ext uri="{0D108BD9-81ED-4DB2-BD59-A6C34878D82A}">
                        <a16:rowId xmlns:a16="http://schemas.microsoft.com/office/drawing/2014/main" val="10005"/>
                      </a:ext>
                    </a:extLst>
                  </a:tr>
                  <a:tr h="557784">
                    <a:tc>
                      <a:txBody>
                        <a:bodyPr/>
                        <a:lstStyle/>
                        <a:p>
                          <a:pPr algn="ctr"/>
                          <a:r>
                            <a:rPr sz="1600" b="0">
                              <a:solidFill>
                                <a:srgbClr val="14252B"/>
                              </a:solidFill>
                              <a:latin typeface="DejaVu Sans"/>
                            </a:rPr>
                            <a:t>csch⁻¹ x</a:t>
                          </a:r>
                        </a:p>
                      </a:txBody>
                      <a:tcPr anchor="ctr" marL="109728" marR="109728"/>
                    </a:tc>
                    <a:tc>
                      <a:txBody>
                        <a:bodyPr/>
                        <a:lstStyle/>
                        <a:p>
                          <a:pPr algn="ctr"/>
                          <a:r>
                            <a:rPr sz="1600" b="0">
                              <a:solidFill>
                                <a:srgbClr val="14252B"/>
                              </a:solidFill>
                              <a:latin typeface="DejaVu Sans"/>
                            </a:rPr>
                            <a:t>(−∞, 0) ∪ (0, ∞)</a:t>
                          </a:r>
                        </a:p>
                      </a:txBody>
                      <a:tcPr anchor="ctr" marL="109728" marR="109728"/>
                    </a:tc>
                    <a:tc>
                      <a:txBody>
                        <a:bodyPr/>
                        <a:lstStyle/>
                        <a:p>
                          <a:pPr algn="ctr"/>
                          <a:r>
                            <a:rPr sz="1600" b="0">
                              <a:solidFill>
                                <a:srgbClr val="14252B"/>
                              </a:solidFill>
                              <a:latin typeface="DejaVu Sans"/>
                            </a:rPr>
                            <a:t>(−∞, 0) ∪ (0, ∞)</a:t>
                          </a:r>
                        </a:p>
                      </a:txBody>
                      <a:tcPr anchor="ctr" marL="109728" marR="109728"/>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6.82</a:t>
            </a:r>
          </a:p>
        </p:txBody>
      </p:sp>
      <p:pic>
        <p:nvPicPr>
          <p:cNvPr id="3" name="Picture 1" descr="This figure has six graphs. The first graph labeled “a” is of the function y=sinh^-1(x). It is an increasing function from the 3rd quadrant, through the origin to the first quadrant. The second graph is labeled “b” and is of the function y=cosh^-1(x). It is in the first quadrant, beginning on the x-axis at 2 and increasing. The third graph labeled “c” is of the function y=tanh^-1(x). It is an increasing function from the third quadrant, through the origin, to the first quadrant. The fourth graph is labeled “d” and is of the function y=coth^-1(x). It has two pieces, one in the third quadrant and one in the first quadrant with a vertical asymptote at the y-axis. The fifth graph is labeled “e” and is of the function y=sech^-1(x). It is a curve decreasing in the first quadrant and stopping on the x-axis at x=1. The sixth graph is labeled “f” and is of the function y=csch^-1(x). It has two pieces, one in the third quadrant and one in the first quadrant with a vertical asymptote at the y-axis."/>
          <p:cNvPicPr>
            <a:picLocks noGrp="1" noChangeAspect="1"/>
          </p:cNvPicPr>
          <p:nvPr/>
        </p:nvPicPr>
        <p:blipFill>
          <a:blip r:embed="rId3"/>
          <a:stretch>
            <a:fillRect/>
          </a:stretch>
        </p:blipFill>
        <p:spPr bwMode="auto">
          <a:xfrm>
            <a:off x="3111500" y="954521"/>
            <a:ext cx="5956300" cy="465685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andhverfu breiðbogafallanna.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6.4 Afleiður andhverfu breiðbogafallanna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4416552"/>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630936">
                    <a:tc>
                      <a:txBody>
                        <a:bodyPr/>
                        <a:lstStyle/>
                        <a:p>
                          <a:pPr algn="ctr"/>
                          <a:r>
                            <a:rPr sz="1800" b="1">
                              <a:solidFill>
                                <a:srgbClr val="FFFFFF"/>
                              </a:solidFill>
                              <a:latin typeface="DejaVu Sans"/>
                            </a:rPr>
                            <a:t>f(x)</a:t>
                          </a:r>
                        </a:p>
                      </a:txBody>
                      <a:tcPr anchor="ctr" marL="109728" marR="109728"/>
                    </a:tc>
                    <a:tc>
                      <a:txBody>
                        <a:bodyPr/>
                        <a:lstStyle/>
                        <a:p>
                          <a:pPr algn="ctr"/>
                          <a:r>
                            <a:rPr sz="1800" b="1">
                              <a:solidFill>
                                <a:srgbClr val="FFFFFF"/>
                              </a:solidFill>
                              <a:latin typeface="DejaVu Sans"/>
                            </a:rPr>
                            <a:t>d f(x) / dx</a:t>
                          </a:r>
                        </a:p>
                      </a:txBody>
                      <a:tcPr anchor="ctr" marL="109728" marR="109728"/>
                    </a:tc>
                    <a:extLst>
                      <a:ext uri="{0D108BD9-81ED-4DB2-BD59-A6C34878D82A}">
                        <a16:rowId xmlns:a16="http://schemas.microsoft.com/office/drawing/2014/main" val="10000"/>
                      </a:ext>
                    </a:extLst>
                  </a:tr>
                  <a:tr h="630936">
                    <a:tc>
                      <a:txBody>
                        <a:bodyPr/>
                        <a:lstStyle/>
                        <a:p>
                          <a:pPr algn="ctr"/>
                          <a:r>
                            <a:rPr sz="1800" b="0">
                              <a:solidFill>
                                <a:srgbClr val="14252B"/>
                              </a:solidFill>
                              <a:latin typeface="DejaVu Sans"/>
                            </a:rPr>
                            <a:t>sinh⁻¹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1"/>
                      </a:ext>
                    </a:extLst>
                  </a:tr>
                  <a:tr h="630936">
                    <a:tc>
                      <a:txBody>
                        <a:bodyPr/>
                        <a:lstStyle/>
                        <a:p>
                          <a:pPr algn="ctr"/>
                          <a:r>
                            <a:rPr sz="1800" b="0">
                              <a:solidFill>
                                <a:srgbClr val="14252B"/>
                              </a:solidFill>
                              <a:latin typeface="DejaVu Sans"/>
                            </a:rPr>
                            <a:t>cosh⁻¹ x</a:t>
                          </a:r>
                        </a:p>
                      </a:txBody>
                      <a:tcPr anchor="ctr" marL="109728" marR="109728"/>
                    </a:tc>
                    <a:tc>
                      <a:txBody>
                        <a:bodyPr/>
                        <a:lstStyle/>
                        <a:p>
                          <a:pPr algn="ctr"/>
                          <a:r>
                            <a:rPr sz="1800" b="0">
                              <a:solidFill>
                                <a:srgbClr val="14252B"/>
                              </a:solidFill>
                              <a:latin typeface="DejaVu Sans"/>
                            </a:rPr>
                            <a:t>1 / √(x² − 1)</a:t>
                          </a:r>
                        </a:p>
                      </a:txBody>
                      <a:tcPr anchor="ctr" marL="109728" marR="109728"/>
                    </a:tc>
                    <a:extLst>
                      <a:ext uri="{0D108BD9-81ED-4DB2-BD59-A6C34878D82A}">
                        <a16:rowId xmlns:a16="http://schemas.microsoft.com/office/drawing/2014/main" val="10002"/>
                      </a:ext>
                    </a:extLst>
                  </a:tr>
                  <a:tr h="630936">
                    <a:tc>
                      <a:txBody>
                        <a:bodyPr/>
                        <a:lstStyle/>
                        <a:p>
                          <a:pPr algn="ctr"/>
                          <a:r>
                            <a:rPr sz="1800" b="0">
                              <a:solidFill>
                                <a:srgbClr val="14252B"/>
                              </a:solidFill>
                              <a:latin typeface="DejaVu Sans"/>
                            </a:rPr>
                            <a:t>tanh⁻¹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3"/>
                      </a:ext>
                    </a:extLst>
                  </a:tr>
                  <a:tr h="630936">
                    <a:tc>
                      <a:txBody>
                        <a:bodyPr/>
                        <a:lstStyle/>
                        <a:p>
                          <a:pPr algn="ctr"/>
                          <a:r>
                            <a:rPr sz="1800" b="0">
                              <a:solidFill>
                                <a:srgbClr val="14252B"/>
                              </a:solidFill>
                              <a:latin typeface="DejaVu Sans"/>
                            </a:rPr>
                            <a:t>coth⁻¹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4"/>
                      </a:ext>
                    </a:extLst>
                  </a:tr>
                  <a:tr h="630936">
                    <a:tc>
                      <a:txBody>
                        <a:bodyPr/>
                        <a:lstStyle/>
                        <a:p>
                          <a:pPr algn="ctr"/>
                          <a:r>
                            <a:rPr sz="1800" b="0">
                              <a:solidFill>
                                <a:srgbClr val="14252B"/>
                              </a:solidFill>
                              <a:latin typeface="DejaVu Sans"/>
                            </a:rPr>
                            <a:t>sech⁻¹ x</a:t>
                          </a:r>
                        </a:p>
                      </a:txBody>
                      <a:tcPr anchor="ctr" marL="109728" marR="109728"/>
                    </a:tc>
                    <a:tc>
                      <a:txBody>
                        <a:bodyPr/>
                        <a:lstStyle/>
                        <a:p>
                          <a:pPr algn="ctr"/>
                          <a:r>
                            <a:rPr sz="1800" b="0">
                              <a:solidFill>
                                <a:srgbClr val="14252B"/>
                              </a:solidFill>
                              <a:latin typeface="DejaVu Sans"/>
                            </a:rPr>
                            <a:t>−1 / (x√(1 − x²))</a:t>
                          </a:r>
                        </a:p>
                      </a:txBody>
                      <a:tcPr anchor="ctr" marL="109728" marR="109728"/>
                    </a:tc>
                    <a:extLst>
                      <a:ext uri="{0D108BD9-81ED-4DB2-BD59-A6C34878D82A}">
                        <a16:rowId xmlns:a16="http://schemas.microsoft.com/office/drawing/2014/main" val="10005"/>
                      </a:ext>
                    </a:extLst>
                  </a:tr>
                  <a:tr h="630936">
                    <a:tc>
                      <a:txBody>
                        <a:bodyPr/>
                        <a:lstStyle/>
                        <a:p>
                          <a:pPr algn="ctr"/>
                          <a:r>
                            <a:rPr sz="1800" b="0">
                              <a:solidFill>
                                <a:srgbClr val="14252B"/>
                              </a:solidFill>
                              <a:latin typeface="DejaVu Sans"/>
                            </a:rPr>
                            <a:t>csch⁻¹ x</a:t>
                          </a:r>
                        </a:p>
                      </a:txBody>
                      <a:tcPr anchor="ctr" marL="109728" marR="109728"/>
                    </a:tc>
                    <a:tc>
                      <a:txBody>
                        <a:bodyPr/>
                        <a:lstStyle/>
                        <a:p>
                          <a:pPr algn="ctr"/>
                          <a:r>
                            <a:rPr sz="1800" b="0">
                              <a:solidFill>
                                <a:srgbClr val="14252B"/>
                              </a:solidFill>
                              <a:latin typeface="DejaVu Sans"/>
                            </a:rPr>
                            <a:t>−1 / (|x|√(1 + x²))</a:t>
                          </a:r>
                        </a:p>
                      </a:txBody>
                      <a:tcPr anchor="ctr" marL="109728" marR="109728"/>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4416552"/>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630936">
                    <a:tc>
                      <a:txBody>
                        <a:bodyPr/>
                        <a:lstStyle/>
                        <a:p>
                          <a:pPr algn="ctr"/>
                          <a:r>
                            <a:rPr sz="1800" b="1">
                              <a:solidFill>
                                <a:srgbClr val="FFFFFF"/>
                              </a:solidFill>
                              <a:latin typeface="DejaVu Sans"/>
                            </a:rPr>
                            <a:t>f(x)</a:t>
                          </a:r>
                        </a:p>
                      </a:txBody>
                      <a:tcPr anchor="ctr" marL="109728" marR="109728"/>
                    </a:tc>
                    <a:tc>
                      <a:txBody>
                        <a:bodyPr/>
                        <a:lstStyle/>
                        <a:p>
                          <a:pPr algn="ctr"/>
                          <a:r>
                            <a:rPr sz="1800" b="1">
                              <a:solidFill>
                                <a:srgbClr val="FFFFFF"/>
                              </a:solidFill>
                              <a:latin typeface="DejaVu Sans"/>
                            </a:rPr>
                            <a:t>d f(x) / dx</a:t>
                          </a:r>
                        </a:p>
                      </a:txBody>
                      <a:tcPr anchor="ctr" marL="109728" marR="109728"/>
                    </a:tc>
                    <a:extLst>
                      <a:ext uri="{0D108BD9-81ED-4DB2-BD59-A6C34878D82A}">
                        <a16:rowId xmlns:a16="http://schemas.microsoft.com/office/drawing/2014/main" val="10000"/>
                      </a:ext>
                    </a:extLst>
                  </a:tr>
                  <a:tr h="630936">
                    <a:tc>
                      <a:txBody>
                        <a:bodyPr/>
                        <a:lstStyle/>
                        <a:p>
                          <a:pPr algn="ctr"/>
                          <a:r>
                            <a:rPr sz="1800" b="0">
                              <a:solidFill>
                                <a:srgbClr val="14252B"/>
                              </a:solidFill>
                              <a:latin typeface="DejaVu Sans"/>
                            </a:rPr>
                            <a:t>sinh⁻¹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1"/>
                      </a:ext>
                    </a:extLst>
                  </a:tr>
                  <a:tr h="630936">
                    <a:tc>
                      <a:txBody>
                        <a:bodyPr/>
                        <a:lstStyle/>
                        <a:p>
                          <a:pPr algn="ctr"/>
                          <a:r>
                            <a:rPr sz="1800" b="0">
                              <a:solidFill>
                                <a:srgbClr val="14252B"/>
                              </a:solidFill>
                              <a:latin typeface="DejaVu Sans"/>
                            </a:rPr>
                            <a:t>cosh⁻¹ x</a:t>
                          </a:r>
                        </a:p>
                      </a:txBody>
                      <a:tcPr anchor="ctr" marL="109728" marR="109728"/>
                    </a:tc>
                    <a:tc>
                      <a:txBody>
                        <a:bodyPr/>
                        <a:lstStyle/>
                        <a:p>
                          <a:pPr algn="ctr"/>
                          <a:r>
                            <a:rPr sz="1800" b="0">
                              <a:solidFill>
                                <a:srgbClr val="14252B"/>
                              </a:solidFill>
                              <a:latin typeface="DejaVu Sans"/>
                            </a:rPr>
                            <a:t>1 / √(x² − 1)</a:t>
                          </a:r>
                        </a:p>
                      </a:txBody>
                      <a:tcPr anchor="ctr" marL="109728" marR="109728"/>
                    </a:tc>
                    <a:extLst>
                      <a:ext uri="{0D108BD9-81ED-4DB2-BD59-A6C34878D82A}">
                        <a16:rowId xmlns:a16="http://schemas.microsoft.com/office/drawing/2014/main" val="10002"/>
                      </a:ext>
                    </a:extLst>
                  </a:tr>
                  <a:tr h="630936">
                    <a:tc>
                      <a:txBody>
                        <a:bodyPr/>
                        <a:lstStyle/>
                        <a:p>
                          <a:pPr algn="ctr"/>
                          <a:r>
                            <a:rPr sz="1800" b="0">
                              <a:solidFill>
                                <a:srgbClr val="14252B"/>
                              </a:solidFill>
                              <a:latin typeface="DejaVu Sans"/>
                            </a:rPr>
                            <a:t>tanh⁻¹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3"/>
                      </a:ext>
                    </a:extLst>
                  </a:tr>
                  <a:tr h="630936">
                    <a:tc>
                      <a:txBody>
                        <a:bodyPr/>
                        <a:lstStyle/>
                        <a:p>
                          <a:pPr algn="ctr"/>
                          <a:r>
                            <a:rPr sz="1800" b="0">
                              <a:solidFill>
                                <a:srgbClr val="14252B"/>
                              </a:solidFill>
                              <a:latin typeface="DejaVu Sans"/>
                            </a:rPr>
                            <a:t>coth⁻¹ x</a:t>
                          </a:r>
                        </a:p>
                      </a:txBody>
                      <a:tcPr anchor="ctr" marL="109728" marR="109728"/>
                    </a:tc>
                    <a:tc>
                      <a:txBody>
                        <a:bodyPr/>
                        <a:lstStyle/>
                        <a:p>
                          <a:pPr algn="ctr"/>
                          <a:r>
                            <a:rPr sz="1800" b="0">
                              <a:solidFill>
                                <a:srgbClr val="14252B"/>
                              </a:solidFill>
                              <a:latin typeface="DejaVu Sans"/>
                            </a:rPr>
                            <a:t>1 / (1 − x²)</a:t>
                          </a:r>
                        </a:p>
                      </a:txBody>
                      <a:tcPr anchor="ctr" marL="109728" marR="109728"/>
                    </a:tc>
                    <a:extLst>
                      <a:ext uri="{0D108BD9-81ED-4DB2-BD59-A6C34878D82A}">
                        <a16:rowId xmlns:a16="http://schemas.microsoft.com/office/drawing/2014/main" val="10004"/>
                      </a:ext>
                    </a:extLst>
                  </a:tr>
                  <a:tr h="630936">
                    <a:tc>
                      <a:txBody>
                        <a:bodyPr/>
                        <a:lstStyle/>
                        <a:p>
                          <a:pPr algn="ctr"/>
                          <a:r>
                            <a:rPr sz="1800" b="0">
                              <a:solidFill>
                                <a:srgbClr val="14252B"/>
                              </a:solidFill>
                              <a:latin typeface="DejaVu Sans"/>
                            </a:rPr>
                            <a:t>sech⁻¹ x</a:t>
                          </a:r>
                        </a:p>
                      </a:txBody>
                      <a:tcPr anchor="ctr" marL="109728" marR="109728"/>
                    </a:tc>
                    <a:tc>
                      <a:txBody>
                        <a:bodyPr/>
                        <a:lstStyle/>
                        <a:p>
                          <a:pPr algn="ctr"/>
                          <a:r>
                            <a:rPr sz="1800" b="0">
                              <a:solidFill>
                                <a:srgbClr val="14252B"/>
                              </a:solidFill>
                              <a:latin typeface="DejaVu Sans"/>
                            </a:rPr>
                            <a:t>−1 / (x√(1 − x²))</a:t>
                          </a:r>
                        </a:p>
                      </a:txBody>
                      <a:tcPr anchor="ctr" marL="109728" marR="109728"/>
                    </a:tc>
                    <a:extLst>
                      <a:ext uri="{0D108BD9-81ED-4DB2-BD59-A6C34878D82A}">
                        <a16:rowId xmlns:a16="http://schemas.microsoft.com/office/drawing/2014/main" val="10005"/>
                      </a:ext>
                    </a:extLst>
                  </a:tr>
                  <a:tr h="630936">
                    <a:tc>
                      <a:txBody>
                        <a:bodyPr/>
                        <a:lstStyle/>
                        <a:p>
                          <a:pPr algn="ctr"/>
                          <a:r>
                            <a:rPr sz="1800" b="0">
                              <a:solidFill>
                                <a:srgbClr val="14252B"/>
                              </a:solidFill>
                              <a:latin typeface="DejaVu Sans"/>
                            </a:rPr>
                            <a:t>csch⁻¹ x</a:t>
                          </a:r>
                        </a:p>
                      </a:txBody>
                      <a:tcPr anchor="ctr" marL="109728" marR="109728"/>
                    </a:tc>
                    <a:tc>
                      <a:txBody>
                        <a:bodyPr/>
                        <a:lstStyle/>
                        <a:p>
                          <a:pPr algn="ctr"/>
                          <a:r>
                            <a:rPr sz="1800" b="0">
                              <a:solidFill>
                                <a:srgbClr val="14252B"/>
                              </a:solidFill>
                              <a:latin typeface="DejaVu Sans"/>
                            </a:rPr>
                            <a:t>−1 / (|x|√(1 + x²))</a:t>
                          </a:r>
                        </a:p>
                      </a:txBody>
                      <a:tcPr anchor="ctr" marL="109728" marR="109728"/>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6.83</a:t>
            </a:r>
          </a:p>
        </p:txBody>
      </p:sp>
      <p:pic>
        <p:nvPicPr>
          <p:cNvPr id="3" name="Picture 1" descr="An image of chains hanging between posts that all take the shape of a catenary."/>
          <p:cNvPicPr>
            <a:picLocks noGrp="1" noChangeAspect="1"/>
          </p:cNvPicPr>
          <p:nvPr/>
        </p:nvPicPr>
        <p:blipFill>
          <a:blip r:embed="rId3"/>
          <a:stretch>
            <a:fillRect/>
          </a:stretch>
        </p:blipFill>
        <p:spPr bwMode="auto">
          <a:xfrm>
            <a:off x="2987670" y="952500"/>
            <a:ext cx="621665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Keðjurnar milli þessara staura mynda keðjulínu. (höfundarupplýsingar: aðlagað verk eftir OKFoundryCompany, Flickr)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6.84</a:t>
            </a:r>
          </a:p>
        </p:txBody>
      </p:sp>
      <p:pic>
        <p:nvPicPr>
          <p:cNvPr id="3" name="Picture 1" descr="This figure is a graph. It is of the function f(x)=2cosh(x/2). The curve decreases in the second quadrant to the y-axis. It intersects the y-axis at y=2. Then the curve becomes increasing."/>
          <p:cNvPicPr>
            <a:picLocks noGrp="1" noChangeAspect="1"/>
          </p:cNvPicPr>
          <p:nvPr/>
        </p:nvPicPr>
        <p:blipFill>
          <a:blip r:embed="rId3"/>
          <a:stretch>
            <a:fillRect/>
          </a:stretch>
        </p:blipFill>
        <p:spPr bwMode="auto">
          <a:xfrm>
            <a:off x="3799130" y="952500"/>
            <a:ext cx="459374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Breiðbogakósínusfall myndar keðjulínu.</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CC BY-NC-SA 4.0 leyfinu. Heimilt er að afrita það eða breyta því, en eingöngu í tilgangi sem ekki er rekinn í hagnaðarskyni. Tilgreina verður OpenStax og Rice University sem rétthafa og geta skal allra breytinga. Öllum aðlögunum verður að deila með sama leyfisskilmáta.</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10255</Words>
  <Application>Microsoft Macintosh PowerPoint</Application>
  <PresentationFormat>Widescreen</PresentationFormat>
  <Paragraphs>462</Paragraphs>
  <Slides>103</Slides>
  <Notes>85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103</vt:i4>
      </vt:variant>
    </vt:vector>
  </HeadingPairs>
  <TitlesOfParts>
    <vt:vector size="107" baseType="lpstr">
      <vt:lpstr>Arial</vt:lpstr>
      <vt:lpstr>Calibri</vt:lpstr>
      <vt:lpstr>Cambria Math</vt:lpstr>
      <vt:lpstr>Office Theme</vt:lpstr>
      <vt:lpstr>Calculus Volume 1</vt:lpstr>
      <vt:lpstr>Chapter outline</vt:lpstr>
      <vt:lpstr>Figure 6.1</vt:lpstr>
      <vt:lpstr>6.1 Areas between Curves</vt:lpstr>
      <vt:lpstr>Figure 6.2</vt:lpstr>
      <vt:lpstr>Figure 6.3</vt:lpstr>
      <vt:lpstr>Figure 6.4</vt:lpstr>
      <vt:lpstr>Figure 6.5</vt:lpstr>
      <vt:lpstr>Figure 6.6</vt:lpstr>
      <vt:lpstr>Figure 6.7</vt:lpstr>
      <vt:lpstr>Figure 6.8</vt:lpstr>
      <vt:lpstr>Figure 6.9</vt:lpstr>
      <vt:lpstr>Figure 6.10</vt:lpstr>
      <vt:lpstr>6.2 Determining Volumes by Slicing</vt:lpstr>
      <vt:lpstr>Figure 6.11</vt:lpstr>
      <vt:lpstr>Figure 6.12</vt:lpstr>
      <vt:lpstr>Figure 6.13</vt:lpstr>
      <vt:lpstr>Figure 6.14</vt:lpstr>
      <vt:lpstr>Figure 6.15</vt:lpstr>
      <vt:lpstr>Figure 6.16</vt:lpstr>
      <vt:lpstr>Figure 6.17</vt:lpstr>
      <vt:lpstr>Figure 6.18</vt:lpstr>
      <vt:lpstr>Figure 6.19</vt:lpstr>
      <vt:lpstr>Figure 6.20</vt:lpstr>
      <vt:lpstr>Figure 6.21</vt:lpstr>
      <vt:lpstr>Figure 6.22</vt:lpstr>
      <vt:lpstr>Figure 6.23</vt:lpstr>
      <vt:lpstr>Figure 6.24</vt:lpstr>
      <vt:lpstr>6.3 Volumes of Revolution: Cylindrical Shells</vt:lpstr>
      <vt:lpstr>Figure 6.25</vt:lpstr>
      <vt:lpstr>Figure 6.26</vt:lpstr>
      <vt:lpstr>Figure 6.27</vt:lpstr>
      <vt:lpstr>Figure 6.28</vt:lpstr>
      <vt:lpstr>Figure 6.29</vt:lpstr>
      <vt:lpstr>Figure 6.30</vt:lpstr>
      <vt:lpstr>Figure 6.31</vt:lpstr>
      <vt:lpstr>Figure 6.32</vt:lpstr>
      <vt:lpstr>Figure 6.33</vt:lpstr>
      <vt:lpstr>Figure 6.34</vt:lpstr>
      <vt:lpstr>Figure 6.35</vt:lpstr>
      <vt:lpstr>Figure 6.36</vt:lpstr>
      <vt:lpstr>6.4 Arc Length of a Curve and Surface Area</vt:lpstr>
      <vt:lpstr>Figure 6.37</vt:lpstr>
      <vt:lpstr>Figure 6.38</vt:lpstr>
      <vt:lpstr>Figure 6.39</vt:lpstr>
      <vt:lpstr>Figure 6.40</vt:lpstr>
      <vt:lpstr>Figure 6.41</vt:lpstr>
      <vt:lpstr>Figure 6.42</vt:lpstr>
      <vt:lpstr>Figure 6.43</vt:lpstr>
      <vt:lpstr>Figure 6.44</vt:lpstr>
      <vt:lpstr>Figure 6.45</vt:lpstr>
      <vt:lpstr>Figure 6.46</vt:lpstr>
      <vt:lpstr>Figure 6.47</vt:lpstr>
      <vt:lpstr>6.5 Physical Applications (1 of 2)</vt:lpstr>
      <vt:lpstr>6.5 Physical Applications (2 of 2)</vt:lpstr>
      <vt:lpstr>Figure 6.48</vt:lpstr>
      <vt:lpstr>Figure 6.49</vt:lpstr>
      <vt:lpstr>Figure 6.50</vt:lpstr>
      <vt:lpstr>Figure 6.51</vt:lpstr>
      <vt:lpstr>Figure 6.52</vt:lpstr>
      <vt:lpstr>Figure 6.53</vt:lpstr>
      <vt:lpstr>Figure 6.54</vt:lpstr>
      <vt:lpstr>Figure 6.55</vt:lpstr>
      <vt:lpstr>Figure 6.56</vt:lpstr>
      <vt:lpstr>Figure 6.57</vt:lpstr>
      <vt:lpstr>Figure 6.58</vt:lpstr>
      <vt:lpstr>Figure 6.59</vt:lpstr>
      <vt:lpstr>Figure 6.60</vt:lpstr>
      <vt:lpstr>Figure 6.61</vt:lpstr>
      <vt:lpstr>6.6 Moments and Centers of Mass</vt:lpstr>
      <vt:lpstr>Figure 6.62</vt:lpstr>
      <vt:lpstr>Figure 6.63</vt:lpstr>
      <vt:lpstr>Figure 6.64</vt:lpstr>
      <vt:lpstr>Figure 6.65</vt:lpstr>
      <vt:lpstr>Figure 6.66</vt:lpstr>
      <vt:lpstr>Figure 6.67</vt:lpstr>
      <vt:lpstr>Figure 6.68</vt:lpstr>
      <vt:lpstr>Figure 6.69</vt:lpstr>
      <vt:lpstr>Figure 6.70</vt:lpstr>
      <vt:lpstr>Figure 6.71</vt:lpstr>
      <vt:lpstr>Figure 6.72</vt:lpstr>
      <vt:lpstr>Figure 6.73</vt:lpstr>
      <vt:lpstr>Figure 6.74</vt:lpstr>
      <vt:lpstr>6.7 Integrals, Exponential Functions, and Logarithms (1 of 2)</vt:lpstr>
      <vt:lpstr>6.7 Integrals, Exponential Functions, and Logarithms (2 of 2)</vt:lpstr>
      <vt:lpstr>Figure 6.75</vt:lpstr>
      <vt:lpstr>Figure 6.76</vt:lpstr>
      <vt:lpstr>Figure 6.77</vt:lpstr>
      <vt:lpstr>Figure 6.78</vt:lpstr>
      <vt:lpstr>6.8 Exponential Growth and Decay (1 of 2)</vt:lpstr>
      <vt:lpstr>6.8 Exponential Growth and Decay (2 of 2)</vt:lpstr>
      <vt:lpstr>Figure 6.79</vt:lpstr>
      <vt:lpstr>Table 6.1 Exponential Growth of a Bacterial Population </vt:lpstr>
      <vt:lpstr>Figure 6.80</vt:lpstr>
      <vt:lpstr>6.9 Calculus of the Hyperbolic Functions</vt:lpstr>
      <vt:lpstr>Figure 6.81</vt:lpstr>
      <vt:lpstr>Table 6.2 Derivatives of the Hyperbolic Functions </vt:lpstr>
      <vt:lpstr>Table 6.3 Domains and Ranges of the Inverse Hyperbolic Functions </vt:lpstr>
      <vt:lpstr>Figure 6.82</vt:lpstr>
      <vt:lpstr>Table 6.4 Derivatives of the Inverse Hyperbolic Functions </vt:lpstr>
      <vt:lpstr>Figure 6.83</vt:lpstr>
      <vt:lpstr>Figure 6.84</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1</dc:title>
  <dc:creator/>
  <cp:keywords/>
  <cp:lastModifiedBy>Colby Powers</cp:lastModifiedBy>
  <cp:revision>1</cp:revision>
  <dcterms:created xsi:type="dcterms:W3CDTF">2026-02-23T15:45:44Z</dcterms:created>
  <dcterms:modified xsi:type="dcterms:W3CDTF">2026-02-23T20:33:40Z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6 Applications of Integration</vt:lpwstr>
  </property>
</Properties>
</file>