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9" autoAdjust="0"/>
    <p:restoredTop sz="94690" autoAdjust="0"/>
  </p:normalViewPr>
  <p:slideViewPr>
    <p:cSldViewPr snapToGrid="0" snapToObjects="1">
      <p:cViewPr varScale="1">
        <p:scale>
          <a:sx n="117" d="100"/>
          <a:sy n="117" d="100"/>
        </p:scale>
        <p:origin x="208" y="6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esProps" Target="presProps.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a Hennessey Venom GT sports car speeding along a winding road.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Photos of Newton and Leibniz.</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consists of two graphs labeled a and b. Figure a shows the Cartesian coordinate plane with 0, a, and x marked on the x-axis. There is a curve labeled y = f(x) with points marked (a, f(a)) and (x, f(x)). There is also a straight line that crosses these two points (a, f(a)) and (x, f(x)). At the bottom of the graph, the equation msec = (f(x) - f(a))/(x - a) is given. Figure b shows a similar graph, but this time a + h is marked on the x-axis instead of x. Consequently, the curve labeled y = f(x) passes through (a, f(a)) and (a + h, f(a + h)) as does the straight line. At the bottom of the graph, the equation msec = (f(a + h) - f(a))/h is given.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consists of three graphs labeled a, b, and c. Figure a shows the Cartesian coordinate plane with 0, a, x2, and x1 marked in order on the x-axis. There is a curve labeled y = f(x) with points marked (a, f(a)), (x2, f(x2)), and (x1, f(x1)). There are three straight lines: the first crosses (a, f(a)) and (x1, f(x1)); the second crosses (a, f(a)) and (x2, f(x2)); and the third only touches (a, f(a)), making it the tangent. At the bottom of the graph, the equation mtan = limx → a (f(x) - f(a))/(x - a) is given. Figure b shows a similar graph, but this time a + h2 and a + h1 are marked on the x-axis instead of x2 and x1. Consequently, the curve labeled y = f(x) passes through (a, f(a)), (a + h2, f(a + h2)), and (a + h1, f(a + h1)) and the straight lines similarly cross the graph as in Figure a. At the bottom of the graph, the equation mtan = limh → 0 (f(a + h) - f(a))/h is given. Figure c shows only the curve labeled y = f(x) and its tangent at point (a, f(a)).</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consists of four graphs labeled a, b, c, and d. Figure a shows the graphs of the square root of x and the equation y = (x + 1)/2 with the x-axis going from 0 to 4 and the y-axis going from 0 to 2.5. The graphs of these two functions look very close near 1; there is a box around where these graphs look close. Figure b shows a close up of these same two functions in the area of the box from Figure a, specifically x going from 0 to 2 and y going from 0 to 1.4. Figure c is the same graph as Figure b, but this one has a box from 0 to 1.1 in the x coordinate and 0.8 and 1 on the y coordinate. There is an arrow indicating that this is blown up in Figure d. Figure d shows a very close picture of the box from Figure c, and the two functions appear to be touching for almost the entire length of the graph.</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consists of the graphs of f(x) = x squared and y = 6x - 9. The graphs of these functions appear to touch at x = 3.</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consists of the graphs of f(x) = 1/x and y = -x/4 + 1. The part of the graph f(x) = 1/x in the first quadrant appears to touch the other function’s graph at x = 2.</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consists of the Cartesian coordinate plane with 0, a, and t1 marked on the t-axis. The function y = s(t) is graphed in the first quadrant along with two lines marked tangent and secant. The tangent line touches y = s(t) at only one point, (a, s(a)). The secant line touches y = s(t) at two points: (a, s(a)) and (t1, s(t1)).</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of a spring hanging down with a weight at the end. There is a horizontal dashed line marked 0 a little bit above the weight.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same sports car speeding along a winding road from the beginning of the chapter.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y = f(x) is graphed and it shows up as a curve in the first quadrant. The x-axis is marked with 0, a, and a + Δx. The y-axis is marked with 0, f(a), and f(a) + Δy. There is a straight line crossing y = f(x) at (a, f(a)) and (a + Δx, f(a) + Δy). From the point (a, f(a)), a horizontal line is drawn; from the point (a + Δx, f(a) + Δy), a vertical line is drawn. The distance from (a, f(a)) to (a + Δx, f(a)) is denoted Δx; the distance from (a + Δx, f(a) + Δy) to (a + Δx, f(a)) is denoted Δy.</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the square root of x is graphed as is its derivative f’(x) = 1/(2 times the square root of x).</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 squared – 2x is graphed as is its derivative f’(x) = 2x − 2.</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the absolute value of x is graphed. It consists of two straight line segments: the first follows the equation y = −x and ends at the origin; the second follows the equation y = x and starts at the origin.</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the cube root of x is graphed. It has a vertical tangent at x = 0.</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 = x sin (1/2) if x does not equal 0 and f(x) = 0 if x = 0 is graphed. It looks like a rapidly oscillating sinusoidal function with amplitude decreasing to 0 at the origin.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cart is drawn on a line that curves through (−10, 5) to (10, 0) with y-intercept roughly (0, 2).</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are shown. The first graph shows g(x) = 3x2 and f(x) = x squared. The second graph shows g’(x) = 6x and f’(x) = 2x. In the first graph, g(x) increases three times more quickly than f(x). In the second graph, g’(x) increases three times more quickly than f’(x).</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shows f(x) = x3 – 7x2 + 8x + 1, and the tangent lines are shown as x = 2/3 and x = 4.</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a grandstand next to a straightaway of a race track.</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parts labeled a and b. Figure a shows the graph of f(x) = x3 + 3x2 + x. Figure b shows the same graph but this time with two boxes on it. The first box appears along the left-hand side of the graph straddling the x-axis roughly parallel to f(x). The second box appears a little higher, also roughly parallel to f(x), with its front corner located at (−1.9, 2.8). Note that this corner is roughly in line with the direct path of the track before it started to turn.</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On the Cartesian coordinate plane with a and a + h marked on the x axis, the function f is graphed. It passes through (a, f(a)) and (a + h, f(a + h)). A straight line is drawn through (a, f(a)) with its slope being the derivative at that point. This straight line passes through (a + h, f(a) + f’(a)h). There is a line segment connecting (a + h, f(a + h)) and (a + h, f(a) + f’(a)h), and it is marked that this is the error in using f(a) + f’(a)h to estimate f(a + h).</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number line marked with 0, 2, and 4. Between 0 and 2, there is a plus sign. Above 2, there is a 0. Between 2 and 4 there is a negative sign. Above 4 there is a 0. After 4 there is a plus sign and v(t).</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number line is given and above it a line snakes, starting at t = 0 above 4 on the number line. Then the line at t = 2 is above 24 on the number line. Then the line decreases at t = 4 to be above 20 on the number line, at which point the line reverses direction again and increases indefinitely.</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D(x) = (sin(x + 0.01) − sin x)/0.01 is graphed. It looks a lot like a cosine curve.</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y = (sin h)/h and y = (cos h – 1)/h are graphed. They both have discontinuities on the y-axis.</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functions f(x) = sin x and f’(x) = cos x are graphed. It is apparent that when f(x) has a maximum or a minimum that f’(x) = 0.</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shows a function f(x) and its inverse f−1(x). These functions are symmetric about the line y = x. The tangent line of the function f(x) at the point (f−1(a), a) and the tangent line of the function f−1(x) at (a, f−1(a)) are also symmetric about the line y = x. Specifically, if the slope of one were p/q, then the slope of the other would be q/p. Lastly, their derivatives are also symmetric about the line y = x.</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with angle θ, opposite side x, hypotenuse 1, and adjacent side equal to the square root of the quantity (1 – x2).</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circle with radius 5 and center at the origin is graphed fully in one picture. Then, only its segments in quadrants I and II are graphed. Then, only its segments in quadrants III and IV are graphed. Lastly, only its segments in quadrants II and IV are graphed.</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circle with radius 5 and center at the origin is graphed. A tangent line is drawn through the point (3, −4).</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folium is shown, which is a line that creates a loop that crosses over itself. In this graph, it crosses over itself at (0, 0). Its tangent line from (3/2, 3/2) is shown.</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graphs of 3x, 2.8x, 2.7x, and 2x are shown. In quadrant I, their order from least to greatest is 2x, 2.7x, 2.8x, and 3x. In quadrant II, this order is reversed. All cross the y-axis at (0, 1).</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function ex along with its tangent at (0, 1), x + 1.</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function ln x along with its derivative 1/x. The function ln x is increasing on (0, + ∞). Its derivative is decreasing but greater than 0 on (0, + ∞).</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ba3ee8297101.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 Id="rId3" Type="http://schemas.openxmlformats.org/officeDocument/2006/relationships/image" Target="../media/v3_image10_bb57a9aec6cb.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4_1202df4f161f.png" /><Relationship Id="rId3" Type="http://schemas.openxmlformats.org/officeDocument/2006/relationships/image" Target="../media/image15.png"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xml" /><Relationship Id="rId3" Type="http://schemas.openxmlformats.org/officeDocument/2006/relationships/image" Target="../media/v3_image24_40a61621bbe7.png"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27_403cdcac6919.png"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xml" /><Relationship Id="rId3" Type="http://schemas.openxmlformats.org/officeDocument/2006/relationships/image" Target="../media/v3_image31_0c4bb520399f.png"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0_37e2509ce83a.png" /><Relationship Id="rId3" Type="http://schemas.openxmlformats.org/officeDocument/2006/relationships/image" Target="../media/image41.png"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6.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3_07ccfdb2f6fc.png" /><Relationship Id="rId3" Type="http://schemas.openxmlformats.org/officeDocument/2006/relationships/image" Target="../media/image44.png"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8.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39_5ff4379a8f2a.png"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1.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3. kafli: Afleiður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kaflans</a:t>
            </a:r>
          </a:p>
        </p:txBody>
      </p:sp>
      <p:sp>
        <p:nvSpPr>
          <p:cNvPr id="3" name="Content Placeholder 2"/>
          <p:cNvSpPr>
            <a:spLocks noGrp="1"/>
          </p:cNvSpPr>
          <p:nvPr>
            <p:ph idx="1"/>
          </p:nvPr>
        </p:nvSpPr>
        <p:spPr/>
        <p:txBody>
          <a:bodyPr/>
          <a:lstStyle/>
          <a:p>
            <a:pPr marL="457189" lvl="0" indent="-457189">
              <a:buAutoNum type="arabicPeriod"/>
            </a:pPr>
            <a:r>
              <a:t>Skilgreining afleiðunnar</a:t>
            </a:r>
          </a:p>
          <a:p>
            <a:pPr marL="457189" lvl="0" indent="-457189">
              <a:buAutoNum type="arabicPeriod"/>
            </a:pPr>
            <a:r>
              <a:t>Afleiðan sem fall</a:t>
            </a:r>
          </a:p>
          <a:p>
            <a:pPr marL="457189" lvl="0" indent="-457189">
              <a:buAutoNum type="arabicPeriod"/>
            </a:pPr>
            <a:r>
              <a:t>Deildunarreglur</a:t>
            </a:r>
          </a:p>
          <a:p>
            <a:pPr marL="457189" lvl="0" indent="-457189">
              <a:buAutoNum type="arabicPeriod"/>
            </a:pPr>
            <a:r>
              <a:t>Afleiður sem breytingarhraðar</a:t>
            </a:r>
          </a:p>
          <a:p>
            <a:pPr marL="457189" lvl="0" indent="-457189">
              <a:buAutoNum type="arabicPeriod"/>
            </a:pPr>
            <a:r>
              <a:t>Afleiður hornafalla</a:t>
            </a:r>
          </a:p>
          <a:p>
            <a:pPr marL="457189" lvl="0" indent="-457189">
              <a:buAutoNum type="arabicPeriod"/>
            </a:pPr>
            <a:r>
              <a:t>Keðjureglan</a:t>
            </a:r>
          </a:p>
          <a:p>
            <a:pPr marL="457189" lvl="0" indent="-457189">
              <a:buAutoNum type="arabicPeriod"/>
            </a:pPr>
            <a:r>
              <a:t>Afleiður andhverfra falla</a:t>
            </a:r>
          </a:p>
          <a:p>
            <a:pPr marL="457189" lvl="0" indent="-457189">
              <a:buAutoNum type="arabicPeriod"/>
            </a:pPr>
            <a:r>
              <a:t>Fólgin deildun</a:t>
            </a:r>
          </a:p>
          <a:p>
            <a:pPr marL="457189" lvl="0" indent="-457189">
              <a:buAutoNum type="arabicPeriod"/>
            </a:pPr>
            <a:r>
              <a:t>Afleiður vísis- og lografalla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a:t>
            </a:r>
          </a:p>
        </p:txBody>
      </p:sp>
      <p:pic>
        <p:nvPicPr>
          <p:cNvPr id="3" name="Picture 1" descr="A photo of a Hennessey Venom GT sports car speeding along a winding road."/>
          <p:cNvPicPr>
            <a:picLocks noGrp="1" noChangeAspect="1"/>
          </p:cNvPicPr>
          <p:nvPr/>
        </p:nvPicPr>
        <p:blipFill>
          <a:blip r:embed="rId3"/>
          <a:stretch>
            <a:fillRect/>
          </a:stretch>
        </p:blipFill>
        <p:spPr bwMode="auto">
          <a:xfrm>
            <a:off x="2603500" y="954616"/>
            <a:ext cx="6985000" cy="465666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Hennessey Venom GT kemst úr 0 í 200 mph á 14,51 sekúndu. (mynd: breytt útgáfa af verki Codex41,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3.1 Skilgreining afleiðunnar (1 af 2)</a:t>
            </a:r>
          </a:p>
        </p:txBody>
      </p:sp>
      <p:sp>
        <p:nvSpPr>
          <p:cNvPr id="3" name="Content Placeholder 2"/>
          <p:cNvSpPr>
            <a:spLocks noGrp="1"/>
          </p:cNvSpPr>
          <p:nvPr>
            <p:ph idx="1"/>
          </p:nvPr>
        </p:nvSpPr>
        <p:spPr/>
        <p:txBody>
          <a:bodyPr/>
          <a:lstStyle/>
          <a:p>
            <a:pPr marL="0" lvl="0" indent="0">
              <a:buNone/>
            </a:pPr>
            <a:r>
              <a:rPr b="1"/>
              <a:t>Námsmarkmið</a:t>
            </a:r>
          </a:p>
          <a:p>
            <a:pPr lvl="0"/>
            <a:r>
              <a:t>Skilja merkingu snertils við feril í punkti.</a:t>
            </a:r>
          </a:p>
          <a:p>
            <a:pPr lvl="0"/>
            <a:r>
              <a:t>Reikna hallatölu snertils.</a:t>
            </a:r>
          </a:p>
          <a:p>
            <a:pPr lvl="0"/>
            <a:r>
              <a:t>Skilgreina afleiðuna sem markgildi mismunakvóta.</a:t>
            </a:r>
          </a:p>
          <a:p>
            <a:pPr lvl="0"/>
            <a:r>
              <a:t>Reikna afleiðu gefins falls í punkti.</a:t>
            </a:r>
          </a:p>
          <a:p>
            <a:pPr lvl="0"/>
            <a:r>
              <a:t>Lýsa hraða sem breytingarhraða.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3.1 Skilgreining afleiðunnar (2 af 2)</a:t>
            </a:r>
          </a:p>
        </p:txBody>
      </p:sp>
      <p:sp>
        <p:nvSpPr>
          <p:cNvPr id="3" name="Content Placeholder 2"/>
          <p:cNvSpPr>
            <a:spLocks noGrp="1"/>
          </p:cNvSpPr>
          <p:nvPr>
            <p:ph idx="1"/>
          </p:nvPr>
        </p:nvSpPr>
        <p:spPr/>
        <p:txBody>
          <a:bodyPr/>
          <a:lstStyle/>
          <a:p>
            <a:pPr marL="0" lvl="0" indent="0">
              <a:buNone/>
            </a:pPr>
            <a:r>
              <a:rPr b="1"/>
              <a:t>Námsmarkmið</a:t>
            </a:r>
          </a:p>
          <a:p>
            <a:pPr lvl="0"/>
            <a:r>
              <a:t>Útskýra muninn á meðalhraða og augnablikshraða.</a:t>
            </a:r>
          </a:p>
          <a:p>
            <a:pPr lvl="0"/>
            <a:r>
              <a:t>Áætla afleiðuna út frá gildistöflu.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a:t>
            </a:r>
          </a:p>
        </p:txBody>
      </p:sp>
      <p:pic>
        <p:nvPicPr>
          <p:cNvPr id="3" name="Picture 1" descr="Photos of Newton and Leibniz."/>
          <p:cNvPicPr>
            <a:picLocks noGrp="1" noChangeAspect="1"/>
          </p:cNvPicPr>
          <p:nvPr/>
        </p:nvPicPr>
        <p:blipFill>
          <a:blip r:embed="rId3"/>
          <a:stretch>
            <a:fillRect/>
          </a:stretch>
        </p:blipFill>
        <p:spPr bwMode="auto">
          <a:xfrm>
            <a:off x="2565400" y="954564"/>
            <a:ext cx="7061200" cy="465677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Newton og Leibniz eru taldir hafa þróað stærðfræðigreiningu hvor í sínu lagi.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3.3</a:t>
            </a:r>
          </a:p>
        </p:txBody>
      </p:sp>
      <p:pic>
        <p:nvPicPr>
          <p:cNvPr id="3" name="Picture 1" descr="This figure consists of two graphs labeled a and b. Figure a shows the Cartesian coordinate plane with 0, a, and x marked on the x-axis. There is a curve labeled y = f(x) with points marked (a, f(a)) and (x, f(x)). There is also a straight line that crosses these two points (a, f(a)) and (x, f(x)). At the bottom of the graph, the equation msec = (f(x) - f(a))/(x - a) is given. Figure b shows a similar graph, but this time a + h is marked on the x-axis instead of x. Consequently, the curve labeled y = f(x) passes through (a, f(a)) and (a + h, f(a + h)) as does the straight line. At the bottom of the graph, the equation msec = (f(a + h) - f(a))/h is given."/>
          <p:cNvPicPr>
            <a:picLocks noGrp="1" noChangeAspect="1"/>
          </p:cNvPicPr>
          <p:nvPr/>
        </p:nvPicPr>
        <p:blipFill>
          <a:blip r:embed="rId3"/>
          <a:stretch>
            <a:fillRect/>
          </a:stretch>
        </p:blipFill>
        <p:spPr bwMode="auto">
          <a:xfrm>
            <a:off x="1488902" y="952500"/>
            <a:ext cx="922689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Reikna má hallatölu sniðils á tvo vegu.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3.4</a:t>
            </a:r>
          </a:p>
        </p:txBody>
      </p:sp>
      <p:pic>
        <p:nvPicPr>
          <p:cNvPr id="3" name="Picture 1" descr="This figure consists of three graphs labeled a, b, and c. Figure a shows the Cartesian coordinate plane with 0, a, x2, and x1 marked in order on the x-axis. There is a curve labeled y = f(x) with points marked (a, f(a)), (x2, f(x2)), and (x1, f(x1)). There are three straight lines: the first crosses (a, f(a)) and (x1, f(x1)); the second crosses (a, f(a)) and (x2, f(x2)); and the third only touches (a, f(a)), making it the tangent. At the bottom of the graph, the equation mtan = limx → a (f(x) - f(a))/(x - a) is given. Figure b shows a similar graph, but this time a + h2 and a + h1 are marked on the x-axis instead of x2 and x1. Consequently, the curve labeled y = f(x) passes through (a, f(a)), (a + h2, f(a + h2)), and (a + h1, f(a + h1)) and the straight lines similarly cross the graph as in Figure a. At the bottom of the graph, the equation mtan = limh → 0 (f(a + h) - f(a))/h is given. Figure c shows only the curve labeled y = f(x) and its tangent at point (a, f(a))."/>
          <p:cNvPicPr>
            <a:picLocks noGrp="1" noChangeAspect="1"/>
          </p:cNvPicPr>
          <p:nvPr/>
        </p:nvPicPr>
        <p:blipFill>
          <a:blip r:embed="rId3"/>
          <a:stretch>
            <a:fillRect/>
          </a:stretch>
        </p:blipFill>
        <p:spPr bwMode="auto">
          <a:xfrm>
            <a:off x="609600" y="1171030"/>
            <a:ext cx="10972800" cy="422383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Sniðlarnir nálgast snertilinn (sýndan með grænu) þegar síðari punkturinn nálgast þann fyrri.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3.5</a:t>
            </a:r>
          </a:p>
        </p:txBody>
      </p:sp>
      <p:pic>
        <p:nvPicPr>
          <p:cNvPr id="3" name="Picture 1" descr="This figure consists of four graphs labeled a, b, c, and d. Figure a shows the graphs of the square root of x and the equation y = (x + 1)/2 with the x-axis going from 0 to 4 and the y-axis going from 0 to 2.5. The graphs of these two functions look very close near 1; there is a box around where these graphs look close. Figure b shows a close up of these same two functions in the area of the box from Figure a, specifically x going from 0 to 2 and y going from 0 to 1.4. Figure c is the same graph as Figure b, but this one has a box from 0 to 1.1 in the x coordinate and 0.8 and 1 on the y coordinate. There is an arrow indicating that this is blown up in Figure d. Figure d shows a very close picture of the box from Figure c, and the two functions appear to be touching for almost the entire length of the graph."/>
          <p:cNvPicPr>
            <a:picLocks noGrp="1" noChangeAspect="1"/>
          </p:cNvPicPr>
          <p:nvPr/>
        </p:nvPicPr>
        <p:blipFill>
          <a:blip r:embed="rId3"/>
          <a:stretch>
            <a:fillRect/>
          </a:stretch>
        </p:blipFill>
        <p:spPr bwMode="auto">
          <a:xfrm>
            <a:off x="3416353" y="952500"/>
            <a:ext cx="537199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x er nálægt 1 virðast graf fallsins f(x)=√x og snertill þess falla saman.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3.6</a:t>
            </a:r>
          </a:p>
        </p:txBody>
      </p:sp>
      <p:pic>
        <p:nvPicPr>
          <p:cNvPr id="3" name="Picture 1" descr="This figure consists of the graphs of f(x) = x squared and y = 6x - 9. The graphs of these functions appear to touch at x = 3."/>
          <p:cNvPicPr>
            <a:picLocks noGrp="1" noChangeAspect="1"/>
          </p:cNvPicPr>
          <p:nvPr/>
        </p:nvPicPr>
        <p:blipFill>
          <a:blip r:embed="rId3"/>
          <a:stretch>
            <a:fillRect/>
          </a:stretch>
        </p:blipFill>
        <p:spPr bwMode="auto">
          <a:xfrm>
            <a:off x="2566745" y="952500"/>
            <a:ext cx="707121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Snertill við f(x) þar sem x=3.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3.7</a:t>
            </a:r>
          </a:p>
        </p:txBody>
      </p:sp>
      <p:pic>
        <p:nvPicPr>
          <p:cNvPr id="3" name="Picture 1" descr="This figure consists of the graphs of f(x) = 1/x and y = -x/4 + 1. The part of the graph f(x) = 1/x in the first quadrant appears to touch the other function’s graph at x = 2."/>
          <p:cNvPicPr>
            <a:picLocks noGrp="1" noChangeAspect="1"/>
          </p:cNvPicPr>
          <p:nvPr/>
        </p:nvPicPr>
        <p:blipFill>
          <a:blip r:embed="rId3"/>
          <a:stretch>
            <a:fillRect/>
          </a:stretch>
        </p:blipFill>
        <p:spPr bwMode="auto">
          <a:xfrm>
            <a:off x="2566745" y="952500"/>
            <a:ext cx="707121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Línan er snertill við f(x) þar sem x=2.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3.8</a:t>
            </a:r>
          </a:p>
        </p:txBody>
      </p:sp>
      <p:pic>
        <p:nvPicPr>
          <p:cNvPr id="3" name="Picture 1" descr="This figure consists of the Cartesian coordinate plane with 0, a, and t1 marked on the t-axis. The function y = s(t) is graphed in the first quadrant along with two lines marked tangent and secant. The tangent line touches y = s(t) at only one point, (a, s(a)). The secant line touches y = s(t) at two points: (a, s(a)) and (t1, s(t1))."/>
          <p:cNvPicPr>
            <a:picLocks noGrp="1" noChangeAspect="1"/>
          </p:cNvPicPr>
          <p:nvPr/>
        </p:nvPicPr>
        <p:blipFill>
          <a:blip r:embed="rId3"/>
          <a:stretch>
            <a:fillRect/>
          </a:stretch>
        </p:blipFill>
        <p:spPr bwMode="auto">
          <a:xfrm>
            <a:off x="2095500" y="953712"/>
            <a:ext cx="7988300" cy="465847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Hallatala sniðilsins er meðalhraðinn á bilinu [a,t]. Hallatala snertilsins er augnablikshraðinn.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3.9</a:t>
            </a:r>
          </a:p>
        </p:txBody>
      </p:sp>
      <p:pic>
        <p:nvPicPr>
          <p:cNvPr id="3" name="Picture 1" descr="A picture of a spring hanging down with a weight at the end. There is a horizontal dashed line marked 0 a little bit above the weight."/>
          <p:cNvPicPr>
            <a:picLocks noGrp="1" noChangeAspect="1"/>
          </p:cNvPicPr>
          <p:nvPr/>
        </p:nvPicPr>
        <p:blipFill>
          <a:blip r:embed="rId3"/>
          <a:stretch>
            <a:fillRect/>
          </a:stretch>
        </p:blipFill>
        <p:spPr bwMode="auto">
          <a:xfrm>
            <a:off x="2146300" y="953340"/>
            <a:ext cx="7886700" cy="465922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Blýlóð hangir í gormi og sveiflast lóðrétt.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3.1 Meðalhraði reiknaður með gildum á </a:t>
            </a:r>
            <a:r>
              <a:rPr i="1"/>
              <a:t>t</a:t>
            </a:r>
            <a:r>
              <a:t> sem nálgast 0 </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801366"/>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𝑡</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m:rPr>
                                        <m:nor/>
                                      </m:rPr>
                                      <a:rPr/>
                                      <m:t>sin</m:t>
                                    </m:r>
                                    <m:r>
                                      <a:rPr>
                                        <a:latin typeface="Cambria Math" panose="02040503050406030204" pitchFamily="18" charset="0"/>
                                      </a:rPr>
                                      <m:t> </m:t>
                                    </m:r>
                                    <m:r>
                                      <a:rPr>
                                        <a:latin typeface="Cambria Math" panose="02040503050406030204" pitchFamily="18" charset="0"/>
                                      </a:rPr>
                                      <m:t>𝑡</m:t>
                                    </m:r>
                                    <m:r>
                                      <a:rPr>
                                        <a:latin typeface="Cambria Math" panose="02040503050406030204" pitchFamily="18" charset="0"/>
                                      </a:rPr>
                                      <m:t>−</m:t>
                                    </m:r>
                                    <m:r>
                                      <m:rPr>
                                        <m:nor/>
                                      </m:rPr>
                                      <a:rPr/>
                                      <m:t>sin</m:t>
                                    </m:r>
                                    <m:r>
                                      <a:rPr>
                                        <a:latin typeface="Cambria Math" panose="02040503050406030204" pitchFamily="18" charset="0"/>
                                      </a:rPr>
                                      <m:t> 0</m:t>
                                    </m:r>
                                  </m:num>
                                  <m:den>
                                    <m:r>
                                      <a:rPr>
                                        <a:latin typeface="Cambria Math" panose="02040503050406030204" pitchFamily="18" charset="0"/>
                                      </a:rPr>
                                      <m:t>𝑡</m:t>
                                    </m:r>
                                    <m:r>
                                      <a:rPr>
                                        <a:latin typeface="Cambria Math" panose="02040503050406030204" pitchFamily="18" charset="0"/>
                                      </a:rPr>
                                      <m:t>−0</m:t>
                                    </m:r>
                                  </m:den>
                                </m:f>
                                <m:r>
                                  <a:rPr>
                                    <a:latin typeface="Cambria Math" panose="02040503050406030204" pitchFamily="18" charset="0"/>
                                  </a:rPr>
                                  <m:t>=</m:t>
                                </m:r>
                                <m:f>
                                  <m:fPr>
                                    <m:ctrlPr>
                                      <a:rPr i="1">
                                        <a:latin typeface="Cambria Math" panose="02040503050406030204" pitchFamily="18" charset="0"/>
                                      </a:rPr>
                                    </m:ctrlPr>
                                  </m:fPr>
                                  <m:num>
                                    <m:r>
                                      <m:rPr>
                                        <m:nor/>
                                      </m:rPr>
                                      <a:rPr/>
                                      <m:t>sin</m:t>
                                    </m:r>
                                    <m:r>
                                      <a:rPr>
                                        <a:latin typeface="Cambria Math" panose="02040503050406030204" pitchFamily="18" charset="0"/>
                                      </a:rPr>
                                      <m:t> </m:t>
                                    </m:r>
                                    <m:r>
                                      <a:rPr>
                                        <a:latin typeface="Cambria Math" panose="02040503050406030204" pitchFamily="18" charset="0"/>
                                      </a:rPr>
                                      <m:t>𝑡</m:t>
                                    </m:r>
                                  </m:num>
                                  <m:den>
                                    <m:r>
                                      <a:rPr>
                                        <a:latin typeface="Cambria Math" panose="02040503050406030204" pitchFamily="18" charset="0"/>
                                      </a:rPr>
                                      <m:t>𝑡</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0.998334166</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0.9999833333</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0.999999833</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0.999999833</m:t>
                                </m:r>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0.9999833333</m:t>
                                </m:r>
                              </m:oMath>
                            </m:oMathPara>
                          </a14:m>
                          <a:endParaRPr/>
                        </a:p>
                      </a:txBody>
                      <a:tcPr/>
                    </a:tc>
                    <a:extLst>
                      <a:ext uri="{0D108BD9-81ED-4DB2-BD59-A6C34878D82A}">
                        <a16:rowId xmlns:a16="http://schemas.microsoft.com/office/drawing/2014/main" val="1000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0.998334166</m:t>
                                </m:r>
                              </m:oMath>
                            </m:oMathPara>
                          </a14:m>
                          <a:endParaRPr/>
                        </a:p>
                      </a:txBody>
                      <a:tcPr/>
                    </a:tc>
                    <a:extLst>
                      <a:ext uri="{0D108BD9-81ED-4DB2-BD59-A6C34878D82A}">
                        <a16:rowId xmlns:a16="http://schemas.microsoft.com/office/drawing/2014/main" val="10006"/>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801366"/>
              </a:xfrm>
              <a:prstGeom prst="rect">
                <a:avLst/>
              </a:prstGeom>
            </p:spPr>
          </p:pic>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3.10</a:t>
            </a:r>
          </a:p>
        </p:txBody>
      </p:sp>
      <p:pic>
        <p:nvPicPr>
          <p:cNvPr id="3" name="Picture 1" descr="The same sports car speeding along a winding road from the beginning of the chapter."/>
          <p:cNvPicPr>
            <a:picLocks noGrp="1" noChangeAspect="1"/>
          </p:cNvPicPr>
          <p:nvPr/>
        </p:nvPicPr>
        <p:blipFill>
          <a:blip r:embed="rId3"/>
          <a:stretch>
            <a:fillRect/>
          </a:stretch>
        </p:blipFill>
        <p:spPr bwMode="auto">
          <a:xfrm>
            <a:off x="2605694" y="952500"/>
            <a:ext cx="698061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 breytt útgáfa af verki Codex41, Flickr)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3.2 </a:t>
                </a:r>
                <a14:m>
                  <m:oMath xmlns:m="http://schemas.openxmlformats.org/officeDocument/2006/math">
                    <m:r>
                      <a:rPr>
                        <a:latin typeface="Cambria Math" panose="02040503050406030204" pitchFamily="18" charset="0"/>
                      </a:rPr>
                      <m:t>𝑣</m:t>
                    </m:r>
                    <m:d>
                      <m:dPr>
                        <m:ctrlPr>
                          <a:rPr i="1">
                            <a:latin typeface="Cambria Math" panose="02040503050406030204" pitchFamily="18" charset="0"/>
                          </a:rPr>
                        </m:ctrlPr>
                      </m:dPr>
                      <m:e>
                        <m:r>
                          <a:rPr>
                            <a:latin typeface="Cambria Math" panose="02040503050406030204" pitchFamily="18" charset="0"/>
                          </a:rPr>
                          <m:t>𝑡</m:t>
                        </m:r>
                      </m:e>
                    </m:d>
                  </m:oMath>
                </a14:m>
                <a:r>
                  <a:t> fyrir mismunandi gildi á </a:t>
                </a:r>
                <a:r>
                  <a:rPr i="1"/>
                  <a:t>t</a:t>
                </a:r>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543" t="-4255" b="-234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𝑡</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𝑣</m:t>
                                </m:r>
                                <m:d>
                                  <m:dPr>
                                    <m:ctrlPr>
                                      <a:rPr i="1">
                                        <a:latin typeface="Cambria Math" panose="02040503050406030204" pitchFamily="18" charset="0"/>
                                      </a:rPr>
                                    </m:ctrlPr>
                                  </m:dPr>
                                  <m:e>
                                    <m:r>
                                      <a:rPr>
                                        <a:latin typeface="Cambria Math" panose="02040503050406030204" pitchFamily="18" charset="0"/>
                                      </a:rPr>
                                      <m:t>𝑡</m:t>
                                    </m:r>
                                  </m:e>
                                </m:d>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3.05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88</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5.88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146.67</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14.51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293.33</m:t>
                                </m:r>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19.96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337.19</m:t>
                                </m:r>
                              </m:oMath>
                            </m:oMathPara>
                          </a14:m>
                          <a:endParaRPr/>
                        </a:p>
                      </a:txBody>
                      <a:tcPr/>
                    </a:tc>
                    <a:extLst>
                      <a:ext uri="{0D108BD9-81ED-4DB2-BD59-A6C34878D82A}">
                        <a16:rowId xmlns:a16="http://schemas.microsoft.com/office/drawing/2014/main" val="10005"/>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72800" cy="2194560"/>
              </a:xfrm>
              <a:prstGeom prst="rect">
                <a:avLst/>
              </a:prstGeom>
            </p:spPr>
          </p:pic>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3.3 Meðalhröðun </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086801"/>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𝑡</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𝑣</m:t>
                                    </m:r>
                                    <m:d>
                                      <m:dPr>
                                        <m:ctrlPr>
                                          <a:rPr i="1">
                                            <a:latin typeface="Cambria Math" panose="02040503050406030204" pitchFamily="18" charset="0"/>
                                          </a:rPr>
                                        </m:ctrlPr>
                                      </m:dPr>
                                      <m:e>
                                        <m:r>
                                          <a:rPr>
                                            <a:latin typeface="Cambria Math" panose="02040503050406030204" pitchFamily="18" charset="0"/>
                                          </a:rPr>
                                          <m:t>𝑡</m:t>
                                        </m:r>
                                      </m:e>
                                    </m:d>
                                    <m:r>
                                      <a:rPr>
                                        <a:latin typeface="Cambria Math" panose="02040503050406030204" pitchFamily="18" charset="0"/>
                                      </a:rPr>
                                      <m:t>−</m:t>
                                    </m:r>
                                    <m:r>
                                      <a:rPr>
                                        <a:latin typeface="Cambria Math" panose="02040503050406030204" pitchFamily="18" charset="0"/>
                                      </a:rPr>
                                      <m:t>𝑣</m:t>
                                    </m:r>
                                    <m:d>
                                      <m:dPr>
                                        <m:ctrlPr>
                                          <a:rPr i="1">
                                            <a:latin typeface="Cambria Math" panose="02040503050406030204" pitchFamily="18" charset="0"/>
                                          </a:rPr>
                                        </m:ctrlPr>
                                      </m:dPr>
                                      <m:e>
                                        <m:r>
                                          <a:rPr>
                                            <a:latin typeface="Cambria Math" panose="02040503050406030204" pitchFamily="18" charset="0"/>
                                          </a:rPr>
                                          <m:t>19.96</m:t>
                                        </m:r>
                                      </m:e>
                                    </m:d>
                                  </m:num>
                                  <m:den>
                                    <m:r>
                                      <a:rPr>
                                        <a:latin typeface="Cambria Math" panose="02040503050406030204" pitchFamily="18" charset="0"/>
                                      </a:rPr>
                                      <m:t>𝑡</m:t>
                                    </m:r>
                                    <m:r>
                                      <a:rPr>
                                        <a:latin typeface="Cambria Math" panose="02040503050406030204" pitchFamily="18" charset="0"/>
                                      </a:rPr>
                                      <m:t>−19.96</m:t>
                                    </m:r>
                                  </m:den>
                                </m:f>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𝑣</m:t>
                                    </m:r>
                                    <m:d>
                                      <m:dPr>
                                        <m:ctrlPr>
                                          <a:rPr i="1">
                                            <a:latin typeface="Cambria Math" panose="02040503050406030204" pitchFamily="18" charset="0"/>
                                          </a:rPr>
                                        </m:ctrlPr>
                                      </m:dPr>
                                      <m:e>
                                        <m:r>
                                          <a:rPr>
                                            <a:latin typeface="Cambria Math" panose="02040503050406030204" pitchFamily="18" charset="0"/>
                                          </a:rPr>
                                          <m:t>𝑡</m:t>
                                        </m:r>
                                      </m:e>
                                    </m:d>
                                    <m:r>
                                      <a:rPr>
                                        <a:latin typeface="Cambria Math" panose="02040503050406030204" pitchFamily="18" charset="0"/>
                                      </a:rPr>
                                      <m:t>−337.19</m:t>
                                    </m:r>
                                  </m:num>
                                  <m:den>
                                    <m:r>
                                      <a:rPr>
                                        <a:latin typeface="Cambria Math" panose="02040503050406030204" pitchFamily="18" charset="0"/>
                                      </a:rPr>
                                      <m:t>𝑡</m:t>
                                    </m:r>
                                    <m:r>
                                      <a:rPr>
                                        <a:latin typeface="Cambria Math" panose="02040503050406030204" pitchFamily="18" charset="0"/>
                                      </a:rPr>
                                      <m:t>−19.96</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16.89</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3.05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14.74</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5.88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13.53</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14.51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8.05</m:t>
                                </m:r>
                              </m:oMath>
                            </m:oMathPara>
                          </a14:m>
                          <a:endParaRPr/>
                        </a:p>
                      </a:txBody>
                      <a:tcPr/>
                    </a:tc>
                    <a:extLst>
                      <a:ext uri="{0D108BD9-81ED-4DB2-BD59-A6C34878D82A}">
                        <a16:rowId xmlns:a16="http://schemas.microsoft.com/office/drawing/2014/main" val="10004"/>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086801"/>
              </a:xfrm>
              <a:prstGeom prst="rect">
                <a:avLst/>
              </a:prstGeom>
            </p:spPr>
          </p:pic>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3.2 Afleiðan sem fall</a:t>
            </a:r>
          </a:p>
        </p:txBody>
      </p:sp>
      <p:sp>
        <p:nvSpPr>
          <p:cNvPr id="3" name="Content Placeholder 2"/>
          <p:cNvSpPr>
            <a:spLocks noGrp="1"/>
          </p:cNvSpPr>
          <p:nvPr>
            <p:ph idx="1"/>
          </p:nvPr>
        </p:nvSpPr>
        <p:spPr/>
        <p:txBody>
          <a:bodyPr/>
          <a:lstStyle/>
          <a:p>
            <a:pPr marL="0" lvl="0" indent="0">
              <a:buNone/>
            </a:pPr>
            <a:r>
              <a:rPr b="1"/>
              <a:t>Námsmarkmið</a:t>
            </a:r>
          </a:p>
          <a:p>
            <a:pPr lvl="0"/>
            <a:r>
              <a:t>Skilgreina afleiðufall gefins falls.</a:t>
            </a:r>
          </a:p>
          <a:p>
            <a:pPr lvl="0"/>
            <a:r>
              <a:t>Teikna graf afleiðufalls út frá grafi gefins falls.</a:t>
            </a:r>
          </a:p>
          <a:p>
            <a:pPr lvl="0"/>
            <a:r>
              <a:t>Lýsa tengslum afleiða og samfelldni.</a:t>
            </a:r>
          </a:p>
          <a:p>
            <a:pPr lvl="0"/>
            <a:r>
              <a:t>Lýsa þremur tilvikum þar sem fall hefur ekki afleiðu.</a:t>
            </a:r>
          </a:p>
          <a:p>
            <a:pPr lvl="0"/>
            <a:r>
              <a:t>Útskýra merkingu afleiðu af hærra stigi.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3.11</a:t>
            </a:r>
          </a:p>
        </p:txBody>
      </p:sp>
      <p:pic>
        <p:nvPicPr>
          <p:cNvPr id="3" name="Picture 1" descr="The function y = f(x) is graphed and it shows up as a curve in the first quadrant. The x-axis is marked with 0, a, and a + Δx. The y-axis is marked with 0, f(a), and f(a) + Δy. There is a straight line crossing y = f(x) at (a, f(a)) and (a + Δx, f(a) + Δy). From the point (a, f(a)), a horizontal line is drawn; from the point (a + Δx, f(a) + Δy), a vertical line is drawn. The distance from (a, f(a)) to (a + Δx, f(a)) is denoted Δx; the distance from (a + Δx, f(a) + Δy) to (a + Δx, f(a)) is denoted Δy."/>
          <p:cNvPicPr>
            <a:picLocks noGrp="1" noChangeAspect="1"/>
          </p:cNvPicPr>
          <p:nvPr/>
        </p:nvPicPr>
        <p:blipFill>
          <a:blip r:embed="rId3"/>
          <a:stretch>
            <a:fillRect/>
          </a:stretch>
        </p:blipFill>
        <p:spPr bwMode="auto">
          <a:xfrm>
            <a:off x="3634814" y="952500"/>
            <a:ext cx="493507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Afleiðan er táknuð með dy/dx = lim(Δx→0) Δy/Δx.</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3.12</a:t>
            </a:r>
          </a:p>
        </p:txBody>
      </p:sp>
      <p:pic>
        <p:nvPicPr>
          <p:cNvPr id="3" name="Picture 1" descr="The function f(x) = the square root of x is graphed as is its derivative f’(x) = 1/(2 times the square root of x)."/>
          <p:cNvPicPr>
            <a:picLocks noGrp="1" noChangeAspect="1"/>
          </p:cNvPicPr>
          <p:nvPr/>
        </p:nvPicPr>
        <p:blipFill>
          <a:blip r:embed="rId3"/>
          <a:stretch>
            <a:fillRect/>
          </a:stretch>
        </p:blipFill>
        <p:spPr bwMode="auto">
          <a:xfrm>
            <a:off x="2565400" y="952747"/>
            <a:ext cx="7048500" cy="466040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Afleiðan f′(x) er alls staðar jákvæð þar sem fallið f(x) er vaxandi.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3.13</a:t>
            </a:r>
          </a:p>
        </p:txBody>
      </p:sp>
      <p:pic>
        <p:nvPicPr>
          <p:cNvPr id="3" name="Picture 1" descr="The function f(x) = x squared – 2x is graphed as is its derivative f’(x) = 2x − 2."/>
          <p:cNvPicPr>
            <a:picLocks noGrp="1" noChangeAspect="1"/>
          </p:cNvPicPr>
          <p:nvPr/>
        </p:nvPicPr>
        <p:blipFill>
          <a:blip r:embed="rId3"/>
          <a:stretch>
            <a:fillRect/>
          </a:stretch>
        </p:blipFill>
        <p:spPr bwMode="auto">
          <a:xfrm>
            <a:off x="2921000" y="953634"/>
            <a:ext cx="6337300" cy="465863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Afleiðan f′(x)&lt;0 þar sem fallið f(x) er minnkandi og f′(x)&gt;0 þar sem f(x) er vaxandi. Afleiðan er núll þar sem fallið hefur láréttan snertil.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3.14</a:t>
            </a:r>
          </a:p>
        </p:txBody>
      </p:sp>
      <p:pic>
        <p:nvPicPr>
          <p:cNvPr id="3" name="Picture 1" descr="The function f(x) = the absolute value of x is graphed. It consists of two straight line segments: the first follows the equation y = −x and ends at the origin; the second follows the equation y = x and starts at the origin."/>
          <p:cNvPicPr>
            <a:picLocks noGrp="1" noChangeAspect="1"/>
          </p:cNvPicPr>
          <p:nvPr/>
        </p:nvPicPr>
        <p:blipFill>
          <a:blip r:embed="rId3"/>
          <a:stretch>
            <a:fillRect/>
          </a:stretch>
        </p:blipFill>
        <p:spPr bwMode="auto">
          <a:xfrm>
            <a:off x="3683000" y="955368"/>
            <a:ext cx="4813300" cy="465516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f(x)=|x| er samfellt í 0 en ekki deildanlegt þar.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3.15</a:t>
            </a:r>
          </a:p>
        </p:txBody>
      </p:sp>
      <p:pic>
        <p:nvPicPr>
          <p:cNvPr id="3" name="Picture 1" descr="The function f(x) = the cube root of x is graphed. It has a vertical tangent at x = 0."/>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f(x)=∛x hefur lóðréttan snertil við x=0. Það er samfellt í 0 en ekki deildanlegt þar.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3.16</a:t>
            </a:r>
          </a:p>
        </p:txBody>
      </p:sp>
      <p:pic>
        <p:nvPicPr>
          <p:cNvPr id="3" name="Picture 1" descr="The function f(x) = x sin (1/2) if x does not equal 0 and f(x) = 0 if x = 0 is graphed. It looks like a rapidly oscillating sinusoidal function with amplitude decreasing to 0 at the origin."/>
          <p:cNvPicPr>
            <a:picLocks noGrp="1" noChangeAspect="1"/>
          </p:cNvPicPr>
          <p:nvPr/>
        </p:nvPicPr>
        <p:blipFill>
          <a:blip r:embed="rId3"/>
          <a:stretch>
            <a:fillRect/>
          </a:stretch>
        </p:blipFill>
        <p:spPr bwMode="auto">
          <a:xfrm>
            <a:off x="3556942" y="952500"/>
            <a:ext cx="507811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 skilgreint með f(x)=x sin(1/x) þegar x≠0 og f(0)=0, er ekki deildanlegt í 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3.17</a:t>
            </a:r>
          </a:p>
        </p:txBody>
      </p:sp>
      <p:pic>
        <p:nvPicPr>
          <p:cNvPr id="3" name="Picture 1" descr="A cart is drawn on a line that curves through (−10, 5) to (10, 0) with y-intercept roughly (0, 2)."/>
          <p:cNvPicPr>
            <a:picLocks noGrp="1" noChangeAspect="1"/>
          </p:cNvPicPr>
          <p:nvPr/>
        </p:nvPicPr>
        <p:blipFill>
          <a:blip r:embed="rId3"/>
          <a:stretch>
            <a:fillRect/>
          </a:stretch>
        </p:blipFill>
        <p:spPr bwMode="auto">
          <a:xfrm>
            <a:off x="1308100" y="952904"/>
            <a:ext cx="9575800" cy="466009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að bíllinn hreyfist mjúklega eftir brautinni þarf fallið að vera bæði samfellt og deildanlegt.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3.3 Deildunarreglur (1 af 2)</a:t>
            </a:r>
          </a:p>
        </p:txBody>
      </p:sp>
      <p:sp>
        <p:nvSpPr>
          <p:cNvPr id="3" name="Content Placeholder 2"/>
          <p:cNvSpPr>
            <a:spLocks noGrp="1"/>
          </p:cNvSpPr>
          <p:nvPr>
            <p:ph idx="1"/>
          </p:nvPr>
        </p:nvSpPr>
        <p:spPr/>
        <p:txBody>
          <a:bodyPr/>
          <a:lstStyle/>
          <a:p>
            <a:pPr marL="0" lvl="0" indent="0">
              <a:buNone/>
            </a:pPr>
            <a:r>
              <a:rPr b="1"/>
              <a:t>Námsmarkmið</a:t>
            </a:r>
          </a:p>
          <a:p>
            <a:pPr lvl="0"/>
            <a:r>
              <a:t>Setja fram fastaregluna, fastamargföldunarregluna og veldisregluna.</a:t>
            </a:r>
          </a:p>
          <a:p>
            <a:pPr lvl="0"/>
            <a:r>
              <a:t>Beita summu- og mismunareglunum til að sameina afleiður.</a:t>
            </a:r>
          </a:p>
          <a:p>
            <a:pPr lvl="0"/>
            <a:r>
              <a:t>Nota margfeldisregluna til að finna afleiðu margfeldis falla.</a:t>
            </a:r>
          </a:p>
          <a:p>
            <a:pPr lvl="0"/>
            <a:r>
              <a:t>Nota kvótaregluna til að finna afleiðu kvóta falla.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3.3 Deildunarreglur (2 af 2)</a:t>
            </a:r>
          </a:p>
        </p:txBody>
      </p:sp>
      <p:sp>
        <p:nvSpPr>
          <p:cNvPr id="3" name="Content Placeholder 2"/>
          <p:cNvSpPr>
            <a:spLocks noGrp="1"/>
          </p:cNvSpPr>
          <p:nvPr>
            <p:ph idx="1"/>
          </p:nvPr>
        </p:nvSpPr>
        <p:spPr/>
        <p:txBody>
          <a:bodyPr/>
          <a:lstStyle/>
          <a:p>
            <a:pPr marL="0" lvl="0" indent="0">
              <a:buNone/>
            </a:pPr>
            <a:r>
              <a:rPr b="1"/>
              <a:t>Námsmarkmið</a:t>
            </a:r>
          </a:p>
          <a:p>
            <a:pPr lvl="0"/>
            <a:r>
              <a:t>Útvíkka veldisregluna yfir á föll með neikvæða veldisvísa.</a:t>
            </a:r>
          </a:p>
          <a:p>
            <a:pPr lvl="0"/>
            <a:r>
              <a:t>Sameina deildunarreglurnar til að finna afleiðu margliðufalls eða ræðs falls.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3.18</a:t>
            </a:r>
          </a:p>
        </p:txBody>
      </p:sp>
      <p:pic>
        <p:nvPicPr>
          <p:cNvPr id="3" name="Picture 1" descr="Two graphs are shown. The first graph shows g(x) = 3x2 and f(x) = x squared. The second graph shows g’(x) = 6x and f’(x) = 2x. In the first graph, g(x) increases three times more quickly than f(x). In the second graph, g’(x) increases three times more quickly than f’(x)."/>
          <p:cNvPicPr>
            <a:picLocks noGrp="1" noChangeAspect="1"/>
          </p:cNvPicPr>
          <p:nvPr/>
        </p:nvPicPr>
        <p:blipFill>
          <a:blip r:embed="rId3"/>
          <a:stretch>
            <a:fillRect/>
          </a:stretch>
        </p:blipFill>
        <p:spPr bwMode="auto">
          <a:xfrm>
            <a:off x="609600" y="1309379"/>
            <a:ext cx="10972800" cy="394714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Afleiða g(x) er þreföld afleiða f(x).</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3.19</a:t>
            </a:r>
          </a:p>
        </p:txBody>
      </p:sp>
      <p:pic>
        <p:nvPicPr>
          <p:cNvPr id="3" name="Picture 1" descr="The graph shows f(x) = x3 – 7x2 + 8x + 1, and the tangent lines are shown as x = 2/3 and x = 4."/>
          <p:cNvPicPr>
            <a:picLocks noGrp="1" noChangeAspect="1"/>
          </p:cNvPicPr>
          <p:nvPr/>
        </p:nvPicPr>
        <p:blipFill>
          <a:blip r:embed="rId3"/>
          <a:stretch>
            <a:fillRect/>
          </a:stretch>
        </p:blipFill>
        <p:spPr bwMode="auto">
          <a:xfrm>
            <a:off x="3253187" y="952500"/>
            <a:ext cx="569832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fall hefur lárétta snertla við x = 2/3 og x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3.20</a:t>
            </a:r>
          </a:p>
        </p:txBody>
      </p:sp>
      <p:pic>
        <p:nvPicPr>
          <p:cNvPr id="3" name="Picture 1" descr="A photo of a grandstand next to a straightaway of a race track."/>
          <p:cNvPicPr>
            <a:picLocks noGrp="1" noChangeAspect="1"/>
          </p:cNvPicPr>
          <p:nvPr/>
        </p:nvPicPr>
        <p:blipFill>
          <a:blip r:embed="rId3"/>
          <a:stretch>
            <a:fillRect/>
          </a:stretch>
        </p:blipFill>
        <p:spPr bwMode="auto">
          <a:xfrm>
            <a:off x="1042012" y="952500"/>
            <a:ext cx="101079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Áhorfendastúkan við beinan kafla Circuit de Barcelona-Catalunya-kappakstursbrautarinnar er staðsett þar sem áhorfendum stafar ekki hætta af.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3.21</a:t>
            </a:r>
          </a:p>
        </p:txBody>
      </p:sp>
      <p:pic>
        <p:nvPicPr>
          <p:cNvPr id="3" name="Picture 1" descr="This figure has two parts labeled a and b. Figure a shows the graph of f(x) = x3 + 3x2 + x. Figure b shows the same graph but this time with two boxes on it. The first box appears along the left-hand side of the graph straddling the x-axis roughly parallel to f(x). The second box appears a little higher, also roughly parallel to f(x), with its front corner located at (−1.9, 2.8). Note that this corner is roughly in line with the direct path of the track before it started to turn."/>
          <p:cNvPicPr>
            <a:picLocks noGrp="1" noChangeAspect="1"/>
          </p:cNvPicPr>
          <p:nvPr/>
        </p:nvPicPr>
        <p:blipFill>
          <a:blip r:embed="rId3"/>
          <a:stretch>
            <a:fillRect/>
          </a:stretch>
        </p:blipFill>
        <p:spPr bwMode="auto">
          <a:xfrm>
            <a:off x="1752600" y="953046"/>
            <a:ext cx="8674100" cy="465980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Lýsa má einum kafla kappakstursbrautarinnar með fallinu f(x)=x³+3x²+x. (b) Fremra horn áhorfendastúkunnar er í punktinum (−1,9;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3.4 Afleiður sem breytingarhraðar (1 af 2)</a:t>
            </a:r>
          </a:p>
        </p:txBody>
      </p:sp>
      <p:sp>
        <p:nvSpPr>
          <p:cNvPr id="3" name="Content Placeholder 2"/>
          <p:cNvSpPr>
            <a:spLocks noGrp="1"/>
          </p:cNvSpPr>
          <p:nvPr>
            <p:ph idx="1"/>
          </p:nvPr>
        </p:nvSpPr>
        <p:spPr/>
        <p:txBody>
          <a:bodyPr/>
          <a:lstStyle/>
          <a:p>
            <a:pPr marL="0" lvl="0" indent="0">
              <a:buNone/>
            </a:pPr>
            <a:r>
              <a:rPr b="1"/>
              <a:t>Námsmarkmið</a:t>
            </a:r>
          </a:p>
          <a:p>
            <a:pPr lvl="0"/>
            <a:r>
              <a:t>Ákvarða nýtt gildi stærðar út frá fyrra gildi hennar og breytingunni.</a:t>
            </a:r>
          </a:p>
          <a:p>
            <a:pPr lvl="0"/>
            <a:r>
              <a:t>Reikna meðalbreytingarhraða og útskýra muninn á honum og augnabliksbreytingarhraða.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3.4 Afleiður sem breytingarhraðar (2 af 2)</a:t>
            </a:r>
          </a:p>
        </p:txBody>
      </p:sp>
      <p:sp>
        <p:nvSpPr>
          <p:cNvPr id="3" name="Content Placeholder 2"/>
          <p:cNvSpPr>
            <a:spLocks noGrp="1"/>
          </p:cNvSpPr>
          <p:nvPr>
            <p:ph idx="1"/>
          </p:nvPr>
        </p:nvSpPr>
        <p:spPr/>
        <p:txBody>
          <a:bodyPr/>
          <a:lstStyle/>
          <a:p>
            <a:pPr marL="0" lvl="0" indent="0">
              <a:buNone/>
            </a:pPr>
            <a:r>
              <a:rPr b="1"/>
              <a:t>Námsmarkmið</a:t>
            </a:r>
          </a:p>
          <a:p>
            <a:pPr lvl="0"/>
            <a:r>
              <a:t>Beita breytingarhraða á færslu, hraða og hröðun hlutar sem hreyfist eftir beinni línu.</a:t>
            </a:r>
          </a:p>
          <a:p>
            <a:pPr lvl="0"/>
            <a:r>
              <a:t>Spá fyrir um framtíðarmannfjölda út frá núverandi mannfjölda og vaxtarhraða hans.</a:t>
            </a:r>
          </a:p>
          <a:p>
            <a:pPr lvl="0"/>
            <a:r>
              <a:t>Nota afleiður til að reikna jaðarkostnað og jaðartekjur í rekstri.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3.22</a:t>
            </a:r>
          </a:p>
        </p:txBody>
      </p:sp>
      <p:pic>
        <p:nvPicPr>
          <p:cNvPr id="3" name="Picture 1" descr="On the Cartesian coordinate plane with a and a + h marked on the x axis, the function f is graphed. It passes through (a, f(a)) and (a + h, f(a + h)). A straight line is drawn through (a, f(a)) with its slope being the derivative at that point. This straight line passes through (a + h, f(a) + f’(a)h). There is a line segment connecting (a + h, f(a + h)) and (a + h, f(a) + f’(a)h), and it is marked that this is the error in using f(a) + f’(a)h to estimate f(a + h)."/>
          <p:cNvPicPr>
            <a:picLocks noGrp="1" noChangeAspect="1"/>
          </p:cNvPicPr>
          <p:nvPr/>
        </p:nvPicPr>
        <p:blipFill>
          <a:blip r:embed="rId3"/>
          <a:stretch>
            <a:fillRect/>
          </a:stretch>
        </p:blipFill>
        <p:spPr bwMode="auto">
          <a:xfrm>
            <a:off x="2885755" y="952500"/>
            <a:ext cx="642049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Nýtt gildi breyttrar stærðar er jafnt upphaflega gildinu að viðbættum breytingarhraðanum margfölduðum með breytingarbilinu: f(a+h)≈f(a)+f′(a)h.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3.23</a:t>
            </a:r>
          </a:p>
        </p:txBody>
      </p:sp>
      <p:pic>
        <p:nvPicPr>
          <p:cNvPr id="3" name="Picture 1" descr="A number line marked with 0, 2, and 4. Between 0 and 2, there is a plus sign. Above 2, there is a 0. Between 2 and 4 there is a negative sign. Above 4 there is a 0. After 4 there is a plus sign and v(t)."/>
          <p:cNvPicPr>
            <a:picLocks noGrp="1" noChangeAspect="1"/>
          </p:cNvPicPr>
          <p:nvPr/>
        </p:nvPicPr>
        <p:blipFill>
          <a:blip r:embed="rId3"/>
          <a:stretch>
            <a:fillRect/>
          </a:stretch>
        </p:blipFill>
        <p:spPr bwMode="auto">
          <a:xfrm>
            <a:off x="609600" y="2528147"/>
            <a:ext cx="10972800" cy="150960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Formerki v(t) ákvarðar hreyfistefnu eindarinnar.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3.24</a:t>
            </a:r>
          </a:p>
        </p:txBody>
      </p:sp>
      <p:pic>
        <p:nvPicPr>
          <p:cNvPr id="3" name="Picture 1" descr="A number line is given and above it a line snakes, starting at t = 0 above 4 on the number line. Then the line at t = 2 is above 24 on the number line. Then the line decreases at t = 4 to be above 20 on the number line, at which point the line reverses direction again and increases indefinitely."/>
          <p:cNvPicPr>
            <a:picLocks noGrp="1" noChangeAspect="1"/>
          </p:cNvPicPr>
          <p:nvPr/>
        </p:nvPicPr>
        <p:blipFill>
          <a:blip r:embed="rId3"/>
          <a:stretch>
            <a:fillRect/>
          </a:stretch>
        </p:blipFill>
        <p:spPr bwMode="auto">
          <a:xfrm>
            <a:off x="609600" y="2047376"/>
            <a:ext cx="10972800" cy="247114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Ákvarða má feril eindarinnar með því að greina v(t).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3.4 Mannfjöldi í London </a:t>
            </a:r>
          </a:p>
        </p:txBody>
      </p:sp>
      <p:pic>
        <p:nvPicPr>
          <p:cNvPr id="3" name="Picture 1" descr="Heimild: http://en.wikipedia.org/wiki/Demographics_of_London."/>
          <p:cNvPicPr>
            <a:picLocks noGrp="1" noChangeAspect="1"/>
          </p:cNvPicPr>
          <p:nvPr/>
        </p:nvPicPr>
        <p:blipFill>
          <a:blip r:embed="rId2"/>
          <a:stretch>
            <a:fillRect/>
          </a:stretch>
        </p:blipFill>
        <p:spPr bwMode="auto">
          <a:xfrm>
            <a:off x="4597400" y="955295"/>
            <a:ext cx="2984500" cy="465531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http://en.wikipedia.org/wiki/Demographics_of_London.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3.5 Stofnstærð snjóhéra og gaupa </a:t>
            </a:r>
          </a:p>
        </p:txBody>
      </p:sp>
      <p:graphicFrame>
        <p:nvGraphicFramePr>
          <p:cNvPr id="6" name="Content Placeholder 5"/>
          <p:cNvGraphicFramePr>
            <a:graphicFrameLocks noGrp="1"/>
          </p:cNvGraphicFramePr>
          <p:nvPr>
            <p:ph idx="1"/>
          </p:nvPr>
        </p:nvGraphicFramePr>
        <p:xfrm>
          <a:off x="609600" y="952500"/>
          <a:ext cx="10972800" cy="4660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Stofnstærð snjóhéra (þúsundir)</a:t>
                      </a:r>
                    </a:p>
                  </a:txBody>
                  <a:tcPr/>
                </a:tc>
                <a:tc>
                  <a:txBody>
                    <a:bodyPr/>
                    <a:lstStyle/>
                    <a:p>
                      <a:pPr marL="0" lvl="0" indent="0">
                        <a:buNone/>
                      </a:pPr>
                      <a:r>
                        <a:t>Stofnstærð gaupa (hundruð)</a:t>
                      </a:r>
                    </a:p>
                  </a:txBody>
                  <a:tcPr/>
                </a:tc>
                <a:extLst>
                  <a:ext uri="{0D108BD9-81ED-4DB2-BD59-A6C34878D82A}">
                    <a16:rowId xmlns:a16="http://schemas.microsoft.com/office/drawing/2014/main" val="10000"/>
                  </a:ext>
                </a:extLst>
              </a:tr>
              <a:tr h="0">
                <a:tc>
                  <a:txBody>
                    <a:bodyPr/>
                    <a:lstStyle/>
                    <a:p>
                      <a:pPr marL="0" lvl="0" indent="0">
                        <a:buNone/>
                      </a:pPr>
                      <a:r>
                        <a:t>20</a:t>
                      </a:r>
                    </a:p>
                  </a:txBody>
                  <a:tcPr/>
                </a:tc>
                <a:tc>
                  <a:txBody>
                    <a:bodyPr/>
                    <a:lstStyle/>
                    <a:p>
                      <a:pPr marL="0" lvl="0" indent="0">
                        <a:buNone/>
                      </a:pPr>
                      <a:r>
                        <a:t>10</a:t>
                      </a:r>
                    </a:p>
                  </a:txBody>
                  <a:tcPr/>
                </a:tc>
                <a:extLst>
                  <a:ext uri="{0D108BD9-81ED-4DB2-BD59-A6C34878D82A}">
                    <a16:rowId xmlns:a16="http://schemas.microsoft.com/office/drawing/2014/main" val="10001"/>
                  </a:ext>
                </a:extLst>
              </a:tr>
              <a:tr h="0">
                <a:tc>
                  <a:txBody>
                    <a:bodyPr/>
                    <a:lstStyle/>
                    <a:p>
                      <a:pPr marL="0" lvl="0" indent="0">
                        <a:buNone/>
                      </a:pPr>
                      <a:r>
                        <a:t>55</a:t>
                      </a:r>
                    </a:p>
                  </a:txBody>
                  <a:tcPr/>
                </a:tc>
                <a:tc>
                  <a:txBody>
                    <a:bodyPr/>
                    <a:lstStyle/>
                    <a:p>
                      <a:pPr marL="0" lvl="0" indent="0">
                        <a:buNone/>
                      </a:pPr>
                      <a:r>
                        <a:t>15</a:t>
                      </a:r>
                    </a:p>
                  </a:txBody>
                  <a:tcPr/>
                </a:tc>
                <a:extLst>
                  <a:ext uri="{0D108BD9-81ED-4DB2-BD59-A6C34878D82A}">
                    <a16:rowId xmlns:a16="http://schemas.microsoft.com/office/drawing/2014/main" val="10002"/>
                  </a:ext>
                </a:extLst>
              </a:tr>
              <a:tr h="0">
                <a:tc>
                  <a:txBody>
                    <a:bodyPr/>
                    <a:lstStyle/>
                    <a:p>
                      <a:pPr marL="0" lvl="0" indent="0">
                        <a:buNone/>
                      </a:pPr>
                      <a:r>
                        <a:t>65</a:t>
                      </a:r>
                    </a:p>
                  </a:txBody>
                  <a:tcPr/>
                </a:tc>
                <a:tc>
                  <a:txBody>
                    <a:bodyPr/>
                    <a:lstStyle/>
                    <a:p>
                      <a:pPr marL="0" lvl="0" indent="0">
                        <a:buNone/>
                      </a:pPr>
                      <a:r>
                        <a:t>55</a:t>
                      </a:r>
                    </a:p>
                  </a:txBody>
                  <a:tcPr/>
                </a:tc>
                <a:extLst>
                  <a:ext uri="{0D108BD9-81ED-4DB2-BD59-A6C34878D82A}">
                    <a16:rowId xmlns:a16="http://schemas.microsoft.com/office/drawing/2014/main" val="10003"/>
                  </a:ext>
                </a:extLst>
              </a:tr>
              <a:tr h="0">
                <a:tc>
                  <a:txBody>
                    <a:bodyPr/>
                    <a:lstStyle/>
                    <a:p>
                      <a:pPr marL="0" lvl="0" indent="0">
                        <a:buNone/>
                      </a:pPr>
                      <a:r>
                        <a:t>95</a:t>
                      </a:r>
                    </a:p>
                  </a:txBody>
                  <a:tcPr/>
                </a:tc>
                <a:tc>
                  <a:txBody>
                    <a:bodyPr/>
                    <a:lstStyle/>
                    <a:p>
                      <a:pPr marL="0" lvl="0" indent="0">
                        <a:buNone/>
                      </a:pPr>
                      <a:r>
                        <a:t>60</a:t>
                      </a:r>
                    </a:p>
                  </a:txBody>
                  <a:tcPr/>
                </a:tc>
                <a:extLst>
                  <a:ext uri="{0D108BD9-81ED-4DB2-BD59-A6C34878D82A}">
                    <a16:rowId xmlns:a16="http://schemas.microsoft.com/office/drawing/2014/main" val="10004"/>
                  </a:ext>
                </a:extLst>
              </a:tr>
            </a:tbl>
          </a:graphicData>
        </a:graphic>
      </p:graphicFrame>
      <p:sp>
        <p:nvSpPr>
          <p:cNvPr id="3" name="TextBox 3"/>
          <p:cNvSpPr txBox="1"/>
          <p:nvPr/>
        </p:nvSpPr>
        <p:spPr>
          <a:xfrm>
            <a:off x="609600" y="5613400"/>
            <a:ext cx="10972800" cy="508000"/>
          </a:xfrm>
          <a:prstGeom prst="rect">
            <a:avLst/>
          </a:prstGeom>
          <a:noFill/>
        </p:spPr>
        <p:txBody>
          <a:bodyPr/>
          <a:lstStyle/>
          <a:p>
            <a:pPr marL="0" lvl="0" indent="0" algn="ctr">
              <a:buNone/>
              <a:defRPr sz="1200"/>
            </a:pPr>
            <a:r>
              <a:t>Heimild: http://www.biotopics.co.uk/newgcse/predatorprey.html.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3.5 Afleiður hornafalla</a:t>
            </a:r>
          </a:p>
        </p:txBody>
      </p:sp>
      <p:sp>
        <p:nvSpPr>
          <p:cNvPr id="3" name="Content Placeholder 2"/>
          <p:cNvSpPr>
            <a:spLocks noGrp="1"/>
          </p:cNvSpPr>
          <p:nvPr>
            <p:ph idx="1"/>
          </p:nvPr>
        </p:nvSpPr>
        <p:spPr/>
        <p:txBody>
          <a:bodyPr/>
          <a:lstStyle/>
          <a:p>
            <a:pPr marL="0" lvl="0" indent="0">
              <a:buNone/>
            </a:pPr>
            <a:r>
              <a:rPr b="1"/>
              <a:t>Námsmarkmið</a:t>
            </a:r>
          </a:p>
          <a:p>
            <a:pPr lvl="0"/>
            <a:r>
              <a:t>Finna afleiður sínus- og kósínusfallsins.</a:t>
            </a:r>
          </a:p>
          <a:p>
            <a:pPr lvl="0"/>
            <a:r>
              <a:t>Finna afleiður helstu hornafallanna.</a:t>
            </a:r>
          </a:p>
          <a:p>
            <a:pPr lvl="0"/>
            <a:r>
              <a:t>Reikna afleiður af hærri stigum af sínus- og kósínusfallinu.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3.25</a:t>
            </a:r>
          </a:p>
        </p:txBody>
      </p:sp>
      <p:pic>
        <p:nvPicPr>
          <p:cNvPr id="3" name="Picture 1" descr="The function D(x) = (sin(x + 0.01) − sin x)/0.01 is graphed. It looks a lot like a cosine curve."/>
          <p:cNvPicPr>
            <a:picLocks noGrp="1" noChangeAspect="1"/>
          </p:cNvPicPr>
          <p:nvPr/>
        </p:nvPicPr>
        <p:blipFill>
          <a:blip r:embed="rId3"/>
          <a:stretch>
            <a:fillRect/>
          </a:stretch>
        </p:blipFill>
        <p:spPr bwMode="auto">
          <a:xfrm>
            <a:off x="3533694" y="952500"/>
            <a:ext cx="512461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D(x) líkist mjög kósínusferli.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3.26</a:t>
            </a:r>
          </a:p>
        </p:txBody>
      </p:sp>
      <p:pic>
        <p:nvPicPr>
          <p:cNvPr id="3" name="Picture 1" descr="The function y = (sin h)/h and y = (cos h – 1)/h are graphed. They both have discontinuities on the y-axis."/>
          <p:cNvPicPr>
            <a:picLocks noGrp="1" noChangeAspect="1"/>
          </p:cNvPicPr>
          <p:nvPr/>
        </p:nvPicPr>
        <p:blipFill>
          <a:blip r:embed="rId3"/>
          <a:stretch>
            <a:fillRect/>
          </a:stretch>
        </p:blipFill>
        <p:spPr bwMode="auto">
          <a:xfrm>
            <a:off x="1272402" y="952500"/>
            <a:ext cx="965989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gröf sýna tvö mikilvæg markgildi sem þarf til að sanna afleiðuformúlur sínus- og kósínusfallanna.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3.27</a:t>
            </a:r>
          </a:p>
        </p:txBody>
      </p:sp>
      <p:pic>
        <p:nvPicPr>
          <p:cNvPr id="3" name="Picture 1" descr="The functions f(x) = sin x and f’(x) = cos x are graphed. It is apparent that when f(x) has a maximum or a minimum that f’(x) = 0."/>
          <p:cNvPicPr>
            <a:picLocks noGrp="1" noChangeAspect="1"/>
          </p:cNvPicPr>
          <p:nvPr/>
        </p:nvPicPr>
        <p:blipFill>
          <a:blip r:embed="rId3"/>
          <a:stretch>
            <a:fillRect/>
          </a:stretch>
        </p:blipFill>
        <p:spPr bwMode="auto">
          <a:xfrm>
            <a:off x="2921000" y="953634"/>
            <a:ext cx="6337300" cy="465863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Þar sem f(x) hefur hágildi eða lággildi er f′(x)=0; með öðrum orðum er f′(x)=0 þar sem f(x) hefur láréttan snertil. Þessir punktar eru merktir með punktum á gröfunum.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3.6 Keðjureglan (1 af 2)</a:t>
            </a:r>
          </a:p>
        </p:txBody>
      </p:sp>
      <p:sp>
        <p:nvSpPr>
          <p:cNvPr id="3" name="Content Placeholder 2"/>
          <p:cNvSpPr>
            <a:spLocks noGrp="1"/>
          </p:cNvSpPr>
          <p:nvPr>
            <p:ph idx="1"/>
          </p:nvPr>
        </p:nvSpPr>
        <p:spPr/>
        <p:txBody>
          <a:bodyPr/>
          <a:lstStyle/>
          <a:p>
            <a:pPr marL="0" lvl="0" indent="0">
              <a:buNone/>
            </a:pPr>
            <a:r>
              <a:rPr b="1"/>
              <a:t>Námsmarkmið</a:t>
            </a:r>
          </a:p>
          <a:p>
            <a:pPr lvl="0"/>
            <a:r>
              <a:t>Setja fram keðjuregluna fyrir samsetningu tveggja falla.</a:t>
            </a:r>
          </a:p>
          <a:p>
            <a:pPr lvl="0"/>
            <a:r>
              <a:t>Beita keðjureglunni ásamt veldisreglunni.</a:t>
            </a:r>
          </a:p>
          <a:p>
            <a:pPr lvl="0"/>
            <a:r>
              <a:t>Beita keðjureglunni ásamt margfeldisreglunni eða kvótareglunni þegar þess er þörf.</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3.6 Keðjureglan (2 af 2)</a:t>
            </a:r>
          </a:p>
        </p:txBody>
      </p:sp>
      <p:sp>
        <p:nvSpPr>
          <p:cNvPr id="3" name="Content Placeholder 2"/>
          <p:cNvSpPr>
            <a:spLocks noGrp="1"/>
          </p:cNvSpPr>
          <p:nvPr>
            <p:ph idx="1"/>
          </p:nvPr>
        </p:nvSpPr>
        <p:spPr/>
        <p:txBody>
          <a:bodyPr/>
          <a:lstStyle/>
          <a:p>
            <a:pPr marL="0" lvl="0" indent="0">
              <a:buNone/>
            </a:pPr>
            <a:r>
              <a:rPr b="1"/>
              <a:t>Námsmarkmið</a:t>
            </a:r>
          </a:p>
          <a:p>
            <a:pPr lvl="0"/>
            <a:r>
              <a:t>Þekkja keðjuregluna fyrir samsetningu þriggja eða fleiri falla.</a:t>
            </a:r>
          </a:p>
          <a:p>
            <a:pPr lvl="0"/>
            <a:r>
              <a:t>Lýsa sönnun keðjureglunnar.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3.7 Afleiður andhverfra falla</a:t>
            </a:r>
          </a:p>
        </p:txBody>
      </p:sp>
      <p:sp>
        <p:nvSpPr>
          <p:cNvPr id="3" name="Content Placeholder 2"/>
          <p:cNvSpPr>
            <a:spLocks noGrp="1"/>
          </p:cNvSpPr>
          <p:nvPr>
            <p:ph idx="1"/>
          </p:nvPr>
        </p:nvSpPr>
        <p:spPr/>
        <p:txBody>
          <a:bodyPr/>
          <a:lstStyle/>
          <a:p>
            <a:pPr marL="0" lvl="0" indent="0">
              <a:buNone/>
            </a:pPr>
            <a:r>
              <a:rPr b="1"/>
              <a:t>Námsmarkmið</a:t>
            </a:r>
          </a:p>
          <a:p>
            <a:pPr lvl="0"/>
            <a:r>
              <a:t>Reikna afleiðu andhverfs falls.</a:t>
            </a:r>
          </a:p>
          <a:p>
            <a:pPr lvl="0"/>
            <a:r>
              <a:t>Þekkja afleiður helstu andhverfu hornafallanna.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3.28</a:t>
            </a:r>
          </a:p>
        </p:txBody>
      </p:sp>
      <p:pic>
        <p:nvPicPr>
          <p:cNvPr id="3" name="Picture 1" descr="This graph shows a function f(x) and its inverse f−1(x). These functions are symmetric about the line y = x. The tangent line of the function f(x) at the point (f−1(a), a) and the tangent line of the function f−1(x) at (a, f−1(a)) are also symmetric about the line y = x. Specifically, if the slope of one were p/q, then the slope of the other would be q/p. Lastly, their derivatives are also symmetric about the line y = x."/>
          <p:cNvPicPr>
            <a:picLocks noGrp="1" noChangeAspect="1"/>
          </p:cNvPicPr>
          <p:nvPr/>
        </p:nvPicPr>
        <p:blipFill>
          <a:blip r:embed="rId3"/>
          <a:stretch>
            <a:fillRect/>
          </a:stretch>
        </p:blipFill>
        <p:spPr bwMode="auto">
          <a:xfrm>
            <a:off x="3009900" y="953818"/>
            <a:ext cx="6172200" cy="465826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Snertlar falls og andhverfu þess tengjast innbyrðis og hið sama gildir um afleiður fallanna.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3.29</a:t>
            </a:r>
          </a:p>
        </p:txBody>
      </p:sp>
      <p:pic>
        <p:nvPicPr>
          <p:cNvPr id="3" name="Picture 1" descr="A right triangle with angle θ, opposite side x, hypotenuse 1, and adjacent side equal to the square root of the quantity (1 – x2)."/>
          <p:cNvPicPr>
            <a:picLocks noGrp="1" noChangeAspect="1"/>
          </p:cNvPicPr>
          <p:nvPr/>
        </p:nvPicPr>
        <p:blipFill>
          <a:blip r:embed="rId3"/>
          <a:stretch>
            <a:fillRect/>
          </a:stretch>
        </p:blipFill>
        <p:spPr bwMode="auto">
          <a:xfrm>
            <a:off x="1271820" y="952500"/>
            <a:ext cx="964836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Með rétthyrndum þríhyrningi þar sem hvassa hornið er θ, langhliðin hefur lengdina 1 og mótlæga hliðin við θ hefur lengdina x sjáum við að cos(sin⁻¹ x)=cos θ=√(1−x²).</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3.8 Fólgin deildun</a:t>
            </a:r>
          </a:p>
        </p:txBody>
      </p:sp>
      <p:sp>
        <p:nvSpPr>
          <p:cNvPr id="3" name="Content Placeholder 2"/>
          <p:cNvSpPr>
            <a:spLocks noGrp="1"/>
          </p:cNvSpPr>
          <p:nvPr>
            <p:ph idx="1"/>
          </p:nvPr>
        </p:nvSpPr>
        <p:spPr/>
        <p:txBody>
          <a:bodyPr/>
          <a:lstStyle/>
          <a:p>
            <a:pPr marL="0" lvl="0" indent="0">
              <a:buNone/>
            </a:pPr>
            <a:r>
              <a:rPr b="1"/>
              <a:t>Námsmarkmið</a:t>
            </a:r>
          </a:p>
          <a:p>
            <a:pPr lvl="0"/>
            <a:r>
              <a:t>Finna afleiðu flókins falls með fólginni deildun.</a:t>
            </a:r>
          </a:p>
          <a:p>
            <a:pPr lvl="0"/>
            <a:r>
              <a:t>Nota fólgna deildun til að ákvarða jöfnu snertils.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3.30</a:t>
            </a:r>
          </a:p>
        </p:txBody>
      </p:sp>
      <p:pic>
        <p:nvPicPr>
          <p:cNvPr id="3" name="Picture 1" descr="The circle with radius 5 and center at the origin is graphed fully in one picture. Then, only its segments in quadrants I and II are graphed. Then, only its segments in quadrants III and IV are graphed. Lastly, only its segments in quadrants II and IV are graphed."/>
          <p:cNvPicPr>
            <a:picLocks noGrp="1" noChangeAspect="1"/>
          </p:cNvPicPr>
          <p:nvPr/>
        </p:nvPicPr>
        <p:blipFill>
          <a:blip r:embed="rId3"/>
          <a:stretch>
            <a:fillRect/>
          </a:stretch>
        </p:blipFill>
        <p:spPr bwMode="auto">
          <a:xfrm>
            <a:off x="4025900" y="952681"/>
            <a:ext cx="4127500" cy="466053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Jafnan x²+y²=25 skilgreinir mörg föll með fólginum hætti.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3.31</a:t>
            </a:r>
          </a:p>
        </p:txBody>
      </p:sp>
      <p:pic>
        <p:nvPicPr>
          <p:cNvPr id="3" name="Picture 1" descr="The circle with radius 5 and center at the origin is graphed. A tangent line is drawn through the point (3, −4)."/>
          <p:cNvPicPr>
            <a:picLocks noGrp="1" noChangeAspect="1"/>
          </p:cNvPicPr>
          <p:nvPr/>
        </p:nvPicPr>
        <p:blipFill>
          <a:blip r:embed="rId3"/>
          <a:stretch>
            <a:fillRect/>
          </a:stretch>
        </p:blipFill>
        <p:spPr bwMode="auto">
          <a:xfrm>
            <a:off x="2921000" y="953634"/>
            <a:ext cx="6337300" cy="465863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Línan y=3x/4−25/4 er snertill við x²+y²=25 í punktinum (3,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3.32</a:t>
            </a:r>
          </a:p>
        </p:txBody>
      </p:sp>
      <p:pic>
        <p:nvPicPr>
          <p:cNvPr id="3" name="Picture 1" descr="A folium is shown, which is a line that creates a loop that crosses over itself. In this graph, it crosses over itself at (0, 0). Its tangent line from (3/2, 3/2) is shown."/>
          <p:cNvPicPr>
            <a:picLocks noGrp="1" noChangeAspect="1"/>
          </p:cNvPicPr>
          <p:nvPr/>
        </p:nvPicPr>
        <p:blipFill>
          <a:blip r:embed="rId3"/>
          <a:stretch>
            <a:fillRect/>
          </a:stretch>
        </p:blipFill>
        <p:spPr bwMode="auto">
          <a:xfrm>
            <a:off x="3481266" y="952500"/>
            <a:ext cx="524216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Snertill við lauf Descartes í punktinum (3/2, 3/2) fundinn.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3.9 Afleiður vísis- og lografalla</a:t>
            </a:r>
          </a:p>
        </p:txBody>
      </p:sp>
      <p:sp>
        <p:nvSpPr>
          <p:cNvPr id="3" name="Content Placeholder 2"/>
          <p:cNvSpPr>
            <a:spLocks noGrp="1"/>
          </p:cNvSpPr>
          <p:nvPr>
            <p:ph idx="1"/>
          </p:nvPr>
        </p:nvSpPr>
        <p:spPr/>
        <p:txBody>
          <a:bodyPr/>
          <a:lstStyle/>
          <a:p>
            <a:pPr marL="0" lvl="0" indent="0">
              <a:buNone/>
            </a:pPr>
            <a:r>
              <a:rPr b="1"/>
              <a:t>Námsmarkmið</a:t>
            </a:r>
          </a:p>
          <a:p>
            <a:pPr lvl="0"/>
            <a:r>
              <a:t>Finna afleiður vísisfalla.</a:t>
            </a:r>
          </a:p>
          <a:p>
            <a:pPr lvl="0"/>
            <a:r>
              <a:t>Finna afleiður lografalla.</a:t>
            </a:r>
          </a:p>
          <a:p>
            <a:pPr lvl="0"/>
            <a:r>
              <a:t>Beita logradeildun til að ákvarða afleiðu falls.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3.6 Nálgun á gildi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4</m:t>
                        </m:r>
                      </m:e>
                      <m:sup>
                        <m:r>
                          <a:rPr>
                            <a:latin typeface="Cambria Math" panose="02040503050406030204" pitchFamily="18" charset="0"/>
                          </a:rPr>
                          <m:t>𝜋</m:t>
                        </m:r>
                      </m:sup>
                    </m:sSup>
                  </m:oMath>
                </a14:m>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543" t="-4255" b="-234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5603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4</m:t>
                                    </m:r>
                                  </m:e>
                                  <m:sup>
                                    <m:r>
                                      <a:rPr>
                                        <a:latin typeface="Cambria Math" panose="02040503050406030204" pitchFamily="18" charset="0"/>
                                      </a:rPr>
                                      <m:t>𝑥</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4</m:t>
                                    </m:r>
                                  </m:e>
                                  <m:sup>
                                    <m:r>
                                      <a:rPr>
                                        <a:latin typeface="Cambria Math" panose="02040503050406030204" pitchFamily="18" charset="0"/>
                                      </a:rPr>
                                      <m:t>𝑥</m:t>
                                    </m:r>
                                  </m:sup>
                                </m:sSup>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r>
                            <a:t>64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3.141593</m:t>
                                </m:r>
                              </m:oMath>
                            </m:oMathPara>
                          </a14:m>
                          <a:endParaRPr/>
                        </a:p>
                      </a:txBody>
                      <a:tcPr/>
                    </a:tc>
                    <a:tc>
                      <a:txBody>
                        <a:bodyPr/>
                        <a:lstStyle/>
                        <a:p>
                          <a:pPr marL="0" lvl="0" indent="0">
                            <a:buNone/>
                          </a:pPr>
                          <a:r>
                            <a:t>77.8802710486</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m:t>
                                </m:r>
                              </m:oMath>
                            </m:oMathPara>
                          </a14:m>
                          <a:endParaRPr/>
                        </a:p>
                      </a:txBody>
                      <a:tcPr/>
                    </a:tc>
                    <a:tc>
                      <a:txBody>
                        <a:bodyPr/>
                        <a:lstStyle/>
                        <a:p>
                          <a:pPr marL="0" lvl="0" indent="0">
                            <a:buNone/>
                          </a:pPr>
                          <a:r>
                            <a:t>73.5166947198</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3.1416</m:t>
                                </m:r>
                              </m:oMath>
                            </m:oMathPara>
                          </a14:m>
                          <a:endParaRPr/>
                        </a:p>
                      </a:txBody>
                      <a:tcPr/>
                    </a:tc>
                    <a:tc>
                      <a:txBody>
                        <a:bodyPr/>
                        <a:lstStyle/>
                        <a:p>
                          <a:pPr marL="0" lvl="0" indent="0">
                            <a:buNone/>
                          </a:pPr>
                          <a:r>
                            <a:t>77.8810268071</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3.14</m:t>
                                </m:r>
                              </m:oMath>
                            </m:oMathPara>
                          </a14:m>
                          <a:endParaRPr/>
                        </a:p>
                      </a:txBody>
                      <a:tcPr/>
                    </a:tc>
                    <a:tc>
                      <a:txBody>
                        <a:bodyPr/>
                        <a:lstStyle/>
                        <a:p>
                          <a:pPr marL="0" lvl="0" indent="0">
                            <a:buNone/>
                          </a:pPr>
                          <a:r>
                            <a:t>77.7084726013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3.142</m:t>
                                </m:r>
                              </m:oMath>
                            </m:oMathPara>
                          </a14:m>
                          <a:endParaRPr/>
                        </a:p>
                      </a:txBody>
                      <a:tcPr/>
                    </a:tc>
                    <a:tc>
                      <a:txBody>
                        <a:bodyPr/>
                        <a:lstStyle/>
                        <a:p>
                          <a:pPr marL="0" lvl="0" indent="0">
                            <a:buNone/>
                          </a:pPr>
                          <a:r>
                            <a:t>77.9242251944</a:t>
                          </a: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3.141</m:t>
                                </m:r>
                              </m:oMath>
                            </m:oMathPara>
                          </a14:m>
                          <a:endParaRPr/>
                        </a:p>
                      </a:txBody>
                      <a:tcPr/>
                    </a:tc>
                    <a:tc>
                      <a:txBody>
                        <a:bodyPr/>
                        <a:lstStyle/>
                        <a:p>
                          <a:pPr marL="0" lvl="0" indent="0">
                            <a:buNone/>
                          </a:pPr>
                          <a:r>
                            <a:t>77.8162741237</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3.15</m:t>
                                </m:r>
                              </m:oMath>
                            </m:oMathPara>
                          </a14:m>
                          <a:endParaRPr/>
                        </a:p>
                      </a:txBody>
                      <a:tcPr/>
                    </a:tc>
                    <a:tc>
                      <a:txBody>
                        <a:bodyPr/>
                        <a:lstStyle/>
                        <a:p>
                          <a:pPr marL="0" lvl="0" indent="0">
                            <a:buNone/>
                          </a:pPr>
                          <a:r>
                            <a:t>78.7932424541</a:t>
                          </a: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3.1415</m:t>
                                </m:r>
                              </m:oMath>
                            </m:oMathPara>
                          </a14:m>
                          <a:endParaRPr/>
                        </a:p>
                      </a:txBody>
                      <a:tcPr/>
                    </a:tc>
                    <a:tc>
                      <a:txBody>
                        <a:bodyPr/>
                        <a:lstStyle/>
                        <a:p>
                          <a:pPr marL="0" lvl="0" indent="0">
                            <a:buNone/>
                          </a:pPr>
                          <a:r>
                            <a:t>77.8702309526</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3.2</m:t>
                                </m:r>
                              </m:oMath>
                            </m:oMathPara>
                          </a14:m>
                          <a:endParaRPr/>
                        </a:p>
                      </a:txBody>
                      <a:tcPr/>
                    </a:tc>
                    <a:tc>
                      <a:txBody>
                        <a:bodyPr/>
                        <a:lstStyle/>
                        <a:p>
                          <a:pPr marL="0" lvl="0" indent="0">
                            <a:buNone/>
                          </a:pPr>
                          <a:r>
                            <a:t>84.4485062895</a:t>
                          </a:r>
                        </a:p>
                      </a:txBody>
                      <a:tcPr/>
                    </a:tc>
                    <a:extLst>
                      <a:ext uri="{0D108BD9-81ED-4DB2-BD59-A6C34878D82A}">
                        <a16:rowId xmlns:a16="http://schemas.microsoft.com/office/drawing/2014/main" val="1000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3.14159</m:t>
                                </m:r>
                              </m:oMath>
                            </m:oMathPara>
                          </a14:m>
                          <a:endParaRPr/>
                        </a:p>
                      </a:txBody>
                      <a:tcPr/>
                    </a:tc>
                    <a:tc>
                      <a:txBody>
                        <a:bodyPr/>
                        <a:lstStyle/>
                        <a:p>
                          <a:pPr marL="0" lvl="0" indent="0">
                            <a:buNone/>
                          </a:pPr>
                          <a:r>
                            <a:t>77.8799471543</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r>
                            <a:t>256</a:t>
                          </a:r>
                        </a:p>
                      </a:txBody>
                      <a:tcPr/>
                    </a:tc>
                    <a:extLst>
                      <a:ext uri="{0D108BD9-81ED-4DB2-BD59-A6C34878D82A}">
                        <a16:rowId xmlns:a16="http://schemas.microsoft.com/office/drawing/2014/main" val="10006"/>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72800" cy="2560320"/>
              </a:xfrm>
              <a:prstGeom prst="rect">
                <a:avLst/>
              </a:prstGeom>
            </p:spPr>
          </p:pic>
        </mc:Fallback>
      </mc:AlternateContent>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3.33</a:t>
            </a:r>
          </a:p>
        </p:txBody>
      </p:sp>
      <p:pic>
        <p:nvPicPr>
          <p:cNvPr id="3" name="Picture 1" descr="The graphs of 3x, 2.8x, 2.7x, and 2x are shown. In quadrant I, their order from least to greatest is 2x, 2.7x, 2.8x, and 3x. In quadrant II, this order is reversed. All cross the y-axis at (0, 1)."/>
          <p:cNvPicPr>
            <a:picLocks noGrp="1" noChangeAspect="1"/>
          </p:cNvPicPr>
          <p:nvPr/>
        </p:nvPicPr>
        <p:blipFill>
          <a:blip r:embed="rId3"/>
          <a:stretch>
            <a:fillRect/>
          </a:stretch>
        </p:blipFill>
        <p:spPr bwMode="auto">
          <a:xfrm>
            <a:off x="3213100" y="953377"/>
            <a:ext cx="5753100" cy="465914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E(x)=eˣ liggur á milli grafanna y=2ˣ og y=3ˣ.</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3.7 Mat á gildi </a:t>
                </a:r>
                <a14:m>
                  <m:oMath xmlns:m="http://schemas.openxmlformats.org/officeDocument/2006/math">
                    <m:r>
                      <a:rPr>
                        <a:latin typeface="Cambria Math" panose="02040503050406030204" pitchFamily="18" charset="0"/>
                      </a:rPr>
                      <m:t>𝑒</m:t>
                    </m:r>
                  </m:oMath>
                </a14:m>
                <a:r>
                  <a:t> </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09600" y="238539"/>
                <a:ext cx="9052560" cy="586961"/>
              </a:xfrm>
              <a:prstGeom prst="rect">
                <a:avLst/>
              </a:prstGeom>
              <a:blipFill>
                <a:blip r:embed="rId2"/>
                <a:stretch>
                  <a:fillRect l="-1543" t="-4255" b="-234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4361246"/>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𝑏</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sSup>
                                      <m:sSupPr>
                                        <m:ctrlPr>
                                          <a:rPr i="1">
                                            <a:latin typeface="Cambria Math" panose="02040503050406030204" pitchFamily="18" charset="0"/>
                                          </a:rPr>
                                        </m:ctrlPr>
                                      </m:sSupPr>
                                      <m:e>
                                        <m:r>
                                          <a:rPr>
                                            <a:latin typeface="Cambria Math" panose="02040503050406030204" pitchFamily="18" charset="0"/>
                                          </a:rPr>
                                          <m:t>𝑏</m:t>
                                        </m:r>
                                      </m:e>
                                      <m:sup>
                                        <m:r>
                                          <a:rPr>
                                            <a:latin typeface="Cambria Math" panose="02040503050406030204" pitchFamily="18" charset="0"/>
                                          </a:rPr>
                                          <m:t>−0.00001</m:t>
                                        </m:r>
                                      </m:sup>
                                    </m:sSup>
                                    <m:r>
                                      <a:rPr>
                                        <a:latin typeface="Cambria Math" panose="02040503050406030204" pitchFamily="18" charset="0"/>
                                      </a:rPr>
                                      <m:t>−1</m:t>
                                    </m:r>
                                  </m:num>
                                  <m:den>
                                    <m:r>
                                      <a:rPr>
                                        <a:latin typeface="Cambria Math" panose="02040503050406030204" pitchFamily="18" charset="0"/>
                                      </a:rPr>
                                      <m:t>−0.00001</m:t>
                                    </m:r>
                                  </m:den>
                                </m:f>
                                <m:r>
                                  <a:rPr>
                                    <a:latin typeface="Cambria Math" panose="02040503050406030204" pitchFamily="18" charset="0"/>
                                  </a:rPr>
                                  <m:t>&lt;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m:t>
                                </m:r>
                                <m:f>
                                  <m:fPr>
                                    <m:ctrlPr>
                                      <a:rPr i="1">
                                        <a:latin typeface="Cambria Math" panose="02040503050406030204" pitchFamily="18" charset="0"/>
                                      </a:rPr>
                                    </m:ctrlPr>
                                  </m:fPr>
                                  <m:num>
                                    <m:sSup>
                                      <m:sSupPr>
                                        <m:ctrlPr>
                                          <a:rPr i="1">
                                            <a:latin typeface="Cambria Math" panose="02040503050406030204" pitchFamily="18" charset="0"/>
                                          </a:rPr>
                                        </m:ctrlPr>
                                      </m:sSupPr>
                                      <m:e>
                                        <m:r>
                                          <a:rPr>
                                            <a:latin typeface="Cambria Math" panose="02040503050406030204" pitchFamily="18" charset="0"/>
                                          </a:rPr>
                                          <m:t>𝑏</m:t>
                                        </m:r>
                                      </m:e>
                                      <m:sup>
                                        <m:r>
                                          <a:rPr>
                                            <a:latin typeface="Cambria Math" panose="02040503050406030204" pitchFamily="18" charset="0"/>
                                          </a:rPr>
                                          <m:t>0.00001</m:t>
                                        </m:r>
                                      </m:sup>
                                    </m:sSup>
                                    <m:r>
                                      <a:rPr>
                                        <a:latin typeface="Cambria Math" panose="02040503050406030204" pitchFamily="18" charset="0"/>
                                      </a:rPr>
                                      <m:t>−1</m:t>
                                    </m:r>
                                  </m:num>
                                  <m:den>
                                    <m:r>
                                      <a:rPr>
                                        <a:latin typeface="Cambria Math" panose="02040503050406030204" pitchFamily="18" charset="0"/>
                                      </a:rPr>
                                      <m:t>0.00001</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𝑏</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sSup>
                                      <m:sSupPr>
                                        <m:ctrlPr>
                                          <a:rPr i="1">
                                            <a:latin typeface="Cambria Math" panose="02040503050406030204" pitchFamily="18" charset="0"/>
                                          </a:rPr>
                                        </m:ctrlPr>
                                      </m:sSupPr>
                                      <m:e>
                                        <m:r>
                                          <a:rPr>
                                            <a:latin typeface="Cambria Math" panose="02040503050406030204" pitchFamily="18" charset="0"/>
                                          </a:rPr>
                                          <m:t>𝑏</m:t>
                                        </m:r>
                                      </m:e>
                                      <m:sup>
                                        <m:r>
                                          <a:rPr>
                                            <a:latin typeface="Cambria Math" panose="02040503050406030204" pitchFamily="18" charset="0"/>
                                          </a:rPr>
                                          <m:t>−0.00001</m:t>
                                        </m:r>
                                      </m:sup>
                                    </m:sSup>
                                    <m:r>
                                      <a:rPr>
                                        <a:latin typeface="Cambria Math" panose="02040503050406030204" pitchFamily="18" charset="0"/>
                                      </a:rPr>
                                      <m:t>−1</m:t>
                                    </m:r>
                                  </m:num>
                                  <m:den>
                                    <m:r>
                                      <a:rPr>
                                        <a:latin typeface="Cambria Math" panose="02040503050406030204" pitchFamily="18" charset="0"/>
                                      </a:rPr>
                                      <m:t>−0.00001</m:t>
                                    </m:r>
                                  </m:den>
                                </m:f>
                                <m:r>
                                  <a:rPr>
                                    <a:latin typeface="Cambria Math" panose="02040503050406030204" pitchFamily="18" charset="0"/>
                                  </a:rPr>
                                  <m:t>&lt;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m:t>
                                </m:r>
                                <m:f>
                                  <m:fPr>
                                    <m:ctrlPr>
                                      <a:rPr i="1">
                                        <a:latin typeface="Cambria Math" panose="02040503050406030204" pitchFamily="18" charset="0"/>
                                      </a:rPr>
                                    </m:ctrlPr>
                                  </m:fPr>
                                  <m:num>
                                    <m:sSup>
                                      <m:sSupPr>
                                        <m:ctrlPr>
                                          <a:rPr i="1">
                                            <a:latin typeface="Cambria Math" panose="02040503050406030204" pitchFamily="18" charset="0"/>
                                          </a:rPr>
                                        </m:ctrlPr>
                                      </m:sSupPr>
                                      <m:e>
                                        <m:r>
                                          <a:rPr>
                                            <a:latin typeface="Cambria Math" panose="02040503050406030204" pitchFamily="18" charset="0"/>
                                          </a:rPr>
                                          <m:t>𝑏</m:t>
                                        </m:r>
                                      </m:e>
                                      <m:sup>
                                        <m:r>
                                          <a:rPr>
                                            <a:latin typeface="Cambria Math" panose="02040503050406030204" pitchFamily="18" charset="0"/>
                                          </a:rPr>
                                          <m:t>0.00001</m:t>
                                        </m:r>
                                      </m:sup>
                                    </m:sSup>
                                    <m:r>
                                      <a:rPr>
                                        <a:latin typeface="Cambria Math" panose="02040503050406030204" pitchFamily="18" charset="0"/>
                                      </a:rPr>
                                      <m:t>−1</m:t>
                                    </m:r>
                                  </m:num>
                                  <m:den>
                                    <m:r>
                                      <a:rPr>
                                        <a:latin typeface="Cambria Math" panose="02040503050406030204" pitchFamily="18" charset="0"/>
                                      </a:rPr>
                                      <m:t>0.00001</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0.693145&lt;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&lt;0.69315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2.7183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1.000002&lt;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&lt;1.000012</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0.993247&lt;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&lt;0.993257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2.719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1.000259&lt;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&lt;1.000269</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0.996944&lt;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&lt;0.996954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1.000627&lt;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&lt;1.000637</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2.718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0.999891&lt;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&lt;0.999901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1.029614&lt;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&lt;1.029625</m:t>
                                </m:r>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2.7182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0.999965&lt;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&lt;0.999975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1.098606&lt;</m:t>
                                </m:r>
                                <m:sSup>
                                  <m:sSupPr>
                                    <m:ctrlPr>
                                      <a:rPr i="1">
                                        <a:latin typeface="Cambria Math" panose="02040503050406030204" pitchFamily="18" charset="0"/>
                                      </a:rPr>
                                    </m:ctrlPr>
                                  </m:sSupPr>
                                  <m:e>
                                    <m:r>
                                      <a:rPr>
                                        <a:latin typeface="Cambria Math" panose="02040503050406030204" pitchFamily="18" charset="0"/>
                                      </a:rPr>
                                      <m:t>𝐵</m:t>
                                    </m:r>
                                  </m:e>
                                  <m:sup>
                                    <m:r>
                                      <a:rPr>
                                        <a:latin typeface="Cambria Math" panose="02040503050406030204" pitchFamily="18" charset="0"/>
                                      </a:rPr>
                                      <m:t>′</m:t>
                                    </m:r>
                                  </m:sup>
                                </m:sSup>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&lt;1.098618</m:t>
                                </m:r>
                              </m:oMath>
                            </m:oMathPara>
                          </a14:m>
                          <a:endParaRPr/>
                        </a:p>
                      </a:txBody>
                      <a:tcPr/>
                    </a:tc>
                    <a:extLst>
                      <a:ext uri="{0D108BD9-81ED-4DB2-BD59-A6C34878D82A}">
                        <a16:rowId xmlns:a16="http://schemas.microsoft.com/office/drawing/2014/main" val="10005"/>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72800" cy="4361246"/>
              </a:xfrm>
              <a:prstGeom prst="rect">
                <a:avLst/>
              </a:prstGeom>
            </p:spPr>
          </p:pic>
        </mc:Fallback>
      </mc:AlternateContent>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3.34</a:t>
            </a:r>
          </a:p>
        </p:txBody>
      </p:sp>
      <p:pic>
        <p:nvPicPr>
          <p:cNvPr id="3" name="Picture 1" descr="Graph of the function ex along with its tangent at (0, 1), x + 1."/>
          <p:cNvPicPr>
            <a:picLocks noGrp="1" noChangeAspect="1"/>
          </p:cNvPicPr>
          <p:nvPr/>
        </p:nvPicPr>
        <p:blipFill>
          <a:blip r:embed="rId3"/>
          <a:stretch>
            <a:fillRect/>
          </a:stretch>
        </p:blipFill>
        <p:spPr bwMode="auto">
          <a:xfrm>
            <a:off x="1526023" y="952500"/>
            <a:ext cx="915265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Snertill við E(x)=eˣ í x=0 hefur hallatöluna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3.35</a:t>
            </a:r>
          </a:p>
        </p:txBody>
      </p:sp>
      <p:pic>
        <p:nvPicPr>
          <p:cNvPr id="3" name="Picture 1" descr="Graph of the function ln x along with its derivative 1/x. The function ln x is increasing on (0, + ∞). Its derivative is decreasing but greater than 0 on (0, + ∞)."/>
          <p:cNvPicPr>
            <a:picLocks noGrp="1" noChangeAspect="1"/>
          </p:cNvPicPr>
          <p:nvPr/>
        </p:nvPicPr>
        <p:blipFill>
          <a:blip r:embed="rId3"/>
          <a:stretch>
            <a:fillRect/>
          </a:stretch>
        </p:blipFill>
        <p:spPr bwMode="auto">
          <a:xfrm>
            <a:off x="660400" y="952943"/>
            <a:ext cx="10858500" cy="466001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y=ln x er vaxandi á (0,+∞). Afleiða þess y′=1/x er jákvæð á (0,+∞).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3.8 Íbúafjöldi New York-borgar eftir árum </a:t>
            </a:r>
          </a:p>
        </p:txBody>
      </p:sp>
      <p:pic>
        <p:nvPicPr>
          <p:cNvPr id="3" name="Picture 1" descr="Source: http://en.wikipedia.org/wiki/Largest_cities_in_the_United_States    _by_population_by_decade."/>
          <p:cNvPicPr>
            <a:picLocks noGrp="1" noChangeAspect="1"/>
          </p:cNvPicPr>
          <p:nvPr/>
        </p:nvPicPr>
        <p:blipFill>
          <a:blip r:embed="rId2"/>
          <a:stretch>
            <a:fillRect/>
          </a:stretch>
        </p:blipFill>
        <p:spPr bwMode="auto">
          <a:xfrm>
            <a:off x="4688345" y="952500"/>
            <a:ext cx="281530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http://en.wikipedia.org/wiki/Largest_cities_in_the_United_States _by_population_by_decade.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leyfinu CC BY-NC-SA 4.0. Aðeins má afrita það eða breyta því í óviðskiptalegum tilgangi, enda sé OpenStax og Rice University getið og allar breytingar tilgreindar. Öll aðlöguð verk skulu gefin út með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4159</Words>
  <Application>Microsoft Macintosh PowerPoint</Application>
  <PresentationFormat>Widescreen</PresentationFormat>
  <Paragraphs>327</Paragraphs>
  <Slides>59</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Arial</vt:lpstr>
      <vt:lpstr>Calibri</vt:lpstr>
      <vt:lpstr>Cambria Math</vt:lpstr>
      <vt:lpstr>Office Theme</vt:lpstr>
      <vt:lpstr>Calculus Volume 1</vt:lpstr>
      <vt:lpstr>Chapter outline</vt:lpstr>
      <vt:lpstr>Figure 3.1</vt:lpstr>
      <vt:lpstr>3.1 Defining the Derivative (1 of 2)</vt:lpstr>
      <vt:lpstr>3.1 Defining the Derivative (2 of 2)</vt:lpstr>
      <vt:lpstr>Figure 3.2</vt:lpstr>
      <vt:lpstr>Figure 3.3</vt:lpstr>
      <vt:lpstr>Figure 3.4</vt:lpstr>
      <vt:lpstr>Figure 3.5</vt:lpstr>
      <vt:lpstr>Figure 3.6</vt:lpstr>
      <vt:lpstr>Figure 3.7</vt:lpstr>
      <vt:lpstr>Figure 3.8</vt:lpstr>
      <vt:lpstr>Figure 3.9</vt:lpstr>
      <vt:lpstr>Table 3.1 Average velocities using values of t approaching 0 </vt:lpstr>
      <vt:lpstr>Figure 3.10</vt:lpstr>
      <vt:lpstr>Table 3.2 v(t) at different values of t </vt:lpstr>
      <vt:lpstr>Table 3.3 Average acceleration </vt:lpstr>
      <vt:lpstr>3.2 The Derivative as a Function</vt:lpstr>
      <vt:lpstr>Figure 3.11</vt:lpstr>
      <vt:lpstr>Figure 3.12</vt:lpstr>
      <vt:lpstr>Figure 3.13</vt:lpstr>
      <vt:lpstr>Figure 3.14</vt:lpstr>
      <vt:lpstr>Figure 3.15</vt:lpstr>
      <vt:lpstr>Figure 3.16</vt:lpstr>
      <vt:lpstr>Figure 3.17</vt:lpstr>
      <vt:lpstr>3.3 Differentiation Rules (1 of 2)</vt:lpstr>
      <vt:lpstr>3.3 Differentiation Rules (2 of 2)</vt:lpstr>
      <vt:lpstr>Figure 3.18</vt:lpstr>
      <vt:lpstr>Figure 3.19</vt:lpstr>
      <vt:lpstr>Figure 3.20</vt:lpstr>
      <vt:lpstr>Figure 3.21</vt:lpstr>
      <vt:lpstr>3.4 Derivatives as Rates of Change (1 of 2)</vt:lpstr>
      <vt:lpstr>3.4 Derivatives as Rates of Change (2 of 2)</vt:lpstr>
      <vt:lpstr>Figure 3.22</vt:lpstr>
      <vt:lpstr>Figure 3.23</vt:lpstr>
      <vt:lpstr>Figure 3.24</vt:lpstr>
      <vt:lpstr>Table 3.4 Population of London </vt:lpstr>
      <vt:lpstr>Table 3.5 Snowshoe Hare and Lynx Populations </vt:lpstr>
      <vt:lpstr>3.5 Derivatives of Trigonometric Functions</vt:lpstr>
      <vt:lpstr>Figure 3.25</vt:lpstr>
      <vt:lpstr>Figure 3.26</vt:lpstr>
      <vt:lpstr>Figure 3.27</vt:lpstr>
      <vt:lpstr>3.6 The Chain Rule (1 of 2)</vt:lpstr>
      <vt:lpstr>3.6 The Chain Rule (2 of 2)</vt:lpstr>
      <vt:lpstr>3.7 Derivatives of Inverse Functions</vt:lpstr>
      <vt:lpstr>Figure 3.28</vt:lpstr>
      <vt:lpstr>Figure 3.29</vt:lpstr>
      <vt:lpstr>3.8 Implicit Differentiation</vt:lpstr>
      <vt:lpstr>Figure 3.30</vt:lpstr>
      <vt:lpstr>Figure 3.31</vt:lpstr>
      <vt:lpstr>Figure 3.32</vt:lpstr>
      <vt:lpstr>3.9 Derivatives of Exponential and Logarithmic Functions</vt:lpstr>
      <vt:lpstr>Table 3.6 Approximating a Value of 4^π </vt:lpstr>
      <vt:lpstr>Figure 3.33</vt:lpstr>
      <vt:lpstr>Table 3.7 Estimating a Value of e </vt:lpstr>
      <vt:lpstr>Figure 3.34</vt:lpstr>
      <vt:lpstr>Figure 3.35</vt:lpstr>
      <vt:lpstr>Table 3.8 New York City Population Over Time </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1</dc:title>
  <dc:creator/>
  <cp:keywords/>
  <cp:lastModifiedBy>Colby Powers</cp:lastModifiedBy>
  <cp:revision>1</cp:revision>
  <dcterms:created xsi:type="dcterms:W3CDTF">2026-02-23T15:44:37Z</dcterms:created>
  <dcterms:modified xsi:type="dcterms:W3CDTF">2026-02-23T20:41:55Z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 Derivatives</vt:lpwstr>
  </property>
</Properties>
</file>