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823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2"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notesMaster" Target="notesMasters/notesMaster1.xml"/><Relationship Id="rId68" Type="http://schemas.openxmlformats.org/officeDocument/2006/relationships/presProps" Target="presProps.xml"/><Relationship Id="rId69" Type="http://schemas.openxmlformats.org/officeDocument/2006/relationships/viewProps" Target="viewProps.xml"/><Relationship Id="rId70" Type="http://schemas.openxmlformats.org/officeDocument/2006/relationships/theme" Target="theme/theme1.xml"/><Relationship Id="rId7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picture of a futuristic spaceship speeding through deep space.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Three graphs of different linear functions are shown. The first is f(x) = -2x – 3, with slope of -2 and y intercept of -3. The second is g(x) = x / 2 + 1, with slope of 1/2 and y intercept of 1. The third is h(x) = 2, with slope of 0 and y intercept of 2. The rate of change of each is constant, as determined by the slope.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parabola k(x) = x^2, which opens up and has its vertex at the origin.</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showing a generic curved function going through the points (0,0), (a, fa.), and (x, f(x)). A straight line called the secant line is drawn through the points (a, fa.), and (x, f(x)), going below the curved function between a and x and going above the curved function at values greater than x or less than a. The curved function and the secant line cross once more at some point in the third quadrant. The slope of the secant line is ( f(x) – fa. ) / (x – a).</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graph is the same as the previous secant line and generic curved function graph. However, another point x is added, this time plotted closer to a on the x-axis. As such, another secant line is drawn through the points (a, fa.) and the new, closer (x, f(x)). The line stays much closer to the generic curved function around (a, fa.). The slope of this secant line has become a better approximation of the rate of change of the generic function.</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graph is a continuation of the previous two. This time, the graph contains the curved function, the two secant lines, and a tangent line. As x approaches a, the secant lines approach the tangent line.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graphs of the parabola f(x) = x^2 are shown. The first has a secant line drawn, intersecting the parabola at (1,1) and (2,4). The second has a secant line drawn, intersecting the parabola at (1,1) and (3/2, 9/4). These lines provide successively closer approximations to the tangent line to the function at (1,1).</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is shown of a generic curved function f(x) shaped like a hill in quadrant one. An area under the function is shaded above the x-axis and between x=a and x=b.</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is the same as the previous image, with one difference. Instead of the area completely shaded under the curved function, the interval [a, b] is divided into smaller intervals in the shape of rectangles. The rectangles have the same small width. The height of each rectangle is the height of the function at the midpoint of the base of that specific rectangle.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parabola f(x) – x^2 + 1 drawn on graph paper with all units shown. The rectangles completely contained under the function and above the x-axis in the interval [0,3] are shaded. This strategy sets the heights of the rectangles as the smaller of the two corners that could intersect with the function. As such, the rectangles are shorter than the height of the function.</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diagram in three dimensional space, over the x, y, and z axis where z = f(x,y). The base is the x,y axis, and the height is the z axis. The base is a rectangle contained in the x,y axis plane. The top is a surface of changing height with corners located directly above those of the rectangle in the x,y plane.. The highest point is above the corner at x=0, y=0. The lowest point is at the corner somewhere in the first quadrant of the x, y plane. The other two points are roughly the same height and located above the corners on the x axis and y axis. Lines are drawn connecting the corners of the rectangle to those of the surface.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Three graphs of functions. The first is f(s) = (x^2 – 4) / (x-2), which is a line of slope, x intercept (-2,0), and open circle at (2,4). The second is g(x) = |x – 2 | / (x-2), which contains two lines: x=1 for x&gt;2 and x= -1 for x &lt; 2. There are open circles at both endpoints (2, 1) and (-2, 1). The third is h(x) = 1 / (x-2)^2, in which the function curves asymptotically towards y=0 and x=2 in quadrants one and two.</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f(x) = sin(x)/x over the interval [-6, 6]. The curving function has a y intercept at x=0 and x intercepts at y=pi and y=-pi.</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function f(x) = (sqrt(x) – 2 ) / (x-4) over the interval [0,8]. There is an open circle on the function at x=4. The function curves asymptotically towards the x axis and y axis in quadrant one.</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of a generic curving function g(x). In quadrant two, there is an open circle on the function at (-1,3) and a closed circle one unit up at (-1, 4).</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function h(x), which is a parabola graphed over [-2.5, 5]. There is an open circle where the vertex should be at the point (2,-1).</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of the function f(x) = sin(1/x), which oscillates rapidly between -1 and 1 as x approaches 0. The oscillations are less frequent as the function moves away from 0 on the x axis.</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of the given piecewise function. The first piece is f(x) = x+1 if x &lt; 2. The second piece is x^2 – 4 if x &gt;= 2. The first piece is a line with x intercept at (-1, 0) and y intercept at (0,1). There is an open circle at (2,3), where the endpoint would be. The second piece is the right half of a parabola opening upward. The vertex at (2,0) is a solid circle.</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of the function f(x) = 1/x. The function curves asymptotically towards x=0 and y=0 in quadrants one and three.</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graphs side by side of f(x) = 1 / (x-a)^n. The first graph shows the case where n is an odd positive integer, and the second shows the case where n is an even positive integer. In the first, the graph has two segments. Each curve asymptotically towards the x axis, also known as y=0, and x=a. The segment to the left of x=a is below the x axis, and the segment to the right of x=a is above the x axis. In the second graph, both segments are above the x axis.</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of a function f(x) described by the above limits and values. There is a smooth curve for values below x=-2; at (-2, 3), there is an open circle. There is a smooth curve between (-2, 1] with a closed circle at (1,6). There is an open circle at (1,3), and a smooth curve stretching from there down asymptotically to negative infinity along x=3. The function also curves asymptotically along x=3 on the other side, also stretching to negative infinity. The function then changes concavity in the first quadrant around y=4.5 and continues up.</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picture of a futuristic spaceship speeding through deep space.</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showing the ratio of masses as a function of the ratio of speed in Einstein’s equation for the mass of a moving object. The x axis is the ratio of the speeds, v/c. The y axis is the ratio of the masses, m/m0. The equation of the function is m = m0 / sqrt(1 – v2 / c2 ). The graph is only in quadrant 1. It starts at (0,1) and curves up gently until about 0.8, where it increases seemingly exponentially; there is a vertical asymptote at v/c (or x) = 1.</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graphs side by side. The first is a graph of g(x) = x + 1, a linear function with y intercept at (0,1) and x intercept at (-1,0). The second is a graph of f(x) = (x^2 – 1) / (x – 1). This graph is identical to the first for all x not equal to 1, as there is an open circle at (1,2) in the second graph.</a:t>
            </a:r>
          </a:p>
        </p:txBody>
      </p:sp>
      <p:sp>
        <p:nvSpPr>
          <p:cNvPr id="4" name="Slide Number Placeholder 3"/>
          <p:cNvSpPr>
            <a:spLocks noGrp="1"/>
          </p:cNvSpPr>
          <p:nvPr>
            <p:ph type="sldNum" sz="quarter" idx="10"/>
          </p:nvPr>
        </p:nvSpPr>
        <p:spPr/>
        <p:txBody>
          <a:bodyPr/>
          <a:lstStyle/>
          <a:p>
            <a:fld id="{18BDFEC3-8487-43E8-A154-7C12CBC1FFF2}" type="slidenum">
              <a:rPr lang="en-US"/>
              <a:t>41</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function f(x) = sqrt(x-3). Visually, the function looks like the top half of a parabola opening to the right with vertex at (3,0).</a:t>
            </a:r>
          </a:p>
        </p:txBody>
      </p:sp>
      <p:sp>
        <p:nvSpPr>
          <p:cNvPr id="4" name="Slide Number Placeholder 3"/>
          <p:cNvSpPr>
            <a:spLocks noGrp="1"/>
          </p:cNvSpPr>
          <p:nvPr>
            <p:ph type="sldNum" sz="quarter" idx="10"/>
          </p:nvPr>
        </p:nvSpPr>
        <p:spPr/>
        <p:txBody>
          <a:bodyPr/>
          <a:lstStyle/>
          <a:p>
            <a:fld id="{18BDFEC3-8487-43E8-A154-7C12CBC1FFF2}" type="slidenum">
              <a:rPr lang="en-US"/>
              <a:t>42</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of a piecewise function with two segments. For x&lt;2, the function is linear with the equation 4x-3. There is an open circle at (2,5). The second segment is a parabola and exists for x&gt;=2, with the equation (x-3)^2. There is a closed circle at (2,1). The vertex of the parabola is at (3,0).</a:t>
            </a:r>
          </a:p>
        </p:txBody>
      </p:sp>
      <p:sp>
        <p:nvSpPr>
          <p:cNvPr id="4" name="Slide Number Placeholder 3"/>
          <p:cNvSpPr>
            <a:spLocks noGrp="1"/>
          </p:cNvSpPr>
          <p:nvPr>
            <p:ph type="sldNum" sz="quarter" idx="10"/>
          </p:nvPr>
        </p:nvSpPr>
        <p:spPr/>
        <p:txBody>
          <a:bodyPr/>
          <a:lstStyle/>
          <a:p>
            <a:fld id="{18BDFEC3-8487-43E8-A154-7C12CBC1FFF2}" type="slidenum">
              <a:rPr lang="en-US"/>
              <a:t>43</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three functions over a small interval. All three functions curve. Over this interval, the function g(x) is trapped between the functions h(x), which gives greater y values for the same x values, and f(x), which gives smaller y values for the same x values. The functions all approach the same limit when x=a.</a:t>
            </a:r>
          </a:p>
        </p:txBody>
      </p:sp>
      <p:sp>
        <p:nvSpPr>
          <p:cNvPr id="4" name="Slide Number Placeholder 3"/>
          <p:cNvSpPr>
            <a:spLocks noGrp="1"/>
          </p:cNvSpPr>
          <p:nvPr>
            <p:ph type="sldNum" sz="quarter" idx="10"/>
          </p:nvPr>
        </p:nvSpPr>
        <p:spPr/>
        <p:txBody>
          <a:bodyPr/>
          <a:lstStyle/>
          <a:p>
            <a:fld id="{18BDFEC3-8487-43E8-A154-7C12CBC1FFF2}" type="slidenum">
              <a:rPr lang="en-US"/>
              <a:t>44</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of three functions: h(x) = x, f(x) = -x, and g(x) = xcos(x). The first, h(x) = x, is a linear function with slope of 1 going through the origin. The second, f(x), is also a linear function with slope of −1; going through the origin. The third, g(x) = xcos(x), curves between the two and goes through the origin. It opens upward for x&gt;0 and downward for x&gt;0.</a:t>
            </a:r>
          </a:p>
        </p:txBody>
      </p:sp>
      <p:sp>
        <p:nvSpPr>
          <p:cNvPr id="4" name="Slide Number Placeholder 3"/>
          <p:cNvSpPr>
            <a:spLocks noGrp="1"/>
          </p:cNvSpPr>
          <p:nvPr>
            <p:ph type="sldNum" sz="quarter" idx="10"/>
          </p:nvPr>
        </p:nvSpPr>
        <p:spPr/>
        <p:txBody>
          <a:bodyPr/>
          <a:lstStyle/>
          <a:p>
            <a:fld id="{18BDFEC3-8487-43E8-A154-7C12CBC1FFF2}" type="slidenum">
              <a:rPr lang="en-US"/>
              <a:t>45</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diagram of the unit circle in the x,y plane – it is a circle with radius 1 and center at the origin. A specific point (cos(theta), sin(theta)) is labeled in quadrant 1 on the edge of the circle. This point is one vertex of a right triangle inside the circle, with other vertices at the origin and (cos(theta), 0). As such, the lengths of the sides are cos(theta) for the base and sin(theta) for the height, where theta is the angle created by the hypotenuse and base. The radian measure of angle theta is the length of the arc it subtends on the unit circle. The diagram shows that for 0 &lt; theta &lt; pi/2, 0 &lt; sin(theta) &lt; theta.</a:t>
            </a:r>
          </a:p>
        </p:txBody>
      </p:sp>
      <p:sp>
        <p:nvSpPr>
          <p:cNvPr id="4" name="Slide Number Placeholder 3"/>
          <p:cNvSpPr>
            <a:spLocks noGrp="1"/>
          </p:cNvSpPr>
          <p:nvPr>
            <p:ph type="sldNum" sz="quarter" idx="10"/>
          </p:nvPr>
        </p:nvSpPr>
        <p:spPr/>
        <p:txBody>
          <a:bodyPr/>
          <a:lstStyle/>
          <a:p>
            <a:fld id="{18BDFEC3-8487-43E8-A154-7C12CBC1FFF2}" type="slidenum">
              <a:rPr lang="en-US"/>
              <a:t>46</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same diagram as the previous one. However, the triangle is expanded. The base is now from the origin to (1,0). The height goes from (1,0) to (1, tan(theta)). The hypotenuse goes from the origin to (1, tan(theta)). As such, the height is now tan(theta). It shows that for 0 &lt; theta &lt; pi/2, sin(theta) &lt; theta &lt; tan(theta).</a:t>
            </a:r>
          </a:p>
        </p:txBody>
      </p:sp>
      <p:sp>
        <p:nvSpPr>
          <p:cNvPr id="4" name="Slide Number Placeholder 3"/>
          <p:cNvSpPr>
            <a:spLocks noGrp="1"/>
          </p:cNvSpPr>
          <p:nvPr>
            <p:ph type="sldNum" sz="quarter" idx="10"/>
          </p:nvPr>
        </p:nvSpPr>
        <p:spPr/>
        <p:txBody>
          <a:bodyPr/>
          <a:lstStyle/>
          <a:p>
            <a:fld id="{18BDFEC3-8487-43E8-A154-7C12CBC1FFF2}" type="slidenum">
              <a:rPr lang="en-US"/>
              <a:t>47</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diagram of a circle with an inscribed polygon – namely, an octagon. An isosceles triangle is drawn with one of the sides of the octagon as the base and center of the circle/octagon as the top vertex. The height h goes from the center of the base b to the center, and each of the legs is also radii r of the circle. The angle created by the height h and one of the legs r is labeled as theta.</a:t>
            </a:r>
          </a:p>
        </p:txBody>
      </p:sp>
      <p:sp>
        <p:nvSpPr>
          <p:cNvPr id="4" name="Slide Number Placeholder 3"/>
          <p:cNvSpPr>
            <a:spLocks noGrp="1"/>
          </p:cNvSpPr>
          <p:nvPr>
            <p:ph type="sldNum" sz="quarter" idx="10"/>
          </p:nvPr>
        </p:nvSpPr>
        <p:spPr/>
        <p:txBody>
          <a:bodyPr/>
          <a:lstStyle/>
          <a:p>
            <a:fld id="{18BDFEC3-8487-43E8-A154-7C12CBC1FFF2}" type="slidenum">
              <a:rPr lang="en-US"/>
              <a:t>48</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an increasing linear function f(x) which crosses the x axis from quadrant three to quadrant two and which crosses the y axis from quadrant two to quadrant one. A point a greater than zero is marked on the x axis. The point on the function f(x) above a is an open circle; the function is not defined at a.</a:t>
            </a:r>
          </a:p>
        </p:txBody>
      </p:sp>
      <p:sp>
        <p:nvSpPr>
          <p:cNvPr id="4" name="Slide Number Placeholder 3"/>
          <p:cNvSpPr>
            <a:spLocks noGrp="1"/>
          </p:cNvSpPr>
          <p:nvPr>
            <p:ph type="sldNum" sz="quarter" idx="10"/>
          </p:nvPr>
        </p:nvSpPr>
        <p:spPr/>
        <p:txBody>
          <a:bodyPr/>
          <a:lstStyle/>
          <a:p>
            <a:fld id="{18BDFEC3-8487-43E8-A154-7C12CBC1FFF2}" type="slidenum">
              <a:rPr lang="en-US"/>
              <a:t>50</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of a piecewise function f(x) with two parts. The first part is an increasing linear function that crosses from quadrant three to quadrant one at the origin. A point a greater than zero is marked on the x axis. At fa. on this segment, there is a solid circle. The other segment is also an increasing linear function. It exists in quadrant one for values of x greater than a. At x=a, this segment has an open circle.</a:t>
            </a:r>
          </a:p>
        </p:txBody>
      </p:sp>
      <p:sp>
        <p:nvSpPr>
          <p:cNvPr id="4" name="Slide Number Placeholder 3"/>
          <p:cNvSpPr>
            <a:spLocks noGrp="1"/>
          </p:cNvSpPr>
          <p:nvPr>
            <p:ph type="sldNum" sz="quarter" idx="10"/>
          </p:nvPr>
        </p:nvSpPr>
        <p:spPr/>
        <p:txBody>
          <a:bodyPr/>
          <a:lstStyle/>
          <a:p>
            <a:fld id="{18BDFEC3-8487-43E8-A154-7C12CBC1FFF2}" type="slidenum">
              <a:rPr lang="en-US"/>
              <a:t>51</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of a piecewise function with two parts. The first part is an increasing linear function that crosses the x axis from quadrant three to quadrant two and which crosses the y axis from quadrant two to quadrant one. A point a greater than zero is marked on the x axis. At this point, there is an open circle on the linear function. The second part is a point at x=a above the line.</a:t>
            </a:r>
          </a:p>
        </p:txBody>
      </p:sp>
      <p:sp>
        <p:nvSpPr>
          <p:cNvPr id="4" name="Slide Number Placeholder 3"/>
          <p:cNvSpPr>
            <a:spLocks noGrp="1"/>
          </p:cNvSpPr>
          <p:nvPr>
            <p:ph type="sldNum" sz="quarter" idx="10"/>
          </p:nvPr>
        </p:nvSpPr>
        <p:spPr/>
        <p:txBody>
          <a:bodyPr/>
          <a:lstStyle/>
          <a:p>
            <a:fld id="{18BDFEC3-8487-43E8-A154-7C12CBC1FFF2}" type="slidenum">
              <a:rPr lang="en-US"/>
              <a:t>52</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given function. There is a line which crosses the x axis from quadrant three to quadrant two and which crosses the y axis from quadrant two to quadrant one. At a point in quadrant one, there is an open circle where the function is not defined.</a:t>
            </a:r>
          </a:p>
        </p:txBody>
      </p:sp>
      <p:sp>
        <p:nvSpPr>
          <p:cNvPr id="4" name="Slide Number Placeholder 3"/>
          <p:cNvSpPr>
            <a:spLocks noGrp="1"/>
          </p:cNvSpPr>
          <p:nvPr>
            <p:ph type="sldNum" sz="quarter" idx="10"/>
          </p:nvPr>
        </p:nvSpPr>
        <p:spPr/>
        <p:txBody>
          <a:bodyPr/>
          <a:lstStyle/>
          <a:p>
            <a:fld id="{18BDFEC3-8487-43E8-A154-7C12CBC1FFF2}" type="slidenum">
              <a:rPr lang="en-US"/>
              <a:t>53</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given piecewise function, which has two parts. The first is a downward opening parabola which is symmetric about the y axis. Its vertex is on the y axis, greater than zero. There is a closed circle on the parabola for x=3. The second part is an increasing linear function in the first quadrant, which exists for values of x &gt; 3. There is an open circle at the end of the line where x would be 3.</a:t>
            </a:r>
          </a:p>
        </p:txBody>
      </p:sp>
      <p:sp>
        <p:nvSpPr>
          <p:cNvPr id="4" name="Slide Number Placeholder 3"/>
          <p:cNvSpPr>
            <a:spLocks noGrp="1"/>
          </p:cNvSpPr>
          <p:nvPr>
            <p:ph type="sldNum" sz="quarter" idx="10"/>
          </p:nvPr>
        </p:nvSpPr>
        <p:spPr/>
        <p:txBody>
          <a:bodyPr/>
          <a:lstStyle/>
          <a:p>
            <a:fld id="{18BDFEC3-8487-43E8-A154-7C12CBC1FFF2}" type="slidenum">
              <a:rPr lang="en-US"/>
              <a:t>54</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Three graphs, each showing a different discontinuity. The first is removable discontinuity. Here, the given function is a line with positive slope. At a point x=a, where a&gt;0, there is an open circle on the line and a closed circle a few units above the line. The second is a jump discontinuity. Here, there are two lines with positive slope. The first line exists for x&lt;=a, and the second exists for x&gt;a, where a&gt;0. The first line ends at a solid circle where x=a, and the second begins a few units up with an open circle at x=a. The third discontinuity type is infinite discontinuity. Here, the function has two parts separated by an asymptote x=a. The first segment is a curve stretching along the x axis to 0 as x goes to negative infinity and along the y axis to infinity as x goes to zero. The second segment is a curve stretching along the y axis to negative infinity as x goes to zero and along the x axis to 0 as x goes to infinity.</a:t>
            </a:r>
          </a:p>
        </p:txBody>
      </p:sp>
      <p:sp>
        <p:nvSpPr>
          <p:cNvPr id="4" name="Slide Number Placeholder 3"/>
          <p:cNvSpPr>
            <a:spLocks noGrp="1"/>
          </p:cNvSpPr>
          <p:nvPr>
            <p:ph type="sldNum" sz="quarter" idx="10"/>
          </p:nvPr>
        </p:nvSpPr>
        <p:spPr/>
        <p:txBody>
          <a:bodyPr/>
          <a:lstStyle/>
          <a:p>
            <a:fld id="{18BDFEC3-8487-43E8-A154-7C12CBC1FFF2}" type="slidenum">
              <a:rPr lang="en-US"/>
              <a:t>55</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diagram illustrating the intermediate value theorem. There is a generic continuous curved function shown over the interval [a,b]. The points fa. and fb. are marked, and dotted lines are drawn from a, b, fa., and fb. to the points (a, fa.) and (b, fb.). A third point, c, is plotted between a and b. Since the function is continuous, there is a value for fc. along the curve, and a line is drawn from c to (c, fc.) and from (c, fc.) to fc., which is labeled as z on the y axis.</a:t>
            </a:r>
          </a:p>
        </p:txBody>
      </p:sp>
      <p:sp>
        <p:nvSpPr>
          <p:cNvPr id="4" name="Slide Number Placeholder 3"/>
          <p:cNvSpPr>
            <a:spLocks noGrp="1"/>
          </p:cNvSpPr>
          <p:nvPr>
            <p:ph type="sldNum" sz="quarter" idx="10"/>
          </p:nvPr>
        </p:nvSpPr>
        <p:spPr/>
        <p:txBody>
          <a:bodyPr/>
          <a:lstStyle/>
          <a:p>
            <a:fld id="{18BDFEC3-8487-43E8-A154-7C12CBC1FFF2}" type="slidenum">
              <a:rPr lang="en-US"/>
              <a:t>56</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There are three graphs side by side showing possible values of delta, given successively smaller choices of epsilon. Each graph has a decreasing, concave down curve in quadrant one. Each graph has the point (a, L) marked on the curve, where L is the limit of the function at the point where x=a. On either side of L on the y axis, a distance epsilon is marked off - namely, a line is drawn through the function at y = L + epsilon and L – epsilon. As smaller values of epsilon are chosen going from graph one to graph three, smaller values of delta to the left and right of point a can be found so that if we have chosen an x value within delta of a, then the value of f(x) is within epsilon of the limit L.</a:t>
            </a:r>
          </a:p>
        </p:txBody>
      </p:sp>
      <p:sp>
        <p:nvSpPr>
          <p:cNvPr id="4" name="Slide Number Placeholder 3"/>
          <p:cNvSpPr>
            <a:spLocks noGrp="1"/>
          </p:cNvSpPr>
          <p:nvPr>
            <p:ph type="sldNum" sz="quarter" idx="10"/>
          </p:nvPr>
        </p:nvSpPr>
        <p:spPr/>
        <p:txBody>
          <a:bodyPr/>
          <a:lstStyle/>
          <a:p>
            <a:fld id="{18BDFEC3-8487-43E8-A154-7C12CBC1FFF2}" type="slidenum">
              <a:rPr lang="en-US"/>
              <a:t>59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graph shows how to find delta geometrically. The function 2x + 1 is drawn in red from x=0 to 2. A straight line is drawn at y=3 in green, which intersects the function at (1,3). Two blues lines are drawn at 3 + epsilon and 3 – epsilon, which are graphed here between 5 and 6 and between 0 and 1, respectively. Finally, two pink lines are drawn down from the points of intersection of the function and the blue lines – the taller between 1 and 2, and the shorter between 0 and 1. Since the blue lines and the function intersect, we can solve for x. For the shorter, corresponding to the line y = 3 – epsilon, we have 3 – epsilon = 2x + 1, which simplifies to x = 1 – epsilon / 2. For the taller, corresponding to the line y = 3 + epsilon, we have 3 + epsilon = 2x + 1, which simplifies to x = 1 + epsilon / 2. Delta is the smaller of the two distances between 1 and where the pink lines intersect with the x axis. We have delta is the min of 1 + epsilon / 2 -1 and 1 – (1 – epsilon / 2), which is the min of epsilon / 2 and epsilon / 2, which is simply epsilon / 2.</a:t>
            </a:r>
          </a:p>
        </p:txBody>
      </p:sp>
      <p:sp>
        <p:nvSpPr>
          <p:cNvPr id="4" name="Slide Number Placeholder 3"/>
          <p:cNvSpPr>
            <a:spLocks noGrp="1"/>
          </p:cNvSpPr>
          <p:nvPr>
            <p:ph type="sldNum" sz="quarter" idx="10"/>
          </p:nvPr>
        </p:nvSpPr>
        <p:spPr/>
        <p:txBody>
          <a:bodyPr/>
          <a:lstStyle/>
          <a:p>
            <a:fld id="{18BDFEC3-8487-43E8-A154-7C12CBC1FFF2}" type="slidenum">
              <a:rPr lang="en-US"/>
              <a:t>60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graph shows how to find delta geometrically for a given epsilon for the above proof. First, the function f(x) = x^2 is drawn from [-1, 3]. On the y axis, the proposed limit 4 is marked, and the line y=4 is drawn to intersect with the function at (2,4). For a given epsilon, point 4 + epsilon and 4 – epsilon are marked on the y axis above and below 4. Blue lines are drawn from these points to intersect with the function, where pink lines are drawn from the point of intersection to the x axis. These lines land on either side of x=2. Next, we solve for these x values, which have to be positive here. The first is x^2 = 4 – epsilon, which simplifies to x = sqrt(4-epsilon). The next is x^2 = 4 + epsilon, which simplifies to x = sqrt(4 + epsilon). Delta is the smaller of the two distances, so it is the min of (2 – sqrt(4 – epsilon) and sqrt(4 + epsilon) – 2).</a:t>
            </a:r>
          </a:p>
        </p:txBody>
      </p:sp>
      <p:sp>
        <p:nvSpPr>
          <p:cNvPr id="4" name="Slide Number Placeholder 3"/>
          <p:cNvSpPr>
            <a:spLocks noGrp="1"/>
          </p:cNvSpPr>
          <p:nvPr>
            <p:ph type="sldNum" sz="quarter" idx="10"/>
          </p:nvPr>
        </p:nvSpPr>
        <p:spPr/>
        <p:txBody>
          <a:bodyPr/>
          <a:lstStyle/>
          <a:p>
            <a:fld id="{18BDFEC3-8487-43E8-A154-7C12CBC1FFF2}" type="slidenum">
              <a:rPr lang="en-US"/>
              <a:t>61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showing how to find delta for the above proof. The function f(x) = sqrt(x-4) is drawn for x &gt; 4. Since the proposed limit is 0, lines y = 0 + epsilon and y = 0 – epsilon are drawn in blue. Since only the top blue line corresponding to y = 0 + epsilon intersects the function, one red line is drawn from the point of intersection to the x axis. This x value is found by solving sqrt(x-4) = epsilon, or x = epsilon squared + 4. Delta is then the distance between this point and 4, which is epsilon squared.</a:t>
            </a:r>
          </a:p>
        </p:txBody>
      </p:sp>
      <p:sp>
        <p:nvSpPr>
          <p:cNvPr id="4" name="Slide Number Placeholder 3"/>
          <p:cNvSpPr>
            <a:spLocks noGrp="1"/>
          </p:cNvSpPr>
          <p:nvPr>
            <p:ph type="sldNum" sz="quarter" idx="10"/>
          </p:nvPr>
        </p:nvSpPr>
        <p:spPr/>
        <p:txBody>
          <a:bodyPr/>
          <a:lstStyle/>
          <a:p>
            <a:fld id="{18BDFEC3-8487-43E8-A154-7C12CBC1FFF2}" type="slidenum">
              <a:rPr lang="en-US"/>
              <a:t>63</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graphs side by side. Each graph contains two curves above the x axis separated by an asymptote at x=a. The curves on the left go to infinity as x goes to a and to 0 as x goes to negative infinity. The curves on the right go to infinity as x goes to a and to 0 as x goes to infinity. The first graph has a value M greater than zero marked on the y axis and a horizontal line drawn from there (y=M) to intersect with both curves. Lines are drawn down from the points of intersection to the x axis. Delta is the smaller of the distances between point a and these new spots on the x axis. The same lines are drawn on the second graph, but this M is larger, and the distances from the x axis intersections to point a are smaller.</a:t>
            </a:r>
          </a:p>
        </p:txBody>
      </p:sp>
      <p:sp>
        <p:nvSpPr>
          <p:cNvPr id="4" name="Slide Number Placeholder 3"/>
          <p:cNvSpPr>
            <a:spLocks noGrp="1"/>
          </p:cNvSpPr>
          <p:nvPr>
            <p:ph type="sldNum" sz="quarter" idx="10"/>
          </p:nvPr>
        </p:nvSpPr>
        <p:spPr/>
        <p:txBody>
          <a:bodyPr/>
          <a:lstStyle/>
          <a:p>
            <a:fld id="{18BDFEC3-8487-43E8-A154-7C12CBC1FFF2}" type="slidenum">
              <a:rPr lang="en-US"/>
              <a:t>64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548235"/>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548235"/>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marR="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sz="1200" b="0">
                <a:solidFill>
                  <a:schemeClr val="tx1"/>
                </a:solidFill>
              </a:defRPr>
            </a:lvl1pPr>
          </a:lstStyle>
          <a:p>
            <a:pPr marL="0" marR="0" lvl="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This OpenStax ancillary resource is © Rice University under a CC BY-NC-SA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ba3ee8297101.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 Id="rId3" Type="http://schemas.openxmlformats.org/officeDocument/2006/relationships/image" Target="../media/v3_image6_cce655dbdc46.png"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 Id="rId3" Type="http://schemas.openxmlformats.org/officeDocument/2006/relationships/image" Target="../media/v3_image7_6b9b264bc744.png"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 Id="rId3" Type="http://schemas.openxmlformats.org/officeDocument/2006/relationships/image" Target="../media/v3_image8_6585f9b34c5c.png"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 Id="rId3" Type="http://schemas.openxmlformats.org/officeDocument/2006/relationships/image" Target="../media/v3_image16_321b0ec7ec7d.png"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2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2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3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3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xml" /><Relationship Id="rId3" Type="http://schemas.openxmlformats.org/officeDocument/2006/relationships/image" Target="../media/v3_image22_f3e74952cae3.png"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3.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4.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5.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6.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7.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8.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9.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0.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9.xml" /><Relationship Id="rId3" Type="http://schemas.openxmlformats.org/officeDocument/2006/relationships/image" Target="../media/v3_image31_955b5200c583.png"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0.xml" /><Relationship Id="rId3" Type="http://schemas.openxmlformats.org/officeDocument/2006/relationships/image" Target="../media/v3_image32_f6df7a80cdbd.png"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1.xml" /><Relationship Id="rId3" Type="http://schemas.openxmlformats.org/officeDocument/2006/relationships/image" Target="../media/v3_image33_ba987c446935.png" /></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4.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5.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6.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7.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8.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7.xml" /><Relationship Id="rId3" Type="http://schemas.openxmlformats.org/officeDocument/2006/relationships/image" Target="../media/v3_image39_68d452ab50c0.png" /></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0.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6_b3fbe57f2c53.png" /></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1.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0.xml" /><Relationship Id="rId3" Type="http://schemas.openxmlformats.org/officeDocument/2006/relationships/image" Target="../media/v3_image42_0b52ad24cf17.png" /></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1.xml" /><Relationship Id="rId3" Type="http://schemas.openxmlformats.org/officeDocument/2006/relationships/image" Target="../media/v3_image43_281a056a0f84.png" /></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 /><Relationship Id="rId3" Type="http://schemas.openxmlformats.org/officeDocument/2006/relationships/image" Target="../media/v3_image61_478f1748a388.png" /></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4.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3.xml" /><Relationship Id="rId3" Type="http://schemas.openxmlformats.org/officeDocument/2006/relationships/image" Target="../media/v3_image45_e344cff1af8f.png" /></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Stærðfræðigreining, 1. bindi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2. kafli Markgildi</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kaflans</a:t>
            </a:r>
          </a:p>
        </p:txBody>
      </p:sp>
      <p:sp>
        <p:nvSpPr>
          <p:cNvPr id="3" name="Content Placeholder 2"/>
          <p:cNvSpPr>
            <a:spLocks noGrp="1"/>
          </p:cNvSpPr>
          <p:nvPr>
            <p:ph idx="1"/>
          </p:nvPr>
        </p:nvSpPr>
        <p:spPr/>
        <p:txBody>
          <a:bodyPr/>
          <a:lstStyle/>
          <a:p>
            <a:pPr marL="457189" lvl="0" indent="-457189">
              <a:buAutoNum type="arabicPeriod"/>
            </a:pPr>
            <a:r>
              <a:t>Innsýn í stærðfræðigreiningu</a:t>
            </a:r>
          </a:p>
          <a:p>
            <a:pPr marL="457189" lvl="0" indent="-457189">
              <a:buAutoNum type="arabicPeriod"/>
            </a:pPr>
            <a:r>
              <a:t>Markgildi falls</a:t>
            </a:r>
          </a:p>
          <a:p>
            <a:pPr marL="457189" lvl="0" indent="-457189">
              <a:buAutoNum type="arabicPeriod"/>
            </a:pPr>
            <a:r>
              <a:t>Reiknireglur fyrir markgildi</a:t>
            </a:r>
          </a:p>
          <a:p>
            <a:pPr marL="457189" lvl="0" indent="-457189">
              <a:buAutoNum type="arabicPeriod"/>
            </a:pPr>
            <a:r>
              <a:t>Samfelldni</a:t>
            </a:r>
          </a:p>
          <a:p>
            <a:pPr marL="457189" lvl="0" indent="-457189">
              <a:buAutoNum type="arabicPeriod"/>
            </a:pPr>
            <a:r>
              <a:t>Nákvæm skilgreining á markgildi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a:t>
            </a:r>
          </a:p>
        </p:txBody>
      </p:sp>
      <p:pic>
        <p:nvPicPr>
          <p:cNvPr id="3" name="Picture 1" descr="A picture of a futuristic spaceship speeding through deep space."/>
          <p:cNvPicPr>
            <a:picLocks noGrp="1" noChangeAspect="1"/>
          </p:cNvPicPr>
          <p:nvPr/>
        </p:nvPicPr>
        <p:blipFill>
          <a:blip r:embed="rId3"/>
          <a:stretch>
            <a:fillRect/>
          </a:stretch>
        </p:blipFill>
        <p:spPr bwMode="auto">
          <a:xfrm>
            <a:off x="2987670" y="952500"/>
            <a:ext cx="621665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Framtíðarsýn Bandarísku geimferðastofnunarinnar (NASA) um könnunarferðir manna til fjarlægra hluta alheimsins lýsir hugmyndinni um geimferðir á miklum hraða. En eru takmörk fyrir því hversu hratt geimfar getur farið? (mynd: NASA)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2.1 Innsýn í stærðfræðigreiningu (1 af 3)</a:t>
            </a:r>
          </a:p>
        </p:txBody>
      </p:sp>
      <p:sp>
        <p:nvSpPr>
          <p:cNvPr id="3" name="Content Placeholder 2"/>
          <p:cNvSpPr>
            <a:spLocks noGrp="1"/>
          </p:cNvSpPr>
          <p:nvPr>
            <p:ph idx="1"/>
          </p:nvPr>
        </p:nvSpPr>
        <p:spPr/>
        <p:txBody>
          <a:bodyPr/>
          <a:lstStyle/>
          <a:p>
            <a:pPr marL="0" lvl="0" indent="0">
              <a:buNone/>
            </a:pPr>
            <a:r>
              <a:rPr b="1"/>
              <a:t>Námsmarkmið</a:t>
            </a:r>
          </a:p>
          <a:p>
            <a:pPr lvl="0"/>
            <a:r>
              <a:t>Lýsa snertilvandamálinu og hvernig það leiddi til hugmyndarinnar um afleiðu.</a:t>
            </a:r>
          </a:p>
          <a:p>
            <a:pPr lvl="0"/>
            <a:r>
              <a:t>Útskýra hvernig hugmyndin um markgildi nýtist við lausn snertilvandamálsins.</a:t>
            </a:r>
          </a:p>
          <a:p>
            <a:pPr lvl="0"/>
            <a:r>
              <a:t>Skilja snertil við feril í punkti sem markstöðu sniðla.</a:t>
            </a:r>
          </a:p>
          <a:p>
            <a:pPr lvl="0"/>
            <a:r>
              <a:t>Skilgreina augnablikshraða sem markgildi meðalhraða á stuttu tímabili.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2.1 Innsýn í stærðfræðigreiningu (2 af 3)</a:t>
            </a:r>
          </a:p>
        </p:txBody>
      </p:sp>
      <p:sp>
        <p:nvSpPr>
          <p:cNvPr id="3" name="Content Placeholder 2"/>
          <p:cNvSpPr>
            <a:spLocks noGrp="1"/>
          </p:cNvSpPr>
          <p:nvPr>
            <p:ph idx="1"/>
          </p:nvPr>
        </p:nvSpPr>
        <p:spPr/>
        <p:txBody>
          <a:bodyPr/>
          <a:lstStyle/>
          <a:p>
            <a:pPr marL="0" lvl="0" indent="0">
              <a:buNone/>
            </a:pPr>
            <a:r>
              <a:rPr b="1"/>
              <a:t>Námsmarkmið</a:t>
            </a:r>
          </a:p>
          <a:p>
            <a:pPr lvl="0"/>
            <a:r>
              <a:t>Lýsa flatarmálsvandamálinu og hvernig það var leyst með heildi.</a:t>
            </a:r>
          </a:p>
          <a:p>
            <a:pPr lvl="0"/>
            <a:r>
              <a:t>Útskýra hvernig hugmyndin um markgildi nýtist við lausn flatarmálsvandamálsins.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2.1 Innsýn í stærðfræðigreiningu (3 af 3)</a:t>
            </a:r>
          </a:p>
        </p:txBody>
      </p:sp>
      <p:sp>
        <p:nvSpPr>
          <p:cNvPr id="3" name="Content Placeholder 2"/>
          <p:cNvSpPr>
            <a:spLocks noGrp="1"/>
          </p:cNvSpPr>
          <p:nvPr>
            <p:ph idx="1"/>
          </p:nvPr>
        </p:nvSpPr>
        <p:spPr/>
        <p:txBody>
          <a:bodyPr/>
          <a:lstStyle/>
          <a:p>
            <a:pPr marL="0" lvl="0" indent="0">
              <a:buNone/>
            </a:pPr>
            <a:r>
              <a:rPr b="1"/>
              <a:t>Námsmarkmið</a:t>
            </a:r>
          </a:p>
          <a:p>
            <a:pPr lvl="0"/>
            <a:r>
              <a:t>Skilja hvernig hugmyndirnar um markgildi, afleiðu og heildi leiddu til rannsókna á óendanlegum röðum og stærðfræðigreiningu margra breytistærða.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a:t>
            </a:r>
          </a:p>
        </p:txBody>
      </p:sp>
      <p:pic>
        <p:nvPicPr>
          <p:cNvPr id="3" name="Picture 1" descr="Three graphs of different linear functions are shown. The first is f(x) = -2x – 3, with slope of -2 and y intercept of -3. The second is g(x) = x / 2 + 1, with slope of 1/2 and y intercept of 1. The third is h(x) = 2, with slope of 0 and y intercept of 2. The rate of change of each is constant, as determined by the slope."/>
          <p:cNvPicPr>
            <a:picLocks noGrp="1" noChangeAspect="1"/>
          </p:cNvPicPr>
          <p:nvPr/>
        </p:nvPicPr>
        <p:blipFill>
          <a:blip r:embed="rId3"/>
          <a:stretch>
            <a:fillRect/>
          </a:stretch>
        </p:blipFill>
        <p:spPr bwMode="auto">
          <a:xfrm>
            <a:off x="615790" y="1270000"/>
            <a:ext cx="10960420" cy="4013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Breytingarhraði línulegs falls er fastur í öllum þremur gröfunum og ákvarðast af hallatölunni.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a:t>
            </a:r>
          </a:p>
        </p:txBody>
      </p:sp>
      <p:pic>
        <p:nvPicPr>
          <p:cNvPr id="3" name="Picture 1" descr="A graph of the parabola k(x) = x^2, which opens up and has its vertex at the origin."/>
          <p:cNvPicPr>
            <a:picLocks noGrp="1" noChangeAspect="1"/>
          </p:cNvPicPr>
          <p:nvPr/>
        </p:nvPicPr>
        <p:blipFill>
          <a:blip r:embed="rId3"/>
          <a:stretch>
            <a:fillRect/>
          </a:stretch>
        </p:blipFill>
        <p:spPr bwMode="auto">
          <a:xfrm>
            <a:off x="3822700" y="953634"/>
            <a:ext cx="4546600" cy="4658631"/>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Fallið k(x)=x² hefur ekki fastan breytingarhraða.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2.4</a:t>
            </a:r>
          </a:p>
        </p:txBody>
      </p:sp>
      <p:pic>
        <p:nvPicPr>
          <p:cNvPr id="3" name="Picture 1" descr="A graph showing a generic curved function going through the points (0,0), (a, fa.), and (x, f(x)). A straight line called the secant line is drawn through the points (a, fa.), and (x, f(x)), going below the curved function between a and x and going above the curved function at values greater than x or less than a. The curved function and the secant line cross once more at some point in the third quadrant. The slope of the secant line is ( f(x) – fa. ) / (x – a)."/>
          <p:cNvPicPr>
            <a:picLocks noGrp="1" noChangeAspect="1"/>
          </p:cNvPicPr>
          <p:nvPr/>
        </p:nvPicPr>
        <p:blipFill>
          <a:blip r:embed="rId3"/>
          <a:stretch>
            <a:fillRect/>
          </a:stretch>
        </p:blipFill>
        <p:spPr bwMode="auto">
          <a:xfrm>
            <a:off x="2859695" y="952500"/>
            <a:ext cx="648530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Hallatala sniðils gegnum punktinn (a,f(a)) nálgar breytingarhraða fallsins í punktinum (a,f(a)).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2.5</a:t>
            </a:r>
          </a:p>
        </p:txBody>
      </p:sp>
      <p:pic>
        <p:nvPicPr>
          <p:cNvPr id="3" name="Picture 1" descr="This graph is the same as the previous secant line and generic curved function graph. However, another point x is added, this time plotted closer to a on the x-axis. As such, another secant line is drawn through the points (a, fa.) and the new, closer (x, f(x)). The line stays much closer to the generic curved function around (a, fa.). The slope of this secant line has become a better approximation of the rate of change of the generic function."/>
          <p:cNvPicPr>
            <a:picLocks noGrp="1" noChangeAspect="1"/>
          </p:cNvPicPr>
          <p:nvPr/>
        </p:nvPicPr>
        <p:blipFill>
          <a:blip r:embed="rId3"/>
          <a:stretch>
            <a:fillRect/>
          </a:stretch>
        </p:blipFill>
        <p:spPr bwMode="auto">
          <a:xfrm>
            <a:off x="2859695" y="952500"/>
            <a:ext cx="648530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Þegar x nálgast a verður hallatala sniðilsins æ betri nálgun á breytingarhraða fallsins f(x) í 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2.6</a:t>
            </a:r>
          </a:p>
        </p:txBody>
      </p:sp>
      <p:pic>
        <p:nvPicPr>
          <p:cNvPr id="3" name="Picture 1" descr="This graph is a continuation of the previous two. This time, the graph contains the curved function, the two secant lines, and a tangent line. As x approaches a, the secant lines approach the tangent line."/>
          <p:cNvPicPr>
            <a:picLocks noGrp="1" noChangeAspect="1"/>
          </p:cNvPicPr>
          <p:nvPr/>
        </p:nvPicPr>
        <p:blipFill>
          <a:blip r:embed="rId3"/>
          <a:stretch>
            <a:fillRect/>
          </a:stretch>
        </p:blipFill>
        <p:spPr bwMode="auto">
          <a:xfrm>
            <a:off x="2859695" y="952500"/>
            <a:ext cx="648530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Lausn snertilvandamálsins: Þegar x nálgast a nálgast sniðlarnir snertilinn.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2.7</a:t>
            </a:r>
          </a:p>
        </p:txBody>
      </p:sp>
      <p:pic>
        <p:nvPicPr>
          <p:cNvPr id="3" name="Picture 1" descr="Two graphs of the parabola f(x) = x^2 are shown. The first has a secant line drawn, intersecting the parabola at (1,1) and (2,4). The second has a secant line drawn, intersecting the parabola at (1,1) and (3/2, 9/4). These lines provide successively closer approximations to the tangent line to the function at (1,1)."/>
          <p:cNvPicPr>
            <a:picLocks noGrp="1" noChangeAspect="1"/>
          </p:cNvPicPr>
          <p:nvPr/>
        </p:nvPicPr>
        <p:blipFill>
          <a:blip r:embed="rId3"/>
          <a:stretch>
            <a:fillRect/>
          </a:stretch>
        </p:blipFill>
        <p:spPr bwMode="auto">
          <a:xfrm>
            <a:off x="3660685" y="952500"/>
            <a:ext cx="488332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Sniðlarnir við f(x)=x² í (1,1), sem liggja um (a) (2,4) og (b) (3/2,9/4), nálgast snertilinn við f(x)=x² í (1,1) sífellt betur.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2.8</a:t>
            </a:r>
          </a:p>
        </p:txBody>
      </p:sp>
      <p:pic>
        <p:nvPicPr>
          <p:cNvPr id="3" name="Picture 1" descr="A graph is shown of a generic curved function f(x) shaped like a hill in quadrant one. An area under the function is shaded above the x-axis and between x=a and x=b."/>
          <p:cNvPicPr>
            <a:picLocks noGrp="1" noChangeAspect="1"/>
          </p:cNvPicPr>
          <p:nvPr/>
        </p:nvPicPr>
        <p:blipFill>
          <a:blip r:embed="rId3"/>
          <a:stretch>
            <a:fillRect/>
          </a:stretch>
        </p:blipFill>
        <p:spPr bwMode="auto">
          <a:xfrm>
            <a:off x="2895600" y="953750"/>
            <a:ext cx="6388100" cy="4658399"/>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Flatarmálsvandamálið: Hvernig finnum við flatarmál skyggða svæðisins?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2.9</a:t>
            </a:r>
          </a:p>
        </p:txBody>
      </p:sp>
      <p:pic>
        <p:nvPicPr>
          <p:cNvPr id="3" name="Picture 1" descr="The graph is the same as the previous image, with one difference. Instead of the area completely shaded under the curved function, the interval [a, b] is divided into smaller intervals in the shape of rectangles. The rectangles have the same small width. The height of each rectangle is the height of the function at the midpoint of the base of that specific rectangle."/>
          <p:cNvPicPr>
            <a:picLocks noGrp="1" noChangeAspect="1"/>
          </p:cNvPicPr>
          <p:nvPr/>
        </p:nvPicPr>
        <p:blipFill>
          <a:blip r:embed="rId3"/>
          <a:stretch>
            <a:fillRect/>
          </a:stretch>
        </p:blipFill>
        <p:spPr bwMode="auto">
          <a:xfrm>
            <a:off x="2895600" y="953750"/>
            <a:ext cx="6388100" cy="4658399"/>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Flatarmál svæðisins undir ferlinum er nálgað með því að leggja saman flatarmál mjórra rétthyrninga.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2.10</a:t>
            </a:r>
          </a:p>
        </p:txBody>
      </p:sp>
      <p:pic>
        <p:nvPicPr>
          <p:cNvPr id="3" name="Picture 1" descr="A graph of the parabola f(x) – x^2 + 1 drawn on graph paper with all units shown. The rectangles completely contained under the function and above the x-axis in the interval [0,3] are shaded. This strategy sets the heights of the rectangles as the smaller of the two corners that could intersect with the function. As such, the rectangles are shorter than the height of the function."/>
          <p:cNvPicPr>
            <a:picLocks noGrp="1" noChangeAspect="1"/>
          </p:cNvPicPr>
          <p:nvPr/>
        </p:nvPicPr>
        <p:blipFill>
          <a:blip r:embed="rId3"/>
          <a:stretch>
            <a:fillRect/>
          </a:stretch>
        </p:blipFill>
        <p:spPr bwMode="auto">
          <a:xfrm>
            <a:off x="4688200" y="952500"/>
            <a:ext cx="281559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Nálga má flatarmál svæðisins undir ferli f(x)=x²+1 með rétthyrningum.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2.11</a:t>
            </a:r>
          </a:p>
        </p:txBody>
      </p:sp>
      <p:pic>
        <p:nvPicPr>
          <p:cNvPr id="3" name="Picture 1" descr="A diagram in three dimensional space, over the x, y, and z axis where z = f(x,y). The base is the x,y axis, and the height is the z axis. The base is a rectangle contained in the x,y axis plane. The top is a surface of changing height with corners located directly above those of the rectangle in the x,y plane.. The highest point is above the corner at x=0, y=0. The lowest point is at the corner somewhere in the first quadrant of the x, y plane. The other two points are roughly the same height and located above the corners on the x axis and y axis. Lines are drawn connecting the corners of the rectangle to those of the surface."/>
          <p:cNvPicPr>
            <a:picLocks noGrp="1" noChangeAspect="1"/>
          </p:cNvPicPr>
          <p:nvPr/>
        </p:nvPicPr>
        <p:blipFill>
          <a:blip r:embed="rId3"/>
          <a:stretch>
            <a:fillRect/>
          </a:stretch>
        </p:blipFill>
        <p:spPr bwMode="auto">
          <a:xfrm>
            <a:off x="3635261" y="952500"/>
            <a:ext cx="4934178"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Nota má stærðfræðigreiningu margra breytistærða til að finna rúmmálið milli flatar, sem skilgreindur er með falli af tveimur breytistærðum, og sléttu.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2.2 Markgildi falls (1 af 2)</a:t>
            </a:r>
          </a:p>
        </p:txBody>
      </p:sp>
      <p:sp>
        <p:nvSpPr>
          <p:cNvPr id="3" name="Content Placeholder 2"/>
          <p:cNvSpPr>
            <a:spLocks noGrp="1"/>
          </p:cNvSpPr>
          <p:nvPr>
            <p:ph idx="1"/>
          </p:nvPr>
        </p:nvSpPr>
        <p:spPr/>
        <p:txBody>
          <a:bodyPr/>
          <a:lstStyle/>
          <a:p>
            <a:pPr marL="0" lvl="0" indent="0">
              <a:buNone/>
            </a:pPr>
            <a:r>
              <a:rPr b="1"/>
              <a:t>Námsmarkmið</a:t>
            </a:r>
          </a:p>
          <a:p>
            <a:pPr lvl="0"/>
            <a:r>
              <a:t>Lýsa markgildi falls með réttum rithætti.</a:t>
            </a:r>
          </a:p>
          <a:p>
            <a:pPr lvl="0"/>
            <a:r>
              <a:t>Nota gildistöflu til að meta markgildi falls eða ákvarða hvenær markgildið er ekki til.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2.2 Markgildi falls (2 af 2)</a:t>
            </a:r>
          </a:p>
        </p:txBody>
      </p:sp>
      <p:sp>
        <p:nvSpPr>
          <p:cNvPr id="3" name="Content Placeholder 2"/>
          <p:cNvSpPr>
            <a:spLocks noGrp="1"/>
          </p:cNvSpPr>
          <p:nvPr>
            <p:ph idx="1"/>
          </p:nvPr>
        </p:nvSpPr>
        <p:spPr/>
        <p:txBody>
          <a:bodyPr/>
          <a:lstStyle/>
          <a:p>
            <a:pPr marL="0" lvl="0" indent="0">
              <a:buNone/>
            </a:pPr>
            <a:r>
              <a:rPr b="1"/>
              <a:t>Námsmarkmið</a:t>
            </a:r>
          </a:p>
          <a:p>
            <a:pPr lvl="0"/>
            <a:r>
              <a:t>Nota graf til að meta markgildi falls eða ákvarða hvenær markgildið er ekki til.</a:t>
            </a:r>
          </a:p>
          <a:p>
            <a:pPr lvl="0"/>
            <a:r>
              <a:t>Skilgreina einhliða markgildi og gefa dæmi.</a:t>
            </a:r>
          </a:p>
          <a:p>
            <a:pPr lvl="0"/>
            <a:r>
              <a:t>Útskýra tengsl einhliða og tvíhliða markgilda.</a:t>
            </a:r>
          </a:p>
          <a:p>
            <a:pPr lvl="0"/>
            <a:r>
              <a:t>Lýsa óendanlegu markgildi með réttum rithætti.</a:t>
            </a:r>
          </a:p>
          <a:p>
            <a:pPr lvl="0"/>
            <a:r>
              <a:t>Skilgreina lóðfellu.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2.12</a:t>
            </a:r>
          </a:p>
        </p:txBody>
      </p:sp>
      <p:pic>
        <p:nvPicPr>
          <p:cNvPr id="3" name="Picture 1" descr="Three graphs of functions.  The first is f(s) = (x^2 – 4) / (x-2), which is a line of slope, x intercept (-2,0), and open circle at (2,4). The second is g(x) = |x – 2 | / (x-2), which contains two lines: x=1 for x&gt;2 and x= -1 for x &lt; 2. There are open circles at both endpoints (2, 1) and (-2, 1). The third is h(x) = 1 / (x-2)^2, in which the function curves asymptotically towards y=0 and x=2 in quadrants one and two."/>
          <p:cNvPicPr>
            <a:picLocks noGrp="1" noChangeAspect="1"/>
          </p:cNvPicPr>
          <p:nvPr/>
        </p:nvPicPr>
        <p:blipFill>
          <a:blip r:embed="rId3"/>
          <a:stretch>
            <a:fillRect/>
          </a:stretch>
        </p:blipFill>
        <p:spPr bwMode="auto">
          <a:xfrm>
            <a:off x="863600" y="953861"/>
            <a:ext cx="10464800" cy="4658178"/>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Gröfin sýna hegðun þriggja mismunandi falla í grennd við x=2.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xmlns:a14="http://schemas.microsoft.com/office/drawing/2010/main">
        <p:nvSpPr>
          <p:cNvPr id="2" name="Title 1"/>
          <p:cNvSpPr>
            <a:spLocks noGrp="1"/>
          </p:cNvSpPr>
          <p:nvPr>
            <p:ph type="title"/>
          </p:nvPr>
        </p:nvSpPr>
        <p:spPr>
          <a:xfrm>
            <a:off x="609600" y="238539"/>
            <a:ext cx="7600000" cy="586961"/>
          </a:xfrm>
          <a:prstGeom prst="rect">
            <a:avLst/>
          </a:prstGeom>
        </p:spPr>
        <p:txBody>
          <a:bodyPr wrap="none"/>
          <a:lstStyle/>
          <a:p>
            <a:pPr marL="0" lvl="0" indent="0"/>
            <a:r>
              <a:rPr lang="is-IS" sz="1850">
                <a:solidFill>
                  <a:srgbClr val="548235"/>
                </a:solidFill>
                <a:latin typeface="Arial"/>
              </a:rPr>
              <a:t>Tafla 2.1: Fallgildi fyrir lim(x→a) f(x)</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22000" cy="246888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r>
                            <a:rPr i="1"/>
                            <a:t>x</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𝑓</m:t>
                                </m:r>
                                <m:d>
                                  <m:dPr>
                                    <m:ctrlPr>
                                      <a:rPr i="1">
                                        <a:latin typeface="Cambria Math" panose="02040503050406030204" pitchFamily="18" charset="0"/>
                                      </a:rPr>
                                    </m:ctrlPr>
                                  </m:dPr>
                                  <m:e>
                                    <m:r>
                                      <a:rPr>
                                        <a:latin typeface="Cambria Math" panose="02040503050406030204" pitchFamily="18" charset="0"/>
                                      </a:rPr>
                                      <m:t>𝑥</m:t>
                                    </m:r>
                                  </m:e>
                                </m:d>
                              </m:oMath>
                            </m:oMathPara>
                          </a14:m>
                          <a:endParaRPr/>
                        </a:p>
                      </a:txBody>
                      <a:tcPr/>
                    </a:tc>
                    <a:tc>
                      <a:txBody>
                        <a:bodyPr/>
                        <a:lstStyle/>
                        <a:p>
                          <a:endParaRPr/>
                        </a:p>
                      </a:txBody>
                      <a:tcPr/>
                    </a:tc>
                    <a:tc>
                      <a:txBody>
                        <a:bodyPr/>
                        <a:lstStyle/>
                        <a:p>
                          <a:pPr marL="0" lvl="0" indent="0">
                            <a:buNone/>
                          </a:pPr>
                          <a:r>
                            <a:rPr i="1"/>
                            <a:t>x</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𝑓</m:t>
                                </m:r>
                                <m:d>
                                  <m:dPr>
                                    <m:ctrlPr>
                                      <a:rPr i="1">
                                        <a:latin typeface="Cambria Math" panose="02040503050406030204" pitchFamily="18" charset="0"/>
                                      </a:rPr>
                                    </m:ctrlPr>
                                  </m:dPr>
                                  <m:e>
                                    <m:r>
                                      <a:rPr>
                                        <a:latin typeface="Cambria Math" panose="02040503050406030204" pitchFamily="18" charset="0"/>
                                      </a:rPr>
                                      <m:t>𝑥</m:t>
                                    </m:r>
                                  </m:e>
                                </m:d>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𝑎</m:t>
                                </m:r>
                                <m:r>
                                  <a:rPr>
                                    <a:latin typeface="Cambria Math" panose="02040503050406030204" pitchFamily="18" charset="0"/>
                                  </a:rPr>
                                  <m:t>−0.1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𝑓</m:t>
                                </m:r>
                                <m:d>
                                  <m:dPr>
                                    <m:ctrlPr>
                                      <a:rPr i="1">
                                        <a:latin typeface="Cambria Math" panose="02040503050406030204" pitchFamily="18" charset="0"/>
                                      </a:rPr>
                                    </m:ctrlPr>
                                  </m:dPr>
                                  <m:e>
                                    <m:r>
                                      <a:rPr>
                                        <a:latin typeface="Cambria Math" panose="02040503050406030204" pitchFamily="18" charset="0"/>
                                      </a:rPr>
                                      <m:t>𝑎</m:t>
                                    </m:r>
                                    <m:r>
                                      <a:rPr>
                                        <a:latin typeface="Cambria Math" panose="02040503050406030204" pitchFamily="18" charset="0"/>
                                      </a:rPr>
                                      <m:t>−0.1</m:t>
                                    </m:r>
                                  </m:e>
                                </m:d>
                              </m:oMath>
                            </m:oMathPara>
                          </a14:m>
                          <a:endParaRPr/>
                        </a:p>
                      </a:txBody>
                      <a:tcPr/>
                    </a:tc>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𝑎</m:t>
                                </m:r>
                                <m:r>
                                  <a:rPr>
                                    <a:latin typeface="Cambria Math" panose="02040503050406030204" pitchFamily="18" charset="0"/>
                                  </a:rPr>
                                  <m:t>+0.1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𝑓</m:t>
                                </m:r>
                                <m:d>
                                  <m:dPr>
                                    <m:ctrlPr>
                                      <a:rPr i="1">
                                        <a:latin typeface="Cambria Math" panose="02040503050406030204" pitchFamily="18" charset="0"/>
                                      </a:rPr>
                                    </m:ctrlPr>
                                  </m:dPr>
                                  <m:e>
                                    <m:r>
                                      <a:rPr>
                                        <a:latin typeface="Cambria Math" panose="02040503050406030204" pitchFamily="18" charset="0"/>
                                      </a:rPr>
                                      <m:t>𝑎</m:t>
                                    </m:r>
                                    <m:r>
                                      <a:rPr>
                                        <a:latin typeface="Cambria Math" panose="02040503050406030204" pitchFamily="18" charset="0"/>
                                      </a:rPr>
                                      <m:t>+0.1</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𝑎</m:t>
                                </m:r>
                                <m:r>
                                  <a:rPr>
                                    <a:latin typeface="Cambria Math" panose="02040503050406030204" pitchFamily="18" charset="0"/>
                                  </a:rPr>
                                  <m:t>−0.01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𝑓</m:t>
                                </m:r>
                                <m:d>
                                  <m:dPr>
                                    <m:ctrlPr>
                                      <a:rPr i="1">
                                        <a:latin typeface="Cambria Math" panose="02040503050406030204" pitchFamily="18" charset="0"/>
                                      </a:rPr>
                                    </m:ctrlPr>
                                  </m:dPr>
                                  <m:e>
                                    <m:r>
                                      <a:rPr>
                                        <a:latin typeface="Cambria Math" panose="02040503050406030204" pitchFamily="18" charset="0"/>
                                      </a:rPr>
                                      <m:t>𝑎</m:t>
                                    </m:r>
                                    <m:r>
                                      <a:rPr>
                                        <a:latin typeface="Cambria Math" panose="02040503050406030204" pitchFamily="18" charset="0"/>
                                      </a:rPr>
                                      <m:t>−0.01</m:t>
                                    </m:r>
                                  </m:e>
                                </m:d>
                              </m:oMath>
                            </m:oMathPara>
                          </a14:m>
                          <a:endParaRPr/>
                        </a:p>
                      </a:txBody>
                      <a:tcPr/>
                    </a:tc>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𝑎</m:t>
                                </m:r>
                                <m:r>
                                  <a:rPr>
                                    <a:latin typeface="Cambria Math" panose="02040503050406030204" pitchFamily="18" charset="0"/>
                                  </a:rPr>
                                  <m:t>+0.01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𝑓</m:t>
                                </m:r>
                                <m:d>
                                  <m:dPr>
                                    <m:ctrlPr>
                                      <a:rPr i="1">
                                        <a:latin typeface="Cambria Math" panose="02040503050406030204" pitchFamily="18" charset="0"/>
                                      </a:rPr>
                                    </m:ctrlPr>
                                  </m:dPr>
                                  <m:e>
                                    <m:r>
                                      <a:rPr>
                                        <a:latin typeface="Cambria Math" panose="02040503050406030204" pitchFamily="18" charset="0"/>
                                      </a:rPr>
                                      <m:t>𝑎</m:t>
                                    </m:r>
                                    <m:r>
                                      <a:rPr>
                                        <a:latin typeface="Cambria Math" panose="02040503050406030204" pitchFamily="18" charset="0"/>
                                      </a:rPr>
                                      <m:t>+0.01</m:t>
                                    </m:r>
                                  </m:e>
                                </m:d>
                              </m:oMath>
                            </m:oMathPara>
                          </a14:m>
                          <a:endParaRP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𝑎</m:t>
                                </m:r>
                                <m:r>
                                  <a:rPr>
                                    <a:latin typeface="Cambria Math" panose="02040503050406030204" pitchFamily="18" charset="0"/>
                                  </a:rPr>
                                  <m:t>−0.001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𝑓</m:t>
                                </m:r>
                                <m:d>
                                  <m:dPr>
                                    <m:ctrlPr>
                                      <a:rPr i="1">
                                        <a:latin typeface="Cambria Math" panose="02040503050406030204" pitchFamily="18" charset="0"/>
                                      </a:rPr>
                                    </m:ctrlPr>
                                  </m:dPr>
                                  <m:e>
                                    <m:r>
                                      <a:rPr>
                                        <a:latin typeface="Cambria Math" panose="02040503050406030204" pitchFamily="18" charset="0"/>
                                      </a:rPr>
                                      <m:t>𝑎</m:t>
                                    </m:r>
                                    <m:r>
                                      <a:rPr>
                                        <a:latin typeface="Cambria Math" panose="02040503050406030204" pitchFamily="18" charset="0"/>
                                      </a:rPr>
                                      <m:t>−0.001</m:t>
                                    </m:r>
                                  </m:e>
                                </m:d>
                              </m:oMath>
                            </m:oMathPara>
                          </a14:m>
                          <a:endParaRPr/>
                        </a:p>
                      </a:txBody>
                      <a:tcPr/>
                    </a:tc>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𝑎</m:t>
                                </m:r>
                                <m:r>
                                  <a:rPr>
                                    <a:latin typeface="Cambria Math" panose="02040503050406030204" pitchFamily="18" charset="0"/>
                                  </a:rPr>
                                  <m:t>+0.001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𝑓</m:t>
                                </m:r>
                                <m:d>
                                  <m:dPr>
                                    <m:ctrlPr>
                                      <a:rPr i="1">
                                        <a:latin typeface="Cambria Math" panose="02040503050406030204" pitchFamily="18" charset="0"/>
                                      </a:rPr>
                                    </m:ctrlPr>
                                  </m:dPr>
                                  <m:e>
                                    <m:r>
                                      <a:rPr>
                                        <a:latin typeface="Cambria Math" panose="02040503050406030204" pitchFamily="18" charset="0"/>
                                      </a:rPr>
                                      <m:t>𝑎</m:t>
                                    </m:r>
                                    <m:r>
                                      <a:rPr>
                                        <a:latin typeface="Cambria Math" panose="02040503050406030204" pitchFamily="18" charset="0"/>
                                      </a:rPr>
                                      <m:t>+0.001</m:t>
                                    </m:r>
                                  </m:e>
                                </m:d>
                              </m:oMath>
                            </m:oMathPara>
                          </a14:m>
                          <a:endParaRP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𝑎</m:t>
                                </m:r>
                                <m:r>
                                  <a:rPr>
                                    <a:latin typeface="Cambria Math" panose="02040503050406030204" pitchFamily="18" charset="0"/>
                                  </a:rPr>
                                  <m:t>−0.0001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𝑓</m:t>
                                </m:r>
                                <m:d>
                                  <m:dPr>
                                    <m:ctrlPr>
                                      <a:rPr i="1">
                                        <a:latin typeface="Cambria Math" panose="02040503050406030204" pitchFamily="18" charset="0"/>
                                      </a:rPr>
                                    </m:ctrlPr>
                                  </m:dPr>
                                  <m:e>
                                    <m:r>
                                      <a:rPr>
                                        <a:latin typeface="Cambria Math" panose="02040503050406030204" pitchFamily="18" charset="0"/>
                                      </a:rPr>
                                      <m:t>𝑎</m:t>
                                    </m:r>
                                    <m:r>
                                      <a:rPr>
                                        <a:latin typeface="Cambria Math" panose="02040503050406030204" pitchFamily="18" charset="0"/>
                                      </a:rPr>
                                      <m:t>−0.0001</m:t>
                                    </m:r>
                                  </m:e>
                                </m:d>
                              </m:oMath>
                            </m:oMathPara>
                          </a14:m>
                          <a:endParaRPr/>
                        </a:p>
                      </a:txBody>
                      <a:tcPr/>
                    </a:tc>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𝑎</m:t>
                                </m:r>
                                <m:r>
                                  <a:rPr>
                                    <a:latin typeface="Cambria Math" panose="02040503050406030204" pitchFamily="18" charset="0"/>
                                  </a:rPr>
                                  <m:t>+0.0001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𝑓</m:t>
                                </m:r>
                                <m:d>
                                  <m:dPr>
                                    <m:ctrlPr>
                                      <a:rPr i="1">
                                        <a:latin typeface="Cambria Math" panose="02040503050406030204" pitchFamily="18" charset="0"/>
                                      </a:rPr>
                                    </m:ctrlPr>
                                  </m:dPr>
                                  <m:e>
                                    <m:r>
                                      <a:rPr>
                                        <a:latin typeface="Cambria Math" panose="02040503050406030204" pitchFamily="18" charset="0"/>
                                      </a:rPr>
                                      <m:t>𝑎</m:t>
                                    </m:r>
                                    <m:r>
                                      <a:rPr>
                                        <a:latin typeface="Cambria Math" panose="02040503050406030204" pitchFamily="18" charset="0"/>
                                      </a:rPr>
                                      <m:t>+0.0001</m:t>
                                    </m:r>
                                  </m:e>
                                </m:d>
                              </m:oMath>
                            </m:oMathPara>
                          </a14:m>
                          <a:endParaRPr/>
                        </a:p>
                      </a:txBody>
                      <a:tcPr/>
                    </a:tc>
                    <a:extLst>
                      <a:ext uri="{0D108BD9-81ED-4DB2-BD59-A6C34878D82A}">
                        <a16:rowId xmlns:a16="http://schemas.microsoft.com/office/drawing/2014/main" val="10004"/>
                      </a:ext>
                    </a:extLst>
                  </a:tr>
                  <a:tr h="0">
                    <a:tc>
                      <a:txBody>
                        <a:bodyPr/>
                        <a:lstStyle/>
                        <a:p>
                          <a:pPr marL="0" lvl="0" indent="0">
                            <a:buNone/>
                          </a:pPr>
                          <a:r>
                            <a:t>Notið fleiri gildi eftir þörfum.</a:t>
                          </a:r>
                        </a:p>
                      </a:txBody>
                      <a:tcPr/>
                    </a:tc>
                    <a:tc>
                      <a:txBody>
                        <a:bodyPr/>
                        <a:lstStyle/>
                        <a:p>
                          <a:endParaRPr/>
                        </a:p>
                      </a:txBody>
                      <a:tcPr/>
                    </a:tc>
                    <a:tc>
                      <a:txBody>
                        <a:bodyPr/>
                        <a:lstStyle/>
                        <a:p>
                          <a:endParaRPr/>
                        </a:p>
                      </a:txBody>
                      <a:tcPr/>
                    </a:tc>
                    <a:tc>
                      <a:txBody>
                        <a:bodyPr/>
                        <a:lstStyle/>
                        <a:p>
                          <a:pPr marL="0" lvl="0" indent="0">
                            <a:buNone/>
                          </a:pPr>
                          <a:r>
                            <a:t>Notið fleiri gildi eftir þörfum.</a:t>
                          </a:r>
                        </a:p>
                      </a:txBody>
                      <a:tcPr/>
                    </a:tc>
                    <a:tc>
                      <a:txBody>
                        <a:bodyPr/>
                        <a:lstStyle/>
                        <a:p>
                          <a:endParaRPr/>
                        </a:p>
                      </a:txBody>
                      <a:tcPr/>
                    </a:tc>
                    <a:extLst>
                      <a:ext uri="{0D108BD9-81ED-4DB2-BD59-A6C34878D82A}">
                        <a16:rowId xmlns:a16="http://schemas.microsoft.com/office/drawing/2014/main" val="10005"/>
                      </a:ext>
                    </a:extLst>
                  </a:tr>
                </a:tbl>
              </a:graphicData>
            </a:graphic>
          </p:graphicFrame>
        </mc:Choice>
        <mc:Fallback xmlns="">
          <p:pic>
            <p:nvPicPr>
              <p:cNvPr id="6" name="Full-table fallback 6"/>
              <p:cNvPicPr>
                <a:picLocks noChangeAspect="1"/>
              </p:cNvPicPr>
              <p:nvPr/>
            </p:nvPicPr>
            <p:blipFill>
              <a:blip r:embed="rId3"/>
              <a:stretch>
                <a:fillRect/>
              </a:stretch>
            </p:blipFill>
            <p:spPr>
              <a:xfrm>
                <a:off x="609600" y="952500"/>
                <a:ext cx="10922000" cy="2468880"/>
              </a:xfrm>
              <a:prstGeom prst="rect">
                <a:avLst/>
              </a:prstGeom>
            </p:spPr>
          </p:pic>
        </mc:Fallback>
      </mc:AlternateContent>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xmlns:a14="http://schemas.microsoft.com/office/drawing/2010/main">
        <p:nvSpPr>
          <p:cNvPr id="2" name="Title 1"/>
          <p:cNvSpPr>
            <a:spLocks noGrp="1"/>
          </p:cNvSpPr>
          <p:nvPr>
            <p:ph type="title"/>
          </p:nvPr>
        </p:nvSpPr>
        <p:spPr>
          <a:xfrm>
            <a:off x="609600" y="238539"/>
            <a:ext cx="7600000" cy="586961"/>
          </a:xfrm>
          <a:prstGeom prst="rect">
            <a:avLst/>
          </a:prstGeom>
        </p:spPr>
        <p:txBody>
          <a:bodyPr wrap="none"/>
          <a:lstStyle/>
          <a:p>
            <a:pPr marL="0" lvl="0" indent="0"/>
            <a:r>
              <a:rPr lang="is-IS" sz="1850">
                <a:solidFill>
                  <a:srgbClr val="548235"/>
                </a:solidFill>
                <a:latin typeface="Arial"/>
              </a:rPr>
              <a:t>Tafla 2.2: Fallgildi fyrir lim(x→0) sin(x)/x</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22000" cy="2067243"/>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r>
                            <a:rPr i="1"/>
                            <a:t>x</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m:rPr>
                                        <m:nor/>
                                      </m:rPr>
                                      <a:rPr/>
                                      <m:t>sin</m:t>
                                    </m:r>
                                    <m:r>
                                      <a:rPr>
                                        <a:latin typeface="Cambria Math" panose="02040503050406030204" pitchFamily="18" charset="0"/>
                                      </a:rPr>
                                      <m:t> </m:t>
                                    </m:r>
                                    <m:r>
                                      <a:rPr>
                                        <a:latin typeface="Cambria Math" panose="02040503050406030204" pitchFamily="18" charset="0"/>
                                      </a:rPr>
                                      <m:t>𝑥</m:t>
                                    </m:r>
                                  </m:num>
                                  <m:den>
                                    <m:r>
                                      <a:rPr>
                                        <a:latin typeface="Cambria Math" panose="02040503050406030204" pitchFamily="18" charset="0"/>
                                      </a:rPr>
                                      <m:t>𝑥</m:t>
                                    </m:r>
                                  </m:den>
                                </m:f>
                              </m:oMath>
                            </m:oMathPara>
                          </a14:m>
                          <a:endParaRPr/>
                        </a:p>
                      </a:txBody>
                      <a:tcPr/>
                    </a:tc>
                    <a:tc>
                      <a:txBody>
                        <a:bodyPr/>
                        <a:lstStyle/>
                        <a:p>
                          <a:endParaRPr/>
                        </a:p>
                      </a:txBody>
                      <a:tcPr/>
                    </a:tc>
                    <a:tc>
                      <a:txBody>
                        <a:bodyPr/>
                        <a:lstStyle/>
                        <a:p>
                          <a:pPr marL="0" lvl="0" indent="0">
                            <a:buNone/>
                          </a:pPr>
                          <a:r>
                            <a:rPr i="1"/>
                            <a:t>x</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m:rPr>
                                        <m:nor/>
                                      </m:rPr>
                                      <a:rPr/>
                                      <m:t>sin</m:t>
                                    </m:r>
                                    <m:r>
                                      <a:rPr>
                                        <a:latin typeface="Cambria Math" panose="02040503050406030204" pitchFamily="18" charset="0"/>
                                      </a:rPr>
                                      <m:t> </m:t>
                                    </m:r>
                                    <m:r>
                                      <a:rPr>
                                        <a:latin typeface="Cambria Math" panose="02040503050406030204" pitchFamily="18" charset="0"/>
                                      </a:rPr>
                                      <m:t>𝑥</m:t>
                                    </m:r>
                                  </m:num>
                                  <m:den>
                                    <m:r>
                                      <a:rPr>
                                        <a:latin typeface="Cambria Math" panose="02040503050406030204" pitchFamily="18" charset="0"/>
                                      </a:rPr>
                                      <m:t>𝑥</m:t>
                                    </m:r>
                                  </m:den>
                                </m:f>
                              </m:oMath>
                            </m:oMathPara>
                          </a14:m>
                          <a:endParaRPr/>
                        </a:p>
                      </a:txBody>
                      <a:tcPr/>
                    </a:tc>
                    <a:extLst>
                      <a:ext uri="{0D108BD9-81ED-4DB2-BD59-A6C34878D82A}">
                        <a16:rowId xmlns:a16="http://schemas.microsoft.com/office/drawing/2014/main" val="10000"/>
                      </a:ext>
                    </a:extLst>
                  </a:tr>
                  <a:tr h="0">
                    <a:tc>
                      <a:txBody>
                        <a:bodyPr/>
                        <a:lstStyle/>
                        <a:p>
                          <a:pPr marL="0" lvl="0" indent="0">
                            <a:buNone/>
                          </a:pPr>
                          <a:r>
                            <a:t>−0.1</a:t>
                          </a:r>
                        </a:p>
                      </a:txBody>
                      <a:tcPr/>
                    </a:tc>
                    <a:tc>
                      <a:txBody>
                        <a:bodyPr/>
                        <a:lstStyle/>
                        <a:p>
                          <a:pPr marL="0" lvl="0" indent="0">
                            <a:buNone/>
                          </a:pPr>
                          <a:r>
                            <a:t>0.998334166468</a:t>
                          </a:r>
                        </a:p>
                      </a:txBody>
                      <a:tcPr/>
                    </a:tc>
                    <a:tc>
                      <a:txBody>
                        <a:bodyPr/>
                        <a:lstStyle/>
                        <a:p>
                          <a:endParaRPr/>
                        </a:p>
                      </a:txBody>
                      <a:tcPr/>
                    </a:tc>
                    <a:tc>
                      <a:txBody>
                        <a:bodyPr/>
                        <a:lstStyle/>
                        <a:p>
                          <a:pPr marL="0" lvl="0" indent="0">
                            <a:buNone/>
                          </a:pPr>
                          <a:r>
                            <a:t>0.1</a:t>
                          </a:r>
                        </a:p>
                      </a:txBody>
                      <a:tcPr/>
                    </a:tc>
                    <a:tc>
                      <a:txBody>
                        <a:bodyPr/>
                        <a:lstStyle/>
                        <a:p>
                          <a:pPr marL="0" lvl="0" indent="0">
                            <a:buNone/>
                          </a:pPr>
                          <a:r>
                            <a:t>0.998334166468</a:t>
                          </a:r>
                        </a:p>
                      </a:txBody>
                      <a:tcPr/>
                    </a:tc>
                    <a:extLst>
                      <a:ext uri="{0D108BD9-81ED-4DB2-BD59-A6C34878D82A}">
                        <a16:rowId xmlns:a16="http://schemas.microsoft.com/office/drawing/2014/main" val="10001"/>
                      </a:ext>
                    </a:extLst>
                  </a:tr>
                  <a:tr h="0">
                    <a:tc>
                      <a:txBody>
                        <a:bodyPr/>
                        <a:lstStyle/>
                        <a:p>
                          <a:pPr marL="0" lvl="0" indent="0">
                            <a:buNone/>
                          </a:pPr>
                          <a:r>
                            <a:t>−0.01</a:t>
                          </a:r>
                        </a:p>
                      </a:txBody>
                      <a:tcPr/>
                    </a:tc>
                    <a:tc>
                      <a:txBody>
                        <a:bodyPr/>
                        <a:lstStyle/>
                        <a:p>
                          <a:pPr marL="0" lvl="0" indent="0">
                            <a:buNone/>
                          </a:pPr>
                          <a:r>
                            <a:t>0.999983333417</a:t>
                          </a:r>
                        </a:p>
                      </a:txBody>
                      <a:tcPr/>
                    </a:tc>
                    <a:tc>
                      <a:txBody>
                        <a:bodyPr/>
                        <a:lstStyle/>
                        <a:p>
                          <a:endParaRPr/>
                        </a:p>
                      </a:txBody>
                      <a:tcPr/>
                    </a:tc>
                    <a:tc>
                      <a:txBody>
                        <a:bodyPr/>
                        <a:lstStyle/>
                        <a:p>
                          <a:pPr marL="0" lvl="0" indent="0">
                            <a:buNone/>
                          </a:pPr>
                          <a:r>
                            <a:t>0.01</a:t>
                          </a:r>
                        </a:p>
                      </a:txBody>
                      <a:tcPr/>
                    </a:tc>
                    <a:tc>
                      <a:txBody>
                        <a:bodyPr/>
                        <a:lstStyle/>
                        <a:p>
                          <a:pPr marL="0" lvl="0" indent="0">
                            <a:buNone/>
                          </a:pPr>
                          <a:r>
                            <a:t>0.999983333417</a:t>
                          </a:r>
                        </a:p>
                      </a:txBody>
                      <a:tcPr/>
                    </a:tc>
                    <a:extLst>
                      <a:ext uri="{0D108BD9-81ED-4DB2-BD59-A6C34878D82A}">
                        <a16:rowId xmlns:a16="http://schemas.microsoft.com/office/drawing/2014/main" val="10002"/>
                      </a:ext>
                    </a:extLst>
                  </a:tr>
                  <a:tr h="0">
                    <a:tc>
                      <a:txBody>
                        <a:bodyPr/>
                        <a:lstStyle/>
                        <a:p>
                          <a:pPr marL="0" lvl="0" indent="0">
                            <a:buNone/>
                          </a:pPr>
                          <a:r>
                            <a:t>−0.001</a:t>
                          </a:r>
                        </a:p>
                      </a:txBody>
                      <a:tcPr/>
                    </a:tc>
                    <a:tc>
                      <a:txBody>
                        <a:bodyPr/>
                        <a:lstStyle/>
                        <a:p>
                          <a:pPr marL="0" lvl="0" indent="0">
                            <a:buNone/>
                          </a:pPr>
                          <a:r>
                            <a:t>0.999999833333</a:t>
                          </a:r>
                        </a:p>
                      </a:txBody>
                      <a:tcPr/>
                    </a:tc>
                    <a:tc>
                      <a:txBody>
                        <a:bodyPr/>
                        <a:lstStyle/>
                        <a:p>
                          <a:endParaRPr/>
                        </a:p>
                      </a:txBody>
                      <a:tcPr/>
                    </a:tc>
                    <a:tc>
                      <a:txBody>
                        <a:bodyPr/>
                        <a:lstStyle/>
                        <a:p>
                          <a:pPr marL="0" lvl="0" indent="0">
                            <a:buNone/>
                          </a:pPr>
                          <a:r>
                            <a:t>0.001</a:t>
                          </a:r>
                        </a:p>
                      </a:txBody>
                      <a:tcPr/>
                    </a:tc>
                    <a:tc>
                      <a:txBody>
                        <a:bodyPr/>
                        <a:lstStyle/>
                        <a:p>
                          <a:pPr marL="0" lvl="0" indent="0">
                            <a:buNone/>
                          </a:pPr>
                          <a:r>
                            <a:t>0.999999833333</a:t>
                          </a:r>
                        </a:p>
                      </a:txBody>
                      <a:tcPr/>
                    </a:tc>
                    <a:extLst>
                      <a:ext uri="{0D108BD9-81ED-4DB2-BD59-A6C34878D82A}">
                        <a16:rowId xmlns:a16="http://schemas.microsoft.com/office/drawing/2014/main" val="10003"/>
                      </a:ext>
                    </a:extLst>
                  </a:tr>
                  <a:tr h="0">
                    <a:tc>
                      <a:txBody>
                        <a:bodyPr/>
                        <a:lstStyle/>
                        <a:p>
                          <a:pPr marL="0" lvl="0" indent="0">
                            <a:buNone/>
                          </a:pPr>
                          <a:r>
                            <a:t>−0.0001</a:t>
                          </a:r>
                        </a:p>
                      </a:txBody>
                      <a:tcPr/>
                    </a:tc>
                    <a:tc>
                      <a:txBody>
                        <a:bodyPr/>
                        <a:lstStyle/>
                        <a:p>
                          <a:pPr marL="0" lvl="0" indent="0">
                            <a:buNone/>
                          </a:pPr>
                          <a:r>
                            <a:t>0.999999998333</a:t>
                          </a:r>
                        </a:p>
                      </a:txBody>
                      <a:tcPr/>
                    </a:tc>
                    <a:tc>
                      <a:txBody>
                        <a:bodyPr/>
                        <a:lstStyle/>
                        <a:p>
                          <a:endParaRPr/>
                        </a:p>
                      </a:txBody>
                      <a:tcPr/>
                    </a:tc>
                    <a:tc>
                      <a:txBody>
                        <a:bodyPr/>
                        <a:lstStyle/>
                        <a:p>
                          <a:pPr marL="0" lvl="0" indent="0">
                            <a:buNone/>
                          </a:pPr>
                          <a:r>
                            <a:t>0.0001</a:t>
                          </a:r>
                        </a:p>
                      </a:txBody>
                      <a:tcPr/>
                    </a:tc>
                    <a:tc>
                      <a:txBody>
                        <a:bodyPr/>
                        <a:lstStyle/>
                        <a:p>
                          <a:pPr marL="0" lvl="0" indent="0">
                            <a:buNone/>
                          </a:pPr>
                          <a:r>
                            <a:t>0.999999998333</a:t>
                          </a:r>
                        </a:p>
                      </a:txBody>
                      <a:tcPr/>
                    </a:tc>
                    <a:extLst>
                      <a:ext uri="{0D108BD9-81ED-4DB2-BD59-A6C34878D82A}">
                        <a16:rowId xmlns:a16="http://schemas.microsoft.com/office/drawing/2014/main" val="10004"/>
                      </a:ext>
                    </a:extLst>
                  </a:tr>
                </a:tbl>
              </a:graphicData>
            </a:graphic>
          </p:graphicFrame>
        </mc:Choice>
        <mc:Fallback xmlns="">
          <p:pic>
            <p:nvPicPr>
              <p:cNvPr id="6" name="Full-table fallback 6"/>
              <p:cNvPicPr>
                <a:picLocks noChangeAspect="1"/>
              </p:cNvPicPr>
              <p:nvPr/>
            </p:nvPicPr>
            <p:blipFill>
              <a:blip r:embed="rId3"/>
              <a:stretch>
                <a:fillRect/>
              </a:stretch>
            </p:blipFill>
            <p:spPr>
              <a:xfrm>
                <a:off x="609600" y="952500"/>
                <a:ext cx="10922000" cy="2067243"/>
              </a:xfrm>
              <a:prstGeom prst="rect">
                <a:avLst/>
              </a:prstGeom>
            </p:spPr>
          </p:pic>
        </mc:Fallback>
      </mc:AlternateContent>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2.13</a:t>
            </a:r>
          </a:p>
        </p:txBody>
      </p:sp>
      <p:pic>
        <p:nvPicPr>
          <p:cNvPr id="3" name="Picture 1" descr="A graph of f(x) = sin(x)/x over the interval [-6, 6]. The curving function has a y intercept at x=0 and x intercepts at y=pi and y=-pi."/>
          <p:cNvPicPr>
            <a:picLocks noGrp="1" noChangeAspect="1"/>
          </p:cNvPicPr>
          <p:nvPr/>
        </p:nvPicPr>
        <p:blipFill>
          <a:blip r:embed="rId3"/>
          <a:stretch>
            <a:fillRect/>
          </a:stretch>
        </p:blipFill>
        <p:spPr bwMode="auto">
          <a:xfrm>
            <a:off x="2464756" y="952500"/>
            <a:ext cx="7275187"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Línurit fallsins f(x)=(sinx)/x staðfestir matið í töflu 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xmlns:a14="http://schemas.microsoft.com/office/drawing/2010/main">
        <p:nvSpPr>
          <p:cNvPr id="2" name="Title 1"/>
          <p:cNvSpPr>
            <a:spLocks noGrp="1"/>
          </p:cNvSpPr>
          <p:nvPr>
            <p:ph type="title"/>
          </p:nvPr>
        </p:nvSpPr>
        <p:spPr>
          <a:xfrm>
            <a:off x="609600" y="238539"/>
            <a:ext cx="7600000" cy="586961"/>
          </a:xfrm>
          <a:prstGeom prst="rect">
            <a:avLst/>
          </a:prstGeom>
        </p:spPr>
        <p:txBody>
          <a:bodyPr wrap="none"/>
          <a:lstStyle/>
          <a:p>
            <a:pPr marL="0" lvl="0" indent="0"/>
            <a:r>
              <a:rPr lang="is-IS" sz="1850">
                <a:solidFill>
                  <a:srgbClr val="548235"/>
                </a:solidFill>
                <a:latin typeface="Arial"/>
              </a:rPr>
              <a:t>Tafla 2.3: Fallgildi fyrir lim(x→4) (√x−2)/(x−4)</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22000" cy="2489327"/>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r>
                            <a:rPr i="1"/>
                            <a:t>x</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ad>
                                      <m:radPr>
                                        <m:ctrlPr>
                                          <a:rPr i="1">
                                            <a:latin typeface="Cambria Math" panose="02040503050406030204" pitchFamily="18" charset="0"/>
                                          </a:rPr>
                                        </m:ctrlPr>
                                      </m:radPr>
                                      <m:deg/>
                                      <m:e>
                                        <m:r>
                                          <a:rPr>
                                            <a:latin typeface="Cambria Math" panose="02040503050406030204" pitchFamily="18" charset="0"/>
                                          </a:rPr>
                                          <m:t>𝑥</m:t>
                                        </m:r>
                                      </m:e>
                                    </m:rad>
                                    <m:r>
                                      <a:rPr>
                                        <a:latin typeface="Cambria Math" panose="02040503050406030204" pitchFamily="18" charset="0"/>
                                      </a:rPr>
                                      <m:t>−2</m:t>
                                    </m:r>
                                  </m:num>
                                  <m:den>
                                    <m:r>
                                      <a:rPr>
                                        <a:latin typeface="Cambria Math" panose="02040503050406030204" pitchFamily="18" charset="0"/>
                                      </a:rPr>
                                      <m:t>𝑥</m:t>
                                    </m:r>
                                    <m:r>
                                      <a:rPr>
                                        <a:latin typeface="Cambria Math" panose="02040503050406030204" pitchFamily="18" charset="0"/>
                                      </a:rPr>
                                      <m:t>−4</m:t>
                                    </m:r>
                                  </m:den>
                                </m:f>
                              </m:oMath>
                            </m:oMathPara>
                          </a14:m>
                          <a:endParaRPr/>
                        </a:p>
                      </a:txBody>
                      <a:tcPr/>
                    </a:tc>
                    <a:tc>
                      <a:txBody>
                        <a:bodyPr/>
                        <a:lstStyle/>
                        <a:p>
                          <a:endParaRPr/>
                        </a:p>
                      </a:txBody>
                      <a:tcPr/>
                    </a:tc>
                    <a:tc>
                      <a:txBody>
                        <a:bodyPr/>
                        <a:lstStyle/>
                        <a:p>
                          <a:pPr marL="0" lvl="0" indent="0">
                            <a:buNone/>
                          </a:pPr>
                          <a:r>
                            <a:rPr i="1"/>
                            <a:t>x</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ad>
                                      <m:radPr>
                                        <m:ctrlPr>
                                          <a:rPr i="1">
                                            <a:latin typeface="Cambria Math" panose="02040503050406030204" pitchFamily="18" charset="0"/>
                                          </a:rPr>
                                        </m:ctrlPr>
                                      </m:radPr>
                                      <m:deg/>
                                      <m:e>
                                        <m:r>
                                          <a:rPr>
                                            <a:latin typeface="Cambria Math" panose="02040503050406030204" pitchFamily="18" charset="0"/>
                                          </a:rPr>
                                          <m:t>𝑥</m:t>
                                        </m:r>
                                      </m:e>
                                    </m:rad>
                                    <m:r>
                                      <a:rPr>
                                        <a:latin typeface="Cambria Math" panose="02040503050406030204" pitchFamily="18" charset="0"/>
                                      </a:rPr>
                                      <m:t>−2</m:t>
                                    </m:r>
                                  </m:num>
                                  <m:den>
                                    <m:r>
                                      <a:rPr>
                                        <a:latin typeface="Cambria Math" panose="02040503050406030204" pitchFamily="18" charset="0"/>
                                      </a:rPr>
                                      <m:t>𝑥</m:t>
                                    </m:r>
                                    <m:r>
                                      <a:rPr>
                                        <a:latin typeface="Cambria Math" panose="02040503050406030204" pitchFamily="18" charset="0"/>
                                      </a:rPr>
                                      <m:t>−4</m:t>
                                    </m:r>
                                  </m:den>
                                </m:f>
                              </m:oMath>
                            </m:oMathPara>
                          </a14:m>
                          <a:endParaRPr/>
                        </a:p>
                      </a:txBody>
                      <a:tcPr/>
                    </a:tc>
                    <a:extLst>
                      <a:ext uri="{0D108BD9-81ED-4DB2-BD59-A6C34878D82A}">
                        <a16:rowId xmlns:a16="http://schemas.microsoft.com/office/drawing/2014/main" val="10000"/>
                      </a:ext>
                    </a:extLst>
                  </a:tr>
                  <a:tr h="0">
                    <a:tc>
                      <a:txBody>
                        <a:bodyPr/>
                        <a:lstStyle/>
                        <a:p>
                          <a:pPr marL="0" lvl="0" indent="0">
                            <a:buNone/>
                          </a:pPr>
                          <a:r>
                            <a:t>3.9</a:t>
                          </a:r>
                        </a:p>
                      </a:txBody>
                      <a:tcPr/>
                    </a:tc>
                    <a:tc>
                      <a:txBody>
                        <a:bodyPr/>
                        <a:lstStyle/>
                        <a:p>
                          <a:pPr marL="0" lvl="0" indent="0">
                            <a:buNone/>
                          </a:pPr>
                          <a:r>
                            <a:t>0.251582341869</a:t>
                          </a:r>
                        </a:p>
                      </a:txBody>
                      <a:tcPr/>
                    </a:tc>
                    <a:tc>
                      <a:txBody>
                        <a:bodyPr/>
                        <a:lstStyle/>
                        <a:p>
                          <a:endParaRPr/>
                        </a:p>
                      </a:txBody>
                      <a:tcPr/>
                    </a:tc>
                    <a:tc>
                      <a:txBody>
                        <a:bodyPr/>
                        <a:lstStyle/>
                        <a:p>
                          <a:pPr marL="0" lvl="0" indent="0">
                            <a:buNone/>
                          </a:pPr>
                          <a:r>
                            <a:t>4.1</a:t>
                          </a:r>
                        </a:p>
                      </a:txBody>
                      <a:tcPr/>
                    </a:tc>
                    <a:tc>
                      <a:txBody>
                        <a:bodyPr/>
                        <a:lstStyle/>
                        <a:p>
                          <a:pPr marL="0" lvl="0" indent="0">
                            <a:buNone/>
                          </a:pPr>
                          <a:r>
                            <a:t>0.248456731317</a:t>
                          </a:r>
                        </a:p>
                      </a:txBody>
                      <a:tcPr/>
                    </a:tc>
                    <a:extLst>
                      <a:ext uri="{0D108BD9-81ED-4DB2-BD59-A6C34878D82A}">
                        <a16:rowId xmlns:a16="http://schemas.microsoft.com/office/drawing/2014/main" val="10001"/>
                      </a:ext>
                    </a:extLst>
                  </a:tr>
                  <a:tr h="0">
                    <a:tc>
                      <a:txBody>
                        <a:bodyPr/>
                        <a:lstStyle/>
                        <a:p>
                          <a:pPr marL="0" lvl="0" indent="0">
                            <a:buNone/>
                          </a:pPr>
                          <a:r>
                            <a:t>3.99</a:t>
                          </a:r>
                        </a:p>
                      </a:txBody>
                      <a:tcPr/>
                    </a:tc>
                    <a:tc>
                      <a:txBody>
                        <a:bodyPr/>
                        <a:lstStyle/>
                        <a:p>
                          <a:pPr marL="0" lvl="0" indent="0">
                            <a:buNone/>
                          </a:pPr>
                          <a:r>
                            <a:t>0.25015644562</a:t>
                          </a:r>
                        </a:p>
                      </a:txBody>
                      <a:tcPr/>
                    </a:tc>
                    <a:tc>
                      <a:txBody>
                        <a:bodyPr/>
                        <a:lstStyle/>
                        <a:p>
                          <a:endParaRPr/>
                        </a:p>
                      </a:txBody>
                      <a:tcPr/>
                    </a:tc>
                    <a:tc>
                      <a:txBody>
                        <a:bodyPr/>
                        <a:lstStyle/>
                        <a:p>
                          <a:pPr marL="0" lvl="0" indent="0">
                            <a:buNone/>
                          </a:pPr>
                          <a:r>
                            <a:t>4.01</a:t>
                          </a:r>
                        </a:p>
                      </a:txBody>
                      <a:tcPr/>
                    </a:tc>
                    <a:tc>
                      <a:txBody>
                        <a:bodyPr/>
                        <a:lstStyle/>
                        <a:p>
                          <a:pPr marL="0" lvl="0" indent="0">
                            <a:buNone/>
                          </a:pPr>
                          <a:r>
                            <a:t>0.24984394501</a:t>
                          </a:r>
                        </a:p>
                      </a:txBody>
                      <a:tcPr/>
                    </a:tc>
                    <a:extLst>
                      <a:ext uri="{0D108BD9-81ED-4DB2-BD59-A6C34878D82A}">
                        <a16:rowId xmlns:a16="http://schemas.microsoft.com/office/drawing/2014/main" val="10002"/>
                      </a:ext>
                    </a:extLst>
                  </a:tr>
                  <a:tr h="0">
                    <a:tc>
                      <a:txBody>
                        <a:bodyPr/>
                        <a:lstStyle/>
                        <a:p>
                          <a:pPr marL="0" lvl="0" indent="0">
                            <a:buNone/>
                          </a:pPr>
                          <a:r>
                            <a:t>3.999</a:t>
                          </a:r>
                        </a:p>
                      </a:txBody>
                      <a:tcPr/>
                    </a:tc>
                    <a:tc>
                      <a:txBody>
                        <a:bodyPr/>
                        <a:lstStyle/>
                        <a:p>
                          <a:pPr marL="0" lvl="0" indent="0">
                            <a:buNone/>
                          </a:pPr>
                          <a:r>
                            <a:t>0.250015627</a:t>
                          </a:r>
                        </a:p>
                      </a:txBody>
                      <a:tcPr/>
                    </a:tc>
                    <a:tc>
                      <a:txBody>
                        <a:bodyPr/>
                        <a:lstStyle/>
                        <a:p>
                          <a:endParaRPr/>
                        </a:p>
                      </a:txBody>
                      <a:tcPr/>
                    </a:tc>
                    <a:tc>
                      <a:txBody>
                        <a:bodyPr/>
                        <a:lstStyle/>
                        <a:p>
                          <a:pPr marL="0" lvl="0" indent="0">
                            <a:buNone/>
                          </a:pPr>
                          <a:r>
                            <a:t>4.001</a:t>
                          </a:r>
                        </a:p>
                      </a:txBody>
                      <a:tcPr/>
                    </a:tc>
                    <a:tc>
                      <a:txBody>
                        <a:bodyPr/>
                        <a:lstStyle/>
                        <a:p>
                          <a:pPr marL="0" lvl="0" indent="0">
                            <a:buNone/>
                          </a:pPr>
                          <a:r>
                            <a:t>0.249984377</a:t>
                          </a:r>
                        </a:p>
                      </a:txBody>
                      <a:tcPr/>
                    </a:tc>
                    <a:extLst>
                      <a:ext uri="{0D108BD9-81ED-4DB2-BD59-A6C34878D82A}">
                        <a16:rowId xmlns:a16="http://schemas.microsoft.com/office/drawing/2014/main" val="10003"/>
                      </a:ext>
                    </a:extLst>
                  </a:tr>
                  <a:tr h="0">
                    <a:tc>
                      <a:txBody>
                        <a:bodyPr/>
                        <a:lstStyle/>
                        <a:p>
                          <a:pPr marL="0" lvl="0" indent="0">
                            <a:buNone/>
                          </a:pPr>
                          <a:r>
                            <a:t>3.9999</a:t>
                          </a:r>
                        </a:p>
                      </a:txBody>
                      <a:tcPr/>
                    </a:tc>
                    <a:tc>
                      <a:txBody>
                        <a:bodyPr/>
                        <a:lstStyle/>
                        <a:p>
                          <a:pPr marL="0" lvl="0" indent="0">
                            <a:buNone/>
                          </a:pPr>
                          <a:r>
                            <a:t>0.250001563</a:t>
                          </a:r>
                        </a:p>
                      </a:txBody>
                      <a:tcPr/>
                    </a:tc>
                    <a:tc>
                      <a:txBody>
                        <a:bodyPr/>
                        <a:lstStyle/>
                        <a:p>
                          <a:endParaRPr/>
                        </a:p>
                      </a:txBody>
                      <a:tcPr/>
                    </a:tc>
                    <a:tc>
                      <a:txBody>
                        <a:bodyPr/>
                        <a:lstStyle/>
                        <a:p>
                          <a:pPr marL="0" lvl="0" indent="0">
                            <a:buNone/>
                          </a:pPr>
                          <a:r>
                            <a:t>4.0001</a:t>
                          </a:r>
                        </a:p>
                      </a:txBody>
                      <a:tcPr/>
                    </a:tc>
                    <a:tc>
                      <a:txBody>
                        <a:bodyPr/>
                        <a:lstStyle/>
                        <a:p>
                          <a:pPr marL="0" lvl="0" indent="0">
                            <a:buNone/>
                          </a:pPr>
                          <a:r>
                            <a:t>0.249998438</a:t>
                          </a:r>
                        </a:p>
                      </a:txBody>
                      <a:tcPr/>
                    </a:tc>
                    <a:extLst>
                      <a:ext uri="{0D108BD9-81ED-4DB2-BD59-A6C34878D82A}">
                        <a16:rowId xmlns:a16="http://schemas.microsoft.com/office/drawing/2014/main" val="10004"/>
                      </a:ext>
                    </a:extLst>
                  </a:tr>
                  <a:tr h="0">
                    <a:tc>
                      <a:txBody>
                        <a:bodyPr/>
                        <a:lstStyle/>
                        <a:p>
                          <a:pPr marL="0" lvl="0" indent="0">
                            <a:buNone/>
                          </a:pPr>
                          <a:r>
                            <a:t>3.99999</a:t>
                          </a:r>
                        </a:p>
                      </a:txBody>
                      <a:tcPr/>
                    </a:tc>
                    <a:tc>
                      <a:txBody>
                        <a:bodyPr/>
                        <a:lstStyle/>
                        <a:p>
                          <a:pPr marL="0" lvl="0" indent="0">
                            <a:buNone/>
                          </a:pPr>
                          <a:r>
                            <a:t>0.25000016</a:t>
                          </a:r>
                        </a:p>
                      </a:txBody>
                      <a:tcPr/>
                    </a:tc>
                    <a:tc>
                      <a:txBody>
                        <a:bodyPr/>
                        <a:lstStyle/>
                        <a:p>
                          <a:endParaRPr/>
                        </a:p>
                      </a:txBody>
                      <a:tcPr/>
                    </a:tc>
                    <a:tc>
                      <a:txBody>
                        <a:bodyPr/>
                        <a:lstStyle/>
                        <a:p>
                          <a:pPr marL="0" lvl="0" indent="0">
                            <a:buNone/>
                          </a:pPr>
                          <a:r>
                            <a:t>4.00001</a:t>
                          </a:r>
                        </a:p>
                      </a:txBody>
                      <a:tcPr/>
                    </a:tc>
                    <a:tc>
                      <a:txBody>
                        <a:bodyPr/>
                        <a:lstStyle/>
                        <a:p>
                          <a:pPr marL="0" lvl="0" indent="0">
                            <a:buNone/>
                          </a:pPr>
                          <a:r>
                            <a:t>0.24999984</a:t>
                          </a:r>
                        </a:p>
                      </a:txBody>
                      <a:tcPr/>
                    </a:tc>
                    <a:extLst>
                      <a:ext uri="{0D108BD9-81ED-4DB2-BD59-A6C34878D82A}">
                        <a16:rowId xmlns:a16="http://schemas.microsoft.com/office/drawing/2014/main" val="10005"/>
                      </a:ext>
                    </a:extLst>
                  </a:tr>
                </a:tbl>
              </a:graphicData>
            </a:graphic>
          </p:graphicFrame>
        </mc:Choice>
        <mc:Fallback xmlns="">
          <p:pic>
            <p:nvPicPr>
              <p:cNvPr id="6" name="Full-table fallback 6"/>
              <p:cNvPicPr>
                <a:picLocks noChangeAspect="1"/>
              </p:cNvPicPr>
              <p:nvPr/>
            </p:nvPicPr>
            <p:blipFill>
              <a:blip r:embed="rId3"/>
              <a:stretch>
                <a:fillRect/>
              </a:stretch>
            </p:blipFill>
            <p:spPr>
              <a:xfrm>
                <a:off x="609600" y="952500"/>
                <a:ext cx="10922000" cy="2489327"/>
              </a:xfrm>
              <a:prstGeom prst="rect">
                <a:avLst/>
              </a:prstGeom>
            </p:spPr>
          </p:pic>
        </mc:Fallback>
      </mc:AlternateContent>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2.14</a:t>
            </a:r>
          </a:p>
        </p:txBody>
      </p:sp>
      <p:pic>
        <p:nvPicPr>
          <p:cNvPr id="3" name="Picture 1" descr="A graph of the function f(x) = (sqrt(x) – 2 ) / (x-4) over the interval [0,8]. There is an open circle on the function at x=4. The function curves asymptotically towards the x axis and y axis in quadrant one."/>
          <p:cNvPicPr>
            <a:picLocks noGrp="1" noChangeAspect="1"/>
          </p:cNvPicPr>
          <p:nvPr/>
        </p:nvPicPr>
        <p:blipFill>
          <a:blip r:embed="rId3"/>
          <a:stretch>
            <a:fillRect/>
          </a:stretch>
        </p:blipFill>
        <p:spPr bwMode="auto">
          <a:xfrm>
            <a:off x="2085649" y="952500"/>
            <a:ext cx="8020701"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Línurit fallsins f(x)=(√x−2)/(x−4) staðfestir matið í töflu 2.3.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2.15</a:t>
            </a:r>
          </a:p>
        </p:txBody>
      </p:sp>
      <p:pic>
        <p:nvPicPr>
          <p:cNvPr id="3" name="Picture 1" descr="The graph of a generic curving function g(x). In quadrant two, there is an open circle on the function at (-1,3) and a closed circle one unit up at (-1, 4)."/>
          <p:cNvPicPr>
            <a:picLocks noGrp="1" noChangeAspect="1"/>
          </p:cNvPicPr>
          <p:nvPr/>
        </p:nvPicPr>
        <p:blipFill>
          <a:blip r:embed="rId3"/>
          <a:stretch>
            <a:fillRect/>
          </a:stretch>
        </p:blipFill>
        <p:spPr bwMode="auto">
          <a:xfrm>
            <a:off x="3187700" y="953921"/>
            <a:ext cx="5816600" cy="465805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Á línuriti g(x) er eitt gildi sem liggur ekki á slétta ferlinum.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2.16</a:t>
            </a:r>
          </a:p>
        </p:txBody>
      </p:sp>
      <p:pic>
        <p:nvPicPr>
          <p:cNvPr id="3" name="Picture 1" descr="A graph of the function h(x), which is a parabola graphed over [-2.5, 5]. There is an open circle where the vertex should be at the point (2,-1)."/>
          <p:cNvPicPr>
            <a:picLocks noGrp="1" noChangeAspect="1"/>
          </p:cNvPicPr>
          <p:nvPr/>
        </p:nvPicPr>
        <p:blipFill>
          <a:blip r:embed="rId3"/>
          <a:stretch>
            <a:fillRect/>
          </a:stretch>
        </p:blipFill>
        <p:spPr bwMode="auto">
          <a:xfrm>
            <a:off x="3175751" y="952500"/>
            <a:ext cx="5840497" cy="5168900"/>
          </a:xfrm>
          <a:prstGeom prst="rect">
            <a:avLst/>
          </a:prstGeom>
          <a:noFill/>
          <a:ln w="9525">
            <a:noFill/>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xmlns:a14="http://schemas.microsoft.com/office/drawing/2010/main">
        <p:nvSpPr>
          <p:cNvPr id="2" name="Title 1"/>
          <p:cNvSpPr>
            <a:spLocks noGrp="1"/>
          </p:cNvSpPr>
          <p:nvPr>
            <p:ph type="title"/>
          </p:nvPr>
        </p:nvSpPr>
        <p:spPr>
          <a:xfrm>
            <a:off x="609600" y="238539"/>
            <a:ext cx="7600000" cy="586961"/>
          </a:xfrm>
          <a:prstGeom prst="rect">
            <a:avLst/>
          </a:prstGeom>
        </p:spPr>
        <p:txBody>
          <a:bodyPr wrap="none"/>
          <a:lstStyle/>
          <a:p>
            <a:pPr marL="0" lvl="0" indent="0"/>
            <a:r>
              <a:rPr lang="is-IS" sz="1850">
                <a:solidFill>
                  <a:srgbClr val="548235"/>
                </a:solidFill>
                <a:latin typeface="Arial"/>
              </a:rPr>
              <a:t>Tafla 2.4: Fallgildi fyrir lim(x→a) c = c</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22000" cy="182880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r>
                            <a:rPr i="1"/>
                            <a:t>x</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𝑓</m:t>
                                </m:r>
                                <m:d>
                                  <m:dPr>
                                    <m:ctrlPr>
                                      <a:rPr i="1">
                                        <a:latin typeface="Cambria Math" panose="02040503050406030204" pitchFamily="18" charset="0"/>
                                      </a:rPr>
                                    </m:ctrlPr>
                                  </m:dPr>
                                  <m:e>
                                    <m:r>
                                      <a:rPr>
                                        <a:latin typeface="Cambria Math" panose="02040503050406030204" pitchFamily="18" charset="0"/>
                                      </a:rPr>
                                      <m:t>𝑥</m:t>
                                    </m:r>
                                  </m:e>
                                </m:d>
                                <m:r>
                                  <a:rPr>
                                    <a:latin typeface="Cambria Math" panose="02040503050406030204" pitchFamily="18" charset="0"/>
                                  </a:rPr>
                                  <m:t>=</m:t>
                                </m:r>
                                <m:r>
                                  <a:rPr>
                                    <a:latin typeface="Cambria Math" panose="02040503050406030204" pitchFamily="18" charset="0"/>
                                  </a:rPr>
                                  <m:t>𝑐</m:t>
                                </m:r>
                              </m:oMath>
                            </m:oMathPara>
                          </a14:m>
                          <a:endParaRPr/>
                        </a:p>
                      </a:txBody>
                      <a:tcPr/>
                    </a:tc>
                    <a:tc>
                      <a:txBody>
                        <a:bodyPr/>
                        <a:lstStyle/>
                        <a:p>
                          <a:endParaRPr/>
                        </a:p>
                      </a:txBody>
                      <a:tcPr/>
                    </a:tc>
                    <a:tc>
                      <a:txBody>
                        <a:bodyPr/>
                        <a:lstStyle/>
                        <a:p>
                          <a:pPr marL="0" lvl="0" indent="0">
                            <a:buNone/>
                          </a:pPr>
                          <a:r>
                            <a:rPr i="1"/>
                            <a:t>x</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𝑓</m:t>
                                </m:r>
                                <m:d>
                                  <m:dPr>
                                    <m:ctrlPr>
                                      <a:rPr i="1">
                                        <a:latin typeface="Cambria Math" panose="02040503050406030204" pitchFamily="18" charset="0"/>
                                      </a:rPr>
                                    </m:ctrlPr>
                                  </m:dPr>
                                  <m:e>
                                    <m:r>
                                      <a:rPr>
                                        <a:latin typeface="Cambria Math" panose="02040503050406030204" pitchFamily="18" charset="0"/>
                                      </a:rPr>
                                      <m:t>𝑥</m:t>
                                    </m:r>
                                  </m:e>
                                </m:d>
                                <m:r>
                                  <a:rPr>
                                    <a:latin typeface="Cambria Math" panose="02040503050406030204" pitchFamily="18" charset="0"/>
                                  </a:rPr>
                                  <m:t>=</m:t>
                                </m:r>
                                <m:r>
                                  <a:rPr>
                                    <a:latin typeface="Cambria Math" panose="02040503050406030204" pitchFamily="18" charset="0"/>
                                  </a:rPr>
                                  <m:t>𝑐</m:t>
                                </m:r>
                              </m:oMath>
                            </m:oMathPara>
                          </a14:m>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𝑎</m:t>
                                </m:r>
                                <m:r>
                                  <a:rPr>
                                    <a:latin typeface="Cambria Math" panose="02040503050406030204" pitchFamily="18" charset="0"/>
                                  </a:rPr>
                                  <m:t>−0.1</m:t>
                                </m:r>
                              </m:oMath>
                            </m:oMathPara>
                          </a14:m>
                          <a:endParaRPr/>
                        </a:p>
                      </a:txBody>
                      <a:tcPr/>
                    </a:tc>
                    <a:tc>
                      <a:txBody>
                        <a:bodyPr/>
                        <a:lstStyle/>
                        <a:p>
                          <a:pPr marL="0" lvl="0" indent="0">
                            <a:buNone/>
                          </a:pPr>
                          <a:r>
                            <a:rPr i="1"/>
                            <a:t>c</a:t>
                          </a:r>
                        </a:p>
                      </a:txBody>
                      <a:tcPr/>
                    </a:tc>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𝑎</m:t>
                                </m:r>
                                <m:r>
                                  <a:rPr>
                                    <a:latin typeface="Cambria Math" panose="02040503050406030204" pitchFamily="18" charset="0"/>
                                  </a:rPr>
                                  <m:t>+0.1</m:t>
                                </m:r>
                              </m:oMath>
                            </m:oMathPara>
                          </a14:m>
                          <a:endParaRPr/>
                        </a:p>
                      </a:txBody>
                      <a:tcPr/>
                    </a:tc>
                    <a:tc>
                      <a:txBody>
                        <a:bodyPr/>
                        <a:lstStyle/>
                        <a:p>
                          <a:pPr marL="0" lvl="0" indent="0">
                            <a:buNone/>
                          </a:pPr>
                          <a:r>
                            <a:rPr i="1"/>
                            <a:t>c</a:t>
                          </a: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𝑎</m:t>
                                </m:r>
                                <m:r>
                                  <a:rPr>
                                    <a:latin typeface="Cambria Math" panose="02040503050406030204" pitchFamily="18" charset="0"/>
                                  </a:rPr>
                                  <m:t>−0.01</m:t>
                                </m:r>
                              </m:oMath>
                            </m:oMathPara>
                          </a14:m>
                          <a:endParaRPr/>
                        </a:p>
                      </a:txBody>
                      <a:tcPr/>
                    </a:tc>
                    <a:tc>
                      <a:txBody>
                        <a:bodyPr/>
                        <a:lstStyle/>
                        <a:p>
                          <a:pPr marL="0" lvl="0" indent="0">
                            <a:buNone/>
                          </a:pPr>
                          <a:r>
                            <a:rPr i="1"/>
                            <a:t>c</a:t>
                          </a:r>
                        </a:p>
                      </a:txBody>
                      <a:tcPr/>
                    </a:tc>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𝑎</m:t>
                                </m:r>
                                <m:r>
                                  <a:rPr>
                                    <a:latin typeface="Cambria Math" panose="02040503050406030204" pitchFamily="18" charset="0"/>
                                  </a:rPr>
                                  <m:t>+0.01</m:t>
                                </m:r>
                              </m:oMath>
                            </m:oMathPara>
                          </a14:m>
                          <a:endParaRPr/>
                        </a:p>
                      </a:txBody>
                      <a:tcPr/>
                    </a:tc>
                    <a:tc>
                      <a:txBody>
                        <a:bodyPr/>
                        <a:lstStyle/>
                        <a:p>
                          <a:pPr marL="0" lvl="0" indent="0">
                            <a:buNone/>
                          </a:pPr>
                          <a:r>
                            <a:rPr i="1"/>
                            <a:t>c</a:t>
                          </a: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𝑎</m:t>
                                </m:r>
                                <m:r>
                                  <a:rPr>
                                    <a:latin typeface="Cambria Math" panose="02040503050406030204" pitchFamily="18" charset="0"/>
                                  </a:rPr>
                                  <m:t>−0.001</m:t>
                                </m:r>
                              </m:oMath>
                            </m:oMathPara>
                          </a14:m>
                          <a:endParaRPr/>
                        </a:p>
                      </a:txBody>
                      <a:tcPr/>
                    </a:tc>
                    <a:tc>
                      <a:txBody>
                        <a:bodyPr/>
                        <a:lstStyle/>
                        <a:p>
                          <a:pPr marL="0" lvl="0" indent="0">
                            <a:buNone/>
                          </a:pPr>
                          <a:r>
                            <a:rPr i="1"/>
                            <a:t>c</a:t>
                          </a:r>
                        </a:p>
                      </a:txBody>
                      <a:tcPr/>
                    </a:tc>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𝑎</m:t>
                                </m:r>
                                <m:r>
                                  <a:rPr>
                                    <a:latin typeface="Cambria Math" panose="02040503050406030204" pitchFamily="18" charset="0"/>
                                  </a:rPr>
                                  <m:t>+0.001</m:t>
                                </m:r>
                              </m:oMath>
                            </m:oMathPara>
                          </a14:m>
                          <a:endParaRPr/>
                        </a:p>
                      </a:txBody>
                      <a:tcPr/>
                    </a:tc>
                    <a:tc>
                      <a:txBody>
                        <a:bodyPr/>
                        <a:lstStyle/>
                        <a:p>
                          <a:pPr marL="0" lvl="0" indent="0">
                            <a:buNone/>
                          </a:pPr>
                          <a:r>
                            <a:rPr i="1"/>
                            <a:t>c</a:t>
                          </a: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𝑎</m:t>
                                </m:r>
                                <m:r>
                                  <a:rPr>
                                    <a:latin typeface="Cambria Math" panose="02040503050406030204" pitchFamily="18" charset="0"/>
                                  </a:rPr>
                                  <m:t>−0.0001</m:t>
                                </m:r>
                              </m:oMath>
                            </m:oMathPara>
                          </a14:m>
                          <a:endParaRPr/>
                        </a:p>
                      </a:txBody>
                      <a:tcPr/>
                    </a:tc>
                    <a:tc>
                      <a:txBody>
                        <a:bodyPr/>
                        <a:lstStyle/>
                        <a:p>
                          <a:pPr marL="0" lvl="0" indent="0">
                            <a:buNone/>
                          </a:pPr>
                          <a:r>
                            <a:rPr i="1"/>
                            <a:t>c</a:t>
                          </a:r>
                        </a:p>
                      </a:txBody>
                      <a:tcPr/>
                    </a:tc>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𝑎</m:t>
                                </m:r>
                                <m:r>
                                  <a:rPr>
                                    <a:latin typeface="Cambria Math" panose="02040503050406030204" pitchFamily="18" charset="0"/>
                                  </a:rPr>
                                  <m:t>+0.0001</m:t>
                                </m:r>
                              </m:oMath>
                            </m:oMathPara>
                          </a14:m>
                          <a:endParaRPr/>
                        </a:p>
                      </a:txBody>
                      <a:tcPr/>
                    </a:tc>
                    <a:tc>
                      <a:txBody>
                        <a:bodyPr/>
                        <a:lstStyle/>
                        <a:p>
                          <a:pPr marL="0" lvl="0" indent="0">
                            <a:buNone/>
                          </a:pPr>
                          <a:r>
                            <a:rPr i="1"/>
                            <a:t>c</a:t>
                          </a:r>
                        </a:p>
                      </a:txBody>
                      <a:tcPr/>
                    </a:tc>
                    <a:extLst>
                      <a:ext uri="{0D108BD9-81ED-4DB2-BD59-A6C34878D82A}">
                        <a16:rowId xmlns:a16="http://schemas.microsoft.com/office/drawing/2014/main" val="10004"/>
                      </a:ext>
                    </a:extLst>
                  </a:tr>
                </a:tbl>
              </a:graphicData>
            </a:graphic>
          </p:graphicFrame>
        </mc:Choice>
        <mc:Fallback xmlns="">
          <p:pic>
            <p:nvPicPr>
              <p:cNvPr id="6" name="Full-table fallback 6"/>
              <p:cNvPicPr>
                <a:picLocks noChangeAspect="1"/>
              </p:cNvPicPr>
              <p:nvPr/>
            </p:nvPicPr>
            <p:blipFill>
              <a:blip r:embed="rId3"/>
              <a:stretch>
                <a:fillRect/>
              </a:stretch>
            </p:blipFill>
            <p:spPr>
              <a:xfrm>
                <a:off x="609600" y="952500"/>
                <a:ext cx="10922000" cy="1828800"/>
              </a:xfrm>
              <a:prstGeom prst="rect">
                <a:avLst/>
              </a:prstGeom>
            </p:spPr>
          </p:pic>
        </mc:Fallback>
      </mc:AlternateContent>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xmlns:a14="http://schemas.microsoft.com/office/drawing/2010/main">
        <p:nvSpPr>
          <p:cNvPr id="2" name="Title 1"/>
          <p:cNvSpPr>
            <a:spLocks noGrp="1"/>
          </p:cNvSpPr>
          <p:nvPr>
            <p:ph type="title"/>
          </p:nvPr>
        </p:nvSpPr>
        <p:spPr>
          <a:xfrm>
            <a:off x="609600" y="238539"/>
            <a:ext cx="7600000" cy="586961"/>
          </a:xfrm>
          <a:prstGeom prst="rect">
            <a:avLst/>
          </a:prstGeom>
        </p:spPr>
        <p:txBody>
          <a:bodyPr wrap="none"/>
          <a:lstStyle/>
          <a:p>
            <a:pPr marL="0" lvl="0" indent="0"/>
            <a:r>
              <a:rPr lang="is-IS" sz="1850">
                <a:solidFill>
                  <a:srgbClr val="548235"/>
                </a:solidFill>
                <a:latin typeface="Arial"/>
              </a:rPr>
              <a:t>Tafla 2.5: Fallgildi fyrir lim(x→0) sin(1/x)</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22000" cy="2807208"/>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r>
                            <a:rPr i="1"/>
                            <a:t>x</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m:rPr>
                                    <m:nor/>
                                  </m:rPr>
                                  <a:rPr/>
                                  <m:t>sin</m:t>
                                </m:r>
                                <m:d>
                                  <m:dPr>
                                    <m:ctrlPr>
                                      <a:rPr i="1">
                                        <a:latin typeface="Cambria Math" panose="02040503050406030204" pitchFamily="18" charset="0"/>
                                      </a:rPr>
                                    </m:ctrlPr>
                                  </m:dPr>
                                  <m:e>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𝑥</m:t>
                                        </m:r>
                                      </m:den>
                                    </m:f>
                                  </m:e>
                                </m:d>
                              </m:oMath>
                            </m:oMathPara>
                          </a14:m>
                          <a:endParaRPr/>
                        </a:p>
                      </a:txBody>
                      <a:tcPr/>
                    </a:tc>
                    <a:tc>
                      <a:txBody>
                        <a:bodyPr/>
                        <a:lstStyle/>
                        <a:p>
                          <a:endParaRPr/>
                        </a:p>
                      </a:txBody>
                      <a:tcPr/>
                    </a:tc>
                    <a:tc>
                      <a:txBody>
                        <a:bodyPr/>
                        <a:lstStyle/>
                        <a:p>
                          <a:pPr marL="0" lvl="0" indent="0">
                            <a:buNone/>
                          </a:pPr>
                          <a:r>
                            <a:rPr i="1"/>
                            <a:t>x</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m:rPr>
                                    <m:nor/>
                                  </m:rPr>
                                  <a:rPr/>
                                  <m:t>sin</m:t>
                                </m:r>
                                <m:d>
                                  <m:dPr>
                                    <m:ctrlPr>
                                      <a:rPr i="1">
                                        <a:latin typeface="Cambria Math" panose="02040503050406030204" pitchFamily="18" charset="0"/>
                                      </a:rPr>
                                    </m:ctrlPr>
                                  </m:dPr>
                                  <m:e>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𝑥</m:t>
                                        </m:r>
                                      </m:den>
                                    </m:f>
                                  </m:e>
                                </m:d>
                              </m:oMath>
                            </m:oMathPara>
                          </a14:m>
                          <a:endParaRPr/>
                        </a:p>
                      </a:txBody>
                      <a:tcPr/>
                    </a:tc>
                    <a:extLst>
                      <a:ext uri="{0D108BD9-81ED-4DB2-BD59-A6C34878D82A}">
                        <a16:rowId xmlns:a16="http://schemas.microsoft.com/office/drawing/2014/main" val="10000"/>
                      </a:ext>
                    </a:extLst>
                  </a:tr>
                  <a:tr h="0">
                    <a:tc>
                      <a:txBody>
                        <a:bodyPr/>
                        <a:lstStyle/>
                        <a:p>
                          <a:pPr marL="0" lvl="0" indent="0">
                            <a:buNone/>
                          </a:pPr>
                          <a:r>
                            <a:t>−0.1</a:t>
                          </a:r>
                        </a:p>
                      </a:txBody>
                      <a:tcPr/>
                    </a:tc>
                    <a:tc>
                      <a:txBody>
                        <a:bodyPr/>
                        <a:lstStyle/>
                        <a:p>
                          <a:pPr marL="0" lvl="0" indent="0">
                            <a:buNone/>
                          </a:pPr>
                          <a:r>
                            <a:t>0.544021110889</a:t>
                          </a:r>
                        </a:p>
                      </a:txBody>
                      <a:tcPr/>
                    </a:tc>
                    <a:tc>
                      <a:txBody>
                        <a:bodyPr/>
                        <a:lstStyle/>
                        <a:p>
                          <a:endParaRPr/>
                        </a:p>
                      </a:txBody>
                      <a:tcPr/>
                    </a:tc>
                    <a:tc>
                      <a:txBody>
                        <a:bodyPr/>
                        <a:lstStyle/>
                        <a:p>
                          <a:pPr marL="0" lvl="0" indent="0">
                            <a:buNone/>
                          </a:pPr>
                          <a:r>
                            <a:t>0.1</a:t>
                          </a:r>
                        </a:p>
                      </a:txBody>
                      <a:tcPr/>
                    </a:tc>
                    <a:tc>
                      <a:txBody>
                        <a:bodyPr/>
                        <a:lstStyle/>
                        <a:p>
                          <a:pPr marL="0" lvl="0" indent="0">
                            <a:buNone/>
                          </a:pPr>
                          <a:r>
                            <a:t>−0.544021110889</a:t>
                          </a:r>
                        </a:p>
                      </a:txBody>
                      <a:tcPr/>
                    </a:tc>
                    <a:extLst>
                      <a:ext uri="{0D108BD9-81ED-4DB2-BD59-A6C34878D82A}">
                        <a16:rowId xmlns:a16="http://schemas.microsoft.com/office/drawing/2014/main" val="10001"/>
                      </a:ext>
                    </a:extLst>
                  </a:tr>
                  <a:tr h="0">
                    <a:tc>
                      <a:txBody>
                        <a:bodyPr/>
                        <a:lstStyle/>
                        <a:p>
                          <a:pPr marL="0" lvl="0" indent="0">
                            <a:buNone/>
                          </a:pPr>
                          <a:r>
                            <a:t>−0.01</a:t>
                          </a:r>
                        </a:p>
                      </a:txBody>
                      <a:tcPr/>
                    </a:tc>
                    <a:tc>
                      <a:txBody>
                        <a:bodyPr/>
                        <a:lstStyle/>
                        <a:p>
                          <a:pPr marL="0" lvl="0" indent="0">
                            <a:buNone/>
                          </a:pPr>
                          <a:r>
                            <a:t>0.50636564111</a:t>
                          </a:r>
                        </a:p>
                      </a:txBody>
                      <a:tcPr/>
                    </a:tc>
                    <a:tc>
                      <a:txBody>
                        <a:bodyPr/>
                        <a:lstStyle/>
                        <a:p>
                          <a:endParaRPr/>
                        </a:p>
                      </a:txBody>
                      <a:tcPr/>
                    </a:tc>
                    <a:tc>
                      <a:txBody>
                        <a:bodyPr/>
                        <a:lstStyle/>
                        <a:p>
                          <a:pPr marL="0" lvl="0" indent="0">
                            <a:buNone/>
                          </a:pPr>
                          <a:r>
                            <a:t>0.01</a:t>
                          </a:r>
                        </a:p>
                      </a:txBody>
                      <a:tcPr/>
                    </a:tc>
                    <a:tc>
                      <a:txBody>
                        <a:bodyPr/>
                        <a:lstStyle/>
                        <a:p>
                          <a:pPr marL="0" lvl="0" indent="0">
                            <a:buNone/>
                          </a:pPr>
                          <a:r>
                            <a:t>−0.50636564111</a:t>
                          </a:r>
                        </a:p>
                      </a:txBody>
                      <a:tcPr/>
                    </a:tc>
                    <a:extLst>
                      <a:ext uri="{0D108BD9-81ED-4DB2-BD59-A6C34878D82A}">
                        <a16:rowId xmlns:a16="http://schemas.microsoft.com/office/drawing/2014/main" val="10002"/>
                      </a:ext>
                    </a:extLst>
                  </a:tr>
                  <a:tr h="0">
                    <a:tc>
                      <a:txBody>
                        <a:bodyPr/>
                        <a:lstStyle/>
                        <a:p>
                          <a:pPr marL="0" lvl="0" indent="0">
                            <a:buNone/>
                          </a:pPr>
                          <a:r>
                            <a:t>−0.001</a:t>
                          </a:r>
                        </a:p>
                      </a:txBody>
                      <a:tcPr/>
                    </a:tc>
                    <a:tc>
                      <a:txBody>
                        <a:bodyPr/>
                        <a:lstStyle/>
                        <a:p>
                          <a:pPr marL="0" lvl="0" indent="0">
                            <a:buNone/>
                          </a:pPr>
                          <a:r>
                            <a:t>−0.8268795405312</a:t>
                          </a:r>
                        </a:p>
                      </a:txBody>
                      <a:tcPr/>
                    </a:tc>
                    <a:tc>
                      <a:txBody>
                        <a:bodyPr/>
                        <a:lstStyle/>
                        <a:p>
                          <a:endParaRPr/>
                        </a:p>
                      </a:txBody>
                      <a:tcPr/>
                    </a:tc>
                    <a:tc>
                      <a:txBody>
                        <a:bodyPr/>
                        <a:lstStyle/>
                        <a:p>
                          <a:pPr marL="0" lvl="0" indent="0">
                            <a:buNone/>
                          </a:pPr>
                          <a:r>
                            <a:t>0.001</a:t>
                          </a:r>
                        </a:p>
                      </a:txBody>
                      <a:tcPr/>
                    </a:tc>
                    <a:tc>
                      <a:txBody>
                        <a:bodyPr/>
                        <a:lstStyle/>
                        <a:p>
                          <a:pPr marL="0" lvl="0" indent="0">
                            <a:buNone/>
                          </a:pPr>
                          <a:r>
                            <a:t>0.826879540532</a:t>
                          </a:r>
                        </a:p>
                      </a:txBody>
                      <a:tcPr/>
                    </a:tc>
                    <a:extLst>
                      <a:ext uri="{0D108BD9-81ED-4DB2-BD59-A6C34878D82A}">
                        <a16:rowId xmlns:a16="http://schemas.microsoft.com/office/drawing/2014/main" val="10003"/>
                      </a:ext>
                    </a:extLst>
                  </a:tr>
                  <a:tr h="0">
                    <a:tc>
                      <a:txBody>
                        <a:bodyPr/>
                        <a:lstStyle/>
                        <a:p>
                          <a:pPr marL="0" lvl="0" indent="0">
                            <a:buNone/>
                          </a:pPr>
                          <a:r>
                            <a:t>−0.0001</a:t>
                          </a:r>
                        </a:p>
                      </a:txBody>
                      <a:tcPr/>
                    </a:tc>
                    <a:tc>
                      <a:txBody>
                        <a:bodyPr/>
                        <a:lstStyle/>
                        <a:p>
                          <a:pPr marL="0" lvl="0" indent="0">
                            <a:buNone/>
                          </a:pPr>
                          <a:r>
                            <a:t>0.305614388888</a:t>
                          </a:r>
                        </a:p>
                      </a:txBody>
                      <a:tcPr/>
                    </a:tc>
                    <a:tc>
                      <a:txBody>
                        <a:bodyPr/>
                        <a:lstStyle/>
                        <a:p>
                          <a:endParaRPr/>
                        </a:p>
                      </a:txBody>
                      <a:tcPr/>
                    </a:tc>
                    <a:tc>
                      <a:txBody>
                        <a:bodyPr/>
                        <a:lstStyle/>
                        <a:p>
                          <a:pPr marL="0" lvl="0" indent="0">
                            <a:buNone/>
                          </a:pPr>
                          <a:r>
                            <a:t>0.0001</a:t>
                          </a:r>
                        </a:p>
                      </a:txBody>
                      <a:tcPr/>
                    </a:tc>
                    <a:tc>
                      <a:txBody>
                        <a:bodyPr/>
                        <a:lstStyle/>
                        <a:p>
                          <a:pPr marL="0" lvl="0" indent="0">
                            <a:buNone/>
                          </a:pPr>
                          <a:r>
                            <a:t>−0.305614388888</a:t>
                          </a:r>
                        </a:p>
                      </a:txBody>
                      <a:tcPr/>
                    </a:tc>
                    <a:extLst>
                      <a:ext uri="{0D108BD9-81ED-4DB2-BD59-A6C34878D82A}">
                        <a16:rowId xmlns:a16="http://schemas.microsoft.com/office/drawing/2014/main" val="10004"/>
                      </a:ext>
                    </a:extLst>
                  </a:tr>
                  <a:tr h="0">
                    <a:tc>
                      <a:txBody>
                        <a:bodyPr/>
                        <a:lstStyle/>
                        <a:p>
                          <a:pPr marL="0" lvl="0" indent="0">
                            <a:buNone/>
                          </a:pPr>
                          <a:r>
                            <a:t>−0.00001</a:t>
                          </a:r>
                        </a:p>
                      </a:txBody>
                      <a:tcPr/>
                    </a:tc>
                    <a:tc>
                      <a:txBody>
                        <a:bodyPr/>
                        <a:lstStyle/>
                        <a:p>
                          <a:pPr marL="0" lvl="0" indent="0">
                            <a:buNone/>
                          </a:pPr>
                          <a:r>
                            <a:t>−0.035748797987</a:t>
                          </a:r>
                        </a:p>
                      </a:txBody>
                      <a:tcPr/>
                    </a:tc>
                    <a:tc>
                      <a:txBody>
                        <a:bodyPr/>
                        <a:lstStyle/>
                        <a:p>
                          <a:endParaRPr/>
                        </a:p>
                      </a:txBody>
                      <a:tcPr/>
                    </a:tc>
                    <a:tc>
                      <a:txBody>
                        <a:bodyPr/>
                        <a:lstStyle/>
                        <a:p>
                          <a:pPr marL="0" lvl="0" indent="0">
                            <a:buNone/>
                          </a:pPr>
                          <a:r>
                            <a:t>0.00001</a:t>
                          </a:r>
                        </a:p>
                      </a:txBody>
                      <a:tcPr/>
                    </a:tc>
                    <a:tc>
                      <a:txBody>
                        <a:bodyPr/>
                        <a:lstStyle/>
                        <a:p>
                          <a:pPr marL="0" lvl="0" indent="0">
                            <a:buNone/>
                          </a:pPr>
                          <a:r>
                            <a:t>0.035748797987</a:t>
                          </a:r>
                        </a:p>
                      </a:txBody>
                      <a:tcPr/>
                    </a:tc>
                    <a:extLst>
                      <a:ext uri="{0D108BD9-81ED-4DB2-BD59-A6C34878D82A}">
                        <a16:rowId xmlns:a16="http://schemas.microsoft.com/office/drawing/2014/main" val="10005"/>
                      </a:ext>
                    </a:extLst>
                  </a:tr>
                  <a:tr h="0">
                    <a:tc>
                      <a:txBody>
                        <a:bodyPr/>
                        <a:lstStyle/>
                        <a:p>
                          <a:pPr marL="0" lvl="0" indent="0">
                            <a:buNone/>
                          </a:pPr>
                          <a:r>
                            <a:t>−0.000001</a:t>
                          </a:r>
                        </a:p>
                      </a:txBody>
                      <a:tcPr/>
                    </a:tc>
                    <a:tc>
                      <a:txBody>
                        <a:bodyPr/>
                        <a:lstStyle/>
                        <a:p>
                          <a:pPr marL="0" lvl="0" indent="0">
                            <a:buNone/>
                          </a:pPr>
                          <a:r>
                            <a:t>0.349993504187</a:t>
                          </a:r>
                        </a:p>
                      </a:txBody>
                      <a:tcPr/>
                    </a:tc>
                    <a:tc>
                      <a:txBody>
                        <a:bodyPr/>
                        <a:lstStyle/>
                        <a:p>
                          <a:endParaRPr/>
                        </a:p>
                      </a:txBody>
                      <a:tcPr/>
                    </a:tc>
                    <a:tc>
                      <a:txBody>
                        <a:bodyPr/>
                        <a:lstStyle/>
                        <a:p>
                          <a:pPr marL="0" lvl="0" indent="0">
                            <a:buNone/>
                          </a:pPr>
                          <a:r>
                            <a:t>0.000001</a:t>
                          </a:r>
                        </a:p>
                      </a:txBody>
                      <a:tcPr/>
                    </a:tc>
                    <a:tc>
                      <a:txBody>
                        <a:bodyPr/>
                        <a:lstStyle/>
                        <a:p>
                          <a:pPr marL="0" lvl="0" indent="0">
                            <a:buNone/>
                          </a:pPr>
                          <a:r>
                            <a:t>−0.349993504187</a:t>
                          </a:r>
                        </a:p>
                      </a:txBody>
                      <a:tcPr/>
                    </a:tc>
                    <a:extLst>
                      <a:ext uri="{0D108BD9-81ED-4DB2-BD59-A6C34878D82A}">
                        <a16:rowId xmlns:a16="http://schemas.microsoft.com/office/drawing/2014/main" val="10006"/>
                      </a:ext>
                    </a:extLst>
                  </a:tr>
                </a:tbl>
              </a:graphicData>
            </a:graphic>
          </p:graphicFrame>
        </mc:Choice>
        <mc:Fallback xmlns="">
          <p:pic>
            <p:nvPicPr>
              <p:cNvPr id="6" name="Full-table fallback 6"/>
              <p:cNvPicPr>
                <a:picLocks noChangeAspect="1"/>
              </p:cNvPicPr>
              <p:nvPr/>
            </p:nvPicPr>
            <p:blipFill>
              <a:blip r:embed="rId3"/>
              <a:stretch>
                <a:fillRect/>
              </a:stretch>
            </p:blipFill>
            <p:spPr>
              <a:xfrm>
                <a:off x="609600" y="952500"/>
                <a:ext cx="10922000" cy="2807208"/>
              </a:xfrm>
              <a:prstGeom prst="rect">
                <a:avLst/>
              </a:prstGeom>
            </p:spPr>
          </p:pic>
        </mc:Fallback>
      </mc:AlternateContent>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2.17</a:t>
            </a:r>
          </a:p>
        </p:txBody>
      </p:sp>
      <p:pic>
        <p:nvPicPr>
          <p:cNvPr id="3" name="Picture 1" descr="The graph of the function f(x) = sin(1/x), which oscillates rapidly between -1 and 1 as x approaches 0. The oscillations are less frequent as the function moves away from 0 on the x axis."/>
          <p:cNvPicPr>
            <a:picLocks noGrp="1" noChangeAspect="1"/>
          </p:cNvPicPr>
          <p:nvPr/>
        </p:nvPicPr>
        <p:blipFill>
          <a:blip r:embed="rId3"/>
          <a:stretch>
            <a:fillRect/>
          </a:stretch>
        </p:blipFill>
        <p:spPr bwMode="auto">
          <a:xfrm>
            <a:off x="2921000" y="953634"/>
            <a:ext cx="6337300" cy="4658631"/>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Línurit fallsins f(x)=sin(1/x) sveiflast hratt á milli −1 og 1 þegar x stefnir á 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xmlns:a14="http://schemas.microsoft.com/office/drawing/2010/main">
        <p:nvSpPr>
          <p:cNvPr id="2" name="Title 1"/>
          <p:cNvSpPr>
            <a:spLocks noGrp="1"/>
          </p:cNvSpPr>
          <p:nvPr>
            <p:ph type="title"/>
          </p:nvPr>
        </p:nvSpPr>
        <p:spPr>
          <a:xfrm>
            <a:off x="609600" y="238539"/>
            <a:ext cx="7600000" cy="850000"/>
          </a:xfrm>
          <a:prstGeom prst="rect">
            <a:avLst/>
          </a:prstGeom>
        </p:spPr>
        <p:txBody>
          <a:bodyPr wrap="none"/>
          <a:lstStyle/>
          <a:p>
            <a:pPr marL="0" lvl="0" indent="0"/>
            <a:r>
              <a:rPr lang="is-IS" sz="1800">
                <a:solidFill>
                  <a:srgbClr val="548235"/>
                </a:solidFill>
                <a:latin typeface="Arial"/>
              </a:rPr>
              <a:t>Tafla 2.6: Fallgildi fyrir</a:t>
            </a:r>
          </a:p>
          <a:p>
            <a:pPr marL="0" lvl="0" indent="0"/>
            <a:r>
              <a:rPr lang="is-IS" sz="1800">
                <a:solidFill>
                  <a:srgbClr val="548235"/>
                </a:solidFill>
                <a:latin typeface="Arial"/>
              </a:rPr>
              <a:t>f(x)=x+1 ef x&lt;2; f(x)=x²−4 ef x≥2</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1230000"/>
              <a:ext cx="10922000" cy="219456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r>
                            <a:rPr i="1"/>
                            <a:t>x</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𝑓</m:t>
                                </m:r>
                                <m:d>
                                  <m:dPr>
                                    <m:ctrlPr>
                                      <a:rPr i="1">
                                        <a:latin typeface="Cambria Math" panose="02040503050406030204" pitchFamily="18" charset="0"/>
                                      </a:rPr>
                                    </m:ctrlPr>
                                  </m:dPr>
                                  <m:e>
                                    <m:r>
                                      <a:rPr>
                                        <a:latin typeface="Cambria Math" panose="02040503050406030204" pitchFamily="18" charset="0"/>
                                      </a:rPr>
                                      <m:t>𝑥</m:t>
                                    </m:r>
                                  </m:e>
                                </m:d>
                                <m:r>
                                  <a:rPr>
                                    <a:latin typeface="Cambria Math" panose="02040503050406030204" pitchFamily="18" charset="0"/>
                                  </a:rPr>
                                  <m:t>=</m:t>
                                </m:r>
                                <m:r>
                                  <a:rPr>
                                    <a:latin typeface="Cambria Math" panose="02040503050406030204" pitchFamily="18" charset="0"/>
                                  </a:rPr>
                                  <m:t>𝑥</m:t>
                                </m:r>
                                <m:r>
                                  <a:rPr>
                                    <a:latin typeface="Cambria Math" panose="02040503050406030204" pitchFamily="18" charset="0"/>
                                  </a:rPr>
                                  <m:t>+1</m:t>
                                </m:r>
                              </m:oMath>
                            </m:oMathPara>
                          </a14:m>
                          <a:endParaRPr/>
                        </a:p>
                      </a:txBody>
                      <a:tcPr/>
                    </a:tc>
                    <a:tc>
                      <a:txBody>
                        <a:bodyPr/>
                        <a:lstStyle/>
                        <a:p>
                          <a:endParaRPr/>
                        </a:p>
                      </a:txBody>
                      <a:tcPr/>
                    </a:tc>
                    <a:tc>
                      <a:txBody>
                        <a:bodyPr/>
                        <a:lstStyle/>
                        <a:p>
                          <a:pPr marL="0" lvl="0" indent="0">
                            <a:buNone/>
                          </a:pPr>
                          <a:r>
                            <a:rPr i="1"/>
                            <a:t>x</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𝑓</m:t>
                                </m:r>
                                <m:d>
                                  <m:dPr>
                                    <m:ctrlPr>
                                      <a:rPr i="1">
                                        <a:latin typeface="Cambria Math" panose="02040503050406030204" pitchFamily="18" charset="0"/>
                                      </a:rPr>
                                    </m:ctrlPr>
                                  </m:dPr>
                                  <m:e>
                                    <m:r>
                                      <a:rPr>
                                        <a:latin typeface="Cambria Math" panose="02040503050406030204" pitchFamily="18" charset="0"/>
                                      </a:rPr>
                                      <m:t>𝑥</m:t>
                                    </m:r>
                                  </m:e>
                                </m:d>
                                <m:r>
                                  <a:rPr>
                                    <a:latin typeface="Cambria Math" panose="02040503050406030204" pitchFamily="18" charset="0"/>
                                  </a:rPr>
                                  <m:t>=</m:t>
                                </m:r>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2</m:t>
                                    </m:r>
                                  </m:sup>
                                </m:sSup>
                                <m:r>
                                  <a:rPr>
                                    <a:latin typeface="Cambria Math" panose="02040503050406030204" pitchFamily="18" charset="0"/>
                                  </a:rPr>
                                  <m:t>−4</m:t>
                                </m:r>
                              </m:oMath>
                            </m:oMathPara>
                          </a14:m>
                          <a:endParaRPr/>
                        </a:p>
                      </a:txBody>
                      <a:tcPr/>
                    </a:tc>
                    <a:extLst>
                      <a:ext uri="{0D108BD9-81ED-4DB2-BD59-A6C34878D82A}">
                        <a16:rowId xmlns:a16="http://schemas.microsoft.com/office/drawing/2014/main" val="10000"/>
                      </a:ext>
                    </a:extLst>
                  </a:tr>
                  <a:tr h="0">
                    <a:tc>
                      <a:txBody>
                        <a:bodyPr/>
                        <a:lstStyle/>
                        <a:p>
                          <a:pPr marL="0" lvl="0" indent="0">
                            <a:buNone/>
                          </a:pPr>
                          <a:r>
                            <a:t>1.9</a:t>
                          </a:r>
                        </a:p>
                      </a:txBody>
                      <a:tcPr/>
                    </a:tc>
                    <a:tc>
                      <a:txBody>
                        <a:bodyPr/>
                        <a:lstStyle/>
                        <a:p>
                          <a:pPr marL="0" lvl="0" indent="0">
                            <a:buNone/>
                          </a:pPr>
                          <a:r>
                            <a:t>2.9</a:t>
                          </a:r>
                        </a:p>
                      </a:txBody>
                      <a:tcPr/>
                    </a:tc>
                    <a:tc>
                      <a:txBody>
                        <a:bodyPr/>
                        <a:lstStyle/>
                        <a:p>
                          <a:endParaRPr/>
                        </a:p>
                      </a:txBody>
                      <a:tcPr/>
                    </a:tc>
                    <a:tc>
                      <a:txBody>
                        <a:bodyPr/>
                        <a:lstStyle/>
                        <a:p>
                          <a:pPr marL="0" lvl="0" indent="0">
                            <a:buNone/>
                          </a:pPr>
                          <a:r>
                            <a:t>2.1</a:t>
                          </a:r>
                        </a:p>
                      </a:txBody>
                      <a:tcPr/>
                    </a:tc>
                    <a:tc>
                      <a:txBody>
                        <a:bodyPr/>
                        <a:lstStyle/>
                        <a:p>
                          <a:pPr marL="0" lvl="0" indent="0">
                            <a:buNone/>
                          </a:pPr>
                          <a:r>
                            <a:t>0.41</a:t>
                          </a:r>
                        </a:p>
                      </a:txBody>
                      <a:tcPr/>
                    </a:tc>
                    <a:extLst>
                      <a:ext uri="{0D108BD9-81ED-4DB2-BD59-A6C34878D82A}">
                        <a16:rowId xmlns:a16="http://schemas.microsoft.com/office/drawing/2014/main" val="10001"/>
                      </a:ext>
                    </a:extLst>
                  </a:tr>
                  <a:tr h="0">
                    <a:tc>
                      <a:txBody>
                        <a:bodyPr/>
                        <a:lstStyle/>
                        <a:p>
                          <a:pPr marL="0" lvl="0" indent="0">
                            <a:buNone/>
                          </a:pPr>
                          <a:r>
                            <a:t>1.99</a:t>
                          </a:r>
                        </a:p>
                      </a:txBody>
                      <a:tcPr/>
                    </a:tc>
                    <a:tc>
                      <a:txBody>
                        <a:bodyPr/>
                        <a:lstStyle/>
                        <a:p>
                          <a:pPr marL="0" lvl="0" indent="0">
                            <a:buNone/>
                          </a:pPr>
                          <a:r>
                            <a:t>2.99</a:t>
                          </a:r>
                        </a:p>
                      </a:txBody>
                      <a:tcPr/>
                    </a:tc>
                    <a:tc>
                      <a:txBody>
                        <a:bodyPr/>
                        <a:lstStyle/>
                        <a:p>
                          <a:endParaRPr/>
                        </a:p>
                      </a:txBody>
                      <a:tcPr/>
                    </a:tc>
                    <a:tc>
                      <a:txBody>
                        <a:bodyPr/>
                        <a:lstStyle/>
                        <a:p>
                          <a:pPr marL="0" lvl="0" indent="0">
                            <a:buNone/>
                          </a:pPr>
                          <a:r>
                            <a:t>2.01</a:t>
                          </a:r>
                        </a:p>
                      </a:txBody>
                      <a:tcPr/>
                    </a:tc>
                    <a:tc>
                      <a:txBody>
                        <a:bodyPr/>
                        <a:lstStyle/>
                        <a:p>
                          <a:pPr marL="0" lvl="0" indent="0">
                            <a:buNone/>
                          </a:pPr>
                          <a:r>
                            <a:t>0.0401</a:t>
                          </a:r>
                        </a:p>
                      </a:txBody>
                      <a:tcPr/>
                    </a:tc>
                    <a:extLst>
                      <a:ext uri="{0D108BD9-81ED-4DB2-BD59-A6C34878D82A}">
                        <a16:rowId xmlns:a16="http://schemas.microsoft.com/office/drawing/2014/main" val="10002"/>
                      </a:ext>
                    </a:extLst>
                  </a:tr>
                  <a:tr h="0">
                    <a:tc>
                      <a:txBody>
                        <a:bodyPr/>
                        <a:lstStyle/>
                        <a:p>
                          <a:pPr marL="0" lvl="0" indent="0">
                            <a:buNone/>
                          </a:pPr>
                          <a:r>
                            <a:t>1.999</a:t>
                          </a:r>
                        </a:p>
                      </a:txBody>
                      <a:tcPr/>
                    </a:tc>
                    <a:tc>
                      <a:txBody>
                        <a:bodyPr/>
                        <a:lstStyle/>
                        <a:p>
                          <a:pPr marL="0" lvl="0" indent="0">
                            <a:buNone/>
                          </a:pPr>
                          <a:r>
                            <a:t>2.999</a:t>
                          </a:r>
                        </a:p>
                      </a:txBody>
                      <a:tcPr/>
                    </a:tc>
                    <a:tc>
                      <a:txBody>
                        <a:bodyPr/>
                        <a:lstStyle/>
                        <a:p>
                          <a:endParaRPr/>
                        </a:p>
                      </a:txBody>
                      <a:tcPr/>
                    </a:tc>
                    <a:tc>
                      <a:txBody>
                        <a:bodyPr/>
                        <a:lstStyle/>
                        <a:p>
                          <a:pPr marL="0" lvl="0" indent="0">
                            <a:buNone/>
                          </a:pPr>
                          <a:r>
                            <a:t>2.001</a:t>
                          </a:r>
                        </a:p>
                      </a:txBody>
                      <a:tcPr/>
                    </a:tc>
                    <a:tc>
                      <a:txBody>
                        <a:bodyPr/>
                        <a:lstStyle/>
                        <a:p>
                          <a:pPr marL="0" lvl="0" indent="0">
                            <a:buNone/>
                          </a:pPr>
                          <a:r>
                            <a:t>0.004001</a:t>
                          </a:r>
                        </a:p>
                      </a:txBody>
                      <a:tcPr/>
                    </a:tc>
                    <a:extLst>
                      <a:ext uri="{0D108BD9-81ED-4DB2-BD59-A6C34878D82A}">
                        <a16:rowId xmlns:a16="http://schemas.microsoft.com/office/drawing/2014/main" val="10003"/>
                      </a:ext>
                    </a:extLst>
                  </a:tr>
                  <a:tr h="0">
                    <a:tc>
                      <a:txBody>
                        <a:bodyPr/>
                        <a:lstStyle/>
                        <a:p>
                          <a:pPr marL="0" lvl="0" indent="0">
                            <a:buNone/>
                          </a:pPr>
                          <a:r>
                            <a:t>1.9999</a:t>
                          </a:r>
                        </a:p>
                      </a:txBody>
                      <a:tcPr/>
                    </a:tc>
                    <a:tc>
                      <a:txBody>
                        <a:bodyPr/>
                        <a:lstStyle/>
                        <a:p>
                          <a:pPr marL="0" lvl="0" indent="0">
                            <a:buNone/>
                          </a:pPr>
                          <a:r>
                            <a:t>2.9999</a:t>
                          </a:r>
                        </a:p>
                      </a:txBody>
                      <a:tcPr/>
                    </a:tc>
                    <a:tc>
                      <a:txBody>
                        <a:bodyPr/>
                        <a:lstStyle/>
                        <a:p>
                          <a:endParaRPr/>
                        </a:p>
                      </a:txBody>
                      <a:tcPr/>
                    </a:tc>
                    <a:tc>
                      <a:txBody>
                        <a:bodyPr/>
                        <a:lstStyle/>
                        <a:p>
                          <a:pPr marL="0" lvl="0" indent="0">
                            <a:buNone/>
                          </a:pPr>
                          <a:r>
                            <a:t>2.0001</a:t>
                          </a:r>
                        </a:p>
                      </a:txBody>
                      <a:tcPr/>
                    </a:tc>
                    <a:tc>
                      <a:txBody>
                        <a:bodyPr/>
                        <a:lstStyle/>
                        <a:p>
                          <a:pPr marL="0" lvl="0" indent="0">
                            <a:buNone/>
                          </a:pPr>
                          <a:r>
                            <a:t>0.00040001</a:t>
                          </a:r>
                        </a:p>
                      </a:txBody>
                      <a:tcPr/>
                    </a:tc>
                    <a:extLst>
                      <a:ext uri="{0D108BD9-81ED-4DB2-BD59-A6C34878D82A}">
                        <a16:rowId xmlns:a16="http://schemas.microsoft.com/office/drawing/2014/main" val="10004"/>
                      </a:ext>
                    </a:extLst>
                  </a:tr>
                  <a:tr h="0">
                    <a:tc>
                      <a:txBody>
                        <a:bodyPr/>
                        <a:lstStyle/>
                        <a:p>
                          <a:pPr marL="0" lvl="0" indent="0">
                            <a:buNone/>
                          </a:pPr>
                          <a:r>
                            <a:t>1.99999</a:t>
                          </a:r>
                        </a:p>
                      </a:txBody>
                      <a:tcPr/>
                    </a:tc>
                    <a:tc>
                      <a:txBody>
                        <a:bodyPr/>
                        <a:lstStyle/>
                        <a:p>
                          <a:pPr marL="0" lvl="0" indent="0">
                            <a:buNone/>
                          </a:pPr>
                          <a:r>
                            <a:t>2.99999</a:t>
                          </a:r>
                        </a:p>
                      </a:txBody>
                      <a:tcPr/>
                    </a:tc>
                    <a:tc>
                      <a:txBody>
                        <a:bodyPr/>
                        <a:lstStyle/>
                        <a:p>
                          <a:endParaRPr/>
                        </a:p>
                      </a:txBody>
                      <a:tcPr/>
                    </a:tc>
                    <a:tc>
                      <a:txBody>
                        <a:bodyPr/>
                        <a:lstStyle/>
                        <a:p>
                          <a:pPr marL="0" lvl="0" indent="0">
                            <a:buNone/>
                          </a:pPr>
                          <a:r>
                            <a:t>2.00001</a:t>
                          </a:r>
                        </a:p>
                      </a:txBody>
                      <a:tcPr/>
                    </a:tc>
                    <a:tc>
                      <a:txBody>
                        <a:bodyPr/>
                        <a:lstStyle/>
                        <a:p>
                          <a:pPr marL="0" lvl="0" indent="0">
                            <a:buNone/>
                          </a:pPr>
                          <a:r>
                            <a:t>0.0000400001</a:t>
                          </a:r>
                        </a:p>
                      </a:txBody>
                      <a:tcPr/>
                    </a:tc>
                    <a:extLst>
                      <a:ext uri="{0D108BD9-81ED-4DB2-BD59-A6C34878D82A}">
                        <a16:rowId xmlns:a16="http://schemas.microsoft.com/office/drawing/2014/main" val="10005"/>
                      </a:ext>
                    </a:extLst>
                  </a:tr>
                </a:tbl>
              </a:graphicData>
            </a:graphic>
          </p:graphicFrame>
        </mc:Choice>
        <mc:Fallback xmlns="">
          <p:pic>
            <p:nvPicPr>
              <p:cNvPr id="6" name="Full-table fallback 6"/>
              <p:cNvPicPr>
                <a:picLocks noChangeAspect="1"/>
              </p:cNvPicPr>
              <p:nvPr/>
            </p:nvPicPr>
            <p:blipFill>
              <a:blip r:embed="rId3"/>
              <a:stretch>
                <a:fillRect/>
              </a:stretch>
            </p:blipFill>
            <p:spPr>
              <a:xfrm>
                <a:off x="609600" y="952500"/>
                <a:ext cx="10922000" cy="2194560"/>
              </a:xfrm>
              <a:prstGeom prst="rect">
                <a:avLst/>
              </a:prstGeom>
            </p:spPr>
          </p:pic>
        </mc:Fallback>
      </mc:AlternateContent>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2.18</a:t>
            </a:r>
          </a:p>
        </p:txBody>
      </p:sp>
      <p:pic>
        <p:nvPicPr>
          <p:cNvPr id="3" name="Picture 1" descr="The graph of the given piecewise function. The first piece is f(x) = x+1 if x &lt; 2. The second piece is x^2 – 4 if x &gt;= 2. The first piece is a line with x intercept at (-1, 0) and y intercept at (0,1). There is an open circle at (2,3), where the endpoint would be. The second piece is the right half of a parabola opening upward. The vertex at (2,0) is a solid circle."/>
          <p:cNvPicPr>
            <a:picLocks noGrp="1" noChangeAspect="1"/>
          </p:cNvPicPr>
          <p:nvPr/>
        </p:nvPicPr>
        <p:blipFill>
          <a:blip r:embed="rId3"/>
          <a:stretch>
            <a:fillRect/>
          </a:stretch>
        </p:blipFill>
        <p:spPr bwMode="auto">
          <a:xfrm>
            <a:off x="3469103" y="952500"/>
            <a:ext cx="5266493"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Fallið f(x)=x+1 fyrir x&lt;2 og f(x)=x²−4 fyrir x≥2 er ósamfellt við x=2.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xmlns:a14="http://schemas.microsoft.com/office/drawing/2010/main">
        <p:nvSpPr>
          <p:cNvPr id="2" name="Title 1"/>
          <p:cNvSpPr>
            <a:spLocks noGrp="1"/>
          </p:cNvSpPr>
          <p:nvPr>
            <p:ph type="title"/>
          </p:nvPr>
        </p:nvSpPr>
        <p:spPr>
          <a:xfrm>
            <a:off x="609600" y="238539"/>
            <a:ext cx="7600000" cy="586961"/>
          </a:xfrm>
          <a:prstGeom prst="rect">
            <a:avLst/>
          </a:prstGeom>
        </p:spPr>
        <p:txBody>
          <a:bodyPr wrap="none"/>
          <a:lstStyle/>
          <a:p>
            <a:pPr marL="0" lvl="0" indent="0"/>
            <a:r>
              <a:rPr lang="is-IS" sz="1850">
                <a:solidFill>
                  <a:srgbClr val="548235"/>
                </a:solidFill>
                <a:latin typeface="Arial"/>
              </a:rPr>
              <a:t>Tafla 2.7: Fallgildi fyrir f(x)=1/x</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22000" cy="2801366"/>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r>
                            <a:rPr i="1"/>
                            <a:t>x</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𝑥</m:t>
                                    </m:r>
                                  </m:den>
                                </m:f>
                              </m:oMath>
                            </m:oMathPara>
                          </a14:m>
                          <a:endParaRPr/>
                        </a:p>
                      </a:txBody>
                      <a:tcPr/>
                    </a:tc>
                    <a:tc>
                      <a:txBody>
                        <a:bodyPr/>
                        <a:lstStyle/>
                        <a:p>
                          <a:endParaRPr/>
                        </a:p>
                      </a:txBody>
                      <a:tcPr/>
                    </a:tc>
                    <a:tc>
                      <a:txBody>
                        <a:bodyPr/>
                        <a:lstStyle/>
                        <a:p>
                          <a:pPr marL="0" lvl="0" indent="0">
                            <a:buNone/>
                          </a:pPr>
                          <a:r>
                            <a:rPr i="1"/>
                            <a:t>x</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𝑥</m:t>
                                    </m:r>
                                  </m:den>
                                </m:f>
                              </m:oMath>
                            </m:oMathPara>
                          </a14:m>
                          <a:endParaRPr/>
                        </a:p>
                      </a:txBody>
                      <a:tcPr/>
                    </a:tc>
                    <a:extLst>
                      <a:ext uri="{0D108BD9-81ED-4DB2-BD59-A6C34878D82A}">
                        <a16:rowId xmlns:a16="http://schemas.microsoft.com/office/drawing/2014/main" val="10000"/>
                      </a:ext>
                    </a:extLst>
                  </a:tr>
                  <a:tr h="0">
                    <a:tc>
                      <a:txBody>
                        <a:bodyPr/>
                        <a:lstStyle/>
                        <a:p>
                          <a:pPr marL="0" lvl="0" indent="0">
                            <a:buNone/>
                          </a:pPr>
                          <a:r>
                            <a:t>−0.1</a:t>
                          </a:r>
                        </a:p>
                      </a:txBody>
                      <a:tcPr/>
                    </a:tc>
                    <a:tc>
                      <a:txBody>
                        <a:bodyPr/>
                        <a:lstStyle/>
                        <a:p>
                          <a:pPr marL="0" lvl="0" indent="0">
                            <a:buNone/>
                          </a:pPr>
                          <a:r>
                            <a:t>−10</a:t>
                          </a:r>
                        </a:p>
                      </a:txBody>
                      <a:tcPr/>
                    </a:tc>
                    <a:tc>
                      <a:txBody>
                        <a:bodyPr/>
                        <a:lstStyle/>
                        <a:p>
                          <a:endParaRPr/>
                        </a:p>
                      </a:txBody>
                      <a:tcPr/>
                    </a:tc>
                    <a:tc>
                      <a:txBody>
                        <a:bodyPr/>
                        <a:lstStyle/>
                        <a:p>
                          <a:pPr marL="0" lvl="0" indent="0">
                            <a:buNone/>
                          </a:pPr>
                          <a:r>
                            <a:t>0.1</a:t>
                          </a:r>
                        </a:p>
                      </a:txBody>
                      <a:tcPr/>
                    </a:tc>
                    <a:tc>
                      <a:txBody>
                        <a:bodyPr/>
                        <a:lstStyle/>
                        <a:p>
                          <a:pPr marL="0" lvl="0" indent="0">
                            <a:buNone/>
                          </a:pPr>
                          <a:r>
                            <a:t>10</a:t>
                          </a:r>
                        </a:p>
                      </a:txBody>
                      <a:tcPr/>
                    </a:tc>
                    <a:extLst>
                      <a:ext uri="{0D108BD9-81ED-4DB2-BD59-A6C34878D82A}">
                        <a16:rowId xmlns:a16="http://schemas.microsoft.com/office/drawing/2014/main" val="10001"/>
                      </a:ext>
                    </a:extLst>
                  </a:tr>
                  <a:tr h="0">
                    <a:tc>
                      <a:txBody>
                        <a:bodyPr/>
                        <a:lstStyle/>
                        <a:p>
                          <a:pPr marL="0" lvl="0" indent="0">
                            <a:buNone/>
                          </a:pPr>
                          <a:r>
                            <a:t>−0.01</a:t>
                          </a:r>
                        </a:p>
                      </a:txBody>
                      <a:tcPr/>
                    </a:tc>
                    <a:tc>
                      <a:txBody>
                        <a:bodyPr/>
                        <a:lstStyle/>
                        <a:p>
                          <a:pPr marL="0" lvl="0" indent="0">
                            <a:buNone/>
                          </a:pPr>
                          <a:r>
                            <a:t>−100</a:t>
                          </a:r>
                        </a:p>
                      </a:txBody>
                      <a:tcPr/>
                    </a:tc>
                    <a:tc>
                      <a:txBody>
                        <a:bodyPr/>
                        <a:lstStyle/>
                        <a:p>
                          <a:endParaRPr/>
                        </a:p>
                      </a:txBody>
                      <a:tcPr/>
                    </a:tc>
                    <a:tc>
                      <a:txBody>
                        <a:bodyPr/>
                        <a:lstStyle/>
                        <a:p>
                          <a:pPr marL="0" lvl="0" indent="0">
                            <a:buNone/>
                          </a:pPr>
                          <a:r>
                            <a:t>0.01</a:t>
                          </a:r>
                        </a:p>
                      </a:txBody>
                      <a:tcPr/>
                    </a:tc>
                    <a:tc>
                      <a:txBody>
                        <a:bodyPr/>
                        <a:lstStyle/>
                        <a:p>
                          <a:pPr marL="0" lvl="0" indent="0">
                            <a:buNone/>
                          </a:pPr>
                          <a:r>
                            <a:t>100</a:t>
                          </a:r>
                        </a:p>
                      </a:txBody>
                      <a:tcPr/>
                    </a:tc>
                    <a:extLst>
                      <a:ext uri="{0D108BD9-81ED-4DB2-BD59-A6C34878D82A}">
                        <a16:rowId xmlns:a16="http://schemas.microsoft.com/office/drawing/2014/main" val="10002"/>
                      </a:ext>
                    </a:extLst>
                  </a:tr>
                  <a:tr h="0">
                    <a:tc>
                      <a:txBody>
                        <a:bodyPr/>
                        <a:lstStyle/>
                        <a:p>
                          <a:pPr marL="0" lvl="0" indent="0">
                            <a:buNone/>
                          </a:pPr>
                          <a:r>
                            <a:t>−0.001</a:t>
                          </a:r>
                        </a:p>
                      </a:txBody>
                      <a:tcPr/>
                    </a:tc>
                    <a:tc>
                      <a:txBody>
                        <a:bodyPr/>
                        <a:lstStyle/>
                        <a:p>
                          <a:pPr marL="0" lvl="0" indent="0">
                            <a:buNone/>
                          </a:pPr>
                          <a:r>
                            <a:t>−1000</a:t>
                          </a:r>
                        </a:p>
                      </a:txBody>
                      <a:tcPr/>
                    </a:tc>
                    <a:tc>
                      <a:txBody>
                        <a:bodyPr/>
                        <a:lstStyle/>
                        <a:p>
                          <a:endParaRPr/>
                        </a:p>
                      </a:txBody>
                      <a:tcPr/>
                    </a:tc>
                    <a:tc>
                      <a:txBody>
                        <a:bodyPr/>
                        <a:lstStyle/>
                        <a:p>
                          <a:pPr marL="0" lvl="0" indent="0">
                            <a:buNone/>
                          </a:pPr>
                          <a:r>
                            <a:t>0.001</a:t>
                          </a:r>
                        </a:p>
                      </a:txBody>
                      <a:tcPr/>
                    </a:tc>
                    <a:tc>
                      <a:txBody>
                        <a:bodyPr/>
                        <a:lstStyle/>
                        <a:p>
                          <a:pPr marL="0" lvl="0" indent="0">
                            <a:buNone/>
                          </a:pPr>
                          <a:r>
                            <a:t>1000</a:t>
                          </a:r>
                        </a:p>
                      </a:txBody>
                      <a:tcPr/>
                    </a:tc>
                    <a:extLst>
                      <a:ext uri="{0D108BD9-81ED-4DB2-BD59-A6C34878D82A}">
                        <a16:rowId xmlns:a16="http://schemas.microsoft.com/office/drawing/2014/main" val="10003"/>
                      </a:ext>
                    </a:extLst>
                  </a:tr>
                  <a:tr h="0">
                    <a:tc>
                      <a:txBody>
                        <a:bodyPr/>
                        <a:lstStyle/>
                        <a:p>
                          <a:pPr marL="0" lvl="0" indent="0">
                            <a:buNone/>
                          </a:pPr>
                          <a:r>
                            <a:t>−0.0001</a:t>
                          </a:r>
                        </a:p>
                      </a:txBody>
                      <a:tcPr/>
                    </a:tc>
                    <a:tc>
                      <a:txBody>
                        <a:bodyPr/>
                        <a:lstStyle/>
                        <a:p>
                          <a:pPr marL="0" lvl="0" indent="0">
                            <a:buNone/>
                          </a:pPr>
                          <a:r>
                            <a:t>−10,000</a:t>
                          </a:r>
                        </a:p>
                      </a:txBody>
                      <a:tcPr/>
                    </a:tc>
                    <a:tc>
                      <a:txBody>
                        <a:bodyPr/>
                        <a:lstStyle/>
                        <a:p>
                          <a:endParaRPr/>
                        </a:p>
                      </a:txBody>
                      <a:tcPr/>
                    </a:tc>
                    <a:tc>
                      <a:txBody>
                        <a:bodyPr/>
                        <a:lstStyle/>
                        <a:p>
                          <a:pPr marL="0" lvl="0" indent="0">
                            <a:buNone/>
                          </a:pPr>
                          <a:r>
                            <a:t>0.0001</a:t>
                          </a:r>
                        </a:p>
                      </a:txBody>
                      <a:tcPr/>
                    </a:tc>
                    <a:tc>
                      <a:txBody>
                        <a:bodyPr/>
                        <a:lstStyle/>
                        <a:p>
                          <a:pPr marL="0" lvl="0" indent="0">
                            <a:buNone/>
                          </a:pPr>
                          <a:r>
                            <a:t>10,000</a:t>
                          </a:r>
                        </a:p>
                      </a:txBody>
                      <a:tcPr/>
                    </a:tc>
                    <a:extLst>
                      <a:ext uri="{0D108BD9-81ED-4DB2-BD59-A6C34878D82A}">
                        <a16:rowId xmlns:a16="http://schemas.microsoft.com/office/drawing/2014/main" val="10004"/>
                      </a:ext>
                    </a:extLst>
                  </a:tr>
                  <a:tr h="0">
                    <a:tc>
                      <a:txBody>
                        <a:bodyPr/>
                        <a:lstStyle/>
                        <a:p>
                          <a:pPr marL="0" lvl="0" indent="0">
                            <a:buNone/>
                          </a:pPr>
                          <a:r>
                            <a:t>−0.00001</a:t>
                          </a:r>
                        </a:p>
                      </a:txBody>
                      <a:tcPr/>
                    </a:tc>
                    <a:tc>
                      <a:txBody>
                        <a:bodyPr/>
                        <a:lstStyle/>
                        <a:p>
                          <a:pPr marL="0" lvl="0" indent="0">
                            <a:buNone/>
                          </a:pPr>
                          <a:r>
                            <a:t>−100,000</a:t>
                          </a:r>
                        </a:p>
                      </a:txBody>
                      <a:tcPr/>
                    </a:tc>
                    <a:tc>
                      <a:txBody>
                        <a:bodyPr/>
                        <a:lstStyle/>
                        <a:p>
                          <a:endParaRPr/>
                        </a:p>
                      </a:txBody>
                      <a:tcPr/>
                    </a:tc>
                    <a:tc>
                      <a:txBody>
                        <a:bodyPr/>
                        <a:lstStyle/>
                        <a:p>
                          <a:pPr marL="0" lvl="0" indent="0">
                            <a:buNone/>
                          </a:pPr>
                          <a:r>
                            <a:t>0.00001</a:t>
                          </a:r>
                        </a:p>
                      </a:txBody>
                      <a:tcPr/>
                    </a:tc>
                    <a:tc>
                      <a:txBody>
                        <a:bodyPr/>
                        <a:lstStyle/>
                        <a:p>
                          <a:pPr marL="0" lvl="0" indent="0">
                            <a:buNone/>
                          </a:pPr>
                          <a:r>
                            <a:t>100,000</a:t>
                          </a:r>
                        </a:p>
                      </a:txBody>
                      <a:tcPr/>
                    </a:tc>
                    <a:extLst>
                      <a:ext uri="{0D108BD9-81ED-4DB2-BD59-A6C34878D82A}">
                        <a16:rowId xmlns:a16="http://schemas.microsoft.com/office/drawing/2014/main" val="10005"/>
                      </a:ext>
                    </a:extLst>
                  </a:tr>
                  <a:tr h="0">
                    <a:tc>
                      <a:txBody>
                        <a:bodyPr/>
                        <a:lstStyle/>
                        <a:p>
                          <a:pPr marL="0" lvl="0" indent="0">
                            <a:buNone/>
                          </a:pPr>
                          <a:r>
                            <a:t>−0.000001</a:t>
                          </a:r>
                        </a:p>
                      </a:txBody>
                      <a:tcPr/>
                    </a:tc>
                    <a:tc>
                      <a:txBody>
                        <a:bodyPr/>
                        <a:lstStyle/>
                        <a:p>
                          <a:pPr marL="0" lvl="0" indent="0">
                            <a:buNone/>
                          </a:pPr>
                          <a:r>
                            <a:t>−1,000,000</a:t>
                          </a:r>
                        </a:p>
                      </a:txBody>
                      <a:tcPr/>
                    </a:tc>
                    <a:tc>
                      <a:txBody>
                        <a:bodyPr/>
                        <a:lstStyle/>
                        <a:p>
                          <a:endParaRPr/>
                        </a:p>
                      </a:txBody>
                      <a:tcPr/>
                    </a:tc>
                    <a:tc>
                      <a:txBody>
                        <a:bodyPr/>
                        <a:lstStyle/>
                        <a:p>
                          <a:pPr marL="0" lvl="0" indent="0">
                            <a:buNone/>
                          </a:pPr>
                          <a:r>
                            <a:t>0.000001</a:t>
                          </a:r>
                        </a:p>
                      </a:txBody>
                      <a:tcPr/>
                    </a:tc>
                    <a:tc>
                      <a:txBody>
                        <a:bodyPr/>
                        <a:lstStyle/>
                        <a:p>
                          <a:pPr marL="0" lvl="0" indent="0">
                            <a:buNone/>
                          </a:pPr>
                          <a:r>
                            <a:t>1,000,000</a:t>
                          </a:r>
                        </a:p>
                      </a:txBody>
                      <a:tcPr/>
                    </a:tc>
                    <a:extLst>
                      <a:ext uri="{0D108BD9-81ED-4DB2-BD59-A6C34878D82A}">
                        <a16:rowId xmlns:a16="http://schemas.microsoft.com/office/drawing/2014/main" val="10006"/>
                      </a:ext>
                    </a:extLst>
                  </a:tr>
                </a:tbl>
              </a:graphicData>
            </a:graphic>
          </p:graphicFrame>
        </mc:Choice>
        <mc:Fallback xmlns="">
          <p:pic>
            <p:nvPicPr>
              <p:cNvPr id="6" name="Full-table fallback 6"/>
              <p:cNvPicPr>
                <a:picLocks noChangeAspect="1"/>
              </p:cNvPicPr>
              <p:nvPr/>
            </p:nvPicPr>
            <p:blipFill>
              <a:blip r:embed="rId3"/>
              <a:stretch>
                <a:fillRect/>
              </a:stretch>
            </p:blipFill>
            <p:spPr>
              <a:xfrm>
                <a:off x="609600" y="952500"/>
                <a:ext cx="10922000" cy="2801366"/>
              </a:xfrm>
              <a:prstGeom prst="rect">
                <a:avLst/>
              </a:prstGeom>
            </p:spPr>
          </p:pic>
        </mc:Fallback>
      </mc:AlternateContent>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2.19</a:t>
            </a:r>
          </a:p>
        </p:txBody>
      </p:sp>
      <p:pic>
        <p:nvPicPr>
          <p:cNvPr id="3" name="Picture 1" descr="The graph of the function f(x) = 1/x. The function curves asymptotically towards x=0 and y=0 in quadrants one and three."/>
          <p:cNvPicPr>
            <a:picLocks noGrp="1" noChangeAspect="1"/>
          </p:cNvPicPr>
          <p:nvPr/>
        </p:nvPicPr>
        <p:blipFill>
          <a:blip r:embed="rId3"/>
          <a:stretch>
            <a:fillRect/>
          </a:stretch>
        </p:blipFill>
        <p:spPr bwMode="auto">
          <a:xfrm>
            <a:off x="4318000" y="955274"/>
            <a:ext cx="3543300" cy="4655351"/>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Línurit fallsins f(x)=1/x staðfestir að markgildið þegar x stefnir á 0 er ekki til.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2.20</a:t>
            </a:r>
          </a:p>
        </p:txBody>
      </p:sp>
      <p:pic>
        <p:nvPicPr>
          <p:cNvPr id="3" name="Picture 1" descr="Two graphs side by side of f(x) = 1 / (x-a)^n. The first graph shows the case where n is an odd positive integer, and the second shows the case where n is an even positive integer. In the first, the graph has two segments. Each curve asymptotically towards the x axis, also known as y=0, and x=a. The segment to the left of x=a is below the x axis, and the segment to the right of x=a is above the x axis. In the second graph, both segments are above the x axis."/>
          <p:cNvPicPr>
            <a:picLocks noGrp="1" noChangeAspect="1"/>
          </p:cNvPicPr>
          <p:nvPr/>
        </p:nvPicPr>
        <p:blipFill>
          <a:blip r:embed="rId3"/>
          <a:stretch>
            <a:fillRect/>
          </a:stretch>
        </p:blipFill>
        <p:spPr bwMode="auto">
          <a:xfrm>
            <a:off x="2108200" y="953551"/>
            <a:ext cx="7975600" cy="4658798"/>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Fallið f(x)=1/(x−a)^n hefur óendanleg markgildi þegar x nálgast 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2.21</a:t>
            </a:r>
          </a:p>
        </p:txBody>
      </p:sp>
      <p:pic>
        <p:nvPicPr>
          <p:cNvPr id="3" name="Picture 1" descr="The graph of a function f(x) described by the above limits and values. There is a smooth curve for values below x=-2; at (-2, 3), there is an open circle. There is a smooth curve between (-2, 1] with a closed circle at (1,6). There is an open circle at (1,3), and a smooth curve stretching from there down asymptotically to negative infinity along x=3. The function also curves asymptotically along x=3 on the other side, also stretching to negative infinity. The function then changes concavity in the first quadrant around y=4.5 and continues up."/>
          <p:cNvPicPr>
            <a:picLocks noGrp="1" noChangeAspect="1"/>
          </p:cNvPicPr>
          <p:nvPr/>
        </p:nvPicPr>
        <p:blipFill>
          <a:blip r:embed="rId3"/>
          <a:stretch>
            <a:fillRect/>
          </a:stretch>
        </p:blipFill>
        <p:spPr bwMode="auto">
          <a:xfrm>
            <a:off x="3799130" y="952500"/>
            <a:ext cx="459374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Línuritið sýnir f(x).</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2.22</a:t>
            </a:r>
          </a:p>
        </p:txBody>
      </p:sp>
      <p:pic>
        <p:nvPicPr>
          <p:cNvPr id="3" name="Picture 1" descr="A picture of a futuristic spaceship speeding through deep space."/>
          <p:cNvPicPr>
            <a:picLocks noGrp="1" noChangeAspect="1"/>
          </p:cNvPicPr>
          <p:nvPr/>
        </p:nvPicPr>
        <p:blipFill>
          <a:blip r:embed="rId3"/>
          <a:stretch>
            <a:fillRect/>
          </a:stretch>
        </p:blipFill>
        <p:spPr bwMode="auto">
          <a:xfrm>
            <a:off x="2998267" y="952500"/>
            <a:ext cx="620816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(mynd: NASA)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2.23</a:t>
            </a:r>
          </a:p>
        </p:txBody>
      </p:sp>
      <p:pic>
        <p:nvPicPr>
          <p:cNvPr id="3" name="Picture 1" descr="A graph showing the ratio of masses as a function of the ratio of speed in Einstein’s equation for the mass of a moving object. The x axis is the ratio of the speeds, v/c. The y axis is the ratio of the masses, m/m0. The equation of the function is m = m0 / sqrt(1 –  v2 / c2 ). The graph is only in quadrant 1. It starts at (0,1) and curves up gently until about 0.8, where it increases seemingly exponentially; there is a vertical asymptote at v/c (or x) = 1."/>
          <p:cNvPicPr>
            <a:picLocks noGrp="1" noChangeAspect="1"/>
          </p:cNvPicPr>
          <p:nvPr/>
        </p:nvPicPr>
        <p:blipFill>
          <a:blip r:embed="rId3"/>
          <a:stretch>
            <a:fillRect/>
          </a:stretch>
        </p:blipFill>
        <p:spPr bwMode="auto">
          <a:xfrm>
            <a:off x="3216166" y="952500"/>
            <a:ext cx="5759667"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Línuritið sýnir massahlutfallið sem fall af hraðahlutfallinu í jöfnu Einsteins fyrir massa hlutar á hreyfingu.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2.8 Hlutföll massa og hraða hlutar á hreyfingu </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1999171"/>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𝑣</m:t>
                                    </m:r>
                                  </m:num>
                                  <m:den>
                                    <m:r>
                                      <a:rPr>
                                        <a:latin typeface="Cambria Math" panose="02040503050406030204" pitchFamily="18" charset="0"/>
                                      </a:rPr>
                                      <m:t>𝑐</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ad>
                                  <m:radPr>
                                    <m:ctrlPr>
                                      <a:rPr i="1">
                                        <a:latin typeface="Cambria Math" panose="02040503050406030204" pitchFamily="18" charset="0"/>
                                      </a:rPr>
                                    </m:ctrlPr>
                                  </m:radPr>
                                  <m:deg/>
                                  <m:e>
                                    <m:r>
                                      <a:rPr>
                                        <a:latin typeface="Cambria Math" panose="02040503050406030204" pitchFamily="18" charset="0"/>
                                      </a:rPr>
                                      <m:t>1−</m:t>
                                    </m:r>
                                    <m:f>
                                      <m:fPr>
                                        <m:ctrlPr>
                                          <a:rPr i="1">
                                            <a:latin typeface="Cambria Math" panose="02040503050406030204" pitchFamily="18" charset="0"/>
                                          </a:rPr>
                                        </m:ctrlPr>
                                      </m:fPr>
                                      <m:num>
                                        <m:sSup>
                                          <m:sSupPr>
                                            <m:ctrlPr>
                                              <a:rPr i="1">
                                                <a:latin typeface="Cambria Math" panose="02040503050406030204" pitchFamily="18" charset="0"/>
                                              </a:rPr>
                                            </m:ctrlPr>
                                          </m:sSupPr>
                                          <m:e>
                                            <m:r>
                                              <a:rPr>
                                                <a:latin typeface="Cambria Math" panose="02040503050406030204" pitchFamily="18" charset="0"/>
                                              </a:rPr>
                                              <m:t>𝑣</m:t>
                                            </m:r>
                                          </m:e>
                                          <m:sup>
                                            <m:r>
                                              <a:rPr>
                                                <a:latin typeface="Cambria Math" panose="02040503050406030204" pitchFamily="18" charset="0"/>
                                              </a:rPr>
                                              <m:t>2</m:t>
                                            </m:r>
                                          </m:sup>
                                        </m:sSup>
                                      </m:num>
                                      <m:den>
                                        <m:sSup>
                                          <m:sSupPr>
                                            <m:ctrlPr>
                                              <a:rPr i="1">
                                                <a:latin typeface="Cambria Math" panose="02040503050406030204" pitchFamily="18" charset="0"/>
                                              </a:rPr>
                                            </m:ctrlPr>
                                          </m:sSupPr>
                                          <m:e>
                                            <m:r>
                                              <a:rPr>
                                                <a:latin typeface="Cambria Math" panose="02040503050406030204" pitchFamily="18" charset="0"/>
                                              </a:rPr>
                                              <m:t>𝑐</m:t>
                                            </m:r>
                                          </m:e>
                                          <m:sup>
                                            <m:r>
                                              <a:rPr>
                                                <a:latin typeface="Cambria Math" panose="02040503050406030204" pitchFamily="18" charset="0"/>
                                              </a:rPr>
                                              <m:t>2</m:t>
                                            </m:r>
                                          </m:sup>
                                        </m:sSup>
                                      </m:den>
                                    </m:f>
                                  </m:e>
                                </m:rad>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𝑚</m:t>
                                    </m:r>
                                  </m:num>
                                  <m:den>
                                    <m:sSub>
                                      <m:sSubPr>
                                        <m:ctrlPr>
                                          <a:rPr i="1">
                                            <a:latin typeface="Cambria Math" panose="02040503050406030204" pitchFamily="18" charset="0"/>
                                          </a:rPr>
                                        </m:ctrlPr>
                                      </m:sSubPr>
                                      <m:e>
                                        <m:r>
                                          <a:rPr>
                                            <a:latin typeface="Cambria Math" panose="02040503050406030204" pitchFamily="18" charset="0"/>
                                          </a:rPr>
                                          <m:t>𝑚</m:t>
                                        </m:r>
                                      </m:e>
                                      <m:sub>
                                        <m:r>
                                          <a:rPr>
                                            <a:latin typeface="Cambria Math" panose="02040503050406030204" pitchFamily="18" charset="0"/>
                                          </a:rPr>
                                          <m:t>0</m:t>
                                        </m:r>
                                      </m:sub>
                                    </m:sSub>
                                  </m:den>
                                </m:f>
                              </m:oMath>
                            </m:oMathPara>
                          </a14:m>
                          <a:endParaRPr/>
                        </a:p>
                      </a:txBody>
                      <a:tcPr/>
                    </a:tc>
                    <a:extLst>
                      <a:ext uri="{0D108BD9-81ED-4DB2-BD59-A6C34878D82A}">
                        <a16:rowId xmlns:a16="http://schemas.microsoft.com/office/drawing/2014/main" val="10000"/>
                      </a:ext>
                    </a:extLst>
                  </a:tr>
                  <a:tr h="0">
                    <a:tc>
                      <a:txBody>
                        <a:bodyPr/>
                        <a:lstStyle/>
                        <a:p>
                          <a:pPr marL="0" lvl="0" indent="0">
                            <a:buNone/>
                          </a:pPr>
                          <a:r>
                            <a:t>0.99</a:t>
                          </a:r>
                        </a:p>
                      </a:txBody>
                      <a:tcPr/>
                    </a:tc>
                    <a:tc>
                      <a:txBody>
                        <a:bodyPr/>
                        <a:lstStyle/>
                        <a:p>
                          <a:pPr marL="0" lvl="0" indent="0">
                            <a:buNone/>
                          </a:pPr>
                          <a:r>
                            <a:t>0.1411</a:t>
                          </a:r>
                        </a:p>
                      </a:txBody>
                      <a:tcPr/>
                    </a:tc>
                    <a:tc>
                      <a:txBody>
                        <a:bodyPr/>
                        <a:lstStyle/>
                        <a:p>
                          <a:pPr marL="0" lvl="0" indent="0">
                            <a:buNone/>
                          </a:pPr>
                          <a:r>
                            <a:t>7.089</a:t>
                          </a:r>
                        </a:p>
                      </a:txBody>
                      <a:tcPr/>
                    </a:tc>
                    <a:extLst>
                      <a:ext uri="{0D108BD9-81ED-4DB2-BD59-A6C34878D82A}">
                        <a16:rowId xmlns:a16="http://schemas.microsoft.com/office/drawing/2014/main" val="10001"/>
                      </a:ext>
                    </a:extLst>
                  </a:tr>
                  <a:tr h="0">
                    <a:tc>
                      <a:txBody>
                        <a:bodyPr/>
                        <a:lstStyle/>
                        <a:p>
                          <a:pPr marL="0" lvl="0" indent="0">
                            <a:buNone/>
                          </a:pPr>
                          <a:r>
                            <a:t>0.999</a:t>
                          </a:r>
                        </a:p>
                      </a:txBody>
                      <a:tcPr/>
                    </a:tc>
                    <a:tc>
                      <a:txBody>
                        <a:bodyPr/>
                        <a:lstStyle/>
                        <a:p>
                          <a:pPr marL="0" lvl="0" indent="0">
                            <a:buNone/>
                          </a:pPr>
                          <a:r>
                            <a:t>0.0447</a:t>
                          </a:r>
                        </a:p>
                      </a:txBody>
                      <a:tcPr/>
                    </a:tc>
                    <a:tc>
                      <a:txBody>
                        <a:bodyPr/>
                        <a:lstStyle/>
                        <a:p>
                          <a:pPr marL="0" lvl="0" indent="0">
                            <a:buNone/>
                          </a:pPr>
                          <a:r>
                            <a:t>22.37</a:t>
                          </a:r>
                        </a:p>
                      </a:txBody>
                      <a:tcPr/>
                    </a:tc>
                    <a:extLst>
                      <a:ext uri="{0D108BD9-81ED-4DB2-BD59-A6C34878D82A}">
                        <a16:rowId xmlns:a16="http://schemas.microsoft.com/office/drawing/2014/main" val="10002"/>
                      </a:ext>
                    </a:extLst>
                  </a:tr>
                  <a:tr h="0">
                    <a:tc>
                      <a:txBody>
                        <a:bodyPr/>
                        <a:lstStyle/>
                        <a:p>
                          <a:pPr marL="0" lvl="0" indent="0">
                            <a:buNone/>
                          </a:pPr>
                          <a:r>
                            <a:t>0.9999</a:t>
                          </a:r>
                        </a:p>
                      </a:txBody>
                      <a:tcPr/>
                    </a:tc>
                    <a:tc>
                      <a:txBody>
                        <a:bodyPr/>
                        <a:lstStyle/>
                        <a:p>
                          <a:pPr marL="0" lvl="0" indent="0">
                            <a:buNone/>
                          </a:pPr>
                          <a:r>
                            <a:t>0.0141</a:t>
                          </a:r>
                        </a:p>
                      </a:txBody>
                      <a:tcPr/>
                    </a:tc>
                    <a:tc>
                      <a:txBody>
                        <a:bodyPr/>
                        <a:lstStyle/>
                        <a:p>
                          <a:pPr marL="0" lvl="0" indent="0">
                            <a:buNone/>
                          </a:pPr>
                          <a:r>
                            <a:t>70.71</a:t>
                          </a:r>
                        </a:p>
                      </a:txBody>
                      <a:tcPr/>
                    </a:tc>
                    <a:extLst>
                      <a:ext uri="{0D108BD9-81ED-4DB2-BD59-A6C34878D82A}">
                        <a16:rowId xmlns:a16="http://schemas.microsoft.com/office/drawing/2014/main" val="10003"/>
                      </a:ext>
                    </a:extLst>
                  </a:tr>
                </a:tbl>
              </a:graphicData>
            </a:graphic>
          </p:graphicFrame>
        </mc:Choice>
        <mc:Fallback xmlns="">
          <p:pic>
            <p:nvPicPr>
              <p:cNvPr id="6" name="Full-table fallback 6"/>
              <p:cNvPicPr>
                <a:picLocks noChangeAspect="1"/>
              </p:cNvPicPr>
              <p:nvPr/>
            </p:nvPicPr>
            <p:blipFill>
              <a:blip r:embed="rId2"/>
              <a:stretch>
                <a:fillRect/>
              </a:stretch>
            </p:blipFill>
            <p:spPr>
              <a:xfrm>
                <a:off x="609600" y="952500"/>
                <a:ext cx="10972800" cy="1999171"/>
              </a:xfrm>
              <a:prstGeom prst="rect">
                <a:avLst/>
              </a:prstGeom>
            </p:spPr>
          </p:pic>
        </mc:Fallback>
      </mc:AlternateContent>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2.3 Reiknireglur fyrir markgildi (1 af 2)</a:t>
            </a:r>
          </a:p>
        </p:txBody>
      </p:sp>
      <p:sp>
        <p:nvSpPr>
          <p:cNvPr id="3" name="Content Placeholder 2"/>
          <p:cNvSpPr>
            <a:spLocks noGrp="1"/>
          </p:cNvSpPr>
          <p:nvPr>
            <p:ph idx="1"/>
          </p:nvPr>
        </p:nvSpPr>
        <p:spPr/>
        <p:txBody>
          <a:bodyPr/>
          <a:lstStyle/>
          <a:p>
            <a:pPr marL="0" lvl="0" indent="0">
              <a:buNone/>
            </a:pPr>
            <a:r>
              <a:rPr b="1"/>
              <a:t>Námsmarkmið</a:t>
            </a:r>
          </a:p>
          <a:p>
            <a:pPr lvl="0"/>
            <a:r>
              <a:t>Þekkja helstu reiknireglur um markgildi.</a:t>
            </a:r>
          </a:p>
          <a:p>
            <a:pPr lvl="0"/>
            <a:r>
              <a:t>Nota reiknireglur um markgildi til að reikna markgildi falls.</a:t>
            </a:r>
          </a:p>
          <a:p>
            <a:pPr lvl="0"/>
            <a:r>
              <a:t>Reikna markgildi falls með þáttun.</a:t>
            </a:r>
          </a:p>
          <a:p>
            <a:pPr lvl="0"/>
            <a:r>
              <a:t>Nota reiknireglur um markgildi til að reikna markgildi margliðu eða ræðs falls.</a:t>
            </a:r>
          </a:p>
          <a:p>
            <a:pPr lvl="0"/>
            <a:r>
              <a:t>Reikna markgildi falls með þáttun eða samokum.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2.3 Reiknireglur fyrir markgildi (2 af 2)</a:t>
            </a:r>
          </a:p>
        </p:txBody>
      </p:sp>
      <p:sp>
        <p:nvSpPr>
          <p:cNvPr id="3" name="Content Placeholder 2"/>
          <p:cNvSpPr>
            <a:spLocks noGrp="1"/>
          </p:cNvSpPr>
          <p:nvPr>
            <p:ph idx="1"/>
          </p:nvPr>
        </p:nvSpPr>
        <p:spPr/>
        <p:txBody>
          <a:bodyPr/>
          <a:lstStyle/>
          <a:p>
            <a:pPr marL="0" lvl="0" indent="0">
              <a:buNone/>
            </a:pPr>
            <a:r>
              <a:rPr b="1"/>
              <a:t>Námsmarkmið</a:t>
            </a:r>
          </a:p>
          <a:p>
            <a:pPr lvl="0"/>
            <a:r>
              <a:t>Reikna markgildi falls með klemmusetningunni.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2.24</a:t>
            </a:r>
          </a:p>
        </p:txBody>
      </p:sp>
      <p:pic>
        <p:nvPicPr>
          <p:cNvPr id="3" name="Picture 1" descr="Two graphs side by side. The first is a graph of g(x) = x + 1, a linear function with y intercept at (0,1) and x intercept at (-1,0). The second is a graph of f(x) = (x^2 – 1) / (x – 1). This graph is identical to the first for all x not equal to 1, as there is an open circle at (1,2) in the second graph."/>
          <p:cNvPicPr>
            <a:picLocks noGrp="1" noChangeAspect="1"/>
          </p:cNvPicPr>
          <p:nvPr/>
        </p:nvPicPr>
        <p:blipFill>
          <a:blip r:embed="rId3"/>
          <a:stretch>
            <a:fillRect/>
          </a:stretch>
        </p:blipFill>
        <p:spPr bwMode="auto">
          <a:xfrm>
            <a:off x="1247246" y="952500"/>
            <a:ext cx="9710208"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Gröf f(x) og g(x) eru eins fyrir öll x≠1. Markgildi fallanna í 1 eru jöfn.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2.25</a:t>
            </a:r>
          </a:p>
        </p:txBody>
      </p:sp>
      <p:pic>
        <p:nvPicPr>
          <p:cNvPr id="3" name="Picture 1" descr="A graph of the function f(x) = sqrt(x-3). Visually, the function looks like the top half of a parabola opening to the right with vertex at (3,0)."/>
          <p:cNvPicPr>
            <a:picLocks noGrp="1" noChangeAspect="1"/>
          </p:cNvPicPr>
          <p:nvPr/>
        </p:nvPicPr>
        <p:blipFill>
          <a:blip r:embed="rId3"/>
          <a:stretch>
            <a:fillRect/>
          </a:stretch>
        </p:blipFill>
        <p:spPr bwMode="auto">
          <a:xfrm>
            <a:off x="1422400" y="953340"/>
            <a:ext cx="9347200" cy="465922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Grafið sýnir fallið f(x)=x−3.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2.26</a:t>
            </a:r>
          </a:p>
        </p:txBody>
      </p:sp>
      <p:pic>
        <p:nvPicPr>
          <p:cNvPr id="3" name="Picture 1" descr="The graph of a piecewise function with two segments. For x&lt;2, the function is linear with the equation 4x-3. There is an open circle at (2,5). The second segment is a parabola and exists for x&gt;=2, with the equation (x-3)^2. There is a closed circle at (2,1). The vertex of the parabola is at (3,0)."/>
          <p:cNvPicPr>
            <a:picLocks noGrp="1" noChangeAspect="1"/>
          </p:cNvPicPr>
          <p:nvPr/>
        </p:nvPicPr>
        <p:blipFill>
          <a:blip r:embed="rId3"/>
          <a:stretch>
            <a:fillRect/>
          </a:stretch>
        </p:blipFill>
        <p:spPr bwMode="auto">
          <a:xfrm>
            <a:off x="3938360" y="952500"/>
            <a:ext cx="432797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Grafið sýnir fallið f(x).</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2.27</a:t>
            </a:r>
          </a:p>
        </p:txBody>
      </p:sp>
      <p:pic>
        <p:nvPicPr>
          <p:cNvPr id="3" name="Picture 1" descr="A graph of three functions over a small interval. All three functions curve. Over this interval, the function g(x) is trapped between the functions h(x), which gives greater y values for the same x values, and f(x), which gives smaller y values for the same x values. The functions all approach the same limit when x=a."/>
          <p:cNvPicPr>
            <a:picLocks noGrp="1" noChangeAspect="1"/>
          </p:cNvPicPr>
          <p:nvPr/>
        </p:nvPicPr>
        <p:blipFill>
          <a:blip r:embed="rId3"/>
          <a:stretch>
            <a:fillRect/>
          </a:stretch>
        </p:blipFill>
        <p:spPr bwMode="auto">
          <a:xfrm>
            <a:off x="3645793" y="952500"/>
            <a:ext cx="4913113"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Klemmusetningin gildir ef f(x)≤g(x)≤h(x) og markgildi f og h eru jöfn þegar x nálgast 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2.28</a:t>
            </a:r>
          </a:p>
        </p:txBody>
      </p:sp>
      <p:pic>
        <p:nvPicPr>
          <p:cNvPr id="3" name="Picture 1" descr="The graph of three functions: h(x) = x, f(x) = -x, and g(x) = xcos(x). The first, h(x) = x, is a linear function with slope of 1 going through the origin. The second, f(x), is also a linear function with slope of −1; going through the origin. The third, g(x) = xcos(x), curves between the two and goes through the origin. It opens upward for x&gt;0 and downward for x&gt;0."/>
          <p:cNvPicPr>
            <a:picLocks noGrp="1" noChangeAspect="1"/>
          </p:cNvPicPr>
          <p:nvPr/>
        </p:nvPicPr>
        <p:blipFill>
          <a:blip r:embed="rId3"/>
          <a:stretch>
            <a:fillRect/>
          </a:stretch>
        </p:blipFill>
        <p:spPr bwMode="auto">
          <a:xfrm>
            <a:off x="3647850" y="952500"/>
            <a:ext cx="489629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Gröf f(x),g(x) og h(x) eru sýnd í grennd við punktinn x=0.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2.29</a:t>
            </a:r>
          </a:p>
        </p:txBody>
      </p:sp>
      <p:pic>
        <p:nvPicPr>
          <p:cNvPr id="3" name="Picture 1" descr="A diagram of the unit circle in the x,y plane – it is a circle with radius 1 and center at the origin. A specific point (cos(theta), sin(theta)) is labeled in quadrant 1 on the edge of the circle. This point is one vertex of a right triangle inside the circle, with other vertices at the origin and (cos(theta), 0).  As such, the lengths of the sides are cos(theta) for the base and sin(theta) for the height, where theta is the angle created by the hypotenuse and base. The radian measure of angle theta is the length of the arc it subtends on the unit circle. The diagram shows that for 0 &lt; theta &lt; pi/2,  0 &lt; sin(theta) &lt; theta."/>
          <p:cNvPicPr>
            <a:picLocks noGrp="1" noChangeAspect="1"/>
          </p:cNvPicPr>
          <p:nvPr/>
        </p:nvPicPr>
        <p:blipFill>
          <a:blip r:embed="rId3"/>
          <a:stretch>
            <a:fillRect/>
          </a:stretch>
        </p:blipFill>
        <p:spPr bwMode="auto">
          <a:xfrm>
            <a:off x="3431928" y="952500"/>
            <a:ext cx="5340843"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Sínusfallið er sýnt sem línustrik við einingarhringinn.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2.30</a:t>
            </a:r>
          </a:p>
        </p:txBody>
      </p:sp>
      <p:pic>
        <p:nvPicPr>
          <p:cNvPr id="3" name="Picture 1" descr="The same diagram as the previous one. However, the triangle is expanded. The base is now from the origin to (1,0). The height goes from (1,0) to (1, tan(theta)). The hypotenuse goes from the origin to (1, tan(theta)). As such, the height is now tan(theta). It shows that for 0 &lt; theta &lt; pi/2, sin(theta) &lt; theta &lt; tan(theta)."/>
          <p:cNvPicPr>
            <a:picLocks noGrp="1" noChangeAspect="1"/>
          </p:cNvPicPr>
          <p:nvPr/>
        </p:nvPicPr>
        <p:blipFill>
          <a:blip r:embed="rId3"/>
          <a:stretch>
            <a:fillRect/>
          </a:stretch>
        </p:blipFill>
        <p:spPr bwMode="auto">
          <a:xfrm>
            <a:off x="3721671" y="952500"/>
            <a:ext cx="4748658"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Sínus- og tangensföllin eru sýnd sem línustrik við einingarhringinn.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2.31</a:t>
            </a:r>
          </a:p>
        </p:txBody>
      </p:sp>
      <p:pic>
        <p:nvPicPr>
          <p:cNvPr id="3" name="Picture 1" descr="A diagram of a circle with an inscribed polygon – namely, an octagon. An isosceles triangle is drawn with one of the sides of the octagon as the base and center of the circle/octagon as the top vertex. The height h goes from the center of the base b to the center, and each of the legs is also radii r of the circle. The angle created by the height h and one of the legs r is labeled as theta."/>
          <p:cNvPicPr>
            <a:picLocks noGrp="1" noChangeAspect="1"/>
          </p:cNvPicPr>
          <p:nvPr/>
        </p:nvPicPr>
        <p:blipFill>
          <a:blip r:embed="rId3"/>
          <a:stretch>
            <a:fillRect/>
          </a:stretch>
        </p:blipFill>
        <p:spPr bwMode="auto">
          <a:xfrm>
            <a:off x="2273300" y="953210"/>
            <a:ext cx="7632700" cy="5167480"/>
          </a:xfrm>
          <a:prstGeom prst="rect">
            <a:avLst/>
          </a:prstGeom>
          <a:noFill/>
          <a:ln w="9525">
            <a:noFill/>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2.4 Samfelldni</a:t>
            </a:r>
          </a:p>
        </p:txBody>
      </p:sp>
      <p:sp>
        <p:nvSpPr>
          <p:cNvPr id="3" name="Content Placeholder 2"/>
          <p:cNvSpPr>
            <a:spLocks noGrp="1"/>
          </p:cNvSpPr>
          <p:nvPr>
            <p:ph idx="1"/>
          </p:nvPr>
        </p:nvSpPr>
        <p:spPr/>
        <p:txBody>
          <a:bodyPr/>
          <a:lstStyle/>
          <a:p>
            <a:pPr marL="0" lvl="0" indent="0">
              <a:buNone/>
            </a:pPr>
            <a:r>
              <a:rPr b="1"/>
              <a:t>Námsmarkmið</a:t>
            </a:r>
          </a:p>
          <a:p>
            <a:pPr lvl="0"/>
            <a:r>
              <a:t>Útskýra skilyrðin þrjú fyrir samfelldni í punkti.</a:t>
            </a:r>
          </a:p>
          <a:p>
            <a:pPr lvl="0"/>
            <a:r>
              <a:t>Lýsa þremur gerðum ósamfelldni.</a:t>
            </a:r>
          </a:p>
          <a:p>
            <a:pPr lvl="0"/>
            <a:r>
              <a:t>Skilgreina samfelldni á bili.</a:t>
            </a:r>
          </a:p>
          <a:p>
            <a:pPr lvl="0"/>
            <a:r>
              <a:t>Setja fram setninguna um markgildi samsettra falla.</a:t>
            </a:r>
          </a:p>
          <a:p>
            <a:pPr lvl="0"/>
            <a:r>
              <a:t>Nefna dæmi um milligildissetninguna.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2.32</a:t>
            </a:r>
          </a:p>
        </p:txBody>
      </p:sp>
      <p:pic>
        <p:nvPicPr>
          <p:cNvPr id="3" name="Picture 1" descr="A graph of an increasing linear function f(x) which crosses the x axis from quadrant three to quadrant two and which crosses the y axis from quadrant two to quadrant one. A point a greater than zero is marked on the x axis. The point on the function f(x) above a is an open circle; the function is not defined at a."/>
          <p:cNvPicPr>
            <a:picLocks noGrp="1" noChangeAspect="1"/>
          </p:cNvPicPr>
          <p:nvPr/>
        </p:nvPicPr>
        <p:blipFill>
          <a:blip r:embed="rId3"/>
          <a:stretch>
            <a:fillRect/>
          </a:stretch>
        </p:blipFill>
        <p:spPr bwMode="auto">
          <a:xfrm>
            <a:off x="3368067" y="952500"/>
            <a:ext cx="5468565"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Fallið f(x) er ekki samfellt í a því f(a) er óskilgreint.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2.33</a:t>
            </a:r>
          </a:p>
        </p:txBody>
      </p:sp>
      <p:pic>
        <p:nvPicPr>
          <p:cNvPr id="3" name="Picture 1" descr="The graph of a piecewise function f(x) with two parts. The first part is an increasing linear function that crosses from quadrant three to quadrant one at the origin. A point a greater than zero is marked on the x axis. At fa. on this segment, there is a solid circle. The other segment is also an increasing linear function. It exists in quadrant one for values of x greater than a. At x=a, this segment has an open circle."/>
          <p:cNvPicPr>
            <a:picLocks noGrp="1" noChangeAspect="1"/>
          </p:cNvPicPr>
          <p:nvPr/>
        </p:nvPicPr>
        <p:blipFill>
          <a:blip r:embed="rId3"/>
          <a:stretch>
            <a:fillRect/>
          </a:stretch>
        </p:blipFill>
        <p:spPr bwMode="auto">
          <a:xfrm>
            <a:off x="3368067" y="952500"/>
            <a:ext cx="5468565"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Fallið f(x) er ekki samfellt í a því markgildið þegar x nálgast a er ekki til.</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2.34</a:t>
            </a:r>
          </a:p>
        </p:txBody>
      </p:sp>
      <p:pic>
        <p:nvPicPr>
          <p:cNvPr id="3" name="Picture 1" descr="The graph of a piecewise function with two parts. The first part is an increasing linear function that crosses the x axis from quadrant three to quadrant two and which crosses the y axis from quadrant two to quadrant one. A point a greater than zero is marked on the x axis. At this point, there is an open circle on the linear function. The second part is a point at x=a above the line."/>
          <p:cNvPicPr>
            <a:picLocks noGrp="1" noChangeAspect="1"/>
          </p:cNvPicPr>
          <p:nvPr/>
        </p:nvPicPr>
        <p:blipFill>
          <a:blip r:embed="rId3"/>
          <a:stretch>
            <a:fillRect/>
          </a:stretch>
        </p:blipFill>
        <p:spPr bwMode="auto">
          <a:xfrm>
            <a:off x="3368067" y="952500"/>
            <a:ext cx="5468565"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Fallið f(x) er ekki samfellt í a því markgildið þegar x nálgast a er ekki jafnt f(a).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2.35</a:t>
            </a:r>
          </a:p>
        </p:txBody>
      </p:sp>
      <p:pic>
        <p:nvPicPr>
          <p:cNvPr id="3" name="Picture 1" descr="A graph of the given function. There is a line which crosses the x axis from quadrant three to quadrant two and which crosses the y axis from quadrant two to quadrant one. At a point in quadrant one, there is an open circle where the function is not defined."/>
          <p:cNvPicPr>
            <a:picLocks noGrp="1" noChangeAspect="1"/>
          </p:cNvPicPr>
          <p:nvPr/>
        </p:nvPicPr>
        <p:blipFill>
          <a:blip r:embed="rId3"/>
          <a:stretch>
            <a:fillRect/>
          </a:stretch>
        </p:blipFill>
        <p:spPr bwMode="auto">
          <a:xfrm>
            <a:off x="3431928" y="952500"/>
            <a:ext cx="5340843"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Fallið f(x) er ósamfellt í 2 því f(2) er óskilgreint.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2.36</a:t>
            </a:r>
          </a:p>
        </p:txBody>
      </p:sp>
      <p:pic>
        <p:nvPicPr>
          <p:cNvPr id="3" name="Picture 1" descr="A graph of the given piecewise function, which has two parts. The first is a downward opening parabola which is symmetric about the y axis. Its vertex is on the y axis, greater than zero. There is a closed circle on the parabola for x=3. The second part is an increasing linear function in the first quadrant, which exists for values of x &gt; 3. There is an open circle at the end of the line where x would be 3."/>
          <p:cNvPicPr>
            <a:picLocks noGrp="1" noChangeAspect="1"/>
          </p:cNvPicPr>
          <p:nvPr/>
        </p:nvPicPr>
        <p:blipFill>
          <a:blip r:embed="rId3"/>
          <a:stretch>
            <a:fillRect/>
          </a:stretch>
        </p:blipFill>
        <p:spPr bwMode="auto">
          <a:xfrm>
            <a:off x="4128560" y="952500"/>
            <a:ext cx="394758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Fallið f(x) er ekki samfellt í 3 því markgildið þegar x nálgast 3 er ekki til.</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2.37</a:t>
            </a:r>
          </a:p>
        </p:txBody>
      </p:sp>
      <p:pic>
        <p:nvPicPr>
          <p:cNvPr id="3" name="Picture 1" descr="Three graphs, each showing a different discontinuity. The first is removable discontinuity. Here, the given function is a line with positive slope. At a point x=a, where a&gt;0, there is an open circle on the line and a closed circle a few units above the line. The second is a jump discontinuity. Here, there are two lines with positive slope. The first line exists for x&lt;=a, and the second exists for x&gt;a, where a&gt;0. The first line ends at a solid circle where x=a, and the second begins a few units up with an open circle at x=a. The third discontinuity type is infinite discontinuity. Here, the function has two parts separated by an asymptote x=a. The first segment is a curve stretching along the x axis to 0 as x goes to negative infinity and along the y axis to infinity as x goes to zero. The second segment is a curve stretching along the y axis to negative infinity as x goes to zero and along the x axis to 0 as x goes to infinity."/>
          <p:cNvPicPr>
            <a:picLocks noGrp="1" noChangeAspect="1"/>
          </p:cNvPicPr>
          <p:nvPr/>
        </p:nvPicPr>
        <p:blipFill>
          <a:blip r:embed="rId3"/>
          <a:stretch>
            <a:fillRect/>
          </a:stretch>
        </p:blipFill>
        <p:spPr bwMode="auto">
          <a:xfrm>
            <a:off x="612321" y="1511300"/>
            <a:ext cx="10967357" cy="35433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Ósamfelldni flokkast í (a) afmáanlega ósamfelldni, (b) stökkósamfelldni og (c) óendanlega ósamfelldni.</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2.38</a:t>
            </a:r>
          </a:p>
        </p:txBody>
      </p:sp>
      <p:pic>
        <p:nvPicPr>
          <p:cNvPr id="3" name="Picture 1" descr="A diagram illustrating the intermediate value theorem. There is a generic continuous curved function shown over the interval [a,b]. The points fa. and fb. are marked, and dotted lines are drawn from a, b, fa., and fb. to the points (a, fa.) and (b, fb.).  A third point, c, is plotted between a and b. Since the function is continuous, there is a value for fc. along the curve, and a line is drawn from c to (c, fc.) and from (c, fc.) to fc., which is labeled as z on the y axis."/>
          <p:cNvPicPr>
            <a:picLocks noGrp="1" noChangeAspect="1"/>
          </p:cNvPicPr>
          <p:nvPr/>
        </p:nvPicPr>
        <p:blipFill>
          <a:blip r:embed="rId3"/>
          <a:stretch>
            <a:fillRect/>
          </a:stretch>
        </p:blipFill>
        <p:spPr bwMode="auto">
          <a:xfrm>
            <a:off x="3571850" y="952500"/>
            <a:ext cx="504829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Til er tala c∈[a,b] sem uppfyllir f(c)=z.</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2.5 Nákvæm skilgreining á markgildi</a:t>
            </a:r>
          </a:p>
        </p:txBody>
      </p:sp>
      <p:sp>
        <p:nvSpPr>
          <p:cNvPr id="3" name="Content Placeholder 2"/>
          <p:cNvSpPr>
            <a:spLocks noGrp="1"/>
          </p:cNvSpPr>
          <p:nvPr>
            <p:ph idx="1"/>
          </p:nvPr>
        </p:nvSpPr>
        <p:spPr/>
        <p:txBody>
          <a:bodyPr/>
          <a:lstStyle/>
          <a:p>
            <a:pPr marL="0" lvl="0" indent="0">
              <a:buNone/>
            </a:pPr>
            <a:r>
              <a:rPr b="1"/>
              <a:t>Námsmarkmið</a:t>
            </a:r>
          </a:p>
          <a:p>
            <a:pPr lvl="0"/>
            <a:r>
              <a:t>Lýsa epsílon-delta-skilgreiningu markgildis.</a:t>
            </a:r>
          </a:p>
          <a:p>
            <a:pPr lvl="0"/>
            <a:r>
              <a:t>Beita epsílon-delta-skilgreiningunni til að finna markgildi falls.</a:t>
            </a:r>
          </a:p>
          <a:p>
            <a:pPr lvl="0"/>
            <a:r>
              <a:t>Lýsa epsílon-delta-skilgreiningum einhliða og óendanlegra markgilda.</a:t>
            </a:r>
          </a:p>
          <a:p>
            <a:pPr lvl="0"/>
            <a:r>
              <a:t>Nota epsílon-delta-skilgreininguna til að sanna reiknireglur um markgildi.</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2.9 Túlkun epsílon-delta-skilgreiningar markgildis </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210312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Skilgreining</a:t>
                          </a:r>
                        </a:p>
                      </a:txBody>
                      <a:tcPr/>
                    </a:tc>
                    <a:tc>
                      <a:txBody>
                        <a:bodyPr/>
                        <a:lstStyle/>
                        <a:p>
                          <a:pPr marL="0" lvl="0" indent="0">
                            <a:buNone/>
                          </a:pPr>
                          <a:r>
                            <a:t>Túlkun</a:t>
                          </a:r>
                        </a:p>
                      </a:txBody>
                      <a:tcPr/>
                    </a:tc>
                    <a:extLst>
                      <a:ext uri="{0D108BD9-81ED-4DB2-BD59-A6C34878D82A}">
                        <a16:rowId xmlns:a16="http://schemas.microsoft.com/office/drawing/2014/main" val="10000"/>
                      </a:ext>
                    </a:extLst>
                  </a:tr>
                  <a:tr h="0">
                    <a:tc>
                      <a:txBody>
                        <a:bodyPr/>
                        <a:lstStyle/>
                        <a:p>
                          <a:pPr marL="0" lvl="0" indent="0">
                            <a:buNone/>
                          </a:pPr>
                          <a:r>
                            <a:t>1. Fyrir sérhvert </a:t>
                          </a:r>
                          <a14:m>
                            <m:oMath xmlns:m="http://schemas.openxmlformats.org/officeDocument/2006/math">
                              <m:r>
                                <a:rPr>
                                  <a:latin typeface="Cambria Math" panose="02040503050406030204" pitchFamily="18" charset="0"/>
                                </a:rPr>
                                <m:t>𝜀</m:t>
                              </m:r>
                              <m:r>
                                <a:rPr>
                                  <a:latin typeface="Cambria Math" panose="02040503050406030204" pitchFamily="18" charset="0"/>
                                </a:rPr>
                                <m:t>&gt;0,</m:t>
                              </m:r>
                            </m:oMath>
                          </a14:m>
                          <a:endParaRPr/>
                        </a:p>
                      </a:txBody>
                      <a:tcPr/>
                    </a:tc>
                    <a:tc>
                      <a:txBody>
                        <a:bodyPr/>
                        <a:lstStyle/>
                        <a:p>
                          <a:pPr marL="0" lvl="0" indent="0">
                            <a:buNone/>
                          </a:pPr>
                          <a:r>
                            <a:t>1. Fyrir sérhverja jákvæða fjarlægð </a:t>
                          </a:r>
                          <a:r>
                            <a:rPr i="1"/>
                            <a:t>ε</a:t>
                          </a:r>
                          <a:r>
                            <a:t> frá </a:t>
                          </a:r>
                          <a:r>
                            <a:rPr i="1"/>
                            <a:t>L</a:t>
                          </a:r>
                          <a:r>
                            <a:t>,</a:t>
                          </a:r>
                        </a:p>
                      </a:txBody>
                      <a:tcPr/>
                    </a:tc>
                    <a:extLst>
                      <a:ext uri="{0D108BD9-81ED-4DB2-BD59-A6C34878D82A}">
                        <a16:rowId xmlns:a16="http://schemas.microsoft.com/office/drawing/2014/main" val="10001"/>
                      </a:ext>
                    </a:extLst>
                  </a:tr>
                  <a:tr h="0">
                    <a:tc>
                      <a:txBody>
                        <a:bodyPr/>
                        <a:lstStyle/>
                        <a:p>
                          <a:pPr marL="0" lvl="0" indent="0">
                            <a:buNone/>
                          </a:pPr>
                          <a:r>
                            <a:t>2. er til </a:t>
                          </a:r>
                          <a14:m>
                            <m:oMath xmlns:m="http://schemas.openxmlformats.org/officeDocument/2006/math">
                              <m:r>
                                <a:rPr>
                                  <a:latin typeface="Cambria Math" panose="02040503050406030204" pitchFamily="18" charset="0"/>
                                </a:rPr>
                                <m:t>𝛿</m:t>
                              </m:r>
                              <m:r>
                                <a:rPr>
                                  <a:latin typeface="Cambria Math" panose="02040503050406030204" pitchFamily="18" charset="0"/>
                                </a:rPr>
                                <m:t>&gt;0,</m:t>
                              </m:r>
                            </m:oMath>
                          </a14:m>
                          <a:endParaRPr/>
                        </a:p>
                      </a:txBody>
                      <a:tcPr/>
                    </a:tc>
                    <a:tc>
                      <a:txBody>
                        <a:bodyPr/>
                        <a:lstStyle/>
                        <a:p>
                          <a:pPr marL="0" lvl="0" indent="0">
                            <a:buNone/>
                          </a:pPr>
                          <a:r>
                            <a:t>2. Til er jákvæð fjarlægð </a:t>
                          </a:r>
                          <a14:m>
                            <m:oMath xmlns:m="http://schemas.openxmlformats.org/officeDocument/2006/math">
                              <m:r>
                                <a:rPr>
                                  <a:latin typeface="Cambria Math" panose="02040503050406030204" pitchFamily="18" charset="0"/>
                                </a:rPr>
                                <m:t>𝛿</m:t>
                              </m:r>
                            </m:oMath>
                          </a14:m>
                          <a:r>
                            <a:t> frá </a:t>
                          </a:r>
                          <a:r>
                            <a:rPr i="1"/>
                            <a:t>a</a:t>
                          </a:r>
                          <a:r>
                            <a:t>,</a:t>
                          </a:r>
                        </a:p>
                      </a:txBody>
                      <a:tcPr/>
                    </a:tc>
                    <a:extLst>
                      <a:ext uri="{0D108BD9-81ED-4DB2-BD59-A6C34878D82A}">
                        <a16:rowId xmlns:a16="http://schemas.microsoft.com/office/drawing/2014/main" val="10002"/>
                      </a:ext>
                    </a:extLst>
                  </a:tr>
                  <a:tr h="0">
                    <a:tc>
                      <a:txBody>
                        <a:bodyPr/>
                        <a:lstStyle/>
                        <a:p>
                          <a:pPr marL="0" lvl="0" indent="0">
                            <a:buNone/>
                          </a:pPr>
                          <a:r>
                            <a:t>3. þannig að</a:t>
                          </a:r>
                        </a:p>
                      </a:txBody>
                      <a:tcPr/>
                    </a:tc>
                    <a:tc>
                      <a:txBody>
                        <a:bodyPr/>
                        <a:lstStyle/>
                        <a:p>
                          <a:pPr marL="0" lvl="0" indent="0">
                            <a:buNone/>
                          </a:pPr>
                          <a:r>
                            <a:t>3. þannig að</a:t>
                          </a:r>
                        </a:p>
                      </a:txBody>
                      <a:tcPr/>
                    </a:tc>
                    <a:extLst>
                      <a:ext uri="{0D108BD9-81ED-4DB2-BD59-A6C34878D82A}">
                        <a16:rowId xmlns:a16="http://schemas.microsoft.com/office/drawing/2014/main" val="10003"/>
                      </a:ext>
                    </a:extLst>
                  </a:tr>
                  <a:tr h="0">
                    <a:tc>
                      <a:txBody>
                        <a:bodyPr/>
                        <a:lstStyle/>
                        <a:p>
                          <a:pPr marL="0" lvl="0" indent="0">
                            <a:buNone/>
                          </a:pPr>
                          <a:r>
                            <a:t>4. ef </a:t>
                          </a:r>
                          <a14:m>
                            <m:oMath xmlns:m="http://schemas.openxmlformats.org/officeDocument/2006/math">
                              <m:r>
                                <a:rPr>
                                  <a:latin typeface="Cambria Math" panose="02040503050406030204" pitchFamily="18" charset="0"/>
                                </a:rPr>
                                <m:t>0&lt;</m:t>
                              </m:r>
                              <m:d>
                                <m:dPr>
                                  <m:begChr m:val="|"/>
                                  <m:endChr m:val="|"/>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𝑎</m:t>
                                  </m:r>
                                </m:e>
                              </m:d>
                              <m:r>
                                <a:rPr>
                                  <a:latin typeface="Cambria Math" panose="02040503050406030204" pitchFamily="18" charset="0"/>
                                </a:rPr>
                                <m:t>&lt;</m:t>
                              </m:r>
                              <m:r>
                                <a:rPr>
                                  <a:latin typeface="Cambria Math" panose="02040503050406030204" pitchFamily="18" charset="0"/>
                                </a:rPr>
                                <m:t>𝛿</m:t>
                              </m:r>
                              <m:r>
                                <a:rPr>
                                  <a:latin typeface="Cambria Math" panose="02040503050406030204" pitchFamily="18" charset="0"/>
                                </a:rPr>
                                <m:t>,</m:t>
                              </m:r>
                            </m:oMath>
                          </a14:m>
                          <a:r>
                            <a:t> þá </a:t>
                          </a:r>
                          <a14:m>
                            <m:oMath xmlns:m="http://schemas.openxmlformats.org/officeDocument/2006/math">
                              <m:d>
                                <m:dPr>
                                  <m:begChr m:val="|"/>
                                  <m:endChr m:val="|"/>
                                  <m:ctrlPr>
                                    <a:rPr i="1">
                                      <a:latin typeface="Cambria Math" panose="02040503050406030204" pitchFamily="18" charset="0"/>
                                    </a:rPr>
                                  </m:ctrlPr>
                                </m:dPr>
                                <m:e>
                                  <m:r>
                                    <a:rPr>
                                      <a:latin typeface="Cambria Math" panose="02040503050406030204" pitchFamily="18" charset="0"/>
                                    </a:rPr>
                                    <m:t>𝑓</m:t>
                                  </m:r>
                                  <m:d>
                                    <m:dPr>
                                      <m:ctrlPr>
                                        <a:rPr i="1">
                                          <a:latin typeface="Cambria Math" panose="02040503050406030204" pitchFamily="18" charset="0"/>
                                        </a:rPr>
                                      </m:ctrlPr>
                                    </m:dPr>
                                    <m:e>
                                      <m:r>
                                        <a:rPr>
                                          <a:latin typeface="Cambria Math" panose="02040503050406030204" pitchFamily="18" charset="0"/>
                                        </a:rPr>
                                        <m:t>𝑥</m:t>
                                      </m:r>
                                    </m:e>
                                  </m:d>
                                  <m:r>
                                    <a:rPr>
                                      <a:latin typeface="Cambria Math" panose="02040503050406030204" pitchFamily="18" charset="0"/>
                                    </a:rPr>
                                    <m:t>−</m:t>
                                  </m:r>
                                  <m:r>
                                    <a:rPr>
                                      <a:latin typeface="Cambria Math" panose="02040503050406030204" pitchFamily="18" charset="0"/>
                                    </a:rPr>
                                    <m:t>𝐿</m:t>
                                  </m:r>
                                </m:e>
                              </m:d>
                              <m:r>
                                <a:rPr>
                                  <a:latin typeface="Cambria Math" panose="02040503050406030204" pitchFamily="18" charset="0"/>
                                </a:rPr>
                                <m:t>&lt;</m:t>
                              </m:r>
                              <m:r>
                                <a:rPr>
                                  <a:latin typeface="Cambria Math" panose="02040503050406030204" pitchFamily="18" charset="0"/>
                                </a:rPr>
                                <m:t>𝜀</m:t>
                              </m:r>
                              <m:r>
                                <a:rPr>
                                  <a:latin typeface="Cambria Math" panose="02040503050406030204" pitchFamily="18" charset="0"/>
                                </a:rPr>
                                <m:t>.</m:t>
                              </m:r>
                            </m:oMath>
                          </a14:m>
                          <a:endParaRPr/>
                        </a:p>
                      </a:txBody>
                      <a:tcPr/>
                    </a:tc>
                    <a:tc>
                      <a:txBody>
                        <a:bodyPr/>
                        <a:lstStyle/>
                        <a:p>
                          <a:pPr marL="0" lvl="0" indent="0">
                            <a:buNone/>
                          </a:pPr>
                          <a:r>
                            <a:t>4. ef </a:t>
                          </a:r>
                          <a:r>
                            <a:rPr i="1"/>
                            <a:t>x</a:t>
                          </a:r>
                          <a:r>
                            <a:t> er í minni fjarlægð en </a:t>
                          </a:r>
                          <a14:m>
                            <m:oMath xmlns:m="http://schemas.openxmlformats.org/officeDocument/2006/math">
                              <m:r>
                                <a:rPr>
                                  <a:latin typeface="Cambria Math" panose="02040503050406030204" pitchFamily="18" charset="0"/>
                                </a:rPr>
                                <m:t>𝛿</m:t>
                              </m:r>
                            </m:oMath>
                          </a14:m>
                          <a:r>
                            <a:t> frá </a:t>
                          </a:r>
                          <a:r>
                            <a:rPr i="1"/>
                            <a:t>a</a:t>
                          </a:r>
                          <a:r>
                            <a:t> og </a:t>
                          </a:r>
                          <a14:m>
                            <m:oMath xmlns:m="http://schemas.openxmlformats.org/officeDocument/2006/math">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𝑎</m:t>
                              </m:r>
                              <m:r>
                                <a:rPr>
                                  <a:latin typeface="Cambria Math" panose="02040503050406030204" pitchFamily="18" charset="0"/>
                                </a:rPr>
                                <m:t>,</m:t>
                              </m:r>
                            </m:oMath>
                          </a14:m>
                          <a:r>
                            <a:t> þá </a:t>
                          </a:r>
                          <a14:m>
                            <m:oMath xmlns:m="http://schemas.openxmlformats.org/officeDocument/2006/math">
                              <m:r>
                                <a:rPr>
                                  <a:latin typeface="Cambria Math" panose="02040503050406030204" pitchFamily="18" charset="0"/>
                                </a:rPr>
                                <m:t>𝑓</m:t>
                              </m:r>
                              <m:d>
                                <m:dPr>
                                  <m:ctrlPr>
                                    <a:rPr i="1">
                                      <a:latin typeface="Cambria Math" panose="02040503050406030204" pitchFamily="18" charset="0"/>
                                    </a:rPr>
                                  </m:ctrlPr>
                                </m:dPr>
                                <m:e>
                                  <m:r>
                                    <a:rPr>
                                      <a:latin typeface="Cambria Math" panose="02040503050406030204" pitchFamily="18" charset="0"/>
                                    </a:rPr>
                                    <m:t>𝑥</m:t>
                                  </m:r>
                                </m:e>
                              </m:d>
                            </m:oMath>
                          </a14:m>
                          <a:r>
                            <a:t> er í minni fjarlægð en </a:t>
                          </a:r>
                          <a:r>
                            <a:rPr i="1"/>
                            <a:t>ε</a:t>
                          </a:r>
                          <a:r>
                            <a:t> frá </a:t>
                          </a:r>
                          <a:r>
                            <a:rPr i="1"/>
                            <a:t>L</a:t>
                          </a:r>
                          <a:r>
                            <a:t>.</a:t>
                          </a:r>
                        </a:p>
                      </a:txBody>
                      <a:tcPr/>
                    </a:tc>
                    <a:extLst>
                      <a:ext uri="{0D108BD9-81ED-4DB2-BD59-A6C34878D82A}">
                        <a16:rowId xmlns:a16="http://schemas.microsoft.com/office/drawing/2014/main" val="10004"/>
                      </a:ext>
                    </a:extLst>
                  </a:tr>
                </a:tbl>
              </a:graphicData>
            </a:graphic>
          </p:graphicFrame>
        </mc:Choice>
        <mc:Fallback xmlns="">
          <p:pic>
            <p:nvPicPr>
              <p:cNvPr id="6" name="Full-table fallback 6"/>
              <p:cNvPicPr>
                <a:picLocks noChangeAspect="1"/>
              </p:cNvPicPr>
              <p:nvPr/>
            </p:nvPicPr>
            <p:blipFill>
              <a:blip r:embed="rId2"/>
              <a:stretch>
                <a:fillRect/>
              </a:stretch>
            </p:blipFill>
            <p:spPr>
              <a:xfrm>
                <a:off x="609600" y="952500"/>
                <a:ext cx="10972800" cy="2103120"/>
              </a:xfrm>
              <a:prstGeom prst="rect">
                <a:avLst/>
              </a:prstGeom>
            </p:spPr>
          </p:pic>
        </mc:Fallback>
      </mc:AlternateContent>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2.39</a:t>
            </a:r>
          </a:p>
        </p:txBody>
      </p:sp>
      <p:pic>
        <p:nvPicPr>
          <p:cNvPr id="3" name="Picture 1" descr="There are three graphs side by side showing possible values of delta, given successively smaller choices of epsilon. Each graph has a decreasing, concave down curve in quadrant one. Each graph has the point (a, L) marked on the curve, where L is the limit of the function at the point where x=a. On either side of L on the y axis, a distance epsilon is marked off  - namely, a line is drawn through the function at y = L + epsilon and L – epsilon. As smaller values of epsilon are chosen going from graph one to graph three, smaller values of delta to the left and right of point a can be found so that if we have chosen an x value within delta of a, then the value of f(x) is within epsilon of the limit L."/>
          <p:cNvPicPr>
            <a:picLocks noGrp="1" noChangeAspect="1"/>
          </p:cNvPicPr>
          <p:nvPr/>
        </p:nvPicPr>
        <p:blipFill>
          <a:blip r:embed="rId3"/>
          <a:stretch>
            <a:fillRect/>
          </a:stretch>
        </p:blipFill>
        <p:spPr bwMode="auto">
          <a:xfrm>
            <a:off x="618439" y="1333500"/>
            <a:ext cx="10955122" cy="3898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Gröfin sýna möguleg gildi δ þegar ε er valið sífellt minna.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2.40</a:t>
            </a:r>
          </a:p>
        </p:txBody>
      </p:sp>
      <p:pic>
        <p:nvPicPr>
          <p:cNvPr id="3" name="Picture 1" descr="This graph shows how to find delta geometrically. The function 2x + 1 is drawn in red from x=0 to 2. A straight line is drawn at y=3 in green, which intersects the function at (1,3). Two blues lines are drawn at 3 + epsilon and 3 – epsilon, which are graphed here between 5 and 6 and between 0 and 1, respectively. Finally, two pink lines are drawn down from the points of intersection of the function and the blue lines – the taller between 1 and 2, and the shorter between 0 and 1. Since the blue lines and the function intersect, we can solve for x. For the shorter, corresponding to the line y = 3 – epsilon, we have 3 – epsilon = 2x + 1, which simplifies to x = 1 – epsilon / 2. For the taller, corresponding to the line y = 3 + epsilon, we have 3 + epsilon = 2x + 1, which simplifies to x = 1 + epsilon / 2. Delta is the smaller of the two distances between 1 and where the pink lines intersect with the x axis. We have delta is the min of 1 + epsilon / 2 -1 and 1 – (1 – epsilon / 2), which is the min of epsilon / 2 and epsilon / 2, which is simply epsilon / 2."/>
          <p:cNvPicPr>
            <a:picLocks noGrp="1" noChangeAspect="1"/>
          </p:cNvPicPr>
          <p:nvPr/>
        </p:nvPicPr>
        <p:blipFill>
          <a:blip r:embed="rId3"/>
          <a:stretch>
            <a:fillRect/>
          </a:stretch>
        </p:blipFill>
        <p:spPr bwMode="auto">
          <a:xfrm>
            <a:off x="2133600" y="953080"/>
            <a:ext cx="7924800" cy="4659739"/>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Grafið sýnir hvernig δ er fundið með rúmfræðilegri aðferð.</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2.41</a:t>
            </a:r>
          </a:p>
        </p:txBody>
      </p:sp>
      <p:pic>
        <p:nvPicPr>
          <p:cNvPr id="3" name="Picture 1" descr="This graph shows how to find delta geometrically for a given epsilon for the above proof. First, the function f(x) = x^2 is drawn from [-1, 3]. On the y axis, the proposed limit 4 is marked, and the line y=4 is drawn to intersect with the function at (2,4). For a given epsilon, point 4 + epsilon and 4 – epsilon are marked on the y axis above and below 4. Blue lines are drawn from these points to intersect with the function, where pink lines are drawn from the point of intersection to the x axis. These lines land on either side of x=2. Next, we solve for these x values, which have to be positive here. The first is x^2 = 4 – epsilon, which simplifies to x = sqrt(4-epsilon). The next is x^2 = 4 + epsilon, which simplifies to x = sqrt(4 + epsilon). Delta is the smaller of the two distances, so it is the min of (2 – sqrt(4 – epsilon) and sqrt(4 + epsilon) – 2)."/>
          <p:cNvPicPr>
            <a:picLocks noGrp="1" noChangeAspect="1"/>
          </p:cNvPicPr>
          <p:nvPr/>
        </p:nvPicPr>
        <p:blipFill>
          <a:blip r:embed="rId3"/>
          <a:stretch>
            <a:fillRect/>
          </a:stretch>
        </p:blipFill>
        <p:spPr bwMode="auto">
          <a:xfrm>
            <a:off x="1676400" y="953296"/>
            <a:ext cx="8839200" cy="465930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Grafið sýnir hvernig δ er fundið með rúmfræðilegri aðferð fyrir gefið ε í sönnuninni í dæmi 2.41.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xmlns:a14="http://schemas.microsoft.com/office/drawing/2010/main">
        <p:nvSpPr>
          <p:cNvPr id="2" name="Title 1"/>
          <p:cNvSpPr>
            <a:spLocks noGrp="1"/>
          </p:cNvSpPr>
          <p:nvPr>
            <p:ph type="title"/>
          </p:nvPr>
        </p:nvSpPr>
        <p:spPr>
          <a:xfrm>
            <a:off x="609600" y="238539"/>
            <a:ext cx="7600000" cy="586961"/>
          </a:xfrm>
          <a:prstGeom prst="rect">
            <a:avLst/>
          </a:prstGeom>
        </p:spPr>
        <p:txBody>
          <a:bodyPr wrap="none"/>
          <a:lstStyle/>
          <a:p>
            <a:pPr marL="0" lvl="0" indent="0"/>
            <a:r>
              <a:rPr lang="is-IS" sz="1850">
                <a:solidFill>
                  <a:srgbClr val="548235"/>
                </a:solidFill>
                <a:latin typeface="Arial"/>
              </a:rPr>
              <a:t>Tafla 2.10: Túlkun lim(x→a) f(x)=L og andstæða hennar</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173736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rPr b="1"/>
                            <a:t>Skilgreining</a:t>
                          </a:r>
                        </a:p>
                      </a:txBody>
                      <a:tcPr/>
                    </a:tc>
                    <a:tc>
                      <a:txBody>
                        <a:bodyPr/>
                        <a:lstStyle/>
                        <a:p>
                          <a:pPr marL="0" lvl="0" indent="0">
                            <a:buNone/>
                          </a:pPr>
                          <a:r>
                            <a:rPr b="1"/>
                            <a:t>Andstæða</a:t>
                          </a:r>
                        </a:p>
                      </a:txBody>
                      <a:tcPr/>
                    </a:tc>
                    <a:extLst>
                      <a:ext uri="{0D108BD9-81ED-4DB2-BD59-A6C34878D82A}">
                        <a16:rowId xmlns:a16="http://schemas.microsoft.com/office/drawing/2014/main" val="10000"/>
                      </a:ext>
                    </a:extLst>
                  </a:tr>
                  <a:tr h="0">
                    <a:tc>
                      <a:txBody>
                        <a:bodyPr/>
                        <a:lstStyle/>
                        <a:p>
                          <a:pPr marL="0" lvl="0" indent="0">
                            <a:buNone/>
                          </a:pPr>
                          <a:r>
                            <a:t>1. Fyrir sérhvert </a:t>
                          </a:r>
                          <a14:m>
                            <m:oMath xmlns:m="http://schemas.openxmlformats.org/officeDocument/2006/math">
                              <m:r>
                                <a:rPr>
                                  <a:latin typeface="Cambria Math" panose="02040503050406030204" pitchFamily="18" charset="0"/>
                                </a:rPr>
                                <m:t>𝜀</m:t>
                              </m:r>
                              <m:r>
                                <a:rPr>
                                  <a:latin typeface="Cambria Math" panose="02040503050406030204" pitchFamily="18" charset="0"/>
                                </a:rPr>
                                <m:t>&gt;0,</m:t>
                              </m:r>
                            </m:oMath>
                          </a14:m>
                          <a:endParaRPr/>
                        </a:p>
                      </a:txBody>
                      <a:tcPr/>
                    </a:tc>
                    <a:tc>
                      <a:txBody>
                        <a:bodyPr/>
                        <a:lstStyle/>
                        <a:p>
                          <a:pPr marL="0" lvl="0" indent="0">
                            <a:buNone/>
                          </a:pPr>
                          <a:r>
                            <a:t>1. Til er </a:t>
                          </a:r>
                          <a14:m>
                            <m:oMath xmlns:m="http://schemas.openxmlformats.org/officeDocument/2006/math">
                              <m:r>
                                <a:rPr>
                                  <a:latin typeface="Cambria Math" panose="02040503050406030204" pitchFamily="18" charset="0"/>
                                </a:rPr>
                                <m:t>𝜀</m:t>
                              </m:r>
                              <m:r>
                                <a:rPr>
                                  <a:latin typeface="Cambria Math" panose="02040503050406030204" pitchFamily="18" charset="0"/>
                                </a:rPr>
                                <m:t>&gt;0</m:t>
                              </m:r>
                            </m:oMath>
                          </a14:m>
                          <a:r>
                            <a:t> þannig að</a:t>
                          </a:r>
                        </a:p>
                      </a:txBody>
                      <a:tcPr/>
                    </a:tc>
                    <a:extLst>
                      <a:ext uri="{0D108BD9-81ED-4DB2-BD59-A6C34878D82A}">
                        <a16:rowId xmlns:a16="http://schemas.microsoft.com/office/drawing/2014/main" val="10001"/>
                      </a:ext>
                    </a:extLst>
                  </a:tr>
                  <a:tr h="0">
                    <a:tc>
                      <a:txBody>
                        <a:bodyPr/>
                        <a:lstStyle/>
                        <a:p>
                          <a:pPr marL="0" lvl="0" indent="0">
                            <a:buNone/>
                          </a:pPr>
                          <a:r>
                            <a:t>2. til er </a:t>
                          </a:r>
                          <a14:m>
                            <m:oMath xmlns:m="http://schemas.openxmlformats.org/officeDocument/2006/math">
                              <m:r>
                                <a:rPr>
                                  <a:latin typeface="Cambria Math" panose="02040503050406030204" pitchFamily="18" charset="0"/>
                                </a:rPr>
                                <m:t>𝛿</m:t>
                              </m:r>
                              <m:r>
                                <a:rPr>
                                  <a:latin typeface="Cambria Math" panose="02040503050406030204" pitchFamily="18" charset="0"/>
                                </a:rPr>
                                <m:t>&gt;0,</m:t>
                              </m:r>
                            </m:oMath>
                          </a14:m>
                          <a:r>
                            <a:t> þannig að</a:t>
                          </a:r>
                        </a:p>
                      </a:txBody>
                      <a:tcPr/>
                    </a:tc>
                    <a:tc>
                      <a:txBody>
                        <a:bodyPr/>
                        <a:lstStyle/>
                        <a:p>
                          <a:pPr marL="0" lvl="0" indent="0">
                            <a:buNone/>
                          </a:pPr>
                          <a:r>
                            <a:t>2. fyrir sérhvert </a:t>
                          </a:r>
                          <a14:m>
                            <m:oMath xmlns:m="http://schemas.openxmlformats.org/officeDocument/2006/math">
                              <m:r>
                                <a:rPr>
                                  <a:latin typeface="Cambria Math" panose="02040503050406030204" pitchFamily="18" charset="0"/>
                                </a:rPr>
                                <m:t>𝛿</m:t>
                              </m:r>
                              <m:r>
                                <a:rPr>
                                  <a:latin typeface="Cambria Math" panose="02040503050406030204" pitchFamily="18" charset="0"/>
                                </a:rPr>
                                <m:t>&gt;0,</m:t>
                              </m:r>
                            </m:oMath>
                          </a14:m>
                          <a:endParaRPr/>
                        </a:p>
                      </a:txBody>
                      <a:tcPr/>
                    </a:tc>
                    <a:extLst>
                      <a:ext uri="{0D108BD9-81ED-4DB2-BD59-A6C34878D82A}">
                        <a16:rowId xmlns:a16="http://schemas.microsoft.com/office/drawing/2014/main" val="10002"/>
                      </a:ext>
                    </a:extLst>
                  </a:tr>
                  <a:tr h="0">
                    <a:tc>
                      <a:txBody>
                        <a:bodyPr/>
                        <a:lstStyle/>
                        <a:p>
                          <a:pPr marL="0" lvl="0" indent="0">
                            <a:buNone/>
                          </a:pPr>
                          <a:r>
                            <a:t>3. ef </a:t>
                          </a:r>
                          <a14:m>
                            <m:oMath xmlns:m="http://schemas.openxmlformats.org/officeDocument/2006/math">
                              <m:r>
                                <a:rPr>
                                  <a:latin typeface="Cambria Math" panose="02040503050406030204" pitchFamily="18" charset="0"/>
                                </a:rPr>
                                <m:t>0&lt;</m:t>
                              </m:r>
                              <m:d>
                                <m:dPr>
                                  <m:begChr m:val="|"/>
                                  <m:endChr m:val="|"/>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𝑎</m:t>
                                  </m:r>
                                </m:e>
                              </m:d>
                              <m:r>
                                <a:rPr>
                                  <a:latin typeface="Cambria Math" panose="02040503050406030204" pitchFamily="18" charset="0"/>
                                </a:rPr>
                                <m:t>&lt;</m:t>
                              </m:r>
                              <m:r>
                                <a:rPr>
                                  <a:latin typeface="Cambria Math" panose="02040503050406030204" pitchFamily="18" charset="0"/>
                                </a:rPr>
                                <m:t>𝛿</m:t>
                              </m:r>
                              <m:r>
                                <a:rPr>
                                  <a:latin typeface="Cambria Math" panose="02040503050406030204" pitchFamily="18" charset="0"/>
                                </a:rPr>
                                <m:t>,</m:t>
                              </m:r>
                            </m:oMath>
                          </a14:m>
                          <a:r>
                            <a:t> þá </a:t>
                          </a:r>
                          <a14:m>
                            <m:oMath xmlns:m="http://schemas.openxmlformats.org/officeDocument/2006/math">
                              <m:d>
                                <m:dPr>
                                  <m:begChr m:val="|"/>
                                  <m:endChr m:val="|"/>
                                  <m:ctrlPr>
                                    <a:rPr i="1">
                                      <a:latin typeface="Cambria Math" panose="02040503050406030204" pitchFamily="18" charset="0"/>
                                    </a:rPr>
                                  </m:ctrlPr>
                                </m:dPr>
                                <m:e>
                                  <m:r>
                                    <a:rPr>
                                      <a:latin typeface="Cambria Math" panose="02040503050406030204" pitchFamily="18" charset="0"/>
                                    </a:rPr>
                                    <m:t>𝑓</m:t>
                                  </m:r>
                                  <m:d>
                                    <m:dPr>
                                      <m:ctrlPr>
                                        <a:rPr i="1">
                                          <a:latin typeface="Cambria Math" panose="02040503050406030204" pitchFamily="18" charset="0"/>
                                        </a:rPr>
                                      </m:ctrlPr>
                                    </m:dPr>
                                    <m:e>
                                      <m:r>
                                        <a:rPr>
                                          <a:latin typeface="Cambria Math" panose="02040503050406030204" pitchFamily="18" charset="0"/>
                                        </a:rPr>
                                        <m:t>𝑥</m:t>
                                      </m:r>
                                    </m:e>
                                  </m:d>
                                  <m:r>
                                    <a:rPr>
                                      <a:latin typeface="Cambria Math" panose="02040503050406030204" pitchFamily="18" charset="0"/>
                                    </a:rPr>
                                    <m:t>−</m:t>
                                  </m:r>
                                  <m:r>
                                    <a:rPr>
                                      <a:latin typeface="Cambria Math" panose="02040503050406030204" pitchFamily="18" charset="0"/>
                                    </a:rPr>
                                    <m:t>𝐿</m:t>
                                  </m:r>
                                </m:e>
                              </m:d>
                              <m:r>
                                <a:rPr>
                                  <a:latin typeface="Cambria Math" panose="02040503050406030204" pitchFamily="18" charset="0"/>
                                </a:rPr>
                                <m:t>&lt;</m:t>
                              </m:r>
                              <m:r>
                                <a:rPr>
                                  <a:latin typeface="Cambria Math" panose="02040503050406030204" pitchFamily="18" charset="0"/>
                                </a:rPr>
                                <m:t>𝜀</m:t>
                              </m:r>
                              <m:r>
                                <a:rPr>
                                  <a:latin typeface="Cambria Math" panose="02040503050406030204" pitchFamily="18" charset="0"/>
                                </a:rPr>
                                <m:t>.</m:t>
                              </m:r>
                            </m:oMath>
                          </a14:m>
                          <a:endParaRPr/>
                        </a:p>
                      </a:txBody>
                      <a:tcPr/>
                    </a:tc>
                    <a:tc>
                      <a:txBody>
                        <a:bodyPr/>
                        <a:lstStyle/>
                        <a:p>
                          <a:pPr marL="0" lvl="0" indent="0">
                            <a:buNone/>
                          </a:pPr>
                          <a:r>
                            <a:t>3. Til er </a:t>
                          </a:r>
                          <a:r>
                            <a:rPr i="1"/>
                            <a:t>x</a:t>
                          </a:r>
                          <a:r>
                            <a:t> sem uppfyllir </a:t>
                          </a:r>
                          <a14:m>
                            <m:oMath xmlns:m="http://schemas.openxmlformats.org/officeDocument/2006/math">
                              <m:r>
                                <a:rPr>
                                  <a:latin typeface="Cambria Math" panose="02040503050406030204" pitchFamily="18" charset="0"/>
                                </a:rPr>
                                <m:t>0&lt;</m:t>
                              </m:r>
                              <m:d>
                                <m:dPr>
                                  <m:begChr m:val="|"/>
                                  <m:endChr m:val="|"/>
                                  <m:ctrlPr>
                                    <a:rPr i="1">
                                      <a:latin typeface="Cambria Math" panose="02040503050406030204" pitchFamily="18" charset="0"/>
                                    </a:rPr>
                                  </m:ctrlPr>
                                </m:dPr>
                                <m:e>
                                  <m:r>
                                    <a:rPr>
                                      <a:latin typeface="Cambria Math" panose="02040503050406030204" pitchFamily="18" charset="0"/>
                                    </a:rPr>
                                    <m:t>𝑥</m:t>
                                  </m:r>
                                  <m:r>
                                    <a:rPr>
                                      <a:latin typeface="Cambria Math" panose="02040503050406030204" pitchFamily="18" charset="0"/>
                                    </a:rPr>
                                    <m:t>−</m:t>
                                  </m:r>
                                  <m:r>
                                    <a:rPr>
                                      <a:latin typeface="Cambria Math" panose="02040503050406030204" pitchFamily="18" charset="0"/>
                                    </a:rPr>
                                    <m:t>𝑎</m:t>
                                  </m:r>
                                </m:e>
                              </m:d>
                              <m:r>
                                <a:rPr>
                                  <a:latin typeface="Cambria Math" panose="02040503050406030204" pitchFamily="18" charset="0"/>
                                </a:rPr>
                                <m:t>&lt;</m:t>
                              </m:r>
                              <m:r>
                                <a:rPr>
                                  <a:latin typeface="Cambria Math" panose="02040503050406030204" pitchFamily="18" charset="0"/>
                                </a:rPr>
                                <m:t>𝛿</m:t>
                              </m:r>
                            </m:oMath>
                          </a14:m>
                          <a:r>
                            <a:t> þannig að </a:t>
                          </a:r>
                          <a14:m>
                            <m:oMath xmlns:m="http://schemas.openxmlformats.org/officeDocument/2006/math">
                              <m:d>
                                <m:dPr>
                                  <m:begChr m:val="|"/>
                                  <m:endChr m:val="|"/>
                                  <m:ctrlPr>
                                    <a:rPr i="1">
                                      <a:latin typeface="Cambria Math" panose="02040503050406030204" pitchFamily="18" charset="0"/>
                                    </a:rPr>
                                  </m:ctrlPr>
                                </m:dPr>
                                <m:e>
                                  <m:r>
                                    <a:rPr>
                                      <a:latin typeface="Cambria Math" panose="02040503050406030204" pitchFamily="18" charset="0"/>
                                    </a:rPr>
                                    <m:t>𝑓</m:t>
                                  </m:r>
                                  <m:d>
                                    <m:dPr>
                                      <m:ctrlPr>
                                        <a:rPr i="1">
                                          <a:latin typeface="Cambria Math" panose="02040503050406030204" pitchFamily="18" charset="0"/>
                                        </a:rPr>
                                      </m:ctrlPr>
                                    </m:dPr>
                                    <m:e>
                                      <m:r>
                                        <a:rPr>
                                          <a:latin typeface="Cambria Math" panose="02040503050406030204" pitchFamily="18" charset="0"/>
                                        </a:rPr>
                                        <m:t>𝑥</m:t>
                                      </m:r>
                                    </m:e>
                                  </m:d>
                                  <m:r>
                                    <a:rPr>
                                      <a:latin typeface="Cambria Math" panose="02040503050406030204" pitchFamily="18" charset="0"/>
                                    </a:rPr>
                                    <m:t>−</m:t>
                                  </m:r>
                                  <m:r>
                                    <a:rPr>
                                      <a:latin typeface="Cambria Math" panose="02040503050406030204" pitchFamily="18" charset="0"/>
                                    </a:rPr>
                                    <m:t>𝐿</m:t>
                                  </m:r>
                                </m:e>
                              </m:d>
                              <m:r>
                                <a:rPr>
                                  <a:latin typeface="Cambria Math" panose="02040503050406030204" pitchFamily="18" charset="0"/>
                                </a:rPr>
                                <m:t>≥</m:t>
                              </m:r>
                              <m:r>
                                <a:rPr>
                                  <a:latin typeface="Cambria Math" panose="02040503050406030204" pitchFamily="18" charset="0"/>
                                </a:rPr>
                                <m:t>𝜀</m:t>
                              </m:r>
                              <m:r>
                                <a:rPr>
                                  <a:latin typeface="Cambria Math" panose="02040503050406030204" pitchFamily="18" charset="0"/>
                                </a:rPr>
                                <m:t>.</m:t>
                              </m:r>
                            </m:oMath>
                          </a14:m>
                          <a:endParaRPr/>
                        </a:p>
                      </a:txBody>
                      <a:tcPr/>
                    </a:tc>
                    <a:extLst>
                      <a:ext uri="{0D108BD9-81ED-4DB2-BD59-A6C34878D82A}">
                        <a16:rowId xmlns:a16="http://schemas.microsoft.com/office/drawing/2014/main" val="10003"/>
                      </a:ext>
                    </a:extLst>
                  </a:tr>
                </a:tbl>
              </a:graphicData>
            </a:graphic>
          </p:graphicFrame>
        </mc:Choice>
        <mc:Fallback xmlns="">
          <p:pic>
            <p:nvPicPr>
              <p:cNvPr id="6" name="Full-table fallback 6"/>
              <p:cNvPicPr>
                <a:picLocks noChangeAspect="1"/>
              </p:cNvPicPr>
              <p:nvPr/>
            </p:nvPicPr>
            <p:blipFill>
              <a:blip r:embed="rId3"/>
              <a:stretch>
                <a:fillRect/>
              </a:stretch>
            </p:blipFill>
            <p:spPr>
              <a:xfrm>
                <a:off x="609600" y="952500"/>
                <a:ext cx="10972800" cy="1737360"/>
              </a:xfrm>
              <a:prstGeom prst="rect">
                <a:avLst/>
              </a:prstGeom>
            </p:spPr>
          </p:pic>
        </mc:Fallback>
      </mc:AlternateContent>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2.42</a:t>
            </a:r>
          </a:p>
        </p:txBody>
      </p:sp>
      <p:pic>
        <p:nvPicPr>
          <p:cNvPr id="3" name="Picture 1" descr="A graph showing how to find delta for the above proof. The function f(x) = sqrt(x-4) is drawn for x &gt; 4. Since the proposed limit is 0, lines y = 0 + epsilon and y = 0 – epsilon are drawn  in blue. Since only the top blue line corresponding to y = 0 + epsilon intersects the function, one red line is drawn from the point of intersection to the x axis. This x value is found by solving sqrt(x-4) = epsilon, or x = epsilon squared + 4. Delta is then the distance between this point and 4, which is epsilon squared."/>
          <p:cNvPicPr>
            <a:picLocks noGrp="1" noChangeAspect="1"/>
          </p:cNvPicPr>
          <p:nvPr/>
        </p:nvPicPr>
        <p:blipFill>
          <a:blip r:embed="rId3"/>
          <a:stretch>
            <a:fillRect/>
          </a:stretch>
        </p:blipFill>
        <p:spPr bwMode="auto">
          <a:xfrm>
            <a:off x="2756414" y="952500"/>
            <a:ext cx="6679171"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Grafið sýnir hvernig δ er fundið fyrir sönnunina í dæmi 2.44.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2.43</a:t>
            </a:r>
          </a:p>
        </p:txBody>
      </p:sp>
      <p:pic>
        <p:nvPicPr>
          <p:cNvPr id="3" name="Picture 1" descr="Two graphs side by side. Each graph contains two curves above the x axis separated by an asymptote at x=a. The curves on the left go to infinity as x goes to a and to 0 as x goes to negative infinity. The curves on the right go to infinity as x goes to a and to 0 as x goes to infinity. The first graph has a value M greater than zero marked on the y axis and a horizontal line drawn from there (y=M) to intersect with both curves. Lines are drawn down from the points of intersection to the x axis. Delta is the smaller of the distances between point a and these new spots on the x axis. The same lines are drawn on the second graph, but this M is larger, and the distances from the x axis intersections to point a are smaller."/>
          <p:cNvPicPr>
            <a:picLocks noGrp="1" noChangeAspect="1"/>
          </p:cNvPicPr>
          <p:nvPr/>
        </p:nvPicPr>
        <p:blipFill>
          <a:blip r:embed="rId3"/>
          <a:stretch>
            <a:fillRect/>
          </a:stretch>
        </p:blipFill>
        <p:spPr bwMode="auto">
          <a:xfrm>
            <a:off x="711666" y="952500"/>
            <a:ext cx="10768667"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Á gröfunum eru gildi δ teiknuð fyrir M til að sýna að f(x) stefnir á +∞ þegar x nálgast 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6971" y="2413337"/>
            <a:ext cx="10518058" cy="2031325"/>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Þetta viðbótarefni frá OpenStax er © Rice University og gefið út samkvæmt alþjóðlega CC BY-NC-SA 4.0-notkunarleyfinu. Aðeins má afrita það eða breyta því í óviðskiptalegum tilgangi, en geta verður OpenStax og Rice University sem rétthafa og tilgreina allar breytingar. Sérhverja aðlögun verður að birta með sams konar notkunarleyfi.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04925"/>
      </a:accent2>
      <a:accent3>
        <a:srgbClr val="464846"/>
      </a:accent3>
      <a:accent4>
        <a:srgbClr val="EAC322"/>
      </a:accent4>
      <a:accent5>
        <a:srgbClr val="1B1E3F"/>
      </a:accent5>
      <a:accent6>
        <a:srgbClr val="548235"/>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548235"/>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6091</Words>
  <Application>Microsoft Macintosh PowerPoint</Application>
  <PresentationFormat>Widescreen</PresentationFormat>
  <Paragraphs>433</Paragraphs>
  <Slides>65</Slides>
  <Notes>43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65</vt:i4>
      </vt:variant>
    </vt:vector>
  </HeadingPairs>
  <TitlesOfParts>
    <vt:vector size="69" baseType="lpstr">
      <vt:lpstr>Arial</vt:lpstr>
      <vt:lpstr>Calibri</vt:lpstr>
      <vt:lpstr>Cambria Math</vt:lpstr>
      <vt:lpstr>Office Theme</vt:lpstr>
      <vt:lpstr>Calculus Volume 1</vt:lpstr>
      <vt:lpstr>Chapter outline</vt:lpstr>
      <vt:lpstr>Figure 2.1</vt:lpstr>
      <vt:lpstr>2.1 A Preview of Calculus (1 of 3)</vt:lpstr>
      <vt:lpstr>2.1 A Preview of Calculus (2 of 3)</vt:lpstr>
      <vt:lpstr>2.1 A Preview of Calculus (3 of 3)</vt:lpstr>
      <vt:lpstr>Figure 2.2</vt:lpstr>
      <vt:lpstr>Figure 2.3</vt:lpstr>
      <vt:lpstr>Figure 2.4</vt:lpstr>
      <vt:lpstr>Figure 2.5</vt:lpstr>
      <vt:lpstr>Figure 2.6</vt:lpstr>
      <vt:lpstr>Figure 2.7</vt:lpstr>
      <vt:lpstr>Figure 2.8</vt:lpstr>
      <vt:lpstr>Figure 2.9</vt:lpstr>
      <vt:lpstr>Figure 2.10</vt:lpstr>
      <vt:lpstr>Figure 2.11</vt:lpstr>
      <vt:lpstr>2.2 The Limit of a Function (1 of 2)</vt:lpstr>
      <vt:lpstr>2.2 The Limit of a Function (2 of 2)</vt:lpstr>
      <vt:lpstr>Figure 2.12</vt:lpstr>
      <vt:lpstr>Table 2.1 Table of Functional Values for ("lim" )┬(x→a) f(x) </vt:lpstr>
      <vt:lpstr>Table 2.2 Table of Functional Values for ("lim" )┬(x→0)  ("sin"  x)/x </vt:lpstr>
      <vt:lpstr>Figure 2.13</vt:lpstr>
      <vt:lpstr>Table 2.3 Table of Functional Values for ("lim" )┬(x→4)  (√(&amp;x)-2)/(x-4) </vt:lpstr>
      <vt:lpstr>Figure 2.14</vt:lpstr>
      <vt:lpstr>Figure 2.15</vt:lpstr>
      <vt:lpstr>Figure 2.16</vt:lpstr>
      <vt:lpstr>Table 2.4 Table of Functional Values for ("lim" )┬(x→a) c=c </vt:lpstr>
      <vt:lpstr>Table 2.5 Table of Functional Values for ("lim" )┬(x→0) "sin" (1/x) </vt:lpstr>
      <vt:lpstr>Figure 2.17</vt:lpstr>
      <vt:lpstr>Table 2.6 Table of Functional Values for f(x)={■8(x+1 "if"  x&lt;2@x^2-4 "if"  x≥2)┤ </vt:lpstr>
      <vt:lpstr>Figure 2.18</vt:lpstr>
      <vt:lpstr>Table 2.7 Table of Functional Values for f(x)=1/x </vt:lpstr>
      <vt:lpstr>Figure 2.19</vt:lpstr>
      <vt:lpstr>Figure 2.20</vt:lpstr>
      <vt:lpstr>Figure 2.21</vt:lpstr>
      <vt:lpstr>Figure 2.22</vt:lpstr>
      <vt:lpstr>Figure 2.23</vt:lpstr>
      <vt:lpstr>Table 2.8 Ratio of Masses and Speeds for a Moving Object </vt:lpstr>
      <vt:lpstr>2.3 The Limit Laws (1 of 2)</vt:lpstr>
      <vt:lpstr>2.3 The Limit Laws (2 of 2)</vt:lpstr>
      <vt:lpstr>Figure 2.24</vt:lpstr>
      <vt:lpstr>Figure 2.25</vt:lpstr>
      <vt:lpstr>Figure 2.26</vt:lpstr>
      <vt:lpstr>Figure 2.27</vt:lpstr>
      <vt:lpstr>Figure 2.28</vt:lpstr>
      <vt:lpstr>Figure 2.29</vt:lpstr>
      <vt:lpstr>Figure 2.30</vt:lpstr>
      <vt:lpstr>Figure 2.31</vt:lpstr>
      <vt:lpstr>2.4 Continuity</vt:lpstr>
      <vt:lpstr>Figure 2.32</vt:lpstr>
      <vt:lpstr>Figure 2.33</vt:lpstr>
      <vt:lpstr>Figure 2.34</vt:lpstr>
      <vt:lpstr>Figure 2.35</vt:lpstr>
      <vt:lpstr>Figure 2.36</vt:lpstr>
      <vt:lpstr>Figure 2.37</vt:lpstr>
      <vt:lpstr>Figure 2.38</vt:lpstr>
      <vt:lpstr>2.5 The Precise Definition of a Limit</vt:lpstr>
      <vt:lpstr>Table 2.9 Translation of the Epsilon-Delta Definition of the Limit </vt:lpstr>
      <vt:lpstr>Figure 2.39</vt:lpstr>
      <vt:lpstr>Figure 2.40</vt:lpstr>
      <vt:lpstr>Figure 2.41</vt:lpstr>
      <vt:lpstr>Table 2.10 Translation of the Definition of ("lim" )┬(x→a) f(x)=L and its Opposite </vt:lpstr>
      <vt:lpstr>Figure 2.42</vt:lpstr>
      <vt:lpstr>Figure 2.43</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304</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Calculus Volume 1</dc:title>
  <dc:creator/>
  <cp:keywords/>
  <cp:lastModifiedBy>Colby Powers</cp:lastModifiedBy>
  <cp:revision>1</cp:revision>
  <dcterms:created xsi:type="dcterms:W3CDTF">2026-02-23T15:44:24Z</dcterms:created>
  <dcterms:modified xsi:type="dcterms:W3CDTF">2026-02-23T20:41:18Z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2 Limits</vt:lpwstr>
  </property>
</Properties>
</file>