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9" autoAdjust="0"/>
    <p:restoredTop sz="94690" autoAdjust="0"/>
  </p:normalViewPr>
  <p:slideViewPr>
    <p:cSldViewPr snapToGrid="0" snapToObjects="1">
      <p:cViewPr varScale="1">
        <p:scale>
          <a:sx n="117" d="100"/>
          <a:sy n="117" d="100"/>
        </p:scale>
        <p:origin x="208" y="6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notesMaster" Target="notesMasters/notesMaster1.xml"/><Relationship Id="rId79" Type="http://schemas.openxmlformats.org/officeDocument/2006/relationships/presProps" Target="presProps.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an earthquake fault.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with three items. The first item is text that reads “Input, x”. An arrow points from the first item to the second item, which is a box with the label “function”. An arrow points from the second item to the third item, which is text that reads “Output, f(x)”.</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with two items. The first item is a bubble labeled domain. Within the bubble are the numbers 1, 2, 3, and 4. An arrow with the label “f” points from the first item to the second item, which is a bubble labeled “range”. Within this bubble are the numbers 2, 4, and 6. An arrow points from the 1 in the domain bubble to the 6 in the range bubble. An arrow points from the 1 in the domain bubble to the 6 in the range bubble. An arrow points from the 2 in the domain bubble to the 4 in the range bubble. An arrow points from the 3 in the domain bubble to the 2 in the range bubble. An arrow points from the 4 in the domain bubble to the 2 in the range bubble.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y axis runs from 0 to 3 and has the label “dependent variable, y = f(x)”. The x axis runs from 0 to 5 and has the label “independent variable, x”. There are three points on the graph. The first point is at (1, 2) and has the label “(1, f(1)) = (1, 2)”. The second point is at (2, 1) and has the label “(2, f(2))=(2,1)”. The third point is at (3, 2) and has the label “(3, f(3)) = (3,2)”. There is text along the y axis that reads “range = {1, 2}” and text along the x axis that reads “domain = {1,2,3}”.</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y axis runs from 0 to 5. The x axis runs from 0 to 5. There are three points on the graph at (1, 2), (2, 1), and (3, 0). There is text along the y axis that reads “range = {0,1,2}” and text along the x axis that reads “domain = {1,2,3}”.</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1.1 Temperature as a Function of Time of Day; Columns: Hours after Midnight, Temperature (°F), Hours after Midnight, Temperature (°F); Row 1: 0, 58, 12, 84; Row 2: 1, 54, 13, 85; Row 3: 2, 53, 14, 85; Row 4: 3, 52, 15, 83; Row 5: 4, 52, 16, 82; Row 6: 5, 55, 17, 80; Row 7: 6, 60, 18, 77; Row 8: 7, 64, 19, 74; Row 9: 8, 72, 20, 69; Row 10: 9, 75, 21, 65; Row 11: 10, 78, 22, 60; Row 12: 11, 80, 23, 58</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y axis runs from 0 to 90 and has the label “Temperature in Fahrenheit”. The x axis runs from 0 to 24 and has the label “hours after midnight”. There are 24 points on the graph, one at each increment of 1 on the x-axis. The first point is at (0, 58) and the function decreases until x = 4, where the point is (4, 52) and is the minimum value of the function. After x=4, the function increases until x = 13, where the point is (13, 85) and is the maximum of the function along with the point (14, 85). After x = 14, the function decreases until the last point on the graph, which is (23, 58).</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y axis runs from 0 to 90 and has the label “Temperature in Fahrenheit”. The x axis runs from 0 to 24 and has the label “hours after midnight”. There are 24 points on the graph, one at each increment of 1 on the x-axis. The first point is at (0, 58) and the function decreases until x = 4, where the point is (4, 52) and is the minimum value of the function. After x=4, the function increases until x = 13, where the point is (13, 85) and is the maximum of the function along with the point (14, 85). After x = 14, the function decreases until the last point on the graph, which is (23, 58). A line connects all the points on the graph.</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The first graph is labeled “a” and is of the function “y = f(x)”. Three vertical lines run through 3 points on the function, each vertical line only passing through the function once. The second graph is labeled “b” and is of the relation “y not equal to f(x)”. Two vertical lines run through the relation, one line intercepting the relation at 3 points and the other line intercepting the relation at 3 different points.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y axis runs from -2 to 5 and the x axis runs from -2 to 5. The graph is of the function “f(x) = -4x + 2”, which is a decreasing straight line. There are two points plotted on the function at (0, 2) and (1/2, 0).</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y axis runs from -2 to 4 and the x axis runs from -3 to 2. The graph is of the function “f(x) = (square root of x + 3) + 1”, which is an increasing curved function that starts at the point (-3, 1). There are 3 points plotted on the function at (-3, 1), (-2, 2), and (1, 3). The function has a y intercept at (0, 1 + square root of 3).</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The first graph is labeled “a” and is of the function “f(x) = 3x”, which is an increasing straight line that passes through the origin. The second graph is labeled “b” and is of the function “f(x) = -x cubed”, which is curved function that decreases until the function hits the origin where it becomes level, then decreases again after the origin.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with three items. The first item is a blue bubble that has two labels: “domain of f” and “domain of g of f”. This item contains the numbers 1, 2, and 3. The second item is two bubbles: an orange bubble labeled “domain of g” and a blue bubble that is completely contained within the orange bubble and is labeled “range of f”. The blue bubble contains the numbers 0 and 1, which are thus also contained within the larger orange bubble. The orange bubble contains two numbers not contained within the smaller blue bubble, which are 2 and 3. The third item is two bubbles: an orange bubble labeled “range of g” and a blue bubble that is completely contained within the orange bubble and is labeled “range of g of f”. The blue bubble contains the numbers 4 and 5, which are thus also contained within the larger orange bubble. The orange bubble contains one number not contained within the smaller blue bubble, which is the number 3. The first item points has a blue arrow with the label “f” that points to the blue bubble in the second item. The orange bubble in the second item has an orange arrow labeled “g” that points the orange bubble in the third item. The first item has a blue arrow labeled “g of f” which points to the blue bubble in the third item. There are three blue arrows pointing from numbers in the first item to the numbers contained in the blue bubble of the second item. The first blue arrow points from the 1 to the 0, the second blue arrow points from the 2 to the 1, and the third blue arrow points from the 3 to the 0. There are 4 orange arrows pointing from the numbers contained in the orange bubble in the second item, including those also contained in the blue bubble of the second item, to the numbers contained in the orange bubble of the third item, including the numbers in the blue bubble of the third item. The first orange arrow points from 2 to 3, the second orange arrow points from 3 to 5, the third orange arrow points from 0 to 4, and the fourth orange arrow points from 1 to 5.</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The first graph is labeled “(a), symmetry about the y-axis” and is of the curved function “f(x) = (x to the 4th) - 2(x squared) - 3”. The x axis runs from -3 to 4 and the y axis runs from -4 to 5. This function decreases until it hits the point (-1, -4), which is minimum of the function. Then the graph increases to the point (0,3), which is a local maximum. Then the the graph decreases until it hits the point (1, -4), before it increases again. The second graph is labeled “(b), symmetry about the origin” and is of the curved function “f(x) = x cubed - 4x”. The x axis runs from -3 to 4 and the y axis runs from -4 to 5. The graph of the function starts at the x intercept at (-2, 0) and increases until the approximate point of (-1.2, 3.1). The function then decreases, passing through the origin, until it hits the approximate point of (1.2, -3.1). The function then begins to increase again and has another x intercept at (2, 0).</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-3 to 3 and the y axis runs from -4 to 4. The graph is of the function “f(x) = absolute value of x”. The graph starts at the point (-3, 3) and decreases in a straight line until it hits the origin. Then the graph increases in a straight line until it hits the point (3, 3).</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y axis runs from -2 to 5 and the x axis runs from -2 to 5. The graph is of the 3 functions. The first function is “f(x) = 3x + 1”, which is an increasing straight line with an x intercept at ((-1/3), 0) and a y intercept at (0, 1). The second function is “g(x) = 2”, which is a horizontal line with a y intercept at (0, 2) and no x intercept. The third function is “h(x) = (-1/2)x”, which is a decreasing straight line with an x intercept and y intercept both at the origin. The function f(x) is increasing at a higher rate than the function h(x) is decreasing.</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y axis runs from -1 to 10 and the x axis runs from -1 to 6. The graph is of a function that is an increasing straight line. There are four points labeled on the function at (1, 1), (2, 3), (3, 5), and (5, 9). There is a dotted horizontal line from the labeled function point (1, 1) to the unlabeled point (3, 1) which is not on the function, and then dotted vertical line from the unlabeled point (3, 1), which is not on the function, to the labeled function point (3, 5). These two dotted have the label “(y2 - y1)/(x2 - x1) = (5 -1)/(3 - 1) = 2”. There is a dotted horizontal line from the labeled function point (2, 3) to the unlabeled point (5, 3) which is not on the function, and then dotted vertical line from the unlabeled point (5, 3), which is not on the function, to the labeled function point (5, 9). These two dotted have the label “(y2 - y1)/(x2 - x1) = (9 -3)/(5 - 2) = 2”.</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-5 to 12 and the y axis runs from -5 to 6. The graph is of the function that is a decreasing straight line. The function has two points plotted, at (-4, 5) and (11, 4).</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Both graphs have an x axis that runs from -4 to 4 and a y axis that runs from -6 to 7. The first graph is labeled “a” and is of two functions. The first function is “f(x) = x to the 4th”, which is a parabola that decreases until the origin and then increases again after the origin. The second function is “f(x) = x squared”, which is a parabola that decreases until the origin and then increases again after the origin, but increases and decreases at a slower rate than the first function. The second graph is labeled “b” and is of two functions. The first function is “f(x) = x to the 5th”, which is a curved function that increases until the origin, becomes even at the origin, and then increases again after the origin. The second function is “f(x) = x cubed”, which is a curved function that increases until the origin, becomes even at the origin, and then increases again after the origin, but increases at a slower rate than the first function.</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The first graph is labeled “a” and has an x axis that runs from -4 to 5 and a y axis that runs from -4 to 6. The graph contains two functions. The first function is “f(x) = -(x squared) - 4x -4”, which is a parabola. The function increasing until it hits the maximum at the point (-2, 0) and then begins decreasing. The x intercept is at (-2, 0) and the y intercept is at (0, -4). The second function is “f(x) = 2(x squared) -12x + 16”, which is a parabola. The function decreases until it hits the minimum point at (3, -2) and then begins increasing. The x intercepts are at (2, 0) and (4, 0) and the y intercept is not shown. The second graph is labeled “b” and has an x axis that runs from -4 to 3 and a y axis that runs from -4 to 6. The graph contains two functions. The first function is “f(x) = -(x cubed) - 3(x squared) + x + 3”. The graph decreases until the approximate point at (-2.2, -3.1), then increases until the approximate point at (0.2, 3.1), then begins decreasing again. The x intercepts are at (-3, 0), (-1, 0), and (1, 0). The y intercept is at (0, 3). The second function is “f(x) = (x cubed) -3(x squared) + 3x - 1”. It is a curved function that increases until the point (1, 0), where it levels out. After this point, the function begins increasing again. It has an x intercept at (1, 0) and a y intercept at (0, -1).</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y axis runs from 0 to 28 and is labeled “n, units sold in thousands”. The x axis runs from 0 to 28 and is labeled “p, price in dollars”. The graph is of the function “n = -1.04p + 26”, which is a decreasing line function that starts at the y intercept point (0, 26). There are 5 points plotted on the graph at (6, 19.4), (8, 18.5), (10, 16.2), (12, 13.8), and (14, 12.2). The points are not on the graph of the function line, but are very close to it. The function has an x intercept at the point (25, 0).</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The first graph is labeled “a” and has an x axis that runs from -2 to 9 and a y axis that runs from -4 to 4. The first graph is of two functions. The first function is “f(x) = square root of x”, which is a curved function that begins at the origin and increases. The second function is “f(x) = x to the 4th root”, which is a curved function that begins at the origin and increases, but increases at a slower rate than the first function. The second graph is labeled “b” and has an x axis that runs from -8 to 8 and a y axis that runs from -4 to 4. The second graph is of two functions. The first function is “f(x) = cube root of x”, which is a curved function that increases until the origin, becomes vertical at the origin, and then increases again after the origin. The second function is “f(x) = x to the 5th root”, which is a curved function that increases until the origin, becomes vertical at the origin, and then increases again after the origin, but increases at a slower rate than the first function.</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-7 to 5 and the y axis runs from -4 to 6. The graph is of a function that has two pieces. The first piece is an increasing line that ends at the open circle point (1, 4) and has the label “f(x) = x + 3, for x &lt; 1”. The second piece is parabolic and begins at the closed circle point (1, 1). After the point (1, 1), the piece begins to decrease until the point (2, 0) then begins to increase. This piece has the label “f(x) = (x - 2) squared, for x &gt;= 1”.The function has x intercepts at (-3, 0) and (2, 0) and a y intercept at (0, 3).</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The first graph is labeled “a” and has an x axis that runs from -4 to 4 and a y axis that runs from -1 to 10. The graph is of two functions. The first function is “f(x) = x squared”, which is a parabola that decreases until the origin and then increases again after the origin. The second function is “f(x) = (x squared) + 4”, which is a parabola that decreases until the point (0, 4) and then increases again after the origin. The two functions are the same in shape, but the second function is shifted up 4 units. The second graph is labeled “b” and has an x axis that runs from -4 to 4 and a y axis that runs from -5 to 6. The graph is of two functions. The first function is “f(x) = x squared”, which is a parabola that decreases until the origin and then increases again after the origin. The second function is “f(x) = (x squared) - 4”, which is a parabola that decreases until the point (0, -4) and then increases again after the origin. The two functions are the same in shape, but the second function is shifted down 4 units.</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The first graph is labeled “a” and has an x axis that runs from -8 to 5 and a y axis that runs from -3 to 5. The graph is of two functions. The first function is “f(x) = absolute value of x”, which decreases in a straight line until the origin and then increases in a straight line again after the origin. The second function is “f(x) = absolute value of (x + 3)”, which decreases in a straight line until the point (-3, 0) and then increases in a straight line again after the point (-3, 0). The two functions are the same in shape, but the second function is shifted left 3 units. The second graph is labeled “b” and has an x axis that runs from -5 to 8 and a y axis that runs from -3 to 5. The graph is of two functions. The first function is “f(x) = absolute value of x”, which decreases in a straight line until the origin and then increases in a straight line again after the origin. The second function is “f(x) = absolute value of (x - 3)”, which decreases in a straight line until the point (3, 0) and then increases in a straight line again after the point (3, 0). The two functions are the same in shape, but the second function is shifted right 3 units.</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The first graph is labeled “a” and has an x axis that runs from -3 to 3 and a y axis that runs from -2 to 9. The graph is of two functions. The first function is “f(x) = x squared”, which is a parabola that decreases until the origin and then increases again after the origin. The second function is “f(x) = 3(x squared)”, which is a parabola that decreases until the origin and then increases again after the origin, but is vertically stretched and thus increases at a quicker rate than the first function. The second graph is labeled “b” and has an x axis that runs from -4 to 4 and a y axis that runs from -2 to 9. The graph is of two functions. The first function is “f(x) = x squared”, which is a parabola that decreases until the origin and then increases again after the origin. The second function is “f(x) = (1/3)(x squared)”, which is a parabola that decreases until the origin and then increases again after the origin, but is vertically compressed and thus increases at a slower rate than the first function.</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Both graphs have an x axis that runs from -2 to 4 and a y axis that runs from -2 to 5. The first graph is labeled “a” and is of two functions. The first graph is of two functions. The first function is “f(x) = square root of x”, which is a curved function that begins at the origin and increases. The second function is “f(x) = square root of 2x”, which is a curved function that begins at the origin and increases, but increases at a faster rate than the first function. The second graph is labeled “b” and is of two functions. The first function is “f(x) = square root of x”, which is a curved function that begins at the origin and increases. The second function is “f(x) = square root of (x/2)”, which is a curved function that begins at the origin and increases, but increases at a slower rate than the first function.</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Both graphs have an x axis that runs from -3 to 3 and a y axis that runs from -5 to 6. The first graph is labeled “a” and is of two functions. The first graph is of two functions. The first function is “f(x) = x cubed + 1”, which is a curved increasing function that has an x intercept at (-1, 0) and a y intercept at (0, 1). The second function is “f(x) = -(x cubed + 1)”, which is a curved decreasing function that has an x intercept at (-1, 0) and a y intercept at (0, -1). The second graph is labeled “b” and is of two functions. The first function is “f(x) = x cubed + 1”, which is a curved increasing function that has an x intercept at (-1, 0) and a y intercept at (0, 1). The second function is “f(x) = (-x) cubed + 1”, which is a curved decreasing function that has an x intercept at (1, 0) and a y intercept at (0, 1). The first function increases at the same rate the second function decreases for the same values of x.</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1.7 Transformations of Functions; Columns: Transformation of f(c&gt;0), Effect on the graph of f; Row 1: f(x)+c, Vertical shift up c units; Row 2: f(x)−c, Vertical shift down c units; Row 3: f(x+c), Shift left by c units; Row 4: f(x−c), Shift right by c units; Row 5: cf(x), Vertical stretch if c&gt;1;vertical compression if 0&lt;c&lt;1; Row 6: f(cx), Horizontal stretch if 0&lt;c&lt;1; horizontal compression if c&gt;1; Row 7: −f(x), Reflection about the x-axis; Row 8: f(−x), Reflection about the y-axis</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-7 to 7 and a y axis runs from -7 to 7. The graph contains four functions. The first function is “f(x) = absolute value of x” and is labeled starting function. It decreases in a straight line until the origin and then increases in a straight line again after the origin. The second function is “f(x) = absolute value of (x + 2)”, which decreases in a straight line until the point (-2, 0) and then increases in a straight line again after the point (-2, 0). The second function is the same shape as the first function, but is shifted left 2 units. The third function is “f(x) = -(absolute value of (x + 2))”, which increases in a straight line until the point (-2, 0) and then decreases in a straight line again after the point (-2, 0). The third function is the second function reflected about the x axis. The fourth function is “f(x) = -(absolute value of (x + 2)) - 3” and is labeled “transformed function”. It increases in a straight line until the point (-2, -3) and then decreases in a straight line again after the point (-2, -3). The fourth function is the third function shifted down 3 units.</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-7 to 7 and a y axis runs from -2 to 10. The graph contains four functions. The first function is “f(x) = square root of x” and is labeled starting function. It is a curved function that begins at the origin and increases. The second function is “f(x) = square root of -x”, which is a curved function that decreases until it reaches the origin, where it stops. The second function is the first function reflected about the y axis. The third function is “f(x) = 3(square root of -x)”, which is a curved function that decreases until it reaches the origin, where it stops. The third function decreases at a quicker rate than the second function. The fourth function is “f(x) = 3(square root of -x) + 1” and is labeled “transformed function”. Itis a curved function that decreases until it reaches the point (0, 1), where it stops. The fourth function is the third function shifted up 1 unit.</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circle. At the exact center of the circle there is a point. From this point, there is one line segment that extends horizontally to the right a point on the edge of the circle and another line segment that extends diagonally upwards and to the right to another point on the edge of the circle. These line segments have a length of 1 unit. The curved segment on the edge of the circle that connects the two points at the end of the line segments is labeled “s”. Inside the circle, there is an arrow that points from the horizontal line segment to the diagonal line segment. This arrow has the label “theta = s radians”.</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graph has a circle plotted on it, with the center of the circle at the origin, where there is a point. From this point, there is one line segment that extends horizontally along the x axis to the right to a point on the edge of the circle. There is another line segment that extends diagonally upwards and to the right to another point on the edge of the circle. This point is labeled “P = (x, y)”. These line segments have a length of 1 unit. From the point “P”, there is a dotted vertical line that extends downwards until it hits the x axis and thus the horizontal line segment. Inside the circle, there is an arrow that points from the horizontal line segment to the diagonal line segment. This arrow has the label “theta”.</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graph has a circle plotted on it, with the center of the circle at the origin, where there is a point. From this point, there is one blue line segment that extends horizontally along the x axis to the right to a point on the edge of the circle. There is another blue line segment that extends diagonally upwards and to the right to another point on the edge of the circle. This point is labeled “P = (x, y)”. These line segments have a length of “r” units. Between these line segments within the circle is the label “theta”, representing the angle between the segments. From the point “P”, there is a blue vertical line that extends downwards until it hits the x axis and thus hits the horizontal line segment, at a point labeled “x”. At the intersection horizontal line segment and vertical line segment at the point x, there is a right triangle symbol. From the point “P”, there is a dotted horizontal line segment that extends left until it hits the y axis at a point labeled “y”.</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graph has a circle plotted on it, with the center of the circle at the origin, where there is a point. From this point, there is one line segment that extends horizontally along the x axis to the right to a point on the edge of the circle. There is another line segment with length labeled “H” that extends diagonally upwards and to the right to another point on the edge of the circle. From the point, there is vertical line with a length labeled “O” that extends downwards until it hits the x axis and thus the horizontal line segment at a point with a right triangle symbol. The distance from this point to the center of the circle is labeled “A”. Inside the circle, there is an arrow that points from the horizontal line segment to the diagonal line segment. This arrow has the label “theta”.</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six graphs. Each graph has an x axis that runs from -2 pi to 2 pi and a y axis that runs from -2 to 2. The first graph is of the function “f(x) = sin(x)”, which is a curved wave function. The graph of the function starts at the point (-2 pi, 0) and increases until the point (-((3 pi)/2), 1). After this point, the function decreases until the point (-(pi/2), -1). After this point, the function increases until the point ((pi/2), 1). After this point, the function decreases until the point (((3 pi)/2), -1). After this point, the function begins to increase again. The x intercepts shown on the graph are at the points (-2 pi, 0), (-pi, 0), (0, 0), (pi, 0), and (2 pi, 0). The y intercept is at the origin. The second graph is of the function “f(x) = cos(x)”, which is a curved wave function. The graph of the function starts at the point (-2 pi, 1) and decreases until the point (-pi, -1). After this point, the function increases until the point (0, 1). After this point, the function decreases until the point (pi, -1). After this point, the function increases again. The x intercepts shown on the graph are at the points (-((3 pi)/2), 0), (-(pi/2), 0), ((pi/2), 0), and (((3 pi)/2), 0). The y intercept is at the point (0, 1). The graph of cos(x) is the same as the graph of sin(x), except it is shifted to the left by a distance of (pi/2). On the next four graphs there are dotted vertical lines which are not a part of the function, but act as boundaries for the function, boundaries the function will never touch. They are known as vertical asymptotes. There are infinite vertical asymptotes for all of these functions, but these graphs only show a few. The third graph is of the function “f(x) = csc(x)”. The vertical asymptotes for “f(x) = csc(x)” on this graph occur at “x = -2 pi”, “x = -pi”, “x = 0”, “x = pi”, and “x = 2 pi”. Between the “x = -2 pi” and “x = -pi” asymptotes, the function looks like an upward facing “U”, with a minimum at the point (-((3 pi)/2), 1). Between the “x = -pi” and “x = 0” asymptotes, the function looks like an downward facing “U”, with a maximum at the point (-(pi/2), -1). Between the “x = 0” and “x = pi” asymptotes, the function looks like an upward facing “U”, with a minimum at the point ((pi/2), 1). Between the “x = pi” and “x = 2 pi” asymptotes, the function looks like an downward facing “U”, with a maximum at the point (((3 pi)/2), -1). The fourth graph is of the function “f(x) = sec(x)”. The vertical asymptotes for this function on this graph are at “x = -((3 pi)/2)”, “x = -(pi/2)”, “x = (pi/2)”, and “x = ((3 pi)/2)”. Between the “x = -((3 pi)/2)” and “x = -(pi/2)” asymptotes, the function looks like an downward facing “U”, with a maximum at the point (-pi, -1). Between the “x = -(pi/2)” and “x = (pi/2)” asymptotes, the function looks like an upward facing “U”, with a minimum at the point (0, 1). Between the “x = (pi/2)” and “x = (3pi/2)” asymptotes, the function looks like an downward facing “U”, with a maximum at the point (pi, -1). The graph of sec(x) is the same as the graph of csc(x), except it is shifted to the left by a distance of (pi/2). The fifth graph is of the function “f(x) = tan(x)”. The vertical asymptotes of this function on this graph occur at “x = -((3 pi)/2)”, “x = -(pi/2)”, “x = (pi/2)”, and “x = ((3 pi)/2)”. In between all of the vertical asymptotes, the function is always increasing but it never touches the asymptotes. The x intercepts on this graph occur at the points (-2 pi, 0), (-pi, 0), (0, 0), (pi, 0), and (2 pi, 0). The y intercept is at the origin. The sixth graph is of the function “f(x) = cot(x)”. The vertical asymptotes of this function on this graph occur at “x = -2 pi”, “x = -pi”, “x = 0”, “x = pi”, and “x = 2 pi”. In between all of the vertical asymptotes, the function is always decreasing but it never touches the asymptotes. The x intercepts on this graph occur at the points (-((3 pi)/2), 0), (-(pi/2), 0), ((pi/2), 0), and (((3 pi)/2), 0) and there is no y intercept.</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graph is of the function “f(x) = Acos(B(x - alpha)) + C”. Along the y axis, there are 3 hash marks: starting from the bottom and moving up, the hash marks are at the values “C - A”, “C”, and “C + A”. The distance from the origin to “C” is labeled “vertical shift”. The distance from “C - A” to “A” and the distance from “A” to “C + A” is “A”, which is labeled “amplitude”. On the x axis is a hash mark at the value “alpha” and the distance between the origin and “alpha” is labeled “horizontal shift”. The distance between two successive minimum values of the function (in other words, the distance between two bottom parts of the wave that are next to each other) is “(2 pi)/(absolute value of B)” is labeled the period. The period is also the distance between two successive maximum values of the function.</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0 to 365 and is labeled “t, day of the year”. The y axis runs from 0 to 20 and is labeled “h, number of daylight hours”. The graph is of the function “h(t) = 3.7sin(((2 pi)/365)(t - 80.5)) + 12”, which is a curved wave function. The function starts at the approximate point (0, 8.4) and begins increasing until the approximate point (171.8, 15.7). After this point, the function decreases until the approximate point (354.3, 8.3). After this point, the function begins increasing again.</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bubbles. The first bubble is orange and has two labels: the top label is “Domain of f” and the bottom label is “Range of f inverse”. Within this bubble is the variable “x”. An orange arrow with the label “f” points from this bubble to the second bubble. The second bubble is blue and has two labels: the top label is “range of f” and the bottom label is “domain of f inverse”. Within this bubble is the variable “y”. A blue arrow with the label “f inverse” points from this bubble to the first bubble.</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Both graphs have an x axis that runs from -3 to 3 and a y axis that runs from -3 to 4. The first graph is of the function “f(x) = x squared”, which is a parabola. The function decreases until it hits the origin, where it begins to increase. The x intercept and y intercept are both at the origin. There are two orange horizontal lines also plotted on the graph, both of which run through the function at two points each. The second graph is of the function “f(x) = x cubed”, which is an increasing curved function. The x intercept and y intercept are both at the origin. There are three orange lines also plotted on the graph, each of which only intersects the function at one point.</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The first graph is of “y = f(x)”, which is a curved increasing function, that increases at a faster rate as x increases. The point (a, b) is on the graph of the function in the first quadrant. The second graph also graphs “y = f(x)” with the point (a, b), but also graphs the function “y = f inverse (x)”, an increasing curved function, that increases at a slower rate as x increases. This function includes the point (b, a). In addition to the two functions, there is a diagonal dotted line potted with the equation “y =x”, which shows that “f(x)” and “f inverse (x)” are mirror images about the line “y =x”.</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two graphs. Both graphs have an x axis that runs from -2 to 5 and a y axis that runs from -2 to 5. The first graph is of two functions. The first function is “g(x) = x squared”, an increasing curved function that starts at the point (0, 0). This function increases at a faster rate for larger values of x. The second function is “g inverse (x) = square root of x”, an increasing curved function that starts at the point (0, 0). This function increases at a slower rate for larger values of x. The first function is “h(x) = x squared”, a decreasing curved function that ends at the point (0, 0). This function decreases at a slower rate for larger values of x. The second function is “h inverse (x) = -(square root of x)”, an increasing curved function that starts at the point (0, 0). This function decreases at a slower rate for larger values of x. In addition to the two functions, there is a diagonal dotted line potted with the equation “y =x”, which shows that “f(x)” and “f inverse (x)” are mirror images about the line “y =x”.</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six graphs. The first graph is of the function “f(x) = sin inverse(x)”, which is an increasing curve function. The function starts at the point (-1, -(pi/2)) and increases until it ends at the point (1, (pi/2)). The x intercept and y intercept are at the origin. The second graph is of the function “f(x) = cos inverse (x)”, which is a decreasing curved function. The function starts at the point (-1, pi) and decreases until it ends at the point (1, 0). The x intercept is at the point (1, 0). The y intercept is at the point (0, (pi/2)). The third graph is of the function f(x) = tan inverse (x)”, which is an increasing curve function. The function starts close to the horizontal line “y = -(pi/2)” and increases until it comes close the “y = (pi/2)”. The function never intersects either of these lines, it always stays between them - they are horizontal asymptotes. The x intercept and y intercept are both at the origin. The fourth graph is of the function “f(x) = cot inverse (x)”, which is a decreasing curved function. The function starts slightly below the horizontal line “y = pi” and decreases until it gets close the x axis. The function never intersects either of these lines, it always stays between them - they are horizontal asymptotes. The fifth graph is of the function “f(x) = csc inverse (x)”, a decreasing curved function. The function starts slightly below the x axis, then decreases until it hits a closed circle point at (-1, -(pi/2)). The function then picks up again at the point (1, (pi/2)), where is begins to decrease and approach the x axis, without ever touching the x axis. There is a horizontal asymptote at the x axis. The sixth graph is of the function “f(x) = sec inverse (x)”, an increasing curved function. The function starts slightly above the horizontal line “y = (pi/2)”, then increases until it hits a closed circle point at (-1, pi). The function then picks up again at the point (1, 0), where is begins to increase and approach the horizontal line “y = (pi/2)”, without ever touching the line. There is a horizontal asymptote at the “y = (pi/2)”.</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-4 to 4 and the y axis runs from -4 to 4. The graph is of the function “y = sin(x) + cos(x)”, a curved wave function. The graph of the function decreases until it hits the approximate point (-(3pi/4), -1.4), where it increases until the approximate point ((pi/4), 1.4), where it begins to decrease again. The x intercepts shown on this graph of the function are at (-(5pi/4), 0), (-(pi/4), 0), and ((3pi/4), 0). The y intercept is at (0, 1).</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-10 to 10 and the y axis runs from 0 to 50. The graph is of two functions. The first function is “y = x squared”, which is a parabola. The function decreases until it hits the origin and then begins increasing. The second function is “y = 2 to the power of x”, which starts slightly above the x axis, and begins increasing very rapidly, more rapidly than the first function.</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-3 to 3 and the y axis runs from 0 to 4. The graph is of four functions. The first function is “f(x) = 2 to the power of x”, an increasing curved function, which starts slightly above the x axis and begins increasing. The second function is “f(x) = 4 to the power of x”, an increasing curved function, which starts slightly above the x axis and begins increasing rapidly, more rapidly than the first function. The third function is “f(x) = (1/2) to the power of x”, a decreasing curved function with decreases until it gets close to the x axis without touching it. The third function is “f(x) = (1/4) to the power of x”, a decreasing curved function with decreases until it gets close to the x axis without touching it. It decreases at a faster rate than the third function.</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-3 to 3 and the y axis runs from 0 to 4. The graph is of the function “f(x) = e to power of x”, an increasing curved function that starts slightly above the x axis. The y intercept is at the point (0, 1). At this point, a line is drawn tangent to the function. This line has the label “slope = 1”.</a:t>
            </a:r>
          </a:p>
        </p:txBody>
      </p:sp>
      <p:sp>
        <p:nvSpPr>
          <p:cNvPr id="4" name="Slide Number Placeholder 3"/>
          <p:cNvSpPr>
            <a:spLocks noGrp="1"/>
          </p:cNvSpPr>
          <p:nvPr>
            <p:ph type="sldNum" sz="quarter" idx="10"/>
          </p:nvPr>
        </p:nvSpPr>
        <p:spPr/>
        <p:txBody>
          <a:bodyPr/>
          <a:lstStyle/>
          <a:p>
            <a:fld id="{18BDFEC3-8487-43E8-A154-7C12CBC1FFF2}" type="slidenum">
              <a:rPr lang="en-US"/>
              <a:t>69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-3 to 3 and the y axis runs from -3 to 4. The graph is of two functions. The first function is “f(x) = e to power of x”, an increasing curved function that starts slightly above the x axis. The y intercept is at the point (0, 1) and there is no x intercept. The second function is “f(x) = ln(x)”, an increasing curved function. The x intercept is at the point (1, 0) and there is no y intercept. A dotted line with label “y = x” is also plotted on the graph, to show that the functions are mirror images over this line.</a:t>
            </a:r>
          </a:p>
        </p:txBody>
      </p:sp>
      <p:sp>
        <p:nvSpPr>
          <p:cNvPr id="4" name="Slide Number Placeholder 3"/>
          <p:cNvSpPr>
            <a:spLocks noGrp="1"/>
          </p:cNvSpPr>
          <p:nvPr>
            <p:ph type="sldNum" sz="quarter" idx="10"/>
          </p:nvPr>
        </p:nvSpPr>
        <p:spPr/>
        <p:txBody>
          <a:bodyPr/>
          <a:lstStyle/>
          <a:p>
            <a:fld id="{18BDFEC3-8487-43E8-A154-7C12CBC1FFF2}" type="slidenum">
              <a:rPr lang="en-US"/>
              <a:t>70</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-3 to 3 and the y axis runs from 0 to 4. The graph is of three functions. All three functions a log functions that are increasing curved functions that start slightly to the right of the y axis and have an x intercept at (1, 0). The first function is “y = log base 10 (x)”, the second function is “f(x) = ln(x)”, and the third function is “y = log base 2 (x)”. The third function increases the most rapidly, the second function increases next most rapidly, and the third function increases the slowest.</a:t>
            </a:r>
          </a:p>
        </p:txBody>
      </p:sp>
      <p:sp>
        <p:nvSpPr>
          <p:cNvPr id="4" name="Slide Number Placeholder 3"/>
          <p:cNvSpPr>
            <a:spLocks noGrp="1"/>
          </p:cNvSpPr>
          <p:nvPr>
            <p:ph type="sldNum" sz="quarter" idx="10"/>
          </p:nvPr>
        </p:nvSpPr>
        <p:spPr/>
        <p:txBody>
          <a:bodyPr/>
          <a:lstStyle/>
          <a:p>
            <a:fld id="{18BDFEC3-8487-43E8-A154-7C12CBC1FFF2}" type="slidenum">
              <a:rPr lang="en-US"/>
              <a:t>71</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an earthquake fault.</a:t>
            </a:r>
          </a:p>
        </p:txBody>
      </p:sp>
      <p:sp>
        <p:nvSpPr>
          <p:cNvPr id="4" name="Slide Number Placeholder 3"/>
          <p:cNvSpPr>
            <a:spLocks noGrp="1"/>
          </p:cNvSpPr>
          <p:nvPr>
            <p:ph type="sldNum" sz="quarter" idx="10"/>
          </p:nvPr>
        </p:nvSpPr>
        <p:spPr/>
        <p:txBody>
          <a:bodyPr/>
          <a:lstStyle/>
          <a:p>
            <a:fld id="{18BDFEC3-8487-43E8-A154-7C12CBC1FFF2}" type="slidenum">
              <a:rPr lang="en-US"/>
              <a:t>72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a spider web collecting dew drops.</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graph. The x axis runs from -1 to 3 and the y axis runs from -3 to 3. The graph is of the relation “(x squared) - (y squared) -1”. The left most point of the relation is at the x intercept, which is at the point (1, 0). From this point the relation both increases and decreases in curves as x increases. This relation is known as a hyperbola and it resembles a sideways “U” shape. There is a point plotted on the graph of the relation labeled “(cosh(1), sinh(1))”, which is at the approximate point (1.5, 1.2).</a:t>
            </a:r>
          </a:p>
        </p:txBody>
      </p:sp>
      <p:sp>
        <p:nvSpPr>
          <p:cNvPr id="4" name="Slide Number Placeholder 3"/>
          <p:cNvSpPr>
            <a:spLocks noGrp="1"/>
          </p:cNvSpPr>
          <p:nvPr>
            <p:ph type="sldNum" sz="quarter" idx="10"/>
          </p:nvPr>
        </p:nvSpPr>
        <p:spPr/>
        <p:txBody>
          <a:bodyPr/>
          <a:lstStyle/>
          <a:p>
            <a:fld id="{18BDFEC3-8487-43E8-A154-7C12CBC1FFF2}" type="slidenum">
              <a:rPr lang="en-US"/>
              <a:t>74</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six graphs. Each graph has an x axis that runs from -3 to 3 and a y axis that runs from -4 to 4. The first graph is of the function “y = cosh(x)”, which is a hyperbola. The function decreases until it hits the point (0, 1), where it begins to increase. There are also two functions that serve as a boundary for this function. The first of these functions is “y = (1/2)(e to power of -x)”, a decreasing curved function and the second of these functions is “y = (1/2)(e to power of x)”, an increasing curved function. The function “y = cosh(x)” is always above these two functions without ever touching them. The second graph is of the function “y = sinh(x)”, which is an increasing curved function. There are also two functions that serve as a boundary for this function. The first of these functions is “y = (1/2)(e to power of x)”, an increasing curved function and the second of these functions is “y = -(1/2)(e to power of -x)”, an increasing curved function that approaches the x axis without touching it. The function “y = sinh(x)” is always between these two functions without ever touching them. The third graph is of the function “y = sech(x)”, which increases until the point (0, 1), where it begins to decrease. The graph of the function has a hump. The fourth graph is of the function “y = csch(x)”. On the left side of the y axis, the function starts slightly below the x axis and decreases until it approaches the y axis, which it never touches. On the right side of the y axis, the function starts slightly to the right of the y axis and decreases until it approaches the x axis, which it never touches. The fifth graph is of the function “y = tanh(x)”, an increasing curved function. There are also two functions that serve as a boundary for this function. The first of these functions is “y = 1”, a horizontal line function and the second of these functions is “y = -1”, another horizontal line function. The function “y = tanh(x)” is always between these two functions without ever touching them. The sixth graph is of the function “y = coth(x)”. On the left side of the y axis, the function starts slightly below the boundary line “y = 1” and decreases until it approaches the y axis, which it never touches. On the right side of the y axis, the function starts slightly to the right of the y axis and decreases until it approaches the boundary line “y = -1”, which it never touches.</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ba3ee8297101.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v3_image4_a9e608235177.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v3_image5_da5477b9d7fc.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v3_image6_264f4868ae52.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v3_image7_c54c24d54ef4.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v3_image8_6a14947e3f8f.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v3_image9_3d6c093c104f.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 Id="rId3" Type="http://schemas.openxmlformats.org/officeDocument/2006/relationships/image" Target="../media/v3_image10_efea440f0167.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5_04d32a1ed453.png" /><Relationship Id="rId3" Type="http://schemas.openxmlformats.org/officeDocument/2006/relationships/image" Target="../media/image16.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image" Target="../media/v3_image18_4d87b0b6dd7c.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 Id="rId3" Type="http://schemas.openxmlformats.org/officeDocument/2006/relationships/image" Target="../media/v3_image21_c55f9ca9c14a.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28_d3e16110f477.png" /><Relationship Id="rId3" Type="http://schemas.openxmlformats.org/officeDocument/2006/relationships/image" Target="../media/image29.png"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 Id="rId3" Type="http://schemas.openxmlformats.org/officeDocument/2006/relationships/image" Target="../media/v3_image30_abf4780db781.png"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xml" /><Relationship Id="rId3" Type="http://schemas.openxmlformats.org/officeDocument/2006/relationships/image" Target="../media/v3_image32_f51deb98794f.png"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7.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xml" /><Relationship Id="rId3" Type="http://schemas.openxmlformats.org/officeDocument/2006/relationships/image" Target="../media/v3_image38_1d6ab64a3ec9.png"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xml" /><Relationship Id="rId3" Type="http://schemas.openxmlformats.org/officeDocument/2006/relationships/image" Target="../media/v3_image39_15e9a03407d3.png"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xml" /><Relationship Id="rId3" Type="http://schemas.openxmlformats.org/officeDocument/2006/relationships/image" Target="../media/v3_image40_cfafedca834a.png"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2_febc7d12016d.png"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5_e7d1ae57fd6e.png" /><Relationship Id="rId3" Type="http://schemas.openxmlformats.org/officeDocument/2006/relationships/image" Target="../media/image46.png"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4.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xml" /><Relationship Id="rId3" Type="http://schemas.openxmlformats.org/officeDocument/2006/relationships/image" Target="../media/v3_image45_918d4c21d8a5.png"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xml" /><Relationship Id="rId3" Type="http://schemas.openxmlformats.org/officeDocument/2006/relationships/image" Target="../media/v3_image46_e11f6315a004.png"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xml" /><Relationship Id="rId3" Type="http://schemas.openxmlformats.org/officeDocument/2006/relationships/image" Target="../media/v3_image47_3ec553713929.png"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9.xml" /><Relationship Id="rId3" Type="http://schemas.openxmlformats.org/officeDocument/2006/relationships/image" Target="../media/v3_image48_f73893bb7d8b.png"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0.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1.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2.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3.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4_189a5c534e10.png"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7_4dea7877e16b.png" /><Relationship Id="rId3" Type="http://schemas.openxmlformats.org/officeDocument/2006/relationships/image" Target="../media/image55.png"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6.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0_66faf91e8703.png" /><Relationship Id="rId3" Type="http://schemas.openxmlformats.org/officeDocument/2006/relationships/image" Target="../media/image58.png"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9.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3_530381f86647.png" /><Relationship Id="rId3" Type="http://schemas.openxmlformats.org/officeDocument/2006/relationships/image" Target="../media/image61.png"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7.xml" /><Relationship Id="rId3" Type="http://schemas.openxmlformats.org/officeDocument/2006/relationships/image" Target="../media/v3_image62_5c2bab228eaf.png" /></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3.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64.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65.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66.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67.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68.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1.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1. kafli: Föll og gröf</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a:t>
            </a:r>
          </a:p>
        </p:txBody>
      </p:sp>
      <p:sp>
        <p:nvSpPr>
          <p:cNvPr id="3" name="Content Placeholder 2"/>
          <p:cNvSpPr>
            <a:spLocks noGrp="1"/>
          </p:cNvSpPr>
          <p:nvPr>
            <p:ph idx="1"/>
          </p:nvPr>
        </p:nvSpPr>
        <p:spPr/>
        <p:txBody>
          <a:bodyPr/>
          <a:lstStyle/>
          <a:p>
            <a:pPr marL="457189" lvl="0" indent="-457189">
              <a:buAutoNum type="arabicPeriod"/>
            </a:pPr>
            <a:r>
              <a:t>Upprifjun á föllum</a:t>
            </a:r>
          </a:p>
          <a:p>
            <a:pPr marL="457189" lvl="0" indent="-457189">
              <a:buAutoNum type="arabicPeriod"/>
            </a:pPr>
            <a:r>
              <a:t>Helstu flokkar falla</a:t>
            </a:r>
          </a:p>
          <a:p>
            <a:pPr marL="457189" lvl="0" indent="-457189">
              <a:buAutoNum type="arabicPeriod"/>
            </a:pPr>
            <a:r>
              <a:t>Hornaföll</a:t>
            </a:r>
          </a:p>
          <a:p>
            <a:pPr marL="457189" lvl="0" indent="-457189">
              <a:buAutoNum type="arabicPeriod"/>
            </a:pPr>
            <a:r>
              <a:t>Andhverf föll</a:t>
            </a:r>
          </a:p>
          <a:p>
            <a:pPr marL="457189" lvl="0" indent="-457189">
              <a:buAutoNum type="arabicPeriod"/>
            </a:pPr>
            <a:r>
              <a:t>Vísisföll og lograföll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a:t>
            </a:r>
          </a:p>
        </p:txBody>
      </p:sp>
      <p:pic>
        <p:nvPicPr>
          <p:cNvPr id="3" name="Picture 1" descr="A photograph of an earthquake fault."/>
          <p:cNvPicPr>
            <a:picLocks noGrp="1" noChangeAspect="1"/>
          </p:cNvPicPr>
          <p:nvPr/>
        </p:nvPicPr>
        <p:blipFill>
          <a:blip r:embed="rId3"/>
          <a:stretch>
            <a:fillRect/>
          </a:stretch>
        </p:blipFill>
        <p:spPr bwMode="auto">
          <a:xfrm>
            <a:off x="1767073" y="952500"/>
            <a:ext cx="865785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Hluti San Andreas-misgengisins í Kaliforníu. Við stór misgengi af þessu tagi verða flestir öflugustu jarðskjálftar sem mælst hafa. (mynd: breytt útgáfa af verki Robb Hannawacker, NPS)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1.1 Upprifjun á föllum (1 af 2)</a:t>
            </a:r>
          </a:p>
        </p:txBody>
      </p:sp>
      <p:sp>
        <p:nvSpPr>
          <p:cNvPr id="3" name="Content Placeholder 2"/>
          <p:cNvSpPr>
            <a:spLocks noGrp="1"/>
          </p:cNvSpPr>
          <p:nvPr>
            <p:ph idx="1"/>
          </p:nvPr>
        </p:nvSpPr>
        <p:spPr/>
        <p:txBody>
          <a:bodyPr/>
          <a:lstStyle/>
          <a:p>
            <a:pPr marL="0" lvl="0" indent="0">
              <a:buNone/>
            </a:pPr>
            <a:r>
              <a:rPr b="1"/>
              <a:t>Hæfniviðmið</a:t>
            </a:r>
          </a:p>
          <a:p>
            <a:pPr lvl="0"/>
            <a:r>
              <a:t>Nota fallatáknun til að reikna gildi falls.</a:t>
            </a:r>
          </a:p>
          <a:p>
            <a:pPr lvl="0"/>
            <a:r>
              <a:t>Ákvarða skilgreiningarmengi og myndmengi falls.</a:t>
            </a:r>
          </a:p>
          <a:p>
            <a:pPr lvl="0"/>
            <a:r>
              <a:t>Teikna graf falls.</a:t>
            </a:r>
          </a:p>
          <a:p>
            <a:pPr lvl="0"/>
            <a:r>
              <a:t>Finna núllstöðvar falls.</a:t>
            </a:r>
          </a:p>
          <a:p>
            <a:pPr lvl="0"/>
            <a:r>
              <a:t>Þekkja fall út frá gildatöflu.</a:t>
            </a:r>
          </a:p>
          <a:p>
            <a:pPr lvl="0"/>
            <a:r>
              <a:t>Mynda ný föll úr tveimur eða fleiri gefnum föllum.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1.1 Upprifjun á föllum (2 af 2)</a:t>
            </a:r>
          </a:p>
        </p:txBody>
      </p:sp>
      <p:sp>
        <p:nvSpPr>
          <p:cNvPr id="3" name="Content Placeholder 2"/>
          <p:cNvSpPr>
            <a:spLocks noGrp="1"/>
          </p:cNvSpPr>
          <p:nvPr>
            <p:ph idx="1"/>
          </p:nvPr>
        </p:nvSpPr>
        <p:spPr/>
        <p:txBody>
          <a:bodyPr/>
          <a:lstStyle/>
          <a:p>
            <a:pPr marL="0" lvl="0" indent="0">
              <a:buNone/>
            </a:pPr>
            <a:r>
              <a:rPr b="1"/>
              <a:t>Hæfniviðmið</a:t>
            </a:r>
          </a:p>
          <a:p>
            <a:pPr lvl="0"/>
            <a:r>
              <a:t>Lýsa samhverfueiginleikum falls.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a:t>
            </a:r>
          </a:p>
        </p:txBody>
      </p:sp>
      <p:pic>
        <p:nvPicPr>
          <p:cNvPr id="3" name="Picture 1" descr="An image with three items. The first item is text that reads “Input, x”. An arrow points from the first item to the second item, which is a box with the label “function”. An arrow points from the second item to the third item, which is text that reads “Output, f(x)”."/>
          <p:cNvPicPr>
            <a:picLocks noGrp="1" noChangeAspect="1"/>
          </p:cNvPicPr>
          <p:nvPr/>
        </p:nvPicPr>
        <p:blipFill>
          <a:blip r:embed="rId3"/>
          <a:stretch>
            <a:fillRect/>
          </a:stretch>
        </p:blipFill>
        <p:spPr bwMode="auto">
          <a:xfrm>
            <a:off x="617682" y="1422400"/>
            <a:ext cx="10956636" cy="3708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Lýsa má falli sem inntaks- og úttakstæki.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a:t>
            </a:r>
          </a:p>
        </p:txBody>
      </p:sp>
      <p:pic>
        <p:nvPicPr>
          <p:cNvPr id="3" name="Picture 1" descr="An image with two items. The first item is a bubble labeled domain. Within the bubble are the numbers 1, 2, 3, and 4. An arrow with the label “f” points from the first item to the second item, which is a bubble labeled “range”. Within this bubble are the numbers 2, 4, and 6. An arrow points from the 1 in the domain bubble to the 6 in the range bubble. An arrow points from the 1 in the domain bubble to the 6 in the range bubble. An arrow points from the 2 in the domain bubble to the 4 in the range bubble. An arrow points from the 3 in the domain bubble to the 2 in the range bubble. An arrow points from the 4 in the domain bubble to the 2 in the range bubble."/>
          <p:cNvPicPr>
            <a:picLocks noGrp="1" noChangeAspect="1"/>
          </p:cNvPicPr>
          <p:nvPr/>
        </p:nvPicPr>
        <p:blipFill>
          <a:blip r:embed="rId3"/>
          <a:stretch>
            <a:fillRect/>
          </a:stretch>
        </p:blipFill>
        <p:spPr bwMode="auto">
          <a:xfrm>
            <a:off x="2616200" y="953066"/>
            <a:ext cx="6946900" cy="465976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 varpar hverju staki skilgreiningarmengisins á nákvæmlega eitt stak í myndmenginu. Þótt hvert inntak geti aðeins samsvarað einu úttaki geta tvö ólík inntök samsvarað sama úttaki.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a:t>
            </a:r>
          </a:p>
        </p:txBody>
      </p:sp>
      <p:pic>
        <p:nvPicPr>
          <p:cNvPr id="3" name="Picture 1" descr="An image of a graph. The y axis runs from 0 to 3 and has the label “dependent variable, y = f(x)”. The x axis runs from 0 to 5 and has the label “independent variable, x”. There are three points on the graph. The first point is at (1, 2) and has the label “(1, f(1)) = (1, 2)”. The second point is at (2, 1) and has the label “(2, f(2))=(2,1)”. The third point is at (3, 2) and has the label “(3, f(3)) = (3,2)”. There is text along the y axis that reads “range = {1, 2}” and text along the x axis that reads “domain = {1,2,3}”."/>
          <p:cNvPicPr>
            <a:picLocks noGrp="1" noChangeAspect="1"/>
          </p:cNvPicPr>
          <p:nvPr/>
        </p:nvPicPr>
        <p:blipFill>
          <a:blip r:embed="rId3"/>
          <a:stretch>
            <a:fillRect/>
          </a:stretch>
        </p:blipFill>
        <p:spPr bwMode="auto">
          <a:xfrm>
            <a:off x="3124553" y="952500"/>
            <a:ext cx="595559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þessu tilviki hefur graf fallsins f skilgreiningarmengið {1,2,3} og myndmengið {1,2}. Óháða breytan er x og háða breytan er 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a:t>
            </a:r>
          </a:p>
        </p:txBody>
      </p:sp>
      <p:pic>
        <p:nvPicPr>
          <p:cNvPr id="3" name="Picture 1" descr="An image of a graph. The y axis runs from 0 to 5. The x axis runs from 0 to 5. There are three points on the graph at (1, 2), (2, 1), and (3, 0). There is text along the y axis that reads “range = {0,1,2}” and text along the x axis that reads “domain = {1,2,3}”."/>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Hér sést graf fallsins f með skilgreiningarmengið {1,2,3} og regluna f(x)=3−x. Grafið samanstendur af punktunum (x,f(x)) fyrir öll x í skilgreiningarmenginu.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1.1 Hitastig sem fall af tíma dags </a:t>
            </a:r>
          </a:p>
        </p:txBody>
      </p:sp>
      <p:pic>
        <p:nvPicPr>
          <p:cNvPr id="3" name="Picture 1" descr="Table 1.1 Temperature as a Function of Time of Day; Columns: Hours after Midnight, Temperature (°F), Hours after Midnight, Temperature (°F); Row 1: 0, 58, 12, 84; Row 2:... (Full description in notes)"/>
          <p:cNvPicPr>
            <a:picLocks noGrp="1" noChangeAspect="1"/>
          </p:cNvPicPr>
          <p:nvPr/>
        </p:nvPicPr>
        <p:blipFill>
          <a:blip r:embed="rId3"/>
          <a:stretch>
            <a:fillRect/>
          </a:stretch>
        </p:blipFill>
        <p:spPr bwMode="auto">
          <a:xfrm>
            <a:off x="3099123" y="952500"/>
            <a:ext cx="6006453" cy="516890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a:t>
            </a:r>
          </a:p>
        </p:txBody>
      </p:sp>
      <p:pic>
        <p:nvPicPr>
          <p:cNvPr id="3" name="Picture 1" descr="An image of a graph. The y axis runs from 0 to 90 and has the label “Temperature in Fahrenheit”. The x axis runs from 0 to 24 and has the label “hours after midnight”. There are 24 points on the graph, one at each increment of 1 on the x-axis. The first point is at (0, 58) and the function decreases until x = 4, where the point is (4, 52) and is the minimum value of the function. After x=4, the function increases until x = 13, where the point is (13, 85) and is the maximum of the function along with the point (14, 85). After x = 14, the function decreases until the last point on the graph, which is (23, 58)."/>
          <p:cNvPicPr>
            <a:picLocks noGrp="1" noChangeAspect="1"/>
          </p:cNvPicPr>
          <p:nvPr/>
        </p:nvPicPr>
        <p:blipFill>
          <a:blip r:embed="rId3"/>
          <a:stretch>
            <a:fillRect/>
          </a:stretch>
        </p:blipFill>
        <p:spPr bwMode="auto">
          <a:xfrm>
            <a:off x="4292675" y="952500"/>
            <a:ext cx="360664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gagnanna í töflu 1.1 sýnir hitastig sem fall af tíma.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a:t>
            </a:r>
          </a:p>
        </p:txBody>
      </p:sp>
      <p:pic>
        <p:nvPicPr>
          <p:cNvPr id="3" name="Picture 1" descr="An image of a graph. The y axis runs from 0 to 90 and has the label “Temperature in Fahrenheit”. The x axis runs from 0 to 24 and has the label “hours after midnight”. There are 24 points on the graph, one at each increment of 1 on the x-axis. The first point is at (0, 58) and the function decreases until x = 4, where the point is (4, 52) and is the minimum value of the function. After x=4, the function increases until x = 13, where the point is (13, 85) and is the maximum of the function along with the point (14, 85). After x = 14, the function decreases until the last point on the graph, which is (23, 58). A line connects all the points on the graph."/>
          <p:cNvPicPr>
            <a:picLocks noGrp="1" noChangeAspect="1"/>
          </p:cNvPicPr>
          <p:nvPr/>
        </p:nvPicPr>
        <p:blipFill>
          <a:blip r:embed="rId3"/>
          <a:stretch>
            <a:fillRect/>
          </a:stretch>
        </p:blipFill>
        <p:spPr bwMode="auto">
          <a:xfrm>
            <a:off x="4292600" y="955079"/>
            <a:ext cx="3594100" cy="465574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punktarnir á mynd 1.6 eru tengdir kemur almennt mynstur gagnanna í ljós.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a:t>
            </a:r>
          </a:p>
        </p:txBody>
      </p:sp>
      <p:pic>
        <p:nvPicPr>
          <p:cNvPr id="3" name="Picture 1" descr="An image of two graphs. The first graph is labeled “a” and is of the function “y = f(x)”. Three vertical lines run through 3 points on the function, each vertical line only passing through the function once. The second graph is labeled “b” and is of the relation “y not equal to f(x)”. Two vertical lines run through the relation, one line intercepting the relation at 3 points and the other line intercepting the relation at 3 different points."/>
          <p:cNvPicPr>
            <a:picLocks noGrp="1" noChangeAspect="1"/>
          </p:cNvPicPr>
          <p:nvPr/>
        </p:nvPicPr>
        <p:blipFill>
          <a:blip r:embed="rId3"/>
          <a:stretch>
            <a:fillRect/>
          </a:stretch>
        </p:blipFill>
        <p:spPr bwMode="auto">
          <a:xfrm>
            <a:off x="3431847" y="952500"/>
            <a:ext cx="532830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Punktasafnið er graf falls því sérhver lóðrétt lína sker það í mesta lagi einu sinni. (b) Punktasafnið er ekki graf falls því sumar lóðréttar línur skera það oftar en einu sinni.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a:t>
            </a:r>
          </a:p>
        </p:txBody>
      </p:sp>
      <p:pic>
        <p:nvPicPr>
          <p:cNvPr id="3" name="Picture 1" descr="An image of a graph. The y axis runs from -2 to 5 and the x axis runs from -2 to 5. The graph is of the function “f(x) = -4x + 2”, which is a decreasing straight line. There are two points plotted on the function at (0, 2) and (1/2, 0)."/>
          <p:cNvPicPr>
            <a:picLocks noGrp="1" noChangeAspect="1"/>
          </p:cNvPicPr>
          <p:nvPr/>
        </p:nvPicPr>
        <p:blipFill>
          <a:blip r:embed="rId3"/>
          <a:stretch>
            <a:fillRect/>
          </a:stretch>
        </p:blipFill>
        <p:spPr bwMode="auto">
          <a:xfrm>
            <a:off x="3670300" y="954278"/>
            <a:ext cx="4851400" cy="46573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f(x)=−4x+2 er lína með x-skurðpunktinn (1/2,0) og y-skurðpunktinn (0,2).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1.2</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941647854"/>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52183942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𝐱</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𝐟</m:t>
                                </m:r>
                                <m:d>
                                  <m:dPr>
                                    <m:ctrlPr>
                                      <a:rPr i="1">
                                        <a:latin typeface="Cambria Math" panose="02040503050406030204" pitchFamily="18" charset="0"/>
                                      </a:rPr>
                                    </m:ctrlPr>
                                  </m:dPr>
                                  <m:e>
                                    <m:r>
                                      <a:rPr>
                                        <a:latin typeface="Cambria Math" panose="02040503050406030204" pitchFamily="18" charset="0"/>
                                      </a:rPr>
                                      <m:t>𝐱</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1097280"/>
              </a:xfrm>
              <a:prstGeom prst="rect">
                <a:avLst/>
              </a:prstGeom>
            </p:spPr>
          </p:pic>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1.10</a:t>
            </a:r>
          </a:p>
        </p:txBody>
      </p:sp>
      <p:pic>
        <p:nvPicPr>
          <p:cNvPr id="3" name="Picture 1" descr="An image of a graph. The y axis runs from -2 to 4 and the x axis runs from -3 to 2. The graph is of the function “f(x) = (square root of x + 3) + 1”, which is an increasing curved function that starts at the point (-3, 1). There are 3 points plotted on the function at (-3, 1), (-2, 2), and (1, 3). The function has a y intercept at (0, 1 + square root of 3)."/>
          <p:cNvPicPr>
            <a:picLocks noGrp="1" noChangeAspect="1"/>
          </p:cNvPicPr>
          <p:nvPr/>
        </p:nvPicPr>
        <p:blipFill>
          <a:blip r:embed="rId3"/>
          <a:stretch>
            <a:fillRect/>
          </a:stretch>
        </p:blipFill>
        <p:spPr bwMode="auto">
          <a:xfrm>
            <a:off x="3390900" y="952601"/>
            <a:ext cx="5397500" cy="466069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f(x)=√(x+3)+1 hefur y-skurðpunkt en enga x-skurðpunkta.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1.3 Hæð </a:t>
                </a:r>
                <a14:m>
                  <m:oMath xmlns:m="http://schemas.openxmlformats.org/officeDocument/2006/math">
                    <m:r>
                      <a:rPr>
                        <a:latin typeface="Cambria Math" panose="02040503050406030204" pitchFamily="18" charset="0"/>
                      </a:rPr>
                      <m:t>𝑠</m:t>
                    </m:r>
                  </m:oMath>
                </a14:m>
                <a:r>
                  <a:t> sem fall af tíma </a:t>
                </a:r>
                <a14:m>
                  <m:oMath xmlns:m="http://schemas.openxmlformats.org/officeDocument/2006/math">
                    <m:r>
                      <a:rPr>
                        <a:latin typeface="Cambria Math" panose="02040503050406030204" pitchFamily="18" charset="0"/>
                      </a:rPr>
                      <m:t>𝑡</m:t>
                    </m:r>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543" t="-4255" b="-2340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724782856"/>
                  </p:ext>
                </p:extLst>
              </p:nvPr>
            </p:nvGraphicFramePr>
            <p:xfrm>
              <a:off x="609600" y="952500"/>
              <a:ext cx="10934700" cy="109728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33433949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𝐭</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2.5</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𝐬</m:t>
                                </m:r>
                                <m:d>
                                  <m:dPr>
                                    <m:ctrlPr>
                                      <a:rPr i="1">
                                        <a:latin typeface="Cambria Math" panose="02040503050406030204" pitchFamily="18" charset="0"/>
                                      </a:rPr>
                                    </m:ctrlPr>
                                  </m:dPr>
                                  <m:e>
                                    <m:r>
                                      <a:rPr>
                                        <a:latin typeface="Cambria Math" panose="02040503050406030204" pitchFamily="18" charset="0"/>
                                      </a:rPr>
                                      <m:t>𝐭</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3"/>
              <a:stretch>
                <a:fillRect/>
              </a:stretch>
            </p:blipFill>
            <p:spPr>
              <a:xfrm>
                <a:off x="609600" y="952500"/>
                <a:ext cx="10934700" cy="1097280"/>
              </a:xfrm>
              <a:prstGeom prst="rect">
                <a:avLst/>
              </a:prstGeom>
            </p:spPr>
          </p:pic>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1.11</a:t>
            </a:r>
          </a:p>
        </p:txBody>
      </p:sp>
      <p:pic>
        <p:nvPicPr>
          <p:cNvPr id="3" name="Picture 1" descr="An image of two graphs. The first graph is labeled “a” and is of the function “f(x) = 3x”, which is an increasing straight line that passes through the origin. The second graph is labeled “b” and is of the function “f(x) = -x cubed”, which is curved function that decreases until the function hits the origin where it becomes level, then decreases again after the origin."/>
          <p:cNvPicPr>
            <a:picLocks noGrp="1" noChangeAspect="1"/>
          </p:cNvPicPr>
          <p:nvPr/>
        </p:nvPicPr>
        <p:blipFill>
          <a:blip r:embed="rId3"/>
          <a:stretch>
            <a:fillRect/>
          </a:stretch>
        </p:blipFill>
        <p:spPr bwMode="auto">
          <a:xfrm>
            <a:off x="3314700" y="954420"/>
            <a:ext cx="5562600" cy="465706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Fallið f(x)=3x er vaxandi á bilinu (−∞,∞). (b) Fallið f(x)=−x³ er minnkandi á bilinu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1.12</a:t>
            </a:r>
          </a:p>
        </p:txBody>
      </p:sp>
      <p:pic>
        <p:nvPicPr>
          <p:cNvPr id="3" name="Picture 1" descr="An image with three items. The first item is a blue bubble that has two labels: “domain of f” and “domain of g of f”. This item contains the numbers 1, 2, and 3. The second item is two bubbles: an orange bubble labeled “domain of g” and a blue bubble that is completely contained within the orange bubble and is labeled “range of f”. The blue bubble contains the numbers 0 and 1, which are thus also contained within the larger orange bubble. The orange bubble contains two numbers not contained within the smaller blue bubble, which are 2 and 3. The third item is two bubbles: an orange bubble labeled “range of g” and a blue bubble that is completely contained within the orange bubble and is labeled “range of g of f”. The blue bubble contains the numbers 4 and 5, which are thus also contained within the larger orange bubble. The orange bubble contains one number not contained within the smaller blue bubble, which is the number 3. The first item points has a blue arrow with the label “f” that points to the blue bubble in the second item. The orange bubble in the second item has an orange arrow labeled “g” that points the orange bubble in the third item. The first item has a blue arrow labeled “g of f” which points to the blue bubble in the third item. There are three blue arrows pointing from numbers in the first item to the numbers contained in the blue bubble of the second item. The first blue arrow points from the 1 to the 0, the second blue arrow points from the 2 to the 1, and the third blue arrow points from the 3 to the 0. There are 4 orange arrows pointing from the numbers contained in the orange bubble in the second item, including those also contained in the blue bubble of the second item, to the numbers contained in the orange bubble of the third item, including the numbers in the blue bubble of the third item. The first orange arrow points from 2 to 3, the second orange arrow points from 3 to 5, the third orange arrow points from 0 to 4, and the fourth orange arrow points from 1 to 5."/>
          <p:cNvPicPr>
            <a:picLocks noGrp="1" noChangeAspect="1"/>
          </p:cNvPicPr>
          <p:nvPr/>
        </p:nvPicPr>
        <p:blipFill>
          <a:blip r:embed="rId3"/>
          <a:stretch>
            <a:fillRect/>
          </a:stretch>
        </p:blipFill>
        <p:spPr bwMode="auto">
          <a:xfrm>
            <a:off x="2057400" y="954055"/>
            <a:ext cx="8077200" cy="465779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samsetta fallið g∘f gildir (g∘f)(1)=4, (g∘f)(2)=5 og (g∘f)(3)=4.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1.4</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289375688"/>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1219200">
                      <a:extLst>
                        <a:ext uri="{9D8B030D-6E8A-4147-A177-3AD203B41FA5}">
                          <a16:colId xmlns:a16="http://schemas.microsoft.com/office/drawing/2014/main" val="20007"/>
                        </a:ext>
                      </a:extLst>
                    </a:gridCol>
                    <a:gridCol w="1219200">
                      <a:extLst>
                        <a:ext uri="{9D8B030D-6E8A-4147-A177-3AD203B41FA5}">
                          <a16:colId xmlns:a16="http://schemas.microsoft.com/office/drawing/2014/main" val="20008"/>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96162288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𝐱</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r>
                            <a:t>0</a:t>
                          </a:r>
                        </a:p>
                      </a:txBody>
                      <a:tcPr/>
                    </a:tc>
                    <a:tc>
                      <a:txBody>
                        <a:bodyPr/>
                        <a:lstStyle/>
                        <a:p>
                          <a:pPr marL="0" lvl="0" indent="0">
                            <a:buNone/>
                          </a:pPr>
                          <a:r>
                            <a:t>1</a:t>
                          </a:r>
                        </a:p>
                      </a:txBody>
                      <a:tcPr/>
                    </a:tc>
                    <a:tc>
                      <a:txBody>
                        <a:bodyPr/>
                        <a:lstStyle/>
                        <a:p>
                          <a:pPr marL="0" lvl="0" indent="0">
                            <a:buNone/>
                          </a:pPr>
                          <a:r>
                            <a:t>2</a:t>
                          </a:r>
                        </a:p>
                      </a:txBody>
                      <a:tcPr/>
                    </a:tc>
                    <a:tc>
                      <a:txBody>
                        <a:bodyPr/>
                        <a:lstStyle/>
                        <a:p>
                          <a:pPr marL="0" lvl="0" indent="0">
                            <a:buNone/>
                          </a:pPr>
                          <a:r>
                            <a:t>3</a:t>
                          </a:r>
                        </a:p>
                      </a:txBody>
                      <a:tcPr/>
                    </a:tc>
                    <a:tc>
                      <a:txBody>
                        <a:bodyPr/>
                        <a:lstStyle/>
                        <a:p>
                          <a:pPr marL="0" lvl="0" indent="0">
                            <a:buNone/>
                          </a:pPr>
                          <a:r>
                            <a:t>4</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𝐟</m:t>
                                </m:r>
                                <m:d>
                                  <m:dPr>
                                    <m:ctrlPr>
                                      <a:rPr i="1">
                                        <a:latin typeface="Cambria Math" panose="02040503050406030204" pitchFamily="18" charset="0"/>
                                      </a:rPr>
                                    </m:ctrlPr>
                                  </m:dPr>
                                  <m:e>
                                    <m:r>
                                      <a:rPr>
                                        <a:latin typeface="Cambria Math" panose="02040503050406030204" pitchFamily="18" charset="0"/>
                                      </a:rPr>
                                      <m:t>𝐱</m:t>
                                    </m:r>
                                  </m:e>
                                </m:d>
                              </m:oMath>
                            </m:oMathPara>
                          </a14:m>
                          <a:endParaRPr/>
                        </a:p>
                      </a:txBody>
                      <a:tcPr/>
                    </a:tc>
                    <a:tc>
                      <a:txBody>
                        <a:bodyPr/>
                        <a:lstStyle/>
                        <a:p>
                          <a:pPr marL="0" lvl="0" indent="0">
                            <a:buNone/>
                          </a:pPr>
                          <a:r>
                            <a:t>0</a:t>
                          </a:r>
                        </a:p>
                      </a:txBody>
                      <a:tcPr/>
                    </a:tc>
                    <a:tc>
                      <a:txBody>
                        <a:bodyPr/>
                        <a:lstStyle/>
                        <a:p>
                          <a:pPr marL="0" lvl="0" indent="0">
                            <a:buNone/>
                          </a:pPr>
                          <a:r>
                            <a:t>4</a:t>
                          </a:r>
                        </a:p>
                      </a:txBody>
                      <a:tcPr/>
                    </a:tc>
                    <a:tc>
                      <a:txBody>
                        <a:bodyPr/>
                        <a:lstStyle/>
                        <a:p>
                          <a:pPr marL="0" lvl="0" indent="0">
                            <a:buNone/>
                          </a:pPr>
                          <a:r>
                            <a:t>2</a:t>
                          </a:r>
                        </a:p>
                      </a:txBody>
                      <a:tcPr/>
                    </a:tc>
                    <a:tc>
                      <a:txBody>
                        <a:bodyPr/>
                        <a:lstStyle/>
                        <a:p>
                          <a:pPr marL="0" lvl="0" indent="0">
                            <a:buNone/>
                          </a:pPr>
                          <a:r>
                            <a:t>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r>
                            <a:rPr dirty="0"/>
                            <a:t>4</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1097280"/>
              </a:xfrm>
              <a:prstGeom prst="rect">
                <a:avLst/>
              </a:prstGeom>
            </p:spPr>
          </p:pic>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911806380"/>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61911826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𝐱</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r>
                            <a:t>0</a:t>
                          </a:r>
                        </a:p>
                      </a:txBody>
                      <a:tcPr/>
                    </a:tc>
                    <a:tc>
                      <a:txBody>
                        <a:bodyPr/>
                        <a:lstStyle/>
                        <a:p>
                          <a:pPr marL="0" lvl="0" indent="0">
                            <a:buNone/>
                          </a:pPr>
                          <a:r>
                            <a:t>2</a:t>
                          </a:r>
                        </a:p>
                      </a:txBody>
                      <a:tcPr/>
                    </a:tc>
                    <a:tc>
                      <a:txBody>
                        <a:bodyPr/>
                        <a:lstStyle/>
                        <a:p>
                          <a:pPr marL="0" lvl="0" indent="0">
                            <a:buNone/>
                          </a:pPr>
                          <a:r>
                            <a:t>4</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𝐠</m:t>
                                </m:r>
                                <m:d>
                                  <m:dPr>
                                    <m:ctrlPr>
                                      <a:rPr i="1">
                                        <a:latin typeface="Cambria Math" panose="02040503050406030204" pitchFamily="18" charset="0"/>
                                      </a:rPr>
                                    </m:ctrlPr>
                                  </m:dPr>
                                  <m:e>
                                    <m:r>
                                      <a:rPr>
                                        <a:latin typeface="Cambria Math" panose="02040503050406030204" pitchFamily="18" charset="0"/>
                                      </a:rPr>
                                      <m:t>𝐱</m:t>
                                    </m:r>
                                  </m:e>
                                </m:d>
                              </m:oMath>
                            </m:oMathPara>
                          </a14:m>
                          <a:endParaRPr/>
                        </a:p>
                      </a:txBody>
                      <a:tcPr/>
                    </a:tc>
                    <a:tc>
                      <a:txBody>
                        <a:bodyPr/>
                        <a:lstStyle/>
                        <a:p>
                          <a:pPr marL="0" lvl="0" indent="0">
                            <a:buNone/>
                          </a:pPr>
                          <a:r>
                            <a:t>1</a:t>
                          </a:r>
                        </a:p>
                      </a:txBody>
                      <a:tcPr/>
                    </a:tc>
                    <a:tc>
                      <a:txBody>
                        <a:bodyPr/>
                        <a:lstStyle/>
                        <a:p>
                          <a:pPr marL="0" lvl="0" indent="0">
                            <a:buNone/>
                          </a:pPr>
                          <a:r>
                            <a:t>0</a:t>
                          </a:r>
                        </a:p>
                      </a:txBody>
                      <a:tcPr/>
                    </a:tc>
                    <a:tc>
                      <a:txBody>
                        <a:bodyPr/>
                        <a:lstStyle/>
                        <a:p>
                          <a:pPr marL="0" lvl="0" indent="0">
                            <a:buNone/>
                          </a:pPr>
                          <a:r>
                            <a:t>3</a:t>
                          </a:r>
                        </a:p>
                      </a:txBody>
                      <a:tcPr/>
                    </a:tc>
                    <a:tc>
                      <a:txBody>
                        <a:bodyPr/>
                        <a:lstStyle/>
                        <a:p>
                          <a:pPr marL="0" lvl="0" indent="0">
                            <a:buNone/>
                          </a:pPr>
                          <a:r>
                            <a:t>0</a:t>
                          </a:r>
                        </a:p>
                      </a:txBody>
                      <a:tcPr/>
                    </a:tc>
                    <a:tc>
                      <a:txBody>
                        <a:bodyPr/>
                        <a:lstStyle/>
                        <a:p>
                          <a:pPr marL="0" lvl="0" indent="0">
                            <a:buNone/>
                          </a:pPr>
                          <a:r>
                            <a:rPr dirty="0"/>
                            <a:t>5</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1097280"/>
              </a:xfrm>
              <a:prstGeom prst="rect">
                <a:avLst/>
              </a:prstGeom>
            </p:spPr>
          </p:pic>
        </mc:Fallback>
      </mc:AlternateContent>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1.13</a:t>
            </a:r>
          </a:p>
        </p:txBody>
      </p:sp>
      <p:pic>
        <p:nvPicPr>
          <p:cNvPr id="3" name="Picture 1" descr="An image of two graphs. The first graph is labeled “(a), symmetry about the y-axis” and is of the curved function “f(x) = (x to the 4th) - 2(x squared) - 3”. The x axis runs from -3 to 4 and the y axis runs from -4 to 5. This function decreases until it hits the point (-1, -4), which is minimum of the function. Then the graph increases to the point (0,3), which is a local maximum. Then the the graph decreases until it hits the point (1, -4), before it increases again. The second graph is labeled “(b), symmetry about the origin” and is of the curved function “f(x) = x cubed - 4x”. The x axis runs from -3 to 4 and the y axis runs from -4 to 5. The graph of the function starts at the x intercept at (-2, 0) and increases until the approximate point of (-1.2, 3.1). The function then decreases, passing through the origin, until it hits the approximate point of (1.2, -3.1). The function then begins to increase again and has another x intercept at (2, 0)."/>
          <p:cNvPicPr>
            <a:picLocks noGrp="1" noChangeAspect="1"/>
          </p:cNvPicPr>
          <p:nvPr/>
        </p:nvPicPr>
        <p:blipFill>
          <a:blip r:embed="rId3"/>
          <a:stretch>
            <a:fillRect/>
          </a:stretch>
        </p:blipFill>
        <p:spPr bwMode="auto">
          <a:xfrm>
            <a:off x="2097035" y="952500"/>
            <a:ext cx="799792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Graf sem er samhverft um y-ásinn. (b) Graf sem er samhverft um upphafspunkt hnitakerfisins.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1.14</a:t>
            </a:r>
          </a:p>
        </p:txBody>
      </p:sp>
      <p:pic>
        <p:nvPicPr>
          <p:cNvPr id="3" name="Picture 1" descr="An image of a graph. The x axis runs from -3 to 3 and the y axis runs from -4 to 4. The graph is of the function “f(x) = absolute value of x”. The graph starts at the point (-3, 3) and decreases in a straight line until it hits the origin. Then the graph increases in a straight line until it hits the point (3, 3)."/>
          <p:cNvPicPr>
            <a:picLocks noGrp="1" noChangeAspect="1"/>
          </p:cNvPicPr>
          <p:nvPr/>
        </p:nvPicPr>
        <p:blipFill>
          <a:blip r:embed="rId3"/>
          <a:stretch>
            <a:fillRect/>
          </a:stretch>
        </p:blipFill>
        <p:spPr bwMode="auto">
          <a:xfrm>
            <a:off x="3938360" y="952500"/>
            <a:ext cx="432797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f(x)=|x| er samhverft um y-ásinn.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 Helstu flokkar falla (1 af 3)</a:t>
            </a:r>
          </a:p>
        </p:txBody>
      </p:sp>
      <p:sp>
        <p:nvSpPr>
          <p:cNvPr id="3" name="Content Placeholder 2"/>
          <p:cNvSpPr>
            <a:spLocks noGrp="1"/>
          </p:cNvSpPr>
          <p:nvPr>
            <p:ph idx="1"/>
          </p:nvPr>
        </p:nvSpPr>
        <p:spPr/>
        <p:txBody>
          <a:bodyPr/>
          <a:lstStyle/>
          <a:p>
            <a:pPr marL="0" lvl="0" indent="0">
              <a:buNone/>
            </a:pPr>
            <a:r>
              <a:rPr b="1"/>
              <a:t>Hæfniviðmið</a:t>
            </a:r>
          </a:p>
          <a:p>
            <a:pPr lvl="0"/>
            <a:r>
              <a:t>Reikna hallatölu línulegs falls og túlka merkingu hennar.</a:t>
            </a:r>
          </a:p>
          <a:p>
            <a:pPr lvl="0"/>
            <a:r>
              <a:t>Ákvarða stig margliðu.</a:t>
            </a:r>
          </a:p>
          <a:p>
            <a:pPr lvl="0"/>
            <a:r>
              <a:t>Finna rætur annars stigs margliðu.</a:t>
            </a:r>
          </a:p>
          <a:p>
            <a:pPr lvl="0"/>
            <a:r>
              <a:t>Lýsa gröfum einfaldra oddstæðra og jafnstæðra margliðufalla.</a:t>
            </a:r>
          </a:p>
          <a:p>
            <a:pPr lvl="0"/>
            <a:r>
              <a:t>Þekkja rætt fall.</a:t>
            </a:r>
          </a:p>
          <a:p>
            <a:pPr lvl="0"/>
            <a:r>
              <a:t>Lýsa gröfum veldisfalla og rótarfalla.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 Helstu flokkar falla (2 af 3)</a:t>
            </a:r>
          </a:p>
        </p:txBody>
      </p:sp>
      <p:sp>
        <p:nvSpPr>
          <p:cNvPr id="3" name="Content Placeholder 2"/>
          <p:cNvSpPr>
            <a:spLocks noGrp="1"/>
          </p:cNvSpPr>
          <p:nvPr>
            <p:ph idx="1"/>
          </p:nvPr>
        </p:nvSpPr>
        <p:spPr/>
        <p:txBody>
          <a:bodyPr/>
          <a:lstStyle/>
          <a:p>
            <a:pPr marL="0" lvl="0" indent="0">
              <a:buNone/>
            </a:pPr>
            <a:r>
              <a:rPr b="1"/>
              <a:t>Hæfniviðmið</a:t>
            </a:r>
          </a:p>
          <a:p>
            <a:pPr lvl="0"/>
            <a:r>
              <a:t>Útskýra muninn á algebruföllum og yfirskilvitlegum föllum.</a:t>
            </a:r>
          </a:p>
          <a:p>
            <a:pPr lvl="0"/>
            <a:r>
              <a:t>Teikna graf kaflaskilgreinds falls.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 Helstu flokkar falla (3 af 3)</a:t>
            </a:r>
          </a:p>
        </p:txBody>
      </p:sp>
      <p:sp>
        <p:nvSpPr>
          <p:cNvPr id="3" name="Content Placeholder 2"/>
          <p:cNvSpPr>
            <a:spLocks noGrp="1"/>
          </p:cNvSpPr>
          <p:nvPr>
            <p:ph idx="1"/>
          </p:nvPr>
        </p:nvSpPr>
        <p:spPr/>
        <p:txBody>
          <a:bodyPr/>
          <a:lstStyle/>
          <a:p>
            <a:pPr marL="0" lvl="0" indent="0">
              <a:buNone/>
            </a:pPr>
            <a:r>
              <a:rPr b="1"/>
              <a:t>Hæfniviðmið</a:t>
            </a:r>
          </a:p>
          <a:p>
            <a:pPr lvl="0"/>
            <a:r>
              <a:t>Skissa graf falls sem hefur verið hliðrað, teygt eða speglað miðað við upphaflega stöðu grafsins.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1.15</a:t>
            </a:r>
          </a:p>
        </p:txBody>
      </p:sp>
      <p:pic>
        <p:nvPicPr>
          <p:cNvPr id="3" name="Picture 1" descr="An image of a graph. The y axis runs from -2 to 5 and the x axis runs from -2 to 5. The graph is of the 3 functions. The first function is “f(x) = 3x + 1”, which is an increasing straight line with an x intercept at ((-1/3), 0) and a y intercept at (0, 1). The second function is “g(x) = 2”, which is a horizontal line with a y intercept at (0, 2) and no x intercept. The third function is “h(x) = (-1/2)x”, which is a decreasing straight line with an x intercept and y intercept both at the origin. The function f(x) is increasing at a higher rate than the function h(x) is decreasing."/>
          <p:cNvPicPr>
            <a:picLocks noGrp="1" noChangeAspect="1"/>
          </p:cNvPicPr>
          <p:nvPr/>
        </p:nvPicPr>
        <p:blipFill>
          <a:blip r:embed="rId3"/>
          <a:stretch>
            <a:fillRect/>
          </a:stretch>
        </p:blipFill>
        <p:spPr bwMode="auto">
          <a:xfrm>
            <a:off x="3670300" y="954278"/>
            <a:ext cx="4851400" cy="46573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línulegu föll eru vaxandi eða minnkandi á (-∞, ∞), en eitt fallið er lárétt lína.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1.16</a:t>
            </a:r>
          </a:p>
        </p:txBody>
      </p:sp>
      <p:pic>
        <p:nvPicPr>
          <p:cNvPr id="3" name="Picture 1" descr="An image of a graph. The y axis runs from -1 to 10 and the x axis runs from -1 to 6. The graph is of a function that is an increasing straight line. There are four points labeled on the function at (1, 1), (2, 3), (3, 5), and (5, 9). There is a dotted horizontal line from the labeled function point (1, 1) to the unlabeled point (3, 1) which is not on the function, and then dotted vertical line from the unlabeled point (3, 1), which is not on the function, to the labeled function point (3, 5). These two dotted have the label “(y2 - y1)/(x2 - x1) = (5 -1)/(3 - 1) = 2”. There is a dotted horizontal line from the labeled function point (2, 3) to the unlabeled point (5, 3) which is not on the function, and then dotted vertical line from the unlabeled point (5, 3), which is not on the function, to the labeled function point (5, 9). These two dotted have the label “(y2 - y1)/(x2 - x1) = (9 -3)/(5 - 2) = 2”."/>
          <p:cNvPicPr>
            <a:picLocks noGrp="1" noChangeAspect="1"/>
          </p:cNvPicPr>
          <p:nvPr/>
        </p:nvPicPr>
        <p:blipFill>
          <a:blip r:embed="rId3"/>
          <a:stretch>
            <a:fillRect/>
          </a:stretch>
        </p:blipFill>
        <p:spPr bwMode="auto">
          <a:xfrm>
            <a:off x="3736436" y="952500"/>
            <a:ext cx="473182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sérhvert línulegt fall er hallatalan (y2−y1)/(x2−x1) óháð því hvaða punktar (x1,y1) og (x2,y2) eru valdir á línunni.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1.17</a:t>
            </a:r>
          </a:p>
        </p:txBody>
      </p:sp>
      <p:pic>
        <p:nvPicPr>
          <p:cNvPr id="3" name="Picture 1" descr="An image of a graph. The x axis runs from -5 to 12 and the y axis runs from -5 to 6. The graph is of the function that is a decreasing straight line. The function has two points plotted, at (-4, 5) and (11, 4)."/>
          <p:cNvPicPr>
            <a:picLocks noGrp="1" noChangeAspect="1"/>
          </p:cNvPicPr>
          <p:nvPr/>
        </p:nvPicPr>
        <p:blipFill>
          <a:blip r:embed="rId3"/>
          <a:stretch>
            <a:fillRect/>
          </a:stretch>
        </p:blipFill>
        <p:spPr bwMode="auto">
          <a:xfrm>
            <a:off x="2578750" y="952500"/>
            <a:ext cx="7047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Jafna línulegs falls fundin þegar graf þess er línan gegnum tvo gefna punkta.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1.18</a:t>
            </a:r>
          </a:p>
        </p:txBody>
      </p:sp>
      <p:pic>
        <p:nvPicPr>
          <p:cNvPr id="3" name="Picture 1" descr="An image of two graphs. Both graphs have an x axis that runs from -4 to 4 and a y axis that runs from -6 to 7. The first graph is labeled “a” and is of two functions. The first function is “f(x) = x to the 4th”, which is a parabola that decreases until the origin and then increases again after the origin. The second function is “f(x) = x squared”, which is a parabola that decreases until the origin and then increases again after the origin, but increases and decreases at a slower rate than the first function. The second graph is labeled “b” and is of two functions. The first function is “f(x) = x to the 5th”, which is a curved function that increases until the origin, becomes even at the origin, and then increases again after the origin. The second function is “f(x) = x cubed”, which is a curved function that increases until the origin, becomes even at the origin, and then increases again after the origin, but increases at a slower rate than the first function."/>
          <p:cNvPicPr>
            <a:picLocks noGrp="1" noChangeAspect="1"/>
          </p:cNvPicPr>
          <p:nvPr/>
        </p:nvPicPr>
        <p:blipFill>
          <a:blip r:embed="rId3"/>
          <a:stretch>
            <a:fillRect/>
          </a:stretch>
        </p:blipFill>
        <p:spPr bwMode="auto">
          <a:xfrm>
            <a:off x="3340100" y="954671"/>
            <a:ext cx="5499100" cy="465655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Fyrir sérhverja slétta heiltölu n er f(x)=axⁿ jafnstætt fall. (b) Fyrir sérhverja oddatölu n er f(x)=axⁿ oddstætt fall.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1.19</a:t>
            </a:r>
          </a:p>
        </p:txBody>
      </p:sp>
      <p:pic>
        <p:nvPicPr>
          <p:cNvPr id="3" name="Picture 1" descr="An image of two graphs. The first graph is labeled “a” and has an x axis that runs from -4 to 5 and a y axis that runs from -4 to 6. The graph contains two functions. The first function is “f(x) = -(x squared) - 4x -4”, which is a parabola. The function increasing until it hits the maximum at the point (-2, 0) and then begins decreasing. The x intercept is at (-2, 0) and the y intercept is at (0, -4). The second function is “f(x) = 2(x squared) -12x + 16”, which is a parabola. The function decreases until it hits the minimum point at (3, -2) and then begins increasing. The x intercepts are at (2, 0) and (4, 0) and the y intercept is not shown. The second graph is labeled “b” and has an x axis that runs from -4 to 3 and a y axis that runs from -4 to 6. The graph contains two functions. The first function is “f(x) = -(x cubed) - 3(x squared) + x + 3”. The graph decreases until the approximate point at (-2.2, -3.1), then increases until the approximate point at (0.2, 3.1), then begins decreasing again. The x intercepts are at (-3, 0), (-1, 0), and (1, 0). The y intercept is at (0, 3). The second function is “f(x) = (x cubed) -3(x squared) + 3x - 1”. It is a curved function that increases until the point (1, 0), where it levels out. After this point, the function begins increasing again. It has an x intercept at (1, 0) and a y intercept at (0, -1)."/>
          <p:cNvPicPr>
            <a:picLocks noGrp="1" noChangeAspect="1"/>
          </p:cNvPicPr>
          <p:nvPr/>
        </p:nvPicPr>
        <p:blipFill>
          <a:blip r:embed="rId3"/>
          <a:stretch>
            <a:fillRect/>
          </a:stretch>
        </p:blipFill>
        <p:spPr bwMode="auto">
          <a:xfrm>
            <a:off x="2463800" y="952578"/>
            <a:ext cx="7264400" cy="46607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Fyrir annars stigs fall opnast fleygboginn upp ef forystustuðullinn a&gt;0. Ef a&lt;0 opnast fleygboginn niður. (b) Fyrir þriðja stigs fall f gildir að ef forystustuðullinn a&gt;0, þá stefnir f(x)→∞ þegar x→∞ og f(x)→−∞ þegar x→−∞. Ef forystustuðullinn a&lt;0 gildir hið gagnstæða.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1.6 Fjöldi seldra eininga </a:t>
                </a:r>
                <a14:m>
                  <m:oMath xmlns:m="http://schemas.openxmlformats.org/officeDocument/2006/math">
                    <m:r>
                      <a:rPr>
                        <a:latin typeface="Cambria Math" panose="02040503050406030204" pitchFamily="18" charset="0"/>
                      </a:rPr>
                      <m:t>𝑛</m:t>
                    </m:r>
                  </m:oMath>
                </a14:m>
                <a:r>
                  <a:t> (í þúsundum) sem fall af verði á einingu </a:t>
                </a:r>
                <a14:m>
                  <m:oMath xmlns:m="http://schemas.openxmlformats.org/officeDocument/2006/math">
                    <m:r>
                      <a:rPr>
                        <a:latin typeface="Cambria Math" panose="02040503050406030204" pitchFamily="18" charset="0"/>
                      </a:rPr>
                      <m:t>𝑝</m:t>
                    </m:r>
                  </m:oMath>
                </a14:m>
                <a:r>
                  <a:t> (í dollurum)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262" t="-29787" b="-4893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364870484"/>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13162045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𝐩</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𝐧</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19.4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18.5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13.8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12.2</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3"/>
              <a:stretch>
                <a:fillRect/>
              </a:stretch>
            </p:blipFill>
            <p:spPr>
              <a:xfrm>
                <a:off x="609600" y="952500"/>
                <a:ext cx="10972800" cy="1097280"/>
              </a:xfrm>
              <a:prstGeom prst="rect">
                <a:avLst/>
              </a:prstGeom>
            </p:spPr>
          </p:pic>
        </mc:Fallback>
      </mc:AlternateContent>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1.20</a:t>
            </a:r>
          </a:p>
        </p:txBody>
      </p:sp>
      <p:pic>
        <p:nvPicPr>
          <p:cNvPr id="3" name="Picture 1" descr="An image of a graph. The y axis runs from 0 to 28 and is labeled “n, units sold in thousands”. The x axis runs from 0 to 28 and is labeled “p, price in dollars”. The graph is of the function “n = -1.04p + 26”, which is a decreasing line function that starts at the y intercept point (0, 26). There are 5 points plotted on the graph at (6, 19.4), (8, 18.5), (10, 16.2), (12, 13.8), and (14, 12.2). The points are not on the graph of the function line, but are very close to it. The function has an x intercept at the point (25, 0)."/>
          <p:cNvPicPr>
            <a:picLocks noGrp="1" noChangeAspect="1"/>
          </p:cNvPicPr>
          <p:nvPr/>
        </p:nvPicPr>
        <p:blipFill>
          <a:blip r:embed="rId3"/>
          <a:stretch>
            <a:fillRect/>
          </a:stretch>
        </p:blipFill>
        <p:spPr bwMode="auto">
          <a:xfrm>
            <a:off x="3734835" y="952500"/>
            <a:ext cx="472232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Gögnin um fjölda seldra eininga sem fall af verði sýna nokkurn veginn línulegt samband. Við notum línulega fallið n=−1.04p+26 til að nálga þetta samband.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a:t>
            </a:r>
          </a:p>
        </p:txBody>
      </p:sp>
      <p:pic>
        <p:nvPicPr>
          <p:cNvPr id="3" name="Picture 1" descr="An image of two graphs. The first graph is labeled “a” and has an x axis that runs from -2 to 9 and a y axis that runs from -4 to 4. The first graph is of two functions. The first function is “f(x) = square root of x”, which is a curved function that begins at the origin and increases. The second function is “f(x) = x to the 4th root”, which is a curved function that begins at the origin and increases, but increases at a slower rate than the first function. The second graph is labeled “b” and has an x axis that runs from -8 to 8 and a y axis that runs from -4 to 4. The second graph is of two functions. The first function is “f(x) = cube root of x”, which is a curved function that increases until the origin, becomes vertical at the origin, and then increases again after the origin. The second function is “f(x) = x to the 5th root”, which is a curved function that increases until the origin, becomes vertical at the origin, and then increases again after the origin, but increases at a slower rate than the first function."/>
          <p:cNvPicPr>
            <a:picLocks noGrp="1" noChangeAspect="1"/>
          </p:cNvPicPr>
          <p:nvPr/>
        </p:nvPicPr>
        <p:blipFill>
          <a:blip r:embed="rId3"/>
          <a:stretch>
            <a:fillRect/>
          </a:stretch>
        </p:blipFill>
        <p:spPr bwMode="auto">
          <a:xfrm>
            <a:off x="609600" y="1346573"/>
            <a:ext cx="10972800" cy="387275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Ef n er slétt tala er skilgreiningarmengi f(x)=x^(1/n) jafnt [0,∞). (b) Ef n er oddatala er skilgreiningarmengi f(x)=x^(1/n) jafnt (−∞,∞) og fallið er oddstætt.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1.22</a:t>
            </a:r>
          </a:p>
        </p:txBody>
      </p:sp>
      <p:pic>
        <p:nvPicPr>
          <p:cNvPr id="3" name="Picture 1" descr="An image of a graph. The x axis runs from -7 to 5 and the y axis runs from -4 to 6. The graph is of a function that has two pieces. The first piece is an increasing line that ends at the open circle point (1, 4) and has the label “f(x) = x + 3, for x &lt; 1”. The second piece is parabolic and begins at the closed circle point (1, 1). After the point (1, 1), the piece begins to decrease until the point (2, 0) then begins to increase. This piece has the label “f(x) = (x - 2) squared, for x &gt;= 1”.The function has x intercepts at (-3, 0) and (2, 0) and a y intercept at (0, 3)."/>
          <p:cNvPicPr>
            <a:picLocks noGrp="1" noChangeAspect="1"/>
          </p:cNvPicPr>
          <p:nvPr/>
        </p:nvPicPr>
        <p:blipFill>
          <a:blip r:embed="rId3"/>
          <a:stretch>
            <a:fillRect/>
          </a:stretch>
        </p:blipFill>
        <p:spPr bwMode="auto">
          <a:xfrm>
            <a:off x="3431928" y="952500"/>
            <a:ext cx="534084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kaflaskilgreinda fall er línulegt þegar x&lt;1 og annars stigs fall þegar x≥1.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1.23</a:t>
            </a:r>
          </a:p>
        </p:txBody>
      </p:sp>
      <p:pic>
        <p:nvPicPr>
          <p:cNvPr id="3" name="Picture 1" descr="An image of two graphs. The first graph is labeled “a” and has an x axis that runs from -4 to 4 and a y axis that runs from -1 to 10. The graph is of two functions. The first function is “f(x) = x squared”, which is a parabola that decreases until the origin and then increases again after the origin. The second function is “f(x) = (x squared) + 4”, which is a parabola that decreases until the point (0, 4) and then increases again after the origin. The two functions are the same in shape, but the second function is shifted up 4 units. The second graph is labeled “b” and has an x axis that runs from -4 to 4 and a y axis that runs from -5 to 6. The graph is of two functions. The first function is “f(x) = x squared”, which is a parabola that decreases until the origin and then increases again after the origin. The second function is “f(x) = (x squared) - 4”, which is a parabola that decreases until the point (0, -4) and then increases again after the origin. The two functions are the same in shape, but the second function is shifted down 4 units."/>
          <p:cNvPicPr>
            <a:picLocks noGrp="1" noChangeAspect="1"/>
          </p:cNvPicPr>
          <p:nvPr/>
        </p:nvPicPr>
        <p:blipFill>
          <a:blip r:embed="rId3"/>
          <a:stretch>
            <a:fillRect/>
          </a:stretch>
        </p:blipFill>
        <p:spPr bwMode="auto">
          <a:xfrm>
            <a:off x="2835105" y="952500"/>
            <a:ext cx="653449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Ef c&gt;0 fæst graf y=f(x)+c með því að hliðra grafi y=f(x) lóðrétt upp um c einingar. (b) Ef c&gt;0 fæst graf y=f(x)−c með því að hliðra grafi y=f(x) lóðrétt niður um c einingar.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1.24</a:t>
            </a:r>
          </a:p>
        </p:txBody>
      </p:sp>
      <p:pic>
        <p:nvPicPr>
          <p:cNvPr id="3" name="Picture 1" descr="An image of two graphs. The first graph is labeled “a” and has an x axis that runs from -8 to 5 and a y axis that runs from -3 to 5. The graph is of two functions. The first function is “f(x) = absolute value of x”, which decreases in a straight line until the origin and then increases in a straight line again after the origin. The second function is “f(x) = absolute value of (x + 3)”, which decreases in a straight line until the point (-3, 0) and then increases in a straight line again after the point (-3, 0). The two functions are the same in shape, but the second function is shifted left 3 units. The second graph is labeled “b” and has an x axis that runs from -5 to 8 and a y axis that runs from -3 to 5. The graph is of two functions. The first function is “f(x) = absolute value of x”, which decreases in a straight line until the origin and then increases in a straight line again after the origin. The second function is “f(x) = absolute value of (x - 3)”, which decreases in a straight line until the point (3, 0) and then increases in a straight line again after the point (3, 0). The two functions are the same in shape, but the second function is shifted right 3 units."/>
          <p:cNvPicPr>
            <a:picLocks noGrp="1" noChangeAspect="1"/>
          </p:cNvPicPr>
          <p:nvPr/>
        </p:nvPicPr>
        <p:blipFill>
          <a:blip r:embed="rId3"/>
          <a:stretch>
            <a:fillRect/>
          </a:stretch>
        </p:blipFill>
        <p:spPr bwMode="auto">
          <a:xfrm>
            <a:off x="609600" y="1386625"/>
            <a:ext cx="10972800" cy="379265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Ef c&gt;0 fæst graf y=f(x+c) með því að hliðra grafi y=f(x) lárétt til vinstri um c einingar. (b) Ef c&gt;0 fæst graf y=f(x−c) með því að hliðra grafi y=f(x) lárétt til hægri um c einingar.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1.25</a:t>
            </a:r>
          </a:p>
        </p:txBody>
      </p:sp>
      <p:pic>
        <p:nvPicPr>
          <p:cNvPr id="3" name="Picture 1" descr="An image of two graphs. The first graph is labeled “a” and has an x axis that runs from -3 to 3 and a y axis that runs from -2 to 9. The graph is of two functions. The first function is “f(x) = x squared”, which is a parabola that decreases until the origin and then increases again after the origin. The second function is “f(x) = 3(x squared)”, which is a parabola that decreases until the origin and then increases again after the origin, but is vertically stretched and thus increases at a quicker rate than the first function. The second graph is labeled “b” and has an x axis that runs from -4 to 4 and a y axis that runs from -2 to 9. The graph is of two functions. The first function is “f(x) = x squared”, which is a parabola that decreases until the origin and then increases again after the origin. The second function is “f(x) = (1/3)(x squared)”, which is a parabola that decreases until the origin and then increases again after the origin, but is vertically compressed and thus increases at a slower rate than the first function."/>
          <p:cNvPicPr>
            <a:picLocks noGrp="1" noChangeAspect="1"/>
          </p:cNvPicPr>
          <p:nvPr/>
        </p:nvPicPr>
        <p:blipFill>
          <a:blip r:embed="rId3"/>
          <a:stretch>
            <a:fillRect/>
          </a:stretch>
        </p:blipFill>
        <p:spPr bwMode="auto">
          <a:xfrm>
            <a:off x="3048000" y="953469"/>
            <a:ext cx="6083300" cy="465896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Ef c&gt;1 fæst graf y=cf(x) með því að teygja graf y=f(x) lóðrétt. (b) Ef 0&lt;c&lt;1 fæst graf y=cf(x) með því að þjappa grafi y=f(x) lóðrétt.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1.26</a:t>
            </a:r>
          </a:p>
        </p:txBody>
      </p:sp>
      <p:pic>
        <p:nvPicPr>
          <p:cNvPr id="3" name="Picture 1" descr="An image of two graphs. Both graphs have an x axis that runs from -2 to 4 and a y axis that runs from -2 to 5. The first graph is labeled “a” and is of two functions. The first graph is of two functions. The first function is “f(x) = square root of x”, which is a curved function that begins at the origin and increases. The second function is “f(x) = square root of 2x”, which is a curved function that begins at the origin and increases, but increases at a faster rate than the first function. The second graph is labeled “b” and is of two functions. The first function is “f(x) = square root of x”, which is a curved function that begins at the origin and increases. The second function is “f(x) = square root of (x/2)”, which is a curved function that begins at the origin and increases, but increases at a slower rate than the first function."/>
          <p:cNvPicPr>
            <a:picLocks noGrp="1" noChangeAspect="1"/>
          </p:cNvPicPr>
          <p:nvPr/>
        </p:nvPicPr>
        <p:blipFill>
          <a:blip r:embed="rId3"/>
          <a:stretch>
            <a:fillRect/>
          </a:stretch>
        </p:blipFill>
        <p:spPr bwMode="auto">
          <a:xfrm>
            <a:off x="1244600" y="953481"/>
            <a:ext cx="9702800" cy="465893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Ef c&gt;1 fæst graf y=f(cx) með því að þjappa grafi y=f(x) lárétt. (b) Ef 0&lt;c&lt;1 fæst graf y=f(cx) með því að teygja graf y=f(x) lárétt.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1.27</a:t>
            </a:r>
          </a:p>
        </p:txBody>
      </p:sp>
      <p:pic>
        <p:nvPicPr>
          <p:cNvPr id="3" name="Picture 1" descr="An image of two graphs. Both graphs have an x axis that runs from -3 to 3 and a y axis that runs from -5 to 6. The first graph is labeled “a” and is of two functions. The first graph is of two functions. The first function is “f(x) = x cubed + 1”, which is a curved increasing function that has an x intercept at (-1, 0) and a y intercept at (0, 1). The second function is “f(x) = -(x cubed + 1)”, which is a curved decreasing function that has an x intercept at (-1, 0) and a y intercept at (0, -1). The second graph is labeled “b” and is of two functions. The first function is “f(x) = x cubed + 1”, which is a curved increasing function that has an x intercept at (-1, 0) and a y intercept at (0, 1). The second function is “f(x) = (-x) cubed + 1”, which is a curved decreasing function that has an x intercept at (1, 0) and a y intercept at (0, 1). The first function increases at the same rate the second function decreases for the same values of x."/>
          <p:cNvPicPr>
            <a:picLocks noGrp="1" noChangeAspect="1"/>
          </p:cNvPicPr>
          <p:nvPr/>
        </p:nvPicPr>
        <p:blipFill>
          <a:blip r:embed="rId3"/>
          <a:stretch>
            <a:fillRect/>
          </a:stretch>
        </p:blipFill>
        <p:spPr bwMode="auto">
          <a:xfrm>
            <a:off x="3480956" y="952500"/>
            <a:ext cx="523008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Graf y=−f(x) fæst með því að spegla graf y=f(x) um x-ásinn. (b) Graf y=f(−x) fæst með því að spegla graf y=f(x) um y-ásinn.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1.7 Ummyndanir falla </a:t>
            </a:r>
          </a:p>
        </p:txBody>
      </p:sp>
      <p:pic>
        <p:nvPicPr>
          <p:cNvPr id="3" name="Picture 1" descr="Table 1.7 Transformations of Functions; Columns: Transformation of f(c&gt;0), Effect on the graph of f; Row 1: f(x)+c, Vertical shift up c units; Row 2: f(x)−c, Vertical sh... (Full description in notes)"/>
          <p:cNvPicPr>
            <a:picLocks noGrp="1" noChangeAspect="1"/>
          </p:cNvPicPr>
          <p:nvPr/>
        </p:nvPicPr>
        <p:blipFill>
          <a:blip r:embed="rId3"/>
          <a:stretch>
            <a:fillRect/>
          </a:stretch>
        </p:blipFill>
        <p:spPr bwMode="auto">
          <a:xfrm>
            <a:off x="2974671" y="952500"/>
            <a:ext cx="6255357" cy="5168900"/>
          </a:xfrm>
          <a:prstGeom prst="rect">
            <a:avLst/>
          </a:prstGeom>
          <a:noFill/>
          <a:ln w="9525">
            <a:noFill/>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1.28</a:t>
            </a:r>
          </a:p>
        </p:txBody>
      </p:sp>
      <p:pic>
        <p:nvPicPr>
          <p:cNvPr id="3" name="Picture 1" descr="An image of a graph. The x axis runs from -7 to 7 and a y axis runs from -7 to 7. The graph contains four functions. The first function is “f(x) = absolute value of x” and is labeled starting function. It decreases in a straight line until the origin and then increases in a straight line again after the origin. The second function is “f(x) = absolute value of (x + 2)”, which decreases in a straight line until the point (-2, 0) and then increases in a straight line again after the point (-2, 0). The second function is the same shape as the first function, but is shifted left 2 units. The third function is “f(x) = -(absolute value of (x + 2))”, which increases in a straight line until the point (-2, 0) and then decreases in a straight line again after the point (-2, 0). The third function is the second function reflected about the x axis. The fourth function is “f(x) = -(absolute value of (x + 2)) - 3” and is labeled “transformed function”. It increases in a straight line until the point (-2, -3) and then decreases in a straight line again after the point (-2, -3). The fourth function is the third function shifted down 3 units."/>
          <p:cNvPicPr>
            <a:picLocks noGrp="1" noChangeAspect="1"/>
          </p:cNvPicPr>
          <p:nvPr/>
        </p:nvPicPr>
        <p:blipFill>
          <a:blip r:embed="rId3"/>
          <a:stretch>
            <a:fillRect/>
          </a:stretch>
        </p:blipFill>
        <p:spPr bwMode="auto">
          <a:xfrm>
            <a:off x="3810000" y="955708"/>
            <a:ext cx="4559300" cy="465448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Líta má á fallið f(x)=−|x+2|−3 sem röð þriggja ummyndana á fallinu y=|x|.</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1.29</a:t>
            </a:r>
          </a:p>
        </p:txBody>
      </p:sp>
      <p:pic>
        <p:nvPicPr>
          <p:cNvPr id="3" name="Picture 1" descr="An image of a graph. The x axis runs from -7 to 7 and a y axis runs from -2 to 10. The graph contains four functions. The first function is “f(x) = square root of x” and is labeled starting function. It is a curved function that begins at the origin and increases. The second function is “f(x) = square root of -x”, which is a curved function that decreases until it reaches the origin, where it stops. The second function is the first function reflected about the y axis. The third function is “f(x) = 3(square root of -x)”, which is a curved function that decreases until it reaches the origin, where it stops. The third function decreases at a quicker rate than the second function. The fourth function is “f(x) = 3(square root of -x) + 1” and is labeled “transformed function”. Itis a curved function that decreases until it reaches the point (0, 1), where it stops. The fourth function is the third function shifted up 1 unit."/>
          <p:cNvPicPr>
            <a:picLocks noGrp="1" noChangeAspect="1"/>
          </p:cNvPicPr>
          <p:nvPr/>
        </p:nvPicPr>
        <p:blipFill>
          <a:blip r:embed="rId3"/>
          <a:stretch>
            <a:fillRect/>
          </a:stretch>
        </p:blipFill>
        <p:spPr bwMode="auto">
          <a:xfrm>
            <a:off x="3441700" y="954960"/>
            <a:ext cx="5295900" cy="465597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Líta má á fallið f(x)=3√(−x)+1 sem röð þriggja ummyndana á fallinu y=√x.</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1.3 Hornaföll (1 af 2)</a:t>
            </a:r>
          </a:p>
        </p:txBody>
      </p:sp>
      <p:sp>
        <p:nvSpPr>
          <p:cNvPr id="3" name="Content Placeholder 2"/>
          <p:cNvSpPr>
            <a:spLocks noGrp="1"/>
          </p:cNvSpPr>
          <p:nvPr>
            <p:ph idx="1"/>
          </p:nvPr>
        </p:nvSpPr>
        <p:spPr/>
        <p:txBody>
          <a:bodyPr/>
          <a:lstStyle/>
          <a:p>
            <a:pPr marL="0" lvl="0" indent="0">
              <a:buNone/>
            </a:pPr>
            <a:r>
              <a:rPr b="1"/>
              <a:t>Hæfniviðmið</a:t>
            </a:r>
          </a:p>
          <a:p>
            <a:pPr lvl="0"/>
            <a:r>
              <a:t>Umreikna hornamál milli gráða og radíana.</a:t>
            </a:r>
          </a:p>
          <a:p>
            <a:pPr lvl="0"/>
            <a:r>
              <a:t>Þekkja skilgreiningar grunnhornafallanna út frá þríhyrningi og hring.</a:t>
            </a:r>
          </a:p>
          <a:p>
            <a:pPr lvl="0"/>
            <a:r>
              <a:t>Rita helstu hornafallajöfnurnar.</a:t>
            </a:r>
          </a:p>
          <a:p>
            <a:pPr lvl="0"/>
            <a:r>
              <a:t>Þekkja gröf og lotur hornafallanna.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1.3 Hornaföll (2 af 2)</a:t>
            </a:r>
          </a:p>
        </p:txBody>
      </p:sp>
      <p:sp>
        <p:nvSpPr>
          <p:cNvPr id="3" name="Content Placeholder 2"/>
          <p:cNvSpPr>
            <a:spLocks noGrp="1"/>
          </p:cNvSpPr>
          <p:nvPr>
            <p:ph idx="1"/>
          </p:nvPr>
        </p:nvSpPr>
        <p:spPr/>
        <p:txBody>
          <a:bodyPr/>
          <a:lstStyle/>
          <a:p>
            <a:pPr marL="0" lvl="0" indent="0">
              <a:buNone/>
            </a:pPr>
            <a:r>
              <a:rPr b="1"/>
              <a:t>Hæfniviðmið</a:t>
            </a:r>
          </a:p>
          <a:p>
            <a:pPr lvl="0"/>
            <a:r>
              <a:t>Lýsa hliðrun grafs sínus- eða kósínusfalls út frá jöfnu fallsins.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1.30</a:t>
            </a:r>
          </a:p>
        </p:txBody>
      </p:sp>
      <p:pic>
        <p:nvPicPr>
          <p:cNvPr id="3" name="Picture 1" descr="An image of a circle. At the exact center of the circle there is a point. From this point, there is one line segment that extends horizontally to the right a point on the edge of the circle and another line segment that extends diagonally upwards and to the right to another point on the edge of the circle. These line segments have a length of 1 unit. The curved segment on the edge of the circle that connects the two points at the end of the line segments is labeled “s”. Inside the circle, there is an arrow that points from the horizontal line segment to the diagonal line segment. This arrow has the label “theta = s radians”."/>
          <p:cNvPicPr>
            <a:picLocks noGrp="1" noChangeAspect="1"/>
          </p:cNvPicPr>
          <p:nvPr/>
        </p:nvPicPr>
        <p:blipFill>
          <a:blip r:embed="rId3"/>
          <a:stretch>
            <a:fillRect/>
          </a:stretch>
        </p:blipFill>
        <p:spPr bwMode="auto">
          <a:xfrm>
            <a:off x="3162300" y="954043"/>
            <a:ext cx="5867400" cy="465781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Radíanamál hornsins θ er bogalengdin s á samsvarandi boga einingarhringsins.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1.8 Algeng horn gefin upp í gráðum og radíönum </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Gráður</a:t>
                          </a:r>
                        </a:p>
                      </a:txBody>
                      <a:tcPr/>
                    </a:tc>
                    <a:tc>
                      <a:txBody>
                        <a:bodyPr/>
                        <a:lstStyle/>
                        <a:p>
                          <a:pPr marL="0" lvl="0" indent="0">
                            <a:buNone/>
                          </a:pPr>
                          <a:r>
                            <a:t>Radíanar</a:t>
                          </a:r>
                        </a:p>
                      </a:txBody>
                      <a:tcPr/>
                    </a:tc>
                    <a:tc>
                      <a:txBody>
                        <a:bodyPr/>
                        <a:lstStyle/>
                        <a:p>
                          <a:pPr marL="0" lvl="0" indent="0">
                            <a:buNone/>
                          </a:pPr>
                          <a:r>
                            <a:t>Gráður</a:t>
                          </a:r>
                        </a:p>
                      </a:txBody>
                      <a:tcPr/>
                    </a:tc>
                    <a:tc>
                      <a:txBody>
                        <a:bodyPr/>
                        <a:lstStyle/>
                        <a:p>
                          <a:pPr marL="0" lvl="0" indent="0">
                            <a:buNone/>
                          </a:pPr>
                          <a:r>
                            <a:t>Radíanar</a:t>
                          </a:r>
                        </a:p>
                      </a:txBody>
                      <a:tcPr/>
                    </a:tc>
                    <a:extLst>
                      <a:ext uri="{0D108BD9-81ED-4DB2-BD59-A6C34878D82A}">
                        <a16:rowId xmlns:a16="http://schemas.microsoft.com/office/drawing/2014/main" val="10000"/>
                      </a:ext>
                    </a:extLst>
                  </a:tr>
                  <a:tr h="0">
                    <a:tc>
                      <a:txBody>
                        <a:bodyPr/>
                        <a:lstStyle/>
                        <a:p>
                          <a:pPr marL="0" lvl="0" indent="0">
                            <a:buNone/>
                          </a:pPr>
                          <a:r>
                            <a:t>0</a:t>
                          </a:r>
                        </a:p>
                      </a:txBody>
                      <a:tcPr/>
                    </a:tc>
                    <a:tc>
                      <a:txBody>
                        <a:bodyPr/>
                        <a:lstStyle/>
                        <a:p>
                          <a:pPr marL="0" lvl="0" indent="0">
                            <a:buNone/>
                          </a:pPr>
                          <a:r>
                            <a:t>0</a:t>
                          </a:r>
                        </a:p>
                      </a:txBody>
                      <a:tcPr/>
                    </a:tc>
                    <a:tc>
                      <a:txBody>
                        <a:bodyPr/>
                        <a:lstStyle/>
                        <a:p>
                          <a:pPr marL="0" lvl="0" indent="0">
                            <a:buNone/>
                          </a:pPr>
                          <a:r>
                            <a:t>120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𝜋</m:t>
                                </m:r>
                                <m:r>
                                  <m:rPr>
                                    <m:nor/>
                                  </m:rPr>
                                  <a:rPr/>
                                  <m:t>/</m:t>
                                </m:r>
                                <m:r>
                                  <a:rPr>
                                    <a:latin typeface="Cambria Math" panose="02040503050406030204" pitchFamily="18" charset="0"/>
                                  </a:rPr>
                                  <m:t>3</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30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r>
                                  <m:rPr>
                                    <m:nor/>
                                  </m:rPr>
                                  <a:rPr/>
                                  <m:t>/</m:t>
                                </m:r>
                                <m:r>
                                  <a:rPr>
                                    <a:latin typeface="Cambria Math" panose="02040503050406030204" pitchFamily="18" charset="0"/>
                                  </a:rPr>
                                  <m:t>6</m:t>
                                </m:r>
                              </m:oMath>
                            </m:oMathPara>
                          </a14:m>
                          <a:endParaRPr/>
                        </a:p>
                      </a:txBody>
                      <a:tcPr/>
                    </a:tc>
                    <a:tc>
                      <a:txBody>
                        <a:bodyPr/>
                        <a:lstStyle/>
                        <a:p>
                          <a:pPr marL="0" lvl="0" indent="0">
                            <a:buNone/>
                          </a:pPr>
                          <a:r>
                            <a:t>135</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r>
                                  <a:rPr>
                                    <a:latin typeface="Cambria Math" panose="02040503050406030204" pitchFamily="18" charset="0"/>
                                  </a:rPr>
                                  <m:t>𝜋</m:t>
                                </m:r>
                                <m:r>
                                  <m:rPr>
                                    <m:nor/>
                                  </m:rPr>
                                  <a:rPr/>
                                  <m:t>/</m:t>
                                </m:r>
                                <m:r>
                                  <a:rPr>
                                    <a:latin typeface="Cambria Math" panose="02040503050406030204" pitchFamily="18" charset="0"/>
                                  </a:rPr>
                                  <m:t>4</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45</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r>
                                  <m:rPr>
                                    <m:nor/>
                                  </m:rPr>
                                  <a:rPr/>
                                  <m:t>/</m:t>
                                </m:r>
                                <m:r>
                                  <a:rPr>
                                    <a:latin typeface="Cambria Math" panose="02040503050406030204" pitchFamily="18" charset="0"/>
                                  </a:rPr>
                                  <m:t>4</m:t>
                                </m:r>
                              </m:oMath>
                            </m:oMathPara>
                          </a14:m>
                          <a:endParaRPr/>
                        </a:p>
                      </a:txBody>
                      <a:tcPr/>
                    </a:tc>
                    <a:tc>
                      <a:txBody>
                        <a:bodyPr/>
                        <a:lstStyle/>
                        <a:p>
                          <a:pPr marL="0" lvl="0" indent="0">
                            <a:buNone/>
                          </a:pPr>
                          <a:r>
                            <a:t>150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r>
                                  <a:rPr>
                                    <a:latin typeface="Cambria Math" panose="02040503050406030204" pitchFamily="18" charset="0"/>
                                  </a:rPr>
                                  <m:t>𝜋</m:t>
                                </m:r>
                                <m:r>
                                  <m:rPr>
                                    <m:nor/>
                                  </m:rPr>
                                  <a:rPr/>
                                  <m:t>/</m:t>
                                </m:r>
                                <m:r>
                                  <a:rPr>
                                    <a:latin typeface="Cambria Math" panose="02040503050406030204" pitchFamily="18" charset="0"/>
                                  </a:rPr>
                                  <m:t>6</m:t>
                                </m:r>
                              </m:oMath>
                            </m:oMathPara>
                          </a14:m>
                          <a:endParaRPr/>
                        </a:p>
                      </a:txBody>
                      <a:tcPr/>
                    </a:tc>
                    <a:extLst>
                      <a:ext uri="{0D108BD9-81ED-4DB2-BD59-A6C34878D82A}">
                        <a16:rowId xmlns:a16="http://schemas.microsoft.com/office/drawing/2014/main" val="10003"/>
                      </a:ext>
                    </a:extLst>
                  </a:tr>
                  <a:tr h="0">
                    <a:tc>
                      <a:txBody>
                        <a:bodyPr/>
                        <a:lstStyle/>
                        <a:p>
                          <a:pPr marL="0" lvl="0" indent="0">
                            <a:buNone/>
                          </a:pPr>
                          <a:r>
                            <a:t>60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r>
                                  <m:rPr>
                                    <m:nor/>
                                  </m:rPr>
                                  <a:rPr/>
                                  <m:t>/</m:t>
                                </m:r>
                                <m:r>
                                  <a:rPr>
                                    <a:latin typeface="Cambria Math" panose="02040503050406030204" pitchFamily="18" charset="0"/>
                                  </a:rPr>
                                  <m:t>3</m:t>
                                </m:r>
                              </m:oMath>
                            </m:oMathPara>
                          </a14:m>
                          <a:endParaRPr/>
                        </a:p>
                      </a:txBody>
                      <a:tcPr/>
                    </a:tc>
                    <a:tc>
                      <a:txBody>
                        <a:bodyPr/>
                        <a:lstStyle/>
                        <a:p>
                          <a:pPr marL="0" lvl="0" indent="0">
                            <a:buNone/>
                          </a:pPr>
                          <a:r>
                            <a:t>180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oMath>
                            </m:oMathPara>
                          </a14:m>
                          <a:endParaRPr/>
                        </a:p>
                      </a:txBody>
                      <a:tcPr/>
                    </a:tc>
                    <a:extLst>
                      <a:ext uri="{0D108BD9-81ED-4DB2-BD59-A6C34878D82A}">
                        <a16:rowId xmlns:a16="http://schemas.microsoft.com/office/drawing/2014/main" val="10004"/>
                      </a:ext>
                    </a:extLst>
                  </a:tr>
                  <a:tr h="0">
                    <a:tc>
                      <a:txBody>
                        <a:bodyPr/>
                        <a:lstStyle/>
                        <a:p>
                          <a:pPr marL="0" lvl="0" indent="0">
                            <a:buNone/>
                          </a:pPr>
                          <a:r>
                            <a:t>90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r>
                                  <m:rPr>
                                    <m:nor/>
                                  </m:rPr>
                                  <a:rPr/>
                                  <m:t>/</m:t>
                                </m:r>
                                <m:r>
                                  <a:rPr>
                                    <a:latin typeface="Cambria Math" panose="02040503050406030204" pitchFamily="18" charset="0"/>
                                  </a:rPr>
                                  <m:t>2</m:t>
                                </m:r>
                              </m:oMath>
                            </m:oMathPara>
                          </a14:m>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194560"/>
              </a:xfrm>
              <a:prstGeom prst="rect">
                <a:avLst/>
              </a:prstGeom>
            </p:spPr>
          </p:pic>
        </mc:Fallback>
      </mc:AlternateContent>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a:t>
            </a:r>
          </a:p>
        </p:txBody>
      </p:sp>
      <p:pic>
        <p:nvPicPr>
          <p:cNvPr id="3" name="Picture 1" descr="An image of a graph. The graph has a circle plotted on it, with the center of the circle at the origin, where there is a point. From this point, there is one line segment that extends horizontally along the x axis to the right to a point on the edge of the circle. There is another line segment that extends diagonally upwards and to the right to another point on the edge of the circle. This point is labeled “P = (x, y)”. These line segments have a length of 1 unit. From the point “P”, there is a dotted vertical line that extends downwards until it hits the x axis and thus the horizontal line segment. Inside the circle, there is an arrow that points from the horizontal line segment to the diagonal line segment. This arrow has the label “theta”."/>
          <p:cNvPicPr>
            <a:picLocks noGrp="1" noChangeAspect="1"/>
          </p:cNvPicPr>
          <p:nvPr/>
        </p:nvPicPr>
        <p:blipFill>
          <a:blip r:embed="rId3"/>
          <a:stretch>
            <a:fillRect/>
          </a:stretch>
        </p:blipFill>
        <p:spPr bwMode="auto">
          <a:xfrm>
            <a:off x="3811133" y="952500"/>
            <a:ext cx="458243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Hornið θ er í staðalstöðu. Gildi hornafallanna fyrir θ eru skilgreind út frá hnitunum x og 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1.32</a:t>
            </a:r>
          </a:p>
        </p:txBody>
      </p:sp>
      <p:pic>
        <p:nvPicPr>
          <p:cNvPr id="3" name="Picture 1" descr="An image of a graph. The graph has a circle plotted on it, with the center of the circle at the origin, where there is a point. From this point, there is one blue line segment that extends horizontally along the x axis to the right to a point on the edge of the circle. There is another blue line segment that extends diagonally upwards and to the right to another point on the edge of the circle. This point is labeled “P = (x, y)”. These line segments have a length of “r” units. Between these line segments within the circle is the label “theta”, representing the angle between the segments. From the point “P”, there is a blue vertical line that extends downwards until it hits the x axis and thus hits the horizontal line segment, at a point labeled “x”. At the intersection horizontal line segment and vertical line segment at the point x, there is a right triangle symbol. From the point “P”, there is a dotted horizontal line segment that extends left until it hits the y axis at a point labeled “y”."/>
          <p:cNvPicPr>
            <a:picLocks noGrp="1" noChangeAspect="1"/>
          </p:cNvPicPr>
          <p:nvPr/>
        </p:nvPicPr>
        <p:blipFill>
          <a:blip r:embed="rId3"/>
          <a:stretch>
            <a:fillRect/>
          </a:stretch>
        </p:blipFill>
        <p:spPr bwMode="auto">
          <a:xfrm>
            <a:off x="2439469" y="952500"/>
            <a:ext cx="731306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punktinn P=(x,y) á hring með radíus r gilda jöfnurnar x=rcosθ og y=rsinθ um hnitin x og 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1.9 Gildi </a:t>
                </a:r>
                <a14:m>
                  <m:oMath xmlns:m="http://schemas.openxmlformats.org/officeDocument/2006/math">
                    <m:r>
                      <m:rPr>
                        <m:nor/>
                      </m:rPr>
                      <a:rPr/>
                      <m:t>sin</m:t>
                    </m:r>
                    <m:r>
                      <a:rPr>
                        <a:latin typeface="Cambria Math" panose="02040503050406030204" pitchFamily="18" charset="0"/>
                      </a:rPr>
                      <m:t> </m:t>
                    </m:r>
                    <m:r>
                      <a:rPr>
                        <a:latin typeface="Cambria Math" panose="02040503050406030204" pitchFamily="18" charset="0"/>
                      </a:rPr>
                      <m:t>𝜃</m:t>
                    </m:r>
                  </m:oMath>
                </a14:m>
                <a:r>
                  <a:t> og </a:t>
                </a:r>
                <a14:m>
                  <m:oMath xmlns:m="http://schemas.openxmlformats.org/officeDocument/2006/math">
                    <m:r>
                      <m:rPr>
                        <m:nor/>
                      </m:rPr>
                      <a:rPr/>
                      <m:t>cos</m:t>
                    </m:r>
                    <m:r>
                      <a:rPr>
                        <a:latin typeface="Cambria Math" panose="02040503050406030204" pitchFamily="18" charset="0"/>
                      </a:rPr>
                      <m:t> </m:t>
                    </m:r>
                    <m:r>
                      <a:rPr>
                        <a:latin typeface="Cambria Math" panose="02040503050406030204" pitchFamily="18" charset="0"/>
                      </a:rPr>
                      <m:t>𝜃</m:t>
                    </m:r>
                  </m:oMath>
                </a14:m>
                <a:r>
                  <a:t> við helstu horn </a:t>
                </a:r>
                <a14:m>
                  <m:oMath xmlns:m="http://schemas.openxmlformats.org/officeDocument/2006/math">
                    <m:r>
                      <a:rPr>
                        <a:latin typeface="Cambria Math" panose="02040503050406030204" pitchFamily="18" charset="0"/>
                      </a:rPr>
                      <m:t>𝜃</m:t>
                    </m:r>
                  </m:oMath>
                </a14:m>
                <a:r>
                  <a:t> í fyrsta fjórðungi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262" t="-29787" b="-489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3334577"/>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𝐬𝐢𝐧</m:t>
                                </m:r>
                                <m:r>
                                  <a:rPr>
                                    <a:latin typeface="Cambria Math" panose="02040503050406030204" pitchFamily="18" charset="0"/>
                                  </a:rPr>
                                  <m:t> </m:t>
                                </m:r>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𝐜𝐨𝐬</m:t>
                                </m:r>
                                <m:r>
                                  <a:rPr>
                                    <a:latin typeface="Cambria Math" panose="02040503050406030204" pitchFamily="18" charset="0"/>
                                  </a:rPr>
                                  <m:t> </m:t>
                                </m:r>
                                <m:r>
                                  <a:rPr>
                                    <a:latin typeface="Cambria Math" panose="02040503050406030204" pitchFamily="18" charset="0"/>
                                  </a:rPr>
                                  <m:t>𝜃</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2</m:t>
                                    </m:r>
                                  </m:den>
                                </m:f>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2</m:t>
                                        </m:r>
                                      </m:e>
                                    </m:rad>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2</m:t>
                                        </m:r>
                                      </m:e>
                                    </m:rad>
                                  </m:num>
                                  <m:den>
                                    <m:r>
                                      <a:rPr>
                                        <a:latin typeface="Cambria Math" panose="02040503050406030204" pitchFamily="18" charset="0"/>
                                      </a:rPr>
                                      <m:t>2</m:t>
                                    </m:r>
                                  </m:den>
                                </m:f>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3</m:t>
                                        </m:r>
                                      </m:e>
                                    </m:rad>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extLst>
                      <a:ext uri="{0D108BD9-81ED-4DB2-BD59-A6C34878D82A}">
                        <a16:rowId xmlns:a16="http://schemas.microsoft.com/office/drawing/2014/main" val="10005"/>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72800" cy="3334577"/>
              </a:xfrm>
              <a:prstGeom prst="rect">
                <a:avLst/>
              </a:prstGeom>
            </p:spPr>
          </p:pic>
        </mc:Fallback>
      </mc:AlternateContent>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1.33</a:t>
            </a:r>
          </a:p>
        </p:txBody>
      </p:sp>
      <p:pic>
        <p:nvPicPr>
          <p:cNvPr id="3" name="Picture 1" descr="An image of a graph. The graph has a circle plotted on it, with the center of the circle at the origin, where there is a point. From this point, there is one line segment that extends horizontally along the x axis to the right to a point on the edge of the circle. There is another line segment with length labeled “H” that extends diagonally upwards and to the right to another point on the edge of the circle. From the point, there is vertical line with a length labeled “O” that extends downwards until it hits the x axis and thus the horizontal line segment at a point with a right triangle symbol. The distance from this point to the center of the circle is labeled “A”. Inside the circle, there is an arrow that points from the horizontal line segment to the diagonal line segment. This arrow has the label “theta”."/>
          <p:cNvPicPr>
            <a:picLocks noGrp="1" noChangeAspect="1"/>
          </p:cNvPicPr>
          <p:nvPr/>
        </p:nvPicPr>
        <p:blipFill>
          <a:blip r:embed="rId3"/>
          <a:stretch>
            <a:fillRect/>
          </a:stretch>
        </p:blipFill>
        <p:spPr bwMode="auto">
          <a:xfrm>
            <a:off x="3646354" y="952500"/>
            <a:ext cx="491199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Með því að innrita rétthyrndan þríhyrning í hring má setja hlutföll hliðarlengdanna fram með gildum hornafallanna við θ.</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1.34</a:t>
            </a:r>
          </a:p>
        </p:txBody>
      </p:sp>
      <p:pic>
        <p:nvPicPr>
          <p:cNvPr id="3" name="Picture 1" descr="An image of six graphs. Each graph has an x axis that runs from -2 pi to 2 pi and a y axis that runs from -2 to 2. The first graph is of the function “f(x) = sin(x)”, which is a curved wave function. The graph of the function starts at the point (-2 pi, 0) and increases until the point (-((3 pi)/2), 1). After this point, the function decreases until the point (-(pi/2), -1). After this point, the function increases until the point ((pi/2), 1). After this point, the function decreases until the point (((3 pi)/2), -1). After this point, the function begins to increase again. The x intercepts shown on the graph are at the points (-2 pi, 0), (-pi, 0), (0, 0), (pi, 0), and (2 pi, 0). The y intercept is at the origin. The second graph is of the function “f(x) = cos(x)”, which is a curved wave function. The graph of the function starts at the point (-2 pi, 1) and decreases until the point (-pi, -1). After this point, the function increases until the point (0, 1). After this point, the function decreases until the point (pi, -1). After this point, the function increases again. The x intercepts shown on the graph are at the points (-((3 pi)/2), 0), (-(pi/2), 0), ((pi/2), 0), and (((3 pi)/2), 0). The y intercept is at the point (0, 1). The graph of cos(x) is the same as the graph of sin(x), except it is shifted to the left by a distance of (pi/2). On the next four graphs there are dotted vertical lines which are not a part of the function, but act as boundaries for the function, boundaries the function will never touch. They are known as vertical asymptotes. There are infinite vertical asymptotes for all of these functions, but these graphs only show a few. The third graph is of the function “f(x) = csc(x)”. The vertical asymptotes for “f(x) = csc(x)” on this graph occur at “x = -2 pi”, “x = -pi”, “x = 0”, “x = pi”, and “x = 2 pi”. Between the “x = -2 pi” and “x = -pi” asymptotes, the function looks like an upward facing “U”, with a minimum at the point (-((3 pi)/2), 1). Between the “x = -pi” and “x = 0” asymptotes, the function looks like an downward facing “U”, with a maximum at the point (-(pi/2), -1). Between the “x = 0” and “x = pi” asymptotes, the function looks like an upward facing “U”, with a minimum at the point ((pi/2), 1). Between the “x = pi” and “x = 2 pi” asymptotes, the function looks like an downward facing “U”, with a maximum at the point (((3 pi)/2), -1). The fourth graph is of the function “f(x) = sec(x)”. The vertical asymptotes for this function on this graph are at “x = -((3 pi)/2)”, “x = -(pi/2)”, “x = (pi/2)”, and “x = ((3 pi)/2)”. Between the “x = -((3 pi)/2)” and “x = -(pi/2)” asymptotes, the function looks like an downward facing “U”, with a maximum at the point (-pi, -1). Between the “x = -(pi/2)” and “x = (pi/2)” asymptotes, the function looks like an upward facing “U”, with a minimum at the point (0, 1). Between the “x = (pi/2)” and “x = (3pi/2)” asymptotes, the function looks like an downward facing “U”, with a maximum at the point (pi, -1). The graph of sec(x) is the same as the graph of csc(x), except it is shifted to the left by a distance of (pi/2). The fifth graph is of the function “f(x) = tan(x)”. The vertical asymptotes of this function on this graph occur at “x = -((3 pi)/2)”, “x = -(pi/2)”, “x = (pi/2)”, and “x = ((3 pi)/2)”. In between all of the vertical asymptotes, the function is always increasing but it never touches the asymptotes. The x intercepts on this graph occur at the points (-2 pi, 0), (-pi, 0), (0, 0), (pi, 0), and (2 pi, 0). The y intercept is at the origin. The sixth graph is of the function “f(x) = cot(x)”. The vertical asymptotes of this function on this graph occur at “x = -2 pi”, “x = -pi”, “x = 0”, “x = pi”, and “x = 2 pi”. In between all of the vertical asymptotes, the function is always decreasing but it never touches the asymptotes. The x intercepts on this graph occur at the points (-((3 pi)/2), 0), (-(pi/2), 0), ((pi/2), 0), and (((3 pi)/2), 0) and there is no y intercept."/>
          <p:cNvPicPr>
            <a:picLocks noGrp="1" noChangeAspect="1"/>
          </p:cNvPicPr>
          <p:nvPr/>
        </p:nvPicPr>
        <p:blipFill>
          <a:blip r:embed="rId3"/>
          <a:stretch>
            <a:fillRect/>
          </a:stretch>
        </p:blipFill>
        <p:spPr bwMode="auto">
          <a:xfrm>
            <a:off x="3684958" y="952500"/>
            <a:ext cx="482208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Hornaföllin sex eru lotubundin.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1.35</a:t>
            </a:r>
          </a:p>
        </p:txBody>
      </p:sp>
      <p:pic>
        <p:nvPicPr>
          <p:cNvPr id="3" name="Picture 1" descr="An image of a graph. The graph is of the function “f(x) = Acos(B(x - alpha)) + C”. Along the y axis, there are 3 hash marks: starting from the bottom and moving up, the hash marks are at the values “C - A”, “C”, and “C + A”. The distance from the origin to “C” is labeled “vertical shift”. The distance from “C - A” to “A” and the distance from “A” to “C + A” is “A”, which is labeled “amplitude”. On the x axis is a hash mark at the value “alpha” and the distance between the origin and “alpha” is labeled “horizontal shift”. The distance between two successive minimum values of the function (in other words, the distance between two bottom parts of the wave that are next to each other) is “(2 pi)/(absolute value of B)” is labeled the period. The period is also the distance between two successive maximum values of the function."/>
          <p:cNvPicPr>
            <a:picLocks noGrp="1" noChangeAspect="1"/>
          </p:cNvPicPr>
          <p:nvPr/>
        </p:nvPicPr>
        <p:blipFill>
          <a:blip r:embed="rId3"/>
          <a:stretch>
            <a:fillRect/>
          </a:stretch>
        </p:blipFill>
        <p:spPr bwMode="auto">
          <a:xfrm>
            <a:off x="3327400" y="953360"/>
            <a:ext cx="5537200" cy="465917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almenns kósínusfalls.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1.36</a:t>
            </a:r>
          </a:p>
        </p:txBody>
      </p:sp>
      <p:pic>
        <p:nvPicPr>
          <p:cNvPr id="3" name="Picture 1" descr="An image of a graph. The x axis runs from 0 to 365 and is labeled “t, day of the year”. The y axis runs from 0 to 20 and is labeled “h, number of daylight hours”. The graph is of the function “h(t) = 3.7sin(((2 pi)/365)(t - 80.5)) + 12”, which is a curved wave function. The function starts at the approximate point (0, 8.4) and begins increasing until the approximate point (171.8, 15.7). After this point, the function decreases until the approximate point (354.3, 8.3). After this point, the function begins increasing again."/>
          <p:cNvPicPr>
            <a:picLocks noGrp="1" noChangeAspect="1"/>
          </p:cNvPicPr>
          <p:nvPr/>
        </p:nvPicPr>
        <p:blipFill>
          <a:blip r:embed="rId3"/>
          <a:stretch>
            <a:fillRect/>
          </a:stretch>
        </p:blipFill>
        <p:spPr bwMode="auto">
          <a:xfrm>
            <a:off x="2832612" y="952500"/>
            <a:ext cx="65394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Lýsa má fjölda birtustunda sem falli af degi ársins með hliðruðum sínusferli.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1.4 Andhverf föll</a:t>
            </a:r>
          </a:p>
        </p:txBody>
      </p:sp>
      <p:sp>
        <p:nvSpPr>
          <p:cNvPr id="3" name="Content Placeholder 2"/>
          <p:cNvSpPr>
            <a:spLocks noGrp="1"/>
          </p:cNvSpPr>
          <p:nvPr>
            <p:ph idx="1"/>
          </p:nvPr>
        </p:nvSpPr>
        <p:spPr/>
        <p:txBody>
          <a:bodyPr/>
          <a:lstStyle/>
          <a:p>
            <a:pPr marL="0" lvl="0" indent="0">
              <a:buNone/>
            </a:pPr>
            <a:r>
              <a:rPr b="1"/>
              <a:t>Hæfniviðmið</a:t>
            </a:r>
          </a:p>
          <a:p>
            <a:pPr lvl="0"/>
            <a:r>
              <a:t>Ákvarða skilyrðin fyrir því að fall eigi sér andhverfu.</a:t>
            </a:r>
          </a:p>
          <a:p>
            <a:pPr lvl="0"/>
            <a:r>
              <a:t>Nota lárétta línuprófið til að ákvarða hvenær fall er eintækt.</a:t>
            </a:r>
          </a:p>
          <a:p>
            <a:pPr lvl="0"/>
            <a:r>
              <a:t>Finna andhverfu gefins falls.</a:t>
            </a:r>
          </a:p>
          <a:p>
            <a:pPr lvl="0"/>
            <a:r>
              <a:t>Teikna graf andhverfs falls.</a:t>
            </a:r>
          </a:p>
          <a:p>
            <a:pPr lvl="0"/>
            <a:r>
              <a:t>Reikna gildi andhverfra hornafalla.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1.37</a:t>
            </a:r>
          </a:p>
        </p:txBody>
      </p:sp>
      <p:pic>
        <p:nvPicPr>
          <p:cNvPr id="3" name="Picture 1" descr="An image of two bubbles. The first bubble is orange and has two labels: the top label is “Domain of f” and the bottom label is “Range of f inverse”. Within this bubble is the variable “x”. An orange arrow with the label “f” points from this bubble to the second bubble. The second bubble is blue and has two labels: the top label is “range of f” and the bottom label is “domain of f inverse”. Within this bubble is the variable “y”. A blue arrow with the label “f inverse” points from this bubble to the first bubble."/>
          <p:cNvPicPr>
            <a:picLocks noGrp="1" noChangeAspect="1"/>
          </p:cNvPicPr>
          <p:nvPr/>
        </p:nvPicPr>
        <p:blipFill>
          <a:blip r:embed="rId3"/>
          <a:stretch>
            <a:fillRect/>
          </a:stretch>
        </p:blipFill>
        <p:spPr bwMode="auto">
          <a:xfrm>
            <a:off x="609600" y="1486786"/>
            <a:ext cx="10972800" cy="360502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fall f og andhverfu þess f⁻¹ gildir f⁻¹(y)=x þá og því aðeins að f(x)=y. Myndmengi f verður skilgreiningarmengi f⁻¹ og skilgreiningarmengi f verður myndmengi f⁻¹.</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1.38</a:t>
            </a:r>
          </a:p>
        </p:txBody>
      </p:sp>
      <p:pic>
        <p:nvPicPr>
          <p:cNvPr id="3" name="Picture 1" descr="An image of two graphs. Both graphs have an x axis that runs from -3 to 3 and a y axis that runs from -3 to 4. The first graph is of the function “f(x) = x squared”, which is a parabola. The function decreases until it hits the origin, where it begins to increase. The x intercept and y intercept are both at the origin. There are two orange horizontal lines also plotted on the graph, both of which run through the function at two points each. The second graph is of the function “f(x) = x cubed”, which is an increasing curved function. The x intercept and y intercept are both at the origin. There are three orange lines also plotted on the graph, each of which only intersects the function at one point."/>
          <p:cNvPicPr>
            <a:picLocks noGrp="1" noChangeAspect="1"/>
          </p:cNvPicPr>
          <p:nvPr/>
        </p:nvPicPr>
        <p:blipFill>
          <a:blip r:embed="rId3"/>
          <a:stretch>
            <a:fillRect/>
          </a:stretch>
        </p:blipFill>
        <p:spPr bwMode="auto">
          <a:xfrm>
            <a:off x="2463800" y="952578"/>
            <a:ext cx="7251700" cy="46607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Fallið f(x)=x² er ekki eintækt því það stenst ekki lárétta línuprófið. (b) Fallið f(x)=x³ er eintækt því það stenst lárétta línuprófið.</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1.39</a:t>
            </a:r>
          </a:p>
        </p:txBody>
      </p:sp>
      <p:pic>
        <p:nvPicPr>
          <p:cNvPr id="3" name="Picture 1" descr="An image of two graphs. The first graph is of “y = f(x)”, which is a curved increasing function, that increases at a faster rate as x increases. The point (a, b) is on the graph of the function in the first quadrant. The second graph also graphs “y = f(x)” with the point (a, b), but also graphs the function “y = f inverse (x)”, an increasing curved function, that increases at a slower rate as x increases. This function includes the point (b, a). In addition to the two functions, there is a diagonal dotted line potted with the equation “y =x”, which shows that “f(x)” and “f inverse (x)” are mirror images about the line “y =x”."/>
          <p:cNvPicPr>
            <a:picLocks noGrp="1" noChangeAspect="1"/>
          </p:cNvPicPr>
          <p:nvPr/>
        </p:nvPicPr>
        <p:blipFill>
          <a:blip r:embed="rId3"/>
          <a:stretch>
            <a:fillRect/>
          </a:stretch>
        </p:blipFill>
        <p:spPr bwMode="auto">
          <a:xfrm>
            <a:off x="1816100" y="953564"/>
            <a:ext cx="8547100" cy="465877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Punkturinn (a,b) liggur á grafi fallsins f. (b) Þar sem (a,b) liggur á grafi f liggur punkturinn (b,a) á grafi f−1. Graf f−1 er speglun grafs f um línuna y=x.</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1.40</a:t>
            </a:r>
          </a:p>
        </p:txBody>
      </p:sp>
      <p:pic>
        <p:nvPicPr>
          <p:cNvPr id="3" name="Picture 1" descr="An image of two graphs. Both graphs have an x axis that runs from -2 to 5 and a y axis that runs from -2 to 5. The first graph is of two functions. The first function is “g(x) = x squared”, an increasing curved function that starts at the point (0, 0). This function increases at a faster rate for larger values of x. The second function is “g inverse (x) = square root of x”, an increasing curved function that starts at the point (0, 0). This function increases at a slower rate for larger values of x. The first function is “h(x) = x squared”, a decreasing curved function that ends at the point (0, 0). This function decreases at a slower rate for larger values of x. The second function is “h inverse (x) = -(square root of x)”, an increasing curved function that starts at the point (0, 0). This function decreases at a slower rate for larger values of x. In addition to the two functions, there is a diagonal dotted line potted with the equation “y =x”, which shows that “f(x)” and “f inverse (x)” are mirror images about the line “y =x”."/>
          <p:cNvPicPr>
            <a:picLocks noGrp="1" noChangeAspect="1"/>
          </p:cNvPicPr>
          <p:nvPr/>
        </p:nvPicPr>
        <p:blipFill>
          <a:blip r:embed="rId3"/>
          <a:stretch>
            <a:fillRect/>
          </a:stretch>
        </p:blipFill>
        <p:spPr bwMode="auto">
          <a:xfrm>
            <a:off x="1765300" y="952558"/>
            <a:ext cx="8661400" cy="466078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Þegar g(x)=x² er einskorðað við [0,∞) er g⁻¹(x)=√x. (b) Þegar h(x)=x² er einskorðað við (−∞,0] er h⁻¹(x)=−√x.</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a:t>
            </a:r>
          </a:p>
        </p:txBody>
      </p:sp>
      <p:pic>
        <p:nvPicPr>
          <p:cNvPr id="3" name="Picture 1" descr="An image of six graphs. The first graph is of the function “f(x) = sin inverse(x)”, which is an increasing curve function. The function starts at the point (-1, -(pi/2)) and increases until it ends at the point (1, (pi/2)). The x intercept and y intercept are at the origin. The second graph is of the function “f(x) = cos inverse (x)”, which is a decreasing curved function. The function starts at the point (-1, pi) and decreases until it ends at the point (1, 0). The x intercept is at the point (1, 0). The y intercept is at the point (0, (pi/2)). The third graph is of the function f(x) = tan inverse (x)”, which is an increasing curve function. The function starts close to the horizontal line “y = -(pi/2)” and increases until it comes close the “y = (pi/2)”. The function never intersects either of these lines, it always stays between them - they are horizontal asymptotes. The x intercept and y intercept are both at the origin. The fourth graph is of the function “f(x) = cot inverse (x)”, which is a decreasing curved function. The function starts slightly below the horizontal line “y = pi” and decreases until it gets close the x axis. The function never intersects either of these lines, it always stays between them - they are horizontal asymptotes. The fifth graph is of the function “f(x) = csc inverse (x)”, a decreasing curved function. The function starts slightly below the x axis, then decreases until it hits a closed circle point at (-1, -(pi/2)). The function then picks up again at the point (1, (pi/2)), where is begins to decrease and approach the x axis, without ever touching the x axis. There is a horizontal asymptote at the x axis. The sixth graph is of the function “f(x) = sec inverse (x)”, an increasing curved function. The function starts slightly above the horizontal line “y = (pi/2)”, then increases until it hits a closed circle point at (-1, pi). The function then picks up again at the point (1, 0), where is begins to increase and approach the horizontal line “y = (pi/2)”, without ever touching the line. There is a horizontal asymptote at the “y = (pi/2)”."/>
          <p:cNvPicPr>
            <a:picLocks noGrp="1" noChangeAspect="1"/>
          </p:cNvPicPr>
          <p:nvPr/>
        </p:nvPicPr>
        <p:blipFill>
          <a:blip r:embed="rId3"/>
          <a:stretch>
            <a:fillRect/>
          </a:stretch>
        </p:blipFill>
        <p:spPr bwMode="auto">
          <a:xfrm>
            <a:off x="3314700" y="954731"/>
            <a:ext cx="5549900" cy="465643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hvers andhverfs hornafalls fæst með því að spegla graf samsvarandi einskorðaðs hornafalls um línuna y=x.</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a:t>
            </a:r>
          </a:p>
        </p:txBody>
      </p:sp>
      <p:pic>
        <p:nvPicPr>
          <p:cNvPr id="3" name="Picture 1" descr="An image of a graph. The x axis runs from -4 to 4 and the y axis runs from -4 to 4. The graph is of the function “y = sin(x) + cos(x)”, a curved wave function. The graph of the function decreases until it hits the approximate point (-(3pi/4), -1.4), where it increases until the approximate point ((pi/4), 1.4), where it begins to decrease again. The x intercepts shown on this graph of the function are at (-(5pi/4), 0), (-(pi/4), 0), and ((3pi/4), 0). The y intercept is at (0, 1)."/>
          <p:cNvPicPr>
            <a:picLocks noGrp="1" noChangeAspect="1"/>
          </p:cNvPicPr>
          <p:nvPr/>
        </p:nvPicPr>
        <p:blipFill>
          <a:blip r:embed="rId3"/>
          <a:stretch>
            <a:fillRect/>
          </a:stretch>
        </p:blipFill>
        <p:spPr bwMode="auto">
          <a:xfrm>
            <a:off x="3632200" y="954043"/>
            <a:ext cx="4914900" cy="465781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y=sinx+cosx.</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1.5 Vísisföll og lograföll (1 af 2)</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buNone/>
                </a:pPr>
                <a:r>
                  <a:rPr b="1"/>
                  <a:t>Námsmarkmið</a:t>
                </a:r>
              </a:p>
              <a:p>
                <a:pPr lvl="0"/>
                <a:r>
                  <a:t>Þekkja form vísisfalls.</a:t>
                </a:r>
              </a:p>
              <a:p>
                <a:pPr lvl="0"/>
                <a:r>
                  <a:t>Útskýra muninn á gröfum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𝑏</m:t>
                        </m:r>
                      </m:sup>
                    </m:sSup>
                  </m:oMath>
                </a14:m>
                <a:r>
                  <a:t> og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𝑏</m:t>
                        </m:r>
                      </m:e>
                      <m:sup>
                        <m:r>
                          <a:rPr>
                            <a:latin typeface="Cambria Math" panose="02040503050406030204" pitchFamily="18" charset="0"/>
                          </a:rPr>
                          <m:t>𝑥</m:t>
                        </m:r>
                      </m:sup>
                    </m:sSup>
                    <m:r>
                      <a:rPr>
                        <a:latin typeface="Cambria Math" panose="02040503050406030204" pitchFamily="18" charset="0"/>
                      </a:rPr>
                      <m:t>.</m:t>
                    </m:r>
                  </m:oMath>
                </a14:m>
                <a:endParaRPr/>
              </a:p>
              <a:p>
                <a:pPr lvl="0"/>
                <a:r>
                  <a:t>Gera sér grein fyrir mikilvægi tölunnar </a:t>
                </a:r>
                <a14:m>
                  <m:oMath xmlns:m="http://schemas.openxmlformats.org/officeDocument/2006/math">
                    <m:r>
                      <a:rPr>
                        <a:latin typeface="Cambria Math" panose="02040503050406030204" pitchFamily="18" charset="0"/>
                      </a:rPr>
                      <m:t>𝑒</m:t>
                    </m:r>
                    <m:r>
                      <a:rPr>
                        <a:latin typeface="Cambria Math" panose="02040503050406030204" pitchFamily="18" charset="0"/>
                      </a:rPr>
                      <m:t>.</m:t>
                    </m:r>
                  </m:oMath>
                </a14:m>
                <a:endParaRPr/>
              </a:p>
              <a:p>
                <a:pPr lvl="0"/>
                <a:r>
                  <a:t>Þekkja form lografalls.</a:t>
                </a:r>
              </a:p>
              <a:p>
                <a:pPr lvl="0"/>
                <a:r>
                  <a:t>Útskýra samband vísisfalla og lografalla.</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r="-462"/>
                </a:stretch>
              </a:blipFill>
            </p:spPr>
            <p:txBody>
              <a:bodyPr/>
              <a:lstStyle/>
              <a:p>
                <a:r>
                  <a:rPr lang="en-US">
                    <a:noFill/>
                  </a:rPr>
                  <a:t> </a:t>
                </a:r>
              </a:p>
            </p:txBody>
          </p:sp>
        </mc:Fallback>
      </mc:AlternateContent>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1.5 Vísisföll og lograföll (2 af 2)</a:t>
            </a:r>
          </a:p>
        </p:txBody>
      </p:sp>
      <p:sp>
        <p:nvSpPr>
          <p:cNvPr id="3" name="Content Placeholder 2"/>
          <p:cNvSpPr>
            <a:spLocks noGrp="1"/>
          </p:cNvSpPr>
          <p:nvPr>
            <p:ph idx="1"/>
          </p:nvPr>
        </p:nvSpPr>
        <p:spPr/>
        <p:txBody>
          <a:bodyPr/>
          <a:lstStyle/>
          <a:p>
            <a:pPr marL="0" lvl="0" indent="0">
              <a:buNone/>
            </a:pPr>
            <a:r>
              <a:rPr b="1"/>
              <a:t>Námsmarkmið</a:t>
            </a:r>
          </a:p>
          <a:p>
            <a:pPr lvl="0"/>
            <a:r>
              <a:t>Lýsa hvernig reikna má logra með öðrum grunni.</a:t>
            </a:r>
          </a:p>
          <a:p>
            <a:pPr lvl="0"/>
            <a:r>
              <a:t>Þekkja breiðbogaföllin, gröf þeirra og helstu samsemdir.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1.10 Gildi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oMath>
                </a14:m>
                <a:r>
                  <a:t> og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2</m:t>
                        </m:r>
                      </m:e>
                      <m:sup>
                        <m:r>
                          <a:rPr>
                            <a:latin typeface="Cambria Math" panose="02040503050406030204" pitchFamily="18" charset="0"/>
                          </a:rPr>
                          <m:t>𝑥</m:t>
                        </m:r>
                      </m:sup>
                    </m:sSup>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543" t="-4255" b="-2340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123622653"/>
                  </p:ext>
                </p:extLst>
              </p:nvPr>
            </p:nvGraphicFramePr>
            <p:xfrm>
              <a:off x="609600" y="952500"/>
              <a:ext cx="10896600" cy="1463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9906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gridCol w="990600">
                      <a:extLst>
                        <a:ext uri="{9D8B030D-6E8A-4147-A177-3AD203B41FA5}">
                          <a16:colId xmlns:a16="http://schemas.microsoft.com/office/drawing/2014/main" val="20007"/>
                        </a:ext>
                      </a:extLst>
                    </a:gridCol>
                    <a:gridCol w="990600">
                      <a:extLst>
                        <a:ext uri="{9D8B030D-6E8A-4147-A177-3AD203B41FA5}">
                          <a16:colId xmlns:a16="http://schemas.microsoft.com/office/drawing/2014/main" val="20008"/>
                        </a:ext>
                      </a:extLst>
                    </a:gridCol>
                    <a:gridCol w="990600">
                      <a:extLst>
                        <a:ext uri="{9D8B030D-6E8A-4147-A177-3AD203B41FA5}">
                          <a16:colId xmlns:a16="http://schemas.microsoft.com/office/drawing/2014/main" val="20009"/>
                        </a:ext>
                      </a:extLst>
                    </a:gridCol>
                    <a:gridCol w="990600">
                      <a:extLst>
                        <a:ext uri="{9D8B030D-6E8A-4147-A177-3AD203B41FA5}">
                          <a16:colId xmlns:a16="http://schemas.microsoft.com/office/drawing/2014/main" val="20010"/>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493322007"/>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𝐱</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𝐱</m:t>
                                    </m:r>
                                  </m:e>
                                  <m:sup>
                                    <m:r>
                                      <a:rPr>
                                        <a:latin typeface="Cambria Math" panose="02040503050406030204" pitchFamily="18" charset="0"/>
                                      </a:rPr>
                                      <m:t>2</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36</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2</m:t>
                                    </m:r>
                                  </m:e>
                                  <m:sup>
                                    <m:r>
                                      <a:rPr>
                                        <a:latin typeface="Cambria Math" panose="02040503050406030204" pitchFamily="18" charset="0"/>
                                      </a:rPr>
                                      <m:t>𝐱</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r>
                                  <m:rPr>
                                    <m:nor/>
                                  </m:rPr>
                                  <a:rPr/>
                                  <m:t>/</m:t>
                                </m:r>
                                <m:r>
                                  <a:rPr>
                                    <a:latin typeface="Cambria Math" panose="02040503050406030204" pitchFamily="18" charset="0"/>
                                  </a:rPr>
                                  <m:t>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r>
                                  <m:rPr>
                                    <m:nor/>
                                  </m:rPr>
                                  <a:rPr/>
                                  <m:t>/</m:t>
                                </m:r>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r>
                                  <m:rPr>
                                    <m:nor/>
                                  </m:rPr>
                                  <a:rPr/>
                                  <m:t>/</m:t>
                                </m:r>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64</m:t>
                                </m:r>
                              </m:oMath>
                            </m:oMathPara>
                          </a14:m>
                          <a:endParaRPr dirty="0"/>
                        </a:p>
                      </a:txBody>
                      <a:tcPr/>
                    </a:tc>
                    <a:extLst>
                      <a:ext uri="{0D108BD9-81ED-4DB2-BD59-A6C34878D82A}">
                        <a16:rowId xmlns:a16="http://schemas.microsoft.com/office/drawing/2014/main" val="10002"/>
                      </a:ext>
                    </a:extLst>
                  </a:tr>
                </a:tbl>
              </a:graphicData>
            </a:graphic>
          </p:graphicFrame>
        </mc:Choice>
        <mc:Fallback>
          <p:pic>
            <p:nvPicPr>
              <p:cNvPr id="6" name="Full-table fallback 6"/>
              <p:cNvPicPr>
                <a:picLocks noChangeAspect="1"/>
              </p:cNvPicPr>
              <p:nvPr/>
            </p:nvPicPr>
            <p:blipFill>
              <a:blip r:embed="rId3"/>
              <a:stretch>
                <a:fillRect/>
              </a:stretch>
            </p:blipFill>
            <p:spPr>
              <a:xfrm>
                <a:off x="609600" y="952500"/>
                <a:ext cx="10896600" cy="1463040"/>
              </a:xfrm>
              <a:prstGeom prst="rect">
                <a:avLst/>
              </a:prstGeom>
            </p:spPr>
          </p:pic>
        </mc:Fallback>
      </mc:AlternateContent>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1.43</a:t>
            </a:r>
          </a:p>
        </p:txBody>
      </p:sp>
      <p:pic>
        <p:nvPicPr>
          <p:cNvPr id="3" name="Picture 1" descr="An image of a graph. The x axis runs from -10 to 10 and the y axis runs from 0 to 50. The graph is of two functions. The first function is “y = x squared”, which is a parabola. The function decreases until it hits the origin and then begins increasing. The second function is “y = 2 to the power of x”, which starts slightly above the x axis, and begins increasing very rapidly, more rapidly than the first function."/>
          <p:cNvPicPr>
            <a:picLocks noGrp="1" noChangeAspect="1"/>
          </p:cNvPicPr>
          <p:nvPr/>
        </p:nvPicPr>
        <p:blipFill>
          <a:blip r:embed="rId3"/>
          <a:stretch>
            <a:fillRect/>
          </a:stretch>
        </p:blipFill>
        <p:spPr bwMode="auto">
          <a:xfrm>
            <a:off x="4318000" y="955274"/>
            <a:ext cx="3543300" cy="465535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Bæði 2ˣ og x² stefna á óendanlegt þegar x→∞, en 2ˣ vex hraðar en x². Þegar x→−∞ stefnir x² á óendanlegt, en 2ˣ→0.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1.11 Gildi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2</m:t>
                        </m:r>
                      </m:e>
                      <m:sup>
                        <m:r>
                          <a:rPr>
                            <a:latin typeface="Cambria Math" panose="02040503050406030204" pitchFamily="18" charset="0"/>
                          </a:rPr>
                          <m:t>𝑥</m:t>
                        </m:r>
                      </m:sup>
                    </m:sSup>
                  </m:oMath>
                </a14:m>
                <a:r>
                  <a:t> fyrir runu ræðra talna sem nálgast </a:t>
                </a:r>
                <a14:m>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2</m:t>
                        </m:r>
                      </m:e>
                    </m:rad>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262" t="-36170" r="-1403" b="-255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261540033"/>
                  </p:ext>
                </p:extLst>
              </p:nvPr>
            </p:nvGraphicFramePr>
            <p:xfrm>
              <a:off x="609600" y="952500"/>
              <a:ext cx="10934700" cy="109728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784335047"/>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𝐱</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1.414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1.4142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1.41421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1.414213</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2</m:t>
                                    </m:r>
                                  </m:e>
                                  <m:sup>
                                    <m:r>
                                      <a:rPr>
                                        <a:latin typeface="Cambria Math" panose="02040503050406030204" pitchFamily="18" charset="0"/>
                                      </a:rPr>
                                      <m:t>𝐱</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2.639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2.65737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2.66475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2.665119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2.665138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2.665143</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3"/>
              <a:stretch>
                <a:fillRect/>
              </a:stretch>
            </p:blipFill>
            <p:spPr>
              <a:xfrm>
                <a:off x="609600" y="952500"/>
                <a:ext cx="10934700" cy="1097280"/>
              </a:xfrm>
              <a:prstGeom prst="rect">
                <a:avLst/>
              </a:prstGeom>
            </p:spPr>
          </p:pic>
        </mc:Fallback>
      </mc:AlternateContent>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1.44</a:t>
            </a:r>
          </a:p>
        </p:txBody>
      </p:sp>
      <p:pic>
        <p:nvPicPr>
          <p:cNvPr id="3" name="Picture 1" descr="An image of a graph. The x axis runs from -3 to 3 and the y axis runs from 0 to 4. The graph is of four functions. The first function is “f(x) = 2 to the power of x”, an increasing curved function, which starts slightly above the x axis and begins increasing. The second function is “f(x) = 4 to the power of x”, an increasing curved function, which starts slightly above the x axis and begins increasing rapidly, more rapidly than the first function. The third function is “f(x) = (1/2) to the power of x”, a decreasing curved function with decreases until it gets close to the x axis without touching it. The third function is “f(x) = (1/4) to the power of x”, a decreasing curved function with decreases until it gets close to the x axis without touching it. It decreases at a faster rate than the third function."/>
          <p:cNvPicPr>
            <a:picLocks noGrp="1" noChangeAspect="1"/>
          </p:cNvPicPr>
          <p:nvPr/>
        </p:nvPicPr>
        <p:blipFill>
          <a:blip r:embed="rId3"/>
          <a:stretch>
            <a:fillRect/>
          </a:stretch>
        </p:blipFill>
        <p:spPr bwMode="auto">
          <a:xfrm>
            <a:off x="2668867" y="952500"/>
            <a:ext cx="685426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b&gt;1 er bˣ vaxandi á (−∞,∞). Ef 0&lt;b&lt;1 er bˣ minnkandi á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1.12 Gildi </a:t>
                </a:r>
                <a14:m>
                  <m:oMath xmlns:m="http://schemas.openxmlformats.org/officeDocument/2006/math">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1+</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𝑚</m:t>
                                </m:r>
                              </m:den>
                            </m:f>
                          </m:e>
                        </m:d>
                      </m:e>
                      <m:sup>
                        <m:r>
                          <a:rPr>
                            <a:latin typeface="Cambria Math" panose="02040503050406030204" pitchFamily="18" charset="0"/>
                          </a:rPr>
                          <m:t>𝑚</m:t>
                        </m:r>
                      </m:sup>
                    </m:sSup>
                  </m:oMath>
                </a14:m>
                <a:r>
                  <a:t> þegar </a:t>
                </a:r>
                <a14:m>
                  <m:oMath xmlns:m="http://schemas.openxmlformats.org/officeDocument/2006/math">
                    <m:r>
                      <a:rPr>
                        <a:latin typeface="Cambria Math" panose="02040503050406030204" pitchFamily="18" charset="0"/>
                      </a:rPr>
                      <m:t>𝑚</m:t>
                    </m:r>
                    <m:r>
                      <a:rPr>
                        <a:latin typeface="Cambria Math" panose="02040503050406030204" pitchFamily="18" charset="0"/>
                      </a:rPr>
                      <m:t>→∞</m:t>
                    </m:r>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262" b="-2127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056794682"/>
                  </p:ext>
                </p:extLst>
              </p:nvPr>
            </p:nvGraphicFramePr>
            <p:xfrm>
              <a:off x="609600" y="952500"/>
              <a:ext cx="10934700" cy="1374902"/>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36437058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𝐦</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1,000,000</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1+</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𝐦</m:t>
                                            </m:r>
                                          </m:den>
                                        </m:f>
                                      </m:e>
                                    </m:d>
                                  </m:e>
                                  <m:sup>
                                    <m:r>
                                      <a:rPr>
                                        <a:latin typeface="Cambria Math" panose="02040503050406030204" pitchFamily="18" charset="0"/>
                                      </a:rPr>
                                      <m:t>𝐦</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2.5937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2.7048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2.71692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2.71815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2.718268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2.718280</m:t>
                                </m:r>
                              </m:oMath>
                            </m:oMathPara>
                          </a14:m>
                          <a:endParaRPr dirty="0"/>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3"/>
              <a:stretch>
                <a:fillRect/>
              </a:stretch>
            </p:blipFill>
            <p:spPr>
              <a:xfrm>
                <a:off x="609600" y="952500"/>
                <a:ext cx="10934700" cy="1374902"/>
              </a:xfrm>
              <a:prstGeom prst="rect">
                <a:avLst/>
              </a:prstGeom>
            </p:spPr>
          </p:pic>
        </mc:Fallback>
      </mc:AlternateContent>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1.45</a:t>
            </a:r>
          </a:p>
        </p:txBody>
      </p:sp>
      <p:pic>
        <p:nvPicPr>
          <p:cNvPr id="3" name="Picture 1" descr="An image of a graph. The x axis runs from -3 to 3 and the y axis runs from 0 to 4. The graph is of the function “f(x) = e to power of x”, an increasing curved function that starts slightly above the x axis. The y intercept is at the point (0, 1). At this point, a line is drawn tangent to the function. This line has the label “slope = 1”."/>
          <p:cNvPicPr>
            <a:picLocks noGrp="1" noChangeAspect="1"/>
          </p:cNvPicPr>
          <p:nvPr/>
        </p:nvPicPr>
        <p:blipFill>
          <a:blip r:embed="rId3"/>
          <a:stretch>
            <a:fillRect/>
          </a:stretch>
        </p:blipFill>
        <p:spPr bwMode="auto">
          <a:xfrm>
            <a:off x="2349500" y="954356"/>
            <a:ext cx="7493000" cy="465718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f(x)=eˣ hefur snertil með hallatöluna 1 þegar x=0.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1.46</a:t>
            </a:r>
          </a:p>
        </p:txBody>
      </p:sp>
      <p:pic>
        <p:nvPicPr>
          <p:cNvPr id="3" name="Picture 1" descr="An image of a graph. The x axis runs from -3 to 3 and the y axis runs from -3 to 4. The graph is of two functions. The first function is “f(x) = e to power of x”, an increasing curved function that starts slightly above the x axis. The y intercept is at the point (0, 1) and there is no x intercept. The second function is “f(x) = ln(x)”, an increasing curved function. The x intercept is at the point (1, 0) and there is no y intercept. A dotted line with label “y = x” is also plotted on the graph, to show that the functions are mirror images over this line."/>
          <p:cNvPicPr>
            <a:picLocks noGrp="1" noChangeAspect="1"/>
          </p:cNvPicPr>
          <p:nvPr/>
        </p:nvPicPr>
        <p:blipFill>
          <a:blip r:embed="rId3"/>
          <a:stretch>
            <a:fillRect/>
          </a:stretch>
        </p:blipFill>
        <p:spPr bwMode="auto">
          <a:xfrm>
            <a:off x="3670300" y="954278"/>
            <a:ext cx="4851400" cy="46573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Föllin y=eˣ og y=ln(x) eru andhverf hvort öðru og því eru gröf þeirra samhverf um línuna y=x.</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1.47</a:t>
            </a:r>
          </a:p>
        </p:txBody>
      </p:sp>
      <p:pic>
        <p:nvPicPr>
          <p:cNvPr id="3" name="Picture 1" descr="An image of a graph. The x axis runs from -3 to 3 and the y axis runs from 0 to 4. The graph is of three functions. All three functions a log functions that are increasing curved functions that start slightly to the right of the y axis and have an x intercept at (1, 0). The first function is “y = log base 10 (x)”, the second function is “f(x) = ln(x)”, and the third function is “y = log base 2 (x)”. The third function increases the most rapidly, the second function increases next most rapidly, and the third function increases the slowest."/>
          <p:cNvPicPr>
            <a:picLocks noGrp="1" noChangeAspect="1"/>
          </p:cNvPicPr>
          <p:nvPr/>
        </p:nvPicPr>
        <p:blipFill>
          <a:blip r:embed="rId3"/>
          <a:stretch>
            <a:fillRect/>
          </a:stretch>
        </p:blipFill>
        <p:spPr bwMode="auto">
          <a:xfrm>
            <a:off x="3670300" y="954278"/>
            <a:ext cx="4851400" cy="46573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y=log_b(x) eru sýnd fyrir b=2,e,10.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1.48</a:t>
            </a:r>
          </a:p>
        </p:txBody>
      </p:sp>
      <p:pic>
        <p:nvPicPr>
          <p:cNvPr id="3" name="Picture 1" descr="A photograph of an earthquake fault."/>
          <p:cNvPicPr>
            <a:picLocks noGrp="1" noChangeAspect="1"/>
          </p:cNvPicPr>
          <p:nvPr/>
        </p:nvPicPr>
        <p:blipFill>
          <a:blip r:embed="rId3"/>
          <a:stretch>
            <a:fillRect/>
          </a:stretch>
        </p:blipFill>
        <p:spPr bwMode="auto">
          <a:xfrm>
            <a:off x="611259" y="1409700"/>
            <a:ext cx="10969482" cy="3746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breytt útgáfa af verki Robb Hannawacker, NPS)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1.49</a:t>
            </a:r>
          </a:p>
        </p:txBody>
      </p:sp>
      <p:pic>
        <p:nvPicPr>
          <p:cNvPr id="3" name="Picture 1" descr="A photograph of a spider web collecting dew drops."/>
          <p:cNvPicPr>
            <a:picLocks noGrp="1" noChangeAspect="1"/>
          </p:cNvPicPr>
          <p:nvPr/>
        </p:nvPicPr>
        <p:blipFill>
          <a:blip r:embed="rId3"/>
          <a:stretch>
            <a:fillRect/>
          </a:stretch>
        </p:blipFill>
        <p:spPr bwMode="auto">
          <a:xfrm>
            <a:off x="3276600" y="954634"/>
            <a:ext cx="5638800" cy="465663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Lýsa má lögun silkþráðar í köngulóarvef með breiðbogafalli. Keðja eða strengur sem hangir milli tveggja festipunkta og verður aðeins fyrir eigin þunga hefur sömu lögun. (mynd: „Mtpaley“, Wikimedia Commons)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1.50</a:t>
            </a:r>
          </a:p>
        </p:txBody>
      </p:sp>
      <p:pic>
        <p:nvPicPr>
          <p:cNvPr id="3" name="Picture 1" descr="An image of a graph. The x axis runs from -1 to 3 and the y axis runs from -3 to 3. The graph is of the relation “(x squared) - (y squared) -1”. The left most point of the relation is at the x intercept, which is at the point (1, 0). From this point the relation both increases and decreases in curves as x increases. This relation is known as a hyperbola and it resembles a sideways “U” shape. There is a point plotted on the graph of the relation labeled “(cosh(1), sinh(1))”, which is at the approximate point (1.5, 1.2)."/>
          <p:cNvPicPr>
            <a:picLocks noGrp="1" noChangeAspect="1"/>
          </p:cNvPicPr>
          <p:nvPr/>
        </p:nvPicPr>
        <p:blipFill>
          <a:blip r:embed="rId3"/>
          <a:stretch>
            <a:fillRect/>
          </a:stretch>
        </p:blipFill>
        <p:spPr bwMode="auto">
          <a:xfrm>
            <a:off x="3341832" y="952500"/>
            <a:ext cx="550833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Einingarbreiðboginn uppfyllir cosh²(t)−sinh²(t)=1.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1.51</a:t>
            </a:r>
          </a:p>
        </p:txBody>
      </p:sp>
      <p:pic>
        <p:nvPicPr>
          <p:cNvPr id="3" name="Picture 1" descr="An image of six graphs. Each graph has an x axis that runs from -3 to 3 and a y axis that runs from -4 to 4. The first graph is of the function “y = cosh(x)”, which is a hyperbola. The function decreases until it hits the point (0, 1), where it begins to increase. There are also two functions that serve as a boundary for this function. The first of these functions is “y = (1/2)(e to power of -x)”, a decreasing curved function and the second of these functions is “y = (1/2)(e to power of x)”, an increasing curved function. The function “y = cosh(x)” is always above these two functions without ever touching them. The second graph is of the function “y = sinh(x)”, which is an increasing curved function. There are also two functions that serve as a boundary for this function. The first of these functions is “y = (1/2)(e to power of x)”, an increasing curved function and the second of these functions is “y = -(1/2)(e to power of -x)”, an increasing curved function that approaches the x axis without touching it. The function “y = sinh(x)” is always between these two functions without ever touching them. The third graph is of the function “y = sech(x)”, which increases until the point (0, 1), where it begins to decrease. The graph of the function has a hump. The fourth graph is of the function “y = csch(x)”. On the left side of the y axis, the function starts slightly below the x axis and decreases until it approaches the y axis, which it never touches. On the right side of the y axis, the function starts slightly to the right of the y axis and decreases until it approaches the x axis, which it never touches. The fifth graph is of the function “y = tanh(x)”, an increasing curved function. There are also two functions that serve as a boundary for this function. The first of these functions is “y = 1”, a horizontal line function and the second of these functions is “y = -1”, another horizontal line function. The function “y = tanh(x)” is always between these two functions without ever touching them. The sixth graph is of the function “y = coth(x)”. On the left side of the y axis, the function starts slightly below the boundary line “y = 1” and decreases until it approaches the y axis, which it never touches. On the right side of the y axis, the function starts slightly to the right of the y axis and decreases until it approaches the boundary line “y = -1”, which it never touches."/>
          <p:cNvPicPr>
            <a:picLocks noGrp="1" noChangeAspect="1"/>
          </p:cNvPicPr>
          <p:nvPr/>
        </p:nvPicPr>
        <p:blipFill>
          <a:blip r:embed="rId3"/>
          <a:stretch>
            <a:fillRect/>
          </a:stretch>
        </p:blipFill>
        <p:spPr bwMode="auto">
          <a:xfrm>
            <a:off x="4660900" y="956234"/>
            <a:ext cx="2870200" cy="465343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Breiðbogaföllin byggjast á formúlum með eˣ og e⁻ˣ.</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viðbótarefni OpenStax er © Rice University og gefið út samkvæmt alþjóðlega CC BY-NC-SA 4.0-notkunarleyfinu. Heimilt er að afrita það eða breyta því eingöngu í óviðskiptalegum tilgangi, en geta verður OpenStax og Rice University sem rétthafa og tilgreina allar breytingar. Sérhver breytt útgáfa skal gefin út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13123</Words>
  <Application>Microsoft Macintosh PowerPoint</Application>
  <PresentationFormat>Widescreen</PresentationFormat>
  <Paragraphs>448</Paragraphs>
  <Slides>76</Slides>
  <Notes>53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76</vt:i4>
      </vt:variant>
    </vt:vector>
  </HeadingPairs>
  <TitlesOfParts>
    <vt:vector size="80" baseType="lpstr">
      <vt:lpstr>Arial</vt:lpstr>
      <vt:lpstr>Calibri</vt:lpstr>
      <vt:lpstr>Cambria Math</vt:lpstr>
      <vt:lpstr>Office Theme</vt:lpstr>
      <vt:lpstr>Calculus Volume 1</vt:lpstr>
      <vt:lpstr>Chapter outline</vt:lpstr>
      <vt:lpstr>Figure 1.1</vt:lpstr>
      <vt:lpstr>1.1 Review of Functions (1 of 2)</vt:lpstr>
      <vt:lpstr>1.1 Review of Functions (2 of 2)</vt:lpstr>
      <vt:lpstr>Figure 1.2</vt:lpstr>
      <vt:lpstr>Figure 1.3</vt:lpstr>
      <vt:lpstr>Figure 1.4</vt:lpstr>
      <vt:lpstr>Figure 1.5</vt:lpstr>
      <vt:lpstr>Table 1.1 Temperature as a Function of Time of Day </vt:lpstr>
      <vt:lpstr>Figure 1.6</vt:lpstr>
      <vt:lpstr>Figure 1.7</vt:lpstr>
      <vt:lpstr>Figure 1.8</vt:lpstr>
      <vt:lpstr>Figure 1.9</vt:lpstr>
      <vt:lpstr>Table 1.2</vt:lpstr>
      <vt:lpstr>Figure 1.10</vt:lpstr>
      <vt:lpstr>Table 1.3 Height s as a Function of Time t </vt:lpstr>
      <vt:lpstr>Figure 1.11</vt:lpstr>
      <vt:lpstr>Figure 1.12</vt:lpstr>
      <vt:lpstr>Table 1.4</vt:lpstr>
      <vt:lpstr>Table 1.5</vt:lpstr>
      <vt:lpstr>Figure 1.13</vt:lpstr>
      <vt:lpstr>Figure 1.14</vt:lpstr>
      <vt:lpstr>1.2 Basic Classes of Functions (1 of 3)</vt:lpstr>
      <vt:lpstr>1.2 Basic Classes of Functions (2 of 3)</vt:lpstr>
      <vt:lpstr>1.2 Basic Classes of Functions (3 of 3)</vt:lpstr>
      <vt:lpstr>Figure 1.15</vt:lpstr>
      <vt:lpstr>Figure 1.16</vt:lpstr>
      <vt:lpstr>Figure 1.17</vt:lpstr>
      <vt:lpstr>Figure 1.18</vt:lpstr>
      <vt:lpstr>Figure 1.19</vt:lpstr>
      <vt:lpstr>Table 1.6 Number of Units Sold n (in Thousands) as a Function of Price per Unit p (in Dollars) </vt:lpstr>
      <vt:lpstr>Figure 1.20</vt:lpstr>
      <vt:lpstr>Figure 1.21</vt:lpstr>
      <vt:lpstr>Figure 1.22</vt:lpstr>
      <vt:lpstr>Figure 1.23</vt:lpstr>
      <vt:lpstr>Figure 1.24</vt:lpstr>
      <vt:lpstr>Figure 1.25</vt:lpstr>
      <vt:lpstr>Figure 1.26</vt:lpstr>
      <vt:lpstr>Figure 1.27</vt:lpstr>
      <vt:lpstr>Table 1.7 Transformations of Functions </vt:lpstr>
      <vt:lpstr>Figure 1.28</vt:lpstr>
      <vt:lpstr>Figure 1.29</vt:lpstr>
      <vt:lpstr>1.3 Trigonometric Functions (1 of 2)</vt:lpstr>
      <vt:lpstr>1.3 Trigonometric Functions (2 of 2)</vt:lpstr>
      <vt:lpstr>Figure 1.30</vt:lpstr>
      <vt:lpstr>Table 1.8 Common Angles Expressed in Degrees and Radians </vt:lpstr>
      <vt:lpstr>Figure 1.31</vt:lpstr>
      <vt:lpstr>Figure 1.32</vt:lpstr>
      <vt:lpstr>Table 1.9 Values of "sin" θ and "cos" θ at Major Angles θ in the First Quadrant </vt:lpstr>
      <vt:lpstr>Figure 1.33</vt:lpstr>
      <vt:lpstr>Figure 1.34</vt:lpstr>
      <vt:lpstr>Figure 1.35</vt:lpstr>
      <vt:lpstr>Figure 1.36</vt:lpstr>
      <vt:lpstr>1.4 Inverse Functions</vt:lpstr>
      <vt:lpstr>Figure 1.37</vt:lpstr>
      <vt:lpstr>Figure 1.38</vt:lpstr>
      <vt:lpstr>Figure 1.39</vt:lpstr>
      <vt:lpstr>Figure 1.40</vt:lpstr>
      <vt:lpstr>Figure 1.41</vt:lpstr>
      <vt:lpstr>Figure 1.42</vt:lpstr>
      <vt:lpstr>1.5 Exponential and Logarithmic Functions (1 of 2)</vt:lpstr>
      <vt:lpstr>1.5 Exponential and Logarithmic Functions (2 of 2)</vt:lpstr>
      <vt:lpstr>Table 1.10 Values of x^2 and 2^x </vt:lpstr>
      <vt:lpstr>Figure 1.43</vt:lpstr>
      <vt:lpstr>Table 1.11 Values of 2^x for a List of Rational Numbers Approximating √(&amp;2) </vt:lpstr>
      <vt:lpstr>Figure 1.44</vt:lpstr>
      <vt:lpstr>Table 1.12 Values of (1+1/m)^m as m→∞ </vt:lpstr>
      <vt:lpstr>Figure 1.45</vt:lpstr>
      <vt:lpstr>Figure 1.46</vt:lpstr>
      <vt:lpstr>Figure 1.47</vt:lpstr>
      <vt:lpstr>Figure 1.48</vt:lpstr>
      <vt:lpstr>Figure 1.49</vt:lpstr>
      <vt:lpstr>Figure 1.50</vt:lpstr>
      <vt:lpstr>Figure 1.51</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1</dc:title>
  <dc:creator/>
  <cp:keywords/>
  <cp:lastModifiedBy>Colby Powers</cp:lastModifiedBy>
  <cp:revision>2</cp:revision>
  <dcterms:created xsi:type="dcterms:W3CDTF">2026-02-23T15:44:07Z</dcterms:created>
  <dcterms:modified xsi:type="dcterms:W3CDTF">2026-02-23T20:38:59Z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 Functions and Graphs</vt:lpwstr>
  </property>
</Properties>
</file>