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autoAdjust="0"/>
    <p:restoredTop sz="94694" autoAdjust="0"/>
  </p:normalViewPr>
  <p:slideViewPr>
    <p:cSldViewPr snapToGrid="0" snapToObjects="1">
      <p:cViewPr varScale="1">
        <p:scale>
          <a:sx n="121" d="100"/>
          <a:sy n="121" d="100"/>
        </p:scale>
        <p:origin x="736" y="17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notesMaster" Target="notesMasters/notesMaster1.xml"/><Relationship Id="rId70" Type="http://schemas.openxmlformats.org/officeDocument/2006/relationships/presProps" Target="presProps.xml"/><Relationship Id="rId71" Type="http://schemas.openxmlformats.org/officeDocument/2006/relationships/viewProps" Target="viewProps.xml"/><Relationship Id="rId72" Type="http://schemas.openxmlformats.org/officeDocument/2006/relationships/theme" Target="theme/theme1.xml"/><Relationship Id="rId7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of a cross section of a seashell that spirals from big chambers to smaller and smaller ones.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ellipse with January 1 (t = 1) at the top, April 2 (t = 92) on the left, July 1 (t = 182) on the bottom, and October 1 (t = 274) on the right. The focal points of the ellipse have F2 on the left and the Sun on the right.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ellipse with January 1 (t = 1) at the top, April 2 (t = 92) on the left, July 1 (t = 182) on the bottom, and October 1 (t = 274) on the right. The focal points of the ellipse have F2 on the left and the Sun on the right. There is a line going from t = 1 to t = 182. There is also a line going from t = 92 to t = 274 that passes through F2 and the Sun. On the upper left side, there is a point marked (x(t), y(t)) with a tangent line pointing down and to the left.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straight line going from (−4, −2) through (−3, 0), (−2, 2), and (0, 6) to (1, 8) with arrow pointed up and to the right. The point (−4, −2) is marked t = −3, the point (−2, 2) is marked t = −1, and the point (1, 8) is marked t = 2. On the graph there are also written three equations: x(t) = t −1, y(t) = 2t + 4, and −3 ≤ t ≤ 2.</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curved line going from (1, −3) through (−3, 1) to (6, 7) with arrow pointing in that order. The point (1, −3) is marked t = −2, the point (−3, 1) is marked t = 0, and the point (6, 7) is marked t = 3. On the graph there are also written three equations: x(t) = t2 − 3, y(t) = 2t + 1, and −2 ≤ t ≤ 3.</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circle with radius 4 centered at the origin is graphed with arrow going counterclockwise. The point (4, 0) is marked t = 0, the point (0, 4) is marked t = π/2, the point (−4, 0) is marked t = π, and the point (0, −4) is marked t = 3π/2. On the graph there are also written three equations: x(t) = 4 cos(t), y(t) = 4 sin(t), and 0 ≤ t ≤ 2π.</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curved line going from (−3, 0) through (2, 1) to (4, 13) with arrow going in that order. The point (−3, 0) is marked t = −2, the point (2, 1) is marked t = 0, the point (2 times the square root of 2, 5) is marked t = 2, the point (3 times the square root of 2, 9) is marked t = 4, and the point (4, 13) is marked t = 6. On the graph there are also written three equations: x(t) = square root of the quantity (2t + 4), y(t) = 2t + 1, and −2 ≤ t ≤ 6.</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ellipse with major axis horizontal and of length 8 and with minor radius vertical and of length 6 that is centered at the origin with arrow going counterclockwise. The point (4, 0) is marked t = 0, the point (0, 3) is marked t = π/2, the point (−4, 0) is marked t = π, and the point (0, −3) is marked t = 3π/2. On the graph there are also written three equations: x(t) = 4 cos(t), y(t) = 3 sin(t), and 0 ≤ t ≤ 2π.</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series of circles with center marked and a point on the circle drawing out a curve as if the circle was rolling along a plane. The shape made seems to be half an ellipse with height the diameter of the original circle and with major axis the circumference of the circle.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circles are drawn both with center at the origin and with radii 3 and 4, respectively; the circle with radius 3 has an arrow pointing in the counterclockwise direction. There is a third circle drawn with center on the circle with radius 3 and touching the circle with radius 4 at one point. That is, this third circle has radius 1. A point is drawn on this third circle, and if it were to roll along the other two circles, it would draw out a four pointed star with points at (4, 0), (0, 4), (−4, 0), and (0, −4). On the graph there are also written two equations: x(t) = 3 cos(t) + cos(3t) and y(t) = 3 sin(t) – sin(3t).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series of hypocycloids is given. The first is a three pointed star marked a/b = 3. The second is a four pointed star marked a/b = 4. The third is a five pointed star marked a/b = 5. None of these first three figures has lines that cross each other. The fourth figure is a five pointed star but this one has lines which cross each other and looks like the star that children first learn to draw; it is marked a/b = 5/3. A similar sort of star with seven points is next and is marked a/b = 7/3. Then a similar star with eight points is next and is marked a/b = 8/3. The next figure is a complicated series of curves that ultimately creates a small rosette in the middle; this is marked a/b = π. Lastly, there is an even more complicated series of curves that creates a large rosette with sharper florets marked a/b = the square root of 2.</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circle with bottom at point O (the origin) and top at point (0, 2a) is drawn. The x axis is drawn from point O, and the y axis is drawn up from point O through (0, 2a). Parallel to the x axis is a line drawn from (0, 2a); it has point B marked to the right. A line from point B to point O passes through the circle at point A. A line is drawn parallel to the x axis from point A, and it forms a right angle with a line drawn down from point B; these lines intersect at point P. There is a curve that is symmetric about the y axis that passes through the point P. This curve has its maximum at (0, 2a) and gently decreases through the point P.</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two figures marked (a) and (b). Figure a has a circle with point A on the circle at the origin. The circle has “spokes,” with point A being at the end of one of these spokes. The circle appears to be travelling to the right on the x axis, with point A being up above the x axis in a second image of the circle drawn slightly to the right. Figure b has a circle in the first quadrant with center C. It touches the x axis at xc. A point A is drawn on the circle and a right triangle is made from this point and point C. The hypotenuse is marked a and the angle at C between A and xc is marked t. Lines are drawn to give the x and y values of A as xA and yA, respectively. Similarly, a line is drawn to give the y value of C as yC.</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three figures marked (a), (b), and (c). Figure a has a circle with “spokes,” where point A is in the middle of one of these spokes. The circle is tangent to the x axis at the origin. The circle appears to be travelling to the right on the x axis, with point A being higher up in a second image of the circle drawn slightly to the right. Figure b shows the curve that point A would trace out, as the circle travels to the right. It is vaguely sinusoidal. Figure c has a circle in the first quadrant with center C. It touches the x axis at xc. A point A is drawn inside the circle and a right triangle is made from this point and point C. The hypotenuse is marked b, the angle at C between A and xc is marked t, and the distance from C to xc is marked a. Lines are drawn to give the x and y values of A as xA and yA, respectively. Similarly, a line is drawn to give the y value of C as yC.</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three figures marked (a), (b), and (c). Figure a has a circle and a point A that is outside the circle on the y axis (below the origin). The circle is tangent to the x axis at the origin. The circle appears to be travelling to the right on the x axis, with point A being above the x axis in a second image of the circle drawn slightly to the right. Figure b has a circle in the first quadrant with center C. It touches the x axis at xc. A point A is drawn outside the circle and a right triangle is made from this point and point C. The hypotenuse is marked b, the angle at C between A and xc is marked t, and the distance from C to xc is marked a. Lines are drawn to give the x and y values of A as xA and yA, respectively. Similarly, a line is drawn to give the y value of C as yC. Figure c shows the curve that point A would trace out, as the circle travels to the right. It is vaguely sinusoidal with an extra loop at the bottom once per revolution.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straight line from (−1, −10) to (9, 5). The point (−1, −10) is marked t = −2, the point (3, −4) is marked t = 0, and the point (9, 5) is marked t = 3. There are three equations marked: x(t) = 2t + 3, y(t) = 3t – 4, and −2 ≤ t ≤ 3</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curved line going from (6, −7) through (−3, −1) to (13, 7) with arrow pointing in that order. The point (6, −7) is marked t = −3, the point (−3, −1) is marked t = 0, and the point (13, 7) is marked t = 4. On the graph there are also written three equations: x(t) = t2 − 3, y(t) = 2t − 1, and −3 ≤ t ≤ 4.</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vaguely sinusoidal curve going from (−3, 2) through (−1, 6) and (3, 2) to (5, 6). The point (−3, 2) is marked t = −2, the point (−1, 6) is marked t = −1, the point (3, 2) is marked t = 1, and the point (5, 6) is marked t = 2. On the graph there are also written three equations: x(t) = 2t + 1, y(t) = t3 – 3t + 4, and −2 ≤ t ≤ 2.</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circle with radius 5 centered at the origin is graphed with arrow going counterclockwise. The point (5, 0) is marked t = 0, the point (0, 5) is marked t = π/2, the point (−5, 0) is marked t = π, and the point (0, −5) is marked t = 3π/2. On the graph there are also written three equations: x(t) = 5 cos(t), y(t) = 5 sin(t), and 0 ≤ t ≤ 2π.</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curved line going from (6, −7) through (−3, −1) to (13, 7) with arrow pointing in that order. The point (6, −7) is marked t = −3, the point (−3, −1) is marked t = 0, and the point (13, 7) is marked t = 4. On the graph there are also written three equations: x(t) = t2 − 3, y(t) = 2t − 1, and −3 ≤ t ≤ 4. At the point (1, 3), which is marked t = 2, there is a tangent line with equation y = x/2 + 5/2.</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series of half circles drawn above the x axis with x intercepts being multiples of 2π. The half circle between 0 and 2π is highlighted. On the graph there are also written two equations: x(t) = t – sin(t) and y(t) = 1 – cos(t).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curved line is drawn in the first quadrant. Below it are a series of rectangles marked that begin at the x axis and reach up to the curved line; the rectangle’s height is determined by the location of the curved line at the leftmost point of the rectangle. These lines are noted as x(t0), x(t1), …, x(tn).</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curved line in the first quadrant with points marked for x = 1, 2, 3, 4, and 5. These points have values roughly 2.1, 2.7, 3, 2.7, and 2.1, respectively. The points for x = 1 and 5 are marked A and B, respectively.</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semicircle is drawn with radius 3. There is an arrow pointing counterclockwise. On the graph there are also written three equations: x(t) = 3 cos(t), y(t) = 3 sin(t), and 0 ≤ t ≤ π.</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curve is drawn in the first quadrant with endpoints marked t = a and t = b. On this curve, there is a point marked (x(t), y(t)). There is a circle with an arrow drawn around the x axis that seems to indicate a rotation about the x axis, and there is a shape that accompanies that curve that seems to be what you would obtain if you rotated the curve about the x axis.</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semicircle is drawn with radius r. On the graph there are also written three equations: x(t) = r cos(t), y(t) = r sin(t), and 0 ≤ t ≤ π.</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point P(x, y) is given in the first quadrant with lines drawn to indicate its x and y values. There is a line from the origin to P(x, y) marked r and this line make an angle θ with the x axis.</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series of concentric circles is drawn with spokes indicating different values between 0 and 2π in increments of π/12. The first quadrant starts with 0 where the x axis would be, then the next spoke is marked π/12, then π/6, π/4, π/3, 5π/12, π/2, and so on into the second, third, and fourth quadrants. The polar axis is noted near the former x axis line.</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points are marked on a polar coordinate plane, specifically (2, π/4) in the first quadrant, (4, 5π/4) in the third quadrant, and (−3, 2π/3) in the fourth quadrant.</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On the polar coordinate plane, a circle is drawn with radius 2. It touches the origin, (2 times the square root of 2, π/4), (4, π/2), and (2 times the square root of 2, 3π/4).</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table has three columns and 3 rows. The first row is a header row and is given from left to right as name, equation, and example. The second row is Line passing through the pole with slope tan K; θ = K; and a picture of a straight line on the polar coordinate plane with θ = π/3. The third row is Circle; r = a cosθ + b sinθ; and a picture of a circle on the polar coordinate plane with equation r = 2 cos(θ) – 3 sin(θ): the circle touches the origin but has center in the third quadrant.</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table has three columns and 3 rows. The first row is Spiral; r = a + bθ; and a picture of a spiral starting at the origin with equation r = θ/3. The second row is Cardioid; r = a(1 + cosθ), r = a(1 – cosθ), r = a(1 + sinθ), r = a(1 – sinθ); and a picture of a cardioid with equation r = 3(1 + cosθ): the cardioid looks like a heart turned on its side with a rounded bottom instead of a pointed one. The third row is Limaçon; r = a cosθ + b, r = a sinθ + b; and a picture of a limaçon with equation r = 2 + 4 sinθ: the figure looks like a deformed circle with a loop inside of it. The seventh row is Rose; r = a cos(bθ), r = a sin(bθ); and a picture of a rose with equation r = 3 sin(2θ): the rose looks like a flower with four petals, one petal in each quadrant, each with length 3 and reaching to the origin between each petal.</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rose with three petals, one in the first quadrant, another in the second quadrant, and the third in both the third and fourth quadrants, each with length 3. Each petal starts and ends at the origin.</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figures. The first is a rose with so many overlapping petals that there are a few patterns that develop, starting with a sharp 10 pointed star in the center and moving out to an increasingly rounded set of petals. The second figure is a rose with even more overlapping petals, so many so that it is impossible to tell what is happening in the center, but on the outer edges are a number of sharply rounded petals.</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spiral starting at the origin and continually increasing its radius to a point P(x, y).</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figures. The first is a shell with many chambers that increase in size from the center out. The second is a spiral with equation r = 1.2(1.25θ).</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single petal is graphed with equation r = 3 sin(2θ) for 0 ≤ θ ≤ π/2. It starts at the origin and reaches a maximum distance from the origin of 3.</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four-petaled rose is graphed with equation r = 3 sin(2θ). Each petal starts at the origin and reaches a maximum distance from the origin of 3.</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On the polar coordinate plane, a curve is drawn in the first quadrant, and there are rays from the origin that intersect this curve at a regular interval. Every time one of these rays intersects the curve, a perpendicular arc is made from the ray to the next ray. The first instance of a ray-curve intersection is labeled θ = α; the last instance is labeled θ = β. The intervening ones are marked θ1, θ2, …, θn−1.</a:t>
            </a:r>
          </a:p>
        </p:txBody>
      </p:sp>
      <p:sp>
        <p:nvSpPr>
          <p:cNvPr id="4" name="Slide Number Placeholder 3"/>
          <p:cNvSpPr>
            <a:spLocks noGrp="1"/>
          </p:cNvSpPr>
          <p:nvPr>
            <p:ph type="sldNum" sz="quarter" idx="10"/>
          </p:nvPr>
        </p:nvSpPr>
        <p:spPr/>
        <p:txBody>
          <a:bodyPr/>
          <a:lstStyle/>
          <a:p>
            <a:fld id="{18BDFEC3-8487-43E8-A154-7C12CBC1FFF2}" type="slidenum">
              <a:rPr lang="en-US"/>
              <a:t>45</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circle is drawn with radius r and a sector of angle θ. It is noted that A = (1/2) θ r2.</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four-petaled rose with furthest extent 3 from the origin at π/4, 3π/4, 5π/4, and 7π/4.</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cardioid with equation r = 2 + 2 sinθ is shown, so it has its upper heart part at the origin and the rest of the cardioid is pointed up. There is a circle with radius 6 centered at (3, π/2). The area above the cardioid but below the circle is shaded orange.</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line y = 3x is drawn and then rotated around the y axis to create two nappes, that is, a cone that is both above and below the x axis.</a:t>
            </a:r>
          </a:p>
        </p:txBody>
      </p:sp>
      <p:sp>
        <p:nvSpPr>
          <p:cNvPr id="4" name="Slide Number Placeholder 3"/>
          <p:cNvSpPr>
            <a:spLocks noGrp="1"/>
          </p:cNvSpPr>
          <p:nvPr>
            <p:ph type="sldNum" sz="quarter" idx="10"/>
          </p:nvPr>
        </p:nvSpPr>
        <p:spPr/>
        <p:txBody>
          <a:bodyPr/>
          <a:lstStyle/>
          <a:p>
            <a:fld id="{18BDFEC3-8487-43E8-A154-7C12CBC1FFF2}" type="slidenum">
              <a:rPr lang="en-US"/>
              <a:t>51</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three figures. The first figure shows a plain cone with two nappes. The second figure shows a cone with a plane through one nappes and the circle at the top, which creates a parabola. There is also a circle, which occurs when a plane intersects one of the nappes while parallel to the circular bases. There is also an ellipse, which occurs when a plane insects one of the nappes while not parallel to one of the circular bases. Note that the circle and the ellipse are bounded by the edges of the cone on all sides. The last figure shows a hyperbola, which is obtained when a plane intersects both nappes.</a:t>
            </a:r>
          </a:p>
        </p:txBody>
      </p:sp>
      <p:sp>
        <p:nvSpPr>
          <p:cNvPr id="4" name="Slide Number Placeholder 3"/>
          <p:cNvSpPr>
            <a:spLocks noGrp="1"/>
          </p:cNvSpPr>
          <p:nvPr>
            <p:ph type="sldNum" sz="quarter" idx="10"/>
          </p:nvPr>
        </p:nvSpPr>
        <p:spPr/>
        <p:txBody>
          <a:bodyPr/>
          <a:lstStyle/>
          <a:p>
            <a:fld id="{18BDFEC3-8487-43E8-A154-7C12CBC1FFF2}" type="slidenum">
              <a:rPr lang="en-US"/>
              <a:t>52</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parabola is drawn with vertex at the origin and opening up. A focus is drawn as F at (0, p). A point P is marked on the line at coordinates (x, y), and the distance from the focus to P is marked d. A line marked the directrix is drawn, and it is y = − p. The distance from P to the directrix at (x, −p) is marked d.</a:t>
            </a:r>
          </a:p>
        </p:txBody>
      </p:sp>
      <p:sp>
        <p:nvSpPr>
          <p:cNvPr id="4" name="Slide Number Placeholder 3"/>
          <p:cNvSpPr>
            <a:spLocks noGrp="1"/>
          </p:cNvSpPr>
          <p:nvPr>
            <p:ph type="sldNum" sz="quarter" idx="10"/>
          </p:nvPr>
        </p:nvSpPr>
        <p:spPr/>
        <p:txBody>
          <a:bodyPr/>
          <a:lstStyle/>
          <a:p>
            <a:fld id="{18BDFEC3-8487-43E8-A154-7C12CBC1FFF2}" type="slidenum">
              <a:rPr lang="en-US"/>
              <a:t>53</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four figures, each a parabola facing a different way. In the first figure, a parabola is drawn opening up with equation y = (1/(4p))(x − h)2 + k. The vertex is given as (h, k), the focus is drawn at (h, k + p), and the directrix is drawn as y = k − p. In the second figure, a parabola is drawn opening down with equation y = −(1/(4p))(x − h)2 + k. The vertex is given as (h, k), the focus is drawn at (h, k − p), and the directrix is drawn as y = k + p. In the third figure, a parabola is drawn opening to the right with equation x = (1/(4p))(y − k)2 + h. The vertex is given as (h, k), the focus is drawn at (h + p, k), and the directrix is drawn as x = h − p. In the fourth figure, a parabola is drawn opening left with equation x = −(1/(4p))(y − k)2 + h. The vertex is given as (h, k), the focus is drawn at (h – p, k), and the directrix is drawn as x = h + p.</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parabola is drawn with vertex at (2, 1) and opening up with equation x2 – 4x – 8y + 12 = 0. The focus is drawn at (1, 3). The directrix is drawn at y = − 1.</a:t>
            </a:r>
          </a:p>
        </p:txBody>
      </p:sp>
      <p:sp>
        <p:nvSpPr>
          <p:cNvPr id="4" name="Slide Number Placeholder 3"/>
          <p:cNvSpPr>
            <a:spLocks noGrp="1"/>
          </p:cNvSpPr>
          <p:nvPr>
            <p:ph type="sldNum" sz="quarter" idx="10"/>
          </p:nvPr>
        </p:nvSpPr>
        <p:spPr/>
        <p:txBody>
          <a:bodyPr/>
          <a:lstStyle/>
          <a:p>
            <a:fld id="{18BDFEC3-8487-43E8-A154-7C12CBC1FFF2}" type="slidenum">
              <a:rPr lang="en-US"/>
              <a:t>55</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ellipse is drawn with center at the origin O, focal point F’ being (−c, 0) and focal point F being (c, 0). The ellipse has points P and P’ on the x axis and points Q and Q’ on the y axis. There are lines drawn from F’ to Q and F to Q. There are also lines drawn from F’ and F to a point A on the ellipse marked (x, y). The distance from O to Q and O to Q’ is marked b, and the distance from P to O and O to P’ is marked a.</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ellipse is drawn with equation 9x2 + 4y2 – 36x + 24y + 36 = 0. It has center at (2, −3), touches the x axis at (2, 0), and touches the y axis at (0, −3).</a:t>
            </a:r>
          </a:p>
        </p:txBody>
      </p:sp>
      <p:sp>
        <p:nvSpPr>
          <p:cNvPr id="4" name="Slide Number Placeholder 3"/>
          <p:cNvSpPr>
            <a:spLocks noGrp="1"/>
          </p:cNvSpPr>
          <p:nvPr>
            <p:ph type="sldNum" sz="quarter" idx="10"/>
          </p:nvPr>
        </p:nvSpPr>
        <p:spPr/>
        <p:txBody>
          <a:bodyPr/>
          <a:lstStyle/>
          <a:p>
            <a:fld id="{18BDFEC3-8487-43E8-A154-7C12CBC1FFF2}" type="slidenum">
              <a:rPr lang="en-US"/>
              <a:t>57</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two figures labeled a and b. In figure a, the earth is drawn orbiting the sun, with January and July marked. The distance from the sun to the earth marked January is 147 million km, while the distance from the sun to the earth marked July is 152 million miles. In figure b, a room is shown with curved walls.</a:t>
            </a:r>
          </a:p>
        </p:txBody>
      </p:sp>
      <p:sp>
        <p:nvSpPr>
          <p:cNvPr id="4" name="Slide Number Placeholder 3"/>
          <p:cNvSpPr>
            <a:spLocks noGrp="1"/>
          </p:cNvSpPr>
          <p:nvPr>
            <p:ph type="sldNum" sz="quarter" idx="10"/>
          </p:nvPr>
        </p:nvSpPr>
        <p:spPr/>
        <p:txBody>
          <a:bodyPr/>
          <a:lstStyle/>
          <a:p>
            <a:fld id="{18BDFEC3-8487-43E8-A154-7C12CBC1FFF2}" type="slidenum">
              <a:rPr lang="en-US"/>
              <a:t>58</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hyperbola is drawn with center at the origin. The vertices are at (a, 0) and (−a, 0); the foci are labeled F1 and F2 and are at (c, 0) and (−c, 0). The asymptotes are drawn, and lines are drawn from the vertices to the asymptotes; the intersections of these lines are connected by other lines to make a rectangle; the shorter axis is called the conjugate axis and the larger axis is called the transverse axis. The distance from the x axis to either line forming the rectangle is b.</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hyperbola is drawn with equation 9x2 − 16y2 + 36x + 32y – 124 = 0. It has center at (−2, 1), and the hyperbolas are open to the left and right.</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hyperbola is drawn that is open to the right and left. There is a ray pointing to a point on the right hyperbola marked “Light from star.” It hits a “Mirror surface” and bounces to the focus on the other side of the hyperbola. There is dashed line from where the point hits the mirror surface to the focus on that side of the hyperbola.</a:t>
            </a:r>
          </a:p>
        </p:txBody>
      </p:sp>
      <p:sp>
        <p:nvSpPr>
          <p:cNvPr id="4" name="Slide Number Placeholder 3"/>
          <p:cNvSpPr>
            <a:spLocks noGrp="1"/>
          </p:cNvSpPr>
          <p:nvPr>
            <p:ph type="sldNum" sz="quarter" idx="10"/>
          </p:nvPr>
        </p:nvSpPr>
        <p:spPr/>
        <p:txBody>
          <a:bodyPr/>
          <a:lstStyle/>
          <a:p>
            <a:fld id="{18BDFEC3-8487-43E8-A154-7C12CBC1FFF2}" type="slidenum">
              <a:rPr lang="en-US"/>
              <a:t>61</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three figures. In the first is an ellipse, with center at the origin, foci at (c, 0) and (−c, 0), half of its vertical height being b, half of its horizontal length being a, and directrix x = ±a2/c. The second figure is a parabola with vertex at the origin, focus (c, 0), and directrix x = −a. The third figure is a hyperbola with center at the origin, foci at (c, 0) and (−c, 0), vertices at (a, 0) and (−a, 0), and directices at x = ±a2/c.</a:t>
            </a:r>
          </a:p>
        </p:txBody>
      </p:sp>
      <p:sp>
        <p:nvSpPr>
          <p:cNvPr id="4" name="Slide Number Placeholder 3"/>
          <p:cNvSpPr>
            <a:spLocks noGrp="1"/>
          </p:cNvSpPr>
          <p:nvPr>
            <p:ph type="sldNum" sz="quarter" idx="10"/>
          </p:nvPr>
        </p:nvSpPr>
        <p:spPr/>
        <p:txBody>
          <a:bodyPr/>
          <a:lstStyle/>
          <a:p>
            <a:fld id="{18BDFEC3-8487-43E8-A154-7C12CBC1FFF2}" type="slidenum">
              <a:rPr lang="en-US"/>
              <a:t>62</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hyperbola with equation r = 3/(1 + 2 cosθ), center at (2, 0), and vertices at (1, 0) and (3, 0).</a:t>
            </a:r>
          </a:p>
        </p:txBody>
      </p:sp>
      <p:sp>
        <p:nvSpPr>
          <p:cNvPr id="4" name="Slide Number Placeholder 3"/>
          <p:cNvSpPr>
            <a:spLocks noGrp="1"/>
          </p:cNvSpPr>
          <p:nvPr>
            <p:ph type="sldNum" sz="quarter" idx="10"/>
          </p:nvPr>
        </p:nvSpPr>
        <p:spPr/>
        <p:txBody>
          <a:bodyPr/>
          <a:lstStyle/>
          <a:p>
            <a:fld id="{18BDFEC3-8487-43E8-A154-7C12CBC1FFF2}" type="slidenum">
              <a:rPr lang="en-US"/>
              <a:t>64</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xy = 1, which has asymptotes at the x and y axes. This hyperbola is relegated to the first and third quadrants, and the graph also has red dashed lines along y = x and y = −x.</a:t>
            </a:r>
          </a:p>
        </p:txBody>
      </p:sp>
      <p:sp>
        <p:nvSpPr>
          <p:cNvPr id="4" name="Slide Number Placeholder 3"/>
          <p:cNvSpPr>
            <a:spLocks noGrp="1"/>
          </p:cNvSpPr>
          <p:nvPr>
            <p:ph type="sldNum" sz="quarter" idx="10"/>
          </p:nvPr>
        </p:nvSpPr>
        <p:spPr/>
        <p:txBody>
          <a:bodyPr/>
          <a:lstStyle/>
          <a:p>
            <a:fld id="{18BDFEC3-8487-43E8-A154-7C12CBC1FFF2}" type="slidenum">
              <a:rPr lang="en-US"/>
              <a:t>65</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an ellipse with equation 13x2 – 6 times the square root of 3 times xy + 7y2 – 256 = 0. The center is at the origin, and the ellipse appears to be skewed 60 degrees. There are dashed red lines along the major and minor axes.</a:t>
            </a:r>
          </a:p>
        </p:txBody>
      </p:sp>
      <p:sp>
        <p:nvSpPr>
          <p:cNvPr id="4" name="Slide Number Placeholder 3"/>
          <p:cNvSpPr>
            <a:spLocks noGrp="1"/>
          </p:cNvSpPr>
          <p:nvPr>
            <p:ph type="sldNum" sz="quarter" idx="10"/>
          </p:nvPr>
        </p:nvSpPr>
        <p:spPr/>
        <p:txBody>
          <a:bodyPr/>
          <a:lstStyle/>
          <a:p>
            <a:fld id="{18BDFEC3-8487-43E8-A154-7C12CBC1FFF2}" type="slidenum">
              <a:rPr lang="en-US"/>
              <a:t>66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9df882152a20.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v3_image4_c331696960c4.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v3_image5_dd844524e03f.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xml" /><Relationship Id="rId3" Type="http://schemas.openxmlformats.org/officeDocument/2006/relationships/image" Target="../media/v3_image30_5f40cc9bed4c.png"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xml" /><Relationship Id="rId3" Type="http://schemas.openxmlformats.org/officeDocument/2006/relationships/image" Target="../media/v3_image33_ba413de2beaf.png"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xml" /><Relationship Id="rId3" Type="http://schemas.openxmlformats.org/officeDocument/2006/relationships/image" Target="../media/v3_image34_f6336391af99.png"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6.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7.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8.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9.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0.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2.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4.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3.xml" /><Relationship Id="rId3" Type="http://schemas.openxmlformats.org/officeDocument/2006/relationships/image" Target="../media/v3_image45_99a4bdf43502.png"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4.xml" /><Relationship Id="rId3" Type="http://schemas.openxmlformats.org/officeDocument/2006/relationships/image" Target="../media/v3_image46_bfbcd18c7389.png"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5.xml" /><Relationship Id="rId3" Type="http://schemas.openxmlformats.org/officeDocument/2006/relationships/image" Target="../media/v3_image47_564512e8e0bd.png"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6.xml" /><Relationship Id="rId3" Type="http://schemas.openxmlformats.org/officeDocument/2006/relationships/image" Target="../media/v3_image48_549e277d17e6.png"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7.xml" /><Relationship Id="rId3" Type="http://schemas.openxmlformats.org/officeDocument/2006/relationships/image" Target="../media/v3_image49_b0e52d49dde0.png"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50.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51.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0.xml" /><Relationship Id="rId3" Type="http://schemas.openxmlformats.org/officeDocument/2006/relationships/image" Target="../media/v3_image52_da0ae80254d6.png"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1.xml" /><Relationship Id="rId3" Type="http://schemas.openxmlformats.org/officeDocument/2006/relationships/image" Target="../media/v3_image53_3b0ce0ee5d9c.png" /></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4.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3.xml" /><Relationship Id="rId3" Type="http://schemas.openxmlformats.org/officeDocument/2006/relationships/image" Target="../media/v3_image55_c458d12cae33.png"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4.xml" /><Relationship Id="rId3" Type="http://schemas.openxmlformats.org/officeDocument/2006/relationships/image" Target="../media/v3_image56_92ace4d57fcf.png"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7_534faec8f5e4.png"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58.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9.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60.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Stærðfræðigreining, 2. bindi</a:t>
            </a:r>
          </a:p>
        </p:txBody>
      </p:sp>
      <p:sp>
        <p:nvSpPr>
          <p:cNvPr id="3" name="Subtitle 2"/>
          <p:cNvSpPr>
            <a:spLocks noGrp="1"/>
          </p:cNvSpPr>
          <p:nvPr>
            <p:ph type="subTitle" idx="1"/>
          </p:nvPr>
        </p:nvSpPr>
        <p:spPr>
          <a:xfrm>
            <a:off x="1828800" y="2072269"/>
            <a:ext cx="8534400" cy="1752600"/>
          </a:xfrm>
        </p:spPr>
        <p:txBody>
          <a:bodyPr>
            <a:normAutofit fontScale="85000" lnSpcReduction="20000"/>
          </a:bodyPr>
          <a:lstStyle/>
          <a:p>
            <a:pPr marL="0" lvl="0" indent="0">
              <a:buNone/>
            </a:pPr>
            <a:r>
              <a:t>7. kafli Stikajöfnur og skauthnit</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kaflans</a:t>
            </a:r>
          </a:p>
        </p:txBody>
      </p:sp>
      <p:sp>
        <p:nvSpPr>
          <p:cNvPr id="3" name="Content Placeholder 2"/>
          <p:cNvSpPr>
            <a:spLocks noGrp="1"/>
          </p:cNvSpPr>
          <p:nvPr>
            <p:ph idx="1"/>
          </p:nvPr>
        </p:nvSpPr>
        <p:spPr/>
        <p:txBody>
          <a:bodyPr/>
          <a:lstStyle/>
          <a:p>
            <a:pPr marL="457189" lvl="0" indent="-457189">
              <a:buAutoNum type="arabicPeriod"/>
            </a:pPr>
            <a:r>
              <a:t>Stikajöfnur</a:t>
            </a:r>
          </a:p>
          <a:p>
            <a:pPr marL="457189" lvl="0" indent="-457189">
              <a:buAutoNum type="arabicPeriod"/>
            </a:pPr>
            <a:r>
              <a:t>Stærðfræðigreining stikaðra ferla</a:t>
            </a:r>
          </a:p>
          <a:p>
            <a:pPr marL="457189" lvl="0" indent="-457189">
              <a:buAutoNum type="arabicPeriod"/>
            </a:pPr>
            <a:r>
              <a:t>Skauthnit</a:t>
            </a:r>
          </a:p>
          <a:p>
            <a:pPr marL="457189" lvl="0" indent="-457189">
              <a:buAutoNum type="arabicPeriod"/>
            </a:pPr>
            <a:r>
              <a:t>Flatarmál og bogalengd í skauthnitum</a:t>
            </a:r>
          </a:p>
          <a:p>
            <a:pPr marL="457189" lvl="0" indent="-457189">
              <a:buAutoNum type="arabicPeriod"/>
            </a:pPr>
            <a:r>
              <a:t>Keilusnið</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7.1</a:t>
            </a:r>
          </a:p>
        </p:txBody>
      </p:sp>
      <p:pic>
        <p:nvPicPr>
          <p:cNvPr id="3" name="Picture 1" descr="A photo of a cross section of a seashell that spirals from big chambers to smaller and smaller ones."/>
          <p:cNvPicPr>
            <a:picLocks noGrp="1" noChangeAspect="1"/>
          </p:cNvPicPr>
          <p:nvPr/>
        </p:nvPicPr>
        <p:blipFill>
          <a:blip r:embed="rId3"/>
          <a:stretch>
            <a:fillRect/>
          </a:stretch>
        </p:blipFill>
        <p:spPr bwMode="auto">
          <a:xfrm>
            <a:off x="3659136" y="952500"/>
            <a:ext cx="488642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Hólfaður perlusnekkill er sjávardýr sem lifir í hitabeltishluta Kyrrahafsins. Vísindamenn telja að tegundin hafi haldist að mestu óbreytt í um 500 milljónir ára. (mynd: breytt útgáfa af verki Jitze Couperus,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7.1 Stikajöfnur</a:t>
            </a:r>
          </a:p>
        </p:txBody>
      </p:sp>
      <p:sp>
        <p:nvSpPr>
          <p:cNvPr id="3" name="Content Placeholder 2"/>
          <p:cNvSpPr>
            <a:spLocks noGrp="1"/>
          </p:cNvSpPr>
          <p:nvPr>
            <p:ph idx="1"/>
          </p:nvPr>
        </p:nvSpPr>
        <p:spPr/>
        <p:txBody>
          <a:bodyPr/>
          <a:lstStyle/>
          <a:p>
            <a:pPr marL="0" lvl="0" indent="0">
              <a:buNone/>
            </a:pPr>
            <a:r>
              <a:rPr b="1"/>
              <a:t>Námsmarkmið</a:t>
            </a:r>
          </a:p>
          <a:p>
            <a:pPr lvl="0"/>
            <a:r>
              <a:t>Teikna feril sem lýst er með stikuðum jöfnum.</a:t>
            </a:r>
          </a:p>
          <a:p>
            <a:pPr lvl="0"/>
            <a:r>
              <a:t>Umrita stikajöfnur ferils þannig að y sé fall af x.</a:t>
            </a:r>
            <a14:m xmlns:a14="http://schemas.microsoft.com/office/drawing/2010/main">
              <m:oMath xmlns:m="http://schemas.openxmlformats.org/officeDocument/2006/math">
                <m:r>
                  <a:rPr>
                    <a:latin typeface="Cambria Math" panose="02040503050406030204" pitchFamily="18" charset="0"/>
                  </a:rPr>
                  <m:t>𝑦</m:t>
                </m:r>
                <m:r>
                  <a:rPr>
                    <a:latin typeface="Cambria Math" panose="02040503050406030204" pitchFamily="18" charset="0"/>
                  </a:rPr>
                  <m:t>=</m:t>
                </m:r>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m:t>
                </m:r>
              </m:oMath>
            </a14:m>
            <a:endParaRPr/>
          </a:p>
          <a:p>
            <a:pPr lvl="0"/>
            <a:r>
              <a:t>Þekkja stikajöfnur grunnferla, svo sem línu og hrings.</a:t>
            </a:r>
          </a:p>
          <a:p>
            <a:pPr lvl="0"/>
            <a:r>
              <a:t>Þekkja stikajöfnur hjólboga.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7.2</a:t>
            </a:r>
          </a:p>
        </p:txBody>
      </p:sp>
      <p:pic>
        <p:nvPicPr>
          <p:cNvPr id="3" name="Picture 1" descr="An ellipse with January 1 (t = 1) at the top, April 2 (t = 92) on the left, July 1 (t = 182) on the bottom, and October 1 (t = 274) on the right. The focal points of the ellipse have F2 on the left and the Sun on the right."/>
          <p:cNvPicPr>
            <a:picLocks noGrp="1" noChangeAspect="1"/>
          </p:cNvPicPr>
          <p:nvPr/>
        </p:nvPicPr>
        <p:blipFill>
          <a:blip r:embed="rId3"/>
          <a:stretch>
            <a:fillRect/>
          </a:stretch>
        </p:blipFill>
        <p:spPr bwMode="auto">
          <a:xfrm>
            <a:off x="3011184" y="952500"/>
            <a:ext cx="616963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Braut jarðar um sólina á einu ári.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7.3</a:t>
            </a:r>
          </a:p>
        </p:txBody>
      </p:sp>
      <p:pic>
        <p:nvPicPr>
          <p:cNvPr id="3" name="Picture 1" descr="An ellipse with January 1 (t = 1) at the top, April 2 (t = 92) on the left, July 1 (t = 182) on the bottom, and October 1 (t = 274) on the right. The focal points of the ellipse have F2 on the left and the Sun on the right. There is a line going from t = 1 to t = 182. There is also a line going from t = 92 to t = 274 that passes through F2 and the Sun. On the upper left side, there is a point marked (x(t), y(t)) with a tangent line pointing down and to the left."/>
          <p:cNvPicPr>
            <a:picLocks noGrp="1" noChangeAspect="1"/>
          </p:cNvPicPr>
          <p:nvPr/>
        </p:nvPicPr>
        <p:blipFill>
          <a:blip r:embed="rId3"/>
          <a:stretch>
            <a:fillRect/>
          </a:stretch>
        </p:blipFill>
        <p:spPr bwMode="auto">
          <a:xfrm>
            <a:off x="3378982" y="952500"/>
            <a:ext cx="543403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Hnitaásar lagðir yfir braut jarðar.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7.4</a:t>
            </a:r>
          </a:p>
        </p:txBody>
      </p:sp>
      <p:pic>
        <p:nvPicPr>
          <p:cNvPr id="3" name="Picture 1" descr="A straight line going from (−4, −2) through (−3, 0), (−2, 2), and (0, 6) to (1, 8) with arrow pointed up and to the right. The point (−4, −2) is marked t = −3, the point (−2, 2) is marked t = −1, and the point (1, 8) is marked t = 2. On the graph there are also written three equations: x(t) = t −1, y(t) = 2t + 4, and −3 ≤ t ≤ 2."/>
          <p:cNvPicPr>
            <a:picLocks noGrp="1" noChangeAspect="1"/>
          </p:cNvPicPr>
          <p:nvPr/>
        </p:nvPicPr>
        <p:blipFill>
          <a:blip r:embed="rId3"/>
          <a:stretch>
            <a:fillRect/>
          </a:stretch>
        </p:blipFill>
        <p:spPr bwMode="auto">
          <a:xfrm>
            <a:off x="3810000" y="954790"/>
            <a:ext cx="4572000" cy="465632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planferilsins sem stikuðu jöfnurnar í a-lið lýsa.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7.5</a:t>
            </a:r>
          </a:p>
        </p:txBody>
      </p:sp>
      <p:pic>
        <p:nvPicPr>
          <p:cNvPr id="3" name="Picture 1" descr="A curved line going from (1, −3) through (−3, 1) to (6, 7) with arrow pointing in that order. The point (1, −3) is marked t = −2, the point (−3, 1) is marked t = 0, and the point (6, 7) is marked t = 3. On the graph there are also written three equations: x(t) = t2 − 3, y(t) = 2t + 1, and −2 ≤ t ≤ 3."/>
          <p:cNvPicPr>
            <a:picLocks noGrp="1" noChangeAspect="1"/>
          </p:cNvPicPr>
          <p:nvPr/>
        </p:nvPicPr>
        <p:blipFill>
          <a:blip r:embed="rId3"/>
          <a:stretch>
            <a:fillRect/>
          </a:stretch>
        </p:blipFill>
        <p:spPr bwMode="auto">
          <a:xfrm>
            <a:off x="3810000" y="954790"/>
            <a:ext cx="4572000" cy="465632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planferilsins sem stikuðu jöfnurnar í b-lið lýsa.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7.6</a:t>
            </a:r>
          </a:p>
        </p:txBody>
      </p:sp>
      <p:pic>
        <p:nvPicPr>
          <p:cNvPr id="3" name="Picture 1" descr="A circle with radius 4 centered at the origin is graphed with arrow going counterclockwise. The point (4, 0) is marked t = 0, the point (0, 4) is marked t = π/2, the point (−4, 0) is marked t = π, and the point (0, −4) is marked t = 3π/2. On the graph there are also written three equations: x(t) = 4 cos(t), y(t) = 4 sin(t), and 0 ≤ t ≤ 2π."/>
          <p:cNvPicPr>
            <a:picLocks noGrp="1" noChangeAspect="1"/>
          </p:cNvPicPr>
          <p:nvPr/>
        </p:nvPicPr>
        <p:blipFill>
          <a:blip r:embed="rId3"/>
          <a:stretch>
            <a:fillRect/>
          </a:stretch>
        </p:blipFill>
        <p:spPr bwMode="auto">
          <a:xfrm>
            <a:off x="3798606" y="952500"/>
            <a:ext cx="459478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planferilsins sem stikuðu jöfnurnar í c-lið lýsa.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7.7</a:t>
            </a:r>
          </a:p>
        </p:txBody>
      </p:sp>
      <p:pic>
        <p:nvPicPr>
          <p:cNvPr id="3" name="Picture 1" descr="A curved line going from (−3, 0) through (2, 1) to (4, 13) with arrow going in that order. The point (−3, 0) is marked t = −2, the point (2, 1) is marked t = 0, the point (2 times the square root of 2, 5) is marked t = 2, the point (3 times the square root of 2, 9) is marked t = 4, and the point (4, 13) is marked t = 6. On the graph there are also written three equations: x(t) = square root of the quantity (2t + 4), y(t) = 2t + 1, and −2 ≤ t ≤ 6."/>
          <p:cNvPicPr>
            <a:picLocks noGrp="1" noChangeAspect="1"/>
          </p:cNvPicPr>
          <p:nvPr/>
        </p:nvPicPr>
        <p:blipFill>
          <a:blip r:embed="rId3"/>
          <a:stretch>
            <a:fillRect/>
          </a:stretch>
        </p:blipFill>
        <p:spPr bwMode="auto">
          <a:xfrm>
            <a:off x="4486168" y="952500"/>
            <a:ext cx="323236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planferilsins sem stikuðu jöfnurnar í a-lið lýsa.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7.8</a:t>
            </a:r>
          </a:p>
        </p:txBody>
      </p:sp>
      <p:pic>
        <p:nvPicPr>
          <p:cNvPr id="3" name="Picture 1" descr="An ellipse with major axis horizontal and of length 8 and with minor radius vertical and of length 6 that is centered at the origin with arrow going counterclockwise. The point (4, 0) is marked t = 0, the point (0, 3) is marked t = π/2, the point (−4, 0) is marked t = π, and the point (0, −3) is marked t = 3π/2. On the graph there are also written three equations: x(t) = 4 cos(t), y(t) = 3 sin(t), and 0 ≤ t ≤ 2π."/>
          <p:cNvPicPr>
            <a:picLocks noGrp="1" noChangeAspect="1"/>
          </p:cNvPicPr>
          <p:nvPr/>
        </p:nvPicPr>
        <p:blipFill>
          <a:blip r:embed="rId3"/>
          <a:stretch>
            <a:fillRect/>
          </a:stretch>
        </p:blipFill>
        <p:spPr bwMode="auto">
          <a:xfrm>
            <a:off x="3798606" y="952500"/>
            <a:ext cx="459478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planferilsins sem stikuðu jöfnurnar í b-lið lýsa.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7.9</a:t>
            </a:r>
          </a:p>
        </p:txBody>
      </p:sp>
      <p:pic>
        <p:nvPicPr>
          <p:cNvPr id="3" name="Picture 1" descr="A series of circles with center marked and a point on the circle drawing out a curve as if the circle was rolling along a plane. The shape made seems to be half an ellipse with height the diameter of the original circle and with major axis the circumference of the circle."/>
          <p:cNvPicPr>
            <a:picLocks noGrp="1" noChangeAspect="1"/>
          </p:cNvPicPr>
          <p:nvPr/>
        </p:nvPicPr>
        <p:blipFill>
          <a:blip r:embed="rId3"/>
          <a:stretch>
            <a:fillRect/>
          </a:stretch>
        </p:blipFill>
        <p:spPr bwMode="auto">
          <a:xfrm>
            <a:off x="609600" y="2108805"/>
            <a:ext cx="10972800" cy="236099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Hjól rúllar eftir vegi án þess að renna; punktur á jaðri hjólsins fer eftir hjólboga.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7.10</a:t>
            </a:r>
          </a:p>
        </p:txBody>
      </p:sp>
      <p:pic>
        <p:nvPicPr>
          <p:cNvPr id="3" name="Picture 1" descr="Two circles are drawn both with center at the origin and with radii 3 and 4, respectively; the circle with radius 3 has an arrow pointing in the counterclockwise direction. There is a third circle drawn with center on the circle with radius 3 and touching the circle with radius 4 at one point. That is, this third circle has radius 1. A point is drawn on this third circle, and if it were to roll along the other two circles, it would draw out a four pointed star with points at (4, 0), (0, 4), (−4, 0), and (0, −4). On the graph there are also written two equations: x(t) = 3 cos(t) + cos(3t) and y(t) = 3 sin(t) – sin(3t)."/>
          <p:cNvPicPr>
            <a:picLocks noGrp="1" noChangeAspect="1"/>
          </p:cNvPicPr>
          <p:nvPr/>
        </p:nvPicPr>
        <p:blipFill>
          <a:blip r:embed="rId3"/>
          <a:stretch>
            <a:fillRect/>
          </a:stretch>
        </p:blipFill>
        <p:spPr bwMode="auto">
          <a:xfrm>
            <a:off x="3785921" y="952500"/>
            <a:ext cx="462015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innhjólbogans sem stikuðu jöfnurnar á myndinni lýsa.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7.11</a:t>
            </a:r>
          </a:p>
        </p:txBody>
      </p:sp>
      <p:pic>
        <p:nvPicPr>
          <p:cNvPr id="3" name="Picture 1" descr="A series of hypocycloids is given. The first is a three pointed star marked a/b = 3. The second is a four pointed star marked a/b = 4. The third is a five pointed star marked a/b = 5. None of these first three figures has lines that cross each other. The fourth figure is a five pointed star but this one has lines which cross each other and looks like the star that children first learn to draw; it is marked a/b = 5/3. A similar sort of star with seven points is next and is marked a/b = 7/3. Then a similar star with eight points is next and is marked a/b = 8/3. The next figure is a complicated series of curves that ultimately creates a small rosette in the middle; this is marked a/b = π. Lastly, there is an even more complicated series of curves that creates a large rosette with sharper florets marked a/b = the square root of 2."/>
          <p:cNvPicPr>
            <a:picLocks noGrp="1" noChangeAspect="1"/>
          </p:cNvPicPr>
          <p:nvPr/>
        </p:nvPicPr>
        <p:blipFill>
          <a:blip r:embed="rId3"/>
          <a:stretch>
            <a:fillRect/>
          </a:stretch>
        </p:blipFill>
        <p:spPr bwMode="auto">
          <a:xfrm>
            <a:off x="4307607" y="952500"/>
            <a:ext cx="357678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Gröf mismunandi innhjólboga fyrir ólík gildi á a/b.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7.12</a:t>
            </a:r>
          </a:p>
        </p:txBody>
      </p:sp>
      <p:pic>
        <p:nvPicPr>
          <p:cNvPr id="3" name="Picture 1" descr="A circle with bottom at point O (the origin) and top at point (0, 2a) is drawn. The x axis is drawn from point O, and the y axis is drawn up from point O through (0, 2a). Parallel to the x axis is a line drawn from (0, 2a); it has point B marked to the right. A line from point B to point O passes through the circle at point A. A line is drawn parallel to the x axis from point A, and it forms a right angle with a line drawn down from point B; these lines intersect at point P. There is a curve that is symmetric about the y axis that passes through the point P. This curve has its maximum at (0, 2a) and gently decreases through the point P."/>
          <p:cNvPicPr>
            <a:picLocks noGrp="1" noChangeAspect="1"/>
          </p:cNvPicPr>
          <p:nvPr/>
        </p:nvPicPr>
        <p:blipFill>
          <a:blip r:embed="rId3"/>
          <a:stretch>
            <a:fillRect/>
          </a:stretch>
        </p:blipFill>
        <p:spPr bwMode="auto">
          <a:xfrm>
            <a:off x="609600" y="1207988"/>
            <a:ext cx="10972800" cy="416262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punkturinn A færist eftir hringnum fer punkturinn P eftir Agnesi-ferli hringsins.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7.13</a:t>
            </a:r>
          </a:p>
        </p:txBody>
      </p:sp>
      <p:pic>
        <p:nvPicPr>
          <p:cNvPr id="3" name="Picture 1" descr="There are two figures marked (a) and (b). Figure a has a circle with point A on the circle at the origin. The circle has “spokes,” with point A being at the end of one of these spokes. The circle appears to be travelling to the right on the x axis, with point A being up above the x axis in a second image of the circle drawn slightly to the right. Figure b has a circle in the first quadrant with center C. It touches the x axis at xc. A point A is drawn on the circle and a right triangle is made from this point and point C. The hypotenuse is marked a and the angle at C between A and xc is marked t. Lines are drawn to give the x and y values of A as xA and yA, respectively. Similarly, a line is drawn to give the y value of C as yC."/>
          <p:cNvPicPr>
            <a:picLocks noGrp="1" noChangeAspect="1"/>
          </p:cNvPicPr>
          <p:nvPr/>
        </p:nvPicPr>
        <p:blipFill>
          <a:blip r:embed="rId3"/>
          <a:stretch>
            <a:fillRect/>
          </a:stretch>
        </p:blipFill>
        <p:spPr bwMode="auto">
          <a:xfrm>
            <a:off x="711567" y="952500"/>
            <a:ext cx="1076886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Maurinn heldur sér í jaðar reiðhjóladekksins meðan það rúllar eftir jörðinni. (b) Rúmfræði notuð til að ákvarða staðsetningu maursins eftir að dekkið hefur snúist um hornið 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7.14</a:t>
            </a:r>
          </a:p>
        </p:txBody>
      </p:sp>
      <p:pic>
        <p:nvPicPr>
          <p:cNvPr id="3" name="Picture 1" descr="There are three figures marked (a), (b), and (c). Figure a has a circle with “spokes,” where point A is in the middle of one of these spokes. The circle is tangent to the x axis at the origin. The circle appears to be travelling to the right on the x axis, with point A being higher up in a second image of the circle drawn slightly to the right. Figure b shows the curve that point A would trace out, as the circle travels to the right. It is vaguely sinusoidal. Figure c has a circle in the first quadrant with center C. It touches the x axis at xc. A point A is drawn inside the circle and a right triangle is made from this point and point C. The hypotenuse is marked b, the angle at C between A and xc is marked t, and the distance from C to xc is marked a. Lines are drawn to give the x and y values of A as xA and yA, respectively. Similarly, a line is drawn to give the y value of C as yC."/>
          <p:cNvPicPr>
            <a:picLocks noGrp="1" noChangeAspect="1"/>
          </p:cNvPicPr>
          <p:nvPr/>
        </p:nvPicPr>
        <p:blipFill>
          <a:blip r:embed="rId3"/>
          <a:stretch>
            <a:fillRect/>
          </a:stretch>
        </p:blipFill>
        <p:spPr bwMode="auto">
          <a:xfrm>
            <a:off x="3251200" y="954629"/>
            <a:ext cx="5689600" cy="465664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Maurinn skríður eftir einum teininum í átt að miðju hjólsins. (b) Ferill maursins eftir að hann hefur færst nær miðju hjólsins. Hann kallast styttur hjólbogi. (c) Ný uppsetning eftir að maurinn hefur færst nær miðju hjólsins.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7.15</a:t>
            </a:r>
          </a:p>
        </p:txBody>
      </p:sp>
      <p:pic>
        <p:nvPicPr>
          <p:cNvPr id="3" name="Picture 1" descr="There are three figures marked (a), (b), and (c). Figure a has a circle and a point A that is outside the circle on the y axis (below the origin). The circle is tangent to the x axis at the origin. The circle appears to be travelling to the right on the x axis, with point A being above the x axis in a second image of the circle drawn slightly to the right. Figure b has a circle in the first quadrant with center C. It touches the x axis at xc. A point A is drawn outside the circle and a right triangle is made from this point and point C. The hypotenuse is marked b, the angle at C between A and xc is marked t, and the distance from C to xc is marked a. Lines are drawn to give the x and y values of A as xA and yA, respectively. Similarly, a line is drawn to give the y value of C as yC. Figure c shows the curve that point A would trace out, as the circle travels to the right. It is vaguely sinusoidal with an extra loop at the bottom once per revolution."/>
          <p:cNvPicPr>
            <a:picLocks noGrp="1" noChangeAspect="1"/>
          </p:cNvPicPr>
          <p:nvPr/>
        </p:nvPicPr>
        <p:blipFill>
          <a:blip r:embed="rId3"/>
          <a:stretch>
            <a:fillRect/>
          </a:stretch>
        </p:blipFill>
        <p:spPr bwMode="auto">
          <a:xfrm>
            <a:off x="3456450" y="952500"/>
            <a:ext cx="5279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Maurinn heldur sér í flans lestarhjólsins. (b) Ný uppsetning eftir að maurinn hefur stokkið yfir á lestarhjólið. (c) Maurinn fer eftir lengdum hjólboga.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7.2 Stærðfræðigreining stikaðra ferla</a:t>
            </a:r>
          </a:p>
        </p:txBody>
      </p:sp>
      <p:sp>
        <p:nvSpPr>
          <p:cNvPr id="3" name="Content Placeholder 2"/>
          <p:cNvSpPr>
            <a:spLocks noGrp="1"/>
          </p:cNvSpPr>
          <p:nvPr>
            <p:ph idx="1"/>
          </p:nvPr>
        </p:nvSpPr>
        <p:spPr/>
        <p:txBody>
          <a:bodyPr/>
          <a:lstStyle/>
          <a:p>
            <a:pPr marL="0" lvl="0" indent="0">
              <a:buNone/>
            </a:pPr>
            <a:r>
              <a:rPr b="1"/>
              <a:t>Námsmarkmið</a:t>
            </a:r>
          </a:p>
          <a:p>
            <a:pPr lvl="0"/>
            <a:r>
              <a:t>Ákvarða afleiður og jöfnur snertla við stikaferla.</a:t>
            </a:r>
          </a:p>
          <a:p>
            <a:pPr lvl="0"/>
            <a:r>
              <a:t>Finna flatarmálið undir stikaferli.</a:t>
            </a:r>
          </a:p>
          <a:p>
            <a:pPr lvl="0"/>
            <a:r>
              <a:t>Nota jöfnuna fyrir bogalengd stikaferils.</a:t>
            </a:r>
          </a:p>
          <a:p>
            <a:pPr lvl="0"/>
            <a:r>
              <a:t>Beita formúlunni fyrir yfirborðsflatarmál á snúð sem myndaður er af stikaferli.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7.16</a:t>
            </a:r>
          </a:p>
        </p:txBody>
      </p:sp>
      <p:pic>
        <p:nvPicPr>
          <p:cNvPr id="3" name="Picture 1" descr="A straight line from (−1, −10) to (9, 5). The point (−1, −10) is marked t = −2, the point (3, −4) is marked t = 0, and the point (9, 5) is marked t = 3. There are three equations marked: x(t) = 2t + 3, y(t) = 3t – 4, and −2 ≤ t ≤ 3"/>
          <p:cNvPicPr>
            <a:picLocks noGrp="1" noChangeAspect="1"/>
          </p:cNvPicPr>
          <p:nvPr/>
        </p:nvPicPr>
        <p:blipFill>
          <a:blip r:embed="rId3"/>
          <a:stretch>
            <a:fillRect/>
          </a:stretch>
        </p:blipFill>
        <p:spPr bwMode="auto">
          <a:xfrm>
            <a:off x="4330700" y="955668"/>
            <a:ext cx="3517900" cy="465456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línustriksins sem gefnu stikuðu jöfnurnar lýsa.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7.17</a:t>
            </a:r>
          </a:p>
        </p:txBody>
      </p:sp>
      <p:pic>
        <p:nvPicPr>
          <p:cNvPr id="3" name="Picture 1" descr="A curved line going from (6, −7) through (−3, −1) to (13, 7) with arrow pointing in that order. The point (6, −7) is marked t = −3, the point (−3, −1) is marked t = 0, and the point (13, 7) is marked t = 4. On the graph there are also written three equations: x(t) = t2 − 3, y(t) = 2t − 1, and −3 ≤ t ≤ 4."/>
          <p:cNvPicPr>
            <a:picLocks noGrp="1" noChangeAspect="1"/>
          </p:cNvPicPr>
          <p:nvPr/>
        </p:nvPicPr>
        <p:blipFill>
          <a:blip r:embed="rId3"/>
          <a:stretch>
            <a:fillRect/>
          </a:stretch>
        </p:blipFill>
        <p:spPr bwMode="auto">
          <a:xfrm>
            <a:off x="3289300" y="952682"/>
            <a:ext cx="5600700" cy="466053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fleygbogans sem stikuðu jöfnurnar í a-lið lýsa.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7.18</a:t>
            </a:r>
          </a:p>
        </p:txBody>
      </p:sp>
      <p:pic>
        <p:nvPicPr>
          <p:cNvPr id="3" name="Picture 1" descr="A vaguely sinusoidal curve going from (−3, 2) through (−1, 6) and (3, 2) to (5, 6). The point (−3, 2) is marked t = −2, the point (−1, 6) is marked t = −1, the point (3, 2) is marked t = 1, and the point (5, 6) is marked t = 2. On the graph there are also written three equations: x(t) = 2t + 1, y(t) = t3 – 3t + 4, and −2 ≤ t ≤ 2."/>
          <p:cNvPicPr>
            <a:picLocks noGrp="1" noChangeAspect="1"/>
          </p:cNvPicPr>
          <p:nvPr/>
        </p:nvPicPr>
        <p:blipFill>
          <a:blip r:embed="rId3"/>
          <a:stretch>
            <a:fillRect/>
          </a:stretch>
        </p:blipFill>
        <p:spPr bwMode="auto">
          <a:xfrm>
            <a:off x="3556988" y="952500"/>
            <a:ext cx="509072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ferilsins sem stikuðu jöfnurnar í b-lið lýsa.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7.19</a:t>
            </a:r>
          </a:p>
        </p:txBody>
      </p:sp>
      <p:pic>
        <p:nvPicPr>
          <p:cNvPr id="3" name="Picture 1" descr="A circle with radius 5 centered at the origin is graphed with arrow going counterclockwise. The point (5, 0) is marked t = 0, the point (0, 5) is marked t = π/2, the point (−5, 0) is marked t = π, and the point (0, −5) is marked t = 3π/2. On the graph there are also written three equations: x(t) = 5 cos(t), y(t) = 5 sin(t), and 0 ≤ t ≤ 2π."/>
          <p:cNvPicPr>
            <a:picLocks noGrp="1" noChangeAspect="1"/>
          </p:cNvPicPr>
          <p:nvPr/>
        </p:nvPicPr>
        <p:blipFill>
          <a:blip r:embed="rId3"/>
          <a:stretch>
            <a:fillRect/>
          </a:stretch>
        </p:blipFill>
        <p:spPr bwMode="auto">
          <a:xfrm>
            <a:off x="3798373" y="952500"/>
            <a:ext cx="459525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ferilsins sem stikuðu jöfnurnar í c-lið lýsa.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7.20</a:t>
            </a:r>
          </a:p>
        </p:txBody>
      </p:sp>
      <p:pic>
        <p:nvPicPr>
          <p:cNvPr id="3" name="Picture 1" descr="A curved line going from (6, −7) through (−3, −1) to (13, 7) with arrow pointing in that order. The point (6, −7) is marked t = −3, the point (−3, −1) is marked t = 0, and the point (13, 7) is marked t = 4. On the graph there are also written three equations: x(t) = t2 − 3, y(t) = 2t − 1, and −3 ≤ t ≤ 4. At the point (1, 3), which is marked t = 2, there is a tangent line with equation y = x/2 + 5/2."/>
          <p:cNvPicPr>
            <a:picLocks noGrp="1" noChangeAspect="1"/>
          </p:cNvPicPr>
          <p:nvPr/>
        </p:nvPicPr>
        <p:blipFill>
          <a:blip r:embed="rId3"/>
          <a:stretch>
            <a:fillRect/>
          </a:stretch>
        </p:blipFill>
        <p:spPr bwMode="auto">
          <a:xfrm>
            <a:off x="3784600" y="953572"/>
            <a:ext cx="4610100" cy="465875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Snertill við fleygbogann sem gefinn er með stikum þegar t=2.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7.21</a:t>
            </a:r>
          </a:p>
        </p:txBody>
      </p:sp>
      <p:pic>
        <p:nvPicPr>
          <p:cNvPr id="3" name="Picture 1" descr="A series of half circles drawn above the x axis with x intercepts being multiples of 2π. The half circle between 0 and 2π is highlighted. On the graph there are also written two equations: x(t) = t – sin(t) and y(t) = 1 – cos(t)."/>
          <p:cNvPicPr>
            <a:picLocks noGrp="1" noChangeAspect="1"/>
          </p:cNvPicPr>
          <p:nvPr/>
        </p:nvPicPr>
        <p:blipFill>
          <a:blip r:embed="rId3"/>
          <a:stretch>
            <a:fillRect/>
          </a:stretch>
        </p:blipFill>
        <p:spPr bwMode="auto">
          <a:xfrm>
            <a:off x="2819400" y="952813"/>
            <a:ext cx="6540500" cy="466027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hjólferils þar sem boginn yfir [0,2π] er auðkenndur.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7.22</a:t>
            </a:r>
          </a:p>
        </p:txBody>
      </p:sp>
      <p:pic>
        <p:nvPicPr>
          <p:cNvPr id="3" name="Picture 1" descr="A curved line is drawn in the first quadrant. Below it are a series of rectangles marked that begin at the x axis and reach up to the curved line; the rectangle’s height is determined by the location of the curved line at the leftmost point of the rectangle. These lines are noted as x(t0), x(t1), …, x(tn)."/>
          <p:cNvPicPr>
            <a:picLocks noGrp="1" noChangeAspect="1"/>
          </p:cNvPicPr>
          <p:nvPr/>
        </p:nvPicPr>
        <p:blipFill>
          <a:blip r:embed="rId3"/>
          <a:stretch>
            <a:fillRect/>
          </a:stretch>
        </p:blipFill>
        <p:spPr bwMode="auto">
          <a:xfrm>
            <a:off x="3873500" y="952663"/>
            <a:ext cx="4432300" cy="466057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Nálgun á flatarmálinu undir ferli sem gefinn er með stikum.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7.23</a:t>
            </a:r>
          </a:p>
        </p:txBody>
      </p:sp>
      <p:pic>
        <p:nvPicPr>
          <p:cNvPr id="3" name="Picture 1" descr="A curved line in the first quadrant with points marked for x = 1, 2, 3, 4, and 5. These points have values roughly 2.1, 2.7, 3, 2.7, and 2.1, respectively. The points for x = 1 and 5 are marked A and B, respectively."/>
          <p:cNvPicPr>
            <a:picLocks noGrp="1" noChangeAspect="1"/>
          </p:cNvPicPr>
          <p:nvPr/>
        </p:nvPicPr>
        <p:blipFill>
          <a:blip r:embed="rId3"/>
          <a:stretch>
            <a:fillRect/>
          </a:stretch>
        </p:blipFill>
        <p:spPr bwMode="auto">
          <a:xfrm>
            <a:off x="3492500" y="953502"/>
            <a:ext cx="5207000" cy="465889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Ferill nálgaður með línustrikum.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7.24</a:t>
            </a:r>
          </a:p>
        </p:txBody>
      </p:sp>
      <p:pic>
        <p:nvPicPr>
          <p:cNvPr id="3" name="Picture 1" descr="A semicircle is drawn with radius 3. There is an arrow pointing counterclockwise. On the graph there are also written three equations: x(t) = 3 cos(t), y(t) = 3 sin(t), and 0 ≤ t ≤ π."/>
          <p:cNvPicPr>
            <a:picLocks noGrp="1" noChangeAspect="1"/>
          </p:cNvPicPr>
          <p:nvPr/>
        </p:nvPicPr>
        <p:blipFill>
          <a:blip r:embed="rId3"/>
          <a:stretch>
            <a:fillRect/>
          </a:stretch>
        </p:blipFill>
        <p:spPr bwMode="auto">
          <a:xfrm>
            <a:off x="3825628" y="952500"/>
            <a:ext cx="455344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Bogalengd hálfhringsins er jöfn margfeldi geisla hans og π.</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7.25</a:t>
            </a:r>
          </a:p>
        </p:txBody>
      </p:sp>
      <p:pic>
        <p:nvPicPr>
          <p:cNvPr id="3" name="Picture 1" descr="A curve is drawn in the first quadrant with endpoints marked t = a and t = b. On this curve, there is a point marked (x(t), y(t)). There is a circle with an arrow drawn around the x axis that seems to indicate a rotation about the x axis, and there is a shape that accompanies that curve that seems to be what you would obtain if you rotated the curve about the x axis."/>
          <p:cNvPicPr>
            <a:picLocks noGrp="1" noChangeAspect="1"/>
          </p:cNvPicPr>
          <p:nvPr/>
        </p:nvPicPr>
        <p:blipFill>
          <a:blip r:embed="rId3"/>
          <a:stretch>
            <a:fillRect/>
          </a:stretch>
        </p:blipFill>
        <p:spPr bwMode="auto">
          <a:xfrm>
            <a:off x="3213100" y="954716"/>
            <a:ext cx="5753100" cy="465646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Snúningsflötur myndaður af ferli sem gefinn er með stikum.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7.26</a:t>
            </a:r>
          </a:p>
        </p:txBody>
      </p:sp>
      <p:pic>
        <p:nvPicPr>
          <p:cNvPr id="3" name="Picture 1" descr="A semicircle is drawn with radius r. On the graph there are also written three equations: x(t) = r cos(t), y(t) = r sin(t), and 0 ≤ t ≤ π."/>
          <p:cNvPicPr>
            <a:picLocks noGrp="1" noChangeAspect="1"/>
          </p:cNvPicPr>
          <p:nvPr/>
        </p:nvPicPr>
        <p:blipFill>
          <a:blip r:embed="rId3"/>
          <a:stretch>
            <a:fillRect/>
          </a:stretch>
        </p:blipFill>
        <p:spPr bwMode="auto">
          <a:xfrm>
            <a:off x="3759200" y="954741"/>
            <a:ext cx="4673600" cy="465641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Hálfhringur myndaður með stikajöfnum.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7.3 Skauthnit</a:t>
            </a:r>
          </a:p>
        </p:txBody>
      </p:sp>
      <p:sp>
        <p:nvSpPr>
          <p:cNvPr id="3" name="Content Placeholder 2"/>
          <p:cNvSpPr>
            <a:spLocks noGrp="1"/>
          </p:cNvSpPr>
          <p:nvPr>
            <p:ph idx="1"/>
          </p:nvPr>
        </p:nvSpPr>
        <p:spPr/>
        <p:txBody>
          <a:bodyPr/>
          <a:lstStyle/>
          <a:p>
            <a:pPr marL="0" lvl="0" indent="0">
              <a:buNone/>
            </a:pPr>
            <a:r>
              <a:rPr b="1"/>
              <a:t>Námsmarkmið</a:t>
            </a:r>
          </a:p>
          <a:p>
            <a:pPr lvl="0"/>
            <a:r>
              <a:t>Ákvarða staðsetningu punkta í plani með skauthnitum.</a:t>
            </a:r>
          </a:p>
          <a:p>
            <a:pPr lvl="0"/>
            <a:r>
              <a:t>Umrita hnit punkta milli rétthyrndra hnita og skauthnita.</a:t>
            </a:r>
          </a:p>
          <a:p>
            <a:pPr lvl="0"/>
            <a:r>
              <a:t>Teikna skautferla út frá gefnum jöfnum.</a:t>
            </a:r>
          </a:p>
          <a:p>
            <a:pPr lvl="0"/>
            <a:r>
              <a:t>Umrita jöfnur milli rétthyrndra hnita og skauthnita.</a:t>
            </a:r>
          </a:p>
          <a:p>
            <a:pPr lvl="0"/>
            <a:r>
              <a:t>Greina samhverfu í skautferlum og jöfnum þeirra.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7.27</a:t>
            </a:r>
          </a:p>
        </p:txBody>
      </p:sp>
      <p:pic>
        <p:nvPicPr>
          <p:cNvPr id="3" name="Picture 1" descr="A point P(x, y) is given in the first quadrant with lines drawn to indicate its x and y values. There is a line from the origin to P(x, y) marked r and this line make an angle θ with the x axis."/>
          <p:cNvPicPr>
            <a:picLocks noGrp="1" noChangeAspect="1"/>
          </p:cNvPicPr>
          <p:nvPr/>
        </p:nvPicPr>
        <p:blipFill>
          <a:blip r:embed="rId3"/>
          <a:stretch>
            <a:fillRect/>
          </a:stretch>
        </p:blipFill>
        <p:spPr bwMode="auto">
          <a:xfrm>
            <a:off x="3797300" y="952897"/>
            <a:ext cx="4584700" cy="4660106"/>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Frjáls punktur í kartesíska planinu.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7.28</a:t>
            </a:r>
          </a:p>
        </p:txBody>
      </p:sp>
      <p:pic>
        <p:nvPicPr>
          <p:cNvPr id="3" name="Picture 1" descr="A series of concentric circles is drawn with spokes indicating different values between 0 and 2π in increments of π/12. The first quadrant starts with 0 where the x axis would be, then the next spoke is marked π/12, then π/6, π/4, π/3, 5π/12, π/2, and so on into the second, third, and fourth quadrants. The polar axis is noted near the former x axis line."/>
          <p:cNvPicPr>
            <a:picLocks noGrp="1" noChangeAspect="1"/>
          </p:cNvPicPr>
          <p:nvPr/>
        </p:nvPicPr>
        <p:blipFill>
          <a:blip r:embed="rId3"/>
          <a:stretch>
            <a:fillRect/>
          </a:stretch>
        </p:blipFill>
        <p:spPr bwMode="auto">
          <a:xfrm>
            <a:off x="3405941" y="952500"/>
            <a:ext cx="538011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Skauthnitakerfið.</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7.29</a:t>
            </a:r>
          </a:p>
        </p:txBody>
      </p:sp>
      <p:pic>
        <p:nvPicPr>
          <p:cNvPr id="3" name="Picture 1" descr="Three points are marked on a polar coordinate plane, specifically (2, π/4) in the first quadrant, (4, 5π/4) in the third quadrant, and (−3, 2π/3) in the fourth quadrant."/>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Þrír punktar teiknaðir í skauthnitakerfinu.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7.30</a:t>
            </a:r>
          </a:p>
        </p:txBody>
      </p:sp>
      <p:pic>
        <p:nvPicPr>
          <p:cNvPr id="3" name="Picture 1" descr="On the polar coordinate plane, a circle is drawn with radius 2. It touches the origin, (2 times the square root of 2, π/4), (4, π/2), and (2 times the square root of 2, 3π/4)."/>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fallsins r=4sinθ er hringur.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7.31</a:t>
            </a:r>
          </a:p>
        </p:txBody>
      </p:sp>
      <p:pic>
        <p:nvPicPr>
          <p:cNvPr id="3" name="Picture 1" descr="This table has three columns and 3 rows. The first row is a header row and is given from left to right as name, equation, and example. The second row is Line passing through the pole with slope tan K; θ = K; and a picture of a straight line on the polar coordinate plane with θ = π/3. The third row is Circle; r = a cosθ + b sinθ; and a picture of a circle on the polar coordinate plane with equation r = 2 cos(θ) – 3 sin(θ): the circle touches the origin but has center in the third quadrant."/>
          <p:cNvPicPr>
            <a:picLocks noGrp="1" noChangeAspect="1"/>
          </p:cNvPicPr>
          <p:nvPr/>
        </p:nvPicPr>
        <p:blipFill>
          <a:blip r:embed="rId3"/>
          <a:stretch>
            <a:fillRect/>
          </a:stretch>
        </p:blipFill>
        <p:spPr bwMode="auto">
          <a:xfrm>
            <a:off x="4114800" y="954263"/>
            <a:ext cx="3949700" cy="5165374"/>
          </a:xfrm>
          <a:prstGeom prst="rect">
            <a:avLst/>
          </a:prstGeom>
          <a:noFill/>
          <a:ln w="9525">
            <a:noFill/>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7.32</a:t>
            </a:r>
          </a:p>
        </p:txBody>
      </p:sp>
      <p:pic>
        <p:nvPicPr>
          <p:cNvPr id="3" name="Picture 1" descr="This table has three columns and 3 rows. The first row is Spiral; r = a + bθ; and a picture of a spiral starting at the origin with equation r = θ/3. The second row is Cardioid; r = a(1 + cosθ), r = a(1 – cosθ), r = a(1 + sinθ), r = a(1 – sinθ); and a picture of a cardioid with equation r = 3(1 + cosθ): the cardioid looks like a heart turned on its side with a rounded bottom instead of a pointed one. The third row is Limaçon; r = a cosθ + b, r = a sinθ + b; and a picture of a limaçon with equation r = 2 + 4 sinθ: the figure looks like a deformed circle with a loop inside of it. The seventh row is Rose; r = a cos(bθ), r = a sin(bθ); and a picture of a rose with equation r = 3 sin(2θ): the rose looks like a flower with four petals, one petal in each quadrant, each with length 3 and reaching to the origin between each petal."/>
          <p:cNvPicPr>
            <a:picLocks noGrp="1" noChangeAspect="1"/>
          </p:cNvPicPr>
          <p:nvPr/>
        </p:nvPicPr>
        <p:blipFill>
          <a:blip r:embed="rId3"/>
          <a:stretch>
            <a:fillRect/>
          </a:stretch>
        </p:blipFill>
        <p:spPr bwMode="auto">
          <a:xfrm>
            <a:off x="4114800" y="954263"/>
            <a:ext cx="3949700" cy="5165374"/>
          </a:xfrm>
          <a:prstGeom prst="rect">
            <a:avLst/>
          </a:prstGeom>
          <a:noFill/>
          <a:ln w="9525">
            <a:noFill/>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7.33</a:t>
            </a:r>
          </a:p>
        </p:txBody>
      </p:sp>
      <p:pic>
        <p:nvPicPr>
          <p:cNvPr id="3" name="Picture 1" descr="A rose with three petals, one in the first quadrant, another in the second quadrant, and the third in both the third and fourth quadrants, each with length 3. Each petal starts and ends at the origin."/>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jöfnunnar r=3sin3θ.</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7.34</a:t>
            </a:r>
          </a:p>
        </p:txBody>
      </p:sp>
      <p:pic>
        <p:nvPicPr>
          <p:cNvPr id="3" name="Picture 1" descr="This figure has two figures. The first is a rose with so many overlapping petals that there are a few patterns that develop, starting with a sharp 10 pointed star in the center and moving out to an increasingly rounded set of petals. The second figure is a rose with even more overlapping petals, so many so that it is impossible to tell what is happening in the center, but on the outer edges are a number of sharply rounded petals."/>
          <p:cNvPicPr>
            <a:picLocks noGrp="1" noChangeAspect="1"/>
          </p:cNvPicPr>
          <p:nvPr/>
        </p:nvPicPr>
        <p:blipFill>
          <a:blip r:embed="rId3"/>
          <a:stretch>
            <a:fillRect/>
          </a:stretch>
        </p:blipFill>
        <p:spPr bwMode="auto">
          <a:xfrm>
            <a:off x="1730222" y="952500"/>
            <a:ext cx="873155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Gröf skautarósa fyrir föll með (a) ræðum stuðli og (b) óræðum stuðli. Athugið að rósin í (b) fyllir ekki skífuna með geisla 3 og miðju í upphafspunkti þótt svo virðist. Á sérhverjum föstum geisla frá upphafspunkti eru aðeins teljanlega mörg gildi á θ sem gefa punkt á grafinu eftir geislanum. Hins vegar eru, fyrir sérhvern punkt í skífunni, punktar á grafinu sem liggja eins nálægt honum og óskað 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7.35</a:t>
            </a:r>
          </a:p>
        </p:txBody>
      </p:sp>
      <p:pic>
        <p:nvPicPr>
          <p:cNvPr id="3" name="Picture 1" descr="A spiral starting at the origin and continually increasing its radius to a point P(x, y)."/>
          <p:cNvPicPr>
            <a:picLocks noGrp="1" noChangeAspect="1"/>
          </p:cNvPicPr>
          <p:nvPr/>
        </p:nvPicPr>
        <p:blipFill>
          <a:blip r:embed="rId3"/>
          <a:stretch>
            <a:fillRect/>
          </a:stretch>
        </p:blipFill>
        <p:spPr bwMode="auto">
          <a:xfrm>
            <a:off x="3799512" y="952500"/>
            <a:ext cx="460567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Hvernig má lýsa spíralferli stærðfræðilega?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7.36</a:t>
            </a:r>
          </a:p>
        </p:txBody>
      </p:sp>
      <p:pic>
        <p:nvPicPr>
          <p:cNvPr id="3" name="Picture 1" descr="This figure has two figures. The first is a shell with many chambers that increase in size from the center out. The second is a spiral with equation r = 1.2(1.25θ)."/>
          <p:cNvPicPr>
            <a:picLocks noGrp="1" noChangeAspect="1"/>
          </p:cNvPicPr>
          <p:nvPr/>
        </p:nvPicPr>
        <p:blipFill>
          <a:blip r:embed="rId3"/>
          <a:stretch>
            <a:fillRect/>
          </a:stretch>
        </p:blipFill>
        <p:spPr bwMode="auto">
          <a:xfrm>
            <a:off x="1358900" y="953047"/>
            <a:ext cx="9474200" cy="465980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Lograrspírall líkist lögun hólfaðrar perlusnekkjuskeljar. (mynd: breytt útgáfa af verki Jitze Couperus, Flickr)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7.37</a:t>
            </a:r>
          </a:p>
        </p:txBody>
      </p:sp>
      <p:pic>
        <p:nvPicPr>
          <p:cNvPr id="3" name="Picture 1" descr="A single petal is graphed with equation r = 3 sin(2θ) for 0 ≤ θ ≤ π/2. It starts at the origin and reaches a maximum distance from the origin of 3."/>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jöfnunnar frá θ=0 til θ=π/2.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7.38</a:t>
            </a:r>
          </a:p>
        </p:txBody>
      </p:sp>
      <p:pic>
        <p:nvPicPr>
          <p:cNvPr id="3" name="Picture 1" descr="A four-petaled rose is graphed with equation r = 3 sin(2θ). Each petal starts at the origin and reaches a maximum distance from the origin of 3."/>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Allt graf jöfnunnar kallast fjögurra blaða rós.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7.4 Flatarmál og bogalengd í skauthnitum</a:t>
            </a:r>
          </a:p>
        </p:txBody>
      </p:sp>
      <p:sp>
        <p:nvSpPr>
          <p:cNvPr id="3" name="Content Placeholder 2"/>
          <p:cNvSpPr>
            <a:spLocks noGrp="1"/>
          </p:cNvSpPr>
          <p:nvPr>
            <p:ph idx="1"/>
          </p:nvPr>
        </p:nvSpPr>
        <p:spPr/>
        <p:txBody>
          <a:bodyPr/>
          <a:lstStyle/>
          <a:p>
            <a:pPr marL="0" lvl="0" indent="0">
              <a:buNone/>
            </a:pPr>
            <a:r>
              <a:rPr b="1"/>
              <a:t>Námsmarkmið</a:t>
            </a:r>
          </a:p>
          <a:p>
            <a:pPr lvl="0"/>
            <a:r>
              <a:t>Beita formúlunni fyrir flatarmál svæðis í skauthnitum.</a:t>
            </a:r>
          </a:p>
          <a:p>
            <a:pPr lvl="0"/>
            <a:r>
              <a:t>Ákvarða bogalengd skautferils.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7.39</a:t>
            </a:r>
          </a:p>
        </p:txBody>
      </p:sp>
      <p:pic>
        <p:nvPicPr>
          <p:cNvPr id="3" name="Picture 1" descr="On the polar coordinate plane, a curve is drawn in the first quadrant, and there are rays from the origin that intersect this curve at a regular interval. Every time one of these rays intersects the curve, a perpendicular arc is made from the ray to the next ray. The first instance of a ray-curve intersection is labeled θ = α; the last instance is labeled θ = β. The intervening ones are marked θ1, θ2, …, θn−1."/>
          <p:cNvPicPr>
            <a:picLocks noGrp="1" noChangeAspect="1"/>
          </p:cNvPicPr>
          <p:nvPr/>
        </p:nvPicPr>
        <p:blipFill>
          <a:blip r:embed="rId3"/>
          <a:stretch>
            <a:fillRect/>
          </a:stretch>
        </p:blipFill>
        <p:spPr bwMode="auto">
          <a:xfrm>
            <a:off x="3556000" y="954616"/>
            <a:ext cx="5080000" cy="465666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Skipting dæmigerðs ferils í skauthnitum.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7.40</a:t>
            </a:r>
          </a:p>
        </p:txBody>
      </p:sp>
      <p:pic>
        <p:nvPicPr>
          <p:cNvPr id="3" name="Picture 1" descr="A circle is drawn with radius r and a sector of angle θ. It is noted that A = (1/2) θ r2."/>
          <p:cNvPicPr>
            <a:picLocks noGrp="1" noChangeAspect="1"/>
          </p:cNvPicPr>
          <p:nvPr/>
        </p:nvPicPr>
        <p:blipFill>
          <a:blip r:embed="rId3"/>
          <a:stretch>
            <a:fillRect/>
          </a:stretch>
        </p:blipFill>
        <p:spPr bwMode="auto">
          <a:xfrm>
            <a:off x="3797300" y="955333"/>
            <a:ext cx="4584700" cy="465523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Flatarmál hringgeira er A = ½θr².</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7.41</a:t>
            </a:r>
          </a:p>
        </p:txBody>
      </p:sp>
      <p:pic>
        <p:nvPicPr>
          <p:cNvPr id="3" name="Picture 1" descr="A four-petaled rose with furthest extent 3 from the origin at π/4, 3π/4, 5π/4, and 7π/4."/>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jöfnunnar r=3sin(2θ).</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7.42</a:t>
            </a:r>
          </a:p>
        </p:txBody>
      </p:sp>
      <p:pic>
        <p:nvPicPr>
          <p:cNvPr id="3" name="Picture 1" descr="A cardioid with equation r = 2 + 2 sinθ is shown, so it has its upper heart part at the origin and the rest of the cardioid is pointed up. There is a circle with radius 6 centered at (3, π/2). The area above the cardioid but below the circle is shaded orange."/>
          <p:cNvPicPr>
            <a:picLocks noGrp="1" noChangeAspect="1"/>
          </p:cNvPicPr>
          <p:nvPr/>
        </p:nvPicPr>
        <p:blipFill>
          <a:blip r:embed="rId3"/>
          <a:stretch>
            <a:fillRect/>
          </a:stretch>
        </p:blipFill>
        <p:spPr bwMode="auto">
          <a:xfrm>
            <a:off x="3784992" y="952500"/>
            <a:ext cx="463471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Svæðið milli ferlanna r=2+2sinθ og r=6sinθ.</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7.5 Keilusnið (1 af 2)</a:t>
            </a:r>
          </a:p>
        </p:txBody>
      </p:sp>
      <p:sp>
        <p:nvSpPr>
          <p:cNvPr id="3" name="Content Placeholder 2"/>
          <p:cNvSpPr>
            <a:spLocks noGrp="1"/>
          </p:cNvSpPr>
          <p:nvPr>
            <p:ph idx="1"/>
          </p:nvPr>
        </p:nvSpPr>
        <p:spPr/>
        <p:txBody>
          <a:bodyPr/>
          <a:lstStyle/>
          <a:p>
            <a:pPr marL="0" lvl="0" indent="0">
              <a:buNone/>
            </a:pPr>
            <a:r>
              <a:rPr b="1"/>
              <a:t>Námsmarkmið</a:t>
            </a:r>
          </a:p>
          <a:p>
            <a:pPr lvl="0"/>
            <a:r>
              <a:t>Finna jöfnu fleygboga á staðalformi út frá gefnum brennipunkti og stýrilínu.</a:t>
            </a:r>
          </a:p>
          <a:p>
            <a:pPr lvl="0"/>
            <a:r>
              <a:t>Finna jöfnu sporbaugs á staðalformi út frá gefnum brennipunktum.</a:t>
            </a:r>
          </a:p>
          <a:p>
            <a:pPr lvl="0"/>
            <a:r>
              <a:t>Finna jöfnu breiðboga á staðalformi út frá gefnum brennipunktum.</a:t>
            </a:r>
          </a:p>
          <a:p>
            <a:pPr lvl="0"/>
            <a:r>
              <a:t>Greina fleygboga, sporbaug eða breiðboga út frá miðskekkju hans.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7.5 Keilusnið (2 af 2)</a:t>
            </a:r>
          </a:p>
        </p:txBody>
      </p:sp>
      <p:sp>
        <p:nvSpPr>
          <p:cNvPr id="3" name="Content Placeholder 2"/>
          <p:cNvSpPr>
            <a:spLocks noGrp="1"/>
          </p:cNvSpPr>
          <p:nvPr>
            <p:ph idx="1"/>
          </p:nvPr>
        </p:nvSpPr>
        <p:spPr/>
        <p:txBody>
          <a:bodyPr/>
          <a:lstStyle/>
          <a:p>
            <a:pPr marL="0" lvl="0" indent="0">
              <a:buNone/>
            </a:pPr>
            <a:r>
              <a:rPr b="1"/>
              <a:t>Námsmarkmið</a:t>
            </a:r>
          </a:p>
          <a:p>
            <a:pPr lvl="0"/>
            <a:r>
              <a:t>Rita jöfnu keilusniðs í skauthnitum með miðskekkju e</a:t>
            </a:r>
            <a14:m xmlns:a14="http://schemas.microsoft.com/office/drawing/2010/main">
              <m:oMath xmlns:m="http://schemas.openxmlformats.org/officeDocument/2006/math">
                <m:r>
                  <a:rPr>
                    <a:latin typeface="Cambria Math" panose="02040503050406030204" pitchFamily="18" charset="0"/>
                  </a:rPr>
                  <m:t>𝑒</m:t>
                </m:r>
              </m:oMath>
            </a14:m>
            <a:r>
              <a:t>.</a:t>
            </a:r>
          </a:p>
          <a:p>
            <a:pPr lvl="0"/>
            <a:r>
              <a:t>Ákvarða hvenær almenn annars stigs jafna lýsir fleygboga, sporbaug eða breiðboga.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7.43</a:t>
            </a:r>
          </a:p>
        </p:txBody>
      </p:sp>
      <p:pic>
        <p:nvPicPr>
          <p:cNvPr id="3" name="Picture 1" descr="The line y = 3x is drawn and then rotated around the y axis to create two nappes, that is, a cone that is both above and below the x axis."/>
          <p:cNvPicPr>
            <a:picLocks noGrp="1" noChangeAspect="1"/>
          </p:cNvPicPr>
          <p:nvPr/>
        </p:nvPicPr>
        <p:blipFill>
          <a:blip r:embed="rId3"/>
          <a:stretch>
            <a:fillRect/>
          </a:stretch>
        </p:blipFill>
        <p:spPr bwMode="auto">
          <a:xfrm>
            <a:off x="3810374" y="952500"/>
            <a:ext cx="458395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Keila mynduð með því að snúa línunni y=3x um y-ásinn.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7.44</a:t>
            </a:r>
          </a:p>
        </p:txBody>
      </p:sp>
      <p:pic>
        <p:nvPicPr>
          <p:cNvPr id="3" name="Picture 1" descr="This figure has three figures. The first figure shows a plain cone with two nappes. The second figure shows a cone with a plane through one nappes and the circle at the top, which creates a parabola. There is also a circle, which occurs when a plane intersects one of the nappes while parallel to the circular bases. There is also an ellipse, which occurs when a plane insects one of the nappes while not parallel to one of the circular bases. Note that the circle and the ellipse are bounded by the edges of the cone on all sides. The last figure shows a hyperbola, which is obtained when a plane intersects both nappes."/>
          <p:cNvPicPr>
            <a:picLocks noGrp="1" noChangeAspect="1"/>
          </p:cNvPicPr>
          <p:nvPr/>
        </p:nvPicPr>
        <p:blipFill>
          <a:blip r:embed="rId3"/>
          <a:stretch>
            <a:fillRect/>
          </a:stretch>
        </p:blipFill>
        <p:spPr bwMode="auto">
          <a:xfrm>
            <a:off x="1905000" y="954065"/>
            <a:ext cx="8382000" cy="465777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Keilusniðin fjögur. Hvert keilusnið ákvarðast af horninu milli skurðsléttunnar og áss keilunnar.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7.45</a:t>
            </a:r>
          </a:p>
        </p:txBody>
      </p:sp>
      <p:pic>
        <p:nvPicPr>
          <p:cNvPr id="3" name="Picture 1" descr="A parabola is drawn with vertex at the origin and opening up. A focus is drawn as F at (0, p). A point P is marked on the line at coordinates (x, y), and the distance from the focus to P is marked d. A line marked the directrix is drawn, and it is y = − p. The distance from P to the directrix at (x, −p) is marked d."/>
          <p:cNvPicPr>
            <a:picLocks noGrp="1" noChangeAspect="1"/>
          </p:cNvPicPr>
          <p:nvPr/>
        </p:nvPicPr>
        <p:blipFill>
          <a:blip r:embed="rId3"/>
          <a:stretch>
            <a:fillRect/>
          </a:stretch>
        </p:blipFill>
        <p:spPr bwMode="auto">
          <a:xfrm>
            <a:off x="3810374" y="952500"/>
            <a:ext cx="458395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Dæmigerður fleygbogi þar sem breytan p táknar fjarlægðina frá brennipunktinum að topppunktinum.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7.46</a:t>
            </a:r>
          </a:p>
        </p:txBody>
      </p:sp>
      <p:pic>
        <p:nvPicPr>
          <p:cNvPr id="3" name="Picture 1" descr="This figure has four figures, each a parabola facing a different way. In the first figure, a parabola is drawn opening up with equation y = (1/(4p))(x − h)2 + k. The vertex is given as (h, k), the focus is drawn at (h, k + p), and the directrix is drawn as y = k − p. In the second figure, a parabola is drawn opening down with equation y = −(1/(4p))(x − h)2 + k. The vertex is given as (h, k), the focus is drawn at (h, k − p), and the directrix is drawn as y = k + p. In the third figure, a parabola is drawn opening to the right with equation x = (1/(4p))(y − k)2 + h. The vertex is given as (h, k), the focus is drawn at (h + p, k), and the directrix is drawn as x = h − p. In the fourth figure, a parabola is drawn opening left with equation x = −(1/(4p))(y − k)2 + h. The vertex is given as (h, k), the focus is drawn at (h – p, k), and the directrix is drawn as x = h + p."/>
          <p:cNvPicPr>
            <a:picLocks noGrp="1" noChangeAspect="1"/>
          </p:cNvPicPr>
          <p:nvPr/>
        </p:nvPicPr>
        <p:blipFill>
          <a:blip r:embed="rId3"/>
          <a:stretch>
            <a:fillRect/>
          </a:stretch>
        </p:blipFill>
        <p:spPr bwMode="auto">
          <a:xfrm>
            <a:off x="4025900" y="953492"/>
            <a:ext cx="4127500" cy="4658916"/>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Fjórir fleygbogar sem opnast í ólíkar áttir ásamt jöfnum þeirra á stöðluðu formi.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7.47</a:t>
            </a:r>
          </a:p>
        </p:txBody>
      </p:sp>
      <p:pic>
        <p:nvPicPr>
          <p:cNvPr id="3" name="Picture 1" descr="A parabola is drawn with vertex at (2, 1) and opening up with equation x2 – 4x – 8y + 12 = 0. The focus is drawn at (1, 3). The directrix is drawn at y = − 1."/>
          <p:cNvPicPr>
            <a:picLocks noGrp="1" noChangeAspect="1"/>
          </p:cNvPicPr>
          <p:nvPr/>
        </p:nvPicPr>
        <p:blipFill>
          <a:blip r:embed="rId3"/>
          <a:stretch>
            <a:fillRect/>
          </a:stretch>
        </p:blipFill>
        <p:spPr bwMode="auto">
          <a:xfrm>
            <a:off x="3799512" y="952500"/>
            <a:ext cx="460567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Fleygboginn í dæmi 7.19.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7.48</a:t>
            </a:r>
          </a:p>
        </p:txBody>
      </p:sp>
      <p:pic>
        <p:nvPicPr>
          <p:cNvPr id="3" name="Picture 1" descr="An ellipse is drawn with center at the origin O, focal point F’ being (−c, 0) and focal point F being (c, 0). The ellipse has points P and P’ on the x axis and points Q and Q’ on the y axis. There are lines drawn from F’ to Q and F to Q. There are also lines drawn from F’ and F to a point A on the ellipse marked (x, y). The distance from O to Q and O to Q’ is marked b, and the distance from P to O and O to P’ is marked a."/>
          <p:cNvPicPr>
            <a:picLocks noGrp="1" noChangeAspect="1"/>
          </p:cNvPicPr>
          <p:nvPr/>
        </p:nvPicPr>
        <p:blipFill>
          <a:blip r:embed="rId3"/>
          <a:stretch>
            <a:fillRect/>
          </a:stretch>
        </p:blipFill>
        <p:spPr bwMode="auto">
          <a:xfrm>
            <a:off x="2959100" y="952981"/>
            <a:ext cx="6261100" cy="465993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Dæmigerður sporbaugur þar sem summa fjarlægðanna frá sérhverjum punkti á sporbauginum að brennipunktunum er föst.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7.49</a:t>
            </a:r>
          </a:p>
        </p:txBody>
      </p:sp>
      <p:pic>
        <p:nvPicPr>
          <p:cNvPr id="3" name="Picture 1" descr="An ellipse is drawn with equation 9x2 + 4y2 – 36x + 24y + 36 = 0. It has center at (2, −3), touches the x axis at (2, 0), and touches the y axis at (0, −3)."/>
          <p:cNvPicPr>
            <a:picLocks noGrp="1" noChangeAspect="1"/>
          </p:cNvPicPr>
          <p:nvPr/>
        </p:nvPicPr>
        <p:blipFill>
          <a:blip r:embed="rId3"/>
          <a:stretch>
            <a:fillRect/>
          </a:stretch>
        </p:blipFill>
        <p:spPr bwMode="auto">
          <a:xfrm>
            <a:off x="3417430" y="952500"/>
            <a:ext cx="536983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Sporbaugurinn í dæmi 7.20.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7.50</a:t>
            </a:r>
          </a:p>
        </p:txBody>
      </p:sp>
      <p:pic>
        <p:nvPicPr>
          <p:cNvPr id="3" name="Picture 1" descr="There are two figures labeled a and b. In figure a, the earth is drawn orbiting the sun, with January and July marked. The distance from the sun to the earth marked January is 147 million km, while the distance from the sun to the earth marked July is 152 million miles. In figure b, a room is shown with curved walls."/>
          <p:cNvPicPr>
            <a:picLocks noGrp="1" noChangeAspect="1"/>
          </p:cNvPicPr>
          <p:nvPr/>
        </p:nvPicPr>
        <p:blipFill>
          <a:blip r:embed="rId3"/>
          <a:stretch>
            <a:fillRect/>
          </a:stretch>
        </p:blipFill>
        <p:spPr bwMode="auto">
          <a:xfrm>
            <a:off x="609600" y="1679233"/>
            <a:ext cx="10972800" cy="320743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Braut jarðar um sólina er sporbaugur og sólin er í öðrum brennipunktinum. (b) Statuary Hall í þinghúsi Bandaríkjanna er hvíslhvelfing með sporöskjulaga þversnið.</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7.51</a:t>
            </a:r>
          </a:p>
        </p:txBody>
      </p:sp>
      <p:pic>
        <p:nvPicPr>
          <p:cNvPr id="3" name="Picture 1" descr="A hyperbola is drawn with center at the origin. The vertices are at (a, 0) and (−a, 0); the foci are labeled F1 and F2 and are at (c, 0) and (−c, 0). The asymptotes are drawn, and lines are drawn from the vertices to the asymptotes; the intersections of these lines are connected by other lines to make a rectangle; the shorter axis is called the conjugate axis and the larger axis is called the transverse axis. The distance from the x axis to either line forming the rectangle is b."/>
          <p:cNvPicPr>
            <a:picLocks noGrp="1" noChangeAspect="1"/>
          </p:cNvPicPr>
          <p:nvPr/>
        </p:nvPicPr>
        <p:blipFill>
          <a:blip r:embed="rId3"/>
          <a:stretch>
            <a:fillRect/>
          </a:stretch>
        </p:blipFill>
        <p:spPr bwMode="auto">
          <a:xfrm>
            <a:off x="2552700" y="953865"/>
            <a:ext cx="7086600" cy="465817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Dæmigerður breiðbogi þar sem mismunur fjarlægðanna frá sérhverjum punkti á breiðboganum að brennipunktunum er fastur. Meginásinn er einnig kallaður langás og þverásinn einnig skammás.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7.52</a:t>
            </a:r>
          </a:p>
        </p:txBody>
      </p:sp>
      <p:pic>
        <p:nvPicPr>
          <p:cNvPr id="3" name="Picture 1" descr="A hyperbola is drawn with equation 9x2 − 16y2 + 36x + 32y – 124 = 0. It has center at (−2, 1), and the hyperbolas are open to the left and right."/>
          <p:cNvPicPr>
            <a:picLocks noGrp="1" noChangeAspect="1"/>
          </p:cNvPicPr>
          <p:nvPr/>
        </p:nvPicPr>
        <p:blipFill>
          <a:blip r:embed="rId3"/>
          <a:stretch>
            <a:fillRect/>
          </a:stretch>
        </p:blipFill>
        <p:spPr bwMode="auto">
          <a:xfrm>
            <a:off x="2959100" y="953788"/>
            <a:ext cx="6273800" cy="465832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breiðbogans í dæmi 7.21.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7.53</a:t>
            </a:r>
          </a:p>
        </p:txBody>
      </p:sp>
      <p:pic>
        <p:nvPicPr>
          <p:cNvPr id="3" name="Picture 1" descr="A hyperbola is drawn that is open to the right and left. There is a ray pointing to a point on the right hyperbola marked “Light from star.” It hits a “Mirror surface” and bounces to the focus on the other side of the hyperbola. There is dashed line from where the point hits the mirror surface to the focus on that side of the hyperbola."/>
          <p:cNvPicPr>
            <a:picLocks noGrp="1" noChangeAspect="1"/>
          </p:cNvPicPr>
          <p:nvPr/>
        </p:nvPicPr>
        <p:blipFill>
          <a:blip r:embed="rId3"/>
          <a:stretch>
            <a:fillRect/>
          </a:stretch>
        </p:blipFill>
        <p:spPr bwMode="auto">
          <a:xfrm>
            <a:off x="2654945" y="952500"/>
            <a:ext cx="688211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Breiðbogaspegill sem safnar ljósi frá fjarlægum stjörnum.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7.54</a:t>
            </a:r>
          </a:p>
        </p:txBody>
      </p:sp>
      <p:pic>
        <p:nvPicPr>
          <p:cNvPr id="3" name="Picture 1" descr="This figure has three figures. In the first is an ellipse, with center at the origin, foci at (c, 0) and (−c, 0), half of its vertical height being b, half of its horizontal length being a, and directrix x = ±a2/c. The second figure is a parabola with vertex at the origin, focus (c, 0), and directrix x = −a. The third figure is a hyperbola with center at the origin, foci at (c, 0) and (−c, 0), vertices at (a, 0) and (−a, 0), and directices at x = ±a2/c."/>
          <p:cNvPicPr>
            <a:picLocks noGrp="1" noChangeAspect="1"/>
          </p:cNvPicPr>
          <p:nvPr/>
        </p:nvPicPr>
        <p:blipFill>
          <a:blip r:embed="rId3"/>
          <a:stretch>
            <a:fillRect/>
          </a:stretch>
        </p:blipFill>
        <p:spPr bwMode="auto">
          <a:xfrm>
            <a:off x="1042327" y="952500"/>
            <a:ext cx="1010734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Keilusniðin þrjú ásamt brennipunktum sínum og stýrilínum.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7.1 Miðskekkjur og brennistik keilusniðanna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2015364"/>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Keilusnið</a:t>
                          </a:r>
                        </a:p>
                      </a:txBody>
                      <a:tcPr/>
                    </a:tc>
                    <a:tc>
                      <a:txBody>
                        <a:bodyPr/>
                        <a:lstStyle/>
                        <a:p>
                          <a:pPr marL="0" lvl="0" indent="0">
                            <a:buNone/>
                          </a:pPr>
                          <a:r>
                            <a:rPr i="1"/>
                            <a:t>e</a:t>
                          </a:r>
                        </a:p>
                      </a:txBody>
                      <a:tcPr/>
                    </a:tc>
                    <a:tc>
                      <a:txBody>
                        <a:bodyPr/>
                        <a:lstStyle/>
                        <a:p>
                          <a:pPr marL="0" lvl="0" indent="0">
                            <a:buNone/>
                          </a:pPr>
                          <a:r>
                            <a:rPr i="1"/>
                            <a:t>p</a:t>
                          </a:r>
                        </a:p>
                      </a:txBody>
                      <a:tcPr/>
                    </a:tc>
                    <a:extLst>
                      <a:ext uri="{0D108BD9-81ED-4DB2-BD59-A6C34878D82A}">
                        <a16:rowId xmlns:a16="http://schemas.microsoft.com/office/drawing/2014/main" val="10000"/>
                      </a:ext>
                    </a:extLst>
                  </a:tr>
                  <a:tr h="0">
                    <a:tc>
                      <a:txBody>
                        <a:bodyPr/>
                        <a:lstStyle/>
                        <a:p>
                          <a:pPr marL="0" lvl="0" indent="0">
                            <a:buNone/>
                          </a:pPr>
                          <a:r>
                            <a:t>Sporbaugur</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0&lt;</m:t>
                                </m:r>
                                <m:r>
                                  <a:rPr>
                                    <a:latin typeface="Cambria Math" panose="02040503050406030204" pitchFamily="18" charset="0"/>
                                  </a:rPr>
                                  <m:t>𝑒</m:t>
                                </m:r>
                                <m:r>
                                  <a:rPr>
                                    <a:latin typeface="Cambria Math" panose="02040503050406030204" pitchFamily="18" charset="0"/>
                                  </a:rPr>
                                  <m:t>&lt;1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sSup>
                                      <m:sSupPr>
                                        <m:ctrlPr>
                                          <a:rPr>
                                            <a:latin typeface="Cambria Math" panose="02040503050406030204" pitchFamily="18" charset="0"/>
                                          </a:rPr>
                                        </m:ctrlPr>
                                      </m:sSupPr>
                                      <m:e>
                                        <m:r>
                                          <a:rPr>
                                            <a:latin typeface="Cambria Math" panose="02040503050406030204" pitchFamily="18" charset="0"/>
                                          </a:rPr>
                                          <m:t>𝑎</m:t>
                                        </m:r>
                                      </m:e>
                                      <m:sup>
                                        <m:r>
                                          <a:rPr>
                                            <a:latin typeface="Cambria Math" panose="02040503050406030204" pitchFamily="18" charset="0"/>
                                          </a:rPr>
                                          <m:t>2</m:t>
                                        </m:r>
                                      </m:sup>
                                    </m:sSup>
                                    <m:r>
                                      <a:rPr>
                                        <a:latin typeface="Cambria Math" panose="02040503050406030204" pitchFamily="18" charset="0"/>
                                      </a:rPr>
                                      <m:t>−</m:t>
                                    </m:r>
                                    <m:sSup>
                                      <m:sSupPr>
                                        <m:ctrlPr>
                                          <a:rPr i="1">
                                            <a:latin typeface="Cambria Math" panose="02040503050406030204" pitchFamily="18" charset="0"/>
                                          </a:rPr>
                                        </m:ctrlPr>
                                      </m:sSupPr>
                                      <m:e>
                                        <m:r>
                                          <a:rPr>
                                            <a:latin typeface="Cambria Math" panose="02040503050406030204" pitchFamily="18" charset="0"/>
                                          </a:rPr>
                                          <m:t>𝑐</m:t>
                                        </m:r>
                                      </m:e>
                                      <m:sup>
                                        <m:r>
                                          <a:rPr>
                                            <a:latin typeface="Cambria Math" panose="02040503050406030204" pitchFamily="18" charset="0"/>
                                          </a:rPr>
                                          <m:t>2</m:t>
                                        </m:r>
                                      </m:sup>
                                    </m:sSup>
                                  </m:num>
                                  <m:den>
                                    <m:r>
                                      <a:rPr>
                                        <a:latin typeface="Cambria Math" panose="02040503050406030204" pitchFamily="18" charset="0"/>
                                      </a:rPr>
                                      <m:t>𝑐</m:t>
                                    </m:r>
                                  </m:den>
                                </m:f>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𝑎</m:t>
                                    </m:r>
                                    <m:d>
                                      <m:dPr>
                                        <m:ctrlPr>
                                          <a:rPr i="1">
                                            <a:latin typeface="Cambria Math" panose="02040503050406030204" pitchFamily="18" charset="0"/>
                                          </a:rPr>
                                        </m:ctrlPr>
                                      </m:dPr>
                                      <m:e>
                                        <m:r>
                                          <a:rPr>
                                            <a:latin typeface="Cambria Math" panose="02040503050406030204" pitchFamily="18" charset="0"/>
                                          </a:rPr>
                                          <m:t>1−</m:t>
                                        </m:r>
                                        <m:sSup>
                                          <m:sSupPr>
                                            <m:ctrlPr>
                                              <a:rPr i="1">
                                                <a:latin typeface="Cambria Math" panose="02040503050406030204" pitchFamily="18" charset="0"/>
                                              </a:rPr>
                                            </m:ctrlPr>
                                          </m:sSupPr>
                                          <m:e>
                                            <m:r>
                                              <a:rPr>
                                                <a:latin typeface="Cambria Math" panose="02040503050406030204" pitchFamily="18" charset="0"/>
                                              </a:rPr>
                                              <m:t>𝑒</m:t>
                                            </m:r>
                                          </m:e>
                                          <m:sup>
                                            <m:r>
                                              <a:rPr>
                                                <a:latin typeface="Cambria Math" panose="02040503050406030204" pitchFamily="18" charset="0"/>
                                              </a:rPr>
                                              <m:t>2</m:t>
                                            </m:r>
                                          </m:sup>
                                        </m:sSup>
                                      </m:e>
                                    </m:d>
                                  </m:num>
                                  <m:den>
                                    <m:r>
                                      <a:rPr>
                                        <a:latin typeface="Cambria Math" panose="02040503050406030204" pitchFamily="18" charset="0"/>
                                      </a:rPr>
                                      <m:t>𝑒</m:t>
                                    </m:r>
                                  </m:den>
                                </m:f>
                              </m:oMath>
                            </m:oMathPara>
                          </a14:m>
                          <a:endParaRPr/>
                        </a:p>
                      </a:txBody>
                      <a:tcPr/>
                    </a:tc>
                    <a:extLst>
                      <a:ext uri="{0D108BD9-81ED-4DB2-BD59-A6C34878D82A}">
                        <a16:rowId xmlns:a16="http://schemas.microsoft.com/office/drawing/2014/main" val="10001"/>
                      </a:ext>
                    </a:extLst>
                  </a:tr>
                  <a:tr h="0">
                    <a:tc>
                      <a:txBody>
                        <a:bodyPr/>
                        <a:lstStyle/>
                        <a:p>
                          <a:pPr marL="0" lvl="0" indent="0">
                            <a:buNone/>
                          </a:pPr>
                          <a:r>
                            <a:t>Fleygbogi</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𝑒</m:t>
                                </m:r>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r>
                                  <a:rPr>
                                    <a:latin typeface="Cambria Math" panose="02040503050406030204" pitchFamily="18" charset="0"/>
                                  </a:rPr>
                                  <m:t>𝑎</m:t>
                                </m:r>
                              </m:oMath>
                            </m:oMathPara>
                          </a14:m>
                          <a:endParaRPr/>
                        </a:p>
                      </a:txBody>
                      <a:tcPr/>
                    </a:tc>
                    <a:extLst>
                      <a:ext uri="{0D108BD9-81ED-4DB2-BD59-A6C34878D82A}">
                        <a16:rowId xmlns:a16="http://schemas.microsoft.com/office/drawing/2014/main" val="10002"/>
                      </a:ext>
                    </a:extLst>
                  </a:tr>
                  <a:tr h="0">
                    <a:tc>
                      <a:txBody>
                        <a:bodyPr/>
                        <a:lstStyle/>
                        <a:p>
                          <a:pPr marL="0" lvl="0" indent="0">
                            <a:buNone/>
                          </a:pPr>
                          <a:r>
                            <a:t>Breiðbogi</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𝑒</m:t>
                                </m:r>
                                <m:r>
                                  <a:rPr>
                                    <a:latin typeface="Cambria Math" panose="02040503050406030204" pitchFamily="18" charset="0"/>
                                  </a:rPr>
                                  <m:t>&gt;1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sSup>
                                      <m:sSupPr>
                                        <m:ctrlPr>
                                          <a:rPr>
                                            <a:latin typeface="Cambria Math" panose="02040503050406030204" pitchFamily="18" charset="0"/>
                                          </a:rPr>
                                        </m:ctrlPr>
                                      </m:sSupPr>
                                      <m:e>
                                        <m:r>
                                          <a:rPr>
                                            <a:latin typeface="Cambria Math" panose="02040503050406030204" pitchFamily="18" charset="0"/>
                                          </a:rPr>
                                          <m:t>𝑐</m:t>
                                        </m:r>
                                      </m:e>
                                      <m:sup>
                                        <m:r>
                                          <a:rPr>
                                            <a:latin typeface="Cambria Math" panose="02040503050406030204" pitchFamily="18" charset="0"/>
                                          </a:rPr>
                                          <m:t>2</m:t>
                                        </m:r>
                                      </m:sup>
                                    </m:sSup>
                                    <m:r>
                                      <a:rPr>
                                        <a:latin typeface="Cambria Math" panose="02040503050406030204" pitchFamily="18" charset="0"/>
                                      </a:rPr>
                                      <m:t>−</m:t>
                                    </m:r>
                                    <m:sSup>
                                      <m:sSupPr>
                                        <m:ctrlPr>
                                          <a:rPr i="1">
                                            <a:latin typeface="Cambria Math" panose="02040503050406030204" pitchFamily="18" charset="0"/>
                                          </a:rPr>
                                        </m:ctrlPr>
                                      </m:sSupPr>
                                      <m:e>
                                        <m:r>
                                          <a:rPr>
                                            <a:latin typeface="Cambria Math" panose="02040503050406030204" pitchFamily="18" charset="0"/>
                                          </a:rPr>
                                          <m:t>𝑎</m:t>
                                        </m:r>
                                      </m:e>
                                      <m:sup>
                                        <m:r>
                                          <a:rPr>
                                            <a:latin typeface="Cambria Math" panose="02040503050406030204" pitchFamily="18" charset="0"/>
                                          </a:rPr>
                                          <m:t>2</m:t>
                                        </m:r>
                                      </m:sup>
                                    </m:sSup>
                                  </m:num>
                                  <m:den>
                                    <m:r>
                                      <a:rPr>
                                        <a:latin typeface="Cambria Math" panose="02040503050406030204" pitchFamily="18" charset="0"/>
                                      </a:rPr>
                                      <m:t>𝑐</m:t>
                                    </m:r>
                                  </m:den>
                                </m:f>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𝑎</m:t>
                                    </m:r>
                                    <m:d>
                                      <m:dPr>
                                        <m:ctrlPr>
                                          <a:rPr i="1">
                                            <a:latin typeface="Cambria Math" panose="02040503050406030204" pitchFamily="18" charset="0"/>
                                          </a:rPr>
                                        </m:ctrlPr>
                                      </m:dPr>
                                      <m:e>
                                        <m:sSup>
                                          <m:sSupPr>
                                            <m:ctrlPr>
                                              <a:rPr i="1">
                                                <a:latin typeface="Cambria Math" panose="02040503050406030204" pitchFamily="18" charset="0"/>
                                              </a:rPr>
                                            </m:ctrlPr>
                                          </m:sSupPr>
                                          <m:e>
                                            <m:r>
                                              <a:rPr>
                                                <a:latin typeface="Cambria Math" panose="02040503050406030204" pitchFamily="18" charset="0"/>
                                              </a:rPr>
                                              <m:t>𝑒</m:t>
                                            </m:r>
                                          </m:e>
                                          <m:sup>
                                            <m:r>
                                              <a:rPr>
                                                <a:latin typeface="Cambria Math" panose="02040503050406030204" pitchFamily="18" charset="0"/>
                                              </a:rPr>
                                              <m:t>2</m:t>
                                            </m:r>
                                          </m:sup>
                                        </m:sSup>
                                        <m:r>
                                          <a:rPr>
                                            <a:latin typeface="Cambria Math" panose="02040503050406030204" pitchFamily="18" charset="0"/>
                                          </a:rPr>
                                          <m:t>−1</m:t>
                                        </m:r>
                                      </m:e>
                                    </m:d>
                                  </m:num>
                                  <m:den>
                                    <m:r>
                                      <a:rPr>
                                        <a:latin typeface="Cambria Math" panose="02040503050406030204" pitchFamily="18" charset="0"/>
                                      </a:rPr>
                                      <m:t>𝑒</m:t>
                                    </m:r>
                                  </m:den>
                                </m:f>
                              </m:oMath>
                            </m:oMathPara>
                          </a14:m>
                          <a:endParaRPr/>
                        </a:p>
                      </a:txBody>
                      <a:tcPr/>
                    </a:tc>
                    <a:extLst>
                      <a:ext uri="{0D108BD9-81ED-4DB2-BD59-A6C34878D82A}">
                        <a16:rowId xmlns:a16="http://schemas.microsoft.com/office/drawing/2014/main" val="10003"/>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72800" cy="2015364"/>
              </a:xfrm>
              <a:prstGeom prst="rect">
                <a:avLst/>
              </a:prstGeom>
            </p:spPr>
          </p:pic>
        </mc:Fallback>
      </mc:AlternateContent>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7.55</a:t>
            </a:r>
          </a:p>
        </p:txBody>
      </p:sp>
      <p:pic>
        <p:nvPicPr>
          <p:cNvPr id="3" name="Picture 1" descr="Graph of a hyperbola with equation r = 3/(1 + 2 cosθ), center at (2, 0), and vertices at (1, 0) and (3, 0)."/>
          <p:cNvPicPr>
            <a:picLocks noGrp="1" noChangeAspect="1"/>
          </p:cNvPicPr>
          <p:nvPr/>
        </p:nvPicPr>
        <p:blipFill>
          <a:blip r:embed="rId3"/>
          <a:stretch>
            <a:fillRect/>
          </a:stretch>
        </p:blipFill>
        <p:spPr bwMode="auto">
          <a:xfrm>
            <a:off x="4140672" y="952500"/>
            <a:ext cx="391065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breiðbogans sem lýst er í dæmi 7.23.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7.56</a:t>
            </a:r>
          </a:p>
        </p:txBody>
      </p:sp>
      <p:pic>
        <p:nvPicPr>
          <p:cNvPr id="3" name="Picture 1" descr="Graph of xy = 1, which has asymptotes at the x and y axes. This hyperbola is relegated to the first and third quadrants, and the graph also has red dashed lines along y = x and y = −x."/>
          <p:cNvPicPr>
            <a:picLocks noGrp="1" noChangeAspect="1"/>
          </p:cNvPicPr>
          <p:nvPr/>
        </p:nvPicPr>
        <p:blipFill>
          <a:blip r:embed="rId3"/>
          <a:stretch>
            <a:fillRect/>
          </a:stretch>
        </p:blipFill>
        <p:spPr bwMode="auto">
          <a:xfrm>
            <a:off x="3799512" y="952500"/>
            <a:ext cx="460567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jöfnunnar xy=1; rauðu línurnar sýna snúnu ásana.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7.57</a:t>
            </a:r>
          </a:p>
        </p:txBody>
      </p:sp>
      <p:pic>
        <p:nvPicPr>
          <p:cNvPr id="3" name="Picture 1" descr="Graph of an ellipse with equation 13x2 – 6 times the square root of 3 times xy + 7y2 – 256 = 0. The center is at the origin, and the ellipse appears to be skewed 60 degrees. There are dashed red lines along the major and minor axes."/>
          <p:cNvPicPr>
            <a:picLocks noGrp="1" noChangeAspect="1"/>
          </p:cNvPicPr>
          <p:nvPr/>
        </p:nvPicPr>
        <p:blipFill>
          <a:blip r:embed="rId3"/>
          <a:stretch>
            <a:fillRect/>
          </a:stretch>
        </p:blipFill>
        <p:spPr bwMode="auto">
          <a:xfrm>
            <a:off x="3784600" y="955000"/>
            <a:ext cx="4622800" cy="465589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sporbaugsins sem jafnan 13x² − 6√3xy + 7y² − 256 = 0 lýsir. Ásunum hefur verið snúið um 60°. Rauðu strikalínurnar sýna snúnu ásana.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ítarefni frá OpenStax er © Rice University og gefið út samkvæmt alþjóðlega notkunarleyfinu CC BY-NC-SA 4.0. Einungis má afrita það eða breyta því í óhagnaðarskyni, en geta verður OpenStax og Rice University sem rétthafa og tilgreina allar breytingar. Öllum aðlögunum verður að deila samkvæmt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6928</Words>
  <Application>Microsoft Macintosh PowerPoint</Application>
  <PresentationFormat>Widescreen</PresentationFormat>
  <Paragraphs>282</Paragraphs>
  <Slides>67</Slides>
  <Notes>57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67</vt:i4>
      </vt:variant>
    </vt:vector>
  </HeadingPairs>
  <TitlesOfParts>
    <vt:vector size="71" baseType="lpstr">
      <vt:lpstr>Arial</vt:lpstr>
      <vt:lpstr>Calibri</vt:lpstr>
      <vt:lpstr>Cambria Math</vt:lpstr>
      <vt:lpstr>Office Theme</vt:lpstr>
      <vt:lpstr>Calculus Volume 2</vt:lpstr>
      <vt:lpstr>Chapter outline</vt:lpstr>
      <vt:lpstr>Figure 7.1</vt:lpstr>
      <vt:lpstr>7.1 Parametric Equations</vt:lpstr>
      <vt:lpstr>Figure 7.2</vt:lpstr>
      <vt:lpstr>Figure 7.3</vt:lpstr>
      <vt:lpstr>Figure 7.4</vt:lpstr>
      <vt:lpstr>Figure 7.5</vt:lpstr>
      <vt:lpstr>Figure 7.6</vt:lpstr>
      <vt:lpstr>Figure 7.7</vt:lpstr>
      <vt:lpstr>Figure 7.8</vt:lpstr>
      <vt:lpstr>Figure 7.9</vt:lpstr>
      <vt:lpstr>Figure 7.10</vt:lpstr>
      <vt:lpstr>Figure 7.11</vt:lpstr>
      <vt:lpstr>Figure 7.12</vt:lpstr>
      <vt:lpstr>Figure 7.13</vt:lpstr>
      <vt:lpstr>Figure 7.14</vt:lpstr>
      <vt:lpstr>Figure 7.15</vt:lpstr>
      <vt:lpstr>7.2 Calculus of Parametric Curves</vt:lpstr>
      <vt:lpstr>Figure 7.16</vt:lpstr>
      <vt:lpstr>Figure 7.17</vt:lpstr>
      <vt:lpstr>Figure 7.18</vt:lpstr>
      <vt:lpstr>Figure 7.19</vt:lpstr>
      <vt:lpstr>Figure 7.20</vt:lpstr>
      <vt:lpstr>Figure 7.21</vt:lpstr>
      <vt:lpstr>Figure 7.22</vt:lpstr>
      <vt:lpstr>Figure 7.23</vt:lpstr>
      <vt:lpstr>Figure 7.24</vt:lpstr>
      <vt:lpstr>Figure 7.25</vt:lpstr>
      <vt:lpstr>Figure 7.26</vt:lpstr>
      <vt:lpstr>7.3 Polar Coordinates</vt:lpstr>
      <vt:lpstr>Figure 7.27</vt:lpstr>
      <vt:lpstr>Figure 7.28</vt:lpstr>
      <vt:lpstr>Figure 7.29</vt:lpstr>
      <vt:lpstr>Figure 7.30</vt:lpstr>
      <vt:lpstr>Figure 7.31</vt:lpstr>
      <vt:lpstr>Figure 7.32</vt:lpstr>
      <vt:lpstr>Figure 7.33</vt:lpstr>
      <vt:lpstr>Figure 7.34</vt:lpstr>
      <vt:lpstr>Figure 7.35</vt:lpstr>
      <vt:lpstr>Figure 7.36</vt:lpstr>
      <vt:lpstr>Figure 7.37</vt:lpstr>
      <vt:lpstr>Figure 7.38</vt:lpstr>
      <vt:lpstr>7.4 Area and Arc Length in Polar Coordinates</vt:lpstr>
      <vt:lpstr>Figure 7.39</vt:lpstr>
      <vt:lpstr>Figure 7.40</vt:lpstr>
      <vt:lpstr>Figure 7.41</vt:lpstr>
      <vt:lpstr>Figure 7.42</vt:lpstr>
      <vt:lpstr>7.5 Conic Sections (1 of 2)</vt:lpstr>
      <vt:lpstr>7.5 Conic Sections (2 of 2)</vt:lpstr>
      <vt:lpstr>Figure 7.43</vt:lpstr>
      <vt:lpstr>Figure 7.44</vt:lpstr>
      <vt:lpstr>Figure 7.45</vt:lpstr>
      <vt:lpstr>Figure 7.46</vt:lpstr>
      <vt:lpstr>Figure 7.47</vt:lpstr>
      <vt:lpstr>Figure 7.48</vt:lpstr>
      <vt:lpstr>Figure 7.49</vt:lpstr>
      <vt:lpstr>Figure 7.50</vt:lpstr>
      <vt:lpstr>Figure 7.51</vt:lpstr>
      <vt:lpstr>Figure 7.52</vt:lpstr>
      <vt:lpstr>Figure 7.53</vt:lpstr>
      <vt:lpstr>Figure 7.54</vt:lpstr>
      <vt:lpstr>Table 7.1 Eccentricities and Focal Parameters of the Conic Sections </vt:lpstr>
      <vt:lpstr>Figure 7.55</vt:lpstr>
      <vt:lpstr>Figure 7.56</vt:lpstr>
      <vt:lpstr>Figure 7.57</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Calculus Volume 2</dc:title>
  <dc:creator/>
  <cp:keywords/>
  <cp:lastModifiedBy>Colby Powers</cp:lastModifiedBy>
  <cp:revision>1</cp:revision>
  <dcterms:created xsi:type="dcterms:W3CDTF">2026-02-23T15:46:51Z</dcterms:created>
  <dcterms:modified xsi:type="dcterms:W3CDTF">2026-02-24T15:50:22Z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7 Parametric Equations and Polar Coordinates</vt:lpwstr>
  </property>
</Properties>
</file>