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photograph of a deer.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family of solutions to the differential equation y’ = 2 x, which are of the form y = x ^ 2 + C. Parabolas are drawn for values of C: -4, -2, 0, 2, and 4.</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family of solutions to the differential equation y’ + 2 y = 3 e ^ t, which are of the form y = 2 e ^ (-2 t) + C e ^ t. The versions with C = 1, 0.5, and -0.2 are shown, among others not labeled. For all values of C, the function increases rapidly for t &lt; 0 as t goes to negative infinity. For C &gt; 0, the function changes direction and increases in a gentle curve as t goes to infinity. Larger values of C have a tighter curve closer to the y axis and at a higher y value. For C = 0, the function goes to 0 as t goes to infinity. For C &lt; 0, the function continues to decrease as t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baseball with an arrow underneath it pointing down. The arrow is labeled g = -9.8 m/sec ^ 2.</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baseball with an arrow above it pointing up and an arrow below it pointing down. The arrow pointing up is labeled v(t) &gt; 0, and the arrow pointing down is labeled v(t) &lt; 0.</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direction field for the given differential equation in quadrants one and two. The arrows are pointing directly to the right at y = 72. Below that line, the arrows have increasingly positive slope as y becomes smaller. Above that line, the arrows have increasingly negative slope as y becomes larger. The arrows point to convergence at y = 72. Two solutions are drawn: one for initial temperature less than 72, and one for initial temperatures larger than 72. The upper solution is a decreasing concave up curve, approaching y = 72 as t goes to infinity. The lower solution is an increasing concave down curve, approaching y = 72 as t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direction field for the differential equation y’ = 3 x + 2 y – 4 in all four quadrants. In quadrants two and three, the arrows point down and slightly to the right. On a diagonal line, roughly y = -x + 2, the arrows point further and further to the right, curve, and then point up above that line.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direction field for the differential equation y’ = 3 x + 2 y – 4 in all four quadrants. In quadrants two and three, the arrows point down and slightly to the right. On a diagonal line, roughly y = -x + 2, the arrows point further and further to the right, curve, and then point up above that line. The solution passing through the point (0, 1) is shown. It curves down through (-5, 10), (0, 2), (1, 0), and (3, -10).</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direction field for the given differential equation. The arrows are horizontal and pointing to the right at y = -4, y = 4, and x = 6. The closer the arrows are to x = 6, the more horizontal the arrows become. The further away, the more vertical they are. The arrows point down for y &gt; 4 and x &lt; 4, -4 &lt; y &lt; 4 and x &gt; 6, and y &lt; -4 and x &lt; 6. In all other areas, the arrows are pointing up.</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direction field for the given differential equation. The arrows are horizontal and pointing to the right at y = -4, y = 4, and x = 6. The closer the arrows are to x = 6, the more horizontal the arrows become. The further away, the more vertical they are. The arrows point down for y &gt; 4 and x &lt; 4, -4 &lt; y &lt; 4 and x &gt; 6, and y &lt; -4 and x &lt; 6. In all other areas, the arrows are pointing up. A solution is graphed that goes through (0, 0.5). It begins along y = -4 in quadrant three, increases from -4 to 4 between x = -1 and 1, and ends going along y = 4 in quadrant 1.</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direction field for the given differential equation. The arrows are horizontal and pointing to the right at y = -4, y = 4, and x = 6. The closer the arrows are to x = 6, the more horizontal the arrows become. The further away, the more vertical they are. The arrows point down for y &gt; 4 and x &lt; 4, -4 &lt; y &lt; 4 and x &gt; 6, and y &lt; -4 and x &lt; 6. In all other areas, the arrows are pointing up. A solution is graphed that goes along y = -4 in quadrant 3 and curves between x = -1 and x = 0 to go to negative infinity along the y axis.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direction field with arrows pointing to the right at y = -4, y = 2, and y = 6. For y &lt; -4, the arrows point up. For -4 &lt; y &lt; 2, the arrows point down. For 2 &lt; y &lt;6, the arrows point up, becoming flatter and flatter as they approach y = 6. For y &gt; 6, the arrows point up and become more and more vertical the further they get from y = 6.</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over the range [-1,4] for x and y. The given upward opening parabola is drawn with vertex at (1.5, 0.75). Individual points are plotted at (0, 3), (0.5, 1.5), (1, 0.5), (1.5, 0), (2, 0), (2.5, 0.5), and (3, 1.5) with line segments connecting them.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of the same parabola, y = x ^ 2 – 3 x + 3. The first shows Euler’s method for the given initial-value problem with a step size of h = 0.05, and the second shows Euler’s method with a step size of h = 0.25. The first then has the points (0, 3), (.5, 1.5), (1, 0.5), (1.5, 0), (2, 0), (2.5, 0.5), and (3, 1.5) plotted with line segments connecting them. The second has the points (0, 3), (0.25, 2.25), (0.5, 1.625), (0.75, 1.125), (1, 0.75), (1.25, 0.5), (1.5, 0.375), (2, 0.5), (2.25, 0.75), (2.5, 1.125), (2.75, 1.625), and (3, 2.25) plotted with line segments connecting them.</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4.3 Using Euler’s Method to Approximate Solutions to a Differential Equation; Row 1: n, xn, yn=yn−1+hf(xn−1,yn−1); Row 2: 0, 0, 2; Row 3: 1, 0.1, y1=y0+hf(x0,y0)=1.7; Row 4: 2, 0.2, y2=y1+hf(x1,y1)=1.514; Row 5: 3, 0.3, y3=y2+hf(x2,y2)=1.3968; Row 6: 4, 0.4, y4=y3+hf(x3,y3)=1.3287; Row 7: 5, 0.5, y5=y4+hf(x4,y4)=1.3001; Row 8: 6, 0.6, y6=y5+hf(x5,y5)=1.3061; Row 9: 7, 0.7, y7=y6+hf(x6,y6)=1.3435; Row 10: 8, 0.8, y8=y7+hf(x7,y7)=1.4100; Row 11: 9, 0.9, y9=y8+hf(x8,y8)=1.5032; Row 12: 10, 1.0, y10=y9+hf(x9,y9)=1.6202</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solution over [-5, 3] for x and [-3, 2] for y. It begins as a horizontal line at y = -2 from x = -5 to just before -3, almost immediately steps up to y = 2 from just after x = -3 to just before x = 0, and almost immediately steps back down to y = -2 just after x = 0 to x = 3.</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a cylinder filled with water with input and output. It is a 100 liter tank which initially contains 4 kg of salt. The input is 0.5 kg salt / liter and 2 liters / minute. The output is 2 liters / minute.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pizza is shown. Above the pizza is labeled “Room temperature is 75 degrees” and below the pizza is labeled “Pizza temperature is 200 degrees”.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an exponential function p(t) = 100 e ^ (0.03 t). It is an increasing concave up function starting in quadrant 2, crosses the y axis at (0, 100), and increases in quadrant 1.</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the phase line for the given differential equation. A vertical blue line with arrows on either end has two points marked, at P = K and P = 0, with K &gt; 0. Red arrows point up between 0 and K and down below zero and above K.</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photograph of a deer.</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logistic curve for the deer population with an initial population P_0 of 900,000. The graph begins as an increasing concave up function in quadrant two, changes to an increasing concave down function, crosses the x axis at (0, 900,000), and asymptotically approaches P = 1,072,764 as x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logistic curve for an initial population of 1,200,000 deer. The graph is a decreasing concave up function which begins in quadrant two, crosses the y axis at (0, 1,200,000), and asymptotically approaches P = 1,072,764 as x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exponential and logistic growth for the same initial population of 900,000 organisms and growth rate of 23.11%. Both begin in quadrant two close to the x axis as increasing concave up curves. The exponential growth curve continues to grow, passing P = 1,072,764 while still in quadrant two. The logistic growth curve changes concavity, crosses the x axis at P_0 = 900,000, and asymptotically approaches P = 1,072,764.</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a baseball with an arrow above it pointing up and an arrow below it pointing down. The upper arrow is labeled “air resistance –kv” and the lower arrow is labeled “g = -9.8 m/sec ^ 2.”</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of an electric circuit in a rectangle. The top has a capacitor C, the left has a voltage generator Vs, the bottom was a resistor R, and the right has an inductor L.</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given solution over [0, 6] on the x axis. It is an oscillating function, rapidly going from just below -5 to just above 5.</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9df882152a20.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3406c4d56b94.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image" Target="../media/v3_image20_ee81dcaa8a6d.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 Id="rId3" Type="http://schemas.openxmlformats.org/officeDocument/2006/relationships/image" Target="../media/v3_image21_a953d1cd289a.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xml" /><Relationship Id="rId3" Type="http://schemas.openxmlformats.org/officeDocument/2006/relationships/image" Target="../media/v3_image27_1d956c5c2dd0.pn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xml" /><Relationship Id="rId3" Type="http://schemas.openxmlformats.org/officeDocument/2006/relationships/image" Target="../media/v3_image28_28e5e241b0d8.png"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4. kafli: Inngangur að deildajöfnum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Grunnatriði deildajafna</a:t>
            </a:r>
          </a:p>
          <a:p>
            <a:pPr marL="457189" lvl="0" indent="-457189">
              <a:buAutoNum type="arabicPeriod"/>
            </a:pPr>
            <a:r>
              <a:t>Stefnuvið og tölulegar aðferðir</a:t>
            </a:r>
          </a:p>
          <a:p>
            <a:pPr marL="457189" lvl="0" indent="-457189">
              <a:buAutoNum type="arabicPeriod"/>
            </a:pPr>
            <a:r>
              <a:t>Aðgreinanlegar deildajöfnur</a:t>
            </a:r>
          </a:p>
          <a:p>
            <a:pPr marL="457189" lvl="0" indent="-457189">
              <a:buAutoNum type="arabicPeriod"/>
            </a:pPr>
            <a:r>
              <a:t>Lógistíska jafnan</a:t>
            </a:r>
          </a:p>
          <a:p>
            <a:pPr marL="457189" lvl="0" indent="-457189">
              <a:buAutoNum type="arabicPeriod"/>
            </a:pPr>
            <a:r>
              <a:t>Fyrsta stigs línulegar deildajöfnur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a:t>
            </a:r>
          </a:p>
        </p:txBody>
      </p:sp>
      <p:pic>
        <p:nvPicPr>
          <p:cNvPr id="3" name="Picture 1" descr="This is a photograph of a deer."/>
          <p:cNvPicPr>
            <a:picLocks noGrp="1" noChangeAspect="1"/>
          </p:cNvPicPr>
          <p:nvPr/>
        </p:nvPicPr>
        <p:blipFill>
          <a:blip r:embed="rId3"/>
          <a:stretch>
            <a:fillRect/>
          </a:stretch>
        </p:blipFill>
        <p:spPr bwMode="auto">
          <a:xfrm>
            <a:off x="1768021" y="952500"/>
            <a:ext cx="865595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Hvítstirtla (Odocoileus virginianus) í austurhluta Bandaríkjanna. Nota má deildajöfnur til að rannsaka dýrastofna. (mynd: aðlagað eftir verki Rachel Kramer,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 Grunnatriði deildajafna (1 af 2)</a:t>
            </a:r>
          </a:p>
        </p:txBody>
      </p:sp>
      <p:sp>
        <p:nvSpPr>
          <p:cNvPr id="3" name="Content Placeholder 2"/>
          <p:cNvSpPr>
            <a:spLocks noGrp="1"/>
          </p:cNvSpPr>
          <p:nvPr>
            <p:ph idx="1"/>
          </p:nvPr>
        </p:nvSpPr>
        <p:spPr/>
        <p:txBody>
          <a:bodyPr/>
          <a:lstStyle/>
          <a:p>
            <a:pPr marL="0" lvl="0" indent="0">
              <a:buNone/>
            </a:pPr>
            <a:r>
              <a:rPr b="1"/>
              <a:t>Námsmarkmið</a:t>
            </a:r>
          </a:p>
          <a:p>
            <a:pPr lvl="0"/>
            <a:r>
              <a:t>Ákvarða stig deildajöfnu.</a:t>
            </a:r>
          </a:p>
          <a:p>
            <a:pPr lvl="0"/>
            <a:r>
              <a:t>Útskýra hvað átt er við með lausn deildajöfnu.</a:t>
            </a:r>
          </a:p>
          <a:p>
            <a:pPr lvl="0"/>
            <a:r>
              <a:t>Greina á milli almennrar lausnar og sérlausnar deildajöfnu.</a:t>
            </a:r>
          </a:p>
          <a:p>
            <a:pPr lvl="0"/>
            <a:r>
              <a:t>Þekkja upphafsgildisverkefni.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4.1 Grunnatriði deildajafna (2 af 2)</a:t>
            </a:r>
          </a:p>
        </p:txBody>
      </p:sp>
      <p:sp>
        <p:nvSpPr>
          <p:cNvPr id="3" name="Content Placeholder 2"/>
          <p:cNvSpPr>
            <a:spLocks noGrp="1"/>
          </p:cNvSpPr>
          <p:nvPr>
            <p:ph idx="1"/>
          </p:nvPr>
        </p:nvSpPr>
        <p:spPr/>
        <p:txBody>
          <a:bodyPr/>
          <a:lstStyle/>
          <a:p>
            <a:pPr marL="0" lvl="0" indent="0">
              <a:buNone/>
            </a:pPr>
            <a:r>
              <a:rPr b="1"/>
              <a:t>Námsmarkmið</a:t>
            </a:r>
          </a:p>
          <a:p>
            <a:pPr lvl="0"/>
            <a:r>
              <a:t>Ákvarða hvort tiltekið fall sé lausn deildajöfnu eða upphafsgildisverkefnis.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4.1 Dæmi um deildajöfnur og lausnir þeirra</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640080">
                    <a:tc>
                      <a:txBody>
                        <a:bodyPr/>
                        <a:lstStyle/>
                        <a:p>
                          <a:pPr algn="ctr"/>
                          <a:r>
                            <a:rPr sz="1900" b="1">
                              <a:solidFill>
                                <a:srgbClr val="FFFFFF"/>
                              </a:solidFill>
                              <a:latin typeface="DejaVu Sans"/>
                            </a:rPr>
                            <a:t>Jafna</a:t>
                          </a:r>
                        </a:p>
                      </a:txBody>
                      <a:tcPr anchor="ctr" marL="109728" marR="109728"/>
                    </a:tc>
                    <a:tc>
                      <a:txBody>
                        <a:bodyPr/>
                        <a:lstStyle/>
                        <a:p>
                          <a:pPr algn="ctr"/>
                          <a:r>
                            <a:rPr sz="1900" b="1">
                              <a:solidFill>
                                <a:srgbClr val="FFFFFF"/>
                              </a:solidFill>
                              <a:latin typeface="DejaVu Sans"/>
                            </a:rPr>
                            <a:t>Lausn</a:t>
                          </a:r>
                        </a:p>
                      </a:txBody>
                      <a:tcPr anchor="ctr" marL="109728" marR="109728"/>
                    </a:tc>
                    <a:extLst>
                      <a:ext uri="{0D108BD9-81ED-4DB2-BD59-A6C34878D82A}">
                        <a16:rowId xmlns:a16="http://schemas.microsoft.com/office/drawing/2014/main" val="10000"/>
                      </a:ext>
                    </a:extLst>
                  </a:tr>
                  <a:tr h="640080">
                    <a:tc>
                      <a:txBody>
                        <a:bodyPr/>
                        <a:lstStyle/>
                        <a:p>
                          <a:pPr algn="ctr"/>
                          <a:r>
                            <a:rPr sz="1900" b="0">
                              <a:solidFill>
                                <a:srgbClr val="14252B"/>
                              </a:solidFill>
                              <a:latin typeface="DejaVu Sans"/>
                            </a:rPr>
                            <a:t>y′ = 2x</a:t>
                          </a:r>
                        </a:p>
                      </a:txBody>
                      <a:tcPr anchor="ctr" marL="109728" marR="109728"/>
                    </a:tc>
                    <a:tc>
                      <a:txBody>
                        <a:bodyPr/>
                        <a:lstStyle/>
                        <a:p>
                          <a:pPr algn="ctr"/>
                          <a:r>
                            <a:rPr sz="1900" b="0">
                              <a:solidFill>
                                <a:srgbClr val="14252B"/>
                              </a:solidFill>
                              <a:latin typeface="DejaVu Sans"/>
                            </a:rPr>
                            <a:t>y = x²</a:t>
                          </a:r>
                        </a:p>
                      </a:txBody>
                      <a:tcPr anchor="ctr" marL="109728" marR="109728"/>
                    </a:tc>
                    <a:extLst>
                      <a:ext uri="{0D108BD9-81ED-4DB2-BD59-A6C34878D82A}">
                        <a16:rowId xmlns:a16="http://schemas.microsoft.com/office/drawing/2014/main" val="10001"/>
                      </a:ext>
                    </a:extLst>
                  </a:tr>
                  <a:tr h="640080">
                    <a:tc>
                      <a:txBody>
                        <a:bodyPr/>
                        <a:lstStyle/>
                        <a:p>
                          <a:pPr algn="ctr"/>
                          <a:r>
                            <a:rPr sz="1900" b="0">
                              <a:solidFill>
                                <a:srgbClr val="14252B"/>
                              </a:solidFill>
                              <a:latin typeface="DejaVu Sans"/>
                            </a:rPr>
                            <a:t>y′ + 3y = 6x + 11</a:t>
                          </a:r>
                        </a:p>
                      </a:txBody>
                      <a:tcPr anchor="ctr" marL="109728" marR="109728"/>
                    </a:tc>
                    <a:tc>
                      <a:txBody>
                        <a:bodyPr/>
                        <a:lstStyle/>
                        <a:p>
                          <a:pPr algn="ctr"/>
                          <a:r>
                            <a:rPr sz="1900" b="0">
                              <a:solidFill>
                                <a:srgbClr val="14252B"/>
                              </a:solidFill>
                              <a:latin typeface="DejaVu Sans"/>
                            </a:rPr>
                            <a:t>y = e^(−3x) + 2x + 3</a:t>
                          </a:r>
                        </a:p>
                      </a:txBody>
                      <a:tcPr anchor="ctr" marL="109728" marR="109728"/>
                    </a:tc>
                    <a:extLst>
                      <a:ext uri="{0D108BD9-81ED-4DB2-BD59-A6C34878D82A}">
                        <a16:rowId xmlns:a16="http://schemas.microsoft.com/office/drawing/2014/main" val="10002"/>
                      </a:ext>
                    </a:extLst>
                  </a:tr>
                  <a:tr h="640080">
                    <a:tc>
                      <a:txBody>
                        <a:bodyPr/>
                        <a:lstStyle/>
                        <a:p>
                          <a:pPr algn="ctr"/>
                          <a:r>
                            <a:rPr sz="1900" b="0">
                              <a:solidFill>
                                <a:srgbClr val="14252B"/>
                              </a:solidFill>
                              <a:latin typeface="DejaVu Sans"/>
                            </a:rPr>
                            <a:t>y″ − 3y′ + 2y = 24e^(−2x)</a:t>
                          </a:r>
                        </a:p>
                      </a:txBody>
                      <a:tcPr anchor="ctr" marL="109728" marR="109728"/>
                    </a:tc>
                    <a:tc>
                      <a:txBody>
                        <a:bodyPr/>
                        <a:lstStyle/>
                        <a:p>
                          <a:pPr algn="ctr"/>
                          <a:r>
                            <a:rPr sz="1900" b="0">
                              <a:solidFill>
                                <a:srgbClr val="14252B"/>
                              </a:solidFill>
                              <a:latin typeface="DejaVu Sans"/>
                            </a:rPr>
                            <a:t>y = 3e^x − 4e^(2x) + 2e^(−2x)</a:t>
                          </a:r>
                        </a:p>
                      </a:txBody>
                      <a:tcPr anchor="ctr" marL="109728" marR="109728"/>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5603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640080">
                    <a:tc>
                      <a:txBody>
                        <a:bodyPr/>
                        <a:lstStyle/>
                        <a:p>
                          <a:pPr algn="ctr"/>
                          <a:r>
                            <a:rPr sz="1900" b="1">
                              <a:solidFill>
                                <a:srgbClr val="FFFFFF"/>
                              </a:solidFill>
                              <a:latin typeface="DejaVu Sans"/>
                            </a:rPr>
                            <a:t>Jafna</a:t>
                          </a:r>
                        </a:p>
                      </a:txBody>
                      <a:tcPr anchor="ctr" marL="109728" marR="109728"/>
                    </a:tc>
                    <a:tc>
                      <a:txBody>
                        <a:bodyPr/>
                        <a:lstStyle/>
                        <a:p>
                          <a:pPr algn="ctr"/>
                          <a:r>
                            <a:rPr sz="1900" b="1">
                              <a:solidFill>
                                <a:srgbClr val="FFFFFF"/>
                              </a:solidFill>
                              <a:latin typeface="DejaVu Sans"/>
                            </a:rPr>
                            <a:t>Lausn</a:t>
                          </a:r>
                        </a:p>
                      </a:txBody>
                      <a:tcPr anchor="ctr" marL="109728" marR="109728"/>
                    </a:tc>
                    <a:extLst>
                      <a:ext uri="{0D108BD9-81ED-4DB2-BD59-A6C34878D82A}">
                        <a16:rowId xmlns:a16="http://schemas.microsoft.com/office/drawing/2014/main" val="10000"/>
                      </a:ext>
                    </a:extLst>
                  </a:tr>
                  <a:tr h="640080">
                    <a:tc>
                      <a:txBody>
                        <a:bodyPr/>
                        <a:lstStyle/>
                        <a:p>
                          <a:pPr algn="ctr"/>
                          <a:r>
                            <a:rPr sz="1900" b="0">
                              <a:solidFill>
                                <a:srgbClr val="14252B"/>
                              </a:solidFill>
                              <a:latin typeface="DejaVu Sans"/>
                            </a:rPr>
                            <a:t>y′ = 2x</a:t>
                          </a:r>
                        </a:p>
                      </a:txBody>
                      <a:tcPr anchor="ctr" marL="109728" marR="109728"/>
                    </a:tc>
                    <a:tc>
                      <a:txBody>
                        <a:bodyPr/>
                        <a:lstStyle/>
                        <a:p>
                          <a:pPr algn="ctr"/>
                          <a:r>
                            <a:rPr sz="1900" b="0">
                              <a:solidFill>
                                <a:srgbClr val="14252B"/>
                              </a:solidFill>
                              <a:latin typeface="DejaVu Sans"/>
                            </a:rPr>
                            <a:t>y = x²</a:t>
                          </a:r>
                        </a:p>
                      </a:txBody>
                      <a:tcPr anchor="ctr" marL="109728" marR="109728"/>
                    </a:tc>
                    <a:extLst>
                      <a:ext uri="{0D108BD9-81ED-4DB2-BD59-A6C34878D82A}">
                        <a16:rowId xmlns:a16="http://schemas.microsoft.com/office/drawing/2014/main" val="10001"/>
                      </a:ext>
                    </a:extLst>
                  </a:tr>
                  <a:tr h="640080">
                    <a:tc>
                      <a:txBody>
                        <a:bodyPr/>
                        <a:lstStyle/>
                        <a:p>
                          <a:pPr algn="ctr"/>
                          <a:r>
                            <a:rPr sz="1900" b="0">
                              <a:solidFill>
                                <a:srgbClr val="14252B"/>
                              </a:solidFill>
                              <a:latin typeface="DejaVu Sans"/>
                            </a:rPr>
                            <a:t>y′ + 3y = 6x + 11</a:t>
                          </a:r>
                        </a:p>
                      </a:txBody>
                      <a:tcPr anchor="ctr" marL="109728" marR="109728"/>
                    </a:tc>
                    <a:tc>
                      <a:txBody>
                        <a:bodyPr/>
                        <a:lstStyle/>
                        <a:p>
                          <a:pPr algn="ctr"/>
                          <a:r>
                            <a:rPr sz="1900" b="0">
                              <a:solidFill>
                                <a:srgbClr val="14252B"/>
                              </a:solidFill>
                              <a:latin typeface="DejaVu Sans"/>
                            </a:rPr>
                            <a:t>y = e^(−3x) + 2x + 3</a:t>
                          </a:r>
                        </a:p>
                      </a:txBody>
                      <a:tcPr anchor="ctr" marL="109728" marR="109728"/>
                    </a:tc>
                    <a:extLst>
                      <a:ext uri="{0D108BD9-81ED-4DB2-BD59-A6C34878D82A}">
                        <a16:rowId xmlns:a16="http://schemas.microsoft.com/office/drawing/2014/main" val="10002"/>
                      </a:ext>
                    </a:extLst>
                  </a:tr>
                  <a:tr h="640080">
                    <a:tc>
                      <a:txBody>
                        <a:bodyPr/>
                        <a:lstStyle/>
                        <a:p>
                          <a:pPr algn="ctr"/>
                          <a:r>
                            <a:rPr sz="1900" b="0">
                              <a:solidFill>
                                <a:srgbClr val="14252B"/>
                              </a:solidFill>
                              <a:latin typeface="DejaVu Sans"/>
                            </a:rPr>
                            <a:t>y″ − 3y′ + 2y = 24e^(−2x)</a:t>
                          </a:r>
                        </a:p>
                      </a:txBody>
                      <a:tcPr anchor="ctr" marL="109728" marR="109728"/>
                    </a:tc>
                    <a:tc>
                      <a:txBody>
                        <a:bodyPr/>
                        <a:lstStyle/>
                        <a:p>
                          <a:pPr algn="ctr"/>
                          <a:r>
                            <a:rPr sz="1900" b="0">
                              <a:solidFill>
                                <a:srgbClr val="14252B"/>
                              </a:solidFill>
                              <a:latin typeface="DejaVu Sans"/>
                            </a:rPr>
                            <a:t>y = 3e^x − 4e^(2x) + 2e^(−2x)</a:t>
                          </a:r>
                        </a:p>
                      </a:txBody>
                      <a:tcPr anchor="ctr" marL="109728" marR="109728"/>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a:t>
            </a:r>
          </a:p>
        </p:txBody>
      </p:sp>
      <p:pic>
        <p:nvPicPr>
          <p:cNvPr id="3" name="Picture 1" descr="A graph of a family of solutions to the differential equation y’ = 2 x, which are of the form y = x ^ 2 + C. Parabolas are drawn for values of C: -4, -2, 0, 2, and 4."/>
          <p:cNvPicPr>
            <a:picLocks noGrp="1" noChangeAspect="1"/>
          </p:cNvPicPr>
          <p:nvPr/>
        </p:nvPicPr>
        <p:blipFill>
          <a:blip r:embed="rId3"/>
          <a:stretch>
            <a:fillRect/>
          </a:stretch>
        </p:blipFill>
        <p:spPr bwMode="auto">
          <a:xfrm>
            <a:off x="3810000" y="954747"/>
            <a:ext cx="4572000" cy="465640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Lausnafjölskylda deildajöfnunnar y′=2x.</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4.3</a:t>
            </a:r>
          </a:p>
        </p:txBody>
      </p:sp>
      <p:pic>
        <p:nvPicPr>
          <p:cNvPr id="3" name="Picture 1" descr="A graph of a family of solutions to the differential equation y’ + 2 y = 3 e ^ t, which are of the form y = 2 e ^ (-2 t) + C e ^ t. The versions with C = 1, 0.5, and -0.2 are shown, among others not labeled. For all values of C, the function increases rapidly for t &lt; 0 as t goes to negative infinity. For C &gt; 0, the function changes direction and increases in a gentle curve as t goes to infinity. Larger values of C have a tighter curve closer to the y axis and at a higher y value. For C = 0, the function goes to 0 as t goes to infinity. For C &lt; 0, the function continues to decrease as t goes to infinity."/>
          <p:cNvPicPr>
            <a:picLocks noGrp="1" noChangeAspect="1"/>
          </p:cNvPicPr>
          <p:nvPr/>
        </p:nvPicPr>
        <p:blipFill>
          <a:blip r:embed="rId3"/>
          <a:stretch>
            <a:fillRect/>
          </a:stretch>
        </p:blipFill>
        <p:spPr bwMode="auto">
          <a:xfrm>
            <a:off x="3810000" y="954200"/>
            <a:ext cx="4559300" cy="4657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Lausnafjölskylda deildajöfnunnar y′ + 2y = 3eᵗ. Sérlausnin y = 2e⁻²ᵗ + eᵗ er merkt inn á myndina.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4.4</a:t>
            </a:r>
          </a:p>
        </p:txBody>
      </p:sp>
      <p:pic>
        <p:nvPicPr>
          <p:cNvPr id="3" name="Picture 1" descr="A picture of a baseball with an arrow underneath it pointing down. The arrow is labeled g = -9.8 m/sec ^ 2."/>
          <p:cNvPicPr>
            <a:picLocks noGrp="1" noChangeAspect="1"/>
          </p:cNvPicPr>
          <p:nvPr/>
        </p:nvPicPr>
        <p:blipFill>
          <a:blip r:embed="rId3"/>
          <a:stretch>
            <a:fillRect/>
          </a:stretch>
        </p:blipFill>
        <p:spPr bwMode="auto">
          <a:xfrm>
            <a:off x="2529726" y="952500"/>
            <a:ext cx="714524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hafnabolti fellur í lofti er þyngdarkrafturinn eini krafturinn sem verkar á hann, ef loftmótstaða er vanrækt.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4.5</a:t>
            </a:r>
          </a:p>
        </p:txBody>
      </p:sp>
      <p:pic>
        <p:nvPicPr>
          <p:cNvPr id="3" name="Picture 1" descr="A picture of a baseball with an arrow above it pointing up and an arrow below it pointing down. The arrow pointing up is labeled v(t) &gt; 0, and the arrow pointing down is labeled v(t) &lt; 0."/>
          <p:cNvPicPr>
            <a:picLocks noGrp="1" noChangeAspect="1"/>
          </p:cNvPicPr>
          <p:nvPr/>
        </p:nvPicPr>
        <p:blipFill>
          <a:blip r:embed="rId3"/>
          <a:stretch>
            <a:fillRect/>
          </a:stretch>
        </p:blipFill>
        <p:spPr bwMode="auto">
          <a:xfrm>
            <a:off x="3950656" y="952500"/>
            <a:ext cx="430338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Mögulegur hraði hafnaboltans á upp- og niðurleið.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4.2 Stefnuvið og tölulegar aðferðir</a:t>
            </a:r>
          </a:p>
        </p:txBody>
      </p:sp>
      <p:sp>
        <p:nvSpPr>
          <p:cNvPr id="3" name="Content Placeholder 2"/>
          <p:cNvSpPr>
            <a:spLocks noGrp="1"/>
          </p:cNvSpPr>
          <p:nvPr>
            <p:ph idx="1"/>
          </p:nvPr>
        </p:nvSpPr>
        <p:spPr/>
        <p:txBody>
          <a:bodyPr/>
          <a:lstStyle/>
          <a:p>
            <a:pPr marL="0" lvl="0" indent="0">
              <a:buNone/>
            </a:pPr>
            <a:r>
              <a:rPr b="1"/>
              <a:t>Námsmarkmið</a:t>
            </a:r>
          </a:p>
          <a:p>
            <a:pPr lvl="0"/>
            <a:r>
              <a:t>Teikna stefnuvið tiltekinnar deildajöfnu af fyrsta stigi.</a:t>
            </a:r>
          </a:p>
          <a:p>
            <a:pPr lvl="0"/>
            <a:r>
              <a:t>Nota stefnuvið til að teikna lausnarferil deildajöfnu af fyrsta stigi.</a:t>
            </a:r>
          </a:p>
          <a:p>
            <a:pPr lvl="0"/>
            <a:r>
              <a:t>Nota aðferð Eulers til að nálga lausn deildajöfnu af fyrsta stigi.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4.6</a:t>
            </a:r>
          </a:p>
        </p:txBody>
      </p:sp>
      <p:pic>
        <p:nvPicPr>
          <p:cNvPr id="3" name="Picture 1" descr="A graph of a direction field for the given differential equation in quadrants one and two. The arrows are pointing directly to the right at y = 72. Below that line, the arrows have increasingly positive slope as y becomes smaller. Above that line, the arrows have increasingly negative slope as y becomes larger. The arrows point to convergence at y = 72. Two solutions are drawn: one for initial temperature less than 72, and one for initial temperatures larger than 72. The upper solution is a decreasing concave up curve, approaching y = 72 as t goes to infinity. The lower solution is an increasing concave down curve, approaching y = 72 as t goes to infinity."/>
          <p:cNvPicPr>
            <a:picLocks noGrp="1" noChangeAspect="1"/>
          </p:cNvPicPr>
          <p:nvPr/>
        </p:nvPicPr>
        <p:blipFill>
          <a:blip r:embed="rId3"/>
          <a:stretch>
            <a:fillRect/>
          </a:stretch>
        </p:blipFill>
        <p:spPr bwMode="auto">
          <a:xfrm>
            <a:off x="3886362" y="952500"/>
            <a:ext cx="44319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deildajöfnunnar T′(t)=−0.4(T−72). Tvær lausnir eru teiknaðar: önnur hefur upphafshita undir 72°F en hin upphafshita yfir 72°F.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4.7</a:t>
            </a:r>
          </a:p>
        </p:txBody>
      </p:sp>
      <p:pic>
        <p:nvPicPr>
          <p:cNvPr id="3" name="Picture 1" descr="A graph of the direction field for the differential equation y’ = 3 x + 2 y – 4 in all four quadrants. In quadrants two and three, the arrows point down and slightly to the right. On a diagonal line, roughly y = -x + 2, the arrows point further and further to the right, curve, and then point up above that line."/>
          <p:cNvPicPr>
            <a:picLocks noGrp="1" noChangeAspect="1"/>
          </p:cNvPicPr>
          <p:nvPr/>
        </p:nvPicPr>
        <p:blipFill>
          <a:blip r:embed="rId3"/>
          <a:stretch>
            <a:fillRect/>
          </a:stretch>
        </p:blipFill>
        <p:spPr bwMode="auto">
          <a:xfrm>
            <a:off x="3672095" y="952500"/>
            <a:ext cx="486051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deildajöfnunnar y′=3x+2y−4.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4.8</a:t>
            </a:r>
          </a:p>
        </p:txBody>
      </p:sp>
      <p:pic>
        <p:nvPicPr>
          <p:cNvPr id="3" name="Picture 1" descr="A graph of the direction field for the differential equation y’ = 3 x + 2 y – 4 in all four quadrants. In quadrants two and three, the arrows point down and slightly to the right. On a diagonal line, roughly y = -x + 2, the arrows point further and further to the right, curve, and then point up above that line. The solution passing through the point (0, 1) is shown. It curves down through (-5, 10), (0, 2), (1, 0), and (3, -10)."/>
          <p:cNvPicPr>
            <a:picLocks noGrp="1" noChangeAspect="1"/>
          </p:cNvPicPr>
          <p:nvPr/>
        </p:nvPicPr>
        <p:blipFill>
          <a:blip r:embed="rId3"/>
          <a:stretch>
            <a:fillRect/>
          </a:stretch>
        </p:blipFill>
        <p:spPr bwMode="auto">
          <a:xfrm>
            <a:off x="3784600" y="952790"/>
            <a:ext cx="4610100" cy="466031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deildajöfnunnar y′=3x+2y−4 ásamt lausninni sem liggur í gegnum punktinn (0,1).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4.9</a:t>
            </a:r>
          </a:p>
        </p:txBody>
      </p:sp>
      <p:pic>
        <p:nvPicPr>
          <p:cNvPr id="3" name="Picture 1" descr="A direction field for the given differential equation. The arrows are horizontal and pointing to the right at y = -4, y = 4, and x = 6. The closer the arrows are to x = 6, the more horizontal the arrows become. The further away, the more vertical they are. The arrows point down for y &gt; 4 and x &lt; 4, -4 &lt; y &lt; 4 and x &gt; 6, and y &lt; -4 and x &lt; 6. In all other areas, the arrows are pointing up."/>
          <p:cNvPicPr>
            <a:picLocks noGrp="1" noChangeAspect="1"/>
          </p:cNvPicPr>
          <p:nvPr/>
        </p:nvPicPr>
        <p:blipFill>
          <a:blip r:embed="rId3"/>
          <a:stretch>
            <a:fillRect/>
          </a:stretch>
        </p:blipFill>
        <p:spPr bwMode="auto">
          <a:xfrm>
            <a:off x="3545597" y="952500"/>
            <a:ext cx="510080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deildajöfnunnar y′ = (x − 3)(y² − 4) ásamt tveimur lausnum. Lausnirnar liggja mjög þétt saman, en önnur er rétt ofan við jafnvægislausnina y = −2 og hin rétt neðan við sömu jafnvægislausn.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4.10</a:t>
            </a:r>
          </a:p>
        </p:txBody>
      </p:sp>
      <p:pic>
        <p:nvPicPr>
          <p:cNvPr id="3" name="Picture 1" descr="A direction field for the given differential equation. The arrows are horizontal and pointing to the right at y = -4, y = 4, and x = 6. The closer the arrows are to x = 6, the more horizontal the arrows become. The further away, the more vertical they are. The arrows point down for y &gt; 4 and x &lt; 4, -4 &lt; y &lt; 4 and x &gt; 6, and y &lt; -4 and x &lt; 6. In all other areas, the arrows are pointing up. A solution is graphed that goes through (0, 0.5). It begins along y = -4 in quadrant three, increases from -4 to 4 between x = -1 and 1, and ends going along y = 4 in quadrant 1."/>
          <p:cNvPicPr>
            <a:picLocks noGrp="1" noChangeAspect="1"/>
          </p:cNvPicPr>
          <p:nvPr/>
        </p:nvPicPr>
        <p:blipFill>
          <a:blip r:embed="rId3"/>
          <a:stretch>
            <a:fillRect/>
          </a:stretch>
        </p:blipFill>
        <p:spPr bwMode="auto">
          <a:xfrm>
            <a:off x="3545597" y="952500"/>
            <a:ext cx="510080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upphafsgildisverkefnisins y′ = (x − 3)(y² − 4), y(0) = 0,5.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4.11</a:t>
            </a:r>
          </a:p>
        </p:txBody>
      </p:sp>
      <p:pic>
        <p:nvPicPr>
          <p:cNvPr id="3" name="Picture 1" descr="A direction field for the given differential equation. The arrows are horizontal and pointing to the right at y = -4, y = 4, and x = 6. The closer the arrows are to x = 6, the more horizontal the arrows become. The further away, the more vertical they are. The arrows point down for y &gt; 4 and x &lt; 4, -4 &lt; y &lt; 4 and x &gt; 6, and y &lt; -4 and x &lt; 6. In all other areas, the arrows are pointing up. A solution is graphed that goes along y = -4 in quadrant 3 and curves between x = -1 and x = 0 to go to negative infinity along the y axis."/>
          <p:cNvPicPr>
            <a:picLocks noGrp="1" noChangeAspect="1"/>
          </p:cNvPicPr>
          <p:nvPr/>
        </p:nvPicPr>
        <p:blipFill>
          <a:blip r:embed="rId3"/>
          <a:stretch>
            <a:fillRect/>
          </a:stretch>
        </p:blipFill>
        <p:spPr bwMode="auto">
          <a:xfrm>
            <a:off x="3545597" y="952500"/>
            <a:ext cx="510080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upphafsgildisverkefnisins y′ = (x − 3)(y² − 4), y(0)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4.12</a:t>
            </a:r>
          </a:p>
        </p:txBody>
      </p:sp>
      <p:pic>
        <p:nvPicPr>
          <p:cNvPr id="3" name="Picture 1" descr="A graph of a direction field with arrows pointing to the right at y = -4, y = 2, and y = 6. For y &lt; -4, the arrows point up. For -4 &lt; y &lt; 2, the arrows point down. For 2 &lt; y &lt;6, the arrows point up, becoming flatter and flatter as they approach y = 6. For y &gt; 6, the arrows point up and become more and more vertical the further they get from y = 6."/>
          <p:cNvPicPr>
            <a:picLocks noGrp="1" noChangeAspect="1"/>
          </p:cNvPicPr>
          <p:nvPr/>
        </p:nvPicPr>
        <p:blipFill>
          <a:blip r:embed="rId3"/>
          <a:stretch>
            <a:fillRect/>
          </a:stretch>
        </p:blipFill>
        <p:spPr bwMode="auto">
          <a:xfrm>
            <a:off x="3545597" y="952500"/>
            <a:ext cx="510080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Stefnuvið deildajöfnunnar y′ = (y − 3)²(y² + y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4.13</a:t>
            </a:r>
          </a:p>
        </p:txBody>
      </p:sp>
      <p:pic>
        <p:nvPicPr>
          <p:cNvPr id="3" name="Picture 1" descr="A graph over the range [-1,4] for x and y. The given upward opening parabola is drawn with vertex at (1.5, 0.75). Individual points are plotted at (0, 3), (0.5, 1.5), (1, 0.5), (1.5, 0), (2, 0), (2.5, 0.5), and (3, 1.5) with line segments connecting them."/>
          <p:cNvPicPr>
            <a:picLocks noGrp="1" noChangeAspect="1"/>
          </p:cNvPicPr>
          <p:nvPr/>
        </p:nvPicPr>
        <p:blipFill>
          <a:blip r:embed="rId3"/>
          <a:stretch>
            <a:fillRect/>
          </a:stretch>
        </p:blipFill>
        <p:spPr bwMode="auto">
          <a:xfrm>
            <a:off x="3799512" y="952500"/>
            <a:ext cx="46056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Aðferð Eulers fyrir upphafsgildisverkefnið y′=2x−3,y(0)=3.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4.2 Aðferð Eulers notuð til að nálga lausnir deildajöfnu</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586091033"/>
                  </p:ext>
                </p:extLst>
              </p:nvPr>
            </p:nvGraphicFramePr>
            <p:xfrm>
              <a:off x="609600" y="952500"/>
              <a:ext cx="10934700" cy="3328416"/>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475488">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extLst>
                      <a:ext uri="{0D108BD9-81ED-4DB2-BD59-A6C34878D82A}">
                        <a16:rowId xmlns:a16="http://schemas.microsoft.com/office/drawing/2014/main" val="2100712774"/>
                      </a:ext>
                    </a:extLst>
                  </a:tr>
                  <a:tr h="475488">
                    <a:tc>
                      <a:txBody>
                        <a:bodyPr/>
                        <a:lstStyle/>
                        <a:p>
                          <a:pPr algn="ctr"/>
                          <a:r>
                            <a:rPr sz="1700" b="1">
                              <a:solidFill>
                                <a:srgbClr val="14252B"/>
                              </a:solidFill>
                              <a:latin typeface="DejaVu Sans"/>
                            </a:rPr>
                            <a:t>n</a:t>
                          </a:r>
                        </a:p>
                      </a:txBody>
                      <a:tcPr anchor="ctr" marL="36576" marR="36576"/>
                    </a:tc>
                    <a:tc>
                      <a:txBody>
                        <a:bodyPr/>
                        <a:lstStyle/>
                        <a:p>
                          <a:pPr algn="ctr"/>
                          <a:r>
                            <a:rPr sz="1700" b="0">
                              <a:solidFill>
                                <a:srgbClr val="14252B"/>
                              </a:solidFill>
                              <a:latin typeface="DejaVu Sans"/>
                            </a:rPr>
                            <a:t>0</a:t>
                          </a:r>
                        </a:p>
                      </a:txBody>
                      <a:tcPr anchor="ctr" marL="36576" marR="36576"/>
                    </a:tc>
                    <a:tc>
                      <a:txBody>
                        <a:bodyPr/>
                        <a:lstStyle/>
                        <a:p>
                          <a:pPr algn="ctr"/>
                          <a:r>
                            <a:rPr sz="1700" b="0">
                              <a:solidFill>
                                <a:srgbClr val="14252B"/>
                              </a:solidFill>
                              <a:latin typeface="DejaVu Sans"/>
                            </a:rPr>
                            <a:t>1</a:t>
                          </a:r>
                        </a:p>
                      </a:txBody>
                      <a:tcPr anchor="ctr" marL="36576" marR="36576"/>
                    </a:tc>
                    <a:tc>
                      <a:txBody>
                        <a:bodyPr/>
                        <a:lstStyle/>
                        <a:p>
                          <a:pPr algn="ctr"/>
                          <a:r>
                            <a:rPr sz="1700" b="0">
                              <a:solidFill>
                                <a:srgbClr val="14252B"/>
                              </a:solidFill>
                              <a:latin typeface="DejaVu Sans"/>
                            </a:rPr>
                            <a:t>2</a:t>
                          </a:r>
                        </a:p>
                      </a:txBody>
                      <a:tcPr anchor="ctr" marL="36576" marR="36576"/>
                    </a:tc>
                    <a:tc>
                      <a:txBody>
                        <a:bodyPr/>
                        <a:lstStyle/>
                        <a:p>
                          <a:pPr algn="ctr"/>
                          <a:r>
                            <a:rPr sz="1700" b="0">
                              <a:solidFill>
                                <a:srgbClr val="14252B"/>
                              </a:solidFill>
                              <a:latin typeface="DejaVu Sans"/>
                            </a:rPr>
                            <a:t>3</a:t>
                          </a:r>
                        </a:p>
                      </a:txBody>
                      <a:tcPr anchor="ctr" marL="36576" marR="36576"/>
                    </a:tc>
                    <a:tc>
                      <a:txBody>
                        <a:bodyPr/>
                        <a:lstStyle/>
                        <a:p>
                          <a:pPr algn="ctr"/>
                          <a:r>
                            <a:rPr sz="1700" b="0">
                              <a:solidFill>
                                <a:srgbClr val="14252B"/>
                              </a:solidFill>
                              <a:latin typeface="DejaVu Sans"/>
                            </a:rPr>
                            <a:t>4</a:t>
                          </a:r>
                        </a:p>
                      </a:txBody>
                      <a:tcPr anchor="ctr" marL="36576" marR="36576"/>
                    </a:tc>
                    <a:tc>
                      <a:txBody>
                        <a:bodyPr/>
                        <a:lstStyle/>
                        <a:p>
                          <a:pPr algn="ctr"/>
                          <a:r>
                            <a:rPr sz="1700" b="0">
                              <a:solidFill>
                                <a:srgbClr val="14252B"/>
                              </a:solidFill>
                              <a:latin typeface="DejaVu Sans"/>
                            </a:rPr>
                            <a:t>5</a:t>
                          </a:r>
                        </a:p>
                      </a:txBody>
                      <a:tcPr anchor="ctr" marL="36576" marR="36576"/>
                    </a:tc>
                    <a:extLst>
                      <a:ext uri="{0D108BD9-81ED-4DB2-BD59-A6C34878D82A}">
                        <a16:rowId xmlns:a16="http://schemas.microsoft.com/office/drawing/2014/main" val="10000"/>
                      </a:ext>
                    </a:extLst>
                  </a:tr>
                  <a:tr h="475488">
                    <a:tc>
                      <a:txBody>
                        <a:bodyPr/>
                        <a:lstStyle/>
                        <a:p>
                          <a:pPr algn="ctr"/>
                          <a:r>
                            <a:rPr sz="1700" b="1">
                              <a:solidFill>
                                <a:srgbClr val="14252B"/>
                              </a:solidFill>
                              <a:latin typeface="DejaVu Sans"/>
                            </a:rPr>
                            <a:t>xₙ</a:t>
                          </a:r>
                        </a:p>
                      </a:txBody>
                      <a:tcPr anchor="ctr" marL="36576" marR="36576"/>
                    </a:tc>
                    <a:tc>
                      <a:txBody>
                        <a:bodyPr/>
                        <a:lstStyle/>
                        <a:p>
                          <a:pPr algn="ctr"/>
                          <a:r>
                            <a:rPr sz="1700" b="0">
                              <a:solidFill>
                                <a:srgbClr val="14252B"/>
                              </a:solidFill>
                              <a:latin typeface="DejaVu Sans"/>
                            </a:rPr>
                            <a:t>-1</a:t>
                          </a:r>
                        </a:p>
                      </a:txBody>
                      <a:tcPr anchor="ctr" marL="36576" marR="36576"/>
                    </a:tc>
                    <a:tc>
                      <a:txBody>
                        <a:bodyPr/>
                        <a:lstStyle/>
                        <a:p>
                          <a:pPr algn="ctr"/>
                          <a:r>
                            <a:rPr sz="1700" b="0">
                              <a:solidFill>
                                <a:srgbClr val="14252B"/>
                              </a:solidFill>
                              <a:latin typeface="DejaVu Sans"/>
                            </a:rPr>
                            <a:t>-0.9</a:t>
                          </a:r>
                        </a:p>
                      </a:txBody>
                      <a:tcPr anchor="ctr" marL="36576" marR="36576"/>
                    </a:tc>
                    <a:tc>
                      <a:txBody>
                        <a:bodyPr/>
                        <a:lstStyle/>
                        <a:p>
                          <a:pPr algn="ctr"/>
                          <a:r>
                            <a:rPr sz="1700" b="0">
                              <a:solidFill>
                                <a:srgbClr val="14252B"/>
                              </a:solidFill>
                              <a:latin typeface="DejaVu Sans"/>
                            </a:rPr>
                            <a:t>-0.8</a:t>
                          </a:r>
                        </a:p>
                      </a:txBody>
                      <a:tcPr anchor="ctr" marL="36576" marR="36576"/>
                    </a:tc>
                    <a:tc>
                      <a:txBody>
                        <a:bodyPr/>
                        <a:lstStyle/>
                        <a:p>
                          <a:pPr algn="ctr"/>
                          <a:r>
                            <a:rPr sz="1700" b="0">
                              <a:solidFill>
                                <a:srgbClr val="14252B"/>
                              </a:solidFill>
                              <a:latin typeface="DejaVu Sans"/>
                            </a:rPr>
                            <a:t>-0.7</a:t>
                          </a:r>
                        </a:p>
                      </a:txBody>
                      <a:tcPr anchor="ctr" marL="36576" marR="36576"/>
                    </a:tc>
                    <a:tc>
                      <a:txBody>
                        <a:bodyPr/>
                        <a:lstStyle/>
                        <a:p>
                          <a:pPr algn="ctr"/>
                          <a:r>
                            <a:rPr sz="1700" b="0">
                              <a:solidFill>
                                <a:srgbClr val="14252B"/>
                              </a:solidFill>
                              <a:latin typeface="DejaVu Sans"/>
                            </a:rPr>
                            <a:t>-0.6</a:t>
                          </a:r>
                        </a:p>
                      </a:txBody>
                      <a:tcPr anchor="ctr" marL="36576" marR="36576"/>
                    </a:tc>
                    <a:tc>
                      <a:txBody>
                        <a:bodyPr/>
                        <a:lstStyle/>
                        <a:p>
                          <a:pPr algn="ctr"/>
                          <a:r>
                            <a:rPr sz="1700" b="0">
                              <a:solidFill>
                                <a:srgbClr val="14252B"/>
                              </a:solidFill>
                              <a:latin typeface="DejaVu Sans"/>
                            </a:rPr>
                            <a:t>-0.5</a:t>
                          </a:r>
                        </a:p>
                      </a:txBody>
                      <a:tcPr anchor="ctr" marL="36576" marR="36576"/>
                    </a:tc>
                    <a:extLst>
                      <a:ext uri="{0D108BD9-81ED-4DB2-BD59-A6C34878D82A}">
                        <a16:rowId xmlns:a16="http://schemas.microsoft.com/office/drawing/2014/main" val="10001"/>
                      </a:ext>
                    </a:extLst>
                  </a:tr>
                  <a:tr h="475488">
                    <a:tc>
                      <a:txBody>
                        <a:bodyPr/>
                        <a:lstStyle/>
                        <a:p>
                          <a:pPr algn="ctr"/>
                          <a:r>
                            <a:rPr sz="1700" b="1">
                              <a:solidFill>
                                <a:srgbClr val="14252B"/>
                              </a:solidFill>
                              <a:latin typeface="DejaVu Sans"/>
                            </a:rPr>
                            <a:t>yₙ</a:t>
                          </a:r>
                        </a:p>
                      </a:txBody>
                      <a:tcPr anchor="ctr" marL="36576" marR="36576"/>
                    </a:tc>
                    <a:tc>
                      <a:txBody>
                        <a:bodyPr/>
                        <a:lstStyle/>
                        <a:p>
                          <a:pPr algn="ctr"/>
                          <a:r>
                            <a:rPr sz="1700" b="0">
                              <a:solidFill>
                                <a:srgbClr val="14252B"/>
                              </a:solidFill>
                              <a:latin typeface="DejaVu Sans"/>
                            </a:rPr>
                            <a:t>2</a:t>
                          </a:r>
                        </a:p>
                      </a:txBody>
                      <a:tcPr anchor="ctr" marL="36576" marR="36576"/>
                    </a:tc>
                    <a:tc>
                      <a:txBody>
                        <a:bodyPr/>
                        <a:lstStyle/>
                        <a:p>
                          <a:pPr algn="ctr"/>
                          <a:r>
                            <a:rPr sz="1700" b="0">
                              <a:solidFill>
                                <a:srgbClr val="14252B"/>
                              </a:solidFill>
                              <a:latin typeface="DejaVu Sans"/>
                            </a:rPr>
                            <a:t>1.7</a:t>
                          </a:r>
                        </a:p>
                      </a:txBody>
                      <a:tcPr anchor="ctr" marL="36576" marR="36576"/>
                    </a:tc>
                    <a:tc>
                      <a:txBody>
                        <a:bodyPr/>
                        <a:lstStyle/>
                        <a:p>
                          <a:pPr algn="ctr"/>
                          <a:r>
                            <a:rPr sz="1700" b="0">
                              <a:solidFill>
                                <a:srgbClr val="14252B"/>
                              </a:solidFill>
                              <a:latin typeface="DejaVu Sans"/>
                            </a:rPr>
                            <a:t>1.492</a:t>
                          </a:r>
                        </a:p>
                      </a:txBody>
                      <a:tcPr anchor="ctr" marL="36576" marR="36576"/>
                    </a:tc>
                    <a:tc>
                      <a:txBody>
                        <a:bodyPr/>
                        <a:lstStyle/>
                        <a:p>
                          <a:pPr algn="ctr"/>
                          <a:r>
                            <a:rPr sz="1700" b="0">
                              <a:solidFill>
                                <a:srgbClr val="14252B"/>
                              </a:solidFill>
                              <a:latin typeface="DejaVu Sans"/>
                            </a:rPr>
                            <a:t>1.3334</a:t>
                          </a:r>
                        </a:p>
                      </a:txBody>
                      <a:tcPr anchor="ctr" marL="36576" marR="36576"/>
                    </a:tc>
                    <a:tc>
                      <a:txBody>
                        <a:bodyPr/>
                        <a:lstStyle/>
                        <a:p>
                          <a:pPr algn="ctr"/>
                          <a:r>
                            <a:rPr sz="1700" b="0">
                              <a:solidFill>
                                <a:srgbClr val="14252B"/>
                              </a:solidFill>
                              <a:latin typeface="DejaVu Sans"/>
                            </a:rPr>
                            <a:t>1.2046</a:t>
                          </a:r>
                        </a:p>
                      </a:txBody>
                      <a:tcPr anchor="ctr" marL="36576" marR="36576"/>
                    </a:tc>
                    <a:tc>
                      <a:txBody>
                        <a:bodyPr/>
                        <a:lstStyle/>
                        <a:p>
                          <a:pPr algn="ctr"/>
                          <a:r>
                            <a:rPr sz="1700" b="0">
                              <a:solidFill>
                                <a:srgbClr val="14252B"/>
                              </a:solidFill>
                              <a:latin typeface="DejaVu Sans"/>
                            </a:rPr>
                            <a:t>1.0955</a:t>
                          </a:r>
                        </a:p>
                      </a:txBody>
                      <a:tcPr anchor="ctr" marL="36576" marR="36576"/>
                    </a:tc>
                    <a:extLst>
                      <a:ext uri="{0D108BD9-81ED-4DB2-BD59-A6C34878D82A}">
                        <a16:rowId xmlns:a16="http://schemas.microsoft.com/office/drawing/2014/main" val="10002"/>
                      </a:ext>
                    </a:extLst>
                  </a:tr>
                  <a:tr h="475488">
                    <a:tc>
                      <a:txBody>
                        <a:bodyPr/>
                        <a:lstStyle/>
                        <a:p>
                          <a:pPr algn="ctr"/>
                          <a:r>
                            <a:rPr sz="1700" b="1">
                              <a:solidFill>
                                <a:srgbClr val="14252B"/>
                              </a:solidFill>
                              <a:latin typeface="DejaVu Sans"/>
                            </a:rPr>
                            <a:t>n</a:t>
                          </a:r>
                        </a:p>
                      </a:txBody>
                      <a:tcPr anchor="ctr" marL="36576" marR="36576"/>
                    </a:tc>
                    <a:tc>
                      <a:txBody>
                        <a:bodyPr/>
                        <a:lstStyle/>
                        <a:p>
                          <a:pPr algn="ctr"/>
                          <a:r>
                            <a:rPr sz="1700" b="0">
                              <a:solidFill>
                                <a:srgbClr val="14252B"/>
                              </a:solidFill>
                              <a:latin typeface="DejaVu Sans"/>
                            </a:rPr>
                            <a:t>6</a:t>
                          </a:r>
                        </a:p>
                      </a:txBody>
                      <a:tcPr anchor="ctr" marL="36576" marR="36576"/>
                    </a:tc>
                    <a:tc>
                      <a:txBody>
                        <a:bodyPr/>
                        <a:lstStyle/>
                        <a:p>
                          <a:pPr algn="ctr"/>
                          <a:r>
                            <a:rPr sz="1700" b="0">
                              <a:solidFill>
                                <a:srgbClr val="14252B"/>
                              </a:solidFill>
                              <a:latin typeface="DejaVu Sans"/>
                            </a:rPr>
                            <a:t>7</a:t>
                          </a:r>
                        </a:p>
                      </a:txBody>
                      <a:tcPr anchor="ctr" marL="36576" marR="36576"/>
                    </a:tc>
                    <a:tc>
                      <a:txBody>
                        <a:bodyPr/>
                        <a:lstStyle/>
                        <a:p>
                          <a:pPr algn="ctr"/>
                          <a:r>
                            <a:rPr sz="1700" b="0">
                              <a:solidFill>
                                <a:srgbClr val="14252B"/>
                              </a:solidFill>
                              <a:latin typeface="DejaVu Sans"/>
                            </a:rPr>
                            <a:t>8</a:t>
                          </a:r>
                        </a:p>
                      </a:txBody>
                      <a:tcPr anchor="ctr" marL="36576" marR="36576"/>
                    </a:tc>
                    <a:tc>
                      <a:txBody>
                        <a:bodyPr/>
                        <a:lstStyle/>
                        <a:p>
                          <a:pPr algn="ctr"/>
                          <a:r>
                            <a:rPr sz="1700" b="0">
                              <a:solidFill>
                                <a:srgbClr val="14252B"/>
                              </a:solidFill>
                              <a:latin typeface="DejaVu Sans"/>
                            </a:rPr>
                            <a:t>9</a:t>
                          </a:r>
                        </a:p>
                      </a:txBody>
                      <a:tcPr anchor="ctr" marL="36576" marR="36576"/>
                    </a:tc>
                    <a:tc>
                      <a:txBody>
                        <a:bodyPr/>
                        <a:lstStyle/>
                        <a:p>
                          <a:pPr algn="ctr"/>
                          <a:r>
                            <a:rPr sz="1700" b="0">
                              <a:solidFill>
                                <a:srgbClr val="14252B"/>
                              </a:solidFill>
                              <a:latin typeface="DejaVu Sans"/>
                            </a:rPr>
                            <a:t>10</a:t>
                          </a:r>
                        </a:p>
                      </a:txBody>
                      <a:tcPr anchor="ctr" marL="36576" marR="36576"/>
                    </a:tc>
                    <a:tc>
                      <a:txBody>
                        <a:bodyPr/>
                        <a:lstStyle/>
                        <a:p>
                          <a:pPr algn="ctr"/>
                        </a:p>
                      </a:txBody>
                      <a:tcPr anchor="ctr" marL="36576" marR="36576"/>
                    </a:tc>
                    <a:extLst>
                      <a:ext uri="{0D108BD9-81ED-4DB2-BD59-A6C34878D82A}">
                        <a16:rowId xmlns:a16="http://schemas.microsoft.com/office/drawing/2014/main" val="10003"/>
                      </a:ext>
                    </a:extLst>
                  </a:tr>
                  <a:tr h="475488">
                    <a:tc>
                      <a:txBody>
                        <a:bodyPr/>
                        <a:lstStyle/>
                        <a:p>
                          <a:pPr algn="ctr"/>
                          <a:r>
                            <a:rPr sz="1700" b="1">
                              <a:solidFill>
                                <a:srgbClr val="14252B"/>
                              </a:solidFill>
                              <a:latin typeface="DejaVu Sans"/>
                            </a:rPr>
                            <a:t>xₙ</a:t>
                          </a:r>
                        </a:p>
                      </a:txBody>
                      <a:tcPr anchor="ctr" marL="36576" marR="36576"/>
                    </a:tc>
                    <a:tc>
                      <a:txBody>
                        <a:bodyPr/>
                        <a:lstStyle/>
                        <a:p>
                          <a:pPr algn="ctr"/>
                          <a:r>
                            <a:rPr sz="1700" b="0">
                              <a:solidFill>
                                <a:srgbClr val="14252B"/>
                              </a:solidFill>
                              <a:latin typeface="DejaVu Sans"/>
                            </a:rPr>
                            <a:t>-0.4</a:t>
                          </a:r>
                        </a:p>
                      </a:txBody>
                      <a:tcPr anchor="ctr" marL="36576" marR="36576"/>
                    </a:tc>
                    <a:tc>
                      <a:txBody>
                        <a:bodyPr/>
                        <a:lstStyle/>
                        <a:p>
                          <a:pPr algn="ctr"/>
                          <a:r>
                            <a:rPr sz="1700" b="0">
                              <a:solidFill>
                                <a:srgbClr val="14252B"/>
                              </a:solidFill>
                              <a:latin typeface="DejaVu Sans"/>
                            </a:rPr>
                            <a:t>-0.3</a:t>
                          </a:r>
                        </a:p>
                      </a:txBody>
                      <a:tcPr anchor="ctr" marL="36576" marR="36576"/>
                    </a:tc>
                    <a:tc>
                      <a:txBody>
                        <a:bodyPr/>
                        <a:lstStyle/>
                        <a:p>
                          <a:pPr algn="ctr"/>
                          <a:r>
                            <a:rPr sz="1700" b="0">
                              <a:solidFill>
                                <a:srgbClr val="14252B"/>
                              </a:solidFill>
                              <a:latin typeface="DejaVu Sans"/>
                            </a:rPr>
                            <a:t>-0.2</a:t>
                          </a:r>
                        </a:p>
                      </a:txBody>
                      <a:tcPr anchor="ctr" marL="36576" marR="36576"/>
                    </a:tc>
                    <a:tc>
                      <a:txBody>
                        <a:bodyPr/>
                        <a:lstStyle/>
                        <a:p>
                          <a:pPr algn="ctr"/>
                          <a:r>
                            <a:rPr sz="1700" b="0">
                              <a:solidFill>
                                <a:srgbClr val="14252B"/>
                              </a:solidFill>
                              <a:latin typeface="DejaVu Sans"/>
                            </a:rPr>
                            <a:t>-0.1</a:t>
                          </a:r>
                        </a:p>
                      </a:txBody>
                      <a:tcPr anchor="ctr" marL="36576" marR="36576"/>
                    </a:tc>
                    <a:tc>
                      <a:txBody>
                        <a:bodyPr/>
                        <a:lstStyle/>
                        <a:p>
                          <a:pPr algn="ctr"/>
                          <a:r>
                            <a:rPr sz="1700" b="0">
                              <a:solidFill>
                                <a:srgbClr val="14252B"/>
                              </a:solidFill>
                              <a:latin typeface="DejaVu Sans"/>
                            </a:rPr>
                            <a:t>0</a:t>
                          </a:r>
                        </a:p>
                      </a:txBody>
                      <a:tcPr anchor="ctr" marL="36576" marR="36576"/>
                    </a:tc>
                    <a:tc>
                      <a:txBody>
                        <a:bodyPr/>
                        <a:lstStyle/>
                        <a:p>
                          <a:pPr algn="ctr"/>
                        </a:p>
                      </a:txBody>
                      <a:tcPr anchor="ctr" marL="36576" marR="36576"/>
                    </a:tc>
                    <a:extLst>
                      <a:ext uri="{0D108BD9-81ED-4DB2-BD59-A6C34878D82A}">
                        <a16:rowId xmlns:a16="http://schemas.microsoft.com/office/drawing/2014/main" val="10004"/>
                      </a:ext>
                    </a:extLst>
                  </a:tr>
                  <a:tr h="475488">
                    <a:tc>
                      <a:txBody>
                        <a:bodyPr/>
                        <a:lstStyle/>
                        <a:p>
                          <a:pPr algn="ctr"/>
                          <a:r>
                            <a:rPr sz="1700" b="1">
                              <a:solidFill>
                                <a:srgbClr val="14252B"/>
                              </a:solidFill>
                              <a:latin typeface="DejaVu Sans"/>
                            </a:rPr>
                            <a:t>yₙ</a:t>
                          </a:r>
                        </a:p>
                      </a:txBody>
                      <a:tcPr anchor="ctr" marL="36576" marR="36576"/>
                    </a:tc>
                    <a:tc>
                      <a:txBody>
                        <a:bodyPr/>
                        <a:lstStyle/>
                        <a:p>
                          <a:pPr algn="ctr"/>
                          <a:r>
                            <a:rPr sz="1700" b="0">
                              <a:solidFill>
                                <a:srgbClr val="14252B"/>
                              </a:solidFill>
                              <a:latin typeface="DejaVu Sans"/>
                            </a:rPr>
                            <a:t>1.0004</a:t>
                          </a:r>
                        </a:p>
                      </a:txBody>
                      <a:tcPr anchor="ctr" marL="36576" marR="36576"/>
                    </a:tc>
                    <a:tc>
                      <a:txBody>
                        <a:bodyPr/>
                        <a:lstStyle/>
                        <a:p>
                          <a:pPr algn="ctr"/>
                          <a:r>
                            <a:rPr sz="1700" b="0">
                              <a:solidFill>
                                <a:srgbClr val="14252B"/>
                              </a:solidFill>
                              <a:latin typeface="DejaVu Sans"/>
                            </a:rPr>
                            <a:t>1.9164</a:t>
                          </a:r>
                        </a:p>
                      </a:txBody>
                      <a:tcPr anchor="ctr" marL="36576" marR="36576"/>
                    </a:tc>
                    <a:tc>
                      <a:txBody>
                        <a:bodyPr/>
                        <a:lstStyle/>
                        <a:p>
                          <a:pPr algn="ctr"/>
                          <a:r>
                            <a:rPr sz="1700" b="0">
                              <a:solidFill>
                                <a:srgbClr val="14252B"/>
                              </a:solidFill>
                              <a:latin typeface="DejaVu Sans"/>
                            </a:rPr>
                            <a:t>1.8414</a:t>
                          </a:r>
                        </a:p>
                      </a:txBody>
                      <a:tcPr anchor="ctr" marL="36576" marR="36576"/>
                    </a:tc>
                    <a:tc>
                      <a:txBody>
                        <a:bodyPr/>
                        <a:lstStyle/>
                        <a:p>
                          <a:pPr algn="ctr"/>
                          <a:r>
                            <a:rPr sz="1700" b="0">
                              <a:solidFill>
                                <a:srgbClr val="14252B"/>
                              </a:solidFill>
                              <a:latin typeface="DejaVu Sans"/>
                            </a:rPr>
                            <a:t>1.7746</a:t>
                          </a:r>
                        </a:p>
                      </a:txBody>
                      <a:tcPr anchor="ctr" marL="36576" marR="36576"/>
                    </a:tc>
                    <a:tc>
                      <a:txBody>
                        <a:bodyPr/>
                        <a:lstStyle/>
                        <a:p>
                          <a:pPr algn="ctr"/>
                          <a:r>
                            <a:rPr sz="1700" b="0">
                              <a:solidFill>
                                <a:srgbClr val="14252B"/>
                              </a:solidFill>
                              <a:latin typeface="DejaVu Sans"/>
                            </a:rPr>
                            <a:t>1.7156</a:t>
                          </a:r>
                        </a:p>
                      </a:txBody>
                      <a:tcPr anchor="ctr" marL="36576" marR="36576"/>
                    </a:tc>
                    <a:tc>
                      <a:txBody>
                        <a:bodyPr/>
                        <a:lstStyle/>
                        <a:p>
                          <a:pPr algn="ctr"/>
                        </a:p>
                      </a:txBody>
                      <a:tcPr anchor="ctr" marL="36576" marR="36576"/>
                    </a:tc>
                    <a:extLst>
                      <a:ext uri="{0D108BD9-81ED-4DB2-BD59-A6C34878D82A}">
                        <a16:rowId xmlns:a16="http://schemas.microsoft.com/office/drawing/2014/main" val="10005"/>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586091033"/>
                  </p:ext>
                </p:extLst>
              </p:nvPr>
            </p:nvGraphicFramePr>
            <p:xfrm>
              <a:off x="609600" y="952500"/>
              <a:ext cx="10934700" cy="3328416"/>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20000"/>
                        </a:ext>
                      </a:extLst>
                    </a:gridCol>
                    <a:gridCol w="1562100">
                      <a:extLst>
                        <a:ext uri="{9D8B030D-6E8A-4147-A177-3AD203B41FA5}">
                          <a16:colId xmlns:a16="http://schemas.microsoft.com/office/drawing/2014/main" val="20001"/>
                        </a:ext>
                      </a:extLst>
                    </a:gridCol>
                    <a:gridCol w="1562100">
                      <a:extLst>
                        <a:ext uri="{9D8B030D-6E8A-4147-A177-3AD203B41FA5}">
                          <a16:colId xmlns:a16="http://schemas.microsoft.com/office/drawing/2014/main" val="20002"/>
                        </a:ext>
                      </a:extLst>
                    </a:gridCol>
                    <a:gridCol w="1562100">
                      <a:extLst>
                        <a:ext uri="{9D8B030D-6E8A-4147-A177-3AD203B41FA5}">
                          <a16:colId xmlns:a16="http://schemas.microsoft.com/office/drawing/2014/main" val="20003"/>
                        </a:ext>
                      </a:extLst>
                    </a:gridCol>
                    <a:gridCol w="1562100">
                      <a:extLst>
                        <a:ext uri="{9D8B030D-6E8A-4147-A177-3AD203B41FA5}">
                          <a16:colId xmlns:a16="http://schemas.microsoft.com/office/drawing/2014/main" val="20004"/>
                        </a:ext>
                      </a:extLst>
                    </a:gridCol>
                    <a:gridCol w="1562100">
                      <a:extLst>
                        <a:ext uri="{9D8B030D-6E8A-4147-A177-3AD203B41FA5}">
                          <a16:colId xmlns:a16="http://schemas.microsoft.com/office/drawing/2014/main" val="20005"/>
                        </a:ext>
                      </a:extLst>
                    </a:gridCol>
                    <a:gridCol w="1562100">
                      <a:extLst>
                        <a:ext uri="{9D8B030D-6E8A-4147-A177-3AD203B41FA5}">
                          <a16:colId xmlns:a16="http://schemas.microsoft.com/office/drawing/2014/main" val="20006"/>
                        </a:ext>
                      </a:extLst>
                    </a:gridCol>
                  </a:tblGrid>
                  <a:tr h="475488">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tc>
                      <a:txBody>
                        <a:bodyPr/>
                        <a:lstStyle/>
                        <a:p>
                          <a:pPr algn="ctr"/>
                        </a:p>
                      </a:txBody>
                      <a:tcPr anchor="ctr" marL="36576" marR="36576"/>
                    </a:tc>
                    <a:extLst>
                      <a:ext uri="{0D108BD9-81ED-4DB2-BD59-A6C34878D82A}">
                        <a16:rowId xmlns:a16="http://schemas.microsoft.com/office/drawing/2014/main" val="2100712774"/>
                      </a:ext>
                    </a:extLst>
                  </a:tr>
                  <a:tr h="475488">
                    <a:tc>
                      <a:txBody>
                        <a:bodyPr/>
                        <a:lstStyle/>
                        <a:p>
                          <a:pPr algn="ctr"/>
                          <a:r>
                            <a:rPr sz="1700" b="1">
                              <a:solidFill>
                                <a:srgbClr val="14252B"/>
                              </a:solidFill>
                              <a:latin typeface="DejaVu Sans"/>
                            </a:rPr>
                            <a:t>n</a:t>
                          </a:r>
                        </a:p>
                      </a:txBody>
                      <a:tcPr anchor="ctr" marL="36576" marR="36576"/>
                    </a:tc>
                    <a:tc>
                      <a:txBody>
                        <a:bodyPr/>
                        <a:lstStyle/>
                        <a:p>
                          <a:pPr algn="ctr"/>
                          <a:r>
                            <a:rPr sz="1700" b="0">
                              <a:solidFill>
                                <a:srgbClr val="14252B"/>
                              </a:solidFill>
                              <a:latin typeface="DejaVu Sans"/>
                            </a:rPr>
                            <a:t>0</a:t>
                          </a:r>
                        </a:p>
                      </a:txBody>
                      <a:tcPr anchor="ctr" marL="36576" marR="36576"/>
                    </a:tc>
                    <a:tc>
                      <a:txBody>
                        <a:bodyPr/>
                        <a:lstStyle/>
                        <a:p>
                          <a:pPr algn="ctr"/>
                          <a:r>
                            <a:rPr sz="1700" b="0">
                              <a:solidFill>
                                <a:srgbClr val="14252B"/>
                              </a:solidFill>
                              <a:latin typeface="DejaVu Sans"/>
                            </a:rPr>
                            <a:t>1</a:t>
                          </a:r>
                        </a:p>
                      </a:txBody>
                      <a:tcPr anchor="ctr" marL="36576" marR="36576"/>
                    </a:tc>
                    <a:tc>
                      <a:txBody>
                        <a:bodyPr/>
                        <a:lstStyle/>
                        <a:p>
                          <a:pPr algn="ctr"/>
                          <a:r>
                            <a:rPr sz="1700" b="0">
                              <a:solidFill>
                                <a:srgbClr val="14252B"/>
                              </a:solidFill>
                              <a:latin typeface="DejaVu Sans"/>
                            </a:rPr>
                            <a:t>2</a:t>
                          </a:r>
                        </a:p>
                      </a:txBody>
                      <a:tcPr anchor="ctr" marL="36576" marR="36576"/>
                    </a:tc>
                    <a:tc>
                      <a:txBody>
                        <a:bodyPr/>
                        <a:lstStyle/>
                        <a:p>
                          <a:pPr algn="ctr"/>
                          <a:r>
                            <a:rPr sz="1700" b="0">
                              <a:solidFill>
                                <a:srgbClr val="14252B"/>
                              </a:solidFill>
                              <a:latin typeface="DejaVu Sans"/>
                            </a:rPr>
                            <a:t>3</a:t>
                          </a:r>
                        </a:p>
                      </a:txBody>
                      <a:tcPr anchor="ctr" marL="36576" marR="36576"/>
                    </a:tc>
                    <a:tc>
                      <a:txBody>
                        <a:bodyPr/>
                        <a:lstStyle/>
                        <a:p>
                          <a:pPr algn="ctr"/>
                          <a:r>
                            <a:rPr sz="1700" b="0">
                              <a:solidFill>
                                <a:srgbClr val="14252B"/>
                              </a:solidFill>
                              <a:latin typeface="DejaVu Sans"/>
                            </a:rPr>
                            <a:t>4</a:t>
                          </a:r>
                        </a:p>
                      </a:txBody>
                      <a:tcPr anchor="ctr" marL="36576" marR="36576"/>
                    </a:tc>
                    <a:tc>
                      <a:txBody>
                        <a:bodyPr/>
                        <a:lstStyle/>
                        <a:p>
                          <a:pPr algn="ctr"/>
                          <a:r>
                            <a:rPr sz="1700" b="0">
                              <a:solidFill>
                                <a:srgbClr val="14252B"/>
                              </a:solidFill>
                              <a:latin typeface="DejaVu Sans"/>
                            </a:rPr>
                            <a:t>5</a:t>
                          </a:r>
                        </a:p>
                      </a:txBody>
                      <a:tcPr anchor="ctr" marL="36576" marR="36576"/>
                    </a:tc>
                    <a:extLst>
                      <a:ext uri="{0D108BD9-81ED-4DB2-BD59-A6C34878D82A}">
                        <a16:rowId xmlns:a16="http://schemas.microsoft.com/office/drawing/2014/main" val="10000"/>
                      </a:ext>
                    </a:extLst>
                  </a:tr>
                  <a:tr h="475488">
                    <a:tc>
                      <a:txBody>
                        <a:bodyPr/>
                        <a:lstStyle/>
                        <a:p>
                          <a:pPr algn="ctr"/>
                          <a:r>
                            <a:rPr sz="1700" b="1">
                              <a:solidFill>
                                <a:srgbClr val="14252B"/>
                              </a:solidFill>
                              <a:latin typeface="DejaVu Sans"/>
                            </a:rPr>
                            <a:t>xₙ</a:t>
                          </a:r>
                        </a:p>
                      </a:txBody>
                      <a:tcPr anchor="ctr" marL="36576" marR="36576"/>
                    </a:tc>
                    <a:tc>
                      <a:txBody>
                        <a:bodyPr/>
                        <a:lstStyle/>
                        <a:p>
                          <a:pPr algn="ctr"/>
                          <a:r>
                            <a:rPr sz="1700" b="0">
                              <a:solidFill>
                                <a:srgbClr val="14252B"/>
                              </a:solidFill>
                              <a:latin typeface="DejaVu Sans"/>
                            </a:rPr>
                            <a:t>-1</a:t>
                          </a:r>
                        </a:p>
                      </a:txBody>
                      <a:tcPr anchor="ctr" marL="36576" marR="36576"/>
                    </a:tc>
                    <a:tc>
                      <a:txBody>
                        <a:bodyPr/>
                        <a:lstStyle/>
                        <a:p>
                          <a:pPr algn="ctr"/>
                          <a:r>
                            <a:rPr sz="1700" b="0">
                              <a:solidFill>
                                <a:srgbClr val="14252B"/>
                              </a:solidFill>
                              <a:latin typeface="DejaVu Sans"/>
                            </a:rPr>
                            <a:t>-0.9</a:t>
                          </a:r>
                        </a:p>
                      </a:txBody>
                      <a:tcPr anchor="ctr" marL="36576" marR="36576"/>
                    </a:tc>
                    <a:tc>
                      <a:txBody>
                        <a:bodyPr/>
                        <a:lstStyle/>
                        <a:p>
                          <a:pPr algn="ctr"/>
                          <a:r>
                            <a:rPr sz="1700" b="0">
                              <a:solidFill>
                                <a:srgbClr val="14252B"/>
                              </a:solidFill>
                              <a:latin typeface="DejaVu Sans"/>
                            </a:rPr>
                            <a:t>-0.8</a:t>
                          </a:r>
                        </a:p>
                      </a:txBody>
                      <a:tcPr anchor="ctr" marL="36576" marR="36576"/>
                    </a:tc>
                    <a:tc>
                      <a:txBody>
                        <a:bodyPr/>
                        <a:lstStyle/>
                        <a:p>
                          <a:pPr algn="ctr"/>
                          <a:r>
                            <a:rPr sz="1700" b="0">
                              <a:solidFill>
                                <a:srgbClr val="14252B"/>
                              </a:solidFill>
                              <a:latin typeface="DejaVu Sans"/>
                            </a:rPr>
                            <a:t>-0.7</a:t>
                          </a:r>
                        </a:p>
                      </a:txBody>
                      <a:tcPr anchor="ctr" marL="36576" marR="36576"/>
                    </a:tc>
                    <a:tc>
                      <a:txBody>
                        <a:bodyPr/>
                        <a:lstStyle/>
                        <a:p>
                          <a:pPr algn="ctr"/>
                          <a:r>
                            <a:rPr sz="1700" b="0">
                              <a:solidFill>
                                <a:srgbClr val="14252B"/>
                              </a:solidFill>
                              <a:latin typeface="DejaVu Sans"/>
                            </a:rPr>
                            <a:t>-0.6</a:t>
                          </a:r>
                        </a:p>
                      </a:txBody>
                      <a:tcPr anchor="ctr" marL="36576" marR="36576"/>
                    </a:tc>
                    <a:tc>
                      <a:txBody>
                        <a:bodyPr/>
                        <a:lstStyle/>
                        <a:p>
                          <a:pPr algn="ctr"/>
                          <a:r>
                            <a:rPr sz="1700" b="0">
                              <a:solidFill>
                                <a:srgbClr val="14252B"/>
                              </a:solidFill>
                              <a:latin typeface="DejaVu Sans"/>
                            </a:rPr>
                            <a:t>-0.5</a:t>
                          </a:r>
                        </a:p>
                      </a:txBody>
                      <a:tcPr anchor="ctr" marL="36576" marR="36576"/>
                    </a:tc>
                    <a:extLst>
                      <a:ext uri="{0D108BD9-81ED-4DB2-BD59-A6C34878D82A}">
                        <a16:rowId xmlns:a16="http://schemas.microsoft.com/office/drawing/2014/main" val="10001"/>
                      </a:ext>
                    </a:extLst>
                  </a:tr>
                  <a:tr h="475488">
                    <a:tc>
                      <a:txBody>
                        <a:bodyPr/>
                        <a:lstStyle/>
                        <a:p>
                          <a:pPr algn="ctr"/>
                          <a:r>
                            <a:rPr sz="1700" b="1">
                              <a:solidFill>
                                <a:srgbClr val="14252B"/>
                              </a:solidFill>
                              <a:latin typeface="DejaVu Sans"/>
                            </a:rPr>
                            <a:t>yₙ</a:t>
                          </a:r>
                        </a:p>
                      </a:txBody>
                      <a:tcPr anchor="ctr" marL="36576" marR="36576"/>
                    </a:tc>
                    <a:tc>
                      <a:txBody>
                        <a:bodyPr/>
                        <a:lstStyle/>
                        <a:p>
                          <a:pPr algn="ctr"/>
                          <a:r>
                            <a:rPr sz="1700" b="0">
                              <a:solidFill>
                                <a:srgbClr val="14252B"/>
                              </a:solidFill>
                              <a:latin typeface="DejaVu Sans"/>
                            </a:rPr>
                            <a:t>2</a:t>
                          </a:r>
                        </a:p>
                      </a:txBody>
                      <a:tcPr anchor="ctr" marL="36576" marR="36576"/>
                    </a:tc>
                    <a:tc>
                      <a:txBody>
                        <a:bodyPr/>
                        <a:lstStyle/>
                        <a:p>
                          <a:pPr algn="ctr"/>
                          <a:r>
                            <a:rPr sz="1700" b="0">
                              <a:solidFill>
                                <a:srgbClr val="14252B"/>
                              </a:solidFill>
                              <a:latin typeface="DejaVu Sans"/>
                            </a:rPr>
                            <a:t>1.7</a:t>
                          </a:r>
                        </a:p>
                      </a:txBody>
                      <a:tcPr anchor="ctr" marL="36576" marR="36576"/>
                    </a:tc>
                    <a:tc>
                      <a:txBody>
                        <a:bodyPr/>
                        <a:lstStyle/>
                        <a:p>
                          <a:pPr algn="ctr"/>
                          <a:r>
                            <a:rPr sz="1700" b="0">
                              <a:solidFill>
                                <a:srgbClr val="14252B"/>
                              </a:solidFill>
                              <a:latin typeface="DejaVu Sans"/>
                            </a:rPr>
                            <a:t>1.492</a:t>
                          </a:r>
                        </a:p>
                      </a:txBody>
                      <a:tcPr anchor="ctr" marL="36576" marR="36576"/>
                    </a:tc>
                    <a:tc>
                      <a:txBody>
                        <a:bodyPr/>
                        <a:lstStyle/>
                        <a:p>
                          <a:pPr algn="ctr"/>
                          <a:r>
                            <a:rPr sz="1700" b="0">
                              <a:solidFill>
                                <a:srgbClr val="14252B"/>
                              </a:solidFill>
                              <a:latin typeface="DejaVu Sans"/>
                            </a:rPr>
                            <a:t>1.3334</a:t>
                          </a:r>
                        </a:p>
                      </a:txBody>
                      <a:tcPr anchor="ctr" marL="36576" marR="36576"/>
                    </a:tc>
                    <a:tc>
                      <a:txBody>
                        <a:bodyPr/>
                        <a:lstStyle/>
                        <a:p>
                          <a:pPr algn="ctr"/>
                          <a:r>
                            <a:rPr sz="1700" b="0">
                              <a:solidFill>
                                <a:srgbClr val="14252B"/>
                              </a:solidFill>
                              <a:latin typeface="DejaVu Sans"/>
                            </a:rPr>
                            <a:t>1.2046</a:t>
                          </a:r>
                        </a:p>
                      </a:txBody>
                      <a:tcPr anchor="ctr" marL="36576" marR="36576"/>
                    </a:tc>
                    <a:tc>
                      <a:txBody>
                        <a:bodyPr/>
                        <a:lstStyle/>
                        <a:p>
                          <a:pPr algn="ctr"/>
                          <a:r>
                            <a:rPr sz="1700" b="0">
                              <a:solidFill>
                                <a:srgbClr val="14252B"/>
                              </a:solidFill>
                              <a:latin typeface="DejaVu Sans"/>
                            </a:rPr>
                            <a:t>1.0955</a:t>
                          </a:r>
                        </a:p>
                      </a:txBody>
                      <a:tcPr anchor="ctr" marL="36576" marR="36576"/>
                    </a:tc>
                    <a:extLst>
                      <a:ext uri="{0D108BD9-81ED-4DB2-BD59-A6C34878D82A}">
                        <a16:rowId xmlns:a16="http://schemas.microsoft.com/office/drawing/2014/main" val="10002"/>
                      </a:ext>
                    </a:extLst>
                  </a:tr>
                  <a:tr h="475488">
                    <a:tc>
                      <a:txBody>
                        <a:bodyPr/>
                        <a:lstStyle/>
                        <a:p>
                          <a:pPr algn="ctr"/>
                          <a:r>
                            <a:rPr sz="1700" b="1">
                              <a:solidFill>
                                <a:srgbClr val="14252B"/>
                              </a:solidFill>
                              <a:latin typeface="DejaVu Sans"/>
                            </a:rPr>
                            <a:t>n</a:t>
                          </a:r>
                        </a:p>
                      </a:txBody>
                      <a:tcPr anchor="ctr" marL="36576" marR="36576"/>
                    </a:tc>
                    <a:tc>
                      <a:txBody>
                        <a:bodyPr/>
                        <a:lstStyle/>
                        <a:p>
                          <a:pPr algn="ctr"/>
                          <a:r>
                            <a:rPr sz="1700" b="0">
                              <a:solidFill>
                                <a:srgbClr val="14252B"/>
                              </a:solidFill>
                              <a:latin typeface="DejaVu Sans"/>
                            </a:rPr>
                            <a:t>6</a:t>
                          </a:r>
                        </a:p>
                      </a:txBody>
                      <a:tcPr anchor="ctr" marL="36576" marR="36576"/>
                    </a:tc>
                    <a:tc>
                      <a:txBody>
                        <a:bodyPr/>
                        <a:lstStyle/>
                        <a:p>
                          <a:pPr algn="ctr"/>
                          <a:r>
                            <a:rPr sz="1700" b="0">
                              <a:solidFill>
                                <a:srgbClr val="14252B"/>
                              </a:solidFill>
                              <a:latin typeface="DejaVu Sans"/>
                            </a:rPr>
                            <a:t>7</a:t>
                          </a:r>
                        </a:p>
                      </a:txBody>
                      <a:tcPr anchor="ctr" marL="36576" marR="36576"/>
                    </a:tc>
                    <a:tc>
                      <a:txBody>
                        <a:bodyPr/>
                        <a:lstStyle/>
                        <a:p>
                          <a:pPr algn="ctr"/>
                          <a:r>
                            <a:rPr sz="1700" b="0">
                              <a:solidFill>
                                <a:srgbClr val="14252B"/>
                              </a:solidFill>
                              <a:latin typeface="DejaVu Sans"/>
                            </a:rPr>
                            <a:t>8</a:t>
                          </a:r>
                        </a:p>
                      </a:txBody>
                      <a:tcPr anchor="ctr" marL="36576" marR="36576"/>
                    </a:tc>
                    <a:tc>
                      <a:txBody>
                        <a:bodyPr/>
                        <a:lstStyle/>
                        <a:p>
                          <a:pPr algn="ctr"/>
                          <a:r>
                            <a:rPr sz="1700" b="0">
                              <a:solidFill>
                                <a:srgbClr val="14252B"/>
                              </a:solidFill>
                              <a:latin typeface="DejaVu Sans"/>
                            </a:rPr>
                            <a:t>9</a:t>
                          </a:r>
                        </a:p>
                      </a:txBody>
                      <a:tcPr anchor="ctr" marL="36576" marR="36576"/>
                    </a:tc>
                    <a:tc>
                      <a:txBody>
                        <a:bodyPr/>
                        <a:lstStyle/>
                        <a:p>
                          <a:pPr algn="ctr"/>
                          <a:r>
                            <a:rPr sz="1700" b="0">
                              <a:solidFill>
                                <a:srgbClr val="14252B"/>
                              </a:solidFill>
                              <a:latin typeface="DejaVu Sans"/>
                            </a:rPr>
                            <a:t>10</a:t>
                          </a:r>
                        </a:p>
                      </a:txBody>
                      <a:tcPr anchor="ctr" marL="36576" marR="36576"/>
                    </a:tc>
                    <a:tc>
                      <a:txBody>
                        <a:bodyPr/>
                        <a:lstStyle/>
                        <a:p>
                          <a:pPr algn="ctr"/>
                        </a:p>
                      </a:txBody>
                      <a:tcPr anchor="ctr" marL="36576" marR="36576"/>
                    </a:tc>
                    <a:extLst>
                      <a:ext uri="{0D108BD9-81ED-4DB2-BD59-A6C34878D82A}">
                        <a16:rowId xmlns:a16="http://schemas.microsoft.com/office/drawing/2014/main" val="10003"/>
                      </a:ext>
                    </a:extLst>
                  </a:tr>
                  <a:tr h="475488">
                    <a:tc>
                      <a:txBody>
                        <a:bodyPr/>
                        <a:lstStyle/>
                        <a:p>
                          <a:pPr algn="ctr"/>
                          <a:r>
                            <a:rPr sz="1700" b="1">
                              <a:solidFill>
                                <a:srgbClr val="14252B"/>
                              </a:solidFill>
                              <a:latin typeface="DejaVu Sans"/>
                            </a:rPr>
                            <a:t>xₙ</a:t>
                          </a:r>
                        </a:p>
                      </a:txBody>
                      <a:tcPr anchor="ctr" marL="36576" marR="36576"/>
                    </a:tc>
                    <a:tc>
                      <a:txBody>
                        <a:bodyPr/>
                        <a:lstStyle/>
                        <a:p>
                          <a:pPr algn="ctr"/>
                          <a:r>
                            <a:rPr sz="1700" b="0">
                              <a:solidFill>
                                <a:srgbClr val="14252B"/>
                              </a:solidFill>
                              <a:latin typeface="DejaVu Sans"/>
                            </a:rPr>
                            <a:t>-0.4</a:t>
                          </a:r>
                        </a:p>
                      </a:txBody>
                      <a:tcPr anchor="ctr" marL="36576" marR="36576"/>
                    </a:tc>
                    <a:tc>
                      <a:txBody>
                        <a:bodyPr/>
                        <a:lstStyle/>
                        <a:p>
                          <a:pPr algn="ctr"/>
                          <a:r>
                            <a:rPr sz="1700" b="0">
                              <a:solidFill>
                                <a:srgbClr val="14252B"/>
                              </a:solidFill>
                              <a:latin typeface="DejaVu Sans"/>
                            </a:rPr>
                            <a:t>-0.3</a:t>
                          </a:r>
                        </a:p>
                      </a:txBody>
                      <a:tcPr anchor="ctr" marL="36576" marR="36576"/>
                    </a:tc>
                    <a:tc>
                      <a:txBody>
                        <a:bodyPr/>
                        <a:lstStyle/>
                        <a:p>
                          <a:pPr algn="ctr"/>
                          <a:r>
                            <a:rPr sz="1700" b="0">
                              <a:solidFill>
                                <a:srgbClr val="14252B"/>
                              </a:solidFill>
                              <a:latin typeface="DejaVu Sans"/>
                            </a:rPr>
                            <a:t>-0.2</a:t>
                          </a:r>
                        </a:p>
                      </a:txBody>
                      <a:tcPr anchor="ctr" marL="36576" marR="36576"/>
                    </a:tc>
                    <a:tc>
                      <a:txBody>
                        <a:bodyPr/>
                        <a:lstStyle/>
                        <a:p>
                          <a:pPr algn="ctr"/>
                          <a:r>
                            <a:rPr sz="1700" b="0">
                              <a:solidFill>
                                <a:srgbClr val="14252B"/>
                              </a:solidFill>
                              <a:latin typeface="DejaVu Sans"/>
                            </a:rPr>
                            <a:t>-0.1</a:t>
                          </a:r>
                        </a:p>
                      </a:txBody>
                      <a:tcPr anchor="ctr" marL="36576" marR="36576"/>
                    </a:tc>
                    <a:tc>
                      <a:txBody>
                        <a:bodyPr/>
                        <a:lstStyle/>
                        <a:p>
                          <a:pPr algn="ctr"/>
                          <a:r>
                            <a:rPr sz="1700" b="0">
                              <a:solidFill>
                                <a:srgbClr val="14252B"/>
                              </a:solidFill>
                              <a:latin typeface="DejaVu Sans"/>
                            </a:rPr>
                            <a:t>0</a:t>
                          </a:r>
                        </a:p>
                      </a:txBody>
                      <a:tcPr anchor="ctr" marL="36576" marR="36576"/>
                    </a:tc>
                    <a:tc>
                      <a:txBody>
                        <a:bodyPr/>
                        <a:lstStyle/>
                        <a:p>
                          <a:pPr algn="ctr"/>
                        </a:p>
                      </a:txBody>
                      <a:tcPr anchor="ctr" marL="36576" marR="36576"/>
                    </a:tc>
                    <a:extLst>
                      <a:ext uri="{0D108BD9-81ED-4DB2-BD59-A6C34878D82A}">
                        <a16:rowId xmlns:a16="http://schemas.microsoft.com/office/drawing/2014/main" val="10004"/>
                      </a:ext>
                    </a:extLst>
                  </a:tr>
                  <a:tr h="475488">
                    <a:tc>
                      <a:txBody>
                        <a:bodyPr/>
                        <a:lstStyle/>
                        <a:p>
                          <a:pPr algn="ctr"/>
                          <a:r>
                            <a:rPr sz="1700" b="1">
                              <a:solidFill>
                                <a:srgbClr val="14252B"/>
                              </a:solidFill>
                              <a:latin typeface="DejaVu Sans"/>
                            </a:rPr>
                            <a:t>yₙ</a:t>
                          </a:r>
                        </a:p>
                      </a:txBody>
                      <a:tcPr anchor="ctr" marL="36576" marR="36576"/>
                    </a:tc>
                    <a:tc>
                      <a:txBody>
                        <a:bodyPr/>
                        <a:lstStyle/>
                        <a:p>
                          <a:pPr algn="ctr"/>
                          <a:r>
                            <a:rPr sz="1700" b="0">
                              <a:solidFill>
                                <a:srgbClr val="14252B"/>
                              </a:solidFill>
                              <a:latin typeface="DejaVu Sans"/>
                            </a:rPr>
                            <a:t>1.0004</a:t>
                          </a:r>
                        </a:p>
                      </a:txBody>
                      <a:tcPr anchor="ctr" marL="36576" marR="36576"/>
                    </a:tc>
                    <a:tc>
                      <a:txBody>
                        <a:bodyPr/>
                        <a:lstStyle/>
                        <a:p>
                          <a:pPr algn="ctr"/>
                          <a:r>
                            <a:rPr sz="1700" b="0">
                              <a:solidFill>
                                <a:srgbClr val="14252B"/>
                              </a:solidFill>
                              <a:latin typeface="DejaVu Sans"/>
                            </a:rPr>
                            <a:t>1.9164</a:t>
                          </a:r>
                        </a:p>
                      </a:txBody>
                      <a:tcPr anchor="ctr" marL="36576" marR="36576"/>
                    </a:tc>
                    <a:tc>
                      <a:txBody>
                        <a:bodyPr/>
                        <a:lstStyle/>
                        <a:p>
                          <a:pPr algn="ctr"/>
                          <a:r>
                            <a:rPr sz="1700" b="0">
                              <a:solidFill>
                                <a:srgbClr val="14252B"/>
                              </a:solidFill>
                              <a:latin typeface="DejaVu Sans"/>
                            </a:rPr>
                            <a:t>1.8414</a:t>
                          </a:r>
                        </a:p>
                      </a:txBody>
                      <a:tcPr anchor="ctr" marL="36576" marR="36576"/>
                    </a:tc>
                    <a:tc>
                      <a:txBody>
                        <a:bodyPr/>
                        <a:lstStyle/>
                        <a:p>
                          <a:pPr algn="ctr"/>
                          <a:r>
                            <a:rPr sz="1700" b="0">
                              <a:solidFill>
                                <a:srgbClr val="14252B"/>
                              </a:solidFill>
                              <a:latin typeface="DejaVu Sans"/>
                            </a:rPr>
                            <a:t>1.7746</a:t>
                          </a:r>
                        </a:p>
                      </a:txBody>
                      <a:tcPr anchor="ctr" marL="36576" marR="36576"/>
                    </a:tc>
                    <a:tc>
                      <a:txBody>
                        <a:bodyPr/>
                        <a:lstStyle/>
                        <a:p>
                          <a:pPr algn="ctr"/>
                          <a:r>
                            <a:rPr sz="1700" b="0">
                              <a:solidFill>
                                <a:srgbClr val="14252B"/>
                              </a:solidFill>
                              <a:latin typeface="DejaVu Sans"/>
                            </a:rPr>
                            <a:t>1.7156</a:t>
                          </a:r>
                        </a:p>
                      </a:txBody>
                      <a:tcPr anchor="ctr" marL="36576" marR="36576"/>
                    </a:tc>
                    <a:tc>
                      <a:txBody>
                        <a:bodyPr/>
                        <a:lstStyle/>
                        <a:p>
                          <a:pPr algn="ctr"/>
                        </a:p>
                      </a:txBody>
                      <a:tcPr anchor="ctr" marL="36576" marR="36576"/>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4.14</a:t>
            </a:r>
          </a:p>
        </p:txBody>
      </p:sp>
      <p:pic>
        <p:nvPicPr>
          <p:cNvPr id="3" name="Picture 1" descr="Two graphs of the same parabola, y = x ^ 2 – 3 x + 3. The first shows Euler’s method for the given initial-value problem with a step size of h = 0.05, and the second shows Euler’s method with a step size of h = 0.25. The first then has the points (0, 3), (.5, 1.5), (1, 0.5), (1.5, 0), (2, 0), (2.5, 0.5), and (3, 1.5) plotted with line segments connecting them. The second has the points (0, 3), (0.25, 2.25), (0.5, 1.625), (0.75, 1.125), (1, 0.75), (1.25, 0.5), (1.5, 0.375), (2, 0.5), (2.25, 0.75), (2.5, 1.125), (2.75, 1.625), and (3, 2.25) plotted with line segments connecting them."/>
          <p:cNvPicPr>
            <a:picLocks noGrp="1" noChangeAspect="1"/>
          </p:cNvPicPr>
          <p:nvPr/>
        </p:nvPicPr>
        <p:blipFill>
          <a:blip r:embed="rId3"/>
          <a:stretch>
            <a:fillRect/>
          </a:stretch>
        </p:blipFill>
        <p:spPr bwMode="auto">
          <a:xfrm>
            <a:off x="1752600" y="952670"/>
            <a:ext cx="8674100" cy="466056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Aðferð Eulers fyrir upphafsgildisverkefnið y′=2x−3,y(0)=3 með (a) skrefstærð h=0.5 og (b) skrefstærð h=0.25.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4.3 Aðferð Eulers notuð til að nálga lausnir deildajöfnu</a:t>
            </a:r>
          </a:p>
        </p:txBody>
      </p:sp>
      <p:pic>
        <p:nvPicPr>
          <p:cNvPr id="3" name="Picture 1" descr="Table 4.3 Using Euler’s Method to Approximate Solutions to a Differential Equation; Row 1: n, xn, yn=yn−1+hf(xn−1,yn−1); Row 2: 0, 0, 2; Row 3: 1, 0.1, y1=y0+hf(x0,y0)=1... (Full description in notes)"/>
          <p:cNvPicPr>
            <a:picLocks noGrp="1" noChangeAspect="1"/>
          </p:cNvPicPr>
          <p:nvPr/>
        </p:nvPicPr>
        <p:blipFill>
          <a:blip r:embed="rId3"/>
          <a:stretch>
            <a:fillRect/>
          </a:stretch>
        </p:blipFill>
        <p:spPr bwMode="auto">
          <a:xfrm>
            <a:off x="4165600" y="954283"/>
            <a:ext cx="3848100" cy="5165334"/>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4.3 Aðgreinanlegar deildajöfnur</a:t>
            </a:r>
          </a:p>
        </p:txBody>
      </p:sp>
      <p:sp>
        <p:nvSpPr>
          <p:cNvPr id="3" name="Content Placeholder 2"/>
          <p:cNvSpPr>
            <a:spLocks noGrp="1"/>
          </p:cNvSpPr>
          <p:nvPr>
            <p:ph idx="1"/>
          </p:nvPr>
        </p:nvSpPr>
        <p:spPr/>
        <p:txBody>
          <a:bodyPr/>
          <a:lstStyle/>
          <a:p>
            <a:pPr marL="0" lvl="0" indent="0">
              <a:buNone/>
            </a:pPr>
            <a:r>
              <a:rPr b="1"/>
              <a:t>Námsmarkmið</a:t>
            </a:r>
          </a:p>
          <a:p>
            <a:pPr lvl="0"/>
            <a:r>
              <a:t>Leysa deildajöfnu með aðskilnaði breyta.</a:t>
            </a:r>
          </a:p>
          <a:p>
            <a:pPr lvl="0"/>
            <a:r>
              <a:t>Leysa hagnýt verkefni með aðskilnaði breyta.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4.15</a:t>
            </a:r>
          </a:p>
        </p:txBody>
      </p:sp>
      <p:pic>
        <p:nvPicPr>
          <p:cNvPr id="3" name="Picture 1" descr="A graph of the solution over [-5, 3] for x and [-3, 2] for y. It begins as a horizontal line at y = -2 from x = -5 to just before -3, almost immediately steps up to y = 2 from just after x = -3 to just before x = 0, and almost immediately steps back down to y = -2 just after x = 0 to x = 3."/>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lausnar upphafsgildisverkefnisins y′ = (2x + 3)(y² − 4), y(0)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4.16</a:t>
            </a:r>
          </a:p>
        </p:txBody>
      </p:sp>
      <p:pic>
        <p:nvPicPr>
          <p:cNvPr id="3" name="Picture 1" descr="A diagram of a cylinder filled with water with input and output. It is a 100 liter tank which initially contains 4 kg of salt. The input is 0.5 kg salt / liter and 2 liters / minute. The output is 2 liters / minute."/>
          <p:cNvPicPr>
            <a:picLocks noGrp="1" noChangeAspect="1"/>
          </p:cNvPicPr>
          <p:nvPr/>
        </p:nvPicPr>
        <p:blipFill>
          <a:blip r:embed="rId3"/>
          <a:stretch>
            <a:fillRect/>
          </a:stretch>
        </p:blipFill>
        <p:spPr bwMode="auto">
          <a:xfrm>
            <a:off x="3581400" y="954043"/>
            <a:ext cx="5029200" cy="465781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saltvatnstanki er tiltekið magn saltlausnar í upphafi. Lausn streymir inn í tankinn og út úr honum. Hvernig breytist saltmagnið með tíma?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4.17</a:t>
            </a:r>
          </a:p>
        </p:txBody>
      </p:sp>
      <p:pic>
        <p:nvPicPr>
          <p:cNvPr id="3" name="Picture 1" descr="An image of a pizza is shown. Above the pizza is labeled “Room temperature is 75 degrees” and below the pizza is labeled “Pizza temperature is 200 degrees”."/>
          <p:cNvPicPr>
            <a:picLocks noGrp="1" noChangeAspect="1"/>
          </p:cNvPicPr>
          <p:nvPr/>
        </p:nvPicPr>
        <p:blipFill>
          <a:blip r:embed="rId3"/>
          <a:stretch>
            <a:fillRect/>
          </a:stretch>
        </p:blipFill>
        <p:spPr bwMode="auto">
          <a:xfrm>
            <a:off x="3429112" y="952500"/>
            <a:ext cx="533377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Samkvæmt kólnunarlögmáli Newtons: Ef pítsan kólnar um 10°F á 1 mínútu, hve langur tími líður þar til hún hefur kólnað niður í 150°F?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 Lógistíska jafnan</a:t>
            </a:r>
          </a:p>
        </p:txBody>
      </p:sp>
      <p:sp>
        <p:nvSpPr>
          <p:cNvPr id="3" name="Content Placeholder 2"/>
          <p:cNvSpPr>
            <a:spLocks noGrp="1"/>
          </p:cNvSpPr>
          <p:nvPr>
            <p:ph idx="1"/>
          </p:nvPr>
        </p:nvSpPr>
        <p:spPr/>
        <p:txBody>
          <a:bodyPr/>
          <a:lstStyle/>
          <a:p>
            <a:pPr marL="0" lvl="0" indent="0">
              <a:buNone/>
            </a:pPr>
            <a:r>
              <a:rPr b="1"/>
              <a:t>Námsmarkmið</a:t>
            </a:r>
          </a:p>
          <a:p>
            <a:pPr lvl="0"/>
            <a:r>
              <a:t>Lýsa burðargetu umhverfis í lógistísku líkani af stofnvexti.</a:t>
            </a:r>
          </a:p>
          <a:p>
            <a:pPr lvl="0"/>
            <a:r>
              <a:t>Teikna stefnuvið fyrir lógistíska jöfnu og túlka lausnarferlana.</a:t>
            </a:r>
          </a:p>
          <a:p>
            <a:pPr lvl="0"/>
            <a:r>
              <a:t>Leysa lógistíska jöfnu og túlka niðurstöðurnar.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4.18</a:t>
            </a:r>
          </a:p>
        </p:txBody>
      </p:sp>
      <p:pic>
        <p:nvPicPr>
          <p:cNvPr id="3" name="Picture 1" descr="A graph of an exponential function p(t) = 100 e ^ (0.03 t). It is an increasing concave up function starting in quadrant 2, crosses the y axis at (0, 100), and increases in quadrant 1."/>
          <p:cNvPicPr>
            <a:picLocks noGrp="1" noChangeAspect="1"/>
          </p:cNvPicPr>
          <p:nvPr/>
        </p:nvPicPr>
        <p:blipFill>
          <a:blip r:embed="rId3"/>
          <a:stretch>
            <a:fillRect/>
          </a:stretch>
        </p:blipFill>
        <p:spPr bwMode="auto">
          <a:xfrm>
            <a:off x="2921000" y="952773"/>
            <a:ext cx="6337300" cy="466035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Veldisvaxtarlíkan fyrir stofn.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4.19</a:t>
            </a:r>
          </a:p>
        </p:txBody>
      </p:sp>
      <p:pic>
        <p:nvPicPr>
          <p:cNvPr id="3" name="Picture 1" descr="A diagram of the phase line for the given differential equation. A vertical blue line with arrows on either end has two points marked, at P = K and P = 0, with K &gt; 0. Red arrows point up between 0 and K and down below zero and above K."/>
          <p:cNvPicPr>
            <a:picLocks noGrp="1" noChangeAspect="1"/>
          </p:cNvPicPr>
          <p:nvPr/>
        </p:nvPicPr>
        <p:blipFill>
          <a:blip r:embed="rId3"/>
          <a:stretch>
            <a:fillRect/>
          </a:stretch>
        </p:blipFill>
        <p:spPr bwMode="auto">
          <a:xfrm>
            <a:off x="5475466" y="952500"/>
            <a:ext cx="12410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Fasalína fyrir deildajöfnuna dP/dt = rP(1 − P/K).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4.20</a:t>
            </a:r>
          </a:p>
        </p:txBody>
      </p:sp>
      <p:pic>
        <p:nvPicPr>
          <p:cNvPr id="3" name="Picture 1" descr="This is a photograph of a deer."/>
          <p:cNvPicPr>
            <a:picLocks noGrp="1" noChangeAspect="1"/>
          </p:cNvPicPr>
          <p:nvPr/>
        </p:nvPicPr>
        <p:blipFill>
          <a:blip r:embed="rId3"/>
          <a:stretch>
            <a:fillRect/>
          </a:stretch>
        </p:blipFill>
        <p:spPr bwMode="auto">
          <a:xfrm>
            <a:off x="3263900" y="952793"/>
            <a:ext cx="5651500" cy="466031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verk Rachel Kramer á Flickr, aðlagað)</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4.21</a:t>
            </a:r>
          </a:p>
        </p:txBody>
      </p:sp>
      <p:pic>
        <p:nvPicPr>
          <p:cNvPr id="3" name="Picture 1" descr="A graph of a logistic curve for the deer population with an initial population P_0 of 900,000. The graph begins as an increasing concave up function in quadrant two, changes to an increasing concave down function, crosses the x axis at (0, 900,000), and asymptotically approaches P = 1,072,764 as x goes to infinity."/>
          <p:cNvPicPr>
            <a:picLocks noGrp="1" noChangeAspect="1"/>
          </p:cNvPicPr>
          <p:nvPr/>
        </p:nvPicPr>
        <p:blipFill>
          <a:blip r:embed="rId3"/>
          <a:stretch>
            <a:fillRect/>
          </a:stretch>
        </p:blipFill>
        <p:spPr bwMode="auto">
          <a:xfrm>
            <a:off x="2859695" y="952500"/>
            <a:ext cx="648530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Lógistískur ferill fyrir dýrastofn sem telur 900.000 dýr í upphafi.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4.22</a:t>
            </a:r>
          </a:p>
        </p:txBody>
      </p:sp>
      <p:pic>
        <p:nvPicPr>
          <p:cNvPr id="3" name="Picture 1" descr="A graph of the logistic curve for an initial population of 1,200,000 deer. The graph is a decreasing concave up function which begins in quadrant two, crosses the y axis at (0, 1,200,000), and asymptotically approaches P = 1,072,764 as x goes to infinity."/>
          <p:cNvPicPr>
            <a:picLocks noGrp="1" noChangeAspect="1"/>
          </p:cNvPicPr>
          <p:nvPr/>
        </p:nvPicPr>
        <p:blipFill>
          <a:blip r:embed="rId3"/>
          <a:stretch>
            <a:fillRect/>
          </a:stretch>
        </p:blipFill>
        <p:spPr bwMode="auto">
          <a:xfrm>
            <a:off x="3938360" y="952500"/>
            <a:ext cx="43279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Lógistískur ferill fyrir dýrastofn sem telur 1.200.000 dýr í upphafi.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4.23</a:t>
            </a:r>
          </a:p>
        </p:txBody>
      </p:sp>
      <p:pic>
        <p:nvPicPr>
          <p:cNvPr id="3" name="Picture 1" descr="A graph showing exponential and logistic growth for the same initial population of 900,000 organisms and growth rate of 23.11%. Both begin in quadrant two close to the x axis as increasing concave up curves. The exponential growth curve continues to grow, passing P = 1,072,764 while still in quadrant two. The logistic growth curve changes concavity, crosses the x axis at P_0 = 900,000, and asymptotically approaches P = 1,072,764."/>
          <p:cNvPicPr>
            <a:picLocks noGrp="1" noChangeAspect="1"/>
          </p:cNvPicPr>
          <p:nvPr/>
        </p:nvPicPr>
        <p:blipFill>
          <a:blip r:embed="rId3"/>
          <a:stretch>
            <a:fillRect/>
          </a:stretch>
        </p:blipFill>
        <p:spPr bwMode="auto">
          <a:xfrm>
            <a:off x="2846687" y="952500"/>
            <a:ext cx="649862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Samanburður á veldisvexti og lógistískum vexti þegar upphafsstofninn er 900.000 lífverur og vaxtarhraðinn 23,11%.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 Fyrsta stigs línulegar deildajöfnur</a:t>
            </a:r>
          </a:p>
        </p:txBody>
      </p:sp>
      <p:sp>
        <p:nvSpPr>
          <p:cNvPr id="3" name="Content Placeholder 2"/>
          <p:cNvSpPr>
            <a:spLocks noGrp="1"/>
          </p:cNvSpPr>
          <p:nvPr>
            <p:ph idx="1"/>
          </p:nvPr>
        </p:nvSpPr>
        <p:spPr/>
        <p:txBody>
          <a:bodyPr/>
          <a:lstStyle/>
          <a:p>
            <a:pPr marL="0" lvl="0" indent="0">
              <a:buNone/>
            </a:pPr>
            <a:r>
              <a:rPr b="1"/>
              <a:t>Námsmarkmið</a:t>
            </a:r>
          </a:p>
          <a:p>
            <a:pPr lvl="0"/>
            <a:r>
              <a:t>Rita línulega deildajöfnu af fyrsta stigi á stöðluðu formi.</a:t>
            </a:r>
          </a:p>
          <a:p>
            <a:pPr lvl="0"/>
            <a:r>
              <a:t>Finna heildunarstuðul og nota hann til að leysa línulega deildajöfnu af fyrsta stigi.</a:t>
            </a:r>
          </a:p>
          <a:p>
            <a:pPr lvl="0"/>
            <a:r>
              <a:t>Leysa hagnýt verkefni sem fela í sér línulegar deildajöfnur af fyrsta stigi.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4.24</a:t>
            </a:r>
          </a:p>
        </p:txBody>
      </p:sp>
      <p:pic>
        <p:nvPicPr>
          <p:cNvPr id="3" name="Picture 1" descr="A diagram of a baseball with an arrow above it pointing up and an arrow below it pointing down. The upper arrow is labeled “air resistance –kv” and the lower arrow is labeled “g = -9.8 m/sec ^ 2.”"/>
          <p:cNvPicPr>
            <a:picLocks noGrp="1" noChangeAspect="1"/>
          </p:cNvPicPr>
          <p:nvPr/>
        </p:nvPicPr>
        <p:blipFill>
          <a:blip r:embed="rId3"/>
          <a:stretch>
            <a:fillRect/>
          </a:stretch>
        </p:blipFill>
        <p:spPr bwMode="auto">
          <a:xfrm>
            <a:off x="3950656" y="952500"/>
            <a:ext cx="430338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Kraftar sem verka á hafnabolta á hreyfingu: Þyngdarkrafturinn verkar niður á við en loftmótstaðan gegn hreyfistefnunni.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4.25</a:t>
            </a:r>
          </a:p>
        </p:txBody>
      </p:sp>
      <p:pic>
        <p:nvPicPr>
          <p:cNvPr id="3" name="Picture 1" descr="A diagram of an electric circuit in a rectangle. The top has a capacitor C, the left has a voltage generator Vs, the bottom was a resistor R, and the right has an inductor L."/>
          <p:cNvPicPr>
            <a:picLocks noGrp="1" noChangeAspect="1"/>
          </p:cNvPicPr>
          <p:nvPr/>
        </p:nvPicPr>
        <p:blipFill>
          <a:blip r:embed="rId3"/>
          <a:stretch>
            <a:fillRect/>
          </a:stretch>
        </p:blipFill>
        <p:spPr bwMode="auto">
          <a:xfrm>
            <a:off x="2324100" y="954379"/>
            <a:ext cx="7543800" cy="465714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 rafrás með spennugjafa (VS), þétti (C), spólu (L) og viðnámi (R).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4.26</a:t>
            </a:r>
          </a:p>
        </p:txBody>
      </p:sp>
      <p:pic>
        <p:nvPicPr>
          <p:cNvPr id="3" name="Picture 1" descr="A graph of the given solution over [0, 6] on the x axis. It is an oscillating function, rapidly going from just below -5 to just above 5."/>
          <p:cNvPicPr>
            <a:picLocks noGrp="1" noChangeAspect="1"/>
          </p:cNvPicPr>
          <p:nvPr/>
        </p:nvPicPr>
        <p:blipFill>
          <a:blip r:embed="rId3"/>
          <a:stretch>
            <a:fillRect/>
          </a:stretch>
        </p:blipFill>
        <p:spPr bwMode="auto">
          <a:xfrm>
            <a:off x="3683153" y="952500"/>
            <a:ext cx="4825693" cy="5168900"/>
          </a:xfrm>
          <a:prstGeom prst="rect">
            <a:avLst/>
          </a:prstGeom>
          <a:noFill/>
          <a:ln w="9525">
            <a:noFill/>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notkunarleyfinu CC BY-NC-SA 4.0. Heimilt er að afrita það eða breyta því, en aðeins í tilgangi sem ekki er viðskiptalegs eðlis. Geta verður OpenStax og Rice University sem rétthafa og tilgreina allar breytingar. Öll aðlöguð útgáfa verður að vera gefin út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3280</Words>
  <Application>Microsoft Macintosh PowerPoint</Application>
  <PresentationFormat>Widescreen</PresentationFormat>
  <Paragraphs>193</Paragraphs>
  <Slides>38</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Cambria Math</vt:lpstr>
      <vt:lpstr>Office Theme</vt:lpstr>
      <vt:lpstr>Calculus Volume 2</vt:lpstr>
      <vt:lpstr>Chapter outline</vt:lpstr>
      <vt:lpstr>Figure 4.1</vt:lpstr>
      <vt:lpstr>4.1 Basics of Differential Equations (1 of 2)</vt:lpstr>
      <vt:lpstr>4.1 Basics of Differential Equations (2 of 2)</vt:lpstr>
      <vt:lpstr>Table 4.1 Examples of Differential Equations and Their Solutions </vt:lpstr>
      <vt:lpstr>Figure 4.2</vt:lpstr>
      <vt:lpstr>Figure 4.3</vt:lpstr>
      <vt:lpstr>Figure 4.4</vt:lpstr>
      <vt:lpstr>Figure 4.5</vt:lpstr>
      <vt:lpstr>4.2 Direction Fields and Numerical Methods</vt:lpstr>
      <vt:lpstr>Figure 4.6</vt:lpstr>
      <vt:lpstr>Figure 4.7</vt:lpstr>
      <vt:lpstr>Figure 4.8</vt:lpstr>
      <vt:lpstr>Figure 4.9</vt:lpstr>
      <vt:lpstr>Figure 4.10</vt:lpstr>
      <vt:lpstr>Figure 4.11</vt:lpstr>
      <vt:lpstr>Figure 4.12</vt:lpstr>
      <vt:lpstr>Figure 4.13</vt:lpstr>
      <vt:lpstr>Table 4.2 Using Euler’s Method to Approximate Solutions to a Differential Equation </vt:lpstr>
      <vt:lpstr>Figure 4.14</vt:lpstr>
      <vt:lpstr>Table 4.3 Using Euler’s Method to Approximate Solutions to a Differential Equation </vt:lpstr>
      <vt:lpstr>4.3 Separable Equations</vt:lpstr>
      <vt:lpstr>Figure 4.15</vt:lpstr>
      <vt:lpstr>Figure 4.16</vt:lpstr>
      <vt:lpstr>Figure 4.17</vt:lpstr>
      <vt:lpstr>4.4 The Logistic Equation</vt:lpstr>
      <vt:lpstr>Figure 4.18</vt:lpstr>
      <vt:lpstr>Figure 4.19</vt:lpstr>
      <vt:lpstr>Figure 4.20</vt:lpstr>
      <vt:lpstr>Figure 4.21</vt:lpstr>
      <vt:lpstr>Figure 4.22</vt:lpstr>
      <vt:lpstr>Figure 4.23</vt:lpstr>
      <vt:lpstr>4.5 First-order Linear Equations</vt:lpstr>
      <vt:lpstr>Figure 4.24</vt:lpstr>
      <vt:lpstr>Figure 4.25</vt:lpstr>
      <vt:lpstr>Figure 4.26</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Colby Powers</cp:lastModifiedBy>
  <cp:revision>2</cp:revision>
  <dcterms:created xsi:type="dcterms:W3CDTF">2026-02-23T15:46:29Z</dcterms:created>
  <dcterms:modified xsi:type="dcterms:W3CDTF">2026-02-24T15:51:37Z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 Introduction to Differential Equations</vt:lpwstr>
  </property>
</Properties>
</file>