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3"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an iceboat in action.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 one of an area bounded by a generic curve f(x) at the top, the x-axis at the bottom, the line x = a to the left, and the line x = b to the right. About midway through, the concavity switches from concave down to concave up, and the function starts to increases shortly before the line x = b.</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showing the left-endpoint approximation of area under a curve. Under a parabola with vertex on the y axis and above the x axis, rectangles are drawn between a=x0 on the origin and b = xn. The rectangles have endpoints at a=x0, x1, x2…x(n-1), and b = xn, spaced equally. The height of each rectangle is determined by the value of the given function at the left endpoint of the rectangle.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showing the right-endpoint approximation of area under a curve. Under a parabola with vertex on the y axis and above the x axis, rectangles are drawn between a=x0 on the origin and b = xn. The rectangles have endpoints at a=x0, x1, x2…x(n-1), and b = xn, spaced equally. The height of each rectangle is determined by the value of the given function at the right endpoint of the rectangle.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Diagrams side by side, showing the differences in approximating the area under a parabolic curve with vertex at the origin between the left endpoints method (the first diagram) and the right endpoints method (the second diagram). In the first diagram, rectangles are drawn at even intervals (delta x) under the curve with heights determined by the value of the function at the left endpoints. In the second diagram, the rectangles are drawn in the same fashion, but with heights determined by the value of the function at the right endpoints. The endpoints in both are spaced equally from the origin to (3, 0), labeled x0 to x6.</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left-endpoint approximation of the area under the curve f(x) = x^2 from 0 to 2 with endpoints spaced .5 units apart. The heights of the rectangle are determined by the values of the function at their left endpoints.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right-endpoint approximation method of the area under the curve f(x) = x^2 from 0 to 2 with endpoints spaced .5 units apart. The heights of the rectangles are determined by the values of the function at the right endpoints.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left-endpoint approximation of the area under the given curve from a = x0 to b=x4. The heights of the rectangles are determined by the values of the function at the left endpoints.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the left-endpoint approximation for the area under the given curve from a=x0 to b = x8. The heights of the rectangles are determined by the values of the function at the left endpoints.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left-endpoint approximation of the area under the given curve from a = x0 to b = x32. The heights of the rectangles are determined by the values of the function at the left endpoints.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right-endpoint approximation for the area under the given curve from x0 to x4. The heights of the rectangles are determined by the values of the function at the right endpoints.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right-endpoint approximation for the area under the given curve from a=x0 to b=x8.The heights of the rectangles are determined by the values of the function at the right endpoints.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right-endpoint approximation for the area under the given curve from a=x0 to b=x32. The heights of the rectangles are determined by the values of the function at the right endpoints.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f(x) = 10 − x^2 from 0 to 2. It is set up for a right-end approximation of the area bounded by the curve and the x axis on [1, 2], labeled a=x0 to x4. It shows a lower sum.</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y = sin(x) from 0 to pi. It is set up for a left endpoint approximation from 0 to pi/2 and n=6. It is a lower sum.</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semi circle in quadrant one over the interval [0,6] with center at (3,0). The area under the curve over the interval [3,6] is shaded in blue.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downward opening parabola over [-1, 2] with vertex at (0,2) and x-intercepts at (-1,0) and (1,0). Eight rectangles are drawn evenly over [0,2] with heights determined by the value of the function at the left endpoints of each.</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downward opening parabola over [-2, 2] with vertex at (0,2) and x-intercepts at (-1,0) and (1,0). The area in quadrant one under the curve is shaded blue and labeled A1. The area in quadrant four above the curve and to the left of x=2 is shaded blue and labeled A2.</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an increasing line over [-6, 6] going through the origin and (-3, -6) and (3,6). The area under the line in quadrant one over [0,3] is shaded blue and labeled A1, and the area above the line in quadrant three over [-3,0] is shaded blue and labeled A2.</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 1 with the x-axis labeled as t (hours) and y-axis labeled as v (mi/hr). The area under the line v(t) = 70 is shaded blue over [0,2].</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quadrants one and four with the x-axis labeled as t (hours) and the y axis labeled as v (mi/hr). The first part of the graph is the line v(t) = 60 over [0,2], and the area under the line in quadrant one is shaded. The second part of the graph is the line v(t) = -40 over [2,5], and the area above the line in quadrant four is shaded.</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a increasing line f(x) = x-2 going through the points (-2,-4), (0,2), (2,0), (4,2), and (6,4). The area under the line in quadrant one and to the left of the line x=6 is shaded and labeled A1. The area above the line in quadrant four is shaded and labeled A2.</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f(x) = sqrt(1 + x^2) in red and g(x) = sqrt(1 + x) in blue over [-2, 3]. The function f(x) appears above g(x) except over the interval [0,1]. A second, zoomed-in graph shows this interval more clearly.</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the functions f(x) = sqrt(1 + x^2) and g(x) = sqrt(1 + x) over [-3, 3]. The area under g(x) in quadrant one over [0,1] is shaded. The area under g(x) and f(x) is included in this shaded area. The second, zoomed-in graph shows more clearly that equality between the functions only holds at the endpoints.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in quadrant one showing the shaded area under the function f(x) = x + 1 over [0,5].</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a decreasing line f(x) = 8 – 2x over [-1,4.5]. The line y=4 is drawn over [0,4], which intersects with the line at (2,4). A line is drawn down from (2,4) to the x axis and from (4,4) to the y axis. The area under y=4 is shaded.</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parabola f(x) = x^2 over [-2, 3]. The area under the curve and above the x axis is shaded, and the point (sqrt(3), 3) is marked.</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the parabola f(t) = t^2 – 4 over [-4, 4]. The area above the curve and below the x axis over [-2, 2] is shaded.</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graph of the function f(x) = (x-1) / sqrt(x) over [0,9]. The area under the graph over [1,9] is shaded.</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skydivers free falling in the sky.</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person falling in a wingsuit, which works to reduce the vertical velocity of a skydiver’s fall.</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with the x axis marked as t and the y axis marked normally. The lines y=40 and y=-30 are drawn over [2,4] and [4,5], respectively.The areas between the lines and the x axis are shaded.</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line v(t) = 3t – 5, which goes through points (0, -5) and (5/3, 0). The area over the line and under the x axis in the interval [0, 5/3] is shaded. The area under the line and above the x axis in the interval [5/3, 3] is shaded.</a:t>
            </a:r>
          </a:p>
        </p:txBody>
      </p:sp>
      <p:sp>
        <p:nvSpPr>
          <p:cNvPr id="4" name="Slide Number Placeholder 3"/>
          <p:cNvSpPr>
            <a:spLocks noGrp="1"/>
          </p:cNvSpPr>
          <p:nvPr>
            <p:ph type="sldNum" sz="quarter" idx="10"/>
          </p:nvPr>
        </p:nvSpPr>
        <p:spPr/>
        <p:txBody>
          <a:bodyPr/>
          <a:lstStyle/>
          <a:p>
            <a:fld id="{18BDFEC3-8487-43E8-A154-7C12CBC1FFF2}" type="slidenum">
              <a:rPr lang="en-US"/>
              <a:t>46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an iceboat in action.</a:t>
            </a:r>
          </a:p>
        </p:txBody>
      </p:sp>
      <p:sp>
        <p:nvSpPr>
          <p:cNvPr id="4" name="Slide Number Placeholder 3"/>
          <p:cNvSpPr>
            <a:spLocks noGrp="1"/>
          </p:cNvSpPr>
          <p:nvPr>
            <p:ph type="sldNum" sz="quarter" idx="10"/>
          </p:nvPr>
        </p:nvSpPr>
        <p:spPr/>
        <p:txBody>
          <a:bodyPr/>
          <a:lstStyle/>
          <a:p>
            <a:fld id="{18BDFEC3-8487-43E8-A154-7C12CBC1FFF2}" type="slidenum">
              <a:rPr lang="en-US"/>
              <a:t>47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graphs of the same function f(x) = 3x^8 – 2, side by side. It is symmetric about the y axis, has x-intercepts at (-1,0) and (1,0), and has a y-intercept at (0,-2). The function decreases rapidly as x increases until about -.5, where it levels off at -2. Then, at about .5, it increases rapidly as a mirror image. The first graph is zoomed-out and shows the positive area between the curve and the x axis over [-2,-1] and [1,2]. The second is zoomed-in and shows the negative area between the curve and the x-axis over [-1,1].</a:t>
            </a:r>
          </a:p>
        </p:txBody>
      </p:sp>
      <p:sp>
        <p:nvSpPr>
          <p:cNvPr id="4" name="Slide Number Placeholder 3"/>
          <p:cNvSpPr>
            <a:spLocks noGrp="1"/>
          </p:cNvSpPr>
          <p:nvPr>
            <p:ph type="sldNum" sz="quarter" idx="10"/>
          </p:nvPr>
        </p:nvSpPr>
        <p:spPr/>
        <p:txBody>
          <a:bodyPr/>
          <a:lstStyle/>
          <a:p>
            <a:fld id="{18BDFEC3-8487-43E8-A154-7C12CBC1FFF2}" type="slidenum">
              <a:rPr lang="en-US"/>
              <a:t>48</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given function f(x) = -5 sin(x). The area under the function but above the x axis is shaded over [-pi, 0], and the area above the function and under the x axis is shaded over [0, pi].</a:t>
            </a:r>
          </a:p>
        </p:txBody>
      </p:sp>
      <p:sp>
        <p:nvSpPr>
          <p:cNvPr id="4" name="Slide Number Placeholder 3"/>
          <p:cNvSpPr>
            <a:spLocks noGrp="1"/>
          </p:cNvSpPr>
          <p:nvPr>
            <p:ph type="sldNum" sz="quarter" idx="10"/>
          </p:nvPr>
        </p:nvSpPr>
        <p:spPr/>
        <p:txBody>
          <a:bodyPr/>
          <a:lstStyle/>
          <a:p>
            <a:fld id="{18BDFEC3-8487-43E8-A154-7C12CBC1FFF2}" type="slidenum">
              <a:rPr lang="en-US"/>
              <a:t>49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f(x) = e^x * sqrt(1 + e^x), which is an increasing concave up curve, over [-3, 1]. It begins close to the x axis in quadrant two, crosses the y axis at (0, sqrt(2)), and continues to increase rapidly.</a:t>
            </a:r>
          </a:p>
        </p:txBody>
      </p:sp>
      <p:sp>
        <p:nvSpPr>
          <p:cNvPr id="4" name="Slide Number Placeholder 3"/>
          <p:cNvSpPr>
            <a:spLocks noGrp="1"/>
          </p:cNvSpPr>
          <p:nvPr>
            <p:ph type="sldNum" sz="quarter" idx="10"/>
          </p:nvPr>
        </p:nvSpPr>
        <p:spPr/>
        <p:txBody>
          <a:bodyPr/>
          <a:lstStyle/>
          <a:p>
            <a:fld id="{18BDFEC3-8487-43E8-A154-7C12CBC1FFF2}" type="slidenum">
              <a:rPr lang="en-US"/>
              <a:t>59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f(x) = e^(1-x) over [0, 3]. It crosses the y axis at (0, e) as a decreasing concave up curve and symptotically approaches 0 as x goes to infinity.</a:t>
            </a:r>
          </a:p>
        </p:txBody>
      </p:sp>
      <p:sp>
        <p:nvSpPr>
          <p:cNvPr id="4" name="Slide Number Placeholder 3"/>
          <p:cNvSpPr>
            <a:spLocks noGrp="1"/>
          </p:cNvSpPr>
          <p:nvPr>
            <p:ph type="sldNum" sz="quarter" idx="10"/>
          </p:nvPr>
        </p:nvSpPr>
        <p:spPr/>
        <p:txBody>
          <a:bodyPr/>
          <a:lstStyle/>
          <a:p>
            <a:fld id="{18BDFEC3-8487-43E8-A154-7C12CBC1FFF2}" type="slidenum">
              <a:rPr lang="en-US"/>
              <a:t>60</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of the function f(x) = 3 / (x – 10). There is an asymptote at x=10. The first segment is a decreasing concave down curve that approaches 0 as x goes to negative infinity and approaches negative infinity as x goes to 10. The second segment is a decreasing concave up curve that approaches infinity as x goes to 10 and approaches 0 as x approaches infinity.</a:t>
            </a:r>
          </a:p>
        </p:txBody>
      </p:sp>
      <p:sp>
        <p:nvSpPr>
          <p:cNvPr id="4" name="Slide Number Placeholder 3"/>
          <p:cNvSpPr>
            <a:spLocks noGrp="1"/>
          </p:cNvSpPr>
          <p:nvPr>
            <p:ph type="sldNum" sz="quarter" idx="10"/>
          </p:nvPr>
        </p:nvSpPr>
        <p:spPr/>
        <p:txBody>
          <a:bodyPr/>
          <a:lstStyle/>
          <a:p>
            <a:fld id="{18BDFEC3-8487-43E8-A154-7C12CBC1FFF2}" type="slidenum">
              <a:rPr lang="en-US"/>
              <a:t>61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9df882152a20.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v3_image5_112feb4fb583.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image" Target="../media/v3_image6_a845364773d4.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6_c9975a48d187.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9_588cb629fee7.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20_401b50c3e61f.pn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 Id="rId3" Type="http://schemas.openxmlformats.org/officeDocument/2006/relationships/image" Target="../media/v3_image25_b67ea35d577d.png"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xml" /><Relationship Id="rId3" Type="http://schemas.openxmlformats.org/officeDocument/2006/relationships/image" Target="../media/v3_image26_e370ef92db82.png"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9.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3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2.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5.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6.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9.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0.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1.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2_12777abef532.png"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3_52981c3493df.png"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5_f8bf1bf8c925.png"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6_dcfcf11b656e.png" /></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7.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8.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9.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Stærðfræðigreining, 2. bindi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1. kafli Heildun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kaflans</a:t>
            </a:r>
          </a:p>
        </p:txBody>
      </p:sp>
      <p:sp>
        <p:nvSpPr>
          <p:cNvPr id="3" name="Content Placeholder 2"/>
          <p:cNvSpPr>
            <a:spLocks noGrp="1"/>
          </p:cNvSpPr>
          <p:nvPr>
            <p:ph idx="1"/>
          </p:nvPr>
        </p:nvSpPr>
        <p:spPr/>
        <p:txBody>
          <a:bodyPr/>
          <a:lstStyle/>
          <a:p>
            <a:pPr marL="457189" lvl="0" indent="-457189">
              <a:buAutoNum type="arabicPeriod"/>
            </a:pPr>
            <a:r>
              <a:t>Nálgun á flatarmáli</a:t>
            </a:r>
          </a:p>
          <a:p>
            <a:pPr marL="457189" lvl="0" indent="-457189">
              <a:buAutoNum type="arabicPeriod"/>
            </a:pPr>
            <a:r>
              <a:t>Ákveðna heildið</a:t>
            </a:r>
          </a:p>
          <a:p>
            <a:pPr marL="457189" lvl="0" indent="-457189">
              <a:buAutoNum type="arabicPeriod"/>
            </a:pPr>
            <a:r>
              <a:t>Undirstöðusetning stærðfræðigreiningarinnar</a:t>
            </a:r>
          </a:p>
          <a:p>
            <a:pPr marL="457189" lvl="0" indent="-457189">
              <a:buAutoNum type="arabicPeriod"/>
            </a:pPr>
            <a:r>
              <a:t>Heildunarreglur og setningin um heildarbreytingu</a:t>
            </a:r>
          </a:p>
          <a:p>
            <a:pPr marL="457189" lvl="0" indent="-457189">
              <a:buAutoNum type="arabicPeriod"/>
            </a:pPr>
            <a:r>
              <a:t>Innsetning</a:t>
            </a:r>
          </a:p>
          <a:p>
            <a:pPr marL="457189" lvl="0" indent="-457189">
              <a:buAutoNum type="arabicPeriod"/>
            </a:pPr>
            <a:r>
              <a:t>Heildi sem innihalda vísis- og lograföll</a:t>
            </a:r>
          </a:p>
          <a:p>
            <a:pPr marL="457189" lvl="0" indent="-457189">
              <a:buAutoNum type="arabicPeriod"/>
            </a:pPr>
            <a:r>
              <a:t>Heildi sem skila andhverfum hornaföllum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a:t>
            </a:r>
          </a:p>
        </p:txBody>
      </p:sp>
      <p:pic>
        <p:nvPicPr>
          <p:cNvPr id="3" name="Picture 1" descr="Photo of an iceboat in action."/>
          <p:cNvPicPr>
            <a:picLocks noGrp="1" noChangeAspect="1"/>
          </p:cNvPicPr>
          <p:nvPr/>
        </p:nvPicPr>
        <p:blipFill>
          <a:blip r:embed="rId3"/>
          <a:stretch>
            <a:fillRect/>
          </a:stretch>
        </p:blipFill>
        <p:spPr bwMode="auto">
          <a:xfrm>
            <a:off x="3164143" y="952500"/>
            <a:ext cx="586371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Íssiglingar eru vinsæl vetraríþrótt sums staðar í norðurhluta Bandaríkjanna og í Evrópu. (mynd: Carter Brown, Flickr; aðlöguð)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1.1 Nálgun á flatarmáli</a:t>
            </a:r>
          </a:p>
        </p:txBody>
      </p:sp>
      <p:sp>
        <p:nvSpPr>
          <p:cNvPr id="3" name="Content Placeholder 2"/>
          <p:cNvSpPr>
            <a:spLocks noGrp="1"/>
          </p:cNvSpPr>
          <p:nvPr>
            <p:ph idx="1"/>
          </p:nvPr>
        </p:nvSpPr>
        <p:spPr/>
        <p:txBody>
          <a:bodyPr/>
          <a:lstStyle/>
          <a:p>
            <a:pPr marL="0" lvl="0" indent="0">
              <a:buNone/>
            </a:pPr>
            <a:r>
              <a:rPr b="1"/>
              <a:t>Námsmarkmið</a:t>
            </a:r>
          </a:p>
          <a:p>
            <a:pPr lvl="0"/>
            <a:r>
              <a:t>Nota summutáknun (sigma-táknun) til að reikna summur og veldi heiltalna.</a:t>
            </a:r>
          </a:p>
          <a:p>
            <a:pPr lvl="0"/>
            <a:r>
              <a:t>Nota summu flatarmála rétthyrninga til að nálga flatarmálið undir ferli.</a:t>
            </a:r>
          </a:p>
          <a:p>
            <a:pPr lvl="0"/>
            <a:r>
              <a:t>Nota Riemann-summur til að nálga flatarmál.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a:t>
            </a:r>
          </a:p>
        </p:txBody>
      </p:sp>
      <p:pic>
        <p:nvPicPr>
          <p:cNvPr id="3" name="Picture 1" descr="A graph in quadrant one of an area bounded by a generic curve f(x) at the top, the x-axis at the bottom, the line x = a to the left, and the line x = b to the right. About midway through, the concavity switches from concave down to concave up, and the function starts to increases shortly before the line x = b."/>
          <p:cNvPicPr>
            <a:picLocks noGrp="1" noChangeAspect="1"/>
          </p:cNvPicPr>
          <p:nvPr/>
        </p:nvPicPr>
        <p:blipFill>
          <a:blip r:embed="rId3"/>
          <a:stretch>
            <a:fillRect/>
          </a:stretch>
        </p:blipFill>
        <p:spPr bwMode="auto">
          <a:xfrm>
            <a:off x="3621968" y="952500"/>
            <a:ext cx="494806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 (skyggða svæðisins) sem afmarkast að ofan af ferlinum f(x), að neðan af x-ásnum, til vinstri af línunni x=a og til hægri af línunni x=b.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a:t>
            </a:r>
          </a:p>
        </p:txBody>
      </p:sp>
      <p:pic>
        <p:nvPicPr>
          <p:cNvPr id="3" name="Picture 1" descr="A diagram showing the left-endpoint approximation of area under a curve. Under a parabola with vertex on the y axis and above the x axis, rectangles are drawn between a=x0 on the origin and b = xn. The rectangles have endpoints at a=x0, x1, x2…x(n-1), and b = xn, spaced equally. The height of each rectangle is determined by the value of the given function at the left endpoint of the rectangle."/>
          <p:cNvPicPr>
            <a:picLocks noGrp="1" noChangeAspect="1"/>
          </p:cNvPicPr>
          <p:nvPr/>
        </p:nvPicPr>
        <p:blipFill>
          <a:blip r:embed="rId3"/>
          <a:stretch>
            <a:fillRect/>
          </a:stretch>
        </p:blipFill>
        <p:spPr bwMode="auto">
          <a:xfrm>
            <a:off x="1386750" y="952500"/>
            <a:ext cx="941849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nálgun flatarmáls undir ferli með vinstri endapunktum ræðst hæð hvers rétthyrnings af fallgildinu við vinstri enda hvers hlutbils.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a:t>
            </a:r>
          </a:p>
        </p:txBody>
      </p:sp>
      <p:pic>
        <p:nvPicPr>
          <p:cNvPr id="3" name="Picture 1" descr="A diagram showing the right-endpoint approximation of area under a curve. Under a parabola with vertex on the y axis and above the x axis, rectangles are drawn between a=x0 on the origin and b = xn. The rectangles have endpoints at a=x0, x1, x2…x(n-1), and b = xn, spaced equally. The height of each rectangle is determined by the value of the given function at the right endpoint of the rectangle."/>
          <p:cNvPicPr>
            <a:picLocks noGrp="1" noChangeAspect="1"/>
          </p:cNvPicPr>
          <p:nvPr/>
        </p:nvPicPr>
        <p:blipFill>
          <a:blip r:embed="rId3"/>
          <a:stretch>
            <a:fillRect/>
          </a:stretch>
        </p:blipFill>
        <p:spPr bwMode="auto">
          <a:xfrm>
            <a:off x="1386750" y="952500"/>
            <a:ext cx="941849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nálgun flatarmáls undir ferli með hægri endapunktum ræðst hæð hvers rétthyrnings af fallgildinu við hægri enda hvers hlutbils. Athugið að þessi nálgun er frábrugðin nálguninni með vinstri endapunktum á mynd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a:t>
            </a:r>
          </a:p>
        </p:txBody>
      </p:sp>
      <p:pic>
        <p:nvPicPr>
          <p:cNvPr id="3" name="Picture 1" descr="Diagrams side by side, showing the differences in approximating the area under a parabolic curve with vertex at the origin between the left endpoints method (the first diagram) and the right endpoints method (the second diagram). In the first diagram, rectangles are drawn at even intervals (delta x) under the curve with heights determined by the value of the function at the left endpoints. In the second diagram, the rectangles are drawn in the same fashion, but with heights determined by the value of the function at the right endpoints. The endpoints in both are spaced equally from the origin to (3, 0), labeled x0 to x6."/>
          <p:cNvPicPr>
            <a:picLocks noGrp="1" noChangeAspect="1"/>
          </p:cNvPicPr>
          <p:nvPr/>
        </p:nvPicPr>
        <p:blipFill>
          <a:blip r:embed="rId3"/>
          <a:stretch>
            <a:fillRect/>
          </a:stretch>
        </p:blipFill>
        <p:spPr bwMode="auto">
          <a:xfrm>
            <a:off x="609600" y="953154"/>
            <a:ext cx="10960100" cy="465959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Aðferðir til að nálga flatarmálið undir ferli með (a) vinstri endapunktum og (b) hægri endapunktum.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a:t>
            </a:r>
          </a:p>
        </p:txBody>
      </p:sp>
      <p:pic>
        <p:nvPicPr>
          <p:cNvPr id="3" name="Picture 1" descr="A graph of the left-endpoint approximation of the area under the curve f(x) = x^2 from 0 to 2 with endpoints spaced .5 units apart. The heights of the rectangle are determined by the values of the function at their left endpoints."/>
          <p:cNvPicPr>
            <a:picLocks noGrp="1" noChangeAspect="1"/>
          </p:cNvPicPr>
          <p:nvPr/>
        </p:nvPicPr>
        <p:blipFill>
          <a:blip r:embed="rId3"/>
          <a:stretch>
            <a:fillRect/>
          </a:stretch>
        </p:blipFill>
        <p:spPr bwMode="auto">
          <a:xfrm>
            <a:off x="1373478" y="952500"/>
            <a:ext cx="945774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nálgun með vinstri endapunktum á flatarmálinu undir f(x)=x² frá 0 til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a:t>
            </a:r>
          </a:p>
        </p:txBody>
      </p:sp>
      <p:pic>
        <p:nvPicPr>
          <p:cNvPr id="3" name="Picture 1" descr="A graph of the right-endpoint approximation method of the area under the curve f(x) = x^2 from 0 to 2 with endpoints spaced .5 units apart. The heights of the rectangles are determined by the values of the function at the right endpoints."/>
          <p:cNvPicPr>
            <a:picLocks noGrp="1" noChangeAspect="1"/>
          </p:cNvPicPr>
          <p:nvPr/>
        </p:nvPicPr>
        <p:blipFill>
          <a:blip r:embed="rId3"/>
          <a:stretch>
            <a:fillRect/>
          </a:stretch>
        </p:blipFill>
        <p:spPr bwMode="auto">
          <a:xfrm>
            <a:off x="1347342" y="952500"/>
            <a:ext cx="9497315"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nálgun með hægri endapunktum á flatarmálinu undir f(x)=x² frá 0 til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a:t>
            </a:r>
          </a:p>
        </p:txBody>
      </p:sp>
      <p:pic>
        <p:nvPicPr>
          <p:cNvPr id="3" name="Picture 1" descr="A graph of the left-endpoint approximation of the area under the given curve from a = x0 to b=x4. The heights of the rectangles are determined by the values of the function at the left endpoints."/>
          <p:cNvPicPr>
            <a:picLocks noGrp="1" noChangeAspect="1"/>
          </p:cNvPicPr>
          <p:nvPr/>
        </p:nvPicPr>
        <p:blipFill>
          <a:blip r:embed="rId3"/>
          <a:stretch>
            <a:fillRect/>
          </a:stretch>
        </p:blipFill>
        <p:spPr bwMode="auto">
          <a:xfrm>
            <a:off x="1333740" y="952500"/>
            <a:ext cx="953722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svæðinu frá a til b er skipt í fjögur jafn stór hlutbil og notuð nálgun með vinstri endapunktum er flatarmálið undir ferlinum um það bil jafnt summu flatarmála rétthyrninganna.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a:t>
            </a:r>
          </a:p>
        </p:txBody>
      </p:sp>
      <p:pic>
        <p:nvPicPr>
          <p:cNvPr id="3" name="Picture 1" descr="A graph showing the left-endpoint approximation for the area under the given curve from a=x0 to b = x8. The heights of the rectangles are determined by the values of the function at the left endpoints."/>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nálgun með vinstri endapunktum er svæðinu undir ferlinum skipt í n=8 jafn breið rétthyrnd svæði.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1.10</a:t>
            </a:r>
          </a:p>
        </p:txBody>
      </p:sp>
      <p:pic>
        <p:nvPicPr>
          <p:cNvPr id="3" name="Picture 1" descr="A graph of the left-endpoint approximation of the area under the given curve from a = x0 to b = x32. The heights of the rectangles are determined by the values of the function at the left endpoints."/>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Hér eru 32 rétthyrningar felldir undir ferilinn til að nálga flatarmálið með vinstri endapunktum.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1.11</a:t>
            </a:r>
          </a:p>
        </p:txBody>
      </p:sp>
      <p:pic>
        <p:nvPicPr>
          <p:cNvPr id="3" name="Picture 1" descr="A graph of the right-endpoint approximation for the area under the given curve from x0 to x4. The heights of the rectangles are determined by the values of the function at the right endpoints."/>
          <p:cNvPicPr>
            <a:picLocks noGrp="1" noChangeAspect="1"/>
          </p:cNvPicPr>
          <p:nvPr/>
        </p:nvPicPr>
        <p:blipFill>
          <a:blip r:embed="rId3"/>
          <a:stretch>
            <a:fillRect/>
          </a:stretch>
        </p:blipFill>
        <p:spPr bwMode="auto">
          <a:xfrm>
            <a:off x="1333740" y="952500"/>
            <a:ext cx="953722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Nú skiptum við svæðinu undir ferlinum í fjögur jafn stór hlutbil til að nálga flatarmálið með hægri endapunktum.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1.12</a:t>
            </a:r>
          </a:p>
        </p:txBody>
      </p:sp>
      <p:pic>
        <p:nvPicPr>
          <p:cNvPr id="3" name="Picture 1" descr="A graph of the right-endpoint approximation for the area under the given curve from a=x0 to b=x8.The heights of the rectangles are determined by the values of the function at the right endpoints."/>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Hér notum við nálgun með hægri endapunktum á svæði sem skipt er í átta jafn stór hlutbil.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1.13</a:t>
            </a:r>
          </a:p>
        </p:txBody>
      </p:sp>
      <p:pic>
        <p:nvPicPr>
          <p:cNvPr id="3" name="Picture 1" descr="A graph of the right-endpoint approximation for the area under the given curve from a=x0 to b=x32. The heights of the rectangles are determined by the values of the function at the right endpoints."/>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Svæðinu er skipt í 32 jafn stór hlutbil til að nálga flatarmálið með hægri endapunktum.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1.1 Nálganir með vinstri og hægri endapunktum samleitast þegar </a:t>
            </a:r>
            <a:r>
              <a:rPr i="1"/>
              <a:t>n</a:t>
            </a:r>
            <a:r>
              <a:t> vex </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Gildi </a:t>
                          </a:r>
                          <a:r>
                            <a:rPr i="1"/>
                            <a:t>n</a:t>
                          </a:r>
                        </a:p>
                      </a:txBody>
                      <a:tcPr/>
                    </a:tc>
                    <a:tc>
                      <a:txBody>
                        <a:bodyPr/>
                        <a:lstStyle/>
                        <a:p>
                          <a:pPr marL="0" lvl="0" indent="0">
                            <a:buNone/>
                          </a:pPr>
                          <a:r>
                            <a:t>Nálgað flatarmál </a:t>
                          </a:r>
                          <a:r>
                            <a:rPr i="1"/>
                            <a:t>L</a:t>
                          </a:r>
                          <a:r>
                            <a:rPr i="1" baseline="-25000"/>
                            <a:t>n</a:t>
                          </a:r>
                        </a:p>
                      </a:txBody>
                      <a:tcPr/>
                    </a:tc>
                    <a:tc>
                      <a:txBody>
                        <a:bodyPr/>
                        <a:lstStyle/>
                        <a:p>
                          <a:pPr marL="0" lvl="0" indent="0">
                            <a:buNone/>
                          </a:pPr>
                          <a:r>
                            <a:t>Nálgað flatarmál </a:t>
                          </a:r>
                          <a:r>
                            <a:rPr i="1"/>
                            <a:t>R</a:t>
                          </a:r>
                          <a:r>
                            <a:rPr i="1" baseline="-25000"/>
                            <a:t>n</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𝑛</m:t>
                                </m:r>
                                <m:r>
                                  <a:rPr>
                                    <a:latin typeface="Cambria Math" panose="02040503050406030204" pitchFamily="18" charset="0"/>
                                  </a:rPr>
                                  <m:t>=4</m:t>
                                </m:r>
                              </m:oMath>
                            </m:oMathPara>
                          </a14:m>
                          <a:endParaRPr/>
                        </a:p>
                      </a:txBody>
                      <a:tcPr/>
                    </a:tc>
                    <a:tc>
                      <a:txBody>
                        <a:bodyPr/>
                        <a:lstStyle/>
                        <a:p>
                          <a:pPr marL="0" lvl="0" indent="0">
                            <a:buNone/>
                          </a:pPr>
                          <a:r>
                            <a:t>7.5</a:t>
                          </a:r>
                        </a:p>
                      </a:txBody>
                      <a:tcPr/>
                    </a:tc>
                    <a:tc>
                      <a:txBody>
                        <a:bodyPr/>
                        <a:lstStyle/>
                        <a:p>
                          <a:pPr marL="0" lvl="0" indent="0">
                            <a:buNone/>
                          </a:pPr>
                          <a:r>
                            <a:t>8.5</a:t>
                          </a: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𝑛</m:t>
                                </m:r>
                                <m:r>
                                  <a:rPr>
                                    <a:latin typeface="Cambria Math" panose="02040503050406030204" pitchFamily="18" charset="0"/>
                                  </a:rPr>
                                  <m:t>=8</m:t>
                                </m:r>
                              </m:oMath>
                            </m:oMathPara>
                          </a14:m>
                          <a:endParaRPr/>
                        </a:p>
                      </a:txBody>
                      <a:tcPr/>
                    </a:tc>
                    <a:tc>
                      <a:txBody>
                        <a:bodyPr/>
                        <a:lstStyle/>
                        <a:p>
                          <a:pPr marL="0" lvl="0" indent="0">
                            <a:buNone/>
                          </a:pPr>
                          <a:r>
                            <a:t>7.75</a:t>
                          </a:r>
                        </a:p>
                      </a:txBody>
                      <a:tcPr/>
                    </a:tc>
                    <a:tc>
                      <a:txBody>
                        <a:bodyPr/>
                        <a:lstStyle/>
                        <a:p>
                          <a:pPr marL="0" lvl="0" indent="0">
                            <a:buNone/>
                          </a:pPr>
                          <a:r>
                            <a:t>8.25</a:t>
                          </a: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𝑛</m:t>
                                </m:r>
                                <m:r>
                                  <a:rPr>
                                    <a:latin typeface="Cambria Math" panose="02040503050406030204" pitchFamily="18" charset="0"/>
                                  </a:rPr>
                                  <m:t>=32</m:t>
                                </m:r>
                              </m:oMath>
                            </m:oMathPara>
                          </a14:m>
                          <a:endParaRPr/>
                        </a:p>
                      </a:txBody>
                      <a:tcPr/>
                    </a:tc>
                    <a:tc>
                      <a:txBody>
                        <a:bodyPr/>
                        <a:lstStyle/>
                        <a:p>
                          <a:pPr marL="0" lvl="0" indent="0">
                            <a:buNone/>
                          </a:pPr>
                          <a:r>
                            <a:t>7.94</a:t>
                          </a:r>
                        </a:p>
                      </a:txBody>
                      <a:tcPr/>
                    </a:tc>
                    <a:tc>
                      <a:txBody>
                        <a:bodyPr/>
                        <a:lstStyle/>
                        <a:p>
                          <a:pPr marL="0" lvl="0" indent="0">
                            <a:buNone/>
                          </a:pPr>
                          <a:r>
                            <a:t>8.06</a:t>
                          </a:r>
                        </a:p>
                      </a:txBody>
                      <a:tcPr/>
                    </a:tc>
                    <a:extLst>
                      <a:ext uri="{0D108BD9-81ED-4DB2-BD59-A6C34878D82A}">
                        <a16:rowId xmlns:a16="http://schemas.microsoft.com/office/drawing/2014/main" val="10003"/>
                      </a:ext>
                    </a:extLst>
                  </a:tr>
                </a:tbl>
              </a:graphicData>
            </a:graphic>
          </p:graphicFrame>
        </mc:Choice>
        <mc:Fallback>
          <p:pic>
            <p:nvPicPr>
              <p:cNvPr id="6" name="Full-table fallback 6"/>
              <p:cNvPicPr>
                <a:picLocks noChangeAspect="1"/>
              </p:cNvPicPr>
              <p:nvPr/>
            </p:nvPicPr>
            <p:blipFill>
              <a:blip r:embed="rId2"/>
              <a:stretch>
                <a:fillRect/>
              </a:stretch>
            </p:blipFill>
            <p:spPr>
              <a:xfrm>
                <a:off x="609600" y="952500"/>
                <a:ext cx="10972800" cy="1463040"/>
              </a:xfrm>
              <a:prstGeom prst="rect">
                <a:avLst/>
              </a:prstGeom>
            </p:spPr>
          </p:pic>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1.14</a:t>
            </a:r>
          </a:p>
        </p:txBody>
      </p:sp>
      <p:pic>
        <p:nvPicPr>
          <p:cNvPr id="3" name="Picture 1" descr="The graph of f(x) = 10 − x^2 from 0 to 2. It is set up for a right-end approximation of the area bounded by the curve and the x axis on [1, 2], labeled a=x0 to x4. It shows a lower sum."/>
          <p:cNvPicPr>
            <a:picLocks noGrp="1" noChangeAspect="1"/>
          </p:cNvPicPr>
          <p:nvPr/>
        </p:nvPicPr>
        <p:blipFill>
          <a:blip r:embed="rId3"/>
          <a:stretch>
            <a:fillRect/>
          </a:stretch>
        </p:blipFill>
        <p:spPr bwMode="auto">
          <a:xfrm>
            <a:off x="1968985" y="952500"/>
            <a:ext cx="825403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fallsins f(x)=10−x² sýnir nálgun með hægri endapunktum á flatarmáli svæðisins sem afmarkast af ferlinum og x-ásnum á [1,2]; nálgunin gefur neðri summu.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1.15</a:t>
            </a:r>
          </a:p>
        </p:txBody>
      </p:sp>
      <p:pic>
        <p:nvPicPr>
          <p:cNvPr id="3" name="Picture 1" descr="A graph of the function y = sin(x) from 0 to pi. It is set up for a left endpoint approximation from 0 to pi/2 and n=6. It is a lower sum."/>
          <p:cNvPicPr>
            <a:picLocks noGrp="1" noChangeAspect="1"/>
          </p:cNvPicPr>
          <p:nvPr/>
        </p:nvPicPr>
        <p:blipFill>
          <a:blip r:embed="rId3"/>
          <a:stretch>
            <a:fillRect/>
          </a:stretch>
        </p:blipFill>
        <p:spPr bwMode="auto">
          <a:xfrm>
            <a:off x="615496" y="1498600"/>
            <a:ext cx="10961007" cy="3568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Svæðinu undir grafinu y=sin x er skipt í sex hluta: Δx=(π/2)/6=π/12.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1.2 Árleg meðalaukning CO</a:t>
            </a:r>
            <a:r>
              <a:rPr baseline="-25000"/>
              <a:t>2</a:t>
            </a:r>
            <a:r>
              <a:t> í andrúmslofti, 1964–2013</a:t>
            </a:r>
          </a:p>
        </p:txBody>
      </p:sp>
      <p:graphicFrame>
        <p:nvGraphicFramePr>
          <p:cNvPr id="6" name="Content Placeholder 5"/>
          <p:cNvGraphicFramePr>
            <a:graphicFrameLocks noGrp="1"/>
          </p:cNvGraphicFramePr>
          <p:nvPr>
            <p:ph idx="1"/>
          </p:nvPr>
        </p:nvGraphicFramePr>
        <p:xfrm>
          <a:off x="609600" y="952500"/>
          <a:ext cx="10972800" cy="4660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Áratugur</a:t>
                      </a:r>
                    </a:p>
                  </a:txBody>
                  <a:tcPr/>
                </a:tc>
                <a:tc>
                  <a:txBody>
                    <a:bodyPr/>
                    <a:lstStyle/>
                    <a:p>
                      <a:pPr marL="0" lvl="0" indent="0">
                        <a:buNone/>
                      </a:pPr>
                      <a:r>
                        <a:t>ppm/ár</a:t>
                      </a:r>
                    </a:p>
                  </a:txBody>
                  <a:tcPr/>
                </a:tc>
                <a:extLst>
                  <a:ext uri="{0D108BD9-81ED-4DB2-BD59-A6C34878D82A}">
                    <a16:rowId xmlns:a16="http://schemas.microsoft.com/office/drawing/2014/main" val="10000"/>
                  </a:ext>
                </a:extLst>
              </a:tr>
              <a:tr h="0">
                <a:tc>
                  <a:txBody>
                    <a:bodyPr/>
                    <a:lstStyle/>
                    <a:p>
                      <a:pPr marL="0" lvl="0" indent="0">
                        <a:buNone/>
                      </a:pPr>
                      <a:r>
                        <a:t>1964–1973</a:t>
                      </a:r>
                    </a:p>
                  </a:txBody>
                  <a:tcPr/>
                </a:tc>
                <a:tc>
                  <a:txBody>
                    <a:bodyPr/>
                    <a:lstStyle/>
                    <a:p>
                      <a:pPr marL="0" lvl="0" indent="0">
                        <a:buNone/>
                      </a:pPr>
                      <a:r>
                        <a:t>1.07</a:t>
                      </a:r>
                    </a:p>
                  </a:txBody>
                  <a:tcPr/>
                </a:tc>
                <a:extLst>
                  <a:ext uri="{0D108BD9-81ED-4DB2-BD59-A6C34878D82A}">
                    <a16:rowId xmlns:a16="http://schemas.microsoft.com/office/drawing/2014/main" val="10001"/>
                  </a:ext>
                </a:extLst>
              </a:tr>
              <a:tr h="0">
                <a:tc>
                  <a:txBody>
                    <a:bodyPr/>
                    <a:lstStyle/>
                    <a:p>
                      <a:pPr marL="0" lvl="0" indent="0">
                        <a:buNone/>
                      </a:pPr>
                      <a:r>
                        <a:t>1974–1983</a:t>
                      </a:r>
                    </a:p>
                  </a:txBody>
                  <a:tcPr/>
                </a:tc>
                <a:tc>
                  <a:txBody>
                    <a:bodyPr/>
                    <a:lstStyle/>
                    <a:p>
                      <a:pPr marL="0" lvl="0" indent="0">
                        <a:buNone/>
                      </a:pPr>
                      <a:r>
                        <a:t>1.34</a:t>
                      </a:r>
                    </a:p>
                  </a:txBody>
                  <a:tcPr/>
                </a:tc>
                <a:extLst>
                  <a:ext uri="{0D108BD9-81ED-4DB2-BD59-A6C34878D82A}">
                    <a16:rowId xmlns:a16="http://schemas.microsoft.com/office/drawing/2014/main" val="10002"/>
                  </a:ext>
                </a:extLst>
              </a:tr>
              <a:tr h="0">
                <a:tc>
                  <a:txBody>
                    <a:bodyPr/>
                    <a:lstStyle/>
                    <a:p>
                      <a:pPr marL="0" lvl="0" indent="0">
                        <a:buNone/>
                      </a:pPr>
                      <a:r>
                        <a:t>1984–1993</a:t>
                      </a:r>
                    </a:p>
                  </a:txBody>
                  <a:tcPr/>
                </a:tc>
                <a:tc>
                  <a:txBody>
                    <a:bodyPr/>
                    <a:lstStyle/>
                    <a:p>
                      <a:pPr marL="0" lvl="0" indent="0">
                        <a:buNone/>
                      </a:pPr>
                      <a:r>
                        <a:t>1.40</a:t>
                      </a:r>
                    </a:p>
                  </a:txBody>
                  <a:tcPr/>
                </a:tc>
                <a:extLst>
                  <a:ext uri="{0D108BD9-81ED-4DB2-BD59-A6C34878D82A}">
                    <a16:rowId xmlns:a16="http://schemas.microsoft.com/office/drawing/2014/main" val="10003"/>
                  </a:ext>
                </a:extLst>
              </a:tr>
              <a:tr h="0">
                <a:tc>
                  <a:txBody>
                    <a:bodyPr/>
                    <a:lstStyle/>
                    <a:p>
                      <a:pPr marL="0" lvl="0" indent="0">
                        <a:buNone/>
                      </a:pPr>
                      <a:r>
                        <a:t>1994–2003</a:t>
                      </a:r>
                    </a:p>
                  </a:txBody>
                  <a:tcPr/>
                </a:tc>
                <a:tc>
                  <a:txBody>
                    <a:bodyPr/>
                    <a:lstStyle/>
                    <a:p>
                      <a:pPr marL="0" lvl="0" indent="0">
                        <a:buNone/>
                      </a:pPr>
                      <a:r>
                        <a:t>1.87</a:t>
                      </a:r>
                    </a:p>
                  </a:txBody>
                  <a:tcPr/>
                </a:tc>
                <a:extLst>
                  <a:ext uri="{0D108BD9-81ED-4DB2-BD59-A6C34878D82A}">
                    <a16:rowId xmlns:a16="http://schemas.microsoft.com/office/drawing/2014/main" val="10004"/>
                  </a:ext>
                </a:extLst>
              </a:tr>
              <a:tr h="0">
                <a:tc>
                  <a:txBody>
                    <a:bodyPr/>
                    <a:lstStyle/>
                    <a:p>
                      <a:pPr marL="0" lvl="0" indent="0">
                        <a:buNone/>
                      </a:pPr>
                      <a:r>
                        <a:t>2004–2013</a:t>
                      </a:r>
                    </a:p>
                  </a:txBody>
                  <a:tcPr/>
                </a:tc>
                <a:tc>
                  <a:txBody>
                    <a:bodyPr/>
                    <a:lstStyle/>
                    <a:p>
                      <a:pPr marL="0" lvl="0" indent="0">
                        <a:buNone/>
                      </a:pPr>
                      <a:r>
                        <a:t>2.07</a:t>
                      </a:r>
                    </a:p>
                  </a:txBody>
                  <a:tcPr/>
                </a:tc>
                <a:extLst>
                  <a:ext uri="{0D108BD9-81ED-4DB2-BD59-A6C34878D82A}">
                    <a16:rowId xmlns:a16="http://schemas.microsoft.com/office/drawing/2014/main" val="10005"/>
                  </a:ext>
                </a:extLst>
              </a:tr>
            </a:tbl>
          </a:graphicData>
        </a:graphic>
      </p:graphicFrame>
      <p:sp>
        <p:nvSpPr>
          <p:cNvPr id="3" name="TextBox 3"/>
          <p:cNvSpPr txBox="1"/>
          <p:nvPr/>
        </p:nvSpPr>
        <p:spPr>
          <a:xfrm>
            <a:off x="609600" y="5613400"/>
            <a:ext cx="10972800" cy="508000"/>
          </a:xfrm>
          <a:prstGeom prst="rect">
            <a:avLst/>
          </a:prstGeom>
          <a:noFill/>
        </p:spPr>
        <p:txBody>
          <a:bodyPr/>
          <a:lstStyle/>
          <a:p>
            <a:pPr marL="0" lvl="0" indent="0" algn="ctr">
              <a:buNone/>
              <a:defRPr sz="1200"/>
            </a:pPr>
            <a:r>
              <a:t>Heimild: http://www.esrl.noaa.gov/gmd/ccgg/trends/.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1.3 Áætluð hækkun sjávarborðs á hverju 20 ára tímabili, 1870–1990 </a:t>
            </a:r>
          </a:p>
        </p:txBody>
      </p:sp>
      <p:pic>
        <p:nvPicPr>
          <p:cNvPr id="3" name="Picture 1" descr="Heimild: http://link.springer.com/article/10.1007%2Fs10712-011-9119-1"/>
          <p:cNvPicPr>
            <a:picLocks noGrp="1" noChangeAspect="1"/>
          </p:cNvPicPr>
          <p:nvPr/>
        </p:nvPicPr>
        <p:blipFill>
          <a:blip r:embed="rId2"/>
          <a:stretch>
            <a:fillRect/>
          </a:stretch>
        </p:blipFill>
        <p:spPr bwMode="auto">
          <a:xfrm>
            <a:off x="4445000" y="955742"/>
            <a:ext cx="3302000" cy="465441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http://link.springer.com/article/10.1007%2Fs10712-011-9119-1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1.4 Áætluð hækkun bensínverðs á hverju 10 ára tímabili, 1950–2000 </a:t>
            </a:r>
          </a:p>
        </p:txBody>
      </p:sp>
      <p:graphicFrame>
        <p:nvGraphicFramePr>
          <p:cNvPr id="6" name="Content Placeholder 5"/>
          <p:cNvGraphicFramePr>
            <a:graphicFrameLocks noGrp="1"/>
          </p:cNvGraphicFramePr>
          <p:nvPr>
            <p:ph idx="1"/>
          </p:nvPr>
        </p:nvGraphicFramePr>
        <p:xfrm>
          <a:off x="609600" y="952500"/>
          <a:ext cx="10972800" cy="4660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Upphafsár</a:t>
                      </a:r>
                    </a:p>
                  </a:txBody>
                  <a:tcPr/>
                </a:tc>
                <a:tc>
                  <a:txBody>
                    <a:bodyPr/>
                    <a:lstStyle/>
                    <a:p>
                      <a:pPr marL="0" lvl="0" indent="0">
                        <a:buNone/>
                      </a:pPr>
                      <a:r>
                        <a:t>Breyting á 10 árum</a:t>
                      </a:r>
                    </a:p>
                  </a:txBody>
                  <a:tcPr/>
                </a:tc>
                <a:extLst>
                  <a:ext uri="{0D108BD9-81ED-4DB2-BD59-A6C34878D82A}">
                    <a16:rowId xmlns:a16="http://schemas.microsoft.com/office/drawing/2014/main" val="10000"/>
                  </a:ext>
                </a:extLst>
              </a:tr>
              <a:tr h="0">
                <a:tc>
                  <a:txBody>
                    <a:bodyPr/>
                    <a:lstStyle/>
                    <a:p>
                      <a:pPr marL="0" lvl="0" indent="0">
                        <a:buNone/>
                      </a:pPr>
                      <a:r>
                        <a:t>1950</a:t>
                      </a:r>
                    </a:p>
                  </a:txBody>
                  <a:tcPr/>
                </a:tc>
                <a:tc>
                  <a:txBody>
                    <a:bodyPr/>
                    <a:lstStyle/>
                    <a:p>
                      <a:pPr marL="0" lvl="0" indent="0">
                        <a:buNone/>
                      </a:pPr>
                      <a:r>
                        <a:t>0.03</a:t>
                      </a:r>
                    </a:p>
                  </a:txBody>
                  <a:tcPr/>
                </a:tc>
                <a:extLst>
                  <a:ext uri="{0D108BD9-81ED-4DB2-BD59-A6C34878D82A}">
                    <a16:rowId xmlns:a16="http://schemas.microsoft.com/office/drawing/2014/main" val="10001"/>
                  </a:ext>
                </a:extLst>
              </a:tr>
              <a:tr h="0">
                <a:tc>
                  <a:txBody>
                    <a:bodyPr/>
                    <a:lstStyle/>
                    <a:p>
                      <a:pPr marL="0" lvl="0" indent="0">
                        <a:buNone/>
                      </a:pPr>
                      <a:r>
                        <a:t>1960</a:t>
                      </a:r>
                    </a:p>
                  </a:txBody>
                  <a:tcPr/>
                </a:tc>
                <a:tc>
                  <a:txBody>
                    <a:bodyPr/>
                    <a:lstStyle/>
                    <a:p>
                      <a:pPr marL="0" lvl="0" indent="0">
                        <a:buNone/>
                      </a:pPr>
                      <a:r>
                        <a:t>0.05</a:t>
                      </a:r>
                    </a:p>
                  </a:txBody>
                  <a:tcPr/>
                </a:tc>
                <a:extLst>
                  <a:ext uri="{0D108BD9-81ED-4DB2-BD59-A6C34878D82A}">
                    <a16:rowId xmlns:a16="http://schemas.microsoft.com/office/drawing/2014/main" val="10002"/>
                  </a:ext>
                </a:extLst>
              </a:tr>
              <a:tr h="0">
                <a:tc>
                  <a:txBody>
                    <a:bodyPr/>
                    <a:lstStyle/>
                    <a:p>
                      <a:pPr marL="0" lvl="0" indent="0">
                        <a:buNone/>
                      </a:pPr>
                      <a:r>
                        <a:t>1970</a:t>
                      </a:r>
                    </a:p>
                  </a:txBody>
                  <a:tcPr/>
                </a:tc>
                <a:tc>
                  <a:txBody>
                    <a:bodyPr/>
                    <a:lstStyle/>
                    <a:p>
                      <a:pPr marL="0" lvl="0" indent="0">
                        <a:buNone/>
                      </a:pPr>
                      <a:r>
                        <a:t>0.86</a:t>
                      </a:r>
                    </a:p>
                  </a:txBody>
                  <a:tcPr/>
                </a:tc>
                <a:extLst>
                  <a:ext uri="{0D108BD9-81ED-4DB2-BD59-A6C34878D82A}">
                    <a16:rowId xmlns:a16="http://schemas.microsoft.com/office/drawing/2014/main" val="10003"/>
                  </a:ext>
                </a:extLst>
              </a:tr>
              <a:tr h="0">
                <a:tc>
                  <a:txBody>
                    <a:bodyPr/>
                    <a:lstStyle/>
                    <a:p>
                      <a:pPr marL="0" lvl="0" indent="0">
                        <a:buNone/>
                      </a:pPr>
                      <a:r>
                        <a:t>1980</a:t>
                      </a:r>
                    </a:p>
                  </a:txBody>
                  <a:tcPr/>
                </a:tc>
                <a:tc>
                  <a:txBody>
                    <a:bodyPr/>
                    <a:lstStyle/>
                    <a:p>
                      <a:pPr marL="0" lvl="0" indent="0">
                        <a:buNone/>
                      </a:pPr>
                      <a:r>
                        <a:t>−0.03</a:t>
                      </a:r>
                    </a:p>
                  </a:txBody>
                  <a:tcPr/>
                </a:tc>
                <a:extLst>
                  <a:ext uri="{0D108BD9-81ED-4DB2-BD59-A6C34878D82A}">
                    <a16:rowId xmlns:a16="http://schemas.microsoft.com/office/drawing/2014/main" val="10004"/>
                  </a:ext>
                </a:extLst>
              </a:tr>
              <a:tr h="0">
                <a:tc>
                  <a:txBody>
                    <a:bodyPr/>
                    <a:lstStyle/>
                    <a:p>
                      <a:pPr marL="0" lvl="0" indent="0">
                        <a:buNone/>
                      </a:pPr>
                      <a:r>
                        <a:t>1990</a:t>
                      </a:r>
                    </a:p>
                  </a:txBody>
                  <a:tcPr/>
                </a:tc>
                <a:tc>
                  <a:txBody>
                    <a:bodyPr/>
                    <a:lstStyle/>
                    <a:p>
                      <a:pPr marL="0" lvl="0" indent="0">
                        <a:buNone/>
                      </a:pPr>
                      <a:r>
                        <a:t>0.29</a:t>
                      </a:r>
                    </a:p>
                  </a:txBody>
                  <a:tcPr/>
                </a:tc>
                <a:extLst>
                  <a:ext uri="{0D108BD9-81ED-4DB2-BD59-A6C34878D82A}">
                    <a16:rowId xmlns:a16="http://schemas.microsoft.com/office/drawing/2014/main" val="10005"/>
                  </a:ext>
                </a:extLst>
              </a:tr>
              <a:tr h="0">
                <a:tc>
                  <a:txBody>
                    <a:bodyPr/>
                    <a:lstStyle/>
                    <a:p>
                      <a:pPr marL="0" lvl="0" indent="0">
                        <a:buNone/>
                      </a:pPr>
                      <a:r>
                        <a:t>2000</a:t>
                      </a:r>
                    </a:p>
                  </a:txBody>
                  <a:tcPr/>
                </a:tc>
                <a:tc>
                  <a:txBody>
                    <a:bodyPr/>
                    <a:lstStyle/>
                    <a:p>
                      <a:pPr marL="0" lvl="0" indent="0">
                        <a:buNone/>
                      </a:pPr>
                      <a:r>
                        <a:t>1.12</a:t>
                      </a:r>
                    </a:p>
                  </a:txBody>
                  <a:tcPr/>
                </a:tc>
                <a:extLst>
                  <a:ext uri="{0D108BD9-81ED-4DB2-BD59-A6C34878D82A}">
                    <a16:rowId xmlns:a16="http://schemas.microsoft.com/office/drawing/2014/main" val="10006"/>
                  </a:ext>
                </a:extLst>
              </a:tr>
            </a:tbl>
          </a:graphicData>
        </a:graphic>
      </p:graphicFrame>
      <p:sp>
        <p:nvSpPr>
          <p:cNvPr id="3" name="TextBox 3"/>
          <p:cNvSpPr txBox="1"/>
          <p:nvPr/>
        </p:nvSpPr>
        <p:spPr>
          <a:xfrm>
            <a:off x="609600" y="5613400"/>
            <a:ext cx="10972800" cy="508000"/>
          </a:xfrm>
          <a:prstGeom prst="rect">
            <a:avLst/>
          </a:prstGeom>
          <a:noFill/>
        </p:spPr>
        <p:txBody>
          <a:bodyPr/>
          <a:lstStyle/>
          <a:p>
            <a:pPr marL="0" lvl="0" indent="0" algn="ctr">
              <a:buNone/>
              <a:defRPr sz="1200"/>
            </a:pPr>
            <a:r>
              <a:t>Heimild: http://epb.lbl.gov/homepages/Rick_Diamond/docs/lbnl55011-trends.pdf.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Tafla 1.5 Árleg hlutfallsleg fjölgun íbúa Bandaríkjanna, 2000–2009 </a:t>
            </a:r>
          </a:p>
        </p:txBody>
      </p:sp>
      <p:pic>
        <p:nvPicPr>
          <p:cNvPr id="3" name="Picture 1" descr="Heimild: http://www.census.gov/popest/data."/>
          <p:cNvPicPr>
            <a:picLocks noGrp="1" noChangeAspect="1"/>
          </p:cNvPicPr>
          <p:nvPr/>
        </p:nvPicPr>
        <p:blipFill>
          <a:blip r:embed="rId2"/>
          <a:stretch>
            <a:fillRect/>
          </a:stretch>
        </p:blipFill>
        <p:spPr bwMode="auto">
          <a:xfrm>
            <a:off x="5195709" y="952500"/>
            <a:ext cx="181328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http://www.census.gov/popest/data.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1.2 Ákveðna heildið (1 af 2)</a:t>
            </a:r>
          </a:p>
        </p:txBody>
      </p:sp>
      <p:sp>
        <p:nvSpPr>
          <p:cNvPr id="3" name="Content Placeholder 2"/>
          <p:cNvSpPr>
            <a:spLocks noGrp="1"/>
          </p:cNvSpPr>
          <p:nvPr>
            <p:ph idx="1"/>
          </p:nvPr>
        </p:nvSpPr>
        <p:spPr/>
        <p:txBody>
          <a:bodyPr/>
          <a:lstStyle/>
          <a:p>
            <a:pPr marL="0" lvl="0" indent="0">
              <a:buNone/>
            </a:pPr>
            <a:r>
              <a:rPr b="1"/>
              <a:t>Námsmarkmið</a:t>
            </a:r>
          </a:p>
          <a:p>
            <a:pPr lvl="0"/>
            <a:r>
              <a:t>Setja fram skilgreiningu á ákveðnu heildi.</a:t>
            </a:r>
          </a:p>
          <a:p>
            <a:pPr lvl="0"/>
            <a:r>
              <a:t>Útskýra hugtökin heildisstofn, heildismörk og heildunarbreyta.</a:t>
            </a:r>
          </a:p>
          <a:p>
            <a:pPr lvl="0"/>
            <a:r>
              <a:t>Útskýra hvenær fall er heildanlegt.</a:t>
            </a:r>
          </a:p>
          <a:p>
            <a:pPr lvl="0"/>
            <a:r>
              <a:t>Lýsa tengslum ákveðins heildis og samanlagðs formerkts flatarmáls.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1.2 Ákveðna heildið (2 af 2)</a:t>
            </a:r>
          </a:p>
        </p:txBody>
      </p:sp>
      <p:sp>
        <p:nvSpPr>
          <p:cNvPr id="3" name="Content Placeholder 2"/>
          <p:cNvSpPr>
            <a:spLocks noGrp="1"/>
          </p:cNvSpPr>
          <p:nvPr>
            <p:ph idx="1"/>
          </p:nvPr>
        </p:nvSpPr>
        <p:spPr/>
        <p:txBody>
          <a:bodyPr/>
          <a:lstStyle/>
          <a:p>
            <a:pPr marL="0" lvl="0" indent="0">
              <a:buNone/>
            </a:pPr>
            <a:r>
              <a:rPr b="1"/>
              <a:t>Námsmarkmið</a:t>
            </a:r>
          </a:p>
          <a:p>
            <a:pPr lvl="0"/>
            <a:r>
              <a:t>Nota rúmfræði og eiginleika ákveðinna heilda til að reikna gildi þeirra.</a:t>
            </a:r>
          </a:p>
          <a:p>
            <a:pPr lvl="0"/>
            <a:r>
              <a:t>Reikna meðalgildi falls.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1.16</a:t>
            </a:r>
          </a:p>
        </p:txBody>
      </p:sp>
      <p:pic>
        <p:nvPicPr>
          <p:cNvPr id="3" name="Picture 1" descr="A graph of a semi circle in quadrant one over the interval [0,6] with center at (3,0). The area under the curve over the interval [3,6] is shaded in blue."/>
          <p:cNvPicPr>
            <a:picLocks noGrp="1" noChangeAspect="1"/>
          </p:cNvPicPr>
          <p:nvPr/>
        </p:nvPicPr>
        <p:blipFill>
          <a:blip r:embed="rId3"/>
          <a:stretch>
            <a:fillRect/>
          </a:stretch>
        </p:blipFill>
        <p:spPr bwMode="auto">
          <a:xfrm>
            <a:off x="2311400" y="953965"/>
            <a:ext cx="7569200" cy="465796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Gildi heildis fallsins f(x) yfir bilið [3,6] er flatarmál skyggða svæðisins.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1.17</a:t>
            </a:r>
          </a:p>
        </p:txBody>
      </p:sp>
      <p:pic>
        <p:nvPicPr>
          <p:cNvPr id="3" name="Picture 1" descr="A graph of a downward opening parabola over [-1, 2] with vertex at (0,2) and x-intercepts at (-1,0) and (1,0). Eight rectangles are drawn evenly over [0,2] with heights determined by the value of the function at the left endpoints of each."/>
          <p:cNvPicPr>
            <a:picLocks noGrp="1" noChangeAspect="1"/>
          </p:cNvPicPr>
          <p:nvPr/>
        </p:nvPicPr>
        <p:blipFill>
          <a:blip r:embed="rId3"/>
          <a:stretch>
            <a:fillRect/>
          </a:stretch>
        </p:blipFill>
        <p:spPr bwMode="auto">
          <a:xfrm>
            <a:off x="4140200" y="954043"/>
            <a:ext cx="3911600" cy="465781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fall sem er neikvætt á hluta bilsins er Riemann-summan flatarmál rétthyrninganna ofan x-áss að frádregnu flatarmáli rétthyrninganna neðan x-áss.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1.18</a:t>
            </a:r>
          </a:p>
        </p:txBody>
      </p:sp>
      <p:pic>
        <p:nvPicPr>
          <p:cNvPr id="3" name="Picture 1" descr="A graph of a downward opening parabola over [-2, 2] with vertex at (0,2) and x-intercepts at (-1,0) and (1,0). The area in quadrant one under the curve is shaded blue and labeled A1. The area in quadrant four above the curve and to the left of x=2 is shaded blue and labeled A2."/>
          <p:cNvPicPr>
            <a:picLocks noGrp="1" noChangeAspect="1"/>
          </p:cNvPicPr>
          <p:nvPr/>
        </p:nvPicPr>
        <p:blipFill>
          <a:blip r:embed="rId3"/>
          <a:stretch>
            <a:fillRect/>
          </a:stretch>
        </p:blipFill>
        <p:spPr bwMode="auto">
          <a:xfrm>
            <a:off x="3938360" y="952500"/>
            <a:ext cx="432797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markgildinu er ákveðna heildið jafnt flatarmálinu A1 að frádregnu flatarmálinu A2, það er samanlögðu formerktu flatarmáli.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1.19</a:t>
            </a:r>
          </a:p>
        </p:txBody>
      </p:sp>
      <p:pic>
        <p:nvPicPr>
          <p:cNvPr id="3" name="Picture 1" descr="A graph of an increasing line over [-6, 6] going through the origin and (-3, -6) and (3,6). The area under the line in quadrant one over [0,3] is shaded blue and labeled A1, and the area above the line in quadrant three over [-3,0] is shaded blue and labeled A2."/>
          <p:cNvPicPr>
            <a:picLocks noGrp="1" noChangeAspect="1"/>
          </p:cNvPicPr>
          <p:nvPr/>
        </p:nvPicPr>
        <p:blipFill>
          <a:blip r:embed="rId3"/>
          <a:stretch>
            <a:fillRect/>
          </a:stretch>
        </p:blipFill>
        <p:spPr bwMode="auto">
          <a:xfrm>
            <a:off x="3341832" y="952500"/>
            <a:ext cx="550833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Flatarmálið ofan ferilsins og neðan x-áss er jafnt flatarmálinu neðan ferilsins og ofan x-áss.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1.20</a:t>
            </a:r>
          </a:p>
        </p:txBody>
      </p:sp>
      <p:pic>
        <p:nvPicPr>
          <p:cNvPr id="3" name="Picture 1" descr="A graph in quadrant 1 with the x-axis labeled as t (hours) and y-axis labeled as v (mi/hr). The area under the line v(t) = 70 is shaded blue over [0,2]."/>
          <p:cNvPicPr>
            <a:picLocks noGrp="1" noChangeAspect="1"/>
          </p:cNvPicPr>
          <p:nvPr/>
        </p:nvPicPr>
        <p:blipFill>
          <a:blip r:embed="rId3"/>
          <a:stretch>
            <a:fillRect/>
          </a:stretch>
        </p:blipFill>
        <p:spPr bwMode="auto">
          <a:xfrm>
            <a:off x="2349500" y="952971"/>
            <a:ext cx="7493000" cy="465995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Flatarmálið undir ferlinum v(t)=70 segir til um fjarlægð bílsins frá upphafsstað á hverjum tíma.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1.21</a:t>
            </a:r>
          </a:p>
        </p:txBody>
      </p:sp>
      <p:pic>
        <p:nvPicPr>
          <p:cNvPr id="3" name="Picture 1" descr="A graph in quadrants one and four with the x-axis labeled as t (hours) and the y axis labeled as v (mi/hr). The first part of the graph is the line v(t) = 60 over [0,2], and the area under the line in quadrant one is shaded. The second part of the graph is the line v(t) = -40 over [2,5], and the area above the line in quadrant four is shaded."/>
          <p:cNvPicPr>
            <a:picLocks noGrp="1" noChangeAspect="1"/>
          </p:cNvPicPr>
          <p:nvPr/>
        </p:nvPicPr>
        <p:blipFill>
          <a:blip r:embed="rId3"/>
          <a:stretch>
            <a:fillRect/>
          </a:stretch>
        </p:blipFill>
        <p:spPr bwMode="auto">
          <a:xfrm>
            <a:off x="3659363" y="952500"/>
            <a:ext cx="4885974"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Flatarmálið ofan ássins og flatarmálið neðan hans eru jöfn, þannig að samanlagða formerkta flatarmálið er núll.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1.22</a:t>
            </a:r>
          </a:p>
        </p:txBody>
      </p:sp>
      <p:pic>
        <p:nvPicPr>
          <p:cNvPr id="3" name="Picture 1" descr="A graph of a increasing line f(x) = x-2 going through the points (-2,-4), (0,2), (2,0), (4,2), and (6,4). The area under the line in quadrant one and to the left of the line x=6 is shaded and labeled A1. The area above the line in quadrant four is shaded and labeled A2."/>
          <p:cNvPicPr>
            <a:picLocks noGrp="1" noChangeAspect="1"/>
          </p:cNvPicPr>
          <p:nvPr/>
        </p:nvPicPr>
        <p:blipFill>
          <a:blip r:embed="rId3"/>
          <a:stretch>
            <a:fillRect/>
          </a:stretch>
        </p:blipFill>
        <p:spPr bwMode="auto">
          <a:xfrm>
            <a:off x="2908300" y="953223"/>
            <a:ext cx="6362700" cy="465945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Heildarflatarmálið milli línunnar og x-áss yfir bilið [0,6] er A2 að viðbættu A1.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1.23</a:t>
            </a:r>
          </a:p>
        </p:txBody>
      </p:sp>
      <p:pic>
        <p:nvPicPr>
          <p:cNvPr id="3" name="Picture 1" descr="A graph of the function f(x) = sqrt(1 + x^2) in red and g(x) = sqrt(1 + x) in blue over [-2, 3]. The function f(x) appears above g(x) except over the interval [0,1]. A second, zoomed-in graph shows this interval more clearly."/>
          <p:cNvPicPr>
            <a:picLocks noGrp="1" noChangeAspect="1"/>
          </p:cNvPicPr>
          <p:nvPr/>
        </p:nvPicPr>
        <p:blipFill>
          <a:blip r:embed="rId3"/>
          <a:stretch>
            <a:fillRect/>
          </a:stretch>
        </p:blipFill>
        <p:spPr bwMode="auto">
          <a:xfrm>
            <a:off x="687196" y="952500"/>
            <a:ext cx="1083030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Fallið f(x) virðist liggja ofan við fallið g(x), nema á bilinu [0,1]. (b) Þetta sést betur þegar sama grafið er stækkað.</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1.24</a:t>
            </a:r>
          </a:p>
        </p:txBody>
      </p:sp>
      <p:pic>
        <p:nvPicPr>
          <p:cNvPr id="3" name="Picture 1" descr="A graph showing the functions f(x) = sqrt(1 + x^2) and g(x) = sqrt(1 + x) over [-3, 3]. The area under g(x) in quadrant one over [0,1] is shaded. The area under g(x) and f(x) is included in this shaded area. The second, zoomed-in graph shows more clearly that equality between the functions only holds at the endpoints."/>
          <p:cNvPicPr>
            <a:picLocks noGrp="1" noChangeAspect="1"/>
          </p:cNvPicPr>
          <p:nvPr/>
        </p:nvPicPr>
        <p:blipFill>
          <a:blip r:embed="rId3"/>
          <a:stretch>
            <a:fillRect/>
          </a:stretch>
        </p:blipFill>
        <p:spPr bwMode="auto">
          <a:xfrm>
            <a:off x="687196" y="952500"/>
            <a:ext cx="1083030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Grafið sýnir að á bilinu [0,1] gildir g(x)≥f(x), en föllin eru aðeins jöfn í endapunktum bilsins. (b) Þetta sést betur þegar sama grafið er stækkað.</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1.25</a:t>
            </a:r>
          </a:p>
        </p:txBody>
      </p:sp>
      <p:pic>
        <p:nvPicPr>
          <p:cNvPr id="3" name="Picture 1" descr="A graph in quadrant one showing the shaded area under the function f(x) = x + 1 over [0,5]."/>
          <p:cNvPicPr>
            <a:picLocks noGrp="1" noChangeAspect="1"/>
          </p:cNvPicPr>
          <p:nvPr/>
        </p:nvPicPr>
        <p:blipFill>
          <a:blip r:embed="rId3"/>
          <a:stretch>
            <a:fillRect/>
          </a:stretch>
        </p:blipFill>
        <p:spPr bwMode="auto">
          <a:xfrm>
            <a:off x="2095500" y="953712"/>
            <a:ext cx="7988300" cy="465847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flatarmálið undir fallinu f(x)=x+1 yfir bilinu [0,5].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1.3 Undirstöðusetning stærðfræðigreiningarinnar (1 af 2)</a:t>
            </a:r>
          </a:p>
        </p:txBody>
      </p:sp>
      <p:sp>
        <p:nvSpPr>
          <p:cNvPr id="3" name="Content Placeholder 2"/>
          <p:cNvSpPr>
            <a:spLocks noGrp="1"/>
          </p:cNvSpPr>
          <p:nvPr>
            <p:ph idx="1"/>
          </p:nvPr>
        </p:nvSpPr>
        <p:spPr/>
        <p:txBody>
          <a:bodyPr/>
          <a:lstStyle/>
          <a:p>
            <a:pPr marL="0" lvl="0" indent="0">
              <a:buNone/>
            </a:pPr>
            <a:r>
              <a:rPr b="1"/>
              <a:t>Námsmarkmið</a:t>
            </a:r>
          </a:p>
          <a:p>
            <a:pPr lvl="0"/>
            <a:r>
              <a:t>Lýsa merkingu meðalgildissetningarinnar fyrir heildi.</a:t>
            </a:r>
          </a:p>
          <a:p>
            <a:pPr lvl="0"/>
            <a:r>
              <a:t>Setja fram merkingu fyrri hluta undirstöðusetningar stærðfræðigreiningarinnar.</a:t>
            </a:r>
          </a:p>
          <a:p>
            <a:pPr lvl="0"/>
            <a:r>
              <a:t>Nota fyrri hluta undirstöðusetningar stærðfræðigreiningarinnar til að reikna afleiður heilda.</a:t>
            </a:r>
          </a:p>
          <a:p>
            <a:pPr lvl="0"/>
            <a:r>
              <a:t>Setja fram merkingu síðari hluta undirstöðusetningar stærðfræðigreiningarinnar.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1.3 Undirstöðusetning stærðfræðigreiningarinnar (2 af 2)</a:t>
            </a:r>
          </a:p>
        </p:txBody>
      </p:sp>
      <p:sp>
        <p:nvSpPr>
          <p:cNvPr id="3" name="Content Placeholder 2"/>
          <p:cNvSpPr>
            <a:spLocks noGrp="1"/>
          </p:cNvSpPr>
          <p:nvPr>
            <p:ph idx="1"/>
          </p:nvPr>
        </p:nvSpPr>
        <p:spPr/>
        <p:txBody>
          <a:bodyPr/>
          <a:lstStyle/>
          <a:p>
            <a:pPr marL="0" lvl="0" indent="0">
              <a:buNone/>
            </a:pPr>
            <a:r>
              <a:rPr b="1"/>
              <a:t>Námsmarkmið</a:t>
            </a:r>
          </a:p>
          <a:p>
            <a:pPr lvl="0"/>
            <a:r>
              <a:t>Nota síðari hluta undirstöðusetningar stærðfræðigreiningarinnar til að reikna ákveðin heildi.</a:t>
            </a:r>
          </a:p>
          <a:p>
            <a:pPr lvl="0"/>
            <a:r>
              <a:t>Útskýra tengsl deildunar og heildunar.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1.26</a:t>
            </a:r>
          </a:p>
        </p:txBody>
      </p:sp>
      <p:pic>
        <p:nvPicPr>
          <p:cNvPr id="3" name="Picture 1" descr="The graph of a decreasing line f(x) = 8 – 2x over [-1,4.5]. The line y=4 is drawn over [0,4], which intersects with the line at (2,4). A line is drawn down from (2,4) to the x axis and from (4,4) to the y axis. The area under y=4 is shaded."/>
          <p:cNvPicPr>
            <a:picLocks noGrp="1" noChangeAspect="1"/>
          </p:cNvPicPr>
          <p:nvPr/>
        </p:nvPicPr>
        <p:blipFill>
          <a:blip r:embed="rId3"/>
          <a:stretch>
            <a:fillRect/>
          </a:stretch>
        </p:blipFill>
        <p:spPr bwMode="auto">
          <a:xfrm>
            <a:off x="4343400" y="956407"/>
            <a:ext cx="3492500" cy="465308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Samkvæmt meðalgildissetningunni tekur samfellda fallið f(x) meðalgildi sitt í c að minnsta kosti einu sinni á lokuðu bili.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1.27</a:t>
            </a:r>
          </a:p>
        </p:txBody>
      </p:sp>
      <p:pic>
        <p:nvPicPr>
          <p:cNvPr id="3" name="Picture 1" descr="A graph of the parabola f(x) = x^2 over [-2, 3]. The area under the curve and above the x axis is shaded, and the point (sqrt(3), 3) is marked."/>
          <p:cNvPicPr>
            <a:picLocks noGrp="1" noChangeAspect="1"/>
          </p:cNvPicPr>
          <p:nvPr/>
        </p:nvPicPr>
        <p:blipFill>
          <a:blip r:embed="rId3"/>
          <a:stretch>
            <a:fillRect/>
          </a:stretch>
        </p:blipFill>
        <p:spPr bwMode="auto">
          <a:xfrm>
            <a:off x="4483100" y="954688"/>
            <a:ext cx="3213100" cy="465652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 bilinu [0,3] tekur fallið f(x)=x² meðalgildið 3 við x=√3.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1.28</a:t>
            </a:r>
          </a:p>
        </p:txBody>
      </p:sp>
      <p:pic>
        <p:nvPicPr>
          <p:cNvPr id="3" name="Picture 1" descr="The graph of the parabola f(t) = t^2 – 4 over [-4, 4]. The area above the curve and below the x axis over [-2, 2] is shaded."/>
          <p:cNvPicPr>
            <a:picLocks noGrp="1" noChangeAspect="1"/>
          </p:cNvPicPr>
          <p:nvPr/>
        </p:nvPicPr>
        <p:blipFill>
          <a:blip r:embed="rId3"/>
          <a:stretch>
            <a:fillRect/>
          </a:stretch>
        </p:blipFill>
        <p:spPr bwMode="auto">
          <a:xfrm>
            <a:off x="3416300" y="955079"/>
            <a:ext cx="5346700" cy="465574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Gildi ákveðins heildis getur verið neikvætt þótt flatarmál sé alltaf jákvætt.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1.29</a:t>
            </a:r>
          </a:p>
        </p:txBody>
      </p:sp>
      <p:pic>
        <p:nvPicPr>
          <p:cNvPr id="3" name="Picture 1" descr="The graph of the function f(x) = (x-1) / sqrt(x) over [0,9]. The area under the graph over [1,9] is shaded."/>
          <p:cNvPicPr>
            <a:picLocks noGrp="1" noChangeAspect="1"/>
          </p:cNvPicPr>
          <p:nvPr/>
        </p:nvPicPr>
        <p:blipFill>
          <a:blip r:embed="rId3"/>
          <a:stretch>
            <a:fillRect/>
          </a:stretch>
        </p:blipFill>
        <p:spPr bwMode="auto">
          <a:xfrm>
            <a:off x="3023503" y="952500"/>
            <a:ext cx="615769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Reikna má flatarmálið undir ferlinum frá x=1 til x=9 með því að reikna ákveðið heildi.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1.30</a:t>
            </a:r>
          </a:p>
        </p:txBody>
      </p:sp>
      <p:pic>
        <p:nvPicPr>
          <p:cNvPr id="3" name="Picture 1" descr="Two skydivers free falling in the sky."/>
          <p:cNvPicPr>
            <a:picLocks noGrp="1" noChangeAspect="1"/>
          </p:cNvPicPr>
          <p:nvPr/>
        </p:nvPicPr>
        <p:blipFill>
          <a:blip r:embed="rId3"/>
          <a:stretch>
            <a:fillRect/>
          </a:stretch>
        </p:blipFill>
        <p:spPr bwMode="auto">
          <a:xfrm>
            <a:off x="2567766" y="952500"/>
            <a:ext cx="7069168"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Fallhlífarstökkvarar geta stjórnað fallhraðanum með því að breyta líkamsstöðu sinni í frjálsu falli. (mynd: Jeremy T. Lock)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a:t>
            </a:r>
          </a:p>
        </p:txBody>
      </p:sp>
      <p:pic>
        <p:nvPicPr>
          <p:cNvPr id="3" name="Picture 1" descr="A person falling in a wingsuit, which works to reduce the vertical velocity of a skydiver’s fall."/>
          <p:cNvPicPr>
            <a:picLocks noGrp="1" noChangeAspect="1"/>
          </p:cNvPicPr>
          <p:nvPr/>
        </p:nvPicPr>
        <p:blipFill>
          <a:blip r:embed="rId3"/>
          <a:stretch>
            <a:fillRect/>
          </a:stretch>
        </p:blipFill>
        <p:spPr bwMode="auto">
          <a:xfrm>
            <a:off x="1932069" y="952500"/>
            <a:ext cx="832786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Dúkflötin milli handleggja og fóta vængbúnings draga úr lóðréttum fallhraða fallhlífarstökkvarans. (mynd: Richard Schneider)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1.4 Heildunarreglur og setningin um heildarbreytingu</a:t>
            </a:r>
          </a:p>
        </p:txBody>
      </p:sp>
      <p:sp>
        <p:nvSpPr>
          <p:cNvPr id="3" name="Content Placeholder 2"/>
          <p:cNvSpPr>
            <a:spLocks noGrp="1"/>
          </p:cNvSpPr>
          <p:nvPr>
            <p:ph idx="1"/>
          </p:nvPr>
        </p:nvSpPr>
        <p:spPr/>
        <p:txBody>
          <a:bodyPr/>
          <a:lstStyle/>
          <a:p>
            <a:pPr marL="0" lvl="0" indent="0">
              <a:buNone/>
            </a:pPr>
            <a:r>
              <a:rPr b="1"/>
              <a:t>Námsmarkmið</a:t>
            </a:r>
          </a:p>
          <a:p>
            <a:pPr lvl="0"/>
            <a:r>
              <a:t>Beita grunnformúlum heildunar.</a:t>
            </a:r>
          </a:p>
          <a:p>
            <a:pPr lvl="0"/>
            <a:r>
              <a:t>Útskýra mikilvægi setningarinnar um heildarbreytingu.</a:t>
            </a:r>
          </a:p>
          <a:p>
            <a:pPr lvl="0"/>
            <a:r>
              <a:t>Nota setninguna um heildarbreytingu til að leysa hagnýt verkefni.</a:t>
            </a:r>
          </a:p>
          <a:p>
            <a:pPr lvl="0"/>
            <a:r>
              <a:t>Beita heildum oddstæðra og jafnstæðra falla.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1.32</a:t>
            </a:r>
          </a:p>
        </p:txBody>
      </p:sp>
      <p:pic>
        <p:nvPicPr>
          <p:cNvPr id="3" name="Picture 1" descr="A graph with the x axis marked as t and the y axis marked normally. The lines y=40 and y=-30 are drawn over [2,4] and [4,5], respectively.The areas between the lines and the x axis are shaded."/>
          <p:cNvPicPr>
            <a:picLocks noGrp="1" noChangeAspect="1"/>
          </p:cNvPicPr>
          <p:nvPr/>
        </p:nvPicPr>
        <p:blipFill>
          <a:blip r:embed="rId3"/>
          <a:stretch>
            <a:fillRect/>
          </a:stretch>
        </p:blipFill>
        <p:spPr bwMode="auto">
          <a:xfrm>
            <a:off x="3939014" y="952500"/>
            <a:ext cx="4313972"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hraða sem fall af tíma fyrir tiltekna hreyfingu bíls.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1.33</a:t>
            </a:r>
          </a:p>
        </p:txBody>
      </p:sp>
      <p:pic>
        <p:nvPicPr>
          <p:cNvPr id="3" name="Picture 1" descr="A graph of the line v(t) = 3t – 5, which goes through points (0, -5) and (5/3, 0). The area over the line and under the x axis in the interval [0, 5/3] is shaded. The area under the line and above the x axis in the interval [5/3, 3] is shaded."/>
          <p:cNvPicPr>
            <a:picLocks noGrp="1" noChangeAspect="1"/>
          </p:cNvPicPr>
          <p:nvPr/>
        </p:nvPicPr>
        <p:blipFill>
          <a:blip r:embed="rId3"/>
          <a:stretch>
            <a:fillRect/>
          </a:stretch>
        </p:blipFill>
        <p:spPr bwMode="auto">
          <a:xfrm>
            <a:off x="4419600" y="955842"/>
            <a:ext cx="3352800" cy="4654216"/>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hraða sem fall af tíma fyrir ögn sem hreyfist samkvæmt línulegu hraðafalli.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1.34</a:t>
            </a:r>
          </a:p>
        </p:txBody>
      </p:sp>
      <p:pic>
        <p:nvPicPr>
          <p:cNvPr id="3" name="Picture 1" descr="An image of an iceboat in action."/>
          <p:cNvPicPr>
            <a:picLocks noGrp="1" noChangeAspect="1"/>
          </p:cNvPicPr>
          <p:nvPr/>
        </p:nvPicPr>
        <p:blipFill>
          <a:blip r:embed="rId3"/>
          <a:stretch>
            <a:fillRect/>
          </a:stretch>
        </p:blipFill>
        <p:spPr bwMode="auto">
          <a:xfrm>
            <a:off x="3163694" y="952500"/>
            <a:ext cx="587731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 verk Carter Brown á Flickr, breytt)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1.35</a:t>
            </a:r>
          </a:p>
        </p:txBody>
      </p:sp>
      <p:pic>
        <p:nvPicPr>
          <p:cNvPr id="3" name="Picture 1" descr="Two graphs of the same function f(x) = 3x^8 – 2, side by side. It is symmetric about the y axis, has x-intercepts at (-1,0) and (1,0), and has a y-intercept at (0,-2). The function decreases rapidly as x increases until about -.5, where it levels off at -2. Then, at about .5, it increases rapidly as a mirror image. The first graph is zoomed-out and shows the positive area between the curve and the x axis over [-2,-1] and [1,2]. The second is zoomed-in and shows the negative area between the curve and the x-axis over [-1,1]."/>
          <p:cNvPicPr>
            <a:picLocks noGrp="1" noChangeAspect="1"/>
          </p:cNvPicPr>
          <p:nvPr/>
        </p:nvPicPr>
        <p:blipFill>
          <a:blip r:embed="rId3"/>
          <a:stretch>
            <a:fillRect/>
          </a:stretch>
        </p:blipFill>
        <p:spPr bwMode="auto">
          <a:xfrm>
            <a:off x="609600" y="1246671"/>
            <a:ext cx="10972800" cy="4085258"/>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 (a) sýnir jákvætt flatarmál milli ferilsins og x-ássins en graf (b) sýnir neikvætt flatarmál milli ferilsins og x-ássins. Bæði gröfin sýna samhverfu um y-ásinn.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1.36</a:t>
            </a:r>
          </a:p>
        </p:txBody>
      </p:sp>
      <p:pic>
        <p:nvPicPr>
          <p:cNvPr id="3" name="Picture 1" descr="A graph of the given function f(x) = -5 sin(x). The area under the function but above the x axis is shaded over [-pi, 0], and the area above the function and under the x axis is shaded over [0, pi]."/>
          <p:cNvPicPr>
            <a:picLocks noGrp="1" noChangeAspect="1"/>
          </p:cNvPicPr>
          <p:nvPr/>
        </p:nvPicPr>
        <p:blipFill>
          <a:blip r:embed="rId3"/>
          <a:stretch>
            <a:fillRect/>
          </a:stretch>
        </p:blipFill>
        <p:spPr bwMode="auto">
          <a:xfrm>
            <a:off x="4343400" y="956407"/>
            <a:ext cx="3492500" cy="4653085"/>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flatarmál milli ferils og x-áss fyrir oddstætt fall.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1.6 Meðalafl </a:t>
            </a:r>
          </a:p>
        </p:txBody>
      </p:sp>
      <p:pic>
        <p:nvPicPr>
          <p:cNvPr id="3" name="Picture 1" descr="Heimild: sportsexercisengineering.com"/>
          <p:cNvPicPr>
            <a:picLocks noGrp="1" noChangeAspect="1"/>
          </p:cNvPicPr>
          <p:nvPr/>
        </p:nvPicPr>
        <p:blipFill>
          <a:blip r:embed="rId2"/>
          <a:stretch>
            <a:fillRect/>
          </a:stretch>
        </p:blipFill>
        <p:spPr bwMode="auto">
          <a:xfrm>
            <a:off x="4664036" y="952500"/>
            <a:ext cx="2863927"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sportsexercisengineering.com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1.7 Meðalafl </a:t>
            </a:r>
          </a:p>
        </p:txBody>
      </p:sp>
      <p:pic>
        <p:nvPicPr>
          <p:cNvPr id="3" name="Picture 1" descr="Heimild: sportsexercisengineering.com"/>
          <p:cNvPicPr>
            <a:picLocks noGrp="1" noChangeAspect="1"/>
          </p:cNvPicPr>
          <p:nvPr/>
        </p:nvPicPr>
        <p:blipFill>
          <a:blip r:embed="rId2"/>
          <a:stretch>
            <a:fillRect/>
          </a:stretch>
        </p:blipFill>
        <p:spPr bwMode="auto">
          <a:xfrm>
            <a:off x="4711700" y="954469"/>
            <a:ext cx="2755900" cy="465696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sportsexercisengineering.com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1.8 Tekjudreifing </a:t>
            </a:r>
          </a:p>
        </p:txBody>
      </p:sp>
      <p:pic>
        <p:nvPicPr>
          <p:cNvPr id="3" name="Picture 1" descr="Heimild: http://www.census.gov/prod/2013pubs/p60-245.pdf"/>
          <p:cNvPicPr>
            <a:picLocks noGrp="1" noChangeAspect="1"/>
          </p:cNvPicPr>
          <p:nvPr/>
        </p:nvPicPr>
        <p:blipFill>
          <a:blip r:embed="rId2"/>
          <a:stretch>
            <a:fillRect/>
          </a:stretch>
        </p:blipFill>
        <p:spPr bwMode="auto">
          <a:xfrm>
            <a:off x="4457700" y="952500"/>
            <a:ext cx="327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http://www.census.gov/prod/2013pubs/p60-245.pdf</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1.9 Alríkistekjuskattur eftir skattskyldum tekjum </a:t>
            </a:r>
          </a:p>
        </p:txBody>
      </p:sp>
      <p:pic>
        <p:nvPicPr>
          <p:cNvPr id="3" name="Picture 1" descr="Heimild: http://www.irs.gov/pub/irs-prior/i1040tt--2013.pdf."/>
          <p:cNvPicPr>
            <a:picLocks noGrp="1" noChangeAspect="1"/>
          </p:cNvPicPr>
          <p:nvPr/>
        </p:nvPicPr>
        <p:blipFill>
          <a:blip r:embed="rId2"/>
          <a:stretch>
            <a:fillRect/>
          </a:stretch>
        </p:blipFill>
        <p:spPr bwMode="auto">
          <a:xfrm>
            <a:off x="2578339" y="952500"/>
            <a:ext cx="7035321"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http://www.irs.gov/pub/irs-prior/i1040tt--2013.pdf.</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1.10</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Hraðabil á þjóðvegi (mph)</a:t>
                      </a:r>
                    </a:p>
                  </a:txBody>
                  <a:tcPr/>
                </a:tc>
                <a:tc>
                  <a:txBody>
                    <a:bodyPr/>
                    <a:lstStyle/>
                    <a:p>
                      <a:pPr marL="0" lvl="0" indent="0">
                        <a:buNone/>
                      </a:pPr>
                      <a:r>
                        <a:t>Ökutæki á klukkustund á hverri akrein</a:t>
                      </a:r>
                    </a:p>
                  </a:txBody>
                  <a:tcPr/>
                </a:tc>
                <a:tc>
                  <a:txBody>
                    <a:bodyPr/>
                    <a:lstStyle/>
                    <a:p>
                      <a:pPr marL="0" lvl="0" indent="0">
                        <a:buNone/>
                      </a:pPr>
                      <a:r>
                        <a:t>Þéttleikabil (ökutæki/mi)</a:t>
                      </a:r>
                    </a:p>
                  </a:txBody>
                  <a:tcPr/>
                </a:tc>
                <a:extLst>
                  <a:ext uri="{0D108BD9-81ED-4DB2-BD59-A6C34878D82A}">
                    <a16:rowId xmlns:a16="http://schemas.microsoft.com/office/drawing/2014/main" val="10000"/>
                  </a:ext>
                </a:extLst>
              </a:tr>
              <a:tr h="0">
                <a:tc>
                  <a:txBody>
                    <a:bodyPr/>
                    <a:lstStyle/>
                    <a:p>
                      <a:pPr marL="0" lvl="0" indent="0">
                        <a:buNone/>
                      </a:pPr>
                      <a:r>
                        <a:t>&gt; 60</a:t>
                      </a:r>
                    </a:p>
                  </a:txBody>
                  <a:tcPr/>
                </a:tc>
                <a:tc>
                  <a:txBody>
                    <a:bodyPr/>
                    <a:lstStyle/>
                    <a:p>
                      <a:pPr marL="0" lvl="0" indent="0">
                        <a:buNone/>
                      </a:pPr>
                      <a:r>
                        <a:t>&lt; 600</a:t>
                      </a:r>
                    </a:p>
                  </a:txBody>
                  <a:tcPr/>
                </a:tc>
                <a:tc>
                  <a:txBody>
                    <a:bodyPr/>
                    <a:lstStyle/>
                    <a:p>
                      <a:pPr marL="0" lvl="0" indent="0">
                        <a:buNone/>
                      </a:pPr>
                      <a:r>
                        <a:t>&lt; 10</a:t>
                      </a:r>
                    </a:p>
                  </a:txBody>
                  <a:tcPr/>
                </a:tc>
                <a:extLst>
                  <a:ext uri="{0D108BD9-81ED-4DB2-BD59-A6C34878D82A}">
                    <a16:rowId xmlns:a16="http://schemas.microsoft.com/office/drawing/2014/main" val="10001"/>
                  </a:ext>
                </a:extLst>
              </a:tr>
              <a:tr h="0">
                <a:tc>
                  <a:txBody>
                    <a:bodyPr/>
                    <a:lstStyle/>
                    <a:p>
                      <a:pPr marL="0" lvl="0" indent="0">
                        <a:buNone/>
                      </a:pPr>
                      <a:r>
                        <a:t>60–57</a:t>
                      </a:r>
                    </a:p>
                  </a:txBody>
                  <a:tcPr/>
                </a:tc>
                <a:tc>
                  <a:txBody>
                    <a:bodyPr/>
                    <a:lstStyle/>
                    <a:p>
                      <a:pPr marL="0" lvl="0" indent="0">
                        <a:buNone/>
                      </a:pPr>
                      <a:r>
                        <a:t>600–1000</a:t>
                      </a:r>
                    </a:p>
                  </a:txBody>
                  <a:tcPr/>
                </a:tc>
                <a:tc>
                  <a:txBody>
                    <a:bodyPr/>
                    <a:lstStyle/>
                    <a:p>
                      <a:pPr marL="0" lvl="0" indent="0">
                        <a:buNone/>
                      </a:pPr>
                      <a:r>
                        <a:t>10–20</a:t>
                      </a:r>
                    </a:p>
                  </a:txBody>
                  <a:tcPr/>
                </a:tc>
                <a:extLst>
                  <a:ext uri="{0D108BD9-81ED-4DB2-BD59-A6C34878D82A}">
                    <a16:rowId xmlns:a16="http://schemas.microsoft.com/office/drawing/2014/main" val="10002"/>
                  </a:ext>
                </a:extLst>
              </a:tr>
              <a:tr h="0">
                <a:tc>
                  <a:txBody>
                    <a:bodyPr/>
                    <a:lstStyle/>
                    <a:p>
                      <a:pPr marL="0" lvl="0" indent="0">
                        <a:buNone/>
                      </a:pPr>
                      <a:r>
                        <a:t>57–54</a:t>
                      </a:r>
                    </a:p>
                  </a:txBody>
                  <a:tcPr/>
                </a:tc>
                <a:tc>
                  <a:txBody>
                    <a:bodyPr/>
                    <a:lstStyle/>
                    <a:p>
                      <a:pPr marL="0" lvl="0" indent="0">
                        <a:buNone/>
                      </a:pPr>
                      <a:r>
                        <a:t>1000–1500</a:t>
                      </a:r>
                    </a:p>
                  </a:txBody>
                  <a:tcPr/>
                </a:tc>
                <a:tc>
                  <a:txBody>
                    <a:bodyPr/>
                    <a:lstStyle/>
                    <a:p>
                      <a:pPr marL="0" lvl="0" indent="0">
                        <a:buNone/>
                      </a:pPr>
                      <a:r>
                        <a:t>20–30</a:t>
                      </a:r>
                    </a:p>
                  </a:txBody>
                  <a:tcPr/>
                </a:tc>
                <a:extLst>
                  <a:ext uri="{0D108BD9-81ED-4DB2-BD59-A6C34878D82A}">
                    <a16:rowId xmlns:a16="http://schemas.microsoft.com/office/drawing/2014/main" val="10003"/>
                  </a:ext>
                </a:extLst>
              </a:tr>
              <a:tr h="0">
                <a:tc>
                  <a:txBody>
                    <a:bodyPr/>
                    <a:lstStyle/>
                    <a:p>
                      <a:pPr marL="0" lvl="0" indent="0">
                        <a:buNone/>
                      </a:pPr>
                      <a:r>
                        <a:t>54–46</a:t>
                      </a:r>
                    </a:p>
                  </a:txBody>
                  <a:tcPr/>
                </a:tc>
                <a:tc>
                  <a:txBody>
                    <a:bodyPr/>
                    <a:lstStyle/>
                    <a:p>
                      <a:pPr marL="0" lvl="0" indent="0">
                        <a:buNone/>
                      </a:pPr>
                      <a:r>
                        <a:t>1500–1900</a:t>
                      </a:r>
                    </a:p>
                  </a:txBody>
                  <a:tcPr/>
                </a:tc>
                <a:tc>
                  <a:txBody>
                    <a:bodyPr/>
                    <a:lstStyle/>
                    <a:p>
                      <a:pPr marL="0" lvl="0" indent="0">
                        <a:buNone/>
                      </a:pPr>
                      <a:r>
                        <a:t>30–45</a:t>
                      </a:r>
                    </a:p>
                  </a:txBody>
                  <a:tcPr/>
                </a:tc>
                <a:extLst>
                  <a:ext uri="{0D108BD9-81ED-4DB2-BD59-A6C34878D82A}">
                    <a16:rowId xmlns:a16="http://schemas.microsoft.com/office/drawing/2014/main" val="10004"/>
                  </a:ext>
                </a:extLst>
              </a:tr>
              <a:tr h="0">
                <a:tc>
                  <a:txBody>
                    <a:bodyPr/>
                    <a:lstStyle/>
                    <a:p>
                      <a:pPr marL="0" lvl="0" indent="0">
                        <a:buNone/>
                      </a:pPr>
                      <a:r>
                        <a:t>46–30</a:t>
                      </a:r>
                    </a:p>
                  </a:txBody>
                  <a:tcPr/>
                </a:tc>
                <a:tc>
                  <a:txBody>
                    <a:bodyPr/>
                    <a:lstStyle/>
                    <a:p>
                      <a:pPr marL="0" lvl="0" indent="0">
                        <a:buNone/>
                      </a:pPr>
                      <a:r>
                        <a:t>1900</a:t>
                      </a:r>
                      <a:r>
                        <a:rPr b="1"/>
                        <a:t>–</a:t>
                      </a:r>
                      <a:r>
                        <a:t>2100</a:t>
                      </a:r>
                    </a:p>
                  </a:txBody>
                  <a:tcPr/>
                </a:tc>
                <a:tc>
                  <a:txBody>
                    <a:bodyPr/>
                    <a:lstStyle/>
                    <a:p>
                      <a:pPr marL="0" lvl="0" indent="0">
                        <a:buNone/>
                      </a:pPr>
                      <a:r>
                        <a:t>45–70</a:t>
                      </a:r>
                    </a:p>
                  </a:txBody>
                  <a:tcPr/>
                </a:tc>
                <a:extLst>
                  <a:ext uri="{0D108BD9-81ED-4DB2-BD59-A6C34878D82A}">
                    <a16:rowId xmlns:a16="http://schemas.microsoft.com/office/drawing/2014/main" val="10005"/>
                  </a:ext>
                </a:extLst>
              </a:tr>
              <a:tr h="0">
                <a:tc>
                  <a:txBody>
                    <a:bodyPr/>
                    <a:lstStyle/>
                    <a:p>
                      <a:pPr marL="0" lvl="0" indent="0">
                        <a:buNone/>
                      </a:pPr>
                      <a:r>
                        <a:t>&lt;30</a:t>
                      </a:r>
                    </a:p>
                  </a:txBody>
                  <a:tcPr/>
                </a:tc>
                <a:tc>
                  <a:txBody>
                    <a:bodyPr/>
                    <a:lstStyle/>
                    <a:p>
                      <a:pPr marL="0" lvl="0" indent="0">
                        <a:buNone/>
                      </a:pPr>
                      <a:r>
                        <a:t>Óstöðugt</a:t>
                      </a:r>
                    </a:p>
                  </a:txBody>
                  <a:tcPr/>
                </a:tc>
                <a:tc>
                  <a:txBody>
                    <a:bodyPr/>
                    <a:lstStyle/>
                    <a:p>
                      <a:pPr marL="0" lvl="0" indent="0">
                        <a:buNone/>
                      </a:pPr>
                      <a:r>
                        <a:t>70–200</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1.11 Fjöldi varppara skallaarna </a:t>
            </a:r>
          </a:p>
        </p:txBody>
      </p:sp>
      <p:pic>
        <p:nvPicPr>
          <p:cNvPr id="3" name="Picture 1" descr="Heimild: http://www.fws.gov/Midwest/eagle/population/chtofprs.html."/>
          <p:cNvPicPr>
            <a:picLocks noGrp="1" noChangeAspect="1"/>
          </p:cNvPicPr>
          <p:nvPr/>
        </p:nvPicPr>
        <p:blipFill>
          <a:blip r:embed="rId2"/>
          <a:stretch>
            <a:fillRect/>
          </a:stretch>
        </p:blipFill>
        <p:spPr bwMode="auto">
          <a:xfrm>
            <a:off x="3505200" y="953428"/>
            <a:ext cx="5168900" cy="4659043"/>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Heimild: http://www.fws.gov/Midwest/eagle/population/chtofprs.html.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1.12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Tími (sek.)</a:t>
                      </a:r>
                    </a:p>
                  </a:txBody>
                  <a:tcPr/>
                </a:tc>
                <a:tc>
                  <a:txBody>
                    <a:bodyPr/>
                    <a:lstStyle/>
                    <a:p>
                      <a:pPr marL="0" lvl="0" indent="0">
                        <a:buNone/>
                      </a:pPr>
                      <a:r>
                        <a:t>Hröðun (mph/sek.)</a:t>
                      </a:r>
                    </a:p>
                  </a:txBody>
                  <a:tcPr/>
                </a:tc>
                <a:extLst>
                  <a:ext uri="{0D108BD9-81ED-4DB2-BD59-A6C34878D82A}">
                    <a16:rowId xmlns:a16="http://schemas.microsoft.com/office/drawing/2014/main" val="10000"/>
                  </a:ext>
                </a:extLst>
              </a:tr>
              <a:tr h="0">
                <a:tc>
                  <a:txBody>
                    <a:bodyPr/>
                    <a:lstStyle/>
                    <a:p>
                      <a:pPr marL="0" lvl="0" indent="0">
                        <a:buNone/>
                      </a:pPr>
                      <a:r>
                        <a:t>1</a:t>
                      </a:r>
                    </a:p>
                  </a:txBody>
                  <a:tcPr/>
                </a:tc>
                <a:tc>
                  <a:txBody>
                    <a:bodyPr/>
                    <a:lstStyle/>
                    <a:p>
                      <a:pPr marL="0" lvl="0" indent="0">
                        <a:buNone/>
                      </a:pPr>
                      <a:r>
                        <a:t>11.2</a:t>
                      </a:r>
                    </a:p>
                  </a:txBody>
                  <a:tcPr/>
                </a:tc>
                <a:extLst>
                  <a:ext uri="{0D108BD9-81ED-4DB2-BD59-A6C34878D82A}">
                    <a16:rowId xmlns:a16="http://schemas.microsoft.com/office/drawing/2014/main" val="10001"/>
                  </a:ext>
                </a:extLst>
              </a:tr>
              <a:tr h="0">
                <a:tc>
                  <a:txBody>
                    <a:bodyPr/>
                    <a:lstStyle/>
                    <a:p>
                      <a:pPr marL="0" lvl="0" indent="0">
                        <a:buNone/>
                      </a:pPr>
                      <a:r>
                        <a:t>2</a:t>
                      </a:r>
                    </a:p>
                  </a:txBody>
                  <a:tcPr/>
                </a:tc>
                <a:tc>
                  <a:txBody>
                    <a:bodyPr/>
                    <a:lstStyle/>
                    <a:p>
                      <a:pPr marL="0" lvl="0" indent="0">
                        <a:buNone/>
                      </a:pPr>
                      <a:r>
                        <a:t>10.6</a:t>
                      </a:r>
                    </a:p>
                  </a:txBody>
                  <a:tcPr/>
                </a:tc>
                <a:extLst>
                  <a:ext uri="{0D108BD9-81ED-4DB2-BD59-A6C34878D82A}">
                    <a16:rowId xmlns:a16="http://schemas.microsoft.com/office/drawing/2014/main" val="10002"/>
                  </a:ext>
                </a:extLst>
              </a:tr>
              <a:tr h="0">
                <a:tc>
                  <a:txBody>
                    <a:bodyPr/>
                    <a:lstStyle/>
                    <a:p>
                      <a:pPr marL="0" lvl="0" indent="0">
                        <a:buNone/>
                      </a:pPr>
                      <a:r>
                        <a:t>3</a:t>
                      </a:r>
                    </a:p>
                  </a:txBody>
                  <a:tcPr/>
                </a:tc>
                <a:tc>
                  <a:txBody>
                    <a:bodyPr/>
                    <a:lstStyle/>
                    <a:p>
                      <a:pPr marL="0" lvl="0" indent="0">
                        <a:buNone/>
                      </a:pPr>
                      <a:r>
                        <a:t>8.1</a:t>
                      </a:r>
                    </a:p>
                  </a:txBody>
                  <a:tcPr/>
                </a:tc>
                <a:extLst>
                  <a:ext uri="{0D108BD9-81ED-4DB2-BD59-A6C34878D82A}">
                    <a16:rowId xmlns:a16="http://schemas.microsoft.com/office/drawing/2014/main" val="10003"/>
                  </a:ext>
                </a:extLst>
              </a:tr>
              <a:tr h="0">
                <a:tc>
                  <a:txBody>
                    <a:bodyPr/>
                    <a:lstStyle/>
                    <a:p>
                      <a:pPr marL="0" lvl="0" indent="0">
                        <a:buNone/>
                      </a:pPr>
                      <a:r>
                        <a:t>4</a:t>
                      </a:r>
                    </a:p>
                  </a:txBody>
                  <a:tcPr/>
                </a:tc>
                <a:tc>
                  <a:txBody>
                    <a:bodyPr/>
                    <a:lstStyle/>
                    <a:p>
                      <a:pPr marL="0" lvl="0" indent="0">
                        <a:buNone/>
                      </a:pPr>
                      <a:r>
                        <a:t>5.4</a:t>
                      </a:r>
                    </a:p>
                  </a:txBody>
                  <a:tcPr/>
                </a:tc>
                <a:extLst>
                  <a:ext uri="{0D108BD9-81ED-4DB2-BD59-A6C34878D82A}">
                    <a16:rowId xmlns:a16="http://schemas.microsoft.com/office/drawing/2014/main" val="10004"/>
                  </a:ext>
                </a:extLst>
              </a:tr>
              <a:tr h="0">
                <a:tc>
                  <a:txBody>
                    <a:bodyPr/>
                    <a:lstStyle/>
                    <a:p>
                      <a:pPr marL="0" lvl="0" indent="0">
                        <a:buNone/>
                      </a:pPr>
                      <a:r>
                        <a:t>5</a:t>
                      </a:r>
                    </a:p>
                  </a:txBody>
                  <a:tcPr/>
                </a:tc>
                <a:tc>
                  <a:txBody>
                    <a:bodyPr/>
                    <a:lstStyle/>
                    <a:p>
                      <a:pPr marL="0" lvl="0" indent="0">
                        <a:buNone/>
                      </a:pPr>
                      <a:r>
                        <a:t>0</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1.5 Innsetning</a:t>
            </a:r>
          </a:p>
        </p:txBody>
      </p:sp>
      <p:sp>
        <p:nvSpPr>
          <p:cNvPr id="3" name="Content Placeholder 2"/>
          <p:cNvSpPr>
            <a:spLocks noGrp="1"/>
          </p:cNvSpPr>
          <p:nvPr>
            <p:ph idx="1"/>
          </p:nvPr>
        </p:nvSpPr>
        <p:spPr/>
        <p:txBody>
          <a:bodyPr/>
          <a:lstStyle/>
          <a:p>
            <a:pPr marL="0" lvl="0" indent="0">
              <a:buNone/>
            </a:pPr>
            <a:r>
              <a:rPr b="1"/>
              <a:t>Námsmarkmið</a:t>
            </a:r>
          </a:p>
          <a:p>
            <a:pPr lvl="0"/>
            <a:r>
              <a:t>Nota innsetningu til að reikna óákveðin heildi.</a:t>
            </a:r>
          </a:p>
          <a:p>
            <a:pPr lvl="0"/>
            <a:r>
              <a:t>Nota innsetningu til að reikna ákveðin heildi.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1.6 Heildi sem innihalda vísis- og lograföll</a:t>
            </a:r>
          </a:p>
        </p:txBody>
      </p:sp>
      <p:sp>
        <p:nvSpPr>
          <p:cNvPr id="3" name="Content Placeholder 2"/>
          <p:cNvSpPr>
            <a:spLocks noGrp="1"/>
          </p:cNvSpPr>
          <p:nvPr>
            <p:ph idx="1"/>
          </p:nvPr>
        </p:nvSpPr>
        <p:spPr/>
        <p:txBody>
          <a:bodyPr/>
          <a:lstStyle/>
          <a:p>
            <a:pPr marL="0" lvl="0" indent="0">
              <a:buNone/>
            </a:pPr>
            <a:r>
              <a:rPr b="1"/>
              <a:t>Námsmarkmið</a:t>
            </a:r>
          </a:p>
          <a:p>
            <a:pPr lvl="0"/>
            <a:r>
              <a:t>Heilda föll sem innihalda vísisföll.</a:t>
            </a:r>
          </a:p>
          <a:p>
            <a:pPr lvl="0"/>
            <a:r>
              <a:t>Heilda föll sem innihalda lograföll.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1.37</a:t>
            </a:r>
          </a:p>
        </p:txBody>
      </p:sp>
      <p:pic>
        <p:nvPicPr>
          <p:cNvPr id="3" name="Picture 1" descr="A graph of the function f(x) = e^x * sqrt(1 + e^x), which is an increasing concave up curve, over [-3, 1]. It begins close to the x axis in quadrant two, crosses the y axis at (0, sqrt(2)), and continues to increase rapidly."/>
          <p:cNvPicPr>
            <a:picLocks noGrp="1" noChangeAspect="1"/>
          </p:cNvPicPr>
          <p:nvPr/>
        </p:nvPicPr>
        <p:blipFill>
          <a:blip r:embed="rId3"/>
          <a:stretch>
            <a:fillRect/>
          </a:stretch>
        </p:blipFill>
        <p:spPr bwMode="auto">
          <a:xfrm>
            <a:off x="2451100" y="954278"/>
            <a:ext cx="7277100" cy="465734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sýnir margfeldi vísisfalls og kvaðratrótar af vísisfalli.</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1.38</a:t>
            </a:r>
          </a:p>
        </p:txBody>
      </p:sp>
      <p:pic>
        <p:nvPicPr>
          <p:cNvPr id="3" name="Picture 1" descr="A graph of the function f(x) = e^(1-x) over [0, 3]. It crosses the y axis at (0, e) as a decreasing concave up curve and symptotically approaches 0 as x goes to infinity."/>
          <p:cNvPicPr>
            <a:picLocks noGrp="1" noChangeAspect="1"/>
          </p:cNvPicPr>
          <p:nvPr/>
        </p:nvPicPr>
        <p:blipFill>
          <a:blip r:embed="rId3"/>
          <a:stretch>
            <a:fillRect/>
          </a:stretch>
        </p:blipFill>
        <p:spPr bwMode="auto">
          <a:xfrm>
            <a:off x="2451100" y="954278"/>
            <a:ext cx="7277100" cy="4657344"/>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Reikna má merkta flatarmálið með því að nota innsetningu til að reikna ákveðið heildi.</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1.39</a:t>
            </a:r>
          </a:p>
        </p:txBody>
      </p:sp>
      <p:pic>
        <p:nvPicPr>
          <p:cNvPr id="3" name="Picture 1" descr="A graph of the function f(x) = 3 / (x – 10). There is an asymptote at x=10. The first segment is a decreasing concave down curve that approaches 0 as x goes to negative infinity and approaches negative infinity as x goes to 10. The second segment is a decreasing concave up curve that approaches infinity as x goes to 10 and approaches 0 as x approaches infinity."/>
          <p:cNvPicPr>
            <a:picLocks noGrp="1" noChangeAspect="1"/>
          </p:cNvPicPr>
          <p:nvPr/>
        </p:nvPicPr>
        <p:blipFill>
          <a:blip r:embed="rId3"/>
          <a:stretch>
            <a:fillRect/>
          </a:stretch>
        </p:blipFill>
        <p:spPr bwMode="auto">
          <a:xfrm>
            <a:off x="3023503" y="952500"/>
            <a:ext cx="6157693"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Skilgreiningarmengi fallsins er x≠10.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1.7 Heildi sem skila andhverfum hornaföllum</a:t>
            </a:r>
          </a:p>
        </p:txBody>
      </p:sp>
      <p:sp>
        <p:nvSpPr>
          <p:cNvPr id="3" name="Content Placeholder 2"/>
          <p:cNvSpPr>
            <a:spLocks noGrp="1"/>
          </p:cNvSpPr>
          <p:nvPr>
            <p:ph idx="1"/>
          </p:nvPr>
        </p:nvSpPr>
        <p:spPr/>
        <p:txBody>
          <a:bodyPr/>
          <a:lstStyle/>
          <a:p>
            <a:pPr marL="0" lvl="0" indent="0">
              <a:buNone/>
            </a:pPr>
            <a:r>
              <a:rPr b="1"/>
              <a:t>Námsmarkmið</a:t>
            </a:r>
          </a:p>
          <a:p>
            <a:pPr lvl="0"/>
            <a:r>
              <a:t>Heilda föll sem hafa andhverf hornaföll sem stofnföll.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CC BY-NC-SA 4.0 leyfinu. Heimilt er að afrita það eða breyta því eingöngu í tilgangi sem ekki er viðskiptalegs eðlis, enda sé OpenStax og Rice University getið og allar breytingar tilgreindar. Sérhverja aðlögun verður að deila með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3949</Words>
  <Application>Microsoft Macintosh PowerPoint</Application>
  <PresentationFormat>Widescreen</PresentationFormat>
  <Paragraphs>302</Paragraphs>
  <Slides>63</Slides>
  <Notes>39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63</vt:i4>
      </vt:variant>
    </vt:vector>
  </HeadingPairs>
  <TitlesOfParts>
    <vt:vector size="67" baseType="lpstr">
      <vt:lpstr>Arial</vt:lpstr>
      <vt:lpstr>Calibri</vt:lpstr>
      <vt:lpstr>Cambria Math</vt:lpstr>
      <vt:lpstr>Office Theme</vt:lpstr>
      <vt:lpstr>Calculus Volume 2</vt:lpstr>
      <vt:lpstr>Chapter outline</vt:lpstr>
      <vt:lpstr>Figure 1.1</vt:lpstr>
      <vt:lpstr>1.1 Approximating Areas</vt:lpstr>
      <vt:lpstr>Figure 1.2</vt:lpstr>
      <vt:lpstr>Figure 1.3</vt:lpstr>
      <vt:lpstr>Figure 1.4</vt:lpstr>
      <vt:lpstr>Figure 1.5</vt:lpstr>
      <vt:lpstr>Figure 1.6</vt:lpstr>
      <vt:lpstr>Figure 1.7</vt:lpstr>
      <vt:lpstr>Figure 1.8</vt:lpstr>
      <vt:lpstr>Figure 1.9</vt:lpstr>
      <vt:lpstr>Figure 1.10</vt:lpstr>
      <vt:lpstr>Figure 1.11</vt:lpstr>
      <vt:lpstr>Figure 1.12</vt:lpstr>
      <vt:lpstr>Figure 1.13</vt:lpstr>
      <vt:lpstr>Table 1.1 Converging Values of Left- and Right-Endpoint Approximations as n Increases </vt:lpstr>
      <vt:lpstr>Figure 1.14</vt:lpstr>
      <vt:lpstr>Figure 1.15</vt:lpstr>
      <vt:lpstr>Table 1.2 Average Annual Atmospheric CO2 Increase, 1964–2013 </vt:lpstr>
      <vt:lpstr>Table 1.3 Approximate 20-Year Sea Level Increases, 1870–1990 </vt:lpstr>
      <vt:lpstr>Table 1.4 Approximate 10-Year Gas Price Increases, 1950–2000 </vt:lpstr>
      <vt:lpstr>Table 1.5 Annual Percentage Growth of U.S. Population, 2000–2009 </vt:lpstr>
      <vt:lpstr>1.2 The Definite Integral (1 of 2)</vt:lpstr>
      <vt:lpstr>1.2 The Definite Integral (2 of 2)</vt:lpstr>
      <vt:lpstr>Figure 1.16</vt:lpstr>
      <vt:lpstr>Figure 1.17</vt:lpstr>
      <vt:lpstr>Figure 1.18</vt:lpstr>
      <vt:lpstr>Figure 1.19</vt:lpstr>
      <vt:lpstr>Figure 1.20</vt:lpstr>
      <vt:lpstr>Figure 1.21</vt:lpstr>
      <vt:lpstr>Figure 1.22</vt:lpstr>
      <vt:lpstr>Figure 1.23</vt:lpstr>
      <vt:lpstr>Figure 1.24</vt:lpstr>
      <vt:lpstr>Figure 1.25</vt:lpstr>
      <vt:lpstr>1.3 The Fundamental Theorem of Calculus (1 of 2)</vt:lpstr>
      <vt:lpstr>1.3 The Fundamental Theorem of Calculus (2 of 2)</vt:lpstr>
      <vt:lpstr>Figure 1.26</vt:lpstr>
      <vt:lpstr>Figure 1.27</vt:lpstr>
      <vt:lpstr>Figure 1.28</vt:lpstr>
      <vt:lpstr>Figure 1.29</vt:lpstr>
      <vt:lpstr>Figure 1.30</vt:lpstr>
      <vt:lpstr>Figure 1.31</vt:lpstr>
      <vt:lpstr>1.4 Integration Formulas and the Net Change Theorem</vt:lpstr>
      <vt:lpstr>Figure 1.32</vt:lpstr>
      <vt:lpstr>Figure 1.33</vt:lpstr>
      <vt:lpstr>Figure 1.34</vt:lpstr>
      <vt:lpstr>Figure 1.35</vt:lpstr>
      <vt:lpstr>Figure 1.36</vt:lpstr>
      <vt:lpstr>Table 1.6 Average Power Output </vt:lpstr>
      <vt:lpstr>Table 1.7 Average Power Output </vt:lpstr>
      <vt:lpstr>Table 1.8 Income Distributions </vt:lpstr>
      <vt:lpstr>Table 1.9 Federal Income Tax Versus Taxable Income </vt:lpstr>
      <vt:lpstr>Table 1.10</vt:lpstr>
      <vt:lpstr>Table 1.11 Population of Breeding Bald Eagle Pairs </vt:lpstr>
      <vt:lpstr>Table 1.12</vt:lpstr>
      <vt:lpstr>1.5 Substitution</vt:lpstr>
      <vt:lpstr>1.6 Integrals Involving Exponential and Logarithmic Functions</vt:lpstr>
      <vt:lpstr>Figure 1.37</vt:lpstr>
      <vt:lpstr>Figure 1.38</vt:lpstr>
      <vt:lpstr>Figure 1.39</vt:lpstr>
      <vt:lpstr>1.7 Integrals Resulting in Inverse Trigonometric Functions</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Calculus Volume 2</dc:title>
  <dc:creator/>
  <cp:keywords/>
  <cp:lastModifiedBy>Colby Powers</cp:lastModifiedBy>
  <cp:revision>1</cp:revision>
  <dcterms:created xsi:type="dcterms:W3CDTF">2026-02-23T15:46:05Z</dcterms:created>
  <dcterms:modified xsi:type="dcterms:W3CDTF">2026-02-24T15:50:55Z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 Integration</vt:lpwstr>
  </property>
</Properties>
</file>