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picture of a city street with a traffic signal. The picture has very busy lanes of traffic in both directions.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the graph of the inverse tangent function. It is an increasing function that passes through the origin. In the first quadrant there is a shaded region under the graph, above the x-axis. The shaded area is bounded to the right at x = 1.</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the graph of the function e^-x. It is an increasing function on the left side of the y-axis and decreasing on the right side of the y-axis. The curve also comes to a point on the y-axis at y=1. Under the curve there is a shaded rectangle in the first quadrant. There is also a cylinder under the graph, formed by revolving the rectangle around the y-axis.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right triangle. It has an angle labeled theta. This angle is opposite the vertical side. The hypotenuse is labeled a, the vertical leg is labeled x, and the horizontal leg is labeled as the square root of (a^2 – x^2). To the left of the triangle is the equation sin(theta) = x/a.</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right triangle. It has an angle labeled theta. This angle is opposite the vertical side. The hypotenuse is labeled 3, the vertical leg is labeled x, and the horizontal leg is labeled as the square root of (9 – x^2). To the left of the triangle is the equation sin(theta) = x/3.</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right triangle. It has an angle labeled theta. This angle is opposite the vertical side. The vertical leg is labeled x, and the horizontal leg is labeled as the square root of (4 – x^2). To the left of the triangle is the equation sin(theta) = x/2.</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right triangle. It has an angle labeled theta. This angle is opposite the vertical side. The hypotenuse is labeled the square root of (a^2+x^2), the vertical leg is labeled x, and the horizontal leg is labeled a. To the left of the triangle is the equation tan(theta) = x/a.</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right triangle. It has an angle labeled theta. This angle is opposite the vertical side. The hypotenuse is labeled the square root of (1+x^2), the vertical leg is labeled x, and the horizontal leg is labeled 1. To the left of the triangle is the equation tan(theta) = x/1.</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right triangles. The first triangle is in the first quadrant of the xy coordinate system and has an angle labeled theta. This angle is opposite the vertical side. The hypotenuse is labeled x, the vertical leg is labeled the square root of (x^2-a^2), and the horizontal leg is labeled a. The horizontal leg is on the x-axis. To the left of the triangle is the equation sec(theta) = x/a, x&gt;a. There are also the equations sin(theta)= the square root of (x^2-a^2)/x, cos(theta) = a/x, and tan(theta) = the square root of (x^2-a^2)/a. The second triangle is in the second quadrant, with the hypotenuse labeled –x. The horizontal leg is labeled –a and is on the negative x-axis. The vertical leg is labeled the square root of (x^2-a^2). To the right of the triangle is the equation sec(theta) = x/a, x&lt;-a. There are also the equations sin(theta)= the negative square root of (x^2-a^2)/x, cos(theta) = a/x, and tan(theta) = the negative square root of (x^2-a^2)/a.</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the graph of the function f(x) = the square root of (x^2-9). It is an increasing curve that starts on the x-axis at 3 and is in the first quadrant. Under the curve above the x-axis is a shaded region bounded to the right at x = 5.</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the graph of the function f(x) = x^2/(x^2+1)^2. It is a curve above the x-axis. It is decreasing in the second quadrant, intersects at the origin, and increases in the first quadrant. Between x = 0 and x = 1, there is shaded area under the curve.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the graph of a periodic function. The waves have an amplitude of approximately 0.7 and a period of approximately 10. The graph represents the functions y = cos^3(x)/3 – cos(x) and y = 1/12(cos(3x)-9cos(x). The graph is the same for both functions.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a non-negative function in the first quadrant. The function increases and decreases. The quadrant is divided into a grid. Beginning on the x-axis at the point labeled a = x sub 0, there are rectangles shaded whose heights are approximately the height of the curve. The x-axis is scaled by increments of msub1, x sub 1, m sub 2, x sub 2, m sub 3, x sub 3, m sub 4 and b = x sub 4.</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a non-negative function in the first quadrant. The function increases and decreases. The quadrant is divided into a grid. Beginning on the x-axis at the point labeled a = x sub 0, there are trapezoids shaded whose heights are approximately the height of the curve. The x-axis is scaled by increments of a = x sub 0, x sub 1, x sub 2, x sub 3, and b = x sub 4.</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both of the same non-negative function in the first quadrant. The function increases and decreases. The quadrant is divided into a grid. The first graph, beginning on the x-axis at the point labeled a = x sub 0, there are trapezoids shaded whose heights are approximately the height of the curve. The x-axis is scaled by increments of a = x sub 0, xsub1, x sub 2, x sub 3, and b = x sub 4. The second graph has on the x-axis at the point labeled a = x sub 0. There are rectangles shaded whose heights are approximately the height of the curve. The x-axis is scaled by increments of m sub 1, x sub 1, m sub 2, x sub 2, m sub 3, x sub 3, m sub 4 and b = x sub 4.</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both of the same non-negative function in the first quadrant. The function increases and decreases. The quadrant is divided into a grid. The first graph, beginning on the x-axis at the point labeled x sub 0, there are trapezoids shaded whose heights are represented by the function p(x), which is a curve following an approximate path of the original graph. The x-axis is scaled by increments of x sub 0, x sub 1, x sub 2. The second graph has on the x-axis at the point labeled x sub 0. There are shaded regions under the curve, divided by x sub 0, x sub 1, x sub 2, x sub 3, and x sub 4. The curve is sectioned into two different parts above the shaded areas. These two parts are labeled p sub 1(x) and p sub 2(x).</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graphs. All the graphs have the same curve, which is f(x). The curve is non-negative, only in the first quadrant, and decreasing. Under all three curves is a shaded region bounded by a on the x-axis an t on the x-axis. The region in the first curve is small, and progressively gets wider under the second and third graph as t moves further to the right away from a on the x-axis.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the graph of the function y = 1/x. It is a decreasing function with a vertical asymptote at the y-axis. In the first quadrant there is a shaded region under the curve bounded by x = 1 and x = 4.</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the graph of the function y = 1/x. It is a decreasing function with a vertical asymptote at the y-axis. The graph shows a solid that has been generated by rotating the curve in the first quadrant around the x-axis.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picture of a city street with a traffic signal. The picture has very busy lanes of traffic in both directions.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graphs. All the graphs have the same curve, which is f(x). The curve is non-negative, only in the first quadrant, and increasing. Under all three curves is a shaded region bounded by a on the x-axis an t on the x-axis. There is also a vertical asymptote at x = b. The region in the first curve is small, and progressively gets wider under the second and third graph as t gets further from a, and closer to b on the x-axis.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graphs are f(x) and g(x). The first graph f(x) is a decreasing, non-negative function with a horizontal asymptote at the x-axis. It has a sharper bend in the curve compared to g(x). The graph of g(x) is a decreasing, non-negative function with a horizontal asymptote at the x-axis.</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9df882152a20.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2.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3. kafli Heildunaraðferðir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a:t>
            </a:r>
          </a:p>
        </p:txBody>
      </p:sp>
      <p:sp>
        <p:nvSpPr>
          <p:cNvPr id="3" name="Content Placeholder 2"/>
          <p:cNvSpPr>
            <a:spLocks noGrp="1"/>
          </p:cNvSpPr>
          <p:nvPr>
            <p:ph idx="1"/>
          </p:nvPr>
        </p:nvSpPr>
        <p:spPr/>
        <p:txBody>
          <a:bodyPr/>
          <a:lstStyle/>
          <a:p>
            <a:pPr marL="457189" lvl="0" indent="-457189">
              <a:buAutoNum type="arabicPeriod"/>
            </a:pPr>
            <a:r>
              <a:t>Hlutheildun</a:t>
            </a:r>
          </a:p>
          <a:p>
            <a:pPr marL="457189" lvl="0" indent="-457189">
              <a:buAutoNum type="arabicPeriod"/>
            </a:pPr>
            <a:r>
              <a:t>Heildi hornafalla</a:t>
            </a:r>
          </a:p>
          <a:p>
            <a:pPr marL="457189" lvl="0" indent="-457189">
              <a:buAutoNum type="arabicPeriod"/>
            </a:pPr>
            <a:r>
              <a:t>Innsetning með hornaföllum</a:t>
            </a:r>
          </a:p>
          <a:p>
            <a:pPr marL="457189" lvl="0" indent="-457189">
              <a:buAutoNum type="arabicPeriod"/>
            </a:pPr>
            <a:r>
              <a:t>Stofnbrotaliðun</a:t>
            </a:r>
          </a:p>
          <a:p>
            <a:pPr marL="457189" lvl="0" indent="-457189">
              <a:buAutoNum type="arabicPeriod"/>
            </a:pPr>
            <a:r>
              <a:t>Aðrar heildunaraðferðir</a:t>
            </a:r>
          </a:p>
          <a:p>
            <a:pPr marL="457189" lvl="0" indent="-457189">
              <a:buAutoNum type="arabicPeriod"/>
            </a:pPr>
            <a:r>
              <a:t>Töluleg heildun</a:t>
            </a:r>
          </a:p>
          <a:p>
            <a:pPr marL="457189" lvl="0" indent="-457189">
              <a:buAutoNum type="arabicPeriod"/>
            </a:pPr>
            <a:r>
              <a:t>Óeiginleg heildi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a:t>
            </a:r>
          </a:p>
        </p:txBody>
      </p:sp>
      <p:pic>
        <p:nvPicPr>
          <p:cNvPr id="3" name="Picture 1" descr="This is a picture of a city street with a traffic signal. The picture has very busy lanes of traffic in both directions."/>
          <p:cNvPicPr>
            <a:picLocks noGrp="1" noChangeAspect="1"/>
          </p:cNvPicPr>
          <p:nvPr/>
        </p:nvPicPr>
        <p:blipFill>
          <a:blip r:embed="rId3"/>
          <a:stretch>
            <a:fillRect/>
          </a:stretch>
        </p:blipFill>
        <p:spPr bwMode="auto">
          <a:xfrm>
            <a:off x="1957222" y="952500"/>
            <a:ext cx="827755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Vandleg skipulagning umferðarljósa getur komið í veg fyrir slys eða fækkað þeim á fjölförnum gatnamótum. (mynd: aðlagað verk eftir David McKelvey,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3.1 Hlutheildun</a:t>
            </a:r>
          </a:p>
        </p:txBody>
      </p:sp>
      <p:sp>
        <p:nvSpPr>
          <p:cNvPr id="3" name="Content Placeholder 2"/>
          <p:cNvSpPr>
            <a:spLocks noGrp="1"/>
          </p:cNvSpPr>
          <p:nvPr>
            <p:ph idx="1"/>
          </p:nvPr>
        </p:nvSpPr>
        <p:spPr/>
        <p:txBody>
          <a:bodyPr/>
          <a:lstStyle/>
          <a:p>
            <a:pPr marL="0" lvl="0" indent="0">
              <a:buNone/>
            </a:pPr>
            <a:r>
              <a:rPr b="1"/>
              <a:t>Námsmarkmið</a:t>
            </a:r>
          </a:p>
          <a:p>
            <a:pPr lvl="0"/>
            <a:r>
              <a:t>Átta sig á hvenær beita á hlutheildun.</a:t>
            </a:r>
          </a:p>
          <a:p>
            <a:pPr lvl="0"/>
            <a:r>
              <a:t>Nota hlutheildunarformúluna til að leysa heildunarverkefni.</a:t>
            </a:r>
          </a:p>
          <a:p>
            <a:pPr lvl="0"/>
            <a:r>
              <a:t>Nota hlutheildunarformúluna fyrir ákveðin heildi.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a:t>
            </a:r>
          </a:p>
        </p:txBody>
      </p:sp>
      <p:pic>
        <p:nvPicPr>
          <p:cNvPr id="3" name="Picture 1" descr="This figure is the graph of the inverse tangent function. It is an increasing function that passes through the origin. In the first quadrant there is a shaded region under the graph, above the x-axis. The shaded area is bounded to the right at x = 1."/>
          <p:cNvPicPr>
            <a:picLocks noGrp="1" noChangeAspect="1"/>
          </p:cNvPicPr>
          <p:nvPr/>
        </p:nvPicPr>
        <p:blipFill>
          <a:blip r:embed="rId3"/>
          <a:stretch>
            <a:fillRect/>
          </a:stretch>
        </p:blipFill>
        <p:spPr bwMode="auto">
          <a:xfrm>
            <a:off x="3799130" y="952500"/>
            <a:ext cx="459374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að finna flatarmál skyggða svæðisins þurfum við að beita hlutheildun.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3.3</a:t>
            </a:r>
          </a:p>
        </p:txBody>
      </p:sp>
      <p:pic>
        <p:nvPicPr>
          <p:cNvPr id="3" name="Picture 1" descr="This figure is the graph of the function e^-x. It is an increasing function on the left side of the y-axis and decreasing on the right side of the y-axis. The curve also comes to a point on the y-axis at y=1. Under the curve there is a shaded rectangle in the first quadrant. There is also a cylinder under the graph, formed by revolving the rectangle around the y-axis."/>
          <p:cNvPicPr>
            <a:picLocks noGrp="1" noChangeAspect="1"/>
          </p:cNvPicPr>
          <p:nvPr/>
        </p:nvPicPr>
        <p:blipFill>
          <a:blip r:embed="rId3"/>
          <a:stretch>
            <a:fillRect/>
          </a:stretch>
        </p:blipFill>
        <p:spPr bwMode="auto">
          <a:xfrm>
            <a:off x="617934" y="1244600"/>
            <a:ext cx="10956131" cy="4076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getum notað skeljuaðferðina til að finna snúningsrúmmál.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3.2 Heildi hornafalla</a:t>
            </a:r>
          </a:p>
        </p:txBody>
      </p:sp>
      <p:sp>
        <p:nvSpPr>
          <p:cNvPr id="3" name="Content Placeholder 2"/>
          <p:cNvSpPr>
            <a:spLocks noGrp="1"/>
          </p:cNvSpPr>
          <p:nvPr>
            <p:ph idx="1"/>
          </p:nvPr>
        </p:nvSpPr>
        <p:spPr/>
        <p:txBody>
          <a:bodyPr/>
          <a:lstStyle/>
          <a:p>
            <a:pPr marL="0" lvl="0" indent="0">
              <a:buNone/>
            </a:pPr>
            <a:r>
              <a:rPr b="1"/>
              <a:t>Námsmarkmið</a:t>
            </a:r>
          </a:p>
          <a:p>
            <a:pPr lvl="0"/>
            <a:r>
              <a:t>Leysa heildunarverkefni með margfeldum og veldum </a:t>
            </a:r>
            <a:r>
              <a:t>sin x</a:t>
            </a:r>
            <a:r>
              <a:t> og </a:t>
            </a:r>
            <a:r>
              <a:t>cos x.</a:t>
            </a:r>
            <a:endParaRPr/>
          </a:p>
          <a:p>
            <a:pPr lvl="0"/>
            <a:r>
              <a:t>Leysa heildunarverkefni með margfeldum og veldum </a:t>
            </a:r>
            <a:r>
              <a:t>tan x</a:t>
            </a:r>
            <a:r>
              <a:t> og </a:t>
            </a:r>
            <a:r>
              <a:t>sec x.</a:t>
            </a:r>
            <a:endParaRPr/>
          </a:p>
          <a:p>
            <a:pPr lvl="0"/>
            <a:r>
              <a:t>Nota lækkunarformúlur til að reikna heildi hornafalla.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3.3 Innsetning með hornaföllum</a:t>
            </a:r>
          </a:p>
        </p:txBody>
      </p:sp>
      <p:sp>
        <p:nvSpPr>
          <p:cNvPr id="3" name="Content Placeholder 2"/>
          <p:cNvSpPr>
            <a:spLocks noGrp="1"/>
          </p:cNvSpPr>
          <p:nvPr>
            <p:ph idx="1"/>
          </p:nvPr>
        </p:nvSpPr>
        <p:spPr/>
        <p:txBody>
          <a:bodyPr/>
          <a:lstStyle/>
          <a:p>
            <a:pPr marL="0" lvl="0" indent="0">
              <a:buNone/>
            </a:pPr>
            <a:r>
              <a:rPr b="1"/>
              <a:t>Námsmarkmið</a:t>
            </a:r>
          </a:p>
          <a:p>
            <a:pPr lvl="0"/>
            <a:r>
              <a:t>Leysa heildunarverkefni sem fela í sér kvaðratrót af summu eða mismun tveggja ferninga.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3.4</a:t>
            </a:r>
          </a:p>
        </p:txBody>
      </p:sp>
      <p:pic>
        <p:nvPicPr>
          <p:cNvPr id="3" name="Picture 1" descr="This figure is a right triangle. It has an angle labeled theta. This angle is opposite the vertical side. The hypotenuse is labeled a, the vertical leg is labeled x, and the horizontal leg is labeled as the square root of (a^2 – x^2). To the left of the triangle is the equation sin(theta) = x/a."/>
          <p:cNvPicPr>
            <a:picLocks noGrp="1" noChangeAspect="1"/>
          </p:cNvPicPr>
          <p:nvPr/>
        </p:nvPicPr>
        <p:blipFill>
          <a:blip r:embed="rId3"/>
          <a:stretch>
            <a:fillRect/>
          </a:stretch>
        </p:blipFill>
        <p:spPr bwMode="auto">
          <a:xfrm>
            <a:off x="611599" y="1244600"/>
            <a:ext cx="10968801" cy="4076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Viðmiðunarþríhyrningur auðveldar að rita gildi hornafallanna við θ sem föll af x.</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3.5</a:t>
            </a:r>
          </a:p>
        </p:txBody>
      </p:sp>
      <p:pic>
        <p:nvPicPr>
          <p:cNvPr id="3" name="Picture 1" descr="This figure is a right triangle. It has an angle labeled theta. This angle is opposite the vertical side. The hypotenuse is labeled 3, the vertical leg is labeled x, and the horizontal leg is labeled as the square root of (9 – x^2). To the left of the triangle is the equation sin(theta) = x/3."/>
          <p:cNvPicPr>
            <a:picLocks noGrp="1" noChangeAspect="1"/>
          </p:cNvPicPr>
          <p:nvPr/>
        </p:nvPicPr>
        <p:blipFill>
          <a:blip r:embed="rId3"/>
          <a:stretch>
            <a:fillRect/>
          </a:stretch>
        </p:blipFill>
        <p:spPr bwMode="auto">
          <a:xfrm>
            <a:off x="611599" y="1244600"/>
            <a:ext cx="10968801" cy="4076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Teikna má viðmiðunarþríhyrning fyrir dæmi 3.21.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3.6</a:t>
            </a:r>
          </a:p>
        </p:txBody>
      </p:sp>
      <p:pic>
        <p:nvPicPr>
          <p:cNvPr id="3" name="Picture 1" descr="This figure is a right triangle. It has an angle labeled theta. This angle is opposite the vertical side. The vertical leg is labeled x, and the horizontal leg is labeled as the square root of (4 – x^2). To the left of the triangle is the equation sin(theta) = x/2."/>
          <p:cNvPicPr>
            <a:picLocks noGrp="1" noChangeAspect="1"/>
          </p:cNvPicPr>
          <p:nvPr/>
        </p:nvPicPr>
        <p:blipFill>
          <a:blip r:embed="rId3"/>
          <a:stretch>
            <a:fillRect/>
          </a:stretch>
        </p:blipFill>
        <p:spPr bwMode="auto">
          <a:xfrm>
            <a:off x="1092774" y="952500"/>
            <a:ext cx="1000645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Teikna má viðmiðunarþríhyrning fyrir dæmi 3.22.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3.7</a:t>
            </a:r>
          </a:p>
        </p:txBody>
      </p:sp>
      <p:pic>
        <p:nvPicPr>
          <p:cNvPr id="3" name="Picture 1" descr="This figure is a right triangle. It has an angle labeled theta. This angle is opposite the vertical side. The hypotenuse is labeled the square root of (a^2+x^2), the vertical leg is labeled x, and the horizontal leg is labeled a. To the left of the triangle is the equation tan(theta) = x/a."/>
          <p:cNvPicPr>
            <a:picLocks noGrp="1" noChangeAspect="1"/>
          </p:cNvPicPr>
          <p:nvPr/>
        </p:nvPicPr>
        <p:blipFill>
          <a:blip r:embed="rId3"/>
          <a:stretch>
            <a:fillRect/>
          </a:stretch>
        </p:blipFill>
        <p:spPr bwMode="auto">
          <a:xfrm>
            <a:off x="609600" y="1333982"/>
            <a:ext cx="10972800" cy="389793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Teikna má viðmiðunarþríhyrning til að rita gildi hornafallanna við θ sem föll af x.</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3.8</a:t>
            </a:r>
          </a:p>
        </p:txBody>
      </p:sp>
      <p:pic>
        <p:nvPicPr>
          <p:cNvPr id="3" name="Picture 1" descr="This figure is a right triangle. It has an angle labeled theta. This angle is opposite the vertical side. The hypotenuse is labeled the square root of (1+x^2), the vertical leg is labeled x, and the horizontal leg is labeled 1. To the left of the triangle is the equation tan(theta) = x/1."/>
          <p:cNvPicPr>
            <a:picLocks noGrp="1" noChangeAspect="1"/>
          </p:cNvPicPr>
          <p:nvPr/>
        </p:nvPicPr>
        <p:blipFill>
          <a:blip r:embed="rId3"/>
          <a:stretch>
            <a:fillRect/>
          </a:stretch>
        </p:blipFill>
        <p:spPr bwMode="auto">
          <a:xfrm>
            <a:off x="609600" y="1333982"/>
            <a:ext cx="10972800" cy="389793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Viðmiðunarþríhyrningurinn fyrir dæmi 3.24.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3.9</a:t>
            </a:r>
          </a:p>
        </p:txBody>
      </p:sp>
      <p:pic>
        <p:nvPicPr>
          <p:cNvPr id="3" name="Picture 1" descr="This figure has two right triangles. The first triangle is in the first quadrant of the xy coordinate system and has an angle labeled theta. This angle is opposite the vertical side. The hypotenuse is labeled x, the vertical leg is labeled the square root of (x^2-a^2), and the horizontal leg is labeled a. The horizontal leg is on the x-axis. To the left of the triangle is the equation sec(theta) = x/a, x&gt;a. There are also the equations sin(theta)= the square root of (x^2-a^2)/x, cos(theta) = a/x, and tan(theta) = the square root of (x^2-a^2)/a. The second triangle is in the second quadrant, with the hypotenuse labeled –x. The horizontal leg is labeled –a and is on the negative x-axis. The vertical leg is labeled the square root of (x^2-a^2). To the right of the triangle is the equation sec(theta) = x/a, x&lt;-a. There are also the equations sin(theta)= the negative square root of (x^2-a^2)/x, cos(theta) = a/x, and tan(theta) = the negative square root of (x^2-a^2)/a."/>
          <p:cNvPicPr>
            <a:picLocks noGrp="1" noChangeAspect="1"/>
          </p:cNvPicPr>
          <p:nvPr/>
        </p:nvPicPr>
        <p:blipFill>
          <a:blip r:embed="rId3"/>
          <a:stretch>
            <a:fillRect/>
          </a:stretch>
        </p:blipFill>
        <p:spPr bwMode="auto">
          <a:xfrm>
            <a:off x="615480" y="1079500"/>
            <a:ext cx="10961040" cy="4406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Notið viðeigandi viðmiðunarþríhyrning til að rita gildi hornafallanna við θ sem föll af x.</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3.10</a:t>
            </a:r>
          </a:p>
        </p:txBody>
      </p:sp>
      <p:pic>
        <p:nvPicPr>
          <p:cNvPr id="3" name="Picture 1" descr="This figure is the graph of the function f(x) = the square root of (x^2-9). It is an increasing curve that starts on the x-axis at 3 and is in the first quadrant. Under the curve above the x-axis is a shaded region bounded to the right at x = 5."/>
          <p:cNvPicPr>
            <a:picLocks noGrp="1" noChangeAspect="1"/>
          </p:cNvPicPr>
          <p:nvPr/>
        </p:nvPicPr>
        <p:blipFill>
          <a:blip r:embed="rId3"/>
          <a:stretch>
            <a:fillRect/>
          </a:stretch>
        </p:blipFill>
        <p:spPr bwMode="auto">
          <a:xfrm>
            <a:off x="1347342" y="952500"/>
            <a:ext cx="949731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að reikna flatarmál skyggða svæðisins þarf að reikna heildi með hornafallainnsetningu.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3.4 Stofnbrotaliðun</a:t>
            </a:r>
          </a:p>
        </p:txBody>
      </p:sp>
      <p:sp>
        <p:nvSpPr>
          <p:cNvPr id="3" name="Content Placeholder 2"/>
          <p:cNvSpPr>
            <a:spLocks noGrp="1"/>
          </p:cNvSpPr>
          <p:nvPr>
            <p:ph idx="1"/>
          </p:nvPr>
        </p:nvSpPr>
        <p:spPr/>
        <p:txBody>
          <a:bodyPr/>
          <a:lstStyle/>
          <a:p>
            <a:pPr marL="0" lvl="0" indent="0">
              <a:buNone/>
            </a:pPr>
            <a:r>
              <a:rPr b="1"/>
              <a:t>Námsmarkmið</a:t>
            </a:r>
          </a:p>
          <a:p>
            <a:pPr lvl="0"/>
            <a:r>
              <a:t>Heilda rætt fall með liðun í stofnbrot.</a:t>
            </a:r>
          </a:p>
          <a:p>
            <a:pPr lvl="0"/>
            <a:r>
              <a:t>Þekkja einfalda línulega þætti í ræðu falli.</a:t>
            </a:r>
          </a:p>
          <a:p>
            <a:pPr lvl="0"/>
            <a:r>
              <a:t>Þekkja endurtekna línulega þætti í ræðu falli.</a:t>
            </a:r>
          </a:p>
          <a:p>
            <a:pPr lvl="0"/>
            <a:r>
              <a:t>Þekkja annars stigs þætti í ræðu falli.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3.11</a:t>
            </a:r>
          </a:p>
        </p:txBody>
      </p:sp>
      <p:pic>
        <p:nvPicPr>
          <p:cNvPr id="3" name="Picture 1" descr="This figure is the graph of the function f(x) = x^2/(x^2+1)^2. It is a curve above the x-axis. It is decreasing in the second quadrant, intersects at the origin, and increases in the first quadrant. Between x = 0 and x = 1, there is shaded area under the curve."/>
          <p:cNvPicPr>
            <a:picLocks noGrp="1" noChangeAspect="1"/>
          </p:cNvPicPr>
          <p:nvPr/>
        </p:nvPicPr>
        <p:blipFill>
          <a:blip r:embed="rId3"/>
          <a:stretch>
            <a:fillRect/>
          </a:stretch>
        </p:blipFill>
        <p:spPr bwMode="auto">
          <a:xfrm>
            <a:off x="4014433" y="952500"/>
            <a:ext cx="416313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getum notað skeljuaðferðina til að finna snúningsrúmmálið sem fæst þegar sýnda svæðinu er snúið um y-ásinn.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3.5 Aðrar heildunaraðferðir</a:t>
            </a:r>
          </a:p>
        </p:txBody>
      </p:sp>
      <p:sp>
        <p:nvSpPr>
          <p:cNvPr id="3" name="Content Placeholder 2"/>
          <p:cNvSpPr>
            <a:spLocks noGrp="1"/>
          </p:cNvSpPr>
          <p:nvPr>
            <p:ph idx="1"/>
          </p:nvPr>
        </p:nvSpPr>
        <p:spPr/>
        <p:txBody>
          <a:bodyPr/>
          <a:lstStyle/>
          <a:p>
            <a:pPr marL="0" lvl="0" indent="0">
              <a:buNone/>
            </a:pPr>
            <a:r>
              <a:rPr b="1"/>
              <a:t>Námsmarkmið</a:t>
            </a:r>
          </a:p>
          <a:p>
            <a:pPr lvl="0"/>
            <a:r>
              <a:t>Nota heildatöflu til að leysa heildunarverkefni.</a:t>
            </a:r>
          </a:p>
          <a:p>
            <a:pPr lvl="0"/>
            <a:r>
              <a:t>Nota tölvualgebrukerfi (CAS) til að leysa heildunarverkefni.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3.12</a:t>
            </a:r>
          </a:p>
        </p:txBody>
      </p:sp>
      <p:pic>
        <p:nvPicPr>
          <p:cNvPr id="3" name="Picture 1" descr="This is the graph of a periodic function. The waves have an amplitude of approximately 0.7 and a period of approximately 10. The graph represents the functions y = cos^3(x)/3 – cos(x) and y = 1/12(cos(3x)-9cos(x). The graph is the same for both functions."/>
          <p:cNvPicPr>
            <a:picLocks noGrp="1" noChangeAspect="1"/>
          </p:cNvPicPr>
          <p:nvPr/>
        </p:nvPicPr>
        <p:blipFill>
          <a:blip r:embed="rId3"/>
          <a:stretch>
            <a:fillRect/>
          </a:stretch>
        </p:blipFill>
        <p:spPr bwMode="auto">
          <a:xfrm>
            <a:off x="2781300" y="954608"/>
            <a:ext cx="6629400" cy="465668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fallanna y = cos³(x)/3 − cos(x) og y = (cos(3x) − 9 cos(x))/12 eru eins.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3.6 Töluleg heildun (1 af 2)</a:t>
            </a:r>
          </a:p>
        </p:txBody>
      </p:sp>
      <p:sp>
        <p:nvSpPr>
          <p:cNvPr id="3" name="Content Placeholder 2"/>
          <p:cNvSpPr>
            <a:spLocks noGrp="1"/>
          </p:cNvSpPr>
          <p:nvPr>
            <p:ph idx="1"/>
          </p:nvPr>
        </p:nvSpPr>
        <p:spPr/>
        <p:txBody>
          <a:bodyPr/>
          <a:lstStyle/>
          <a:p>
            <a:pPr marL="0" lvl="0" indent="0">
              <a:buNone/>
            </a:pPr>
            <a:r>
              <a:rPr b="1"/>
              <a:t>Námsmarkmið</a:t>
            </a:r>
          </a:p>
          <a:p>
            <a:pPr lvl="0"/>
            <a:r>
              <a:t>Nálga gildi ákveðins heildis með miðpunktsreglunni og trapisureglunni.</a:t>
            </a:r>
          </a:p>
          <a:p>
            <a:pPr lvl="0"/>
            <a:r>
              <a:t>Ákvarða algilda og hlutfallslega skekkju við notkun tölulegrar heildunaraðferðar.</a:t>
            </a:r>
          </a:p>
          <a:p>
            <a:pPr lvl="0"/>
            <a:r>
              <a:t>Meta algilda og hlutfallslega skekkju með formúlu fyrir skekkjumörk.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3.6 Töluleg heildun (2 af 2)</a:t>
            </a:r>
          </a:p>
        </p:txBody>
      </p:sp>
      <p:sp>
        <p:nvSpPr>
          <p:cNvPr id="3" name="Content Placeholder 2"/>
          <p:cNvSpPr>
            <a:spLocks noGrp="1"/>
          </p:cNvSpPr>
          <p:nvPr>
            <p:ph idx="1"/>
          </p:nvPr>
        </p:nvSpPr>
        <p:spPr/>
        <p:txBody>
          <a:bodyPr/>
          <a:lstStyle/>
          <a:p>
            <a:pPr marL="0" lvl="0" indent="0">
              <a:buNone/>
            </a:pPr>
            <a:r>
              <a:rPr b="1"/>
              <a:t>Námsmarkmið</a:t>
            </a:r>
          </a:p>
          <a:p>
            <a:pPr lvl="0"/>
            <a:r>
              <a:t>Greina hvenær miðpunktsreglan og trapisureglan ofmeta eða vanmeta raunverulegt gildi heildis.</a:t>
            </a:r>
          </a:p>
          <a:p>
            <a:pPr lvl="0"/>
            <a:r>
              <a:t>Nota Simpsons-reglu til að nálga gildi ákveðins heildis með tiltekinni nákvæmni.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3.13</a:t>
            </a:r>
          </a:p>
        </p:txBody>
      </p:sp>
      <p:pic>
        <p:nvPicPr>
          <p:cNvPr id="3" name="Picture 1" descr="This figure is a graph of a non-negative function in the first quadrant. The function increases and decreases. The quadrant is divided into a grid. Beginning on the x-axis at the point labeled a = x sub 0, there are rectangles shaded whose heights are approximately the height of the curve. The x-axis is scaled by increments of msub1, x sub 1, m sub 2, x sub 2, m sub 3, x sub 3, m sub 4 and b = x sub 4."/>
          <p:cNvPicPr>
            <a:picLocks noGrp="1" noChangeAspect="1"/>
          </p:cNvPicPr>
          <p:nvPr/>
        </p:nvPicPr>
        <p:blipFill>
          <a:blip r:embed="rId3"/>
          <a:stretch>
            <a:fillRect/>
          </a:stretch>
        </p:blipFill>
        <p:spPr bwMode="auto">
          <a:xfrm>
            <a:off x="2134066" y="952500"/>
            <a:ext cx="793656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Miðpunktsreglan nálgar flatarmálið milli grafs f(x) og x-ássins með því að leggja saman flatarmál rétthyrninga sem hafa miðpunkta á grafi f(x).</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3.14</a:t>
            </a:r>
          </a:p>
        </p:txBody>
      </p:sp>
      <p:pic>
        <p:nvPicPr>
          <p:cNvPr id="3" name="Picture 1" descr="This figure is a graph of a non-negative function in the first quadrant. The function increases and decreases. The quadrant is divided into a grid. Beginning on the x-axis at the point labeled a = x sub 0, there are trapezoids shaded whose heights are approximately the height of the curve. The x-axis is scaled by increments of a = x sub 0, x sub 1, x sub 2, x sub 3, and b = x sub 4."/>
          <p:cNvPicPr>
            <a:picLocks noGrp="1" noChangeAspect="1"/>
          </p:cNvPicPr>
          <p:nvPr/>
        </p:nvPicPr>
        <p:blipFill>
          <a:blip r:embed="rId3"/>
          <a:stretch>
            <a:fillRect/>
          </a:stretch>
        </p:blipFill>
        <p:spPr bwMode="auto">
          <a:xfrm>
            <a:off x="2134066" y="952500"/>
            <a:ext cx="793656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Nota má trapisur til að nálga flatarmálið undir ferli og þar með gildi ákveðna heildisins.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3.15</a:t>
            </a:r>
          </a:p>
        </p:txBody>
      </p:sp>
      <p:pic>
        <p:nvPicPr>
          <p:cNvPr id="3" name="Picture 1" descr="This figure has two graphs, both of the same non-negative function in the first quadrant. The function increases and decreases. The quadrant is divided into a grid. The first graph, beginning on the x-axis at the point labeled a = x sub 0, there are trapezoids shaded whose heights are approximately the height of the curve. The x-axis is scaled by increments of a = x sub 0, xsub1, x sub 2, x sub 3, and b = x sub 4. The second graph has on the x-axis at the point labeled a = x sub 0. There are rectangles shaded whose heights are approximately the height of the curve. The x-axis is scaled by increments of m sub 1, x sub 1, m sub 2, x sub 2, m sub 3, x sub 3, m sub 4 and b = x sub 4."/>
          <p:cNvPicPr>
            <a:picLocks noGrp="1" noChangeAspect="1"/>
          </p:cNvPicPr>
          <p:nvPr/>
        </p:nvPicPr>
        <p:blipFill>
          <a:blip r:embed="rId3"/>
          <a:stretch>
            <a:fillRect/>
          </a:stretch>
        </p:blipFill>
        <p:spPr bwMode="auto">
          <a:xfrm>
            <a:off x="619125" y="1676400"/>
            <a:ext cx="10953750" cy="321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Trapisureglan er yfirleitt ónákvæmari en miðpunktsreglan.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3.16</a:t>
            </a:r>
          </a:p>
        </p:txBody>
      </p:sp>
      <p:pic>
        <p:nvPicPr>
          <p:cNvPr id="3" name="Picture 1" descr="This figure has two graphs, both of the same non-negative function in the first quadrant. The function increases and decreases. The quadrant is divided into a grid. The first graph, beginning on the x-axis at the point labeled x sub 0, there are trapezoids shaded whose heights are represented by the function p(x), which is a curve following an approximate path of the original graph. The x-axis is scaled by increments of x sub 0, x sub 1, x sub 2. The second graph has on the x-axis at the point labeled x sub 0. There are shaded regions under the curve, divided by x sub 0, x sub 1, x sub 2, x sub 3, and x sub 4. The curve is sectioned into two different parts above the shaded areas. These two parts are labeled p sub 1(x) and p sub 2(x)."/>
          <p:cNvPicPr>
            <a:picLocks noGrp="1" noChangeAspect="1"/>
          </p:cNvPicPr>
          <p:nvPr/>
        </p:nvPicPr>
        <p:blipFill>
          <a:blip r:embed="rId3"/>
          <a:stretch>
            <a:fillRect/>
          </a:stretch>
        </p:blipFill>
        <p:spPr bwMode="auto">
          <a:xfrm>
            <a:off x="619125" y="1676400"/>
            <a:ext cx="10953750" cy="321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Með Simpsons-reglu nálgum við ákveðið heildi með því að heilda kaflaskipt annars stigs fall.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3.7 Óeiginleg heildi</a:t>
            </a:r>
          </a:p>
        </p:txBody>
      </p:sp>
      <p:sp>
        <p:nvSpPr>
          <p:cNvPr id="3" name="Content Placeholder 2"/>
          <p:cNvSpPr>
            <a:spLocks noGrp="1"/>
          </p:cNvSpPr>
          <p:nvPr>
            <p:ph idx="1"/>
          </p:nvPr>
        </p:nvSpPr>
        <p:spPr/>
        <p:txBody>
          <a:bodyPr/>
          <a:lstStyle/>
          <a:p>
            <a:pPr marL="0" lvl="0" indent="0">
              <a:buNone/>
            </a:pPr>
            <a:r>
              <a:rPr b="1"/>
              <a:t>Námsmarkmið</a:t>
            </a:r>
          </a:p>
          <a:p>
            <a:pPr lvl="0"/>
            <a:r>
              <a:t>Reikna heildi yfir óendanlegt bil.</a:t>
            </a:r>
          </a:p>
          <a:p>
            <a:pPr lvl="0"/>
            <a:r>
              <a:t>Reikna heildi yfir lokað bil þar sem fallið hefur óendanlega ósamfellu innan bilsins.</a:t>
            </a:r>
          </a:p>
          <a:p>
            <a:pPr lvl="0"/>
            <a:r>
              <a:t>Nota samanburðarsetninguna til að ákvarða hvort ákveðið heildi sé samleitið.</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3.17</a:t>
            </a:r>
          </a:p>
        </p:txBody>
      </p:sp>
      <p:pic>
        <p:nvPicPr>
          <p:cNvPr id="3" name="Picture 1" descr="This figure has three graphs. All the graphs have the same curve, which is f(x). The curve is non-negative, only in the first quadrant, and decreasing. Under all three curves is a shaded region bounded by a on the x-axis an t on the x-axis. The region in the first curve is small, and progressively gets wider under the second and third graph as t moves further to the right away from a on the x-axis."/>
          <p:cNvPicPr>
            <a:picLocks noGrp="1" noChangeAspect="1"/>
          </p:cNvPicPr>
          <p:nvPr/>
        </p:nvPicPr>
        <p:blipFill>
          <a:blip r:embed="rId3"/>
          <a:stretch>
            <a:fillRect/>
          </a:stretch>
        </p:blipFill>
        <p:spPr bwMode="auto">
          <a:xfrm>
            <a:off x="617682" y="2349500"/>
            <a:ext cx="10956636" cy="1854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að heilda fall yfir óendanlegt bil skoðum við markgildi heildisins þegar efri heildismörkin stefna á óendanlegt.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3.18</a:t>
            </a:r>
          </a:p>
        </p:txBody>
      </p:sp>
      <p:pic>
        <p:nvPicPr>
          <p:cNvPr id="3" name="Picture 1" descr="This figure is the graph of the function y = 1/x. It is a decreasing function with a vertical asymptote at the y-axis. In the first quadrant there is a shaded region under the curve bounded by x = 1 and x = 4."/>
          <p:cNvPicPr>
            <a:picLocks noGrp="1" noChangeAspect="1"/>
          </p:cNvPicPr>
          <p:nvPr/>
        </p:nvPicPr>
        <p:blipFill>
          <a:blip r:embed="rId3"/>
          <a:stretch>
            <a:fillRect/>
          </a:stretch>
        </p:blipFill>
        <p:spPr bwMode="auto">
          <a:xfrm>
            <a:off x="2857500" y="953412"/>
            <a:ext cx="6464300" cy="465907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getum fundið flatarmálið milli ferilsins f(x)=1/x og x-ássins yfir óendanlegu bili.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3.19</a:t>
            </a:r>
          </a:p>
        </p:txBody>
      </p:sp>
      <p:pic>
        <p:nvPicPr>
          <p:cNvPr id="3" name="Picture 1" descr="This figure is the graph of the function y = 1/x. It is a decreasing function with a vertical asymptote at the y-axis. The graph shows a solid that has been generated by rotating the curve in the first quadrant around the x-axis."/>
          <p:cNvPicPr>
            <a:picLocks noGrp="1" noChangeAspect="1"/>
          </p:cNvPicPr>
          <p:nvPr/>
        </p:nvPicPr>
        <p:blipFill>
          <a:blip r:embed="rId3"/>
          <a:stretch>
            <a:fillRect/>
          </a:stretch>
        </p:blipFill>
        <p:spPr bwMode="auto">
          <a:xfrm>
            <a:off x="1244600" y="953481"/>
            <a:ext cx="9702800" cy="465893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Snúningshluturinn fæst með því að snúa óendanlegu flatarmáli um x-ásinn.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3.20</a:t>
            </a:r>
          </a:p>
        </p:txBody>
      </p:sp>
      <p:pic>
        <p:nvPicPr>
          <p:cNvPr id="3" name="Picture 1" descr="This is a picture of a city street with a traffic signal. The picture has very busy lanes of traffic in both directions."/>
          <p:cNvPicPr>
            <a:picLocks noGrp="1" noChangeAspect="1"/>
          </p:cNvPicPr>
          <p:nvPr/>
        </p:nvPicPr>
        <p:blipFill>
          <a:blip r:embed="rId3"/>
          <a:stretch>
            <a:fillRect/>
          </a:stretch>
        </p:blipFill>
        <p:spPr bwMode="auto">
          <a:xfrm>
            <a:off x="1957222" y="952500"/>
            <a:ext cx="827755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aðlagað eftir verki David McKelvey, Flickr)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3.21</a:t>
            </a:r>
          </a:p>
        </p:txBody>
      </p:sp>
      <p:pic>
        <p:nvPicPr>
          <p:cNvPr id="3" name="Picture 1" descr="This figure has three graphs. All the graphs have the same curve, which is f(x). The curve is non-negative, only in the first quadrant, and increasing. Under all three curves is a shaded region bounded by a on the x-axis an t on the x-axis. There is also a vertical asymptote at x = b. The region in the first curve is small, and progressively gets wider under the second and third graph as t gets further from a, and closer to b on the x-axis."/>
          <p:cNvPicPr>
            <a:picLocks noGrp="1" noChangeAspect="1"/>
          </p:cNvPicPr>
          <p:nvPr/>
        </p:nvPicPr>
        <p:blipFill>
          <a:blip r:embed="rId3"/>
          <a:stretch>
            <a:fillRect/>
          </a:stretch>
        </p:blipFill>
        <p:spPr bwMode="auto">
          <a:xfrm>
            <a:off x="609600" y="1944428"/>
            <a:ext cx="10972800" cy="268974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t stefnir á b frá vinstri stefnir flatarmálið frá a til t á flatarmálið frá a til 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3.22</a:t>
            </a:r>
          </a:p>
        </p:txBody>
      </p:sp>
      <p:pic>
        <p:nvPicPr>
          <p:cNvPr id="3" name="Picture 1" descr="This figure has two graphs. The graphs are f(x) and g(x). The first graph f(x) is a decreasing, non-negative function with a horizontal asymptote at the x-axis. It has a sharper bend in the curve compared to g(x). The graph of g(x) is a decreasing, non-negative function with a horizontal asymptote at the x-axis."/>
          <p:cNvPicPr>
            <a:picLocks noGrp="1" noChangeAspect="1"/>
          </p:cNvPicPr>
          <p:nvPr/>
        </p:nvPicPr>
        <p:blipFill>
          <a:blip r:embed="rId3"/>
          <a:stretch>
            <a:fillRect/>
          </a:stretch>
        </p:blipFill>
        <p:spPr bwMode="auto">
          <a:xfrm>
            <a:off x="1983938" y="952500"/>
            <a:ext cx="822412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0 ≤ f(x) ≤ g(x) fyrir x ≥ a, þá gildir ∫ₐᵗ f(x) dx ≤ ∫ₐᵗ g(x) dx fyrir t ≥ 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viðbótarefni frá OpenStax er © Rice University og gefið út samkvæmt alþjóðlega notkunarleyfinu CC BY-NC-SA 4.0. Aðeins má afrita það eða breyta því í óviðskiptalegum tilgangi, enda sé OpenStax og Rice University getið og allar breytingar tilgreindar. Öllum aðlögunum skal deilt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2732</Words>
  <Application>Microsoft Macintosh PowerPoint</Application>
  <PresentationFormat>Widescreen</PresentationFormat>
  <Paragraphs>137</Paragraphs>
  <Slides>33</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Cambria Math</vt:lpstr>
      <vt:lpstr>Office Theme</vt:lpstr>
      <vt:lpstr>Calculus Volume 2</vt:lpstr>
      <vt:lpstr>Chapter outline</vt:lpstr>
      <vt:lpstr>Figure 3.1</vt:lpstr>
      <vt:lpstr>3.1 Integration by Parts</vt:lpstr>
      <vt:lpstr>Figure 3.2</vt:lpstr>
      <vt:lpstr>Figure 3.3</vt:lpstr>
      <vt:lpstr>3.2 Trigonometric Integrals</vt:lpstr>
      <vt:lpstr>3.3 Trigonometric Substitution</vt:lpstr>
      <vt:lpstr>Figure 3.4</vt:lpstr>
      <vt:lpstr>Figure 3.5</vt:lpstr>
      <vt:lpstr>Figure 3.6</vt:lpstr>
      <vt:lpstr>Figure 3.7</vt:lpstr>
      <vt:lpstr>Figure 3.8</vt:lpstr>
      <vt:lpstr>Figure 3.9</vt:lpstr>
      <vt:lpstr>Figure 3.10</vt:lpstr>
      <vt:lpstr>3.4 Partial Fractions</vt:lpstr>
      <vt:lpstr>Figure 3.11</vt:lpstr>
      <vt:lpstr>3.5 Other Strategies for Integration</vt:lpstr>
      <vt:lpstr>Figure 3.12</vt:lpstr>
      <vt:lpstr>3.6 Numerical Integration (1 of 2)</vt:lpstr>
      <vt:lpstr>3.6 Numerical Integration (2 of 2)</vt:lpstr>
      <vt:lpstr>Figure 3.13</vt:lpstr>
      <vt:lpstr>Figure 3.14</vt:lpstr>
      <vt:lpstr>Figure 3.15</vt:lpstr>
      <vt:lpstr>Figure 3.16</vt:lpstr>
      <vt:lpstr>3.7 Improper Integrals</vt:lpstr>
      <vt:lpstr>Figure 3.17</vt:lpstr>
      <vt:lpstr>Figure 3.18</vt:lpstr>
      <vt:lpstr>Figure 3.19</vt:lpstr>
      <vt:lpstr>Figure 3.20</vt:lpstr>
      <vt:lpstr>Figure 3.21</vt:lpstr>
      <vt:lpstr>Figure 3.22</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2</dc:title>
  <dc:creator/>
  <cp:keywords/>
  <cp:lastModifiedBy>Colby Powers</cp:lastModifiedBy>
  <cp:revision>1</cp:revision>
  <dcterms:created xsi:type="dcterms:W3CDTF">2026-02-23T15:46:23Z</dcterms:created>
  <dcterms:modified xsi:type="dcterms:W3CDTF">2026-02-24T15:50:45Z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 Techniques of Integration</vt:lpwstr>
  </property>
</Properties>
</file>