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7" r:id="rId2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shows a flat surface covered with $100 bills.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number lines, each labeled with x. In the middle of each number line is a point labeled a. The first number line has “diverges” over all of the line to the left of a and “diverges” over the line to the right of a. At the point a itself, it is labeled as “converges”. The second number line has “converges” labeled for the entire line. The third number line has points labeled at a-R, a, and a+R. To the left of a-R, the number line is labeled “diverges”. Between a-R and a+R the number line is labeled “converges” and to the right of a+R the number line is labeled “diverges”.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the graph of y = 1/(1-x), which is an increasing curve with vertical asymptote at 1. Also on this graph are three partial sums of the function, S sub 6, S sub 4, and S sub 2. These curves, in order, gradually become flatter.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picture of a stack of money. There are 100 dollar bills wrapped in groups of $10,000.</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has four curves. The first is the function f(x)=ln(x). The second function is psub1(x)=x-1. The third is psub2(x)=(x-1)-1/2(x-1)^2. The fourth is psub3(x)=(x-1)-1/2(x-1)^2 +1/3(x-1)^3. The curves are very close around x = 1.</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has four curves. The first is the function f(x)=e^x. The second function is psub0(x)=1. The third is psub1(x) which is an increasing line passing through y=1. The fourth function is psub3(x) which is a curve passing through y=1. The curves are very close around y= 1.</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has four curves. The first is the function f(x)=sin(x). The second is psub1(x). The second is psub3(x). The fourth is psub5(x). All curves intersect at origin, with varying accuracy to the sine wave.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has four curves. The first is the function f(x)=cos(x). The second function is psub0(x). The third is psub2(x). The fourth function is psub4(x). The curves are very close around y=1</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has four curves. The first is the function f(x)=cube root of x. The second function is psub1(x). The third is psub2(x). The curves are very close around x=8.</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has two curves. The first one is f(x)= the square root of (1+x) and the second is psub3(x). The curves are very close at y = 1.</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6.1 Maclaurin Series for Common Functions; Columns: Function, Maclaurin Series, Interval of Convergence; Row 1: f(x)=11−x, ∑n=0∞xn, −1&lt;x&lt;1; Row 2: f(x)=ex, ∑n=0∞xnn!, −∞&lt;x&lt;∞; Row 3: f(x)=sinx, ∑n=0∞(−1)nx2n+1(2n+1)!, −∞&lt;x&lt;∞; Row 4: f(x)=cosx, ∑n=0∞(−1)nx2n(2n)!, −∞&lt;x&lt;∞; Row 5: f(x)=ln(1+x), ∑n=1∞(−1)n+1xnn, −1&lt;x≤1; Row 6: f(x)=tan−1x, ∑n=0∞(−1)nx2n+12n+1, −1≤x≤1; Row 7: f(x)=(1+x)r, ∑n=0∞(rn)xn, −1&lt;x&lt;1</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is the normal distribution. It is a bell-shaped curve with the highest point above mu on the x-axis. Also, there is a shaded area under the curve above the x-axis. The shaded area is bounded by alpha on the left and b on the right.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pendulum. There are three positions of the pendulum shown. When the pendulum is to the far left, it is labeled negative theta max. When the pendulum is in the middle and vertical, it is labeled equilibrium position. When the pendulum is to the far right it is labeled theta max. Also, theta is the angle from equilibrium to the far right position. The length of the pendulum is labeled L.</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9df882152a20.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v3_image4_45e722da75f9.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 Id="rId3" Type="http://schemas.openxmlformats.org/officeDocument/2006/relationships/image" Target="../media/v3_image13_08f745b57ef1.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image" Target="../media/v3_image15_0d7a93a9cccd.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2.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6. kafli Veldaraðir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kaflans</a:t>
            </a:r>
          </a:p>
        </p:txBody>
      </p:sp>
      <p:sp>
        <p:nvSpPr>
          <p:cNvPr id="3" name="Content Placeholder 2"/>
          <p:cNvSpPr>
            <a:spLocks noGrp="1"/>
          </p:cNvSpPr>
          <p:nvPr>
            <p:ph idx="1"/>
          </p:nvPr>
        </p:nvSpPr>
        <p:spPr/>
        <p:txBody>
          <a:bodyPr/>
          <a:lstStyle/>
          <a:p>
            <a:pPr marL="457189" lvl="0" indent="-457189">
              <a:buAutoNum type="arabicPeriod"/>
            </a:pPr>
            <a:r>
              <a:t>Veldaraðir og föll</a:t>
            </a:r>
          </a:p>
          <a:p>
            <a:pPr marL="457189" lvl="0" indent="-457189">
              <a:buAutoNum type="arabicPeriod"/>
            </a:pPr>
            <a:r>
              <a:t>Eiginleikar veldaraða</a:t>
            </a:r>
          </a:p>
          <a:p>
            <a:pPr marL="457189" lvl="0" indent="-457189">
              <a:buAutoNum type="arabicPeriod"/>
            </a:pPr>
            <a:r>
              <a:t>Taylor- og Maclaurin-raðir</a:t>
            </a:r>
          </a:p>
          <a:p>
            <a:pPr marL="457189" lvl="0" indent="-457189">
              <a:buAutoNum type="arabicPeriod"/>
            </a:pPr>
            <a:r>
              <a:t>Vinna með Taylor-raðir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a:t>
            </a:r>
          </a:p>
        </p:txBody>
      </p:sp>
      <p:pic>
        <p:nvPicPr>
          <p:cNvPr id="3" name="Picture 1" descr="A photograph shows a flat surface covered with $100 bills."/>
          <p:cNvPicPr>
            <a:picLocks noGrp="1" noChangeAspect="1"/>
          </p:cNvPicPr>
          <p:nvPr/>
        </p:nvPicPr>
        <p:blipFill>
          <a:blip r:embed="rId3"/>
          <a:stretch>
            <a:fillRect/>
          </a:stretch>
        </p:blipFill>
        <p:spPr bwMode="auto">
          <a:xfrm>
            <a:off x="2603500" y="954616"/>
            <a:ext cx="6985000" cy="465666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þú vinnur í happdrætti, færðu þá meira fé með því að þiggja eingreiðslu eða fastar greiðslur yfir tiltekið tímabil? (Mynd: aðlagað eftir verki Roberts Huffstutter,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6.1 Veldaraðir og föll</a:t>
            </a:r>
          </a:p>
        </p:txBody>
      </p:sp>
      <p:sp>
        <p:nvSpPr>
          <p:cNvPr id="3" name="Content Placeholder 2"/>
          <p:cNvSpPr>
            <a:spLocks noGrp="1"/>
          </p:cNvSpPr>
          <p:nvPr>
            <p:ph idx="1"/>
          </p:nvPr>
        </p:nvSpPr>
        <p:spPr/>
        <p:txBody>
          <a:bodyPr/>
          <a:lstStyle/>
          <a:p>
            <a:pPr marL="0" lvl="0" indent="0">
              <a:buNone/>
            </a:pPr>
            <a:r>
              <a:rPr b="1"/>
              <a:t>Námsmarkmið</a:t>
            </a:r>
          </a:p>
          <a:p>
            <a:pPr lvl="0"/>
            <a:r>
              <a:t>Þekkja veldaraðir og nefna dæmi um þær.</a:t>
            </a:r>
          </a:p>
          <a:p>
            <a:pPr lvl="0"/>
            <a:r>
              <a:t>Ákvarða samleitnigeisla og samleitnibil veldaraðar.</a:t>
            </a:r>
          </a:p>
          <a:p>
            <a:pPr lvl="0"/>
            <a:r>
              <a:t>Setja fall fram með veldaröð.</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a:t>
            </a:r>
          </a:p>
        </p:txBody>
      </p:sp>
      <p:pic>
        <p:nvPicPr>
          <p:cNvPr id="3" name="Picture 1" descr="This figure has three number lines, each labeled with x. In the middle of each number line is a point labeled a. The first number line has “diverges” over all of the line to the left of a and “diverges” over the line to the right of a. At the point a itself, it is labeled as “converges”. The second number line has “converges” labeled for the entire line. The third number line has points labeled at a-R, a, and a+R. To the left of a-R, the number line is labeled “diverges”. Between a-R and a+R the number line is labeled “converges” and to the right of a+R the number line is labeled “diverges”."/>
          <p:cNvPicPr>
            <a:picLocks noGrp="1" noChangeAspect="1"/>
          </p:cNvPicPr>
          <p:nvPr/>
        </p:nvPicPr>
        <p:blipFill>
          <a:blip r:embed="rId3"/>
          <a:stretch>
            <a:fillRect/>
          </a:stretch>
        </p:blipFill>
        <p:spPr bwMode="auto">
          <a:xfrm>
            <a:off x="3276600" y="955108"/>
            <a:ext cx="5626100" cy="465568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veldaröðina ∑_{n=0}^{∞} c_n(x−a)^n sýnir (a) samleitnigeisla R=0, (b) samleitnigeisla R=∞ og (c) samleitnigeisla R. Í (c) getur röðin verið samleitin eða ósamleitin í endapunktunum x=a+R og x=a−R.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a:t>
            </a:r>
          </a:p>
        </p:txBody>
      </p:sp>
      <p:pic>
        <p:nvPicPr>
          <p:cNvPr id="3" name="Picture 1" descr="This figure is the graph of y = 1/(1-x), which is an increasing curve with vertical asymptote at 1. Also on this graph are three partial sums of the function, S sub 6, S sub 4, and S sub 2. These curves, in order, gradually become flatter."/>
          <p:cNvPicPr>
            <a:picLocks noGrp="1" noChangeAspect="1"/>
          </p:cNvPicPr>
          <p:nvPr/>
        </p:nvPicPr>
        <p:blipFill>
          <a:blip r:embed="rId3"/>
          <a:stretch>
            <a:fillRect/>
          </a:stretch>
        </p:blipFill>
        <p:spPr bwMode="auto">
          <a:xfrm>
            <a:off x="2464756" y="952500"/>
            <a:ext cx="727518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fall og þrjár nálganir við það með hlutsummum veldaraðar.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6.2 Eiginleikar veldaraða</a:t>
            </a:r>
          </a:p>
        </p:txBody>
      </p:sp>
      <p:sp>
        <p:nvSpPr>
          <p:cNvPr id="3" name="Content Placeholder 2"/>
          <p:cNvSpPr>
            <a:spLocks noGrp="1"/>
          </p:cNvSpPr>
          <p:nvPr>
            <p:ph idx="1"/>
          </p:nvPr>
        </p:nvSpPr>
        <p:spPr/>
        <p:txBody>
          <a:bodyPr/>
          <a:lstStyle/>
          <a:p>
            <a:pPr marL="0" lvl="0" indent="0">
              <a:buNone/>
            </a:pPr>
            <a:r>
              <a:rPr b="1"/>
              <a:t>Námsmarkmið</a:t>
            </a:r>
          </a:p>
          <a:p>
            <a:pPr lvl="0"/>
            <a:r>
              <a:t>Sameina veldaraðir með samlagningu eða frádrætti.</a:t>
            </a:r>
          </a:p>
          <a:p>
            <a:pPr lvl="0"/>
            <a:r>
              <a:t>Mynda nýja veldaröð með því að margfalda hana með veldi breytu eða fasta, eða með innsetningu.</a:t>
            </a:r>
          </a:p>
          <a:p>
            <a:pPr lvl="0"/>
            <a:r>
              <a:t>Margfalda saman tvær veldaraðir.</a:t>
            </a:r>
          </a:p>
          <a:p>
            <a:pPr lvl="0"/>
            <a:r>
              <a:t>Deilda og heilda veldaraðir lið fyrir lið.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a:t>
            </a:r>
          </a:p>
        </p:txBody>
      </p:sp>
      <p:pic>
        <p:nvPicPr>
          <p:cNvPr id="3" name="Picture 1" descr="This is a picture of a stack of money. There are 100 dollar bills wrapped in groups of $10,000."/>
          <p:cNvPicPr>
            <a:picLocks noGrp="1" noChangeAspect="1"/>
          </p:cNvPicPr>
          <p:nvPr/>
        </p:nvPicPr>
        <p:blipFill>
          <a:blip r:embed="rId3"/>
          <a:stretch>
            <a:fillRect/>
          </a:stretch>
        </p:blipFill>
        <p:spPr bwMode="auto">
          <a:xfrm>
            <a:off x="3657600" y="955344"/>
            <a:ext cx="4864100" cy="465521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aðlagað eftir verki Roberts Huffstutter, Flickr)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6.3 Taylor- og Maclaurin-raðir</a:t>
            </a:r>
          </a:p>
        </p:txBody>
      </p:sp>
      <p:sp>
        <p:nvSpPr>
          <p:cNvPr id="3" name="Content Placeholder 2"/>
          <p:cNvSpPr>
            <a:spLocks noGrp="1"/>
          </p:cNvSpPr>
          <p:nvPr>
            <p:ph idx="1"/>
          </p:nvPr>
        </p:nvSpPr>
        <p:spPr/>
        <p:txBody>
          <a:bodyPr/>
          <a:lstStyle/>
          <a:p>
            <a:pPr marL="0" lvl="0" indent="0">
              <a:buNone/>
            </a:pPr>
            <a:r>
              <a:rPr b="1"/>
              <a:t>Námsmarkmið</a:t>
            </a:r>
          </a:p>
          <a:p>
            <a:pPr lvl="0"/>
            <a:r>
              <a:t>Lýsa aðferðinni við að finna Taylor-margliðu af tilteknu stigi fyrir fall.</a:t>
            </a:r>
          </a:p>
          <a:p>
            <a:pPr lvl="0"/>
            <a:r>
              <a:t>Útskýra merkingu og mikilvægi setningar Taylors með leif.</a:t>
            </a:r>
          </a:p>
          <a:p>
            <a:pPr lvl="0"/>
            <a:r>
              <a:t>Meta leifina í Taylor-raðarnálgun á tilteknu falli.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a:t>
            </a:r>
          </a:p>
        </p:txBody>
      </p:sp>
      <p:pic>
        <p:nvPicPr>
          <p:cNvPr id="3" name="Picture 1" descr="This graph has four curves. The first is the function f(x)=ln(x). The second function is psub1(x)=x-1. The third is psub2(x)=(x-1)-1/2(x-1)^2. The fourth is psub3(x)=(x-1)-1/2(x-1)^2 +1/3(x-1)^3. The curves are very close around x = 1."/>
          <p:cNvPicPr>
            <a:picLocks noGrp="1" noChangeAspect="1"/>
          </p:cNvPicPr>
          <p:nvPr/>
        </p:nvPicPr>
        <p:blipFill>
          <a:blip r:embed="rId3"/>
          <a:stretch>
            <a:fillRect/>
          </a:stretch>
        </p:blipFill>
        <p:spPr bwMode="auto">
          <a:xfrm>
            <a:off x="2971800" y="952565"/>
            <a:ext cx="6235700" cy="466077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fallið y=ln(x) og Taylor-margliðurnar p₀, p₁, p₂ og p₃ um x=1.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a:t>
            </a:r>
          </a:p>
        </p:txBody>
      </p:sp>
      <p:pic>
        <p:nvPicPr>
          <p:cNvPr id="3" name="Picture 1" descr="This graph has four curves. The first is the function f(x)=e^x. The second function is psub0(x)=1. The third is psub1(x) which is an increasing line passing through y=1. The fourth function is psub3(x) which is a curve passing through y=1. The curves are very close around y= 1."/>
          <p:cNvPicPr>
            <a:picLocks noGrp="1" noChangeAspect="1"/>
          </p:cNvPicPr>
          <p:nvPr/>
        </p:nvPicPr>
        <p:blipFill>
          <a:blip r:embed="rId3"/>
          <a:stretch>
            <a:fillRect/>
          </a:stretch>
        </p:blipFill>
        <p:spPr bwMode="auto">
          <a:xfrm>
            <a:off x="2566745" y="952500"/>
            <a:ext cx="707121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fallið y=eˣ og Maclaurin-margliðurnar p₀, p₁, p₂ og p₃.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a:t>
            </a:r>
          </a:p>
        </p:txBody>
      </p:sp>
      <p:pic>
        <p:nvPicPr>
          <p:cNvPr id="3" name="Picture 1" descr="This graph has four curves. The first is the function f(x)=sin(x). The second is psub1(x). The second is psub3(x). The fourth is psub5(x). All curves intersect at origin, with varying accuracy to the sine wave."/>
          <p:cNvPicPr>
            <a:picLocks noGrp="1" noChangeAspect="1"/>
          </p:cNvPicPr>
          <p:nvPr/>
        </p:nvPicPr>
        <p:blipFill>
          <a:blip r:embed="rId3"/>
          <a:stretch>
            <a:fillRect/>
          </a:stretch>
        </p:blipFill>
        <p:spPr bwMode="auto">
          <a:xfrm>
            <a:off x="2044700" y="952964"/>
            <a:ext cx="8089900" cy="465997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fallið y=sin(x) og Maclaurin-margliðurnar p₁, p₃ og p₅.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6.8</a:t>
            </a:r>
          </a:p>
        </p:txBody>
      </p:sp>
      <p:pic>
        <p:nvPicPr>
          <p:cNvPr id="3" name="Picture 1" descr="This graph has four curves. The first is the function f(x)=cos(x). The second function is psub0(x). The third is psub2(x). The fourth function is psub4(x). The curves are very close around y=1"/>
          <p:cNvPicPr>
            <a:picLocks noGrp="1" noChangeAspect="1"/>
          </p:cNvPicPr>
          <p:nvPr/>
        </p:nvPicPr>
        <p:blipFill>
          <a:blip r:embed="rId3"/>
          <a:stretch>
            <a:fillRect/>
          </a:stretch>
        </p:blipFill>
        <p:spPr bwMode="auto">
          <a:xfrm>
            <a:off x="2464756" y="952500"/>
            <a:ext cx="727518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fallið y=cos(x) og Maclaurin-margliðurnar p₀, p₂ og p₄.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6.9</a:t>
            </a:r>
          </a:p>
        </p:txBody>
      </p:sp>
      <p:pic>
        <p:nvPicPr>
          <p:cNvPr id="3" name="Picture 1" descr="This graph has four curves. The first is the function f(x)=cube root of x. The second function is psub1(x). The third is psub2(x). The curves are very close around x=8."/>
          <p:cNvPicPr>
            <a:picLocks noGrp="1" noChangeAspect="1"/>
          </p:cNvPicPr>
          <p:nvPr/>
        </p:nvPicPr>
        <p:blipFill>
          <a:blip r:embed="rId3"/>
          <a:stretch>
            <a:fillRect/>
          </a:stretch>
        </p:blipFill>
        <p:spPr bwMode="auto">
          <a:xfrm>
            <a:off x="3163366" y="952500"/>
            <a:ext cx="586526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fallsins f(x)=∛x, línulegu nálgunarinnar p₁(x) og annars stigs nálgunarinnar p₂(x).</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6.4 Vinna með Taylor-raðir</a:t>
            </a:r>
          </a:p>
        </p:txBody>
      </p:sp>
      <p:sp>
        <p:nvSpPr>
          <p:cNvPr id="3" name="Content Placeholder 2"/>
          <p:cNvSpPr>
            <a:spLocks noGrp="1"/>
          </p:cNvSpPr>
          <p:nvPr>
            <p:ph idx="1"/>
          </p:nvPr>
        </p:nvSpPr>
        <p:spPr/>
        <p:txBody>
          <a:bodyPr/>
          <a:lstStyle/>
          <a:p>
            <a:pPr marL="0" lvl="0" indent="0">
              <a:buNone/>
            </a:pPr>
            <a:r>
              <a:rPr b="1"/>
              <a:t>Námsmarkmið</a:t>
            </a:r>
          </a:p>
          <a:p>
            <a:pPr lvl="0"/>
            <a:r>
              <a:t>Rita liði tvíliðuraðarinnar.</a:t>
            </a:r>
          </a:p>
          <a:p>
            <a:pPr lvl="0"/>
            <a:r>
              <a:t>Þekkja Taylor-raðarframsetningar algengra falla.</a:t>
            </a:r>
          </a:p>
          <a:p>
            <a:pPr lvl="0"/>
            <a:r>
              <a:t>Þekkja og beita aðferðum til að finna Taylor-röð falls.</a:t>
            </a:r>
          </a:p>
          <a:p>
            <a:pPr lvl="0"/>
            <a:r>
              <a:t>Nota Taylor-raðir til að leysa deildajöfnur.</a:t>
            </a:r>
          </a:p>
          <a:p>
            <a:pPr lvl="0"/>
            <a:r>
              <a:t>Nota Taylor-raðir til að reikna heildi sem ekki hafa stofnfall á lokuðu formi með einföldum föllum.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6.10</a:t>
            </a:r>
          </a:p>
        </p:txBody>
      </p:sp>
      <p:pic>
        <p:nvPicPr>
          <p:cNvPr id="3" name="Picture 1" descr="This graph has two curves. The first one is f(x)= the square root of (1+x) and the second is psub3(x). The curves are very close at y = 1."/>
          <p:cNvPicPr>
            <a:picLocks noGrp="1" noChangeAspect="1"/>
          </p:cNvPicPr>
          <p:nvPr/>
        </p:nvPicPr>
        <p:blipFill>
          <a:blip r:embed="rId3"/>
          <a:stretch>
            <a:fillRect/>
          </a:stretch>
        </p:blipFill>
        <p:spPr bwMode="auto">
          <a:xfrm>
            <a:off x="635000" y="953243"/>
            <a:ext cx="10909300" cy="465941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Þriðja stigs Maclaurin-margliðan p₃(x) gefur góða nálgun á f(x)=√(1+x) þegar x er nálægt núlli.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6.1 Maclaurin-raðir algengra falla </a:t>
            </a:r>
          </a:p>
        </p:txBody>
      </p:sp>
      <p:pic>
        <p:nvPicPr>
          <p:cNvPr id="3" name="Picture 1" descr="Table 6.1 Maclaurin Series for Common Functions; Columns: Function, Maclaurin Series, Interval of Convergence; Row 1: f(x)=11−x, ∑n=0∞xn, −1&lt;x&lt;1; Row 2: f(x)=ex, ∑n=0∞xn... (Full description in notes)"/>
          <p:cNvPicPr>
            <a:picLocks noGrp="1" noChangeAspect="1"/>
          </p:cNvPicPr>
          <p:nvPr/>
        </p:nvPicPr>
        <p:blipFill>
          <a:blip r:embed="rId3"/>
          <a:stretch>
            <a:fillRect/>
          </a:stretch>
        </p:blipFill>
        <p:spPr bwMode="auto">
          <a:xfrm>
            <a:off x="3568982" y="952500"/>
            <a:ext cx="5054036" cy="5168900"/>
          </a:xfrm>
          <a:prstGeom prst="rect">
            <a:avLst/>
          </a:prstGeom>
          <a:noFill/>
          <a:ln w="9525">
            <a:noFill/>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6.11</a:t>
            </a:r>
          </a:p>
        </p:txBody>
      </p:sp>
      <p:pic>
        <p:nvPicPr>
          <p:cNvPr id="3" name="Picture 1" descr="This graph is the normal distribution. It is a bell-shaped curve with the highest point above mu on the x-axis. Also, there is a shaded area under the curve above the x-axis. The shaded area is bounded by alpha on the left and b on the right."/>
          <p:cNvPicPr>
            <a:picLocks noGrp="1" noChangeAspect="1"/>
          </p:cNvPicPr>
          <p:nvPr/>
        </p:nvPicPr>
        <p:blipFill>
          <a:blip r:embed="rId3"/>
          <a:stretch>
            <a:fillRect/>
          </a:stretch>
        </p:blipFill>
        <p:spPr bwMode="auto">
          <a:xfrm>
            <a:off x="812800" y="953889"/>
            <a:ext cx="10566400" cy="465812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gagnagildi eru normaldreifð með meðaltali μ og staðalfráviki σ, eru líkurnar á að slembivalið gildi liggi milli a og b jafnar flatarmálinu undir ferlinum y=e^{−(x−μ)²/(2σ²)}/(σ√(2π)) frá x=a til x=b.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6.12</a:t>
            </a:r>
          </a:p>
        </p:txBody>
      </p:sp>
      <p:pic>
        <p:nvPicPr>
          <p:cNvPr id="3" name="Picture 1" descr="This figure is a pendulum. There are three positions of the pendulum shown. When the pendulum is to the far left, it is labeled negative theta max. When the pendulum is in the middle and vertical, it is labeled equilibrium position. When the pendulum is to the far right it is labeled theta max. Also, theta is the angle from equilibrium to the far right position. The length of the pendulum is labeled L."/>
          <p:cNvPicPr>
            <a:picLocks noGrp="1" noChangeAspect="1"/>
          </p:cNvPicPr>
          <p:nvPr/>
        </p:nvPicPr>
        <p:blipFill>
          <a:blip r:embed="rId3"/>
          <a:stretch>
            <a:fillRect/>
          </a:stretch>
        </p:blipFill>
        <p:spPr bwMode="auto">
          <a:xfrm>
            <a:off x="3493317" y="952500"/>
            <a:ext cx="521806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pendúll er L að lengd og myndar hámarkshornið θ_max við lóðlínu.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viðbótarefni frá OpenStax er © Rice University og gefið út samkvæmt alþjóðlega notkunarleyfinu CC BY-NC-SA 4.0. Aðeins má afrita það eða breyta því í tilgangi sem ekki er viðskiptalegs eðlis, geta skal OpenStax og Rice University sem rétthafa og tilgreina allar breytingar. Öllum aðlöguðum útgáfum skal deilt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1601</Words>
  <Application>Microsoft Macintosh PowerPoint</Application>
  <PresentationFormat>Widescreen</PresentationFormat>
  <Paragraphs>83</Paragraphs>
  <Slides>20</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Calculus Volume 2</vt:lpstr>
      <vt:lpstr>Chapter outline</vt:lpstr>
      <vt:lpstr>Figure 6.1</vt:lpstr>
      <vt:lpstr>6.1 Power Series and Functions</vt:lpstr>
      <vt:lpstr>Figure 6.2</vt:lpstr>
      <vt:lpstr>Figure 6.3</vt:lpstr>
      <vt:lpstr>6.2 Properties of Power Series</vt:lpstr>
      <vt:lpstr>Figure 6.4</vt:lpstr>
      <vt:lpstr>6.3 Taylor and Maclaurin Series</vt:lpstr>
      <vt:lpstr>Figure 6.5</vt:lpstr>
      <vt:lpstr>Figure 6.6</vt:lpstr>
      <vt:lpstr>Figure 6.7</vt:lpstr>
      <vt:lpstr>Figure 6.8</vt:lpstr>
      <vt:lpstr>Figure 6.9</vt:lpstr>
      <vt:lpstr>6.4 Working with Taylor Series</vt:lpstr>
      <vt:lpstr>Figure 6.10</vt:lpstr>
      <vt:lpstr>Table 6.1 Maclaurin Series for Common Functions </vt:lpstr>
      <vt:lpstr>Figure 6.11</vt:lpstr>
      <vt:lpstr>Figure 6.12</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2</dc:title>
  <dc:creator/>
  <cp:keywords/>
  <cp:lastModifiedBy>Colby Powers</cp:lastModifiedBy>
  <cp:revision>1</cp:revision>
  <dcterms:created xsi:type="dcterms:W3CDTF">2026-02-23T15:46:44Z</dcterms:created>
  <dcterms:modified xsi:type="dcterms:W3CDTF">2026-02-24T15:50:28Z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6 Power Series</vt:lpwstr>
  </property>
</Properties>
</file>