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docProps/app.xml" ContentType="application/vnd.openxmlformats-officedocument.extended-properties+xml"/>
  <Override PartName="/docProps/core.xml" ContentType="application/vnd.openxmlformats-package.core-properties+xml"/>
  <Override PartName="/ppt/commentAuthors.xml" ContentType="application/vnd.openxmlformats-officedocument.presentationml.commentAuthors+xml"/>
  <Override PartName="/ppt/embeddings/oleObject1.bin" ContentType="application/vnd.openxmlformats-officedocument.oleObject"/>
  <Override PartName="/ppt/embeddings/oleObject10.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embeddings/oleObject9.bin" ContentType="application/vnd.openxmlformats-officedocument.oleObject"/>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21" r:id="rId1"/>
  </p:sldMasterIdLst>
  <p:notesMasterIdLst>
    <p:notesMasterId r:id="rId119"/>
  </p:notesMasterIdLst>
  <p:handoutMasterIdLst>
    <p:handoutMasterId r:id="rId120"/>
  </p:handoutMasterIdLst>
  <p:sldIdLst>
    <p:sldId id="256" r:id="rId2"/>
    <p:sldId id="317" r:id="rId3"/>
    <p:sldId id="277" r:id="rId4"/>
    <p:sldId id="318" r:id="rId5"/>
    <p:sldId id="319" r:id="rId6"/>
    <p:sldId id="388" r:id="rId7"/>
    <p:sldId id="279" r:id="rId8"/>
    <p:sldId id="280" r:id="rId9"/>
    <p:sldId id="281" r:id="rId10"/>
    <p:sldId id="321" r:id="rId11"/>
    <p:sldId id="282" r:id="rId12"/>
    <p:sldId id="283" r:id="rId13"/>
    <p:sldId id="322" r:id="rId14"/>
    <p:sldId id="397" r:id="rId15"/>
    <p:sldId id="323" r:id="rId16"/>
    <p:sldId id="284" r:id="rId17"/>
    <p:sldId id="324" r:id="rId18"/>
    <p:sldId id="389" r:id="rId19"/>
    <p:sldId id="325" r:id="rId20"/>
    <p:sldId id="326" r:id="rId21"/>
    <p:sldId id="285" r:id="rId22"/>
    <p:sldId id="327" r:id="rId23"/>
    <p:sldId id="286" r:id="rId24"/>
    <p:sldId id="328" r:id="rId25"/>
    <p:sldId id="287" r:id="rId26"/>
    <p:sldId id="329" r:id="rId27"/>
    <p:sldId id="288" r:id="rId28"/>
    <p:sldId id="330" r:id="rId29"/>
    <p:sldId id="289" r:id="rId30"/>
    <p:sldId id="331" r:id="rId31"/>
    <p:sldId id="332" r:id="rId32"/>
    <p:sldId id="390" r:id="rId33"/>
    <p:sldId id="290" r:id="rId34"/>
    <p:sldId id="334" r:id="rId35"/>
    <p:sldId id="335" r:id="rId36"/>
    <p:sldId id="336" r:id="rId37"/>
    <p:sldId id="337" r:id="rId38"/>
    <p:sldId id="338" r:id="rId39"/>
    <p:sldId id="339" r:id="rId40"/>
    <p:sldId id="340" r:id="rId41"/>
    <p:sldId id="291" r:id="rId42"/>
    <p:sldId id="341" r:id="rId43"/>
    <p:sldId id="292" r:id="rId44"/>
    <p:sldId id="342" r:id="rId45"/>
    <p:sldId id="343" r:id="rId46"/>
    <p:sldId id="293" r:id="rId47"/>
    <p:sldId id="344" r:id="rId48"/>
    <p:sldId id="345" r:id="rId49"/>
    <p:sldId id="346" r:id="rId50"/>
    <p:sldId id="347" r:id="rId51"/>
    <p:sldId id="294" r:id="rId52"/>
    <p:sldId id="348" r:id="rId53"/>
    <p:sldId id="391" r:id="rId54"/>
    <p:sldId id="295" r:id="rId55"/>
    <p:sldId id="349" r:id="rId56"/>
    <p:sldId id="296" r:id="rId57"/>
    <p:sldId id="297" r:id="rId58"/>
    <p:sldId id="350" r:id="rId59"/>
    <p:sldId id="298" r:id="rId60"/>
    <p:sldId id="299" r:id="rId61"/>
    <p:sldId id="300" r:id="rId62"/>
    <p:sldId id="301" r:id="rId63"/>
    <p:sldId id="351" r:id="rId64"/>
    <p:sldId id="302" r:id="rId65"/>
    <p:sldId id="304" r:id="rId66"/>
    <p:sldId id="352" r:id="rId67"/>
    <p:sldId id="392" r:id="rId68"/>
    <p:sldId id="353" r:id="rId69"/>
    <p:sldId id="305" r:id="rId70"/>
    <p:sldId id="354" r:id="rId71"/>
    <p:sldId id="306" r:id="rId72"/>
    <p:sldId id="355" r:id="rId73"/>
    <p:sldId id="356" r:id="rId74"/>
    <p:sldId id="357" r:id="rId75"/>
    <p:sldId id="307" r:id="rId76"/>
    <p:sldId id="358" r:id="rId77"/>
    <p:sldId id="393" r:id="rId78"/>
    <p:sldId id="308" r:id="rId79"/>
    <p:sldId id="359" r:id="rId80"/>
    <p:sldId id="360" r:id="rId81"/>
    <p:sldId id="361" r:id="rId82"/>
    <p:sldId id="309" r:id="rId83"/>
    <p:sldId id="362" r:id="rId84"/>
    <p:sldId id="363" r:id="rId85"/>
    <p:sldId id="364" r:id="rId86"/>
    <p:sldId id="366" r:id="rId87"/>
    <p:sldId id="367" r:id="rId88"/>
    <p:sldId id="368" r:id="rId89"/>
    <p:sldId id="369" r:id="rId90"/>
    <p:sldId id="310" r:id="rId91"/>
    <p:sldId id="370" r:id="rId92"/>
    <p:sldId id="311" r:id="rId93"/>
    <p:sldId id="371" r:id="rId94"/>
    <p:sldId id="372" r:id="rId95"/>
    <p:sldId id="373" r:id="rId96"/>
    <p:sldId id="394" r:id="rId97"/>
    <p:sldId id="374" r:id="rId98"/>
    <p:sldId id="375" r:id="rId99"/>
    <p:sldId id="376" r:id="rId100"/>
    <p:sldId id="377" r:id="rId101"/>
    <p:sldId id="378" r:id="rId102"/>
    <p:sldId id="395" r:id="rId103"/>
    <p:sldId id="312" r:id="rId104"/>
    <p:sldId id="380" r:id="rId105"/>
    <p:sldId id="381" r:id="rId106"/>
    <p:sldId id="382" r:id="rId107"/>
    <p:sldId id="383" r:id="rId108"/>
    <p:sldId id="384" r:id="rId109"/>
    <p:sldId id="385" r:id="rId110"/>
    <p:sldId id="386" r:id="rId111"/>
    <p:sldId id="387" r:id="rId112"/>
    <p:sldId id="396" r:id="rId113"/>
    <p:sldId id="313" r:id="rId114"/>
    <p:sldId id="314" r:id="rId115"/>
    <p:sldId id="273" r:id="rId116"/>
    <p:sldId id="315" r:id="rId117"/>
    <p:sldId id="316" r:id="rId1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rah Evans" initials="SE" lastIdx="1"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5D419"/>
    <a:srgbClr val="6CB255"/>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165" autoAdjust="0"/>
    <p:restoredTop sz="94558" autoAdjust="0"/>
  </p:normalViewPr>
  <p:slideViewPr>
    <p:cSldViewPr snapToGrid="0" snapToObjects="1">
      <p:cViewPr varScale="1">
        <p:scale>
          <a:sx n="121" d="100"/>
          <a:sy n="121" d="100"/>
        </p:scale>
        <p:origin x="520"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slide" Target="slides/slide79.xml"/><Relationship Id="rId81" Type="http://schemas.openxmlformats.org/officeDocument/2006/relationships/slide" Target="slides/slide80.xml"/><Relationship Id="rId82" Type="http://schemas.openxmlformats.org/officeDocument/2006/relationships/slide" Target="slides/slide81.xml"/><Relationship Id="rId83" Type="http://schemas.openxmlformats.org/officeDocument/2006/relationships/slide" Target="slides/slide82.xml"/><Relationship Id="rId84" Type="http://schemas.openxmlformats.org/officeDocument/2006/relationships/slide" Target="slides/slide83.xml"/><Relationship Id="rId85" Type="http://schemas.openxmlformats.org/officeDocument/2006/relationships/slide" Target="slides/slide84.xml"/><Relationship Id="rId86" Type="http://schemas.openxmlformats.org/officeDocument/2006/relationships/slide" Target="slides/slide85.xml"/><Relationship Id="rId87" Type="http://schemas.openxmlformats.org/officeDocument/2006/relationships/slide" Target="slides/slide86.xml"/><Relationship Id="rId88" Type="http://schemas.openxmlformats.org/officeDocument/2006/relationships/slide" Target="slides/slide87.xml"/><Relationship Id="rId89" Type="http://schemas.openxmlformats.org/officeDocument/2006/relationships/slide" Target="slides/slide88.xml"/><Relationship Id="rId90" Type="http://schemas.openxmlformats.org/officeDocument/2006/relationships/slide" Target="slides/slide89.xml"/><Relationship Id="rId91" Type="http://schemas.openxmlformats.org/officeDocument/2006/relationships/slide" Target="slides/slide90.xml"/><Relationship Id="rId92" Type="http://schemas.openxmlformats.org/officeDocument/2006/relationships/slide" Target="slides/slide91.xml"/><Relationship Id="rId93" Type="http://schemas.openxmlformats.org/officeDocument/2006/relationships/slide" Target="slides/slide92.xml"/><Relationship Id="rId94" Type="http://schemas.openxmlformats.org/officeDocument/2006/relationships/slide" Target="slides/slide93.xml"/><Relationship Id="rId95" Type="http://schemas.openxmlformats.org/officeDocument/2006/relationships/slide" Target="slides/slide94.xml"/><Relationship Id="rId96" Type="http://schemas.openxmlformats.org/officeDocument/2006/relationships/slide" Target="slides/slide95.xml"/><Relationship Id="rId97" Type="http://schemas.openxmlformats.org/officeDocument/2006/relationships/slide" Target="slides/slide96.xml"/><Relationship Id="rId98" Type="http://schemas.openxmlformats.org/officeDocument/2006/relationships/slide" Target="slides/slide97.xml"/><Relationship Id="rId99" Type="http://schemas.openxmlformats.org/officeDocument/2006/relationships/slide" Target="slides/slide98.xml"/><Relationship Id="rId100" Type="http://schemas.openxmlformats.org/officeDocument/2006/relationships/slide" Target="slides/slide99.xml"/><Relationship Id="rId101" Type="http://schemas.openxmlformats.org/officeDocument/2006/relationships/slide" Target="slides/slide100.xml"/><Relationship Id="rId102" Type="http://schemas.openxmlformats.org/officeDocument/2006/relationships/slide" Target="slides/slide101.xml"/><Relationship Id="rId103" Type="http://schemas.openxmlformats.org/officeDocument/2006/relationships/slide" Target="slides/slide102.xml"/><Relationship Id="rId104" Type="http://schemas.openxmlformats.org/officeDocument/2006/relationships/slide" Target="slides/slide103.xml"/><Relationship Id="rId105" Type="http://schemas.openxmlformats.org/officeDocument/2006/relationships/slide" Target="slides/slide104.xml"/><Relationship Id="rId106" Type="http://schemas.openxmlformats.org/officeDocument/2006/relationships/slide" Target="slides/slide105.xml"/><Relationship Id="rId107" Type="http://schemas.openxmlformats.org/officeDocument/2006/relationships/slide" Target="slides/slide106.xml"/><Relationship Id="rId108" Type="http://schemas.openxmlformats.org/officeDocument/2006/relationships/slide" Target="slides/slide107.xml"/><Relationship Id="rId109" Type="http://schemas.openxmlformats.org/officeDocument/2006/relationships/slide" Target="slides/slide108.xml"/><Relationship Id="rId110" Type="http://schemas.openxmlformats.org/officeDocument/2006/relationships/slide" Target="slides/slide109.xml"/><Relationship Id="rId111" Type="http://schemas.openxmlformats.org/officeDocument/2006/relationships/slide" Target="slides/slide110.xml"/><Relationship Id="rId112" Type="http://schemas.openxmlformats.org/officeDocument/2006/relationships/slide" Target="slides/slide111.xml"/><Relationship Id="rId113" Type="http://schemas.openxmlformats.org/officeDocument/2006/relationships/slide" Target="slides/slide112.xml"/><Relationship Id="rId114" Type="http://schemas.openxmlformats.org/officeDocument/2006/relationships/slide" Target="slides/slide113.xml"/><Relationship Id="rId115" Type="http://schemas.openxmlformats.org/officeDocument/2006/relationships/slide" Target="slides/slide114.xml"/><Relationship Id="rId116" Type="http://schemas.openxmlformats.org/officeDocument/2006/relationships/slide" Target="slides/slide115.xml"/><Relationship Id="rId117" Type="http://schemas.openxmlformats.org/officeDocument/2006/relationships/slide" Target="slides/slide116.xml"/><Relationship Id="rId118" Type="http://schemas.openxmlformats.org/officeDocument/2006/relationships/slide" Target="slides/slide117.xml"/><Relationship Id="rId119" Type="http://schemas.openxmlformats.org/officeDocument/2006/relationships/notesMaster" Target="notesMasters/notesMaster1.xml"/><Relationship Id="rId120" Type="http://schemas.openxmlformats.org/officeDocument/2006/relationships/handoutMaster" Target="handoutMasters/handoutMaster1.xml"/><Relationship Id="rId121" Type="http://schemas.openxmlformats.org/officeDocument/2006/relationships/commentAuthors" Target="commentAuthors.xml"/><Relationship Id="rId122" Type="http://schemas.openxmlformats.org/officeDocument/2006/relationships/presProps" Target="presProps.xml"/><Relationship Id="rId123" Type="http://schemas.openxmlformats.org/officeDocument/2006/relationships/viewProps" Target="viewProps.xml"/><Relationship Id="rId124" Type="http://schemas.openxmlformats.org/officeDocument/2006/relationships/theme" Target="theme/theme1.xml"/><Relationship Id="rId12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12/18/25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1C6EFF-9705-4F38-B92E-F5A7A823CF7F}" type="datetimeFigureOut">
              <a:rPr lang="en-US" smtClean="0"/>
              <a:t>12/18/25</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FD7039D-D74B-411D-B434-1DC98A7B5E04}" type="slidenum">
              <a:rPr lang="en-US" smtClean="0"/>
              <a:t>‹#›</a:t>
            </a:fld>
            <a:endParaRPr lang="en-US"/>
          </a:p>
        </p:txBody>
      </p:sp>
    </p:spTree>
    <p:extLst>
      <p:ext uri="{BB962C8B-B14F-4D97-AF65-F5344CB8AC3E}">
        <p14:creationId xmlns:p14="http://schemas.microsoft.com/office/powerpoint/2010/main" val="25942010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3000" y="498250"/>
            <a:ext cx="6858000" cy="1011237"/>
          </a:xfrm>
        </p:spPr>
        <p:txBody>
          <a:bodyPr anchor="b"/>
          <a:lstStyle>
            <a:lvl1pPr algn="ctr">
              <a:defRPr sz="4500"/>
            </a:lvl1pPr>
          </a:lstStyle>
          <a:p>
            <a:r>
              <a:rPr lang="en-US" dirty="0"/>
              <a:t>Title of the Book</a:t>
            </a:r>
          </a:p>
        </p:txBody>
      </p:sp>
      <p:sp>
        <p:nvSpPr>
          <p:cNvPr id="5" name="Footer Placeholder 4"/>
          <p:cNvSpPr>
            <a:spLocks noGrp="1"/>
          </p:cNvSpPr>
          <p:nvPr>
            <p:ph type="ftr" sz="quarter" idx="11"/>
          </p:nvPr>
        </p:nvSpPr>
        <p:spPr>
          <a:xfrm>
            <a:off x="1142999" y="6356350"/>
            <a:ext cx="6412424" cy="354416"/>
          </a:xfrm>
        </p:spPr>
        <p:txBody>
          <a:bodyPr/>
          <a:lstStyle/>
          <a:p>
            <a:endParaRPr lang="en-US"/>
          </a:p>
        </p:txBody>
      </p:sp>
      <p:sp>
        <p:nvSpPr>
          <p:cNvPr id="9" name="Picture Placeholder 8"/>
          <p:cNvSpPr>
            <a:spLocks noGrp="1"/>
          </p:cNvSpPr>
          <p:nvPr>
            <p:ph type="pic" sz="quarter" idx="13"/>
          </p:nvPr>
        </p:nvSpPr>
        <p:spPr>
          <a:xfrm>
            <a:off x="2987874" y="2390620"/>
            <a:ext cx="3168253" cy="3851130"/>
          </a:xfrm>
        </p:spPr>
        <p:txBody>
          <a:bodyPr>
            <a:normAutofit/>
          </a:bodyPr>
          <a:lstStyle>
            <a:lvl1pPr marL="0" indent="0">
              <a:buNone/>
              <a:defRPr sz="900"/>
            </a:lvl1pPr>
          </a:lstStyle>
          <a:p>
            <a:endParaRPr lang="en-US" dirty="0"/>
          </a:p>
        </p:txBody>
      </p:sp>
      <p:sp>
        <p:nvSpPr>
          <p:cNvPr id="10" name="Title 1"/>
          <p:cNvSpPr txBox="1">
            <a:spLocks/>
          </p:cNvSpPr>
          <p:nvPr userDrawn="1"/>
        </p:nvSpPr>
        <p:spPr>
          <a:xfrm>
            <a:off x="1142999" y="1509485"/>
            <a:ext cx="6858000" cy="672883"/>
          </a:xfrm>
          <a:prstGeom prst="rect">
            <a:avLst/>
          </a:prstGeom>
        </p:spPr>
        <p:txBody>
          <a:bodyPr vert="horz" lIns="68580" tIns="34290" rIns="68580" bIns="34290" rtlCol="0" anchor="b">
            <a:normAutofit lnSpcReduction="1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4800" dirty="0">
              <a:solidFill>
                <a:schemeClr val="accent5"/>
              </a:solidFill>
            </a:endParaRPr>
          </a:p>
        </p:txBody>
      </p:sp>
      <p:sp>
        <p:nvSpPr>
          <p:cNvPr id="11" name="Text Placeholder 10"/>
          <p:cNvSpPr>
            <a:spLocks noGrp="1"/>
          </p:cNvSpPr>
          <p:nvPr>
            <p:ph type="body" sz="quarter" idx="14" hasCustomPrompt="1"/>
          </p:nvPr>
        </p:nvSpPr>
        <p:spPr>
          <a:xfrm>
            <a:off x="1143000" y="1509713"/>
            <a:ext cx="6858000" cy="443778"/>
          </a:xfrm>
        </p:spPr>
        <p:txBody>
          <a:bodyPr/>
          <a:lstStyle>
            <a:lvl1pPr marL="0" indent="0" algn="ctr">
              <a:buNone/>
              <a:defRPr baseline="0">
                <a:solidFill>
                  <a:schemeClr val="accent5"/>
                </a:solidFill>
              </a:defRPr>
            </a:lvl1pPr>
            <a:lvl2pPr marL="342900" indent="0" algn="ctr">
              <a:buNone/>
              <a:defRPr/>
            </a:lvl2pPr>
            <a:lvl3pPr marL="685800" indent="0" algn="ctr">
              <a:buNone/>
              <a:defRPr/>
            </a:lvl3pPr>
            <a:lvl4pPr marL="1028700" indent="0" algn="ctr">
              <a:buNone/>
              <a:defRPr/>
            </a:lvl4pPr>
            <a:lvl5pPr marL="1371600" indent="0" algn="ctr">
              <a:buNone/>
              <a:defRPr/>
            </a:lvl5pPr>
          </a:lstStyle>
          <a:p>
            <a:pPr lvl="0"/>
            <a:r>
              <a:rPr lang="en-US" dirty="0"/>
              <a:t>Chapter # CHAPTER TITLE</a:t>
            </a:r>
          </a:p>
        </p:txBody>
      </p:sp>
      <p:sp>
        <p:nvSpPr>
          <p:cNvPr id="12" name="TextBox 11"/>
          <p:cNvSpPr txBox="1"/>
          <p:nvPr userDrawn="1"/>
        </p:nvSpPr>
        <p:spPr>
          <a:xfrm>
            <a:off x="3164031" y="1946842"/>
            <a:ext cx="2815937" cy="461665"/>
          </a:xfrm>
          <a:prstGeom prst="rect">
            <a:avLst/>
          </a:prstGeom>
          <a:noFill/>
        </p:spPr>
        <p:txBody>
          <a:bodyPr wrap="square" rtlCol="0">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200" dirty="0"/>
              <a:t>PowerPoint Image Slideshow</a:t>
            </a:r>
          </a:p>
          <a:p>
            <a:pPr algn="ctr"/>
            <a:endParaRPr lang="en-US" sz="1200" dirty="0"/>
          </a:p>
        </p:txBody>
      </p:sp>
    </p:spTree>
    <p:extLst>
      <p:ext uri="{BB962C8B-B14F-4D97-AF65-F5344CB8AC3E}">
        <p14:creationId xmlns:p14="http://schemas.microsoft.com/office/powerpoint/2010/main" val="16778066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7"/>
            <a:ext cx="7886700" cy="424583"/>
          </a:xfrm>
        </p:spPr>
        <p:txBody>
          <a:bodyPr>
            <a:normAutofit/>
          </a:bodyPr>
          <a:lstStyle>
            <a:lvl1pPr>
              <a:defRPr sz="2100" b="1"/>
            </a:lvl1pPr>
          </a:lstStyle>
          <a:p>
            <a:r>
              <a:rPr lang="en-US" dirty="0"/>
              <a:t>Figure #.#</a:t>
            </a:r>
          </a:p>
        </p:txBody>
      </p:sp>
      <p:sp>
        <p:nvSpPr>
          <p:cNvPr id="3" name="Content Placeholder 2"/>
          <p:cNvSpPr>
            <a:spLocks noGrp="1"/>
          </p:cNvSpPr>
          <p:nvPr>
            <p:ph idx="1"/>
          </p:nvPr>
        </p:nvSpPr>
        <p:spPr>
          <a:xfrm>
            <a:off x="628650" y="955965"/>
            <a:ext cx="7886700" cy="379614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a:xfrm>
            <a:off x="628650" y="6356351"/>
            <a:ext cx="7071014" cy="365125"/>
          </a:xfrm>
        </p:spPr>
        <p:txBody>
          <a:bodyPr/>
          <a:lstStyle/>
          <a:p>
            <a:endParaRPr lang="en-US"/>
          </a:p>
        </p:txBody>
      </p:sp>
      <p:sp>
        <p:nvSpPr>
          <p:cNvPr id="7" name="Content Placeholder 2"/>
          <p:cNvSpPr>
            <a:spLocks noGrp="1"/>
          </p:cNvSpPr>
          <p:nvPr>
            <p:ph idx="13" hasCustomPrompt="1"/>
          </p:nvPr>
        </p:nvSpPr>
        <p:spPr>
          <a:xfrm>
            <a:off x="628650" y="4918365"/>
            <a:ext cx="7886700" cy="1271731"/>
          </a:xfrm>
        </p:spPr>
        <p:txBody>
          <a:bodyPr>
            <a:normAutofit/>
          </a:bodyPr>
          <a:lstStyle>
            <a:lvl1pPr marL="0" indent="0">
              <a:buNone/>
              <a:defRPr sz="1200"/>
            </a:lvl1pPr>
          </a:lstStyle>
          <a:p>
            <a:pPr lvl="0"/>
            <a:r>
              <a:rPr lang="en-US" dirty="0"/>
              <a:t>Caption</a:t>
            </a:r>
          </a:p>
        </p:txBody>
      </p:sp>
    </p:spTree>
    <p:extLst>
      <p:ext uri="{BB962C8B-B14F-4D97-AF65-F5344CB8AC3E}">
        <p14:creationId xmlns:p14="http://schemas.microsoft.com/office/powerpoint/2010/main" val="12258455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6"/>
            <a:ext cx="7886700" cy="466148"/>
          </a:xfrm>
        </p:spPr>
        <p:txBody>
          <a:bodyPr>
            <a:normAutofit/>
          </a:bodyPr>
          <a:lstStyle>
            <a:lvl1pPr>
              <a:defRPr sz="2100" b="1"/>
            </a:lvl1pPr>
          </a:lstStyle>
          <a:p>
            <a:r>
              <a:rPr lang="en-US" dirty="0"/>
              <a:t>Figure #.#</a:t>
            </a:r>
          </a:p>
        </p:txBody>
      </p:sp>
      <p:sp>
        <p:nvSpPr>
          <p:cNvPr id="3" name="Content Placeholder 2"/>
          <p:cNvSpPr>
            <a:spLocks noGrp="1"/>
          </p:cNvSpPr>
          <p:nvPr>
            <p:ph sz="half" idx="1"/>
          </p:nvPr>
        </p:nvSpPr>
        <p:spPr>
          <a:xfrm>
            <a:off x="628650" y="1010661"/>
            <a:ext cx="3886200" cy="5166302"/>
          </a:xfrm>
        </p:spPr>
        <p:txBody>
          <a:bodyPr/>
          <a:lstStyle/>
          <a:p>
            <a:pPr lvl="0"/>
            <a:r>
              <a:rPr lang="en-US"/>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010661"/>
            <a:ext cx="3886200" cy="516630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11"/>
          </p:nvPr>
        </p:nvSpPr>
        <p:spPr>
          <a:xfrm>
            <a:off x="628650" y="6356351"/>
            <a:ext cx="7060623" cy="365125"/>
          </a:xfrm>
        </p:spPr>
        <p:txBody>
          <a:bodyPr/>
          <a:lstStyle/>
          <a:p>
            <a:endParaRPr lang="en-US"/>
          </a:p>
        </p:txBody>
      </p:sp>
    </p:spTree>
    <p:extLst>
      <p:ext uri="{BB962C8B-B14F-4D97-AF65-F5344CB8AC3E}">
        <p14:creationId xmlns:p14="http://schemas.microsoft.com/office/powerpoint/2010/main" val="40476310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6"/>
            <a:ext cx="7886700" cy="535420"/>
          </a:xfrm>
        </p:spPr>
        <p:txBody>
          <a:bodyPr>
            <a:normAutofit/>
          </a:bodyPr>
          <a:lstStyle>
            <a:lvl1pPr>
              <a:defRPr sz="2100" b="1" baseline="0"/>
            </a:lvl1pPr>
          </a:lstStyle>
          <a:p>
            <a:r>
              <a:rPr lang="en-US" dirty="0"/>
              <a:t>Figure #.#</a:t>
            </a:r>
          </a:p>
        </p:txBody>
      </p:sp>
      <p:sp>
        <p:nvSpPr>
          <p:cNvPr id="7" name="Content Placeholder 6"/>
          <p:cNvSpPr>
            <a:spLocks noGrp="1"/>
          </p:cNvSpPr>
          <p:nvPr>
            <p:ph sz="quarter" idx="12"/>
          </p:nvPr>
        </p:nvSpPr>
        <p:spPr>
          <a:xfrm>
            <a:off x="628650" y="1011383"/>
            <a:ext cx="78867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628650" y="4378038"/>
            <a:ext cx="7886700" cy="1627909"/>
          </a:xfrm>
        </p:spPr>
        <p:txBody>
          <a:bodyPr>
            <a:normAutofit/>
          </a:bodyPr>
          <a:lstStyle>
            <a:lvl1pPr marL="0" indent="0">
              <a:buNone/>
              <a:defRPr sz="1200"/>
            </a:lvl1pPr>
          </a:lstStyle>
          <a:p>
            <a:pPr lvl="0"/>
            <a:r>
              <a:rPr lang="en-US" dirty="0"/>
              <a:t>Caption</a:t>
            </a:r>
          </a:p>
        </p:txBody>
      </p:sp>
    </p:spTree>
    <p:extLst>
      <p:ext uri="{BB962C8B-B14F-4D97-AF65-F5344CB8AC3E}">
        <p14:creationId xmlns:p14="http://schemas.microsoft.com/office/powerpoint/2010/main" val="482756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College Physics</a:t>
            </a: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descr="medium_covers_Page_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62758" y="2517424"/>
            <a:ext cx="2010682" cy="2603836"/>
          </a:xfrm>
          <a:prstGeom prst="rect">
            <a:avLst/>
          </a:prstGeom>
          <a:effectLst>
            <a:reflection blurRad="6350" stA="52000" endA="300" endPos="35000" dir="5400000" sy="-100000" algn="bl" rotWithShape="0"/>
          </a:effectLst>
          <a:scene3d>
            <a:camera prst="obliqueTopLeft"/>
            <a:lightRig rig="threePt" dir="t"/>
          </a:scene3d>
        </p:spPr>
      </p:pic>
      <p:pic>
        <p:nvPicPr>
          <p:cNvPr id="6" name="Picture 5">
            <a:extLst>
              <a:ext uri="{FF2B5EF4-FFF2-40B4-BE49-F238E27FC236}">
                <a16:creationId xmlns:a16="http://schemas.microsoft.com/office/drawing/2014/main" id="{8C256643-BE7D-4D98-B3A4-5EC972922DF0}"/>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41426035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7" name="Slide Number Placeholder 6"/>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6782265B-FBF8-4CE0-81E5-1166D0B5E4EF}"/>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spTree>
      <p:nvGrpSpPr>
        <p:cNvPr id="1" name=""/>
        <p:cNvGrpSpPr/>
        <p:nvPr/>
      </p:nvGrpSpPr>
      <p:grpSpPr>
        <a:xfrm>
          <a:off x="0" y="0"/>
          <a:ext cx="0" cy="0"/>
          <a:chOff x="0" y="0"/>
          <a:chExt cx="0" cy="0"/>
        </a:xfrm>
      </p:grpSpPr>
      <p:sp>
        <p:nvSpPr>
          <p:cNvPr id="6" name="Slide Number Placeholder 5"/>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a:extLst>
              <a:ext uri="{FF2B5EF4-FFF2-40B4-BE49-F238E27FC236}">
                <a16:creationId xmlns:a16="http://schemas.microsoft.com/office/drawing/2014/main" id="{E8F09D1B-B9E5-4A09-B50C-7C234F7DDF13}"/>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7" name="Slide Number Placeholder 6"/>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pic>
        <p:nvPicPr>
          <p:cNvPr id="8" name="Picture 7">
            <a:extLst>
              <a:ext uri="{FF2B5EF4-FFF2-40B4-BE49-F238E27FC236}">
                <a16:creationId xmlns:a16="http://schemas.microsoft.com/office/drawing/2014/main" id="{F1FB9DB0-9B18-4297-8E6E-07289F3EE107}"/>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0"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434975"/>
          </a:xfrm>
          <a:prstGeom prst="rect">
            <a:avLst/>
          </a:prstGeom>
        </p:spPr>
        <p:txBody>
          <a:bodyPr vert="horz" lIns="91440" tIns="45720" rIns="91440" bIns="45720" rtlCol="0" anchor="ctr">
            <a:normAutofit/>
          </a:bodyPr>
          <a:lstStyle/>
          <a:p>
            <a:r>
              <a:rPr lang="en-US"/>
              <a:t>Figure #.#</a:t>
            </a:r>
            <a:endParaRPr lang="en-US" dirty="0"/>
          </a:p>
        </p:txBody>
      </p:sp>
      <p:sp>
        <p:nvSpPr>
          <p:cNvPr id="3" name="Text Placeholder 2"/>
          <p:cNvSpPr>
            <a:spLocks noGrp="1"/>
          </p:cNvSpPr>
          <p:nvPr>
            <p:ph type="body" idx="1"/>
          </p:nvPr>
        </p:nvSpPr>
        <p:spPr>
          <a:xfrm>
            <a:off x="628650" y="990601"/>
            <a:ext cx="78867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628650" y="6356351"/>
            <a:ext cx="78867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pic>
        <p:nvPicPr>
          <p:cNvPr id="6" name="Picture 5">
            <a:extLst>
              <a:ext uri="{FF2B5EF4-FFF2-40B4-BE49-F238E27FC236}">
                <a16:creationId xmlns:a16="http://schemas.microsoft.com/office/drawing/2014/main" id="{64315E74-12E8-469E-99F4-32EF30FCC08E}"/>
              </a:ext>
            </a:extLst>
          </p:cNvPr>
          <p:cNvPicPr>
            <a:picLocks noChangeAspect="1"/>
          </p:cNvPicPr>
          <p:nvPr userDrawn="1"/>
        </p:nvPicPr>
        <p:blipFill>
          <a:blip r:embed="rId10" cstate="email">
            <a:extLst>
              <a:ext uri="{28A0092B-C50C-407E-A947-70E740481C1C}">
                <a14:useLocalDpi xmlns:a14="http://schemas.microsoft.com/office/drawing/2010/main" val="0"/>
              </a:ext>
            </a:extLst>
          </a:blip>
          <a:stretch>
            <a:fillRect/>
          </a:stretch>
        </p:blipFill>
        <p:spPr>
          <a:xfrm>
            <a:off x="7017183" y="365986"/>
            <a:ext cx="1829055" cy="447737"/>
          </a:xfrm>
          <a:prstGeom prst="rect">
            <a:avLst/>
          </a:prstGeom>
        </p:spPr>
      </p:pic>
    </p:spTree>
    <p:extLst>
      <p:ext uri="{BB962C8B-B14F-4D97-AF65-F5344CB8AC3E}">
        <p14:creationId xmlns:p14="http://schemas.microsoft.com/office/powerpoint/2010/main" val="729623494"/>
      </p:ext>
    </p:extLst>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 id="2147483916" r:id="rId6"/>
    <p:sldLayoutId id="2147483914" r:id="rId7"/>
    <p:sldLayoutId id="2147483920" r:id="rId8"/>
  </p:sldLayoutIdLst>
  <p:txStyles>
    <p:titleStyle>
      <a:lvl1pPr algn="l" defTabSz="685800" rtl="0" eaLnBrk="1" latinLnBrk="0" hangingPunct="1">
        <a:lnSpc>
          <a:spcPct val="90000"/>
        </a:lnSpc>
        <a:spcBef>
          <a:spcPct val="0"/>
        </a:spcBef>
        <a:buNone/>
        <a:defRPr sz="2100" b="1" kern="1200">
          <a:solidFill>
            <a:schemeClr val="accent6"/>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a:buChar char="•"/>
        <a:defRPr sz="2100" kern="1200">
          <a:solidFill>
            <a:schemeClr val="accent3"/>
          </a:solidFill>
          <a:latin typeface="+mn-lt"/>
          <a:ea typeface="+mn-ea"/>
          <a:cs typeface="+mn-cs"/>
        </a:defRPr>
      </a:lvl1pPr>
      <a:lvl2pPr marL="514350" indent="-171450" algn="l" defTabSz="685800" rtl="0" eaLnBrk="1" latinLnBrk="0" hangingPunct="1">
        <a:lnSpc>
          <a:spcPct val="90000"/>
        </a:lnSpc>
        <a:spcBef>
          <a:spcPts val="375"/>
        </a:spcBef>
        <a:buFont typeface="Arial"/>
        <a:buChar char="•"/>
        <a:defRPr sz="1800" kern="1200">
          <a:solidFill>
            <a:schemeClr val="accent5"/>
          </a:solidFill>
          <a:latin typeface="+mn-lt"/>
          <a:ea typeface="+mn-ea"/>
          <a:cs typeface="+mn-cs"/>
        </a:defRPr>
      </a:lvl2pPr>
      <a:lvl3pPr marL="857250" indent="-171450" algn="l" defTabSz="685800" rtl="0" eaLnBrk="1" latinLnBrk="0" hangingPunct="1">
        <a:lnSpc>
          <a:spcPct val="90000"/>
        </a:lnSpc>
        <a:spcBef>
          <a:spcPts val="375"/>
        </a:spcBef>
        <a:buFont typeface="Arial"/>
        <a:buChar char="•"/>
        <a:defRPr sz="1500" kern="1200">
          <a:solidFill>
            <a:schemeClr val="accent2"/>
          </a:solidFill>
          <a:latin typeface="+mn-lt"/>
          <a:ea typeface="+mn-ea"/>
          <a:cs typeface="+mn-cs"/>
        </a:defRPr>
      </a:lvl3pPr>
      <a:lvl4pPr marL="1200150" indent="-171450" algn="l" defTabSz="685800" rtl="0" eaLnBrk="1" latinLnBrk="0" hangingPunct="1">
        <a:lnSpc>
          <a:spcPct val="90000"/>
        </a:lnSpc>
        <a:spcBef>
          <a:spcPts val="375"/>
        </a:spcBef>
        <a:buFont typeface="Arial"/>
        <a:buChar char="•"/>
        <a:defRPr sz="1350" kern="1200">
          <a:solidFill>
            <a:schemeClr val="accent4"/>
          </a:solidFill>
          <a:latin typeface="+mn-lt"/>
          <a:ea typeface="+mn-ea"/>
          <a:cs typeface="+mn-cs"/>
        </a:defRPr>
      </a:lvl4pPr>
      <a:lvl5pPr marL="15430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ns0:Relationships xmlns:ns0="http://schemas.openxmlformats.org/package/2006/relationships"><ns0:Relationship Id="rId1" Type="http://schemas.openxmlformats.org/officeDocument/2006/relationships/slideLayout" Target="../slideLayouts/slideLayout5.xml" /><ns0:Relationship Id="rId6" Type="http://schemas.openxmlformats.org/officeDocument/2006/relationships/image" Target="../media/image82.png" /><ns0:Relationship Id="rId7" Type="http://schemas.openxmlformats.org/officeDocument/2006/relationships/image" Target="../media/v3_image83_112ae70c38b2.png" /></ns0: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ns0:Relationships xmlns:ns0="http://schemas.openxmlformats.org/package/2006/relationships"><ns0:Relationship Id="rId1" Type="http://schemas.openxmlformats.org/officeDocument/2006/relationships/slideLayout" Target="../slideLayouts/slideLayout2.xml" /><ns0:Relationship Id="rId6" Type="http://schemas.openxmlformats.org/officeDocument/2006/relationships/image" Target="../media/v3_image84_a84d4b40dd30.png" /></ns0: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85.jpg"/></Relationships>
</file>

<file path=ppt/slides/_rels/slide8.xml.rels><?xml version='1.0' encoding='utf-8'?>
<ns0:Relationships xmlns:ns0="http://schemas.openxmlformats.org/package/2006/relationships"><ns0:Relationship Id="rId1" Type="http://schemas.openxmlformats.org/officeDocument/2006/relationships/slideLayout" Target="../slideLayouts/slideLayout2.xml" /><ns0:Relationship Id="rId7" Type="http://schemas.openxmlformats.org/officeDocument/2006/relationships/image" Target="../media/v3_image86_958f909c1124.png" /></ns0:Relationships>
</file>

<file path=ppt/slides/_rels/slide9.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87_3a5f5bf8db01.png" /></ns0: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88_d74f33018e61.png" /></ns0:Relationships>
</file>

<file path=ppt/slides/_rels/slide12.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89_d43bb4814b87.png" /></ns0: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oleObject" Target="../embeddings/oleObject1.bin" /><ns0:Relationship Id="rId3" Type="http://schemas.openxmlformats.org/officeDocument/2006/relationships/image" Target="../media/v3_image11_cad3e60ec243.png" /><ns0:Relationship Id="rId4" Type="http://schemas.openxmlformats.org/officeDocument/2006/relationships/oleObject" Target="../embeddings/oleObject2.bin" /><ns0:Relationship Id="rId5" Type="http://schemas.openxmlformats.org/officeDocument/2006/relationships/image" Target="../media/v3_image12_3363fb05e6c3.png" /><ns0:Relationship Id="rId6" Type="http://schemas.openxmlformats.org/officeDocument/2006/relationships/oleObject" Target="../embeddings/oleObject3.bin" /><ns0:Relationship Id="rId7" Type="http://schemas.openxmlformats.org/officeDocument/2006/relationships/image" Target="../media/v3_image13_171fbd3cecea.png" /></ns0: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4.bin"/><Relationship Id="rId3" Type="http://schemas.openxmlformats.org/officeDocument/2006/relationships/image" Target="../media/image14.emf"/></Relationships>
</file>

<file path=ppt/slides/_rels/slide16.xml.rels><?xml version='1.0' encoding='utf-8'?>
<ns0:Relationships xmlns:ns0="http://schemas.openxmlformats.org/package/2006/relationships"><ns0:Relationship Id="rId1" Type="http://schemas.openxmlformats.org/officeDocument/2006/relationships/slideLayout" Target="../slideLayouts/slideLayout2.xml" /><ns0:Relationship Id="rId4" Type="http://schemas.openxmlformats.org/officeDocument/2006/relationships/image" Target="../media/v3_image90_7127443ee2cc.png" /></ns0: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ns0:Relationships xmlns:ns0="http://schemas.openxmlformats.org/package/2006/relationships"><ns0:Relationship Id="rId1" Type="http://schemas.openxmlformats.org/officeDocument/2006/relationships/slideLayout" Target="../slideLayouts/slideLayout2.xml" /><ns0:Relationship Id="rId7" Type="http://schemas.openxmlformats.org/officeDocument/2006/relationships/image" Target="../media/v3_image91_8f991d20b430.png" /></ns0: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92_73490921b096.png" /></ns0:Relationships>
</file>

<file path=ppt/slides/_rels/slide24.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oleObject" Target="../embeddings/oleObject5.bin" /><ns0:Relationship Id="rId3" Type="http://schemas.openxmlformats.org/officeDocument/2006/relationships/image" Target="../media/v3_image18_5dfef6e9781c.png" /></ns0:Relationships>
</file>

<file path=ppt/slides/_rels/slide25.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93_17304618ccb1.png" /></ns0: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94_5f11150269e5.png" /></ns0: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ns0:Relationships xmlns:ns0="http://schemas.openxmlformats.org/package/2006/relationships"><ns0:Relationship Id="rId1" Type="http://schemas.openxmlformats.org/officeDocument/2006/relationships/slideLayout" Target="../slideLayouts/slideLayout2.xml" /><ns0:Relationship Id="rId5" Type="http://schemas.openxmlformats.org/officeDocument/2006/relationships/image" Target="../media/v3_image95_df174db08127.png" /></ns0: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96_6387a81cc050.png" /></ns0: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97.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98.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ns0:Relationships xmlns:ns0="http://schemas.openxmlformats.org/package/2006/relationships"><ns0:Relationship Id="rId1" Type="http://schemas.openxmlformats.org/officeDocument/2006/relationships/slideLayout" Target="../slideLayouts/slideLayout2.xml" /><ns0:Relationship Id="rId5" Type="http://schemas.openxmlformats.org/officeDocument/2006/relationships/image" Target="../media/v3_image99_8a961d009931.png" /></ns0: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oleObject" Target="../embeddings/oleObject6.bin"/><Relationship Id="rId3" Type="http://schemas.openxmlformats.org/officeDocument/2006/relationships/image" Target="../media/image26.emf"/><Relationship Id="rId4" Type="http://schemas.openxmlformats.org/officeDocument/2006/relationships/oleObject" Target="../embeddings/oleObject7.bin"/><Relationship Id="rId5" Type="http://schemas.openxmlformats.org/officeDocument/2006/relationships/image" Target="../media/image27.emf"/><Relationship Id="rId6" Type="http://schemas.openxmlformats.org/officeDocument/2006/relationships/oleObject" Target="../embeddings/oleObject8.bin"/><Relationship Id="rId7" Type="http://schemas.openxmlformats.org/officeDocument/2006/relationships/image" Target="../media/image28.emf"/></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oleObject" Target="../embeddings/oleObject9.bin" /><ns0:Relationship Id="rId3" Type="http://schemas.openxmlformats.org/officeDocument/2006/relationships/image" Target="../media/v3_image29_91a8fe2ed604.png" /><ns0:Relationship Id="rId4" Type="http://schemas.openxmlformats.org/officeDocument/2006/relationships/oleObject" Target="../embeddings/oleObject10.bin" /><ns0:Relationship Id="rId5" Type="http://schemas.openxmlformats.org/officeDocument/2006/relationships/image" Target="../media/v3_image30_727bac645fe2.png" /></ns0: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100_a436784e77fa.png" /></ns0: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101.jp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102.jpg"/></Relationships>
</file>

<file path=ppt/slides/_rels/slide57.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103_8fb871d308d3.png" /></ns0: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104.jp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105.jp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106.jp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107.jp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ns0:Relationships xmlns:ns0="http://schemas.openxmlformats.org/package/2006/relationships"><ns0:Relationship Id="rId1" Type="http://schemas.openxmlformats.org/officeDocument/2006/relationships/slideLayout" Target="../slideLayouts/slideLayout2.xml" /><ns0:Relationship Id="rId5" Type="http://schemas.openxmlformats.org/officeDocument/2006/relationships/image" Target="../media/v3_image108_f1abaa73203a.png" /></ns0:Relationships>
</file>

<file path=ppt/slides/_rels/slide65.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109_f4f28e6197e3.png" /></ns0: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110.jp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111_a2bcdbc61276.png" /></ns0: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112_0149558a2b58.png" /></ns0: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113_3178e6957cee.png" /></ns0: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114_f3ae13342153.png" /></ns0: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115.jp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116.jp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3" Type="http://schemas.openxmlformats.org/officeDocument/2006/relationships/image" Target="../media/image117.jp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ns0:Relationships xmlns:ns0="http://schemas.openxmlformats.org/package/2006/relationships"><ns0:Relationship Id="rId1" Type="http://schemas.openxmlformats.org/officeDocument/2006/relationships/slideLayout" Target="../slideLayouts/slideLayout2.xml" /><ns0:Relationship Id="rId5" Type="http://schemas.openxmlformats.org/officeDocument/2006/relationships/image" Target="../media/v3_image118_8f9de8dbc398.png" /></ns0: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 Id="rId5" Type="http://schemas.openxmlformats.org/officeDocument/2006/relationships/image" Target="../media/image119.jp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xml"/><Relationship Id="rId6" Type="http://schemas.openxmlformats.org/officeDocument/2006/relationships/image" Target="../media/image120.jpg"/><Relationship Id="rId7" Type="http://schemas.openxmlformats.org/officeDocument/2006/relationships/image" Target="../media/image82.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 Id="rId5" Type="http://schemas.openxmlformats.org/officeDocument/2006/relationships/image" Target="../media/image121.jp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 name="Picture 3" descr="image.jpeg"/>
          <p:cNvPicPr>
            <a:picLocks noChangeAspect="1"/>
          </p:cNvPicPr>
          <p:nvPr/>
        </p:nvPicPr>
        <p:blipFill>
          <a:blip r:embed="rId6"/>
          <a:srcRect/>
          <a:stretch>
            <a:fillRect/>
          </a:stretch>
        </p:blipFill>
        <p:spPr>
          <a:xfrm>
            <a:off x="7017183" y="365986"/>
            <a:ext cx="1829055" cy="447737"/>
          </a:xfrm>
          <a:prstGeom prst="rect">
            <a:avLst/>
          </a:prstGeom>
        </p:spPr>
      </p:pic>
      <p:sp>
        <p:nvSpPr>
          <p:cNvPr id="5" name="Chapter Title"/>
          <p:cNvSpPr txBox="1">
            <a:spLocks/>
          </p:cNvSpPr>
          <p:nvPr/>
        </p:nvSpPr>
        <p:spPr>
          <a:xfrm>
            <a:off x="2449" y="1596127"/>
            <a:ext cx="9144000" cy="709154"/>
          </a:xfrm>
          <a:prstGeom prst="rect">
            <a:avLst/>
          </a:prstGeom>
        </p:spPr>
        <p:txBody>
          <a:bodyPr wrap="square">
            <a:normAutofit/>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spcBef>
                <a:spcPts val="0"/>
              </a:spcBef>
              <a:spcAft>
                <a:spcPts val="0"/>
              </a:spcAft>
            </a:pPr>
            <a:r>
              <a:rPr sz="3000"/>
              <a:t>Kafli 2 FRUMEINDIR, SAMEINDIR OG JÓNIR</a:t>
            </a:r>
          </a:p>
        </p:txBody>
      </p:sp>
      <p:sp>
        <p:nvSpPr>
          <p:cNvPr id="2" name="Title">
            <a:extLst>
              <a:ext uri="{FF2B5EF4-FFF2-40B4-BE49-F238E27FC236}">
                <a16:creationId xmlns:a16="http://schemas.microsoft.com/office/drawing/2014/main" id="{76783E42-981F-402C-AB41-85D0922ED2C3}"/>
              </a:ext>
            </a:extLst>
          </p:cNvPr>
          <p:cNvSpPr>
            <a:spLocks noGrp="1"/>
          </p:cNvSpPr>
          <p:nvPr>
            <p:ph type="title" idx="4294967295"/>
          </p:nvPr>
        </p:nvSpPr>
        <p:spPr>
          <a:xfrm>
            <a:off x="0" y="838200"/>
            <a:ext cx="8991600" cy="590550"/>
          </a:xfrm>
        </p:spPr>
        <p:txBody>
          <a:bodyPr>
            <a:noAutofit/>
          </a:bodyPr>
          <a:lstStyle/>
          <a:p/>
        </p:txBody>
      </p:sp>
      <p:pic>
        <p:nvPicPr>
          <p:cNvPr id="11" name="Picture 5" descr="image.png"/>
          <p:cNvPicPr>
            <a:picLocks noChangeAspect="1"/>
          </p:cNvPicPr>
          <p:nvPr/>
        </p:nvPicPr>
        <p:blipFill>
          <a:blip r:embed="rId7"/>
          <a:srcRect/>
          <a:stretch>
            <a:fillRect/>
          </a:stretch>
        </p:blipFill>
        <p:spPr>
          <a:xfrm>
            <a:off x="3407965" y="2504061"/>
            <a:ext cx="2320268" cy="3002699"/>
          </a:xfrm>
          <a:prstGeom prst="rect">
            <a:avLst/>
          </a:prstGeom>
        </p:spPr>
      </p:pic>
      <p:sp>
        <p:nvSpPr>
          <p:cNvPr id="18" name="codex-title-cleanup-cover"/>
          <p:cNvSpPr/>
          <p:nvPr/>
        </p:nvSpPr>
        <p:spPr>
          <a:xfrm>
            <a:off x="0" y="250000"/>
            <a:ext cx="9144000" cy="2200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codex-title-cleanup-brand"/>
          <p:cNvSpPr txBox="1"/>
          <p:nvPr/>
        </p:nvSpPr>
        <p:spPr>
          <a:xfrm>
            <a:off x="600000" y="650000"/>
            <a:ext cx="7944000" cy="360000"/>
          </a:xfrm>
          <a:prstGeom prst="rect">
            <a:avLst/>
          </a:prstGeom>
          <a:noFill/>
        </p:spPr>
        <p:txBody>
          <a:bodyPr wrap="none">
            <a:spAutoFit/>
          </a:bodyPr>
          <a:lstStyle/>
          <a:p>
            <a:pPr algn="ctr"/>
            <a:r>
              <a:rPr sz="3000">
                <a:solidFill>
                  <a:srgbClr val="63AC4F"/>
                </a:solidFill>
                <a:latin typeface="Arial"/>
              </a:rPr>
              <a:t>Efnafræði 2e</a:t>
            </a:r>
          </a:p>
        </p:txBody>
      </p:sp>
      <p:sp>
        <p:nvSpPr>
          <p:cNvPr id="20" name="codex-title-cleanup-text"/>
          <p:cNvSpPr txBox="1"/>
          <p:nvPr/>
        </p:nvSpPr>
        <p:spPr>
          <a:xfrm>
            <a:off x="600000" y="1120000"/>
            <a:ext cx="7944000" cy="650000"/>
          </a:xfrm>
          <a:prstGeom prst="rect">
            <a:avLst/>
          </a:prstGeom>
          <a:noFill/>
        </p:spPr>
        <p:txBody>
          <a:bodyPr wrap="none">
            <a:spAutoFit/>
          </a:bodyPr>
          <a:lstStyle/>
          <a:p>
            <a:pPr algn="ctr"/>
            <a:r>
              <a:rPr sz="3000">
                <a:solidFill>
                  <a:srgbClr val="63AC4F"/>
                </a:solidFill>
                <a:latin typeface="Arial"/>
              </a:rPr>
              <a:t>Kafli 2 FRUMEINDIR, SAMEINDIR OG JÓNIR</a:t>
            </a:r>
          </a:p>
        </p:txBody>
      </p:sp>
      <p:sp>
        <p:nvSpPr>
          <p:cNvPr id="2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2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Efnisyfirlit kafla</a:t>
            </a:r>
          </a:p>
        </p:txBody>
      </p:sp>
      <p:sp>
        <p:nvSpPr>
          <p:cNvPr id="3" name="Content Placeholder 2"/>
          <p:cNvSpPr>
            <a:spLocks noGrp="1"/>
          </p:cNvSpPr>
          <p:nvPr>
            <p:ph idx="1"/>
          </p:nvPr>
        </p:nvSpPr>
        <p:spPr/>
        <p:txBody>
          <a:bodyPr/>
          <a:lstStyle/>
          <a:p>
            <a:r>
              <a:rPr/>
              <a:t>2.1 Fyrstu hugmyndir atómkenningarinnar</a:t>
            </a:r>
          </a:p>
          <a:p>
            <a:r>
              <a:rPr/>
              <a:t>2.2 Þróun atómkenningarinnar</a:t>
            </a:r>
          </a:p>
          <a:p>
            <a:r>
              <a:rPr/>
              <a:t>2.3 Atómbygging og táknmál</a:t>
            </a:r>
          </a:p>
          <a:p>
            <a:r>
              <a:rPr/>
              <a:t>2.4 Efnaformúlur</a:t>
            </a:r>
          </a:p>
          <a:p>
            <a:r>
              <a:rPr/>
              <a:t>2.5 Lotukerfið</a:t>
            </a:r>
          </a:p>
          <a:p>
            <a:r>
              <a:rPr/>
              <a:t>2.6 Jóna- og sameindaefni</a:t>
            </a:r>
          </a:p>
          <a:p>
            <a:r>
              <a:rPr/>
              <a:t>2.7 Nafnakerfi efna</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1949539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2.1</a:t>
            </a:r>
          </a:p>
        </p:txBody>
      </p:sp>
      <p:sp>
        <p:nvSpPr>
          <p:cNvPr id="7" name="Figure Legend"/>
          <p:cNvSpPr>
            <a:spLocks noGrp="1"/>
          </p:cNvSpPr>
          <p:nvPr>
            <p:ph idx="13"/>
          </p:nvPr>
        </p:nvSpPr>
        <p:spPr/>
        <p:txBody>
          <a:bodyPr wrap="square">
            <a:normAutofit/>
          </a:bodyPr>
          <a:lstStyle/>
          <a:p>
            <a:pPr>
              <a:spcBef>
                <a:spcPts val="0"/>
              </a:spcBef>
              <a:spcAft>
                <a:spcPts val="0"/>
              </a:spcAft>
            </a:pPr>
            <a:r>
              <a:rPr sz="1500"/>
              <a:t>Greining sameinda í útöndunarlofti getur veitt dýrmætar upplýsingar sem leiða til snemmbærrar greiningar sjúkdóma eða greiningar á umhverfisútsetningu fyrir skaðlegum efnum. (mynd: breytt verk eftir Paul Flowers)</a:t>
            </a:r>
          </a:p>
        </p:txBody>
      </p:sp>
      <p:pic>
        <p:nvPicPr>
          <p:cNvPr id="8197" name="Picture 2" descr="slide_0003_img_002.png"/>
          <p:cNvPicPr>
            <a:picLocks noChangeAspect="1"/>
          </p:cNvPicPr>
          <p:nvPr/>
        </p:nvPicPr>
        <p:blipFill>
          <a:blip r:embed="rId6"/>
          <a:srcRect/>
          <a:stretch>
            <a:fillRect/>
          </a:stretch>
        </p:blipFill>
        <p:spPr>
          <a:xfrm>
            <a:off x="775280" y="1159147"/>
            <a:ext cx="7563644" cy="3490912"/>
          </a:xfrm>
          <a:prstGeom prst="rect">
            <a:avLst/>
          </a:prstGeom>
        </p:spPr>
      </p:pic>
      <p:sp>
        <p:nvSpPr>
          <p:cNvPr id="819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19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20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039996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Námsmarkmið</a:t>
            </a:r>
          </a:p>
        </p:txBody>
      </p:sp>
      <p:sp>
        <p:nvSpPr>
          <p:cNvPr id="3" name="Content Placeholder 2"/>
          <p:cNvSpPr>
            <a:spLocks noGrp="1"/>
          </p:cNvSpPr>
          <p:nvPr>
            <p:ph idx="1"/>
          </p:nvPr>
        </p:nvSpPr>
        <p:spPr>
          <a:xfrm>
            <a:off x="628650" y="955965"/>
            <a:ext cx="7886700" cy="4855288"/>
          </a:xfrm>
        </p:spPr>
        <p:txBody>
          <a:bodyPr/>
          <a:lstStyle/>
          <a:p>
            <a:r>
              <a:rPr/>
              <a:t>2.1 Fyrstu hugmyndir atómkenningarinnar</a:t>
            </a:r>
          </a:p>
          <a:p>
            <a:r>
              <a:rPr/>
              <a:t>Lýsa frumforsendum atómkenningar Daltons</a:t>
            </a:r>
          </a:p>
          <a:p>
            <a:r>
              <a:rPr/>
              <a:t>Nota frumforsendur atómkenningar Daltons til að útskýra lögmálin um ákveðin og margföld hlutföll</a:t>
            </a:r>
          </a:p>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9950175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Fyrstu hugmyndir atómkenningarinnar</a:t>
            </a:r>
          </a:p>
        </p:txBody>
      </p:sp>
      <p:sp>
        <p:nvSpPr>
          <p:cNvPr id="3" name="Content Placeholder 2"/>
          <p:cNvSpPr>
            <a:spLocks noGrp="1"/>
          </p:cNvSpPr>
          <p:nvPr>
            <p:ph idx="1"/>
          </p:nvPr>
        </p:nvSpPr>
        <p:spPr>
          <a:xfrm>
            <a:off x="628650" y="955965"/>
            <a:ext cx="7886700" cy="4807161"/>
          </a:xfrm>
        </p:spPr>
        <p:txBody>
          <a:bodyPr/>
          <a:lstStyle/>
          <a:p>
            <a:r>
              <a:rPr/>
              <a:t>Hugtakið frumeind var fyrst sett fram af grísku heimspekingunum Levkipposi og Demókrítosi á fimmtu öld f.Kr.</a:t>
            </a:r>
          </a:p>
          <a:p>
            <a:r>
              <a:rPr/>
              <a:t>atomos, hugtak dregið af gríska orðinu fyrir „ódeilanlegt“</a:t>
            </a:r>
          </a:p>
          <a:p/>
          <a:p>
            <a:r>
              <a:rPr/>
              <a:t>Síðar töldu Aristóteles og fleiri að efni samanstæði af ýmsum samsetningum frumefnanna fjögurra — elds, jarðar, lofts og vatns.</a:t>
            </a:r>
          </a:p>
          <a:p/>
          <a:p>
            <a:r>
              <a:rPr/>
              <a:t>Árið 1807 setti enski skólakennarinn John Dalton fram atómkenningu sína.</a:t>
            </a:r>
          </a:p>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649356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Atómkenning Daltons</a:t>
            </a:r>
          </a:p>
        </p:txBody>
      </p:sp>
      <p:sp>
        <p:nvSpPr>
          <p:cNvPr id="3" name="Content Placeholder 2"/>
          <p:cNvSpPr>
            <a:spLocks noGrp="1"/>
          </p:cNvSpPr>
          <p:nvPr>
            <p:ph idx="1"/>
          </p:nvPr>
        </p:nvSpPr>
        <p:spPr>
          <a:xfrm>
            <a:off x="628650" y="955964"/>
            <a:ext cx="7886700" cy="5396709"/>
          </a:xfrm>
        </p:spPr>
        <p:txBody>
          <a:bodyPr>
            <a:normAutofit/>
          </a:bodyPr>
          <a:lstStyle/>
          <a:p>
            <a:r>
              <a:rPr/>
              <a:t>Atómkenningu Daltons má draga saman í fimm frumforsendur.</a:t>
            </a:r>
          </a:p>
          <a:p>
            <a:r>
              <a:rPr/>
              <a:t>Efni er samsett úr afar smáum ögnum sem kallast frumeindir. Frumeind er minnsta eining frumefnis sem getur tekið þátt í efnabreytingu.</a:t>
            </a:r>
          </a:p>
          <a:p>
            <a:r>
              <a:rPr/>
              <a:t>Frumefni samanstendur af aðeins einni tegund frumeinda, sem hefur massa sem er einkennandi fyrir frumefnið og er sá sami fyrir allar frumeindir þess frumefnis.</a:t>
            </a:r>
          </a:p>
          <a:p>
            <a:r>
              <a:rPr/>
              <a:t>Frumeindir eins frumefnis eru ólíkar frumeindum allra annarra frumefna hvað varðar eiginleika.</a:t>
            </a:r>
          </a:p>
          <a:p>
            <a:r>
              <a:rPr/>
              <a:t>Efnasamband samanstendur af frumeindum tveggja eða fleiri frumefna sem sameinast í litlu heiltöluhlutfalli. Í tilteknu efnasambandi er fjöldi frumeinda hvers frumefnis alltaf í sama hlutfalli.</a:t>
            </a:r>
          </a:p>
          <a:p>
            <a:r>
              <a:rPr/>
              <a:t>Frumeindir hvorki verða til né eyðast við efnabreytingu, heldur endurraðast þær til að mynda aðra tegund (eða tegundir) efnis.</a:t>
            </a:r>
          </a:p>
          <a:p/>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6800413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2.2</a:t>
            </a:r>
          </a:p>
        </p:txBody>
      </p:sp>
      <p:sp>
        <p:nvSpPr>
          <p:cNvPr id="7" name="Figure Legend"/>
          <p:cNvSpPr>
            <a:spLocks noGrp="1"/>
          </p:cNvSpPr>
          <p:nvPr>
            <p:ph idx="13"/>
          </p:nvPr>
        </p:nvSpPr>
        <p:spPr/>
        <p:txBody>
          <a:bodyPr wrap="square">
            <a:normAutofit/>
          </a:bodyPr>
          <a:lstStyle/>
          <a:p>
            <a:pPr>
              <a:spcBef>
                <a:spcPts val="0"/>
              </a:spcBef>
              <a:spcAft>
                <a:spcPts val="0"/>
              </a:spcAft>
            </a:pPr>
            <a:r>
              <a:rPr sz="1500"/>
              <a:t>Koparpeningur frá því fyrir 1982 (vinstri) inniheldur um það bil 3 × 1022 koparfrumeindir (nokkrir tugir eru sýndir sem brúnar kúlur til hægri), sem hver um sig hefur sömu efnafræðilegu eiginleika. (mynd: breytt verk eftir „slgckgc“/Flickr)</a:t>
            </a:r>
          </a:p>
        </p:txBody>
      </p:sp>
      <p:pic>
        <p:nvPicPr>
          <p:cNvPr id="11" name="Figure" descr="The left image shows a photograph of a stack of pennies. The right image calls out an area of one of the pennies, which is made up of many sphere-shaped copper atoms. The atoms are densely organized."/>
          <p:cNvPicPr>
            <a:picLocks noChangeAspect="1"/>
          </p:cNvPicPr>
          <p:nvPr/>
        </p:nvPicPr>
        <p:blipFill>
          <a:blip r:embed="rId3">
            <a:extLst>
              <a:ext uri="{28A0092B-C50C-407E-A947-70E740481C1C}">
                <a14:useLocalDpi xmlns:a14="http://schemas.microsoft.com/office/drawing/2010/main" val="0"/>
              </a:ext>
            </a:extLst>
          </a:blip>
          <a:srcRect t="-3238" b="-3238"/>
          <a:stretch>
            <a:fillRect/>
          </a:stretch>
        </p:blipFill>
        <p:spPr>
          <a:xfrm>
            <a:off x="457199" y="1122386"/>
            <a:ext cx="8062913" cy="3500071"/>
          </a:xfrm>
          <a:prstGeom prst="rect">
            <a:avLst/>
          </a:prstGeom>
        </p:spPr>
      </p:pic>
      <p:sp>
        <p:nvSpPr>
          <p:cNvPr id="12"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4"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5372789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2.3</a:t>
            </a:r>
          </a:p>
        </p:txBody>
      </p:sp>
      <p:sp>
        <p:nvSpPr>
          <p:cNvPr id="7" name="Figure Legend"/>
          <p:cNvSpPr>
            <a:spLocks noGrp="1"/>
          </p:cNvSpPr>
          <p:nvPr>
            <p:ph idx="13"/>
          </p:nvPr>
        </p:nvSpPr>
        <p:spPr/>
        <p:txBody>
          <a:bodyPr wrap="square">
            <a:normAutofit/>
          </a:bodyPr>
          <a:lstStyle/>
          <a:p>
            <a:pPr>
              <a:spcBef>
                <a:spcPts val="0"/>
              </a:spcBef>
              <a:spcAft>
                <a:spcPts val="0"/>
              </a:spcAft>
            </a:pPr>
            <a:r>
              <a:rPr sz="1500"/>
              <a:t>Kopar(II)oxíð, duftkennt, svart efnasamband, myndast við sameiningu tveggja tegunda frumeinda — kopars (brúnar kúlur) og súrefnis (rauðar kúlur) — í hlutfallinu 1:1. (mynd: breyting á verki „Chemicalinterest“/Wikimedia Commons)</a:t>
            </a:r>
          </a:p>
        </p:txBody>
      </p:sp>
      <p:pic>
        <p:nvPicPr>
          <p:cNvPr id="13" name="Figure" descr="slide_0008_img_002.png"/>
          <p:cNvPicPr>
            <a:picLocks noChangeAspect="1"/>
          </p:cNvPicPr>
          <p:nvPr/>
        </p:nvPicPr>
        <p:blipFill>
          <a:blip r:embed="rId7"/>
          <a:srcRect l="-8300" r="-8300"/>
          <a:stretch>
            <a:fillRect/>
          </a:stretch>
        </p:blipFill>
        <p:spPr>
          <a:xfrm>
            <a:off x="457199" y="1122386"/>
            <a:ext cx="8062913" cy="3500071"/>
          </a:xfrm>
          <a:prstGeom prst="rect">
            <a:avLst/>
          </a:prstGeom>
        </p:spPr>
      </p:pic>
      <p:sp>
        <p:nvSpPr>
          <p:cNvPr id="1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3275709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2.4</a:t>
            </a:r>
          </a:p>
        </p:txBody>
      </p:sp>
      <p:pic>
        <p:nvPicPr>
          <p:cNvPr id="2" name="Figure" descr="The left stoppered bottle contains copper and oxygen. There is a callout which shows that copper is made up of many sphere-shaped atoms. The atoms are densely organized. The open space of the bottle contains oxygen gas, which is made up of bonded pairs of oxygen atoms that are evenly spaced. The right stoppered bottle shows the compound copper two oxide, which is a black, powdery substance. A callout from the powder shows a molecule of copper two oxide, which contains copper atoms that are clustered together with an equal number of oxygen atoms."/>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1362075" y="1100931"/>
            <a:ext cx="6419850" cy="3505200"/>
          </a:xfrm>
        </p:spPr>
      </p:pic>
      <p:sp>
        <p:nvSpPr>
          <p:cNvPr id="7" name="Figure Legend"/>
          <p:cNvSpPr>
            <a:spLocks noGrp="1"/>
          </p:cNvSpPr>
          <p:nvPr>
            <p:ph idx="13"/>
          </p:nvPr>
        </p:nvSpPr>
        <p:spPr/>
        <p:txBody>
          <a:bodyPr wrap="square">
            <a:normAutofit/>
          </a:bodyPr>
          <a:lstStyle/>
          <a:p>
            <a:pPr>
              <a:spcBef>
                <a:spcPts val="0"/>
              </a:spcBef>
              <a:spcAft>
                <a:spcPts val="0"/>
              </a:spcAft>
            </a:pPr>
            <a:r>
              <a:rPr sz="1400"/>
              <a:t>Þegar frumefnin kopar (gljáandi, rauðbrúnt fast efni, sýnt hér sem brúnar kúlur) og súrefni (tær og litlaus lofttegund, sýnd hér sem rauðar kúlur) hvarfast, endurraðast frumeindir þeirra til að mynda efnasamband sem inniheldur kopar og súrefni (duftkennt, svart fast efni). (mynd af kopar: breytt verk eftir http://imagesof-elements.com/copper.php)</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2839366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Lögmálið um varðveislu efnis</a:t>
            </a:r>
          </a:p>
        </p:txBody>
      </p:sp>
      <p:sp>
        <p:nvSpPr>
          <p:cNvPr id="3" name="Content Placeholder 2"/>
          <p:cNvSpPr>
            <a:spLocks noGrp="1"/>
          </p:cNvSpPr>
          <p:nvPr>
            <p:ph idx="1"/>
          </p:nvPr>
        </p:nvSpPr>
        <p:spPr>
          <a:xfrm>
            <a:off x="628650" y="955965"/>
            <a:ext cx="7886700" cy="5252330"/>
          </a:xfrm>
        </p:spPr>
        <p:txBody>
          <a:bodyPr/>
          <a:lstStyle/>
          <a:p>
            <a:r>
              <a:rPr/>
              <a:t>Atómkenning Daltons veitir smásæja skýringu á mörgum stórsæjum eiginleikum efnis sem þú hefur lært um.</a:t>
            </a:r>
          </a:p>
          <a:p/>
          <a:p>
            <a:r>
              <a:rPr/>
              <a:t>Ef frumeindir hvorki verða til né eyðast við efnabreytingu, þá helst heildarmassi efnisins stöðugur þegar efni breytist úr einni tegund í aðra (lögmálið um varðveislu efnis).</a:t>
            </a:r>
          </a:p>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9536884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ext cx="5715000" cy="420624"/>
          </a:xfrm>
        </p:spPr>
        <p:txBody>
          <a:bodyPr wrap="none">
            <a:normAutofit/>
          </a:bodyPr>
          <a:lstStyle/>
          <a:p>
            <a:r>
              <a:rPr sz="2300"/>
              <a:t>Dæmi 2.1</a:t>
            </a:r>
          </a:p>
        </p:txBody>
      </p:sp>
      <p:sp>
        <p:nvSpPr>
          <p:cNvPr id="3" name="Figure Legend" hidden="1"/>
          <p:cNvSpPr>
            <a:spLocks noGrp="1"/>
          </p:cNvSpPr>
          <p:nvPr>
            <p:ph idx="13"/>
          </p:nvPr>
        </p:nvSpPr>
        <p:spPr/>
        <p:txBody>
          <a:bodyPr/>
          <a:lstStyle/>
          <a:p/>
        </p:txBody>
      </p:sp>
      <p:pic>
        <p:nvPicPr>
          <p:cNvPr id="10" name="Figure" descr="slide_0011_img_002.png"/>
          <p:cNvPicPr>
            <a:picLocks noChangeAspect="1"/>
          </p:cNvPicPr>
          <p:nvPr/>
        </p:nvPicPr>
        <p:blipFill>
          <a:blip r:embed="rId4"/>
          <a:srcRect t="-83095" b="-83095"/>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1301462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ext cx="5715000" cy="420624"/>
          </a:xfrm>
        </p:spPr>
        <p:txBody>
          <a:bodyPr wrap="none">
            <a:normAutofit/>
          </a:bodyPr>
          <a:lstStyle/>
          <a:p>
            <a:r>
              <a:rPr sz="2300"/>
              <a:t>Sýnidæmi 2.1 mynd</a:t>
            </a:r>
          </a:p>
        </p:txBody>
      </p:sp>
      <p:sp>
        <p:nvSpPr>
          <p:cNvPr id="3" name="Figure Legend" hidden="1"/>
          <p:cNvSpPr>
            <a:spLocks noGrp="1"/>
          </p:cNvSpPr>
          <p:nvPr>
            <p:ph idx="13"/>
          </p:nvPr>
        </p:nvSpPr>
        <p:spPr/>
        <p:txBody>
          <a:bodyPr/>
          <a:lstStyle/>
          <a:p/>
        </p:txBody>
      </p:sp>
      <p:pic>
        <p:nvPicPr>
          <p:cNvPr id="12" name="Figure" descr="slide_0012_img_002.png"/>
          <p:cNvPicPr>
            <a:picLocks noChangeAspect="1"/>
          </p:cNvPicPr>
          <p:nvPr/>
        </p:nvPicPr>
        <p:blipFill>
          <a:blip r:embed="rId4"/>
          <a:srcRect t="-152848" b="-152848"/>
          <a:stretch>
            <a:fillRect/>
          </a:stretch>
        </p:blipFill>
        <p:spPr>
          <a:xfrm>
            <a:off x="457199" y="1122386"/>
            <a:ext cx="8062913" cy="3500071"/>
          </a:xfrm>
          <a:prstGeom prst="rect">
            <a:avLst/>
          </a:prstGeom>
        </p:spPr>
      </p:pic>
      <p:sp>
        <p:nvSpPr>
          <p:cNvPr id="13"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5"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9878336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Lögmálið um ákveðin hlutföll</a:t>
            </a:r>
          </a:p>
        </p:txBody>
      </p:sp>
      <p:sp>
        <p:nvSpPr>
          <p:cNvPr id="3" name="Content Placeholder 2"/>
          <p:cNvSpPr>
            <a:spLocks noGrp="1"/>
          </p:cNvSpPr>
          <p:nvPr>
            <p:ph idx="1"/>
          </p:nvPr>
        </p:nvSpPr>
        <p:spPr>
          <a:xfrm>
            <a:off x="628650" y="955965"/>
            <a:ext cx="7886700" cy="2208340"/>
          </a:xfrm>
        </p:spPr>
        <p:txBody>
          <a:bodyPr/>
          <a:lstStyle/>
          <a:p>
            <a:r>
              <a:rPr/>
              <a:t>Lögmálið um ákveðin hlutföll eða lögmálið um fasta samsetningu: Öll sýni af hreinu efnasambandi innihalda sömu frumefni í sömu massahlutföllum.</a:t>
            </a:r>
          </a:p>
          <a:p>
            <a:r>
              <a:rPr/>
              <a:t>Sýnt fram á með tilraunum sem franski efnafræðingurinn Joseph Proust framkvæmdi.</a:t>
            </a:r>
          </a:p>
          <a:p/>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6428739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Tafla 2.1 Föst samsetning ísóoktans</a:t>
            </a:r>
          </a:p>
        </p:txBody>
      </p:sp>
      <p:graphicFrame>
        <p:nvGraphicFramePr>
          <p:cNvPr id="5" name="Table 4"/>
          <p:cNvGraphicFramePr>
            <a:graphicFrameLocks noGrp="1"/>
          </p:cNvGraphicFramePr>
          <p:nvPr>
            <p:extLst>
              <p:ext uri="{D42A27DB-BD31-4B8C-83A1-F6EECF244321}">
                <p14:modId xmlns:p14="http://schemas.microsoft.com/office/powerpoint/2010/main" val="372834518"/>
              </p:ext>
            </p:extLst>
          </p:nvPr>
        </p:nvGraphicFramePr>
        <p:xfrm>
          <a:off x="806115" y="1278844"/>
          <a:ext cx="7709235" cy="3183556"/>
        </p:xfrm>
        <a:graphic>
          <a:graphicData uri="http://schemas.openxmlformats.org/drawingml/2006/table">
            <a:tbl>
              <a:tblPr firstRow="1" bandRow="1">
                <a:tableStyleId>{5940675A-B579-460E-94D1-54222C63F5DA}</a:tableStyleId>
              </a:tblPr>
              <a:tblGrid>
                <a:gridCol w="1097462">
                  <a:extLst>
                    <a:ext uri="{9D8B030D-6E8A-4147-A177-3AD203B41FA5}">
                      <a16:colId xmlns:a16="http://schemas.microsoft.com/office/drawing/2014/main" val="20000"/>
                    </a:ext>
                  </a:extLst>
                </a:gridCol>
                <a:gridCol w="1700170">
                  <a:extLst>
                    <a:ext uri="{9D8B030D-6E8A-4147-A177-3AD203B41FA5}">
                      <a16:colId xmlns:a16="http://schemas.microsoft.com/office/drawing/2014/main" val="20001"/>
                    </a:ext>
                  </a:extLst>
                </a:gridCol>
                <a:gridCol w="1457289">
                  <a:extLst>
                    <a:ext uri="{9D8B030D-6E8A-4147-A177-3AD203B41FA5}">
                      <a16:colId xmlns:a16="http://schemas.microsoft.com/office/drawing/2014/main" val="20002"/>
                    </a:ext>
                  </a:extLst>
                </a:gridCol>
                <a:gridCol w="3454314">
                  <a:extLst>
                    <a:ext uri="{9D8B030D-6E8A-4147-A177-3AD203B41FA5}">
                      <a16:colId xmlns:a16="http://schemas.microsoft.com/office/drawing/2014/main" val="20003"/>
                    </a:ext>
                  </a:extLst>
                </a:gridCol>
              </a:tblGrid>
              <a:tr h="795889">
                <a:tc>
                  <a:txBody>
                    <a:bodyPr/>
                    <a:lstStyle/>
                    <a:p>
                      <a:pPr algn="ctr"/>
                      <a:r>
                        <a:t>Sýni</a:t>
                      </a:r>
                    </a:p>
                  </a:txBody>
                  <a:tcPr/>
                </a:tc>
                <a:tc>
                  <a:txBody>
                    <a:bodyPr/>
                    <a:lstStyle/>
                    <a:p>
                      <a:pPr algn="ctr"/>
                      <a:r>
                        <a:t>Kolefni</a:t>
                      </a:r>
                    </a:p>
                  </a:txBody>
                  <a:tcPr/>
                </a:tc>
                <a:tc>
                  <a:txBody>
                    <a:bodyPr/>
                    <a:lstStyle/>
                    <a:p>
                      <a:pPr algn="ctr"/>
                      <a:r>
                        <a:t>Vetni</a:t>
                      </a:r>
                    </a:p>
                  </a:txBody>
                  <a:tcPr/>
                </a:tc>
                <a:tc>
                  <a:txBody>
                    <a:bodyPr/>
                    <a:lstStyle/>
                    <a:p>
                      <a:pPr algn="ctr"/>
                      <a:r>
                        <a:t>Massahlutfall</a:t>
                      </a:r>
                    </a:p>
                  </a:txBody>
                  <a:tcPr/>
                </a:tc>
                <a:extLst>
                  <a:ext uri="{0D108BD9-81ED-4DB2-BD59-A6C34878D82A}">
                    <a16:rowId xmlns:a16="http://schemas.microsoft.com/office/drawing/2014/main" val="10000"/>
                  </a:ext>
                </a:extLst>
              </a:tr>
              <a:tr h="795889">
                <a:tc>
                  <a:txBody>
                    <a:bodyPr/>
                    <a:lstStyle/>
                    <a:p>
                      <a:pPr algn="ctr">
                        <a:buClrTx/>
                      </a:pPr>
                      <a:r>
                        <a:rPr lang="en-US" sz="1800" dirty="0"/>
                        <a:t>A</a:t>
                      </a:r>
                    </a:p>
                  </a:txBody>
                  <a:tcPr/>
                </a:tc>
                <a:tc>
                  <a:txBody>
                    <a:bodyPr/>
                    <a:lstStyle/>
                    <a:p>
                      <a:pPr algn="ctr">
                        <a:buClrTx/>
                      </a:pPr>
                      <a:r>
                        <a:rPr lang="en-US" sz="1800" dirty="0"/>
                        <a:t>14.82 g	</a:t>
                      </a:r>
                    </a:p>
                  </a:txBody>
                  <a:tcPr/>
                </a:tc>
                <a:tc>
                  <a:txBody>
                    <a:bodyPr/>
                    <a:lstStyle/>
                    <a:p>
                      <a:pPr algn="ctr">
                        <a:buClrTx/>
                      </a:pPr>
                      <a:r>
                        <a:rPr lang="en-US" sz="1800" dirty="0"/>
                        <a:t>2.78 g</a:t>
                      </a:r>
                    </a:p>
                  </a:txBody>
                  <a:tcPr/>
                </a:tc>
                <a:tc>
                  <a:txBody>
                    <a:bodyPr/>
                    <a:lstStyle/>
                    <a:p>
                      <a:pPr algn="ctr">
                        <a:buClrTx/>
                      </a:pPr>
                      <a:endParaRPr lang="en-US" sz="1800" dirty="0"/>
                    </a:p>
                  </a:txBody>
                  <a:tcPr/>
                </a:tc>
                <a:extLst>
                  <a:ext uri="{0D108BD9-81ED-4DB2-BD59-A6C34878D82A}">
                    <a16:rowId xmlns:a16="http://schemas.microsoft.com/office/drawing/2014/main" val="10001"/>
                  </a:ext>
                </a:extLst>
              </a:tr>
              <a:tr h="795889">
                <a:tc>
                  <a:txBody>
                    <a:bodyPr/>
                    <a:lstStyle/>
                    <a:p>
                      <a:pPr algn="ctr"/>
                      <a:r>
                        <a:rPr lang="en-US" dirty="0"/>
                        <a:t>B</a:t>
                      </a:r>
                    </a:p>
                  </a:txBody>
                  <a:tcPr/>
                </a:tc>
                <a:tc>
                  <a:txBody>
                    <a:bodyPr/>
                    <a:lstStyle/>
                    <a:p>
                      <a:pPr algn="ctr"/>
                      <a:r>
                        <a:rPr lang="en-US" dirty="0"/>
                        <a:t>22.33 g</a:t>
                      </a:r>
                    </a:p>
                  </a:txBody>
                  <a:tcPr/>
                </a:tc>
                <a:tc>
                  <a:txBody>
                    <a:bodyPr/>
                    <a:lstStyle/>
                    <a:p>
                      <a:pPr algn="ctr"/>
                      <a:r>
                        <a:rPr lang="en-US" dirty="0"/>
                        <a:t>4.19 g</a:t>
                      </a:r>
                    </a:p>
                  </a:txBody>
                  <a:tcPr/>
                </a:tc>
                <a:tc>
                  <a:txBody>
                    <a:bodyPr/>
                    <a:lstStyle/>
                    <a:p>
                      <a:pPr algn="ctr"/>
                      <a:endParaRPr lang="en-US" dirty="0"/>
                    </a:p>
                  </a:txBody>
                  <a:tcPr/>
                </a:tc>
                <a:extLst>
                  <a:ext uri="{0D108BD9-81ED-4DB2-BD59-A6C34878D82A}">
                    <a16:rowId xmlns:a16="http://schemas.microsoft.com/office/drawing/2014/main" val="10002"/>
                  </a:ext>
                </a:extLst>
              </a:tr>
              <a:tr h="795889">
                <a:tc>
                  <a:txBody>
                    <a:bodyPr/>
                    <a:lstStyle/>
                    <a:p>
                      <a:pPr algn="ctr"/>
                      <a:r>
                        <a:rPr lang="en-US" dirty="0"/>
                        <a:t>C</a:t>
                      </a:r>
                    </a:p>
                  </a:txBody>
                  <a:tcPr/>
                </a:tc>
                <a:tc>
                  <a:txBody>
                    <a:bodyPr/>
                    <a:lstStyle/>
                    <a:p>
                      <a:pPr algn="ctr"/>
                      <a:r>
                        <a:rPr lang="en-US" dirty="0"/>
                        <a:t>19.40 g</a:t>
                      </a:r>
                    </a:p>
                  </a:txBody>
                  <a:tcPr/>
                </a:tc>
                <a:tc>
                  <a:txBody>
                    <a:bodyPr/>
                    <a:lstStyle/>
                    <a:p>
                      <a:pPr algn="ctr"/>
                      <a:r>
                        <a:rPr lang="en-US" dirty="0"/>
                        <a:t>3.64</a:t>
                      </a:r>
                      <a:r>
                        <a:rPr lang="en-US" baseline="0" dirty="0"/>
                        <a:t> g</a:t>
                      </a:r>
                      <a:endParaRPr lang="en-US" dirty="0"/>
                    </a:p>
                  </a:txBody>
                  <a:tcPr/>
                </a:tc>
                <a:tc>
                  <a:txBody>
                    <a:bodyPr/>
                    <a:lstStyle/>
                    <a:p>
                      <a:pPr algn="ctr"/>
                      <a:endParaRPr lang="en-US" dirty="0"/>
                    </a:p>
                  </a:txBody>
                  <a:tcPr/>
                </a:tc>
                <a:extLst>
                  <a:ext uri="{0D108BD9-81ED-4DB2-BD59-A6C34878D82A}">
                    <a16:rowId xmlns:a16="http://schemas.microsoft.com/office/drawing/2014/main" val="10003"/>
                  </a:ext>
                </a:extLst>
              </a:tr>
            </a:tbl>
          </a:graphicData>
        </a:graphic>
      </p:graphicFrame>
      <p:graphicFrame>
        <p:nvGraphicFramePr>
          <p:cNvPr id="6" name="Object 5" descr="Equation: 14.82 g carbon over 2.78 g hydrogen = 5.33 g carbon over 1.00 g hydrogen"/>
          <p:cNvGraphicFramePr>
            <a:graphicFrameLocks noChangeAspect="1"/>
          </p:cNvGraphicFramePr>
          <p:nvPr>
            <p:extLst>
              <p:ext uri="{D42A27DB-BD31-4B8C-83A1-F6EECF244321}">
                <p14:modId xmlns:p14="http://schemas.microsoft.com/office/powerpoint/2010/main" val="1355773988"/>
              </p:ext>
            </p:extLst>
          </p:nvPr>
        </p:nvGraphicFramePr>
        <p:xfrm>
          <a:off x="5691356" y="2225304"/>
          <a:ext cx="2197100" cy="419100"/>
        </p:xfrm>
        <a:graphic>
          <a:graphicData uri="http://schemas.openxmlformats.org/presentationml/2006/ole">
            <mc:AlternateContent xmlns:mc="http://schemas.openxmlformats.org/markup-compatibility/2006">
              <mc:Choice xmlns:v="urn:schemas-microsoft-com:vml" Requires="v">
                <p:oleObj name="Equation" r:id="rId2" imgW="2197080" imgH="419040" progId="Equation.DSMT4">
                  <p:embed/>
                </p:oleObj>
              </mc:Choice>
              <mc:Fallback>
                <p:oleObj name="Equation" r:id="rId2" imgW="2197080" imgH="419040" progId="Equation.DSMT4">
                  <p:embed/>
                  <p:pic>
                    <p:nvPicPr>
                      <p:cNvPr id="0"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91356" y="2225304"/>
                        <a:ext cx="219710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descr="2.33 g carbon over 4.19 g hydrogen = 5.33 g carbon over 1.00 g hydrogen"/>
          <p:cNvGraphicFramePr>
            <a:graphicFrameLocks noChangeAspect="1"/>
          </p:cNvGraphicFramePr>
          <p:nvPr>
            <p:extLst>
              <p:ext uri="{D42A27DB-BD31-4B8C-83A1-F6EECF244321}">
                <p14:modId xmlns:p14="http://schemas.microsoft.com/office/powerpoint/2010/main" val="955142191"/>
              </p:ext>
            </p:extLst>
          </p:nvPr>
        </p:nvGraphicFramePr>
        <p:xfrm>
          <a:off x="5691356" y="3031349"/>
          <a:ext cx="2197100" cy="419100"/>
        </p:xfrm>
        <a:graphic>
          <a:graphicData uri="http://schemas.openxmlformats.org/presentationml/2006/ole">
            <mc:AlternateContent xmlns:mc="http://schemas.openxmlformats.org/markup-compatibility/2006">
              <mc:Choice xmlns:v="urn:schemas-microsoft-com:vml" Requires="v">
                <p:oleObj name="Equation" r:id="rId4" imgW="2197080" imgH="419040" progId="Equation.DSMT4">
                  <p:embed/>
                </p:oleObj>
              </mc:Choice>
              <mc:Fallback>
                <p:oleObj name="Equation" r:id="rId4" imgW="2197080" imgH="419040" progId="Equation.DSMT4">
                  <p:embed/>
                  <p:pic>
                    <p:nvPicPr>
                      <p:cNvPr id="0"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91356" y="3031349"/>
                        <a:ext cx="219710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descr="19.40 g carbon over 3.63 g hydrogen = 5.33 g carbon over 1.00 g hydrogen"/>
          <p:cNvGraphicFramePr>
            <a:graphicFrameLocks noChangeAspect="1"/>
          </p:cNvGraphicFramePr>
          <p:nvPr>
            <p:extLst>
              <p:ext uri="{D42A27DB-BD31-4B8C-83A1-F6EECF244321}">
                <p14:modId xmlns:p14="http://schemas.microsoft.com/office/powerpoint/2010/main" val="3098055423"/>
              </p:ext>
            </p:extLst>
          </p:nvPr>
        </p:nvGraphicFramePr>
        <p:xfrm>
          <a:off x="5691356" y="3858267"/>
          <a:ext cx="2197100" cy="419100"/>
        </p:xfrm>
        <a:graphic>
          <a:graphicData uri="http://schemas.openxmlformats.org/presentationml/2006/ole">
            <mc:AlternateContent xmlns:mc="http://schemas.openxmlformats.org/markup-compatibility/2006">
              <mc:Choice xmlns:v="urn:schemas-microsoft-com:vml" Requires="v">
                <p:oleObj name="Equation" r:id="rId6" imgW="2197080" imgH="419040" progId="Equation.DSMT4">
                  <p:embed/>
                </p:oleObj>
              </mc:Choice>
              <mc:Fallback>
                <p:oleObj name="Equation" r:id="rId6" imgW="2197080" imgH="419040" progId="Equation.DSMT4">
                  <p:embed/>
                  <p:pic>
                    <p:nvPicPr>
                      <p:cNvPr id="0"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691356" y="3858267"/>
                        <a:ext cx="2197100" cy="41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6888527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Lögmálið um margföld hlutföll</a:t>
            </a:r>
          </a:p>
        </p:txBody>
      </p:sp>
      <p:sp>
        <p:nvSpPr>
          <p:cNvPr id="3" name="Content Placeholder 2"/>
          <p:cNvSpPr>
            <a:spLocks noGrp="1"/>
          </p:cNvSpPr>
          <p:nvPr>
            <p:ph idx="1"/>
          </p:nvPr>
        </p:nvSpPr>
        <p:spPr>
          <a:xfrm>
            <a:off x="628650" y="955965"/>
            <a:ext cx="7886700" cy="5132601"/>
          </a:xfrm>
        </p:spPr>
        <p:txBody>
          <a:bodyPr/>
          <a:lstStyle/>
          <a:p>
            <a:r>
              <a:rPr/>
              <a:t>Lögmálið um margföld hlutföll segir að þegar tvö frumefni hvarfast og mynda fleiri en eitt efnasamband, mun ákveðinn massi annars frumefnisins hvarfast við massa hins frumefnisins í hlutfalli lítilla heiltalna.</a:t>
            </a:r>
          </a:p>
          <a:p/>
          <a:p>
            <a:r>
              <a:rPr/>
              <a:t>Dæmi: efnasambönd sem innihalda klór og kopar</a:t>
            </a:r>
          </a:p>
          <a:p>
            <a:r>
              <a:rPr/>
              <a:t>Grænt fast efni inniheldur 0.558 g Cl á móti 1 g Cu.</a:t>
            </a:r>
          </a:p>
          <a:p>
            <a:r>
              <a:rPr/>
              <a:t>Brúnt fast efni inniheldur 1.116 g Cl á móti 1 g Cu.</a:t>
            </a:r>
          </a:p>
          <a:p/>
        </p:txBody>
      </p:sp>
      <p:graphicFrame>
        <p:nvGraphicFramePr>
          <p:cNvPr id="5" name="Object 4" descr="(1.116 c Cl / 1 g Cu)/(0.558 g Cl/1 g Cu) = 2/1"/>
          <p:cNvGraphicFramePr>
            <a:graphicFrameLocks noChangeAspect="1"/>
          </p:cNvGraphicFramePr>
          <p:nvPr>
            <p:extLst>
              <p:ext uri="{D42A27DB-BD31-4B8C-83A1-F6EECF244321}">
                <p14:modId xmlns:p14="http://schemas.microsoft.com/office/powerpoint/2010/main" val="2684889"/>
              </p:ext>
            </p:extLst>
          </p:nvPr>
        </p:nvGraphicFramePr>
        <p:xfrm>
          <a:off x="3583065" y="4065549"/>
          <a:ext cx="1658007" cy="1373930"/>
        </p:xfrm>
        <a:graphic>
          <a:graphicData uri="http://schemas.openxmlformats.org/presentationml/2006/ole">
            <mc:AlternateContent xmlns:mc="http://schemas.openxmlformats.org/markup-compatibility/2006">
              <mc:Choice xmlns:v="urn:schemas-microsoft-com:vml" Requires="v">
                <p:oleObj name="Equation" r:id="rId2" imgW="950760" imgH="786240" progId="Equation.3">
                  <p:embed/>
                </p:oleObj>
              </mc:Choice>
              <mc:Fallback>
                <p:oleObj name="Equation" r:id="rId2" imgW="950760" imgH="786240" progId="Equation.3">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3065" y="4065549"/>
                        <a:ext cx="1658007" cy="1373930"/>
                      </a:xfrm>
                      <a:prstGeom prst="rect">
                        <a:avLst/>
                      </a:prstGeom>
                      <a:noFill/>
                      <a:ln>
                        <a:noFill/>
                      </a:ln>
                    </p:spPr>
                  </p:pic>
                </p:oleObj>
              </mc:Fallback>
            </mc:AlternateContent>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8274995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2.5</a:t>
            </a:r>
          </a:p>
        </p:txBody>
      </p:sp>
      <p:sp>
        <p:nvSpPr>
          <p:cNvPr id="7" name="Figure Legend"/>
          <p:cNvSpPr>
            <a:spLocks noGrp="1"/>
          </p:cNvSpPr>
          <p:nvPr>
            <p:ph idx="13"/>
          </p:nvPr>
        </p:nvSpPr>
        <p:spPr/>
        <p:txBody>
          <a:bodyPr wrap="square">
            <a:normAutofit/>
          </a:bodyPr>
          <a:lstStyle/>
          <a:p>
            <a:pPr>
              <a:spcBef>
                <a:spcPts val="0"/>
              </a:spcBef>
              <a:spcAft>
                <a:spcPts val="0"/>
              </a:spcAft>
            </a:pPr>
            <a:r>
              <a:rPr sz="1400"/>
              <a:t>Í samanburði við koparklóríðsambandið í (a), þar sem kopar er táknaður með brúnum kúlum og klór með grænum kúlum, hefur koparklóríðsambandið í (b) tvöfalt fleiri klórfrumeindir á hverja koparfrumeind. (mynd a: breyting á verki eftir „Benjah-bmm27“/Wikimedia Commons; mynd b: breyting á verki eftir „Walkerma“/Wikimedia Commons)</a:t>
            </a:r>
          </a:p>
        </p:txBody>
      </p:sp>
      <p:pic>
        <p:nvPicPr>
          <p:cNvPr id="9" name="Figure" descr="slide_0016_img_002.png"/>
          <p:cNvPicPr>
            <a:picLocks noChangeAspect="1"/>
          </p:cNvPicPr>
          <p:nvPr/>
        </p:nvPicPr>
        <p:blipFill>
          <a:blip r:embed="rId4"/>
          <a:srcRect t="-8058" b="-8058"/>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5920544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2.2 Námsmarkmið</a:t>
            </a:r>
          </a:p>
        </p:txBody>
      </p:sp>
      <p:sp>
        <p:nvSpPr>
          <p:cNvPr id="3" name="Content Placeholder 2"/>
          <p:cNvSpPr>
            <a:spLocks noGrp="1"/>
          </p:cNvSpPr>
          <p:nvPr>
            <p:ph idx="1"/>
          </p:nvPr>
        </p:nvSpPr>
        <p:spPr/>
        <p:txBody>
          <a:bodyPr/>
          <a:lstStyle/>
          <a:p>
            <a:r>
              <a:rPr/>
              <a:t>2.2 Þróun atómkenningarinnar</a:t>
            </a:r>
          </a:p>
          <a:p>
            <a:r>
              <a:rPr/>
              <a:t>Gera grein fyrir áföngum í þróun nútíma atómkenningar</a:t>
            </a:r>
          </a:p>
          <a:p>
            <a:r>
              <a:rPr/>
              <a:t>Taka saman og túlka niðurstöður tilrauna Thomsons, Millikans og Rutherfords</a:t>
            </a:r>
          </a:p>
          <a:p>
            <a:r>
              <a:rPr/>
              <a:t>Lýsa öreindunum þremur sem mynda frumeindir</a:t>
            </a:r>
          </a:p>
          <a:p>
            <a:r>
              <a:rPr/>
              <a:t>Skilgreina samsætur og gefa dæmi fyrir nokkur frumefni</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2628595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Þróun atómkenningarinnar</a:t>
            </a:r>
          </a:p>
        </p:txBody>
      </p:sp>
      <p:sp>
        <p:nvSpPr>
          <p:cNvPr id="3" name="Content Placeholder 2"/>
          <p:cNvSpPr>
            <a:spLocks noGrp="1"/>
          </p:cNvSpPr>
          <p:nvPr>
            <p:ph idx="1"/>
          </p:nvPr>
        </p:nvSpPr>
        <p:spPr/>
        <p:txBody>
          <a:bodyPr/>
          <a:lstStyle/>
          <a:p>
            <a:r>
              <a:rPr/>
              <a:t>Úr hverju eru frumeindir gerðar?</a:t>
            </a:r>
          </a:p>
          <a:p/>
          <a:p>
            <a:r>
              <a:rPr/>
              <a:t>Er eitthvað minna en frumeind?</a:t>
            </a:r>
          </a:p>
          <a:p/>
          <a:p>
            <a:r>
              <a:rPr/>
              <a:t>Hér munum við ræða nokkrar af þessum lykiluppgötvunum.</a:t>
            </a:r>
          </a:p>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5840249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Uppgötvun rafeindarinnar: J.J. Thomson</a:t>
            </a:r>
          </a:p>
        </p:txBody>
      </p:sp>
      <p:sp>
        <p:nvSpPr>
          <p:cNvPr id="3" name="Content Placeholder 2"/>
          <p:cNvSpPr>
            <a:spLocks noGrp="1"/>
          </p:cNvSpPr>
          <p:nvPr>
            <p:ph idx="1"/>
          </p:nvPr>
        </p:nvSpPr>
        <p:spPr>
          <a:xfrm>
            <a:off x="628650" y="955965"/>
            <a:ext cx="7886700" cy="5032240"/>
          </a:xfrm>
        </p:spPr>
        <p:txBody>
          <a:bodyPr>
            <a:normAutofit/>
          </a:bodyPr>
          <a:lstStyle/>
          <a:p>
            <a:r>
              <a:rPr/>
              <a:t>J.J. Thomson gerði tilraunir með bakskautsrör.</a:t>
            </a:r>
          </a:p>
          <a:p/>
          <a:p>
            <a:r>
              <a:rPr/>
              <a:t>Bakskautsrör:</a:t>
            </a:r>
          </a:p>
          <a:p>
            <a:r>
              <a:rPr/>
              <a:t>Lokað glerrör þar sem næstum allt loft hafði verið fjarlægt</a:t>
            </a:r>
          </a:p>
          <a:p>
            <a:r>
              <a:rPr/>
              <a:t>Innihélt tvö málmskaut</a:t>
            </a:r>
          </a:p>
          <a:p/>
          <a:p>
            <a:r>
              <a:rPr/>
              <a:t>Þegar hárri spennu var hleypt á skautin myndaðist sýnilegur geisli, kallaður bakskautsgeisli, á milli þeirra.</a:t>
            </a:r>
          </a:p>
          <a:p/>
          <a:p>
            <a:r>
              <a:rPr/>
              <a:t>Óháð því hvaða málmar voru notaðir, sveigðist þessi geisli alltaf í átt að jákvæðu hleðslunni og burt frá þeirri neikvæðu.</a:t>
            </a:r>
          </a:p>
          <a:p/>
          <a:p>
            <a:r>
              <a:rPr/>
              <a:t>Thomson tókst að reikna út hlutfall hleðslu og massa fyrir agnir bakskautsgeislans.</a:t>
            </a:r>
          </a:p>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7909607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Niðurstöður Thomsons</a:t>
            </a:r>
          </a:p>
        </p:txBody>
      </p:sp>
      <p:sp>
        <p:nvSpPr>
          <p:cNvPr id="3" name="Content Placeholder 2"/>
          <p:cNvSpPr>
            <a:spLocks noGrp="1"/>
          </p:cNvSpPr>
          <p:nvPr>
            <p:ph idx="1"/>
          </p:nvPr>
        </p:nvSpPr>
        <p:spPr>
          <a:xfrm>
            <a:off x="628650" y="955965"/>
            <a:ext cx="7886700" cy="5021089"/>
          </a:xfrm>
        </p:spPr>
        <p:txBody>
          <a:bodyPr/>
          <a:lstStyle/>
          <a:p>
            <a:r>
              <a:rPr/>
              <a:t>Agnir bakskautsgeislans voru mun léttari en frumeindir.</a:t>
            </a:r>
          </a:p>
          <a:p/>
          <a:p>
            <a:r>
              <a:rPr/>
              <a:t>Þessar agnir eru neikvætt hlaðnar.</a:t>
            </a:r>
          </a:p>
          <a:p/>
          <a:p>
            <a:r>
              <a:rPr/>
              <a:t>Þessar agnir eru óaðgreinanlegar, óháð upprunaefninu.</a:t>
            </a:r>
          </a:p>
          <a:p/>
          <a:p>
            <a:r>
              <a:rPr/>
              <a:t>Þessi ögn bakskautsgeislans er það sem við köllum nú rafeind — neikvætt hlaðin öreind með massa sem er meira en þúsund sinnum minni en massi frumeindar.</a:t>
            </a:r>
          </a:p>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2641304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2.6</a:t>
            </a:r>
          </a:p>
        </p:txBody>
      </p:sp>
      <p:sp>
        <p:nvSpPr>
          <p:cNvPr id="7" name="Figure Legend"/>
          <p:cNvSpPr>
            <a:spLocks noGrp="1"/>
          </p:cNvSpPr>
          <p:nvPr>
            <p:ph idx="13"/>
          </p:nvPr>
        </p:nvSpPr>
        <p:spPr>
          <a:xfrm>
            <a:off x="628650" y="4918366"/>
            <a:ext cx="7886700" cy="1278154"/>
          </a:xfrm>
        </p:spPr>
        <p:txBody>
          <a:bodyPr wrap="square">
            <a:normAutofit/>
          </a:bodyPr>
          <a:lstStyle/>
          <a:p>
            <a:pPr>
              <a:spcBef>
                <a:spcPts val="0"/>
              </a:spcBef>
              <a:spcAft>
                <a:spcPts val="0"/>
              </a:spcAft>
            </a:pPr>
            <a:r>
              <a:rPr sz="1400"/>
              <a:t>(a) J. J. Thomson framkallaði sýnilegan geisla í bakskautsröri. (b) Þetta er snemmbúið bakskautsrör, fundinn upp árið 1897 af Ferdinand Braun. (c) Í bakskautsgeislanum kemur geislinn (sýndur í gulu) frá bakskautinu og er hraðað framhjá forskautinu í átt að flúrljómandi kvarða á enda rörsins. Samtímis sveigja af völdum raf- og segulsviðs gerði Thomson kleift að reikna út hlutfall massa og hleðslu agnanna sem mynda bakskautsgeislann. (mynd a: breytt verk frá Nóbelsstofnuninni; mynd b: breytt verk eftir Eugen Nesper; mynd c: breytt verk eftir „Kurzon“/Wikimedia Commons)</a:t>
            </a:r>
          </a:p>
        </p:txBody>
      </p:sp>
      <p:pic>
        <p:nvPicPr>
          <p:cNvPr id="12" name="Figure" descr="slide_0021_img_002.png"/>
          <p:cNvPicPr>
            <a:picLocks noChangeAspect="1"/>
          </p:cNvPicPr>
          <p:nvPr/>
        </p:nvPicPr>
        <p:blipFill>
          <a:blip r:embed="rId7"/>
          <a:srcRect l="-30628" r="-30628"/>
          <a:stretch>
            <a:fillRect/>
          </a:stretch>
        </p:blipFill>
        <p:spPr>
          <a:xfrm>
            <a:off x="457199" y="1122386"/>
            <a:ext cx="8062913" cy="3500071"/>
          </a:xfrm>
          <a:prstGeom prst="rect">
            <a:avLst/>
          </a:prstGeom>
        </p:spPr>
      </p:pic>
      <p:sp>
        <p:nvSpPr>
          <p:cNvPr id="13"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5"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4330010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square">
            <a:normAutofit/>
          </a:bodyPr>
          <a:lstStyle/>
          <a:p>
            <a:r>
              <a:rPr sz="2000"/>
              <a:t>Uppgötvun rafeindarinnar: Robert A. Millikan</a:t>
            </a:r>
          </a:p>
        </p:txBody>
      </p:sp>
      <p:sp>
        <p:nvSpPr>
          <p:cNvPr id="3" name="Content Placeholder 2"/>
          <p:cNvSpPr>
            <a:spLocks noGrp="1"/>
          </p:cNvSpPr>
          <p:nvPr>
            <p:ph idx="1"/>
          </p:nvPr>
        </p:nvSpPr>
        <p:spPr/>
        <p:txBody>
          <a:bodyPr/>
          <a:lstStyle/>
          <a:p>
            <a:r>
              <a:rPr/>
              <a:t>Olíudropatilraun Roberts A. Millikan (1909)</a:t>
            </a:r>
          </a:p>
          <a:p/>
          <a:p>
            <a:r>
              <a:rPr/>
              <a:t>Millikan bjó til smásæja olíudropa sem voru rafhlaðnir.</a:t>
            </a:r>
          </a:p>
          <a:p/>
          <a:p>
            <a:r>
              <a:rPr/>
              <a:t>Hægt var að hægja á þessum dropum eða snúa við stefnu þeirra með rafsviði.</a:t>
            </a:r>
          </a:p>
          <a:p/>
          <a:p>
            <a:r>
              <a:rPr/>
              <a:t>Millikan tókst að ákvarða hleðslu einstakra dropa.</a:t>
            </a:r>
          </a:p>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1578843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2.7</a:t>
            </a:r>
          </a:p>
        </p:txBody>
      </p:sp>
      <p:pic>
        <p:nvPicPr>
          <p:cNvPr id="2" name="Figure" descr="The experimental apparatus consists of an oil atomizer which sprays fine oil droplets into a large, sealed container. The sprayed oil lands on a positively charged brass plate with a pinhole at the center. As the drops fall through the pinhole, they travel through X-rays that are emitted within the container. This gives the oil droplets an electrical charge. The oil droplets land on a brass plate that is negatively charged. A telescopic eyepiece penetrates the inside of the container so that the user can observe how the charged oil droplets respond to the negatively charged brass plate. The table that accompanies this figure gives the charge, in coulombs or C, for 5 oil drops. Oil drop A has a charge of 4.8 times 10 to the negative 19 power. Oil drop B has a charge of 3.2 times 10 to the negative 19 power. Oil drop C has a charge of 6.4 times 10 to the negative 19 power. Oil drop D has a charge of 1.6 times 10 to the negative 19 power. Oil drop E has a charge of 4.8 times 10 to the negative 19 power."/>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1271587" y="1100931"/>
            <a:ext cx="6600825" cy="3505200"/>
          </a:xfrm>
        </p:spPr>
      </p:pic>
      <p:sp>
        <p:nvSpPr>
          <p:cNvPr id="7" name="Figure Legend"/>
          <p:cNvSpPr>
            <a:spLocks noGrp="1"/>
          </p:cNvSpPr>
          <p:nvPr>
            <p:ph idx="13"/>
          </p:nvPr>
        </p:nvSpPr>
        <p:spPr/>
        <p:txBody>
          <a:bodyPr>
            <a:normAutofit/>
          </a:bodyPr>
          <a:lstStyle/>
          <a:p>
            <a:r>
              <a:rPr/>
              <a:t>Tilraun Millikans mældi hleðslu einstakra olíudropa. Töflugögnin eru dæmi um nokkur möguleg gildi.</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5718537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Niðurstöður Millikans</a:t>
            </a:r>
          </a:p>
        </p:txBody>
      </p:sp>
      <p:sp>
        <p:nvSpPr>
          <p:cNvPr id="3" name="Content Placeholder 2"/>
          <p:cNvSpPr>
            <a:spLocks noGrp="1"/>
          </p:cNvSpPr>
          <p:nvPr>
            <p:ph idx="1"/>
          </p:nvPr>
        </p:nvSpPr>
        <p:spPr/>
        <p:txBody>
          <a:bodyPr/>
          <a:lstStyle/>
          <a:p>
            <a:r>
              <a:rPr/>
              <a:t>Hleðsla olíudropa var alltaf margfeldi af tiltekinni hleðslu, 1.6 × 10–19 C.</a:t>
            </a:r>
          </a:p>
          <a:p/>
          <a:p>
            <a:r>
              <a:rPr/>
              <a:t>Millikan ályktaði að 1.6 × 10–19 C væri hleðsla stakrar rafeindar.</a:t>
            </a:r>
          </a:p>
          <a:p/>
          <a:p>
            <a:r>
              <a:rPr/>
              <a:t>Thomson hafði þegar sýnt fram á að hlutfall hleðslu og massa rafeindar væri 1.759 × 1011 C/kg.</a:t>
            </a:r>
          </a:p>
          <a:p/>
        </p:txBody>
      </p:sp>
      <p:graphicFrame>
        <p:nvGraphicFramePr>
          <p:cNvPr id="5" name="Object 4" descr="Equation: Mass of electron = 1.602 times 10 to the –19 C(1 kg/1.759 times 10 to the 11 C) = 9.107 times 10 to the –31 kg"/>
          <p:cNvGraphicFramePr>
            <a:graphicFrameLocks noChangeAspect="1"/>
          </p:cNvGraphicFramePr>
          <p:nvPr>
            <p:extLst>
              <p:ext uri="{D42A27DB-BD31-4B8C-83A1-F6EECF244321}">
                <p14:modId xmlns:p14="http://schemas.microsoft.com/office/powerpoint/2010/main" val="1982313597"/>
              </p:ext>
            </p:extLst>
          </p:nvPr>
        </p:nvGraphicFramePr>
        <p:xfrm>
          <a:off x="628650" y="4752110"/>
          <a:ext cx="7740805" cy="818078"/>
        </p:xfrm>
        <a:graphic>
          <a:graphicData uri="http://schemas.openxmlformats.org/presentationml/2006/ole">
            <mc:AlternateContent xmlns:mc="http://schemas.openxmlformats.org/markup-compatibility/2006">
              <mc:Choice xmlns:v="urn:schemas-microsoft-com:vml" Requires="v">
                <p:oleObj name="Equation" r:id="rId2" imgW="4187160" imgH="429480" progId="Equation.3">
                  <p:embed/>
                </p:oleObj>
              </mc:Choice>
              <mc:Fallback>
                <p:oleObj name="Equation" r:id="rId2" imgW="4187160" imgH="429480" progId="Equation.3">
                  <p:embed/>
                  <p:pic>
                    <p:nvPicPr>
                      <p:cNvPr id="0" name="Object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4752110"/>
                        <a:ext cx="7740805" cy="818078"/>
                      </a:xfrm>
                      <a:prstGeom prst="rect">
                        <a:avLst/>
                      </a:prstGeom>
                      <a:noFill/>
                      <a:ln>
                        <a:noFill/>
                      </a:ln>
                    </p:spPr>
                  </p:pic>
                </p:oleObj>
              </mc:Fallback>
            </mc:AlternateContent>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70966423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2.8</a:t>
            </a:r>
          </a:p>
        </p:txBody>
      </p:sp>
      <p:pic>
        <p:nvPicPr>
          <p:cNvPr id="2" name="Figure" descr="Figure A shows a photograph of plum pudding, which is a thick, almost spherical cake containing raisins throughout. To the right, an atom model is round and contains negatively charged electrons embedded within a sphere of positively charged matter. Figure B shows a photograph of the planet Saturn, which has rings. To the right, an atom model is a sphere of positively charged matter encircled by a ring of negatively charged electrons."/>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628650" y="1667218"/>
            <a:ext cx="7886700" cy="2387375"/>
          </a:xfrm>
        </p:spPr>
      </p:pic>
      <p:sp>
        <p:nvSpPr>
          <p:cNvPr id="7" name="Figure Legend"/>
          <p:cNvSpPr>
            <a:spLocks noGrp="1"/>
          </p:cNvSpPr>
          <p:nvPr>
            <p:ph idx="13"/>
          </p:nvPr>
        </p:nvSpPr>
        <p:spPr/>
        <p:txBody>
          <a:bodyPr wrap="square">
            <a:normAutofit/>
          </a:bodyPr>
          <a:lstStyle/>
          <a:p>
            <a:pPr>
              <a:spcBef>
                <a:spcPts val="0"/>
              </a:spcBef>
              <a:spcAft>
                <a:spcPts val="0"/>
              </a:spcAft>
            </a:pPr>
            <a:r>
              <a:rPr sz="1400"/>
              <a:t>(a) Thomson stakk upp á að frumeindir líktust rúsínubúðingi (plum pudding), enskum eftirrétti sem samanstendur af rakri köku með innfelldum rúsínum („plómum“). (b) Nagaoka lagði til að frumeindir líktust plánetunni Satúrnusi, þar sem hringur rafeinda umlyki jákvæða „plánetu“. (mynd a: breyting á verki eftir „Man vyi“/Wikimedia Commons; mynd b: breyting á verki eftir „NASA“/Wikimedia Commons)</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17800958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Uppgötvun kjarnans: Ernest Rutherford</a:t>
            </a:r>
          </a:p>
        </p:txBody>
      </p:sp>
      <p:sp>
        <p:nvSpPr>
          <p:cNvPr id="3" name="Content Placeholder 2"/>
          <p:cNvSpPr>
            <a:spLocks noGrp="1"/>
          </p:cNvSpPr>
          <p:nvPr>
            <p:ph idx="1"/>
          </p:nvPr>
        </p:nvSpPr>
        <p:spPr/>
        <p:txBody>
          <a:bodyPr/>
          <a:lstStyle/>
          <a:p>
            <a:r>
              <a:rPr/>
              <a:t>Gullþynnutilraun Ernest Rutherfords</a:t>
            </a:r>
          </a:p>
          <a:p/>
          <a:p>
            <a:r>
              <a:rPr/>
              <a:t>Beindi geisla af alfaeindum (α-eindum) að mjög þunnri gullþynnu.</a:t>
            </a:r>
          </a:p>
          <a:p/>
          <a:p>
            <a:r>
              <a:rPr/>
              <a:t>α-eindir eru jákvætt hlaðnar.</a:t>
            </a:r>
          </a:p>
          <a:p/>
          <a:p>
            <a:r>
              <a:rPr/>
              <a:t>Dreifing þessara α-einda var rannsökuð með því að nota sjálflýsandi skjá sem glóaði stuttlega þegar eindirnar lentu á honum.</a:t>
            </a:r>
          </a:p>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585707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2.9</a:t>
            </a:r>
          </a:p>
        </p:txBody>
      </p:sp>
      <p:pic>
        <p:nvPicPr>
          <p:cNvPr id="2" name="Figure" descr="This figure shows a box on the left that contains a radium source of alpha particles which generates a beam of alpha particles. The beam travels through an opening within a ring-shaped luminescent screen which is used to detect scattered alpha particles. A piece of thin gold foil is at the center of the ring formed by the screen. When the beam encounters the gold foil, most of the alpha particles pass straight through it and hit the luminescent screen directly behind the foil. Some of the alpha particles are slightly deflected by the foil and hit the luminescent screen off to the side of the foil. Some alpha particles are significantly deflected and bounce back to hit the front of the screen."/>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628650" y="1126551"/>
            <a:ext cx="7886700" cy="3453960"/>
          </a:xfrm>
        </p:spPr>
      </p:pic>
      <p:sp>
        <p:nvSpPr>
          <p:cNvPr id="7" name="Figure Legend"/>
          <p:cNvSpPr>
            <a:spLocks noGrp="1"/>
          </p:cNvSpPr>
          <p:nvPr>
            <p:ph idx="13"/>
          </p:nvPr>
        </p:nvSpPr>
        <p:spPr/>
        <p:txBody>
          <a:bodyPr wrap="square">
            <a:normAutofit/>
          </a:bodyPr>
          <a:lstStyle/>
          <a:p>
            <a:pPr>
              <a:spcBef>
                <a:spcPts val="0"/>
              </a:spcBef>
              <a:spcAft>
                <a:spcPts val="0"/>
              </a:spcAft>
            </a:pPr>
            <a:r>
              <a:rPr sz="1400"/>
              <a:t>Geiger og Rutherford skutu α-ögnum á gullþynnu og mældu hvert þessar agnir fóru, eins og sýnt er á þessari skýringarmynd af tilraun þeirra. Flestar agnirnar fóru beint í gegnum þynnuna, en nokkrar sveigðu lítillega af leið og mjög lítill fjöldi sveigði verulega af leið.</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3983902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Niðurstöður Rutherfords</a:t>
            </a:r>
          </a:p>
        </p:txBody>
      </p:sp>
      <p:sp>
        <p:nvSpPr>
          <p:cNvPr id="3" name="Content Placeholder 2"/>
          <p:cNvSpPr>
            <a:spLocks noGrp="1"/>
          </p:cNvSpPr>
          <p:nvPr>
            <p:ph idx="1"/>
          </p:nvPr>
        </p:nvSpPr>
        <p:spPr/>
        <p:txBody>
          <a:bodyPr>
            <a:normAutofit fontScale="92500" lnSpcReduction="10000"/>
          </a:bodyPr>
          <a:lstStyle/>
          <a:p>
            <a:r>
              <a:rPr/>
              <a:t>Rúmmálið sem frumeind tekur upp hlýtur að samanstanda af að mestu af tómu rými.</a:t>
            </a:r>
          </a:p>
          <a:p/>
          <a:p>
            <a:r>
              <a:rPr/>
              <a:t>Lítill, tiltölulega þungur og jákvætt hlaðinn hluti, kjarninn, hlýtur að vera í miðju hverrar frumeindar.</a:t>
            </a:r>
          </a:p>
          <a:p/>
          <a:p>
            <a:r>
              <a:rPr/>
              <a:t>Kjarninn inniheldur mestan hluta massa frumeindarinnar.</a:t>
            </a:r>
          </a:p>
          <a:p/>
          <a:p>
            <a:r>
              <a:rPr/>
              <a:t>Neikvætt hlaðnar rafeindir umlykja kjarnann.</a:t>
            </a:r>
          </a:p>
          <a:p/>
          <a:p>
            <a:r>
              <a:rPr/>
              <a:t>Róteindin, jákvætt hlaðin öreind, er staðsett í kjarnanum.</a:t>
            </a:r>
          </a:p>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2327279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2.10</a:t>
            </a:r>
          </a:p>
        </p:txBody>
      </p:sp>
      <p:sp>
        <p:nvSpPr>
          <p:cNvPr id="7" name="Figure Legend"/>
          <p:cNvSpPr>
            <a:spLocks noGrp="1"/>
          </p:cNvSpPr>
          <p:nvPr>
            <p:ph idx="13"/>
          </p:nvPr>
        </p:nvSpPr>
        <p:spPr/>
        <p:txBody>
          <a:bodyPr wrap="square">
            <a:normAutofit/>
          </a:bodyPr>
          <a:lstStyle/>
          <a:p>
            <a:pPr>
              <a:spcBef>
                <a:spcPts val="0"/>
              </a:spcBef>
              <a:spcAft>
                <a:spcPts val="0"/>
              </a:spcAft>
            </a:pPr>
            <a:r>
              <a:rPr sz="1400"/>
              <a:t>α-eindirnar sveigjast aðeins af leið þegar þær rekast á eða fara nærri mun þyngri, jákvætt hlöðnum gullkjarnanum. Vegna þess að kjarninn er mjög lítill miðað við stærð frumeindarinnar, sveigjast mjög fáar α-eindir af leið. Flestar fara í gegnum tiltölulega stóra svæðið sem rafeindirnar taka upp, en þær eru of léttar til að sveigja hröðu eindunum af leið.</a:t>
            </a:r>
          </a:p>
        </p:txBody>
      </p:sp>
      <p:pic>
        <p:nvPicPr>
          <p:cNvPr id="10" name="Figure" descr="slide_0029_img_002.png"/>
          <p:cNvPicPr>
            <a:picLocks noChangeAspect="1"/>
          </p:cNvPicPr>
          <p:nvPr/>
        </p:nvPicPr>
        <p:blipFill>
          <a:blip r:embed="rId5"/>
          <a:srcRect l="-17426" r="-17426"/>
          <a:stretch>
            <a:fillRect/>
          </a:stretch>
        </p:blipFill>
        <p:spPr>
          <a:xfrm>
            <a:off x="457199" y="1122386"/>
            <a:ext cx="8062913" cy="3500071"/>
          </a:xfrm>
          <a:prstGeom prst="rect">
            <a:avLst/>
          </a:prstGeom>
        </p:spPr>
      </p:pic>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4903265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Aðrar mikilvægar uppgötvanir á 20. öld</a:t>
            </a:r>
          </a:p>
        </p:txBody>
      </p:sp>
      <p:sp>
        <p:nvSpPr>
          <p:cNvPr id="3" name="Content Placeholder 2"/>
          <p:cNvSpPr>
            <a:spLocks noGrp="1"/>
          </p:cNvSpPr>
          <p:nvPr>
            <p:ph idx="1"/>
          </p:nvPr>
        </p:nvSpPr>
        <p:spPr>
          <a:xfrm>
            <a:off x="628650" y="955965"/>
            <a:ext cx="7886700" cy="4195898"/>
          </a:xfrm>
        </p:spPr>
        <p:txBody>
          <a:bodyPr/>
          <a:lstStyle/>
          <a:p>
            <a:r>
              <a:rPr/>
              <a:t>Samsætur: Frumeindir sama frumefnis sem hafa mismunandi massa</a:t>
            </a:r>
          </a:p>
          <a:p>
            <a:r>
              <a:rPr/>
              <a:t>Frederick Soddy frá Englandi. Nóbelsverðlaun árið 1921.</a:t>
            </a:r>
          </a:p>
          <a:p/>
          <a:p>
            <a:r>
              <a:rPr/>
              <a:t>Nifteindir: Óhlaðnar öreindir með massa sem er um það bil sá sami og massi róteinda</a:t>
            </a:r>
          </a:p>
          <a:p>
            <a:r>
              <a:rPr/>
              <a:t>Uppgötvaðar af James Chadwick árið 1932.</a:t>
            </a:r>
          </a:p>
          <a:p>
            <a:r>
              <a:rPr/>
              <a:t>Nifteindir finnast einnig í kjarnanum.</a:t>
            </a:r>
          </a:p>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1737012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2.3 Námsmarkmið</a:t>
            </a:r>
          </a:p>
        </p:txBody>
      </p:sp>
      <p:sp>
        <p:nvSpPr>
          <p:cNvPr id="3" name="Content Placeholder 2"/>
          <p:cNvSpPr>
            <a:spLocks noGrp="1"/>
          </p:cNvSpPr>
          <p:nvPr>
            <p:ph idx="1"/>
          </p:nvPr>
        </p:nvSpPr>
        <p:spPr>
          <a:xfrm>
            <a:off x="628650" y="955965"/>
            <a:ext cx="7886700" cy="4117840"/>
          </a:xfrm>
        </p:spPr>
        <p:txBody>
          <a:bodyPr/>
          <a:lstStyle/>
          <a:p>
            <a:r>
              <a:rPr/>
              <a:t>2.3 Atómbygging og táknmál</a:t>
            </a:r>
          </a:p>
          <a:p>
            <a:r>
              <a:rPr/>
              <a:t>Skrifa og túlka tákn sem sýna sætistölu, massatölu og hleðslu frumeindar eða jónar</a:t>
            </a:r>
          </a:p>
          <a:p>
            <a:r>
              <a:rPr/>
              <a:t>Skilgreina atómmassaeiningu og meðalatómmassa</a:t>
            </a:r>
          </a:p>
          <a:p>
            <a:r>
              <a:rPr/>
              <a:t>Reikna meðalatómmassa og algengi samsæta</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0894877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Atómbygging og táknmál</a:t>
            </a:r>
          </a:p>
        </p:txBody>
      </p:sp>
      <p:sp>
        <p:nvSpPr>
          <p:cNvPr id="3" name="Content Placeholder 2"/>
          <p:cNvSpPr>
            <a:spLocks noGrp="1"/>
          </p:cNvSpPr>
          <p:nvPr>
            <p:ph idx="1"/>
          </p:nvPr>
        </p:nvSpPr>
        <p:spPr>
          <a:xfrm>
            <a:off x="628650" y="955965"/>
            <a:ext cx="7886700" cy="4931879"/>
          </a:xfrm>
        </p:spPr>
        <p:txBody>
          <a:bodyPr/>
          <a:lstStyle/>
          <a:p>
            <a:r>
              <a:rPr/>
              <a:t>Kjarninn inniheldur stærstan hluta massa frumeindarinnar.</a:t>
            </a:r>
          </a:p>
          <a:p/>
          <a:p>
            <a:r>
              <a:rPr/>
              <a:t>Róteindir og nifteindir eru mun þyngri en rafeindir.</a:t>
            </a:r>
          </a:p>
          <a:p/>
          <a:p>
            <a:r>
              <a:rPr/>
              <a:t>Rafeindir taka upp næstum allt rúmmál frumeindarinnar.</a:t>
            </a:r>
          </a:p>
          <a:p/>
          <a:p>
            <a:r>
              <a:rPr/>
              <a:t>Þvermál frumeindar ~ 10–10 m</a:t>
            </a:r>
          </a:p>
          <a:p/>
          <a:p>
            <a:r>
              <a:rPr/>
              <a:t>Þvermál kjarna er 100,000 sinnum minna ~ 10–15 m</a:t>
            </a:r>
          </a:p>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04871918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2.11</a:t>
            </a:r>
          </a:p>
        </p:txBody>
      </p:sp>
      <p:pic>
        <p:nvPicPr>
          <p:cNvPr id="2" name="Figure" descr="The diagram on the left shows a picture of an atom that is 10 to the negative tenth power meters in diameter. The nucleus is labeled at the center of the atom and is 10 to the negative fifteenth power meters. The central figure shows a photograph of an American football stadium. The figure on the right shows a photograph of a person with a handful of blueberries."/>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628650" y="1641265"/>
            <a:ext cx="7886700" cy="2424533"/>
          </a:xfrm>
        </p:spPr>
      </p:pic>
      <p:sp>
        <p:nvSpPr>
          <p:cNvPr id="7" name="Figure Legend"/>
          <p:cNvSpPr>
            <a:spLocks noGrp="1"/>
          </p:cNvSpPr>
          <p:nvPr>
            <p:ph idx="13"/>
          </p:nvPr>
        </p:nvSpPr>
        <p:spPr/>
        <p:txBody>
          <a:bodyPr wrap="square">
            <a:normAutofit/>
          </a:bodyPr>
          <a:lstStyle/>
          <a:p>
            <a:pPr>
              <a:spcBef>
                <a:spcPts val="0"/>
              </a:spcBef>
              <a:spcAft>
                <a:spcPts val="0"/>
              </a:spcAft>
            </a:pPr>
            <a:r>
              <a:rPr sz="1500"/>
              <a:t>Ef frumeind væri stækkuð upp í stærð við knattspyrnuleikvang, væri kjarninn á stærð við eitt bláber. (mynd í miðið: breytt verk eftir „babyknight“/Wikimedia Commons; mynd til hægri: breytt verk eftir Paxson Woelber)</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824840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Einingar</a:t>
            </a:r>
          </a:p>
        </p:txBody>
      </p:sp>
      <p:sp>
        <p:nvSpPr>
          <p:cNvPr id="3" name="Content Placeholder 2"/>
          <p:cNvSpPr>
            <a:spLocks noGrp="1"/>
          </p:cNvSpPr>
          <p:nvPr>
            <p:ph idx="1"/>
          </p:nvPr>
        </p:nvSpPr>
        <p:spPr>
          <a:xfrm>
            <a:off x="628650" y="955965"/>
            <a:ext cx="7886700" cy="4976484"/>
          </a:xfrm>
        </p:spPr>
        <p:txBody>
          <a:bodyPr>
            <a:normAutofit/>
          </a:bodyPr>
          <a:lstStyle/>
          <a:p>
            <a:r>
              <a:rPr/>
              <a:t>Frumeindir og öreindir eru mjög smáar.</a:t>
            </a:r>
          </a:p>
          <a:p>
            <a:r>
              <a:rPr/>
              <a:t>Dæmi: Kolefnisfrumeind vegur minna en 2 × 10–23 g.</a:t>
            </a:r>
          </a:p>
          <a:p/>
          <a:p>
            <a:r>
              <a:rPr/>
              <a:t>Rafeindir hafa hleðslu sem er minni en 2 × 10–19 C.</a:t>
            </a:r>
          </a:p>
          <a:p/>
          <a:p>
            <a:r>
              <a:rPr/>
              <a:t>Þörf er á smáum einingum.</a:t>
            </a:r>
          </a:p>
          <a:p>
            <a:r>
              <a:rPr/>
              <a:t>Atómmassaeining (amu).</a:t>
            </a:r>
          </a:p>
          <a:p>
            <a:r>
              <a:rPr/>
              <a:t>1 amu = 1.6605 x 10-24 g.</a:t>
            </a:r>
          </a:p>
          <a:p>
            <a:r>
              <a:rPr/>
              <a:t>Massi kolefnis-12 frumeindar = 12 amu</a:t>
            </a:r>
          </a:p>
          <a:p/>
          <a:p>
            <a:r>
              <a:rPr/>
              <a:t>Grunneining hleðslu (e).</a:t>
            </a:r>
          </a:p>
          <a:p>
            <a:r>
              <a:rPr/>
              <a:t>e = 1.602 × 10–19 C</a:t>
            </a:r>
          </a:p>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291219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Eiginleikar öreinda</a:t>
            </a:r>
          </a:p>
        </p:txBody>
      </p:sp>
      <p:sp>
        <p:nvSpPr>
          <p:cNvPr id="3" name="Content Placeholder 2"/>
          <p:cNvSpPr>
            <a:spLocks noGrp="1"/>
          </p:cNvSpPr>
          <p:nvPr>
            <p:ph idx="1"/>
          </p:nvPr>
        </p:nvSpPr>
        <p:spPr>
          <a:xfrm>
            <a:off x="628650" y="955965"/>
            <a:ext cx="7886700" cy="4586191"/>
          </a:xfrm>
        </p:spPr>
        <p:txBody>
          <a:bodyPr>
            <a:normAutofit/>
          </a:bodyPr>
          <a:lstStyle/>
          <a:p>
            <a:r>
              <a:rPr/>
              <a:t>Róteind</a:t>
            </a:r>
          </a:p>
          <a:p>
            <a:r>
              <a:rPr/>
              <a:t>Massi = 1.0073 amu</a:t>
            </a:r>
          </a:p>
          <a:p>
            <a:r>
              <a:rPr/>
              <a:t>Hleðsla = +1</a:t>
            </a:r>
          </a:p>
          <a:p/>
          <a:p>
            <a:r>
              <a:rPr/>
              <a:t>Nifteind</a:t>
            </a:r>
          </a:p>
          <a:p>
            <a:r>
              <a:rPr/>
              <a:t>Massi = 1.0087 amu (örlítið þyngri en róteind)</a:t>
            </a:r>
          </a:p>
          <a:p>
            <a:r>
              <a:rPr/>
              <a:t>Hleðsla = 0</a:t>
            </a:r>
          </a:p>
          <a:p/>
          <a:p>
            <a:r>
              <a:rPr/>
              <a:t>Rafeind</a:t>
            </a:r>
          </a:p>
          <a:p>
            <a:r>
              <a:rPr/>
              <a:t>Massi = 0.00055 amu</a:t>
            </a:r>
          </a:p>
          <a:p>
            <a:r>
              <a:rPr/>
              <a:t>Hleðsla = –1</a:t>
            </a:r>
          </a:p>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05018809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Sætistala (Z)</a:t>
            </a:r>
          </a:p>
        </p:txBody>
      </p:sp>
      <p:sp>
        <p:nvSpPr>
          <p:cNvPr id="3" name="Content Placeholder 2"/>
          <p:cNvSpPr>
            <a:spLocks noGrp="1"/>
          </p:cNvSpPr>
          <p:nvPr>
            <p:ph idx="1"/>
          </p:nvPr>
        </p:nvSpPr>
        <p:spPr>
          <a:xfrm>
            <a:off x="628650" y="955965"/>
            <a:ext cx="7886700" cy="4630796"/>
          </a:xfrm>
        </p:spPr>
        <p:txBody>
          <a:bodyPr/>
          <a:lstStyle/>
          <a:p>
            <a:r>
              <a:rPr/>
              <a:t>Fjöldi róteinda í kjarna frumeindar er sætistala hennar (Z).</a:t>
            </a:r>
          </a:p>
          <a:p/>
          <a:p>
            <a:r>
              <a:rPr/>
              <a:t>Þetta er einkennandi eiginleiki frumefnis: Gildi hennar ákvarðar auðkenni frumeindarinnar.</a:t>
            </a:r>
          </a:p>
          <a:p/>
          <a:p>
            <a:r>
              <a:rPr/>
              <a:t>Til dæmis er sérhver frumeind sem inniheldur sex róteindir frumefnið kolefni og hefur sætistöluna 6, óháð því hversu margar nifteindir eða rafeindir hún kann að hafa.</a:t>
            </a:r>
          </a:p>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4575781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Hlutlausar frumeindir</a:t>
            </a:r>
          </a:p>
        </p:txBody>
      </p:sp>
      <p:sp>
        <p:nvSpPr>
          <p:cNvPr id="3" name="Content Placeholder 2"/>
          <p:cNvSpPr>
            <a:spLocks noGrp="1"/>
          </p:cNvSpPr>
          <p:nvPr>
            <p:ph idx="1"/>
          </p:nvPr>
        </p:nvSpPr>
        <p:spPr/>
        <p:txBody>
          <a:bodyPr/>
          <a:lstStyle/>
          <a:p>
            <a:r>
              <a:rPr/>
              <a:t>Hlutlaus frumeind verður að hafa jafn margar jákvæðar og neikvæðar hleðslur.</a:t>
            </a:r>
          </a:p>
          <a:p/>
          <a:p>
            <a:r>
              <a:rPr/>
              <a:t>Fjöldi róteinda er jafn fjölda rafeinda.</a:t>
            </a:r>
          </a:p>
          <a:p/>
          <a:p>
            <a:r>
              <a:rPr/>
              <a:t>Þess vegna gefur sætistalan einnig til kynna fjölda rafeinda í hlutlausri frumeind.</a:t>
            </a:r>
          </a:p>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8328274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Massatala (A)</a:t>
            </a:r>
          </a:p>
        </p:txBody>
      </p:sp>
      <p:sp>
        <p:nvSpPr>
          <p:cNvPr id="3" name="Content Placeholder 2"/>
          <p:cNvSpPr>
            <a:spLocks noGrp="1"/>
          </p:cNvSpPr>
          <p:nvPr>
            <p:ph idx="1"/>
          </p:nvPr>
        </p:nvSpPr>
        <p:spPr/>
        <p:txBody>
          <a:bodyPr>
            <a:normAutofit/>
          </a:bodyPr>
          <a:lstStyle/>
          <a:p>
            <a:r>
              <a:rPr/>
              <a:t>Heildarfjöldi róteinda og nifteinda í frumeind kallast massatala hennar (A).</a:t>
            </a:r>
          </a:p>
          <a:p/>
          <a:p>
            <a:r>
              <a:rPr/>
              <a:t>Fjöldi nifteinda er því mismunurinn á massatölunni og sætistölunni.</a:t>
            </a:r>
          </a:p>
          <a:p/>
          <a:p>
            <a:r>
              <a:rPr/>
              <a:t>sætistala (Z) = fjöldi róteinda</a:t>
            </a:r>
          </a:p>
          <a:p/>
          <a:p>
            <a:r>
              <a:rPr/>
              <a:t>massatala (A) = fjöldi róteinda + fjöldi nifteinda</a:t>
            </a:r>
          </a:p>
          <a:p/>
          <a:p>
            <a:r>
              <a:rPr/>
              <a:t>A – Z = fjöldi nifteinda</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8023384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Jónir</a:t>
            </a:r>
          </a:p>
        </p:txBody>
      </p:sp>
      <p:sp>
        <p:nvSpPr>
          <p:cNvPr id="3" name="Content Placeholder 2"/>
          <p:cNvSpPr>
            <a:spLocks noGrp="1"/>
          </p:cNvSpPr>
          <p:nvPr>
            <p:ph idx="1"/>
          </p:nvPr>
        </p:nvSpPr>
        <p:spPr/>
        <p:txBody>
          <a:bodyPr/>
          <a:lstStyle/>
          <a:p>
            <a:r>
              <a:rPr/>
              <a:t>Þegar fjöldi róteinda og rafeinda er EKKI jafn, er frumeindin rafhlaðin og kallast jón.</a:t>
            </a:r>
          </a:p>
          <a:p/>
          <a:p>
            <a:r>
              <a:rPr/>
              <a:t>Hleðsla frumeindar = fjöldi róteinda – fjöldi rafeinda</a:t>
            </a:r>
          </a:p>
          <a:p/>
          <a:p>
            <a:r>
              <a:rPr/>
              <a:t>Frumeindir (og sameindir) fá hleðslu með því að tapa eða bæta við sig rafeindum.</a:t>
            </a:r>
          </a:p>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84183332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Katjónir og anjónir</a:t>
            </a:r>
          </a:p>
        </p:txBody>
      </p:sp>
      <p:sp>
        <p:nvSpPr>
          <p:cNvPr id="3" name="Content Placeholder 2"/>
          <p:cNvSpPr>
            <a:spLocks noGrp="1"/>
          </p:cNvSpPr>
          <p:nvPr>
            <p:ph idx="1"/>
          </p:nvPr>
        </p:nvSpPr>
        <p:spPr>
          <a:xfrm>
            <a:off x="628650" y="955965"/>
            <a:ext cx="7886700" cy="4976484"/>
          </a:xfrm>
        </p:spPr>
        <p:txBody>
          <a:bodyPr/>
          <a:lstStyle/>
          <a:p>
            <a:r>
              <a:rPr/>
              <a:t>Frumeind sem bætir við sig einni eða fleiri rafeindum fær neikvæða hleðslu og kallast anjón.</a:t>
            </a:r>
          </a:p>
          <a:p>
            <a:r>
              <a:rPr/>
              <a:t>Dæmi: Hlutlaus súrefnisfrumeind (Z = 8) hefur átta rafeindir og ef hún bætir við sig tveimur rafeindum verður hún að anjón með 2− hleðslu (8 − 10 = 2−).</a:t>
            </a:r>
          </a:p>
          <a:p/>
          <a:p>
            <a:r>
              <a:rPr/>
              <a:t>Frumeind sem tapar einni eða fleiri rafeindum fær jákvæða hleðslu og kallast katjón.</a:t>
            </a:r>
          </a:p>
          <a:p>
            <a:r>
              <a:rPr/>
              <a:t>Dæmi: Hlutlaus natríumfrumeind (Z = 11) hefur 11 rafeindir. Ef þessi frumeind tapar einni rafeind verður hún að katjón með 1+ hleðslu (11 − 10 = 1+).</a:t>
            </a:r>
          </a:p>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5860246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2.12</a:t>
            </a:r>
          </a:p>
        </p:txBody>
      </p:sp>
      <p:pic>
        <p:nvPicPr>
          <p:cNvPr id="2" name="Figure" descr="Figure A shows a photo of a person who has a very swollen thyroid in his or her neck. Figure B shows a photo of a canister of iodized salt."/>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628650" y="1104050"/>
            <a:ext cx="7886700" cy="3498962"/>
          </a:xfrm>
        </p:spPr>
      </p:pic>
      <p:sp>
        <p:nvSpPr>
          <p:cNvPr id="7" name="Figure Legend"/>
          <p:cNvSpPr>
            <a:spLocks noGrp="1"/>
          </p:cNvSpPr>
          <p:nvPr>
            <p:ph idx="13"/>
          </p:nvPr>
        </p:nvSpPr>
        <p:spPr/>
        <p:txBody>
          <a:bodyPr wrap="square">
            <a:normAutofit/>
          </a:bodyPr>
          <a:lstStyle/>
          <a:p>
            <a:pPr>
              <a:spcBef>
                <a:spcPts val="0"/>
              </a:spcBef>
              <a:spcAft>
                <a:spcPts val="0"/>
              </a:spcAft>
            </a:pPr>
            <a:r>
              <a:rPr sz="1400"/>
              <a:t>(a) Ónógt joð í fæðu getur valdið stækkun á skjaldkirtli sem kallast skjaldkirtilsauki. (b) Viðbót á litlu magni af joði í salt, sem kemur í veg fyrir myndun skjaldkirtilsauka, hefur hjálpað til við að útrýma þessu vandamáli í Bandaríkjunum þar sem saltneysla er mikil. (mynd a: breytt verk eftir „Almazi“/Wikimedia Commons; mynd b: breytt verk eftir Mike Mozart)</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370430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Efnatákn</a:t>
            </a:r>
          </a:p>
        </p:txBody>
      </p:sp>
      <p:sp>
        <p:nvSpPr>
          <p:cNvPr id="3" name="Content Placeholder 2"/>
          <p:cNvSpPr>
            <a:spLocks noGrp="1"/>
          </p:cNvSpPr>
          <p:nvPr>
            <p:ph idx="1"/>
          </p:nvPr>
        </p:nvSpPr>
        <p:spPr>
          <a:xfrm>
            <a:off x="628650" y="955965"/>
            <a:ext cx="7886700" cy="5333323"/>
          </a:xfrm>
        </p:spPr>
        <p:txBody>
          <a:bodyPr>
            <a:normAutofit/>
          </a:bodyPr>
          <a:lstStyle/>
          <a:p>
            <a:r>
              <a:rPr/>
              <a:t>Efnatákn er skammstöfun sem við notum til að tákna frumefni eða frumeind frumefnis.</a:t>
            </a:r>
          </a:p>
          <a:p>
            <a:r>
              <a:rPr/>
              <a:t>Dæmi: Táknið fyrir kvikasilfur er Hg.</a:t>
            </a:r>
          </a:p>
          <a:p/>
          <a:p>
            <a:r>
              <a:rPr/>
              <a:t>Sum tákn eru dregin af almennu heiti frumefnisins; önnur eru skammstafanir á heitinu á öðru tungumáli.</a:t>
            </a:r>
          </a:p>
          <a:p/>
          <a:p>
            <a:r>
              <a:rPr/>
              <a:t>Flest tákn hafa einn eða tvo stafi, en þriggja stafa tákn hafa verið notuð til að lýsa sumum frumefnum sem hafa sætistölu stærri en 112.</a:t>
            </a:r>
          </a:p>
          <a:p/>
          <a:p>
            <a:r>
              <a:rPr/>
              <a:t>Aðeins fyrsti stafur efnatákns er hástafur.</a:t>
            </a:r>
          </a:p>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81977770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2.13</a:t>
            </a:r>
          </a:p>
        </p:txBody>
      </p:sp>
      <p:pic>
        <p:nvPicPr>
          <p:cNvPr id="2" name="Figure" descr="A jar labeled “H g” is shown with a small amount of liquid mercury in it."/>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2386012" y="1039326"/>
            <a:ext cx="4371975" cy="3495675"/>
          </a:xfrm>
        </p:spPr>
      </p:pic>
      <p:sp>
        <p:nvSpPr>
          <p:cNvPr id="7" name="Figure Legend"/>
          <p:cNvSpPr>
            <a:spLocks noGrp="1"/>
          </p:cNvSpPr>
          <p:nvPr>
            <p:ph idx="13"/>
          </p:nvPr>
        </p:nvSpPr>
        <p:spPr/>
        <p:txBody>
          <a:bodyPr>
            <a:normAutofit/>
          </a:bodyPr>
          <a:lstStyle/>
          <a:p>
            <a:r>
              <a:rPr/>
              <a:t>Táknið Hg stendur fyrir frumefnið kvikasilfur óháð magni; það gæti táknað eina frumeind af kvikasilfri eða mikið magn af kvikasilfri.</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7014243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square">
            <a:normAutofit/>
          </a:bodyPr>
          <a:lstStyle/>
          <a:p>
            <a:r>
              <a:rPr sz="2000"/>
              <a:t>Tafla 2.3 Nokkur algeng frumefni og efnatákn þeirra</a:t>
            </a:r>
          </a:p>
        </p:txBody>
      </p:sp>
      <p:graphicFrame>
        <p:nvGraphicFramePr>
          <p:cNvPr id="5" name="Table 4"/>
          <p:cNvGraphicFramePr>
            <a:graphicFrameLocks noGrp="1"/>
          </p:cNvGraphicFramePr>
          <p:nvPr>
            <p:extLst>
              <p:ext uri="{D42A27DB-BD31-4B8C-83A1-F6EECF244321}">
                <p14:modId xmlns:p14="http://schemas.microsoft.com/office/powerpoint/2010/main" val="4225157973"/>
              </p:ext>
            </p:extLst>
          </p:nvPr>
        </p:nvGraphicFramePr>
        <p:xfrm>
          <a:off x="758282" y="955678"/>
          <a:ext cx="7660888" cy="5668852"/>
        </p:xfrm>
        <a:graphic>
          <a:graphicData uri="http://schemas.openxmlformats.org/drawingml/2006/table">
            <a:tbl>
              <a:tblPr firstRow="1" bandRow="1">
                <a:tableStyleId>{5940675A-B579-460E-94D1-54222C63F5DA}</a:tableStyleId>
              </a:tblPr>
              <a:tblGrid>
                <a:gridCol w="1915222">
                  <a:extLst>
                    <a:ext uri="{9D8B030D-6E8A-4147-A177-3AD203B41FA5}">
                      <a16:colId xmlns:a16="http://schemas.microsoft.com/office/drawing/2014/main" val="20000"/>
                    </a:ext>
                  </a:extLst>
                </a:gridCol>
                <a:gridCol w="1915222">
                  <a:extLst>
                    <a:ext uri="{9D8B030D-6E8A-4147-A177-3AD203B41FA5}">
                      <a16:colId xmlns:a16="http://schemas.microsoft.com/office/drawing/2014/main" val="20001"/>
                    </a:ext>
                  </a:extLst>
                </a:gridCol>
                <a:gridCol w="1915222">
                  <a:extLst>
                    <a:ext uri="{9D8B030D-6E8A-4147-A177-3AD203B41FA5}">
                      <a16:colId xmlns:a16="http://schemas.microsoft.com/office/drawing/2014/main" val="20002"/>
                    </a:ext>
                  </a:extLst>
                </a:gridCol>
                <a:gridCol w="1915222">
                  <a:extLst>
                    <a:ext uri="{9D8B030D-6E8A-4147-A177-3AD203B41FA5}">
                      <a16:colId xmlns:a16="http://schemas.microsoft.com/office/drawing/2014/main" val="20003"/>
                    </a:ext>
                  </a:extLst>
                </a:gridCol>
              </a:tblGrid>
              <a:tr h="404918">
                <a:tc>
                  <a:txBody>
                    <a:bodyPr/>
                    <a:lstStyle/>
                    <a:p>
                      <a:pPr algn="ctr"/>
                      <a:r>
                        <a:t>Frumefni</a:t>
                      </a:r>
                    </a:p>
                  </a:txBody>
                  <a:tcPr/>
                </a:tc>
                <a:tc>
                  <a:txBody>
                    <a:bodyPr/>
                    <a:lstStyle/>
                    <a:p>
                      <a:pPr algn="ctr"/>
                      <a:r>
                        <a:t>Efnatákn</a:t>
                      </a:r>
                    </a:p>
                  </a:txBody>
                  <a:tcPr/>
                </a:tc>
                <a:tc>
                  <a:txBody>
                    <a:bodyPr/>
                    <a:lstStyle/>
                    <a:p>
                      <a:pPr algn="ctr"/>
                      <a:r>
                        <a:t>Frumefni</a:t>
                      </a:r>
                    </a:p>
                  </a:txBody>
                  <a:tcPr/>
                </a:tc>
                <a:tc>
                  <a:txBody>
                    <a:bodyPr/>
                    <a:lstStyle/>
                    <a:p>
                      <a:pPr algn="ctr"/>
                      <a:r>
                        <a:t>Efnatákn</a:t>
                      </a:r>
                    </a:p>
                  </a:txBody>
                  <a:tcPr/>
                </a:tc>
                <a:extLst>
                  <a:ext uri="{0D108BD9-81ED-4DB2-BD59-A6C34878D82A}">
                    <a16:rowId xmlns:a16="http://schemas.microsoft.com/office/drawing/2014/main" val="10000"/>
                  </a:ext>
                </a:extLst>
              </a:tr>
              <a:tr h="404918">
                <a:tc>
                  <a:txBody>
                    <a:bodyPr/>
                    <a:lstStyle/>
                    <a:p>
                      <a:pPr algn="ctr"/>
                      <a:r>
                        <a:t>ál</a:t>
                      </a:r>
                    </a:p>
                  </a:txBody>
                  <a:tcPr/>
                </a:tc>
                <a:tc>
                  <a:txBody>
                    <a:bodyPr/>
                    <a:lstStyle/>
                    <a:p>
                      <a:pPr algn="ctr"/>
                      <a:r>
                        <a:t>Al</a:t>
                      </a:r>
                    </a:p>
                  </a:txBody>
                  <a:tcPr/>
                </a:tc>
                <a:tc>
                  <a:txBody>
                    <a:bodyPr/>
                    <a:lstStyle/>
                    <a:p>
                      <a:pPr algn="ctr"/>
                      <a:r>
                        <a:t>járn</a:t>
                      </a:r>
                    </a:p>
                  </a:txBody>
                  <a:tcPr/>
                </a:tc>
                <a:tc>
                  <a:txBody>
                    <a:bodyPr/>
                    <a:lstStyle/>
                    <a:p>
                      <a:pPr algn="ctr"/>
                      <a:r>
                        <a:t>Fe (úr ferrum)</a:t>
                      </a:r>
                      <a:endParaRPr lang="en-US" dirty="0"/>
                    </a:p>
                  </a:txBody>
                  <a:tcPr/>
                </a:tc>
                <a:extLst>
                  <a:ext uri="{0D108BD9-81ED-4DB2-BD59-A6C34878D82A}">
                    <a16:rowId xmlns:a16="http://schemas.microsoft.com/office/drawing/2014/main" val="10001"/>
                  </a:ext>
                </a:extLst>
              </a:tr>
              <a:tr h="404918">
                <a:tc>
                  <a:txBody>
                    <a:bodyPr/>
                    <a:lstStyle/>
                    <a:p>
                      <a:pPr algn="ctr"/>
                      <a:r>
                        <a:t>bróm</a:t>
                      </a:r>
                    </a:p>
                  </a:txBody>
                  <a:tcPr/>
                </a:tc>
                <a:tc>
                  <a:txBody>
                    <a:bodyPr/>
                    <a:lstStyle/>
                    <a:p>
                      <a:pPr algn="ctr"/>
                      <a:r>
                        <a:t>Br</a:t>
                      </a:r>
                    </a:p>
                  </a:txBody>
                  <a:tcPr/>
                </a:tc>
                <a:tc>
                  <a:txBody>
                    <a:bodyPr/>
                    <a:lstStyle/>
                    <a:p>
                      <a:pPr algn="ctr"/>
                      <a:r>
                        <a:t>blý</a:t>
                      </a:r>
                    </a:p>
                  </a:txBody>
                  <a:tcPr/>
                </a:tc>
                <a:tc>
                  <a:txBody>
                    <a:bodyPr/>
                    <a:lstStyle/>
                    <a:p>
                      <a:pPr algn="ctr"/>
                      <a:r>
                        <a:t>Pb (úr plumbum)</a:t>
                      </a:r>
                      <a:endParaRPr lang="en-US" dirty="0"/>
                    </a:p>
                  </a:txBody>
                  <a:tcPr/>
                </a:tc>
                <a:extLst>
                  <a:ext uri="{0D108BD9-81ED-4DB2-BD59-A6C34878D82A}">
                    <a16:rowId xmlns:a16="http://schemas.microsoft.com/office/drawing/2014/main" val="10002"/>
                  </a:ext>
                </a:extLst>
              </a:tr>
              <a:tr h="404918">
                <a:tc>
                  <a:txBody>
                    <a:bodyPr/>
                    <a:lstStyle/>
                    <a:p>
                      <a:pPr algn="ctr"/>
                      <a:r>
                        <a:t>kalsíum</a:t>
                      </a:r>
                    </a:p>
                  </a:txBody>
                  <a:tcPr/>
                </a:tc>
                <a:tc>
                  <a:txBody>
                    <a:bodyPr/>
                    <a:lstStyle/>
                    <a:p>
                      <a:pPr algn="ctr"/>
                      <a:r>
                        <a:t>Ca</a:t>
                      </a:r>
                    </a:p>
                  </a:txBody>
                  <a:tcPr/>
                </a:tc>
                <a:tc>
                  <a:txBody>
                    <a:bodyPr/>
                    <a:lstStyle/>
                    <a:p>
                      <a:pPr algn="ctr"/>
                      <a:r>
                        <a:t>magnesíum</a:t>
                      </a:r>
                    </a:p>
                  </a:txBody>
                  <a:tcPr/>
                </a:tc>
                <a:tc>
                  <a:txBody>
                    <a:bodyPr/>
                    <a:lstStyle/>
                    <a:p>
                      <a:pPr algn="ctr"/>
                      <a:r>
                        <a:t>Mg</a:t>
                      </a:r>
                    </a:p>
                  </a:txBody>
                  <a:tcPr/>
                </a:tc>
                <a:extLst>
                  <a:ext uri="{0D108BD9-81ED-4DB2-BD59-A6C34878D82A}">
                    <a16:rowId xmlns:a16="http://schemas.microsoft.com/office/drawing/2014/main" val="10003"/>
                  </a:ext>
                </a:extLst>
              </a:tr>
              <a:tr h="404918">
                <a:tc>
                  <a:txBody>
                    <a:bodyPr/>
                    <a:lstStyle/>
                    <a:p>
                      <a:pPr algn="ctr"/>
                      <a:r>
                        <a:t>kolefni</a:t>
                      </a:r>
                    </a:p>
                  </a:txBody>
                  <a:tcPr/>
                </a:tc>
                <a:tc>
                  <a:txBody>
                    <a:bodyPr/>
                    <a:lstStyle/>
                    <a:p>
                      <a:pPr algn="ctr"/>
                      <a:r>
                        <a:rPr lang="en-US" dirty="0"/>
                        <a:t>C</a:t>
                      </a:r>
                    </a:p>
                  </a:txBody>
                  <a:tcPr/>
                </a:tc>
                <a:tc>
                  <a:txBody>
                    <a:bodyPr/>
                    <a:lstStyle/>
                    <a:p>
                      <a:pPr algn="ctr"/>
                      <a:r>
                        <a:t>kvikasilfur</a:t>
                      </a:r>
                    </a:p>
                  </a:txBody>
                  <a:tcPr/>
                </a:tc>
                <a:tc>
                  <a:txBody>
                    <a:bodyPr/>
                    <a:lstStyle/>
                    <a:p>
                      <a:pPr algn="ctr"/>
                      <a:r>
                        <a:t>Hg (úr hydrargyrum)</a:t>
                      </a:r>
                      <a:endParaRPr lang="en-US" dirty="0"/>
                    </a:p>
                  </a:txBody>
                  <a:tcPr/>
                </a:tc>
                <a:extLst>
                  <a:ext uri="{0D108BD9-81ED-4DB2-BD59-A6C34878D82A}">
                    <a16:rowId xmlns:a16="http://schemas.microsoft.com/office/drawing/2014/main" val="10004"/>
                  </a:ext>
                </a:extLst>
              </a:tr>
              <a:tr h="404918">
                <a:tc>
                  <a:txBody>
                    <a:bodyPr/>
                    <a:lstStyle/>
                    <a:p>
                      <a:pPr algn="ctr"/>
                      <a:r>
                        <a:t>klór</a:t>
                      </a:r>
                    </a:p>
                  </a:txBody>
                  <a:tcPr/>
                </a:tc>
                <a:tc>
                  <a:txBody>
                    <a:bodyPr/>
                    <a:lstStyle/>
                    <a:p>
                      <a:pPr algn="ctr"/>
                      <a:r>
                        <a:t>Cl</a:t>
                      </a:r>
                    </a:p>
                  </a:txBody>
                  <a:tcPr/>
                </a:tc>
                <a:tc>
                  <a:txBody>
                    <a:bodyPr/>
                    <a:lstStyle/>
                    <a:p>
                      <a:pPr algn="ctr"/>
                      <a:r>
                        <a:t>köfnunarefni</a:t>
                      </a:r>
                    </a:p>
                  </a:txBody>
                  <a:tcPr/>
                </a:tc>
                <a:tc>
                  <a:txBody>
                    <a:bodyPr/>
                    <a:lstStyle/>
                    <a:p>
                      <a:pPr algn="ctr"/>
                      <a:r>
                        <a:rPr lang="en-US" dirty="0"/>
                        <a:t>N</a:t>
                      </a:r>
                    </a:p>
                  </a:txBody>
                  <a:tcPr/>
                </a:tc>
                <a:extLst>
                  <a:ext uri="{0D108BD9-81ED-4DB2-BD59-A6C34878D82A}">
                    <a16:rowId xmlns:a16="http://schemas.microsoft.com/office/drawing/2014/main" val="10005"/>
                  </a:ext>
                </a:extLst>
              </a:tr>
              <a:tr h="404918">
                <a:tc>
                  <a:txBody>
                    <a:bodyPr/>
                    <a:lstStyle/>
                    <a:p>
                      <a:pPr algn="ctr"/>
                      <a:r>
                        <a:t>króm</a:t>
                      </a:r>
                    </a:p>
                  </a:txBody>
                  <a:tcPr/>
                </a:tc>
                <a:tc>
                  <a:txBody>
                    <a:bodyPr/>
                    <a:lstStyle/>
                    <a:p>
                      <a:pPr algn="ctr"/>
                      <a:r>
                        <a:t>Cr</a:t>
                      </a:r>
                    </a:p>
                  </a:txBody>
                  <a:tcPr/>
                </a:tc>
                <a:tc>
                  <a:txBody>
                    <a:bodyPr/>
                    <a:lstStyle/>
                    <a:p>
                      <a:pPr algn="ctr"/>
                      <a:r>
                        <a:t>súrefni</a:t>
                      </a:r>
                    </a:p>
                  </a:txBody>
                  <a:tcPr/>
                </a:tc>
                <a:tc>
                  <a:txBody>
                    <a:bodyPr/>
                    <a:lstStyle/>
                    <a:p>
                      <a:pPr algn="ctr"/>
                      <a:r>
                        <a:rPr lang="en-US" dirty="0"/>
                        <a:t>O</a:t>
                      </a:r>
                    </a:p>
                  </a:txBody>
                  <a:tcPr/>
                </a:tc>
                <a:extLst>
                  <a:ext uri="{0D108BD9-81ED-4DB2-BD59-A6C34878D82A}">
                    <a16:rowId xmlns:a16="http://schemas.microsoft.com/office/drawing/2014/main" val="10006"/>
                  </a:ext>
                </a:extLst>
              </a:tr>
              <a:tr h="404918">
                <a:tc>
                  <a:txBody>
                    <a:bodyPr/>
                    <a:lstStyle/>
                    <a:p>
                      <a:pPr algn="ctr"/>
                      <a:r>
                        <a:t>kóbalt</a:t>
                      </a:r>
                    </a:p>
                  </a:txBody>
                  <a:tcPr/>
                </a:tc>
                <a:tc>
                  <a:txBody>
                    <a:bodyPr/>
                    <a:lstStyle/>
                    <a:p>
                      <a:pPr algn="ctr"/>
                      <a:r>
                        <a:t>Co</a:t>
                      </a:r>
                    </a:p>
                  </a:txBody>
                  <a:tcPr/>
                </a:tc>
                <a:tc>
                  <a:txBody>
                    <a:bodyPr/>
                    <a:lstStyle/>
                    <a:p>
                      <a:pPr algn="ctr"/>
                      <a:r>
                        <a:t>kalíum</a:t>
                      </a:r>
                    </a:p>
                  </a:txBody>
                  <a:tcPr/>
                </a:tc>
                <a:tc>
                  <a:txBody>
                    <a:bodyPr/>
                    <a:lstStyle/>
                    <a:p>
                      <a:pPr algn="ctr"/>
                      <a:r>
                        <a:rPr lang="en-US" dirty="0"/>
                        <a:t>K (úr </a:t>
                      </a:r>
                      <a:r>
                        <a:rPr lang="en-US" i="1" dirty="0"/>
                        <a:t>kalium</a:t>
                      </a:r>
                      <a:r>
                        <a:rPr lang="en-US" i="0" dirty="0"/>
                        <a:t>)</a:t>
                      </a:r>
                      <a:endParaRPr lang="en-US" dirty="0"/>
                    </a:p>
                  </a:txBody>
                  <a:tcPr/>
                </a:tc>
                <a:extLst>
                  <a:ext uri="{0D108BD9-81ED-4DB2-BD59-A6C34878D82A}">
                    <a16:rowId xmlns:a16="http://schemas.microsoft.com/office/drawing/2014/main" val="10007"/>
                  </a:ext>
                </a:extLst>
              </a:tr>
              <a:tr h="404918">
                <a:tc>
                  <a:txBody>
                    <a:bodyPr/>
                    <a:lstStyle/>
                    <a:p>
                      <a:pPr algn="ctr"/>
                      <a:r>
                        <a:t>kopar</a:t>
                      </a:r>
                    </a:p>
                  </a:txBody>
                  <a:tcPr/>
                </a:tc>
                <a:tc>
                  <a:txBody>
                    <a:bodyPr/>
                    <a:lstStyle/>
                    <a:p>
                      <a:pPr algn="ctr"/>
                      <a:r>
                        <a:t>Cu (úr cuprum)</a:t>
                      </a:r>
                      <a:endParaRPr lang="en-US" dirty="0"/>
                    </a:p>
                  </a:txBody>
                  <a:tcPr/>
                </a:tc>
                <a:tc>
                  <a:txBody>
                    <a:bodyPr/>
                    <a:lstStyle/>
                    <a:p>
                      <a:pPr algn="ctr"/>
                      <a:r>
                        <a:t>kísill</a:t>
                      </a:r>
                    </a:p>
                  </a:txBody>
                  <a:tcPr/>
                </a:tc>
                <a:tc>
                  <a:txBody>
                    <a:bodyPr/>
                    <a:lstStyle/>
                    <a:p>
                      <a:pPr algn="ctr"/>
                      <a:r>
                        <a:t>Si</a:t>
                      </a:r>
                    </a:p>
                  </a:txBody>
                  <a:tcPr/>
                </a:tc>
                <a:extLst>
                  <a:ext uri="{0D108BD9-81ED-4DB2-BD59-A6C34878D82A}">
                    <a16:rowId xmlns:a16="http://schemas.microsoft.com/office/drawing/2014/main" val="10008"/>
                  </a:ext>
                </a:extLst>
              </a:tr>
              <a:tr h="404918">
                <a:tc>
                  <a:txBody>
                    <a:bodyPr/>
                    <a:lstStyle/>
                    <a:p>
                      <a:pPr algn="ctr"/>
                      <a:r>
                        <a:t>flúor</a:t>
                      </a:r>
                    </a:p>
                  </a:txBody>
                  <a:tcPr/>
                </a:tc>
                <a:tc>
                  <a:txBody>
                    <a:bodyPr/>
                    <a:lstStyle/>
                    <a:p>
                      <a:pPr algn="ctr"/>
                      <a:r>
                        <a:rPr lang="en-US" dirty="0"/>
                        <a:t>F</a:t>
                      </a:r>
                    </a:p>
                  </a:txBody>
                  <a:tcPr/>
                </a:tc>
                <a:tc>
                  <a:txBody>
                    <a:bodyPr/>
                    <a:lstStyle/>
                    <a:p>
                      <a:pPr algn="ctr"/>
                      <a:r>
                        <a:t>silfur</a:t>
                      </a:r>
                    </a:p>
                  </a:txBody>
                  <a:tcPr/>
                </a:tc>
                <a:tc>
                  <a:txBody>
                    <a:bodyPr/>
                    <a:lstStyle/>
                    <a:p>
                      <a:pPr algn="ctr"/>
                      <a:r>
                        <a:t>Ag (úr argentum)</a:t>
                      </a:r>
                      <a:endParaRPr lang="en-US" dirty="0"/>
                    </a:p>
                  </a:txBody>
                  <a:tcPr/>
                </a:tc>
                <a:extLst>
                  <a:ext uri="{0D108BD9-81ED-4DB2-BD59-A6C34878D82A}">
                    <a16:rowId xmlns:a16="http://schemas.microsoft.com/office/drawing/2014/main" val="10009"/>
                  </a:ext>
                </a:extLst>
              </a:tr>
              <a:tr h="404918">
                <a:tc>
                  <a:txBody>
                    <a:bodyPr/>
                    <a:lstStyle/>
                    <a:p>
                      <a:pPr algn="ctr"/>
                      <a:r>
                        <a:t>gull</a:t>
                      </a:r>
                    </a:p>
                  </a:txBody>
                  <a:tcPr/>
                </a:tc>
                <a:tc>
                  <a:txBody>
                    <a:bodyPr/>
                    <a:lstStyle/>
                    <a:p>
                      <a:pPr algn="ctr"/>
                      <a:r>
                        <a:t>Au (úr aurum)</a:t>
                      </a:r>
                      <a:endParaRPr lang="en-US" dirty="0"/>
                    </a:p>
                  </a:txBody>
                  <a:tcPr/>
                </a:tc>
                <a:tc>
                  <a:txBody>
                    <a:bodyPr/>
                    <a:lstStyle/>
                    <a:p>
                      <a:pPr algn="ctr"/>
                      <a:r>
                        <a:t>natríum</a:t>
                      </a:r>
                    </a:p>
                  </a:txBody>
                  <a:tcPr/>
                </a:tc>
                <a:tc>
                  <a:txBody>
                    <a:bodyPr/>
                    <a:lstStyle/>
                    <a:p>
                      <a:pPr algn="ctr"/>
                      <a:r>
                        <a:t>Na (úr natrium)</a:t>
                      </a:r>
                      <a:endParaRPr lang="en-US" dirty="0"/>
                    </a:p>
                  </a:txBody>
                  <a:tcPr/>
                </a:tc>
                <a:extLst>
                  <a:ext uri="{0D108BD9-81ED-4DB2-BD59-A6C34878D82A}">
                    <a16:rowId xmlns:a16="http://schemas.microsoft.com/office/drawing/2014/main" val="10010"/>
                  </a:ext>
                </a:extLst>
              </a:tr>
              <a:tr h="404918">
                <a:tc>
                  <a:txBody>
                    <a:bodyPr/>
                    <a:lstStyle/>
                    <a:p>
                      <a:pPr algn="ctr"/>
                      <a:r>
                        <a:t>helíum</a:t>
                      </a:r>
                    </a:p>
                  </a:txBody>
                  <a:tcPr/>
                </a:tc>
                <a:tc>
                  <a:txBody>
                    <a:bodyPr/>
                    <a:lstStyle/>
                    <a:p>
                      <a:pPr algn="ctr"/>
                      <a:r>
                        <a:t>He</a:t>
                      </a:r>
                    </a:p>
                  </a:txBody>
                  <a:tcPr/>
                </a:tc>
                <a:tc>
                  <a:txBody>
                    <a:bodyPr/>
                    <a:lstStyle/>
                    <a:p>
                      <a:pPr algn="ctr"/>
                      <a:r>
                        <a:t>brennisteinn</a:t>
                      </a:r>
                    </a:p>
                  </a:txBody>
                  <a:tcPr/>
                </a:tc>
                <a:tc>
                  <a:txBody>
                    <a:bodyPr/>
                    <a:lstStyle/>
                    <a:p>
                      <a:pPr algn="ctr"/>
                      <a:r>
                        <a:rPr lang="en-US" dirty="0"/>
                        <a:t>S</a:t>
                      </a:r>
                    </a:p>
                  </a:txBody>
                  <a:tcPr/>
                </a:tc>
                <a:extLst>
                  <a:ext uri="{0D108BD9-81ED-4DB2-BD59-A6C34878D82A}">
                    <a16:rowId xmlns:a16="http://schemas.microsoft.com/office/drawing/2014/main" val="10011"/>
                  </a:ext>
                </a:extLst>
              </a:tr>
              <a:tr h="404918">
                <a:tc>
                  <a:txBody>
                    <a:bodyPr/>
                    <a:lstStyle/>
                    <a:p>
                      <a:pPr algn="ctr"/>
                      <a:r>
                        <a:t>vetni</a:t>
                      </a:r>
                    </a:p>
                  </a:txBody>
                  <a:tcPr/>
                </a:tc>
                <a:tc>
                  <a:txBody>
                    <a:bodyPr/>
                    <a:lstStyle/>
                    <a:p>
                      <a:pPr algn="ctr"/>
                      <a:r>
                        <a:rPr lang="en-US" dirty="0"/>
                        <a:t>H</a:t>
                      </a:r>
                    </a:p>
                  </a:txBody>
                  <a:tcPr/>
                </a:tc>
                <a:tc>
                  <a:txBody>
                    <a:bodyPr/>
                    <a:lstStyle/>
                    <a:p>
                      <a:pPr algn="ctr"/>
                      <a:r>
                        <a:t>tin</a:t>
                      </a:r>
                    </a:p>
                  </a:txBody>
                  <a:tcPr/>
                </a:tc>
                <a:tc>
                  <a:txBody>
                    <a:bodyPr/>
                    <a:lstStyle/>
                    <a:p>
                      <a:pPr algn="ctr"/>
                      <a:r>
                        <a:t>Sn (úr stannum)</a:t>
                      </a:r>
                      <a:endParaRPr lang="en-US" dirty="0"/>
                    </a:p>
                  </a:txBody>
                  <a:tcPr/>
                </a:tc>
                <a:extLst>
                  <a:ext uri="{0D108BD9-81ED-4DB2-BD59-A6C34878D82A}">
                    <a16:rowId xmlns:a16="http://schemas.microsoft.com/office/drawing/2014/main" val="10012"/>
                  </a:ext>
                </a:extLst>
              </a:tr>
              <a:tr h="404918">
                <a:tc>
                  <a:txBody>
                    <a:bodyPr/>
                    <a:lstStyle/>
                    <a:p>
                      <a:pPr algn="ctr"/>
                      <a:r>
                        <a:t>joð</a:t>
                      </a:r>
                    </a:p>
                  </a:txBody>
                  <a:tcPr/>
                </a:tc>
                <a:tc>
                  <a:txBody>
                    <a:bodyPr/>
                    <a:lstStyle/>
                    <a:p>
                      <a:pPr algn="ctr"/>
                      <a:r>
                        <a:rPr lang="en-US" dirty="0"/>
                        <a:t>I</a:t>
                      </a:r>
                    </a:p>
                  </a:txBody>
                  <a:tcPr/>
                </a:tc>
                <a:tc>
                  <a:txBody>
                    <a:bodyPr/>
                    <a:lstStyle/>
                    <a:p>
                      <a:pPr algn="ctr"/>
                      <a:r>
                        <a:t>sink</a:t>
                      </a:r>
                    </a:p>
                  </a:txBody>
                  <a:tcPr/>
                </a:tc>
                <a:tc>
                  <a:txBody>
                    <a:bodyPr/>
                    <a:lstStyle/>
                    <a:p>
                      <a:pPr algn="ctr"/>
                      <a:r>
                        <a:t>Zn</a:t>
                      </a:r>
                    </a:p>
                  </a:txBody>
                  <a:tcPr/>
                </a:tc>
                <a:extLst>
                  <a:ext uri="{0D108BD9-81ED-4DB2-BD59-A6C34878D82A}">
                    <a16:rowId xmlns:a16="http://schemas.microsoft.com/office/drawing/2014/main" val="10013"/>
                  </a:ext>
                </a:extLst>
              </a:tr>
            </a:tbl>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6747809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Samsætur</a:t>
            </a:r>
          </a:p>
        </p:txBody>
      </p:sp>
      <p:sp>
        <p:nvSpPr>
          <p:cNvPr id="3" name="Content Placeholder 2"/>
          <p:cNvSpPr>
            <a:spLocks noGrp="1"/>
          </p:cNvSpPr>
          <p:nvPr>
            <p:ph idx="1"/>
          </p:nvPr>
        </p:nvSpPr>
        <p:spPr>
          <a:xfrm>
            <a:off x="628650" y="955965"/>
            <a:ext cx="7886700" cy="4734716"/>
          </a:xfrm>
        </p:spPr>
        <p:txBody>
          <a:bodyPr/>
          <a:lstStyle/>
          <a:p>
            <a:r>
              <a:rPr/>
              <a:t>Tákn fyrir tiltekna samsætu frumefnis er ritað með því að setja massatöluna sem hávísi vinstra megin við efnatáknið.</a:t>
            </a:r>
          </a:p>
          <a:p/>
          <a:p>
            <a:r>
              <a:rPr/>
              <a:t>Sætistalan er stundum rituð sem lágvísir vinstra megin við efnatáknið.</a:t>
            </a:r>
          </a:p>
          <a:p/>
          <a:p>
            <a:r>
              <a:rPr/>
              <a:t>Til dæmis er magnesíum til sem blanda þriggja samsætna.</a:t>
            </a:r>
          </a:p>
          <a:p>
            <a:r>
              <a:rPr/>
              <a:t>24Mg, 25Mg og 26Mg</a:t>
            </a:r>
          </a:p>
          <a:p>
            <a:r>
              <a:rPr/>
              <a:t>Allar samsæturnar hafa 12 róteindir, en fjöldi nifteinda er mismunandi.</a:t>
            </a:r>
          </a:p>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67000082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2.14</a:t>
            </a:r>
          </a:p>
        </p:txBody>
      </p:sp>
      <p:sp>
        <p:nvSpPr>
          <p:cNvPr id="7" name="Figure Legend"/>
          <p:cNvSpPr>
            <a:spLocks noGrp="1"/>
          </p:cNvSpPr>
          <p:nvPr>
            <p:ph idx="13"/>
          </p:nvPr>
        </p:nvSpPr>
        <p:spPr/>
        <p:txBody>
          <a:bodyPr wrap="square">
            <a:normAutofit/>
          </a:bodyPr>
          <a:lstStyle/>
          <a:p>
            <a:pPr>
              <a:spcBef>
                <a:spcPts val="0"/>
              </a:spcBef>
              <a:spcAft>
                <a:spcPts val="0"/>
              </a:spcAft>
            </a:pPr>
            <a:r>
              <a:rPr sz="1500"/>
              <a:t>Tákn frumeindar sýnir frumefnið með hefðbundnu tveggja stafa tákni þess, massatöluna sem hávísi vinstra megin, sætistöluna sem lágvísi vinstra megin (stundum sleppt) og hleðsluna sem hávísi hægra megin.</a:t>
            </a:r>
          </a:p>
        </p:txBody>
      </p:sp>
      <p:pic>
        <p:nvPicPr>
          <p:cNvPr id="12" name="Figure" descr="slide_0046_img_002.png"/>
          <p:cNvPicPr>
            <a:picLocks noChangeAspect="1"/>
          </p:cNvPicPr>
          <p:nvPr/>
        </p:nvPicPr>
        <p:blipFill>
          <a:blip r:embed="rId5"/>
          <a:srcRect t="-47973" b="-47973"/>
          <a:stretch>
            <a:fillRect/>
          </a:stretch>
        </p:blipFill>
        <p:spPr>
          <a:xfrm>
            <a:off x="457199" y="1122386"/>
            <a:ext cx="8062913" cy="3500071"/>
          </a:xfrm>
          <a:prstGeom prst="rect">
            <a:avLst/>
          </a:prstGeom>
        </p:spPr>
      </p:pic>
      <p:sp>
        <p:nvSpPr>
          <p:cNvPr id="13"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5"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4482364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841248"/>
          </a:xfrm>
        </p:spPr>
        <p:txBody>
          <a:bodyPr wrap="square">
            <a:normAutofit/>
          </a:bodyPr>
          <a:lstStyle/>
          <a:p>
            <a:r>
              <a:rPr sz="1500"/>
              <a:t>Tafla 2.4 (Að hluta) Kjarnasamsetning frumeinda mjög léttra frumefna</a:t>
            </a:r>
          </a:p>
        </p:txBody>
      </p:sp>
      <p:sp>
        <p:nvSpPr>
          <p:cNvPr id="3" name="Content Placeholder 2"/>
          <p:cNvSpPr>
            <a:spLocks noGrp="1"/>
          </p:cNvSpPr>
          <p:nvPr>
            <p:ph idx="1"/>
          </p:nvPr>
        </p:nvSpPr>
        <p:spPr/>
        <p:txBody>
          <a:bodyPr/>
          <a:lstStyle/>
          <a:p>
            <a:r>
              <a:rPr/>
              <a:t>Vetni er til sem blanda þriggja samsæta</a:t>
            </a:r>
          </a:p>
        </p:txBody>
      </p:sp>
      <p:graphicFrame>
        <p:nvGraphicFramePr>
          <p:cNvPr id="5" name="Table 4"/>
          <p:cNvGraphicFramePr>
            <a:graphicFrameLocks noGrp="1"/>
          </p:cNvGraphicFramePr>
          <p:nvPr>
            <p:extLst>
              <p:ext uri="{D42A27DB-BD31-4B8C-83A1-F6EECF244321}">
                <p14:modId xmlns:p14="http://schemas.microsoft.com/office/powerpoint/2010/main" val="3060781339"/>
              </p:ext>
            </p:extLst>
          </p:nvPr>
        </p:nvGraphicFramePr>
        <p:xfrm>
          <a:off x="628652" y="1941749"/>
          <a:ext cx="7886697" cy="3846208"/>
        </p:xfrm>
        <a:graphic>
          <a:graphicData uri="http://schemas.openxmlformats.org/drawingml/2006/table">
            <a:tbl>
              <a:tblPr firstRow="1" bandRow="1">
                <a:tableStyleId>{5940675A-B579-460E-94D1-54222C63F5DA}</a:tableStyleId>
              </a:tblPr>
              <a:tblGrid>
                <a:gridCol w="1126671">
                  <a:extLst>
                    <a:ext uri="{9D8B030D-6E8A-4147-A177-3AD203B41FA5}">
                      <a16:colId xmlns:a16="http://schemas.microsoft.com/office/drawing/2014/main" val="20000"/>
                    </a:ext>
                  </a:extLst>
                </a:gridCol>
                <a:gridCol w="1126671">
                  <a:extLst>
                    <a:ext uri="{9D8B030D-6E8A-4147-A177-3AD203B41FA5}">
                      <a16:colId xmlns:a16="http://schemas.microsoft.com/office/drawing/2014/main" val="20001"/>
                    </a:ext>
                  </a:extLst>
                </a:gridCol>
                <a:gridCol w="1126671">
                  <a:extLst>
                    <a:ext uri="{9D8B030D-6E8A-4147-A177-3AD203B41FA5}">
                      <a16:colId xmlns:a16="http://schemas.microsoft.com/office/drawing/2014/main" val="20002"/>
                    </a:ext>
                  </a:extLst>
                </a:gridCol>
                <a:gridCol w="1126671">
                  <a:extLst>
                    <a:ext uri="{9D8B030D-6E8A-4147-A177-3AD203B41FA5}">
                      <a16:colId xmlns:a16="http://schemas.microsoft.com/office/drawing/2014/main" val="20003"/>
                    </a:ext>
                  </a:extLst>
                </a:gridCol>
                <a:gridCol w="1126671">
                  <a:extLst>
                    <a:ext uri="{9D8B030D-6E8A-4147-A177-3AD203B41FA5}">
                      <a16:colId xmlns:a16="http://schemas.microsoft.com/office/drawing/2014/main" val="20004"/>
                    </a:ext>
                  </a:extLst>
                </a:gridCol>
                <a:gridCol w="1126671">
                  <a:extLst>
                    <a:ext uri="{9D8B030D-6E8A-4147-A177-3AD203B41FA5}">
                      <a16:colId xmlns:a16="http://schemas.microsoft.com/office/drawing/2014/main" val="20005"/>
                    </a:ext>
                  </a:extLst>
                </a:gridCol>
                <a:gridCol w="1126671">
                  <a:extLst>
                    <a:ext uri="{9D8B030D-6E8A-4147-A177-3AD203B41FA5}">
                      <a16:colId xmlns:a16="http://schemas.microsoft.com/office/drawing/2014/main" val="20006"/>
                    </a:ext>
                  </a:extLst>
                </a:gridCol>
              </a:tblGrid>
              <a:tr h="961552">
                <a:tc>
                  <a:txBody>
                    <a:bodyPr/>
                    <a:lstStyle/>
                    <a:p>
                      <a:pPr algn="ctr"/>
                      <a:r>
                        <a:t>Frumefni</a:t>
                      </a:r>
                    </a:p>
                  </a:txBody>
                  <a:tcPr/>
                </a:tc>
                <a:tc>
                  <a:txBody>
                    <a:bodyPr/>
                    <a:lstStyle/>
                    <a:p>
                      <a:pPr algn="ctr"/>
                      <a:r>
                        <a:t>Tákn</a:t>
                      </a:r>
                    </a:p>
                  </a:txBody>
                  <a:tcPr/>
                </a:tc>
                <a:tc>
                  <a:txBody>
                    <a:bodyPr/>
                    <a:lstStyle/>
                    <a:p>
                      <a:pPr algn="ctr"/>
                      <a:r>
                        <a:t>Sætistala</a:t>
                      </a:r>
                    </a:p>
                  </a:txBody>
                  <a:tcPr/>
                </a:tc>
                <a:tc>
                  <a:txBody>
                    <a:bodyPr/>
                    <a:lstStyle/>
                    <a:p>
                      <a:pPr algn="ctr"/>
                      <a:r>
                        <a:t>Fjöldi róteinda</a:t>
                      </a:r>
                    </a:p>
                  </a:txBody>
                  <a:tcPr/>
                </a:tc>
                <a:tc>
                  <a:txBody>
                    <a:bodyPr/>
                    <a:lstStyle/>
                    <a:p>
                      <a:pPr algn="ctr"/>
                      <a:r>
                        <a:t>Fjöldi nifteinda</a:t>
                      </a:r>
                    </a:p>
                  </a:txBody>
                  <a:tcPr/>
                </a:tc>
                <a:tc>
                  <a:txBody>
                    <a:bodyPr/>
                    <a:lstStyle/>
                    <a:p>
                      <a:pPr algn="ctr"/>
                      <a:r>
                        <a:t>Massi (amu)</a:t>
                      </a:r>
                    </a:p>
                  </a:txBody>
                  <a:tcPr/>
                </a:tc>
                <a:tc>
                  <a:txBody>
                    <a:bodyPr/>
                    <a:lstStyle/>
                    <a:p>
                      <a:pPr algn="ctr"/>
                      <a:r>
                        <a:t>% Náttúruleg gnægð</a:t>
                      </a:r>
                    </a:p>
                  </a:txBody>
                  <a:tcPr/>
                </a:tc>
                <a:extLst>
                  <a:ext uri="{0D108BD9-81ED-4DB2-BD59-A6C34878D82A}">
                    <a16:rowId xmlns:a16="http://schemas.microsoft.com/office/drawing/2014/main" val="10000"/>
                  </a:ext>
                </a:extLst>
              </a:tr>
              <a:tr h="961552">
                <a:tc rowSpan="3">
                  <a:txBody>
                    <a:bodyPr/>
                    <a:lstStyle/>
                    <a:p>
                      <a:pPr algn="ctr"/>
                      <a:r>
                        <a:t>Vetni</a:t>
                      </a:r>
                    </a:p>
                  </a:txBody>
                  <a:tcPr/>
                </a:tc>
                <a:tc>
                  <a:txBody>
                    <a:bodyPr/>
                    <a:lstStyle/>
                    <a:p>
                      <a:pPr algn="ctr"/>
                      <a:endParaRPr lang="en-US" dirty="0"/>
                    </a:p>
                    <a:p>
                      <a:pPr algn="ctr"/>
                      <a:endParaRPr lang="en-US" dirty="0"/>
                    </a:p>
                    <a:p>
                      <a:pPr algn="ctr"/>
                      <a:endParaRPr lang="en-US" dirty="0"/>
                    </a:p>
                    <a:p>
                      <a:pPr algn="ctr"/>
                      <a:r>
                        <a:t>(prótín)</a:t>
                      </a:r>
                    </a:p>
                  </a:txBody>
                  <a:tcPr/>
                </a:tc>
                <a:tc>
                  <a:txBody>
                    <a:bodyPr/>
                    <a:lstStyle/>
                    <a:p>
                      <a:pPr algn="ctr"/>
                      <a:r>
                        <a:rPr lang="en-US" dirty="0"/>
                        <a:t>1</a:t>
                      </a:r>
                    </a:p>
                  </a:txBody>
                  <a:tcPr/>
                </a:tc>
                <a:tc>
                  <a:txBody>
                    <a:bodyPr/>
                    <a:lstStyle/>
                    <a:p>
                      <a:pPr algn="ctr"/>
                      <a:r>
                        <a:rPr lang="en-US" dirty="0"/>
                        <a:t>1</a:t>
                      </a:r>
                    </a:p>
                  </a:txBody>
                  <a:tcPr/>
                </a:tc>
                <a:tc>
                  <a:txBody>
                    <a:bodyPr/>
                    <a:lstStyle/>
                    <a:p>
                      <a:pPr algn="ctr"/>
                      <a:r>
                        <a:rPr lang="en-US" dirty="0"/>
                        <a:t>0</a:t>
                      </a:r>
                    </a:p>
                  </a:txBody>
                  <a:tcPr/>
                </a:tc>
                <a:tc>
                  <a:txBody>
                    <a:bodyPr/>
                    <a:lstStyle/>
                    <a:p>
                      <a:pPr algn="ctr"/>
                      <a:r>
                        <a:rPr lang="en-US" dirty="0"/>
                        <a:t>1.0078</a:t>
                      </a:r>
                    </a:p>
                  </a:txBody>
                  <a:tcPr/>
                </a:tc>
                <a:tc>
                  <a:txBody>
                    <a:bodyPr/>
                    <a:lstStyle/>
                    <a:p>
                      <a:pPr algn="ctr"/>
                      <a:r>
                        <a:rPr lang="en-US" dirty="0"/>
                        <a:t>99.989</a:t>
                      </a:r>
                    </a:p>
                  </a:txBody>
                  <a:tcPr/>
                </a:tc>
                <a:extLst>
                  <a:ext uri="{0D108BD9-81ED-4DB2-BD59-A6C34878D82A}">
                    <a16:rowId xmlns:a16="http://schemas.microsoft.com/office/drawing/2014/main" val="10001"/>
                  </a:ext>
                </a:extLst>
              </a:tr>
              <a:tr h="961552">
                <a:tc vMerge="1">
                  <a:txBody>
                    <a:bodyPr/>
                    <a:lstStyle/>
                    <a:p>
                      <a:pPr algn="ctr"/>
                      <a:endParaRPr lang="en-US" dirty="0"/>
                    </a:p>
                  </a:txBody>
                  <a:tcPr/>
                </a:tc>
                <a:tc>
                  <a:txBody>
                    <a:bodyPr/>
                    <a:lstStyle/>
                    <a:p>
                      <a:pPr algn="ctr"/>
                      <a:endParaRPr lang="en-US" dirty="0"/>
                    </a:p>
                    <a:p>
                      <a:pPr algn="ctr"/>
                      <a:endParaRPr lang="en-US" dirty="0"/>
                    </a:p>
                    <a:p>
                      <a:pPr algn="ctr"/>
                      <a:endParaRPr lang="en-US" dirty="0"/>
                    </a:p>
                    <a:p>
                      <a:pPr algn="ctr"/>
                      <a:r>
                        <a:t>(tvívetni)</a:t>
                      </a:r>
                    </a:p>
                  </a:txBody>
                  <a:tcPr/>
                </a:tc>
                <a:tc>
                  <a:txBody>
                    <a:bodyPr/>
                    <a:lstStyle/>
                    <a:p>
                      <a:pPr algn="ctr"/>
                      <a:r>
                        <a:rPr lang="en-US" dirty="0"/>
                        <a:t>1</a:t>
                      </a:r>
                    </a:p>
                  </a:txBody>
                  <a:tcPr/>
                </a:tc>
                <a:tc>
                  <a:txBody>
                    <a:bodyPr/>
                    <a:lstStyle/>
                    <a:p>
                      <a:pPr algn="ctr"/>
                      <a:r>
                        <a:rPr lang="en-US" dirty="0"/>
                        <a:t>1</a:t>
                      </a:r>
                    </a:p>
                  </a:txBody>
                  <a:tcPr/>
                </a:tc>
                <a:tc>
                  <a:txBody>
                    <a:bodyPr/>
                    <a:lstStyle/>
                    <a:p>
                      <a:pPr algn="ctr"/>
                      <a:r>
                        <a:rPr lang="en-US" dirty="0"/>
                        <a:t>1</a:t>
                      </a:r>
                    </a:p>
                  </a:txBody>
                  <a:tcPr/>
                </a:tc>
                <a:tc>
                  <a:txBody>
                    <a:bodyPr/>
                    <a:lstStyle/>
                    <a:p>
                      <a:pPr algn="ctr"/>
                      <a:r>
                        <a:rPr lang="en-US" dirty="0"/>
                        <a:t>2.0141</a:t>
                      </a:r>
                    </a:p>
                  </a:txBody>
                  <a:tcPr/>
                </a:tc>
                <a:tc>
                  <a:txBody>
                    <a:bodyPr/>
                    <a:lstStyle/>
                    <a:p>
                      <a:pPr algn="ctr"/>
                      <a:r>
                        <a:rPr lang="en-US" dirty="0"/>
                        <a:t>0.0115</a:t>
                      </a:r>
                    </a:p>
                  </a:txBody>
                  <a:tcPr/>
                </a:tc>
                <a:extLst>
                  <a:ext uri="{0D108BD9-81ED-4DB2-BD59-A6C34878D82A}">
                    <a16:rowId xmlns:a16="http://schemas.microsoft.com/office/drawing/2014/main" val="10002"/>
                  </a:ext>
                </a:extLst>
              </a:tr>
              <a:tr h="961552">
                <a:tc vMerge="1">
                  <a:txBody>
                    <a:bodyPr/>
                    <a:lstStyle/>
                    <a:p>
                      <a:pPr algn="ctr"/>
                      <a:endParaRPr lang="en-US" dirty="0"/>
                    </a:p>
                  </a:txBody>
                  <a:tcPr/>
                </a:tc>
                <a:tc>
                  <a:txBody>
                    <a:bodyPr/>
                    <a:lstStyle/>
                    <a:p>
                      <a:pPr algn="ctr"/>
                      <a:endParaRPr lang="en-US" dirty="0"/>
                    </a:p>
                    <a:p>
                      <a:pPr algn="ctr"/>
                      <a:endParaRPr lang="en-US" dirty="0"/>
                    </a:p>
                    <a:p>
                      <a:pPr algn="ctr"/>
                      <a:endParaRPr lang="en-US" dirty="0"/>
                    </a:p>
                    <a:p>
                      <a:pPr algn="ctr"/>
                      <a:r>
                        <a:t>(þrívetni)</a:t>
                      </a:r>
                    </a:p>
                  </a:txBody>
                  <a:tcPr/>
                </a:tc>
                <a:tc>
                  <a:txBody>
                    <a:bodyPr/>
                    <a:lstStyle/>
                    <a:p>
                      <a:pPr algn="ctr"/>
                      <a:r>
                        <a:rPr lang="en-US" dirty="0"/>
                        <a:t>1</a:t>
                      </a:r>
                    </a:p>
                  </a:txBody>
                  <a:tcPr/>
                </a:tc>
                <a:tc>
                  <a:txBody>
                    <a:bodyPr/>
                    <a:lstStyle/>
                    <a:p>
                      <a:pPr algn="ctr"/>
                      <a:r>
                        <a:rPr lang="en-US" dirty="0"/>
                        <a:t>1</a:t>
                      </a:r>
                    </a:p>
                  </a:txBody>
                  <a:tcPr/>
                </a:tc>
                <a:tc>
                  <a:txBody>
                    <a:bodyPr/>
                    <a:lstStyle/>
                    <a:p>
                      <a:pPr algn="ctr"/>
                      <a:r>
                        <a:rPr lang="en-US" dirty="0"/>
                        <a:t>2</a:t>
                      </a:r>
                    </a:p>
                  </a:txBody>
                  <a:tcPr/>
                </a:tc>
                <a:tc>
                  <a:txBody>
                    <a:bodyPr/>
                    <a:lstStyle/>
                    <a:p>
                      <a:pPr algn="ctr"/>
                      <a:r>
                        <a:rPr lang="en-US" dirty="0"/>
                        <a:t>3.01605</a:t>
                      </a:r>
                    </a:p>
                  </a:txBody>
                  <a:tcPr/>
                </a:tc>
                <a:tc>
                  <a:txBody>
                    <a:bodyPr/>
                    <a:lstStyle/>
                    <a:p>
                      <a:pPr algn="ctr"/>
                      <a:r>
                        <a:t>snefill</a:t>
                      </a:r>
                    </a:p>
                  </a:txBody>
                  <a:tcPr/>
                </a:tc>
                <a:extLst>
                  <a:ext uri="{0D108BD9-81ED-4DB2-BD59-A6C34878D82A}">
                    <a16:rowId xmlns:a16="http://schemas.microsoft.com/office/drawing/2014/main" val="10003"/>
                  </a:ext>
                </a:extLst>
              </a:tr>
            </a:tbl>
          </a:graphicData>
        </a:graphic>
      </p:graphicFrame>
      <p:graphicFrame>
        <p:nvGraphicFramePr>
          <p:cNvPr id="6" name="Object 5" descr="Hydrogen with one proton and no neutrons"/>
          <p:cNvGraphicFramePr>
            <a:graphicFrameLocks noChangeAspect="1"/>
          </p:cNvGraphicFramePr>
          <p:nvPr>
            <p:extLst>
              <p:ext uri="{D42A27DB-BD31-4B8C-83A1-F6EECF244321}">
                <p14:modId xmlns:p14="http://schemas.microsoft.com/office/powerpoint/2010/main" val="975320845"/>
              </p:ext>
            </p:extLst>
          </p:nvPr>
        </p:nvGraphicFramePr>
        <p:xfrm>
          <a:off x="2041727" y="2995309"/>
          <a:ext cx="467874" cy="467874"/>
        </p:xfrm>
        <a:graphic>
          <a:graphicData uri="http://schemas.openxmlformats.org/presentationml/2006/ole">
            <mc:AlternateContent xmlns:mc="http://schemas.openxmlformats.org/markup-compatibility/2006">
              <mc:Choice xmlns:v="urn:schemas-microsoft-com:vml" Requires="v">
                <p:oleObj name="Equation" r:id="rId2" imgW="191880" imgH="191880" progId="Equation.3">
                  <p:embed/>
                </p:oleObj>
              </mc:Choice>
              <mc:Fallback>
                <p:oleObj name="Equation" r:id="rId2" imgW="191880" imgH="191880" progId="Equation.3">
                  <p:embed/>
                  <p:pic>
                    <p:nvPicPr>
                      <p:cNvPr id="0" name="Object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1727" y="2995309"/>
                        <a:ext cx="467874" cy="467874"/>
                      </a:xfrm>
                      <a:prstGeom prst="rect">
                        <a:avLst/>
                      </a:prstGeom>
                      <a:noFill/>
                      <a:ln>
                        <a:noFill/>
                      </a:ln>
                    </p:spPr>
                  </p:pic>
                </p:oleObj>
              </mc:Fallback>
            </mc:AlternateContent>
          </a:graphicData>
        </a:graphic>
      </p:graphicFrame>
      <p:graphicFrame>
        <p:nvGraphicFramePr>
          <p:cNvPr id="7" name="Object 6" descr="Hydrogen with one proton and one neutron"/>
          <p:cNvGraphicFramePr>
            <a:graphicFrameLocks noChangeAspect="1"/>
          </p:cNvGraphicFramePr>
          <p:nvPr>
            <p:extLst>
              <p:ext uri="{D42A27DB-BD31-4B8C-83A1-F6EECF244321}">
                <p14:modId xmlns:p14="http://schemas.microsoft.com/office/powerpoint/2010/main" val="1780852700"/>
              </p:ext>
            </p:extLst>
          </p:nvPr>
        </p:nvGraphicFramePr>
        <p:xfrm>
          <a:off x="2032743" y="4010101"/>
          <a:ext cx="476858" cy="449041"/>
        </p:xfrm>
        <a:graphic>
          <a:graphicData uri="http://schemas.openxmlformats.org/presentationml/2006/ole">
            <mc:AlternateContent xmlns:mc="http://schemas.openxmlformats.org/markup-compatibility/2006">
              <mc:Choice xmlns:v="urn:schemas-microsoft-com:vml" Requires="v">
                <p:oleObj name="Equation" r:id="rId4" imgW="200880" imgH="191880" progId="Equation.3">
                  <p:embed/>
                </p:oleObj>
              </mc:Choice>
              <mc:Fallback>
                <p:oleObj name="Equation" r:id="rId4" imgW="200880" imgH="191880" progId="Equation.3">
                  <p:embed/>
                  <p:pic>
                    <p:nvPicPr>
                      <p:cNvPr id="0"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32743" y="4010101"/>
                        <a:ext cx="476858" cy="449041"/>
                      </a:xfrm>
                      <a:prstGeom prst="rect">
                        <a:avLst/>
                      </a:prstGeom>
                      <a:noFill/>
                      <a:ln>
                        <a:noFill/>
                      </a:ln>
                    </p:spPr>
                  </p:pic>
                </p:oleObj>
              </mc:Fallback>
            </mc:AlternateContent>
          </a:graphicData>
        </a:graphic>
      </p:graphicFrame>
      <p:graphicFrame>
        <p:nvGraphicFramePr>
          <p:cNvPr id="8" name="Object 7" descr="Hydrogen with one proton and two neutrons"/>
          <p:cNvGraphicFramePr>
            <a:graphicFrameLocks noChangeAspect="1"/>
          </p:cNvGraphicFramePr>
          <p:nvPr>
            <p:extLst>
              <p:ext uri="{D42A27DB-BD31-4B8C-83A1-F6EECF244321}">
                <p14:modId xmlns:p14="http://schemas.microsoft.com/office/powerpoint/2010/main" val="4001942835"/>
              </p:ext>
            </p:extLst>
          </p:nvPr>
        </p:nvGraphicFramePr>
        <p:xfrm>
          <a:off x="2032608" y="4976694"/>
          <a:ext cx="476993" cy="449169"/>
        </p:xfrm>
        <a:graphic>
          <a:graphicData uri="http://schemas.openxmlformats.org/presentationml/2006/ole">
            <mc:AlternateContent xmlns:mc="http://schemas.openxmlformats.org/markup-compatibility/2006">
              <mc:Choice xmlns:v="urn:schemas-microsoft-com:vml" Requires="v">
                <p:oleObj name="Equation" r:id="rId6" imgW="200880" imgH="191880" progId="Equation.3">
                  <p:embed/>
                </p:oleObj>
              </mc:Choice>
              <mc:Fallback>
                <p:oleObj name="Equation" r:id="rId6" imgW="200880" imgH="191880" progId="Equation.3">
                  <p:embed/>
                  <p:pic>
                    <p:nvPicPr>
                      <p:cNvPr id="0"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32608" y="4976694"/>
                        <a:ext cx="476993" cy="449169"/>
                      </a:xfrm>
                      <a:prstGeom prst="rect">
                        <a:avLst/>
                      </a:prstGeom>
                      <a:noFill/>
                      <a:ln>
                        <a:noFill/>
                      </a:ln>
                    </p:spPr>
                  </p:pic>
                </p:oleObj>
              </mc:Fallback>
            </mc:AlternateContent>
          </a:graphicData>
        </a:graphic>
      </p:graphicFrame>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9908179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Atómmassi</a:t>
            </a:r>
          </a:p>
        </p:txBody>
      </p:sp>
      <p:sp>
        <p:nvSpPr>
          <p:cNvPr id="3" name="Content Placeholder 2"/>
          <p:cNvSpPr>
            <a:spLocks noGrp="1"/>
          </p:cNvSpPr>
          <p:nvPr>
            <p:ph idx="1"/>
          </p:nvPr>
        </p:nvSpPr>
        <p:spPr>
          <a:xfrm>
            <a:off x="628650" y="955965"/>
            <a:ext cx="7886700" cy="5221099"/>
          </a:xfrm>
        </p:spPr>
        <p:txBody>
          <a:bodyPr>
            <a:normAutofit/>
          </a:bodyPr>
          <a:lstStyle/>
          <a:p>
            <a:r>
              <a:rPr/>
              <a:t>Hver róteind og hver nifteind hefur massann ~ 1 amu.</a:t>
            </a:r>
          </a:p>
          <a:p/>
          <a:p>
            <a:r>
              <a:rPr/>
              <a:t>Hver rafeind vegur mun minna.</a:t>
            </a:r>
          </a:p>
          <a:p/>
          <a:p>
            <a:r>
              <a:rPr/>
              <a:t>Þess vegna er atómmassi stakrar frumeindar í amu um það bil jafn massatölu hennar.</a:t>
            </a:r>
          </a:p>
          <a:p/>
          <a:p>
            <a:r>
              <a:rPr/>
              <a:t>Hins vegar eru flest frumefni náttúrulega til sem blanda af tveimur eða fleiri samsætum.</a:t>
            </a:r>
          </a:p>
          <a:p/>
          <a:p>
            <a:r>
              <a:rPr/>
              <a:t>Lotukerfið sýnir veginn meðalmassa allra samsætna sem eru til staðar í náttúrulegu sýni af því frumefni.</a:t>
            </a:r>
          </a:p>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6536645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Atómmassi (framhald)</a:t>
            </a:r>
          </a:p>
        </p:txBody>
      </p:sp>
      <p:sp>
        <p:nvSpPr>
          <p:cNvPr id="3" name="Content Placeholder 2"/>
          <p:cNvSpPr>
            <a:spLocks noGrp="1"/>
          </p:cNvSpPr>
          <p:nvPr>
            <p:ph idx="1"/>
          </p:nvPr>
        </p:nvSpPr>
        <p:spPr>
          <a:xfrm>
            <a:off x="628650" y="955965"/>
            <a:ext cx="7886700" cy="5386469"/>
          </a:xfrm>
        </p:spPr>
        <p:txBody>
          <a:bodyPr/>
          <a:lstStyle/>
          <a:p/>
          <a:p/>
          <a:p/>
          <a:p/>
          <a:p>
            <a:r>
              <a:rPr/>
              <a:t>Til dæmis er frumefnið bór samsett úr tveimur samsætum:</a:t>
            </a:r>
          </a:p>
          <a:p>
            <a:r>
              <a:rPr/>
              <a:t>19.9% 10B með massann 10.0129 amu</a:t>
            </a:r>
          </a:p>
          <a:p>
            <a:r>
              <a:rPr/>
              <a:t>80.1% 11B með massann 11.0093 amu</a:t>
            </a:r>
          </a:p>
          <a:p/>
        </p:txBody>
      </p:sp>
      <p:graphicFrame>
        <p:nvGraphicFramePr>
          <p:cNvPr id="5" name="Object 4" descr="Equation: average mass = the sum of (fractional abundance times isotopic mass)"/>
          <p:cNvGraphicFramePr>
            <a:graphicFrameLocks noChangeAspect="1"/>
          </p:cNvGraphicFramePr>
          <p:nvPr>
            <p:extLst>
              <p:ext uri="{D42A27DB-BD31-4B8C-83A1-F6EECF244321}">
                <p14:modId xmlns:p14="http://schemas.microsoft.com/office/powerpoint/2010/main" val="3293466534"/>
              </p:ext>
            </p:extLst>
          </p:nvPr>
        </p:nvGraphicFramePr>
        <p:xfrm>
          <a:off x="657697" y="1459602"/>
          <a:ext cx="7857653" cy="791790"/>
        </p:xfrm>
        <a:graphic>
          <a:graphicData uri="http://schemas.openxmlformats.org/presentationml/2006/ole">
            <mc:AlternateContent xmlns:mc="http://schemas.openxmlformats.org/markup-compatibility/2006">
              <mc:Choice xmlns:v="urn:schemas-microsoft-com:vml" Requires="v">
                <p:oleObj name="Equation" r:id="rId2" imgW="3647880" imgH="356400" progId="Equation.3">
                  <p:embed/>
                </p:oleObj>
              </mc:Choice>
              <mc:Fallback>
                <p:oleObj name="Equation" r:id="rId2" imgW="3647880" imgH="356400" progId="Equation.3">
                  <p:embed/>
                  <p:pic>
                    <p:nvPicPr>
                      <p:cNvPr id="0" name="Object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7697" y="1459602"/>
                        <a:ext cx="7857653" cy="791790"/>
                      </a:xfrm>
                      <a:prstGeom prst="rect">
                        <a:avLst/>
                      </a:prstGeom>
                      <a:noFill/>
                      <a:ln>
                        <a:noFill/>
                      </a:ln>
                    </p:spPr>
                  </p:pic>
                </p:oleObj>
              </mc:Fallback>
            </mc:AlternateContent>
          </a:graphicData>
        </a:graphic>
      </p:graphicFrame>
      <p:graphicFrame>
        <p:nvGraphicFramePr>
          <p:cNvPr id="6" name="Object 5" descr="Equation: boron average mass = (0.199 times 10.0129 amu) + (0.801 times 11.0093 amu) = 10.81 amu"/>
          <p:cNvGraphicFramePr>
            <a:graphicFrameLocks noChangeAspect="1"/>
          </p:cNvGraphicFramePr>
          <p:nvPr>
            <p:extLst>
              <p:ext uri="{D42A27DB-BD31-4B8C-83A1-F6EECF244321}">
                <p14:modId xmlns:p14="http://schemas.microsoft.com/office/powerpoint/2010/main" val="3628696879"/>
              </p:ext>
            </p:extLst>
          </p:nvPr>
        </p:nvGraphicFramePr>
        <p:xfrm>
          <a:off x="1352145" y="4010144"/>
          <a:ext cx="6456768" cy="1467642"/>
        </p:xfrm>
        <a:graphic>
          <a:graphicData uri="http://schemas.openxmlformats.org/presentationml/2006/ole">
            <mc:AlternateContent xmlns:mc="http://schemas.openxmlformats.org/markup-compatibility/2006">
              <mc:Choice xmlns:v="urn:schemas-microsoft-com:vml" Requires="v">
                <p:oleObj name="Equation" r:id="rId4" imgW="3007800" imgH="676440" progId="Equation.3">
                  <p:embed/>
                </p:oleObj>
              </mc:Choice>
              <mc:Fallback>
                <p:oleObj name="Equation" r:id="rId4" imgW="3007800" imgH="67644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52145" y="4010144"/>
                        <a:ext cx="6456768" cy="1467642"/>
                      </a:xfrm>
                      <a:prstGeom prst="rect">
                        <a:avLst/>
                      </a:prstGeom>
                      <a:noFill/>
                      <a:ln>
                        <a:noFill/>
                      </a:ln>
                    </p:spPr>
                  </p:pic>
                </p:oleObj>
              </mc:Fallback>
            </mc:AlternateContent>
          </a:graphicData>
        </a:graphic>
      </p:graphicFrame>
      <p:sp>
        <p:nvSpPr>
          <p:cNvPr id="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26333223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Massagreining (MS)</a:t>
            </a:r>
          </a:p>
        </p:txBody>
      </p:sp>
      <p:sp>
        <p:nvSpPr>
          <p:cNvPr id="3" name="Content Placeholder 2"/>
          <p:cNvSpPr>
            <a:spLocks noGrp="1"/>
          </p:cNvSpPr>
          <p:nvPr>
            <p:ph idx="1"/>
          </p:nvPr>
        </p:nvSpPr>
        <p:spPr/>
        <p:txBody>
          <a:bodyPr/>
          <a:lstStyle/>
          <a:p>
            <a:r>
              <a:rPr/>
              <a:t>Hægt er að ákvarða tilvist og náttúrulega gnægð samsætna með tilraunum með tæki sem kallast massagreinir.</a:t>
            </a:r>
          </a:p>
          <a:p/>
          <a:p>
            <a:r>
              <a:rPr/>
              <a:t>Sýnið er gufað upp og látið verða fyrir rafeindageisla með mikla orku sem veldur því að frumeindir (eða sameindir) sýnisins verða rafhlöðnar, venjulega með því að missa eina eða fleiri rafeindir.</a:t>
            </a:r>
          </a:p>
          <a:p/>
          <a:p>
            <a:r>
              <a:rPr/>
              <a:t>Þessar katjónir eru síðan aðskildar eftir massa þeirra og hleðslu.</a:t>
            </a:r>
          </a:p>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1738776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2.15</a:t>
            </a:r>
          </a:p>
        </p:txBody>
      </p:sp>
      <p:pic>
        <p:nvPicPr>
          <p:cNvPr id="2" name="Figure" descr="The left diagram shows how a mass spectrometer works, which is primarily a large tube that bends downward at its midpoint. The sample enters on the left side of the tube. A heater heats the sample, causing it to vaporize. The sample is also hit with a beam of electrons as it is being vaporized. Charged particles from the sample, called ions, are then accelerated and pass between two magnets. The magnetic field deflects the lightest ions most. The deflection of the ions is measured by a detector located on the right side of the tube. The graph to the right of the spectrometer shows a mass spectrum of zirconium. The relative abundance, as a percentage from 0 to 100, is graphed on the y axis, and the mass to charge ratio is graphed on the x axis. The sample contains five different isomers of zirconium. Z R 90, which has a mass to charge ratio of 90, is the most abundant isotope at about 51 percent relative abundance. Z R 91 has a mass to charge ratio of 91 and a relative abundance of about 11 percent. Z R 92 has a mass to charge ratio of 92 and a relative abundance of about 18 percent. Z R 94 has a mass to charge ratio of 94 and a relative abundance of about 18 percent. Z R 96, which has a mass to charge ratio of 96, is the least abundant zirconium isotope with a relative abundance of about 2 percent."/>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809625" y="1100931"/>
            <a:ext cx="7524750" cy="3505200"/>
          </a:xfrm>
        </p:spPr>
      </p:pic>
      <p:sp>
        <p:nvSpPr>
          <p:cNvPr id="7" name="Figure Legend"/>
          <p:cNvSpPr>
            <a:spLocks noGrp="1"/>
          </p:cNvSpPr>
          <p:nvPr>
            <p:ph idx="13"/>
          </p:nvPr>
        </p:nvSpPr>
        <p:spPr/>
        <p:txBody>
          <a:bodyPr>
            <a:normAutofit/>
          </a:bodyPr>
          <a:lstStyle/>
          <a:p>
            <a:r>
              <a:rPr/>
              <a:t>Greining á sirkon í massagreini gefur massaróf með toppum sem sýna mismunandi samsætur Zr.</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1653977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2.4 Námsmarkmið</a:t>
            </a:r>
          </a:p>
        </p:txBody>
      </p:sp>
      <p:sp>
        <p:nvSpPr>
          <p:cNvPr id="3" name="Content Placeholder 2"/>
          <p:cNvSpPr>
            <a:spLocks noGrp="1"/>
          </p:cNvSpPr>
          <p:nvPr>
            <p:ph idx="1"/>
          </p:nvPr>
        </p:nvSpPr>
        <p:spPr/>
        <p:txBody>
          <a:bodyPr/>
          <a:lstStyle/>
          <a:p>
            <a:r>
              <a:rPr/>
              <a:t>2.4 Efnaformúlur</a:t>
            </a:r>
          </a:p>
          <a:p>
            <a:r>
              <a:rPr/>
              <a:t>Tákna samsetningu sameinda með því að nota sameindaformúlur og reynsluformúlur</a:t>
            </a:r>
          </a:p>
          <a:p>
            <a:r>
              <a:rPr/>
              <a:t>Sýna tengjaskipan frumeinda innan sameinda með því að nota byggingarformúlur</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0006113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Efnaformúlur</a:t>
            </a:r>
          </a:p>
        </p:txBody>
      </p:sp>
      <p:sp>
        <p:nvSpPr>
          <p:cNvPr id="3" name="Content Placeholder 2"/>
          <p:cNvSpPr>
            <a:spLocks noGrp="1"/>
          </p:cNvSpPr>
          <p:nvPr>
            <p:ph idx="1"/>
          </p:nvPr>
        </p:nvSpPr>
        <p:spPr>
          <a:xfrm>
            <a:off x="628650" y="955965"/>
            <a:ext cx="7886700" cy="4841720"/>
          </a:xfrm>
        </p:spPr>
        <p:txBody>
          <a:bodyPr>
            <a:normAutofit/>
          </a:bodyPr>
          <a:lstStyle/>
          <a:p>
            <a:r>
              <a:rPr/>
              <a:t>Sameindaformúla: Framsetning á sameind eða efnasambandi sem samanstendur af eftirfarandi:</a:t>
            </a:r>
          </a:p>
          <a:p>
            <a:r>
              <a:rPr/>
              <a:t>Efnatáknum til að sýna tegundir frumeinda.</a:t>
            </a:r>
          </a:p>
          <a:p>
            <a:r>
              <a:rPr/>
              <a:t>Lágvísum á eftir tákninu til að sýna fjölda hverrar tegundar frumeindar í sameindinni.</a:t>
            </a:r>
          </a:p>
          <a:p/>
          <a:p>
            <a:r>
              <a:rPr/>
              <a:t>Lágvísar eru aðeins notaðir þegar fleiri en ein frumeind af tiltekinni tegund er til staðar.</a:t>
            </a:r>
          </a:p>
          <a:p/>
          <a:p>
            <a:r>
              <a:rPr/>
              <a:t>Byggingarformúla sýnir sömu upplýsingar og sameindaformúla en sýnir einnig hvernig frumeindirnar eru tengdar.</a:t>
            </a:r>
          </a:p>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4021781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2.16</a:t>
            </a:r>
          </a:p>
        </p:txBody>
      </p:sp>
      <p:pic>
        <p:nvPicPr>
          <p:cNvPr id="2" name="Figure" descr="Figure A shows C H subscript 4. Figure B shows a carbon atom that is bonded to four hydrogen atoms at right angles: one above, one to the left, one to the right, and one below. Figure C shows a 3-D, ball-and-stick model of the carbon atom bonded to four hydrogen atoms. Figure D shows a space-filling model of a carbon atom with hydrogen atoms partially embedded into the surface of the carbon atom."/>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628650" y="1866525"/>
            <a:ext cx="7886700" cy="1974013"/>
          </a:xfrm>
        </p:spPr>
      </p:pic>
      <p:sp>
        <p:nvSpPr>
          <p:cNvPr id="7" name="Figure Legend"/>
          <p:cNvSpPr>
            <a:spLocks noGrp="1"/>
          </p:cNvSpPr>
          <p:nvPr>
            <p:ph idx="13"/>
          </p:nvPr>
        </p:nvSpPr>
        <p:spPr/>
        <p:txBody>
          <a:bodyPr wrap="square">
            <a:normAutofit/>
          </a:bodyPr>
          <a:lstStyle/>
          <a:p>
            <a:pPr>
              <a:spcBef>
                <a:spcPts val="0"/>
              </a:spcBef>
              <a:spcAft>
                <a:spcPts val="0"/>
              </a:spcAft>
            </a:pPr>
            <a:r>
              <a:rPr sz="1500"/>
              <a:t>Hægt er að tákna metansameind sem (a) sameindaformúlu, (b) byggingarformúlu, (c) kúlu- og stafalíkan og (d) rýmislíkan. Kolefnis- og vetnisfrumeindir eru táknaðar með svörtum og hvítum kúlum, í sömu röð.</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97798647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Frumefni sem eru til sem sameindir</a:t>
            </a:r>
          </a:p>
        </p:txBody>
      </p:sp>
      <p:sp>
        <p:nvSpPr>
          <p:cNvPr id="3" name="Content Placeholder 2"/>
          <p:cNvSpPr>
            <a:spLocks noGrp="1"/>
          </p:cNvSpPr>
          <p:nvPr>
            <p:ph idx="1"/>
          </p:nvPr>
        </p:nvSpPr>
        <p:spPr/>
        <p:txBody>
          <a:bodyPr/>
          <a:lstStyle/>
          <a:p>
            <a:r>
              <a:rPr/>
              <a:t>Mörg frumefni samanstanda af aðskildum, stökum frumeindum.</a:t>
            </a:r>
          </a:p>
          <a:p/>
          <a:p>
            <a:r>
              <a:rPr/>
              <a:t>Sum frumefni eru til sem sameindir.</a:t>
            </a:r>
          </a:p>
          <a:p/>
          <a:p>
            <a:r>
              <a:rPr/>
              <a:t>Tvíatóma sameindir: H2, N2, O2, F2, Cl2, Br2, I2</a:t>
            </a:r>
          </a:p>
          <a:p/>
          <a:p>
            <a:r>
              <a:rPr/>
              <a:t>Algengasta form frumefnisins brennisteins er til sem S8.</a:t>
            </a:r>
          </a:p>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18820575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2.17</a:t>
            </a:r>
          </a:p>
        </p:txBody>
      </p:sp>
      <p:pic>
        <p:nvPicPr>
          <p:cNvPr id="2" name="Figure" descr="Figure A shows eight sulfur atoms, symbolized with the letter S, that are bonded to each other to form an octagon. Figure B shows a 3-D, ball-and-stick model of the arrangement of the sulfur atoms. The shape is clearly not octagonal as it is represented in the structural formula. Figure C is a space-filling model that shows each sulfur atom is partially embedded into the sulfur atom it bonds with."/>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628650" y="1894591"/>
            <a:ext cx="7886700" cy="1917880"/>
          </a:xfrm>
        </p:spPr>
      </p:pic>
      <p:sp>
        <p:nvSpPr>
          <p:cNvPr id="7" name="Figure Legend"/>
          <p:cNvSpPr>
            <a:spLocks noGrp="1"/>
          </p:cNvSpPr>
          <p:nvPr>
            <p:ph idx="13"/>
          </p:nvPr>
        </p:nvSpPr>
        <p:spPr/>
        <p:txBody>
          <a:bodyPr wrap="square">
            <a:normAutofit/>
          </a:bodyPr>
          <a:lstStyle/>
          <a:p>
            <a:pPr>
              <a:spcBef>
                <a:spcPts val="0"/>
              </a:spcBef>
              <a:spcAft>
                <a:spcPts val="0"/>
              </a:spcAft>
            </a:pPr>
            <a:r>
              <a:rPr sz="1500"/>
              <a:t>Brennisteinssameind er samsett úr átta brennisteinsfrumeindum og er því skrifuð sem S8. Hana má sýna sem (a) byggingarformúlu, (b) kúlu- og stafalíkan og (c) rýmisfyllandi líkan. Brennisteinsfrumeindir eru táknaðar með gulum kúlum.</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78439514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2.18</a:t>
            </a:r>
          </a:p>
        </p:txBody>
      </p:sp>
      <p:pic>
        <p:nvPicPr>
          <p:cNvPr id="2" name="Figure" descr="This figure shows four diagrams. The diagram for H shows a single, white sphere and is labeled one H atom. The diagram for 2 H shows two white spheres that are not bonded together. It is labeled 2 H atoms. The diagram for H subscript 2 shows two white spheres bonded together. It is labeled one H subscript 2 molecule. The diagram for 2 H subscript 2 shows two sets of bonded, white spheres. It is labeled 2 H subscript 2 molecules."/>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628650" y="1894591"/>
            <a:ext cx="7886700" cy="1917880"/>
          </a:xfrm>
        </p:spPr>
      </p:pic>
      <p:sp>
        <p:nvSpPr>
          <p:cNvPr id="7" name="Figure Legend"/>
          <p:cNvSpPr>
            <a:spLocks noGrp="1"/>
          </p:cNvSpPr>
          <p:nvPr>
            <p:ph idx="13"/>
          </p:nvPr>
        </p:nvSpPr>
        <p:spPr/>
        <p:txBody>
          <a:bodyPr>
            <a:normAutofit/>
          </a:bodyPr>
          <a:lstStyle/>
          <a:p>
            <a:r>
              <a:rPr/>
              <a:t>Táknin H, 2H, H2 og 2H2 standa fyrir mjög ólíkar einingar.</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1605171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Reynsluformúla</a:t>
            </a:r>
          </a:p>
        </p:txBody>
      </p:sp>
      <p:sp>
        <p:nvSpPr>
          <p:cNvPr id="3" name="Content Placeholder 2"/>
          <p:cNvSpPr>
            <a:spLocks noGrp="1"/>
          </p:cNvSpPr>
          <p:nvPr>
            <p:ph idx="1"/>
          </p:nvPr>
        </p:nvSpPr>
        <p:spPr/>
        <p:txBody>
          <a:bodyPr>
            <a:normAutofit lnSpcReduction="10000"/>
          </a:bodyPr>
          <a:lstStyle/>
          <a:p>
            <a:r>
              <a:rPr/>
              <a:t>Reynsluformúla sýnir einfaldasta heiltöluhlutfall fjölda frumeinda (eða jóna) í efnasambandinu.</a:t>
            </a:r>
          </a:p>
          <a:p/>
          <a:p>
            <a:r>
              <a:rPr/>
              <a:t>Sameindaformúla sýnir raunverulegan fjölda frumeinda hvers frumefnis í sameind efnasambandsins.</a:t>
            </a:r>
          </a:p>
          <a:p/>
          <a:p>
            <a:r>
              <a:rPr/>
              <a:t>Dæmi: bensen</a:t>
            </a:r>
          </a:p>
          <a:p>
            <a:r>
              <a:rPr/>
              <a:t>Sameindaformúla = C6H6 Reynsluformúla = CH</a:t>
            </a:r>
          </a:p>
          <a:p/>
          <a:p>
            <a:r>
              <a:rPr/>
              <a:t>Dæmi: ediksýra</a:t>
            </a:r>
          </a:p>
          <a:p>
            <a:r>
              <a:rPr/>
              <a:t>Sameindaformúla = C2H4O2 Reynsluformúla = CH2O</a:t>
            </a:r>
          </a:p>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9888854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2.19</a:t>
            </a:r>
          </a:p>
        </p:txBody>
      </p:sp>
      <p:pic>
        <p:nvPicPr>
          <p:cNvPr id="2" name="Figure" descr="Figure A shows a photo of a person applying suntan lotion to his or her lower leg. Figure B shows a 3-D ball-and-stick model of the molecule titanium dioxide, which involves a complicated interlocking of many titanium and oxygen atoms. The titanium atoms in the molecule are shown as silver spheres and the oxygen atoms are shown as red spheres. There are twice as many oxygen atoms as titanium atoms in the molecule."/>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628650" y="1206961"/>
            <a:ext cx="7886700" cy="3293141"/>
          </a:xfrm>
        </p:spPr>
      </p:pic>
      <p:sp>
        <p:nvSpPr>
          <p:cNvPr id="7" name="Figure Legend"/>
          <p:cNvSpPr>
            <a:spLocks noGrp="1"/>
          </p:cNvSpPr>
          <p:nvPr>
            <p:ph idx="13"/>
          </p:nvPr>
        </p:nvSpPr>
        <p:spPr/>
        <p:txBody>
          <a:bodyPr wrap="square">
            <a:normAutofit/>
          </a:bodyPr>
          <a:lstStyle/>
          <a:p>
            <a:pPr>
              <a:spcBef>
                <a:spcPts val="0"/>
              </a:spcBef>
              <a:spcAft>
                <a:spcPts val="0"/>
              </a:spcAft>
            </a:pPr>
            <a:r>
              <a:rPr sz="1400"/>
              <a:t>(a) Hvíta efnasambandið títantvíoxíð veitir áhrifaríka vörn gegn sólinni. (b) Kristalur af títantvíoxíði, TiO2, inniheldur títan og súrefni í hlutfallinu 1 á móti 2. Títanfrumeindirnar eru gráar og súrefnisfrumeindirnar eru rauðar. (mynd a: breytt verk eftir „osseous“/Flickr)</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08569965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2.20</a:t>
            </a:r>
          </a:p>
        </p:txBody>
      </p:sp>
      <p:pic>
        <p:nvPicPr>
          <p:cNvPr id="2" name="Figure" descr="Figure A shows that benzene is composed of six carbons shaped like a hexagon. Every other bond between the carbon atoms is a double bond. Each carbon also has a single bonded hydrogen atom. Figure B shows a 3-D, ball-and-stick drawing of benzene. The six carbon atoms are black spheres while the six hydrogen atoms are smaller, white spheres. Figure C is a space-filling model of benzene which shows that most of the interior space is occupied by the carbon atoms. The hydrogen atoms are embedded in the outside surface of the carbon atoms. Figure d shows a small vial filled with benzene which appears to be clear."/>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628650" y="1961749"/>
            <a:ext cx="7886700" cy="1783564"/>
          </a:xfrm>
        </p:spPr>
      </p:pic>
      <p:sp>
        <p:nvSpPr>
          <p:cNvPr id="7" name="Figure Legend"/>
          <p:cNvSpPr>
            <a:spLocks noGrp="1"/>
          </p:cNvSpPr>
          <p:nvPr>
            <p:ph idx="13"/>
          </p:nvPr>
        </p:nvSpPr>
        <p:spPr/>
        <p:txBody>
          <a:bodyPr wrap="square">
            <a:normAutofit/>
          </a:bodyPr>
          <a:lstStyle/>
          <a:p>
            <a:pPr>
              <a:spcBef>
                <a:spcPts val="0"/>
              </a:spcBef>
              <a:spcAft>
                <a:spcPts val="0"/>
              </a:spcAft>
            </a:pPr>
            <a:r>
              <a:rPr sz="1500"/>
              <a:t>Bensen, C6H6, verður til við olíuhreinsun og hefur mörg iðnaðarnot. Bensensameind má sýna sem (a) byggingarformúlu, (b) kúlu- og stafalíkan og (c) rýmislíkan. (d) Bensen er tær vökvi. (mynd d: breytt verk eftir Sahar Atwa)</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28357686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2.21</a:t>
            </a:r>
          </a:p>
        </p:txBody>
      </p:sp>
      <p:pic>
        <p:nvPicPr>
          <p:cNvPr id="2" name="Figure" descr="Figure A shows a jug of distilled, white vinegar. Figure B shows a structural formula for acetic acid which contains two carbon atoms connected by a single bond. The left carbon atom forms single bonds with three hydrogen atoms. The right carbon atom forms a double bond with an oxygen atom. The right carbon atom also forms a single bond with an oxygen atom. This oxygen forms a single bond with a hydrogen atom. Figure C shows a 3-D ball-and-stick model of acetic acid."/>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628650" y="1192927"/>
            <a:ext cx="7886700" cy="3321208"/>
          </a:xfrm>
        </p:spPr>
      </p:pic>
      <p:sp>
        <p:nvSpPr>
          <p:cNvPr id="7" name="Figure Legend"/>
          <p:cNvSpPr>
            <a:spLocks noGrp="1"/>
          </p:cNvSpPr>
          <p:nvPr>
            <p:ph idx="13"/>
          </p:nvPr>
        </p:nvSpPr>
        <p:spPr/>
        <p:txBody>
          <a:bodyPr wrap="square">
            <a:normAutofit/>
          </a:bodyPr>
          <a:lstStyle/>
          <a:p>
            <a:pPr>
              <a:spcBef>
                <a:spcPts val="0"/>
              </a:spcBef>
              <a:spcAft>
                <a:spcPts val="0"/>
              </a:spcAft>
            </a:pPr>
            <a:r>
              <a:rPr sz="1500"/>
              <a:t>(a) Edik inniheldur ediksýru, C2H4O2, sem hefur reynsluformúluna CH2O. Hana má sýna sem (b) byggingarformúlu og (c) sem kúlu- og stafalíkan. (mynd a: breytt verk eftir „HomeSpot HQ“/Flickr)</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94617199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2.22</a:t>
            </a:r>
          </a:p>
        </p:txBody>
      </p:sp>
      <p:pic>
        <p:nvPicPr>
          <p:cNvPr id="3" name="Figure" descr="This is a photo of chemist Lee Cronin."/>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2762250" y="1100931"/>
            <a:ext cx="3619500" cy="3505200"/>
          </a:xfrm>
        </p:spPr>
      </p:pic>
      <p:sp>
        <p:nvSpPr>
          <p:cNvPr id="7" name="Figure Legend"/>
          <p:cNvSpPr>
            <a:spLocks noGrp="1"/>
          </p:cNvSpPr>
          <p:nvPr>
            <p:ph idx="13"/>
          </p:nvPr>
        </p:nvSpPr>
        <p:spPr/>
        <p:txBody>
          <a:bodyPr wrap="square">
            <a:normAutofit/>
          </a:bodyPr>
          <a:lstStyle/>
          <a:p>
            <a:pPr>
              <a:spcBef>
                <a:spcPts val="0"/>
              </a:spcBef>
              <a:spcAft>
                <a:spcPts val="0"/>
              </a:spcAft>
            </a:pPr>
            <a:r>
              <a:rPr sz="1400"/>
              <a:t>Efnafræðingurinn Lee Cronin hefur verið útnefndur einn af 10 mest hvetjandi vísindamönnum Bretlands. Sem yngsti prófessor við Háskólann í Glasgow stýrir Lee stórum rannsóknarhópi, er í samstarfi við marga vísindamenn um allan heim, hefur birt yfir 250 greinar í helstu vísindatímaritum og hefur haldið meira en 150 boðsfyrirlestra. Rannsóknir hans beinast að flóknum efnakerfum og möguleikum þeirra til að umbylta tækni, en teygja sig einnig yfir í nanóvísindi, sólarorkueldsneyti, tilbúna líffræði og jafnvel gervilíf og þróun. (mynd birt með leyfi Lee Cronin)</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3179550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Ísómerur</a:t>
            </a:r>
          </a:p>
        </p:txBody>
      </p:sp>
      <p:sp>
        <p:nvSpPr>
          <p:cNvPr id="3" name="Content Placeholder 2"/>
          <p:cNvSpPr>
            <a:spLocks noGrp="1"/>
          </p:cNvSpPr>
          <p:nvPr>
            <p:ph idx="1"/>
          </p:nvPr>
        </p:nvSpPr>
        <p:spPr/>
        <p:txBody>
          <a:bodyPr/>
          <a:lstStyle/>
          <a:p>
            <a:r>
              <a:rPr/>
              <a:t>Það getur verið mögulegt að sömu frumeindum sé raðað á mismunandi vegu.</a:t>
            </a:r>
          </a:p>
          <a:p/>
          <a:p>
            <a:r>
              <a:rPr/>
              <a:t>Ísómerur: Efnasambönd með sömu efnaformúlu en mismunandi sameindabyggingu.</a:t>
            </a:r>
          </a:p>
          <a:p/>
          <a:p>
            <a:r>
              <a:rPr/>
              <a:t>Dæmi: Ediksýra og metýlformat hafa bæði sameindaformúluna C2H4O2, en þau hafa mismunandi byggingu og eiginleika.</a:t>
            </a:r>
          </a:p>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92011469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2.23</a:t>
            </a:r>
          </a:p>
        </p:txBody>
      </p:sp>
      <p:sp>
        <p:nvSpPr>
          <p:cNvPr id="7" name="Figure Legend"/>
          <p:cNvSpPr>
            <a:spLocks noGrp="1"/>
          </p:cNvSpPr>
          <p:nvPr>
            <p:ph idx="13"/>
          </p:nvPr>
        </p:nvSpPr>
        <p:spPr/>
        <p:txBody>
          <a:bodyPr>
            <a:normAutofit/>
          </a:bodyPr>
          <a:lstStyle/>
          <a:p>
            <a:r>
              <a:rPr/>
              <a:t>Sameindir (a) ediksýru og metýlformats (b) eru byggingarísómerur; þær hafa sömu formúlu (C2H4O2) en mismunandi byggingu (og þar af leiðandi mismunandi efnafræðilega eiginleika).</a:t>
            </a:r>
          </a:p>
        </p:txBody>
      </p:sp>
      <p:pic>
        <p:nvPicPr>
          <p:cNvPr id="11" name="Figure" descr="slide_0064_img_002.png"/>
          <p:cNvPicPr>
            <a:picLocks noChangeAspect="1"/>
          </p:cNvPicPr>
          <p:nvPr/>
        </p:nvPicPr>
        <p:blipFill>
          <a:blip r:embed="rId5"/>
          <a:srcRect l="-4933" r="-4933"/>
          <a:stretch>
            <a:fillRect/>
          </a:stretch>
        </p:blipFill>
        <p:spPr>
          <a:xfrm>
            <a:off x="457199" y="1129760"/>
            <a:ext cx="8062913" cy="3500071"/>
          </a:xfrm>
          <a:prstGeom prst="rect">
            <a:avLst/>
          </a:prstGeom>
        </p:spPr>
      </p:pic>
      <p:sp>
        <p:nvSpPr>
          <p:cNvPr id="12"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4"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36394254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2.24</a:t>
            </a:r>
          </a:p>
        </p:txBody>
      </p:sp>
      <p:pic>
        <p:nvPicPr>
          <p:cNvPr id="2" name="Figure" descr="The top left portion of this 2 row, 4 column figure shows a structural diagram of positive carvone, C subscript 10 H subscript 14 O. This molecule has a carbon atom which forms a double bond with a C H subscript 2 group and a C H subscript 3 group. The carbon atom also forms a single bond with another carbon atom which is part of a ring. This carbon atom, being part of the ring, forms single bonds with a hydrogen atom, a C H subscript 2 group, and a C H subscript 2 group. The first C H subscript two group forms a single bond with C H which forms a double bond with a carbon atom. This carbon atom forms a single bond with a C H subscript 3 group. The carbon atom forming part of the ring forms a single bond with a carbon atom which forms a double bond with an oxygen atom and a single bond with a C H subscript 2 group to complete the ring. Below the structural diagram of carvone is a photo of caraway seeds. Column 2 contains identical ball and stick representations of the structural diagram in the top left position. The top right portions of these images each contains the letter “S” and there is an arrow pointing downward from the top image to the bottom image. Columns 3 and 4 are representations of negative carvone. The top row in column three depicts a mirrored image of the ball and stick structure to its left, reflected across the y axis. There is a downward pointing arrow to the image below, which is the same structure rotated counter clockwise 180 degrees. Both images in column 3 have an “R” in the top right corner. The image in the first row of column 4 is the same as the lewis structure in the first row of column 1, reflected across the y axis. Below this negative carvone structural diagram is a photo of spearmint leaves."/>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1462087" y="1113068"/>
            <a:ext cx="6219825" cy="3495675"/>
          </a:xfrm>
        </p:spPr>
      </p:pic>
      <p:sp>
        <p:nvSpPr>
          <p:cNvPr id="7" name="Figure Legend"/>
          <p:cNvSpPr>
            <a:spLocks noGrp="1"/>
          </p:cNvSpPr>
          <p:nvPr>
            <p:ph idx="13"/>
          </p:nvPr>
        </p:nvSpPr>
        <p:spPr/>
        <p:txBody>
          <a:bodyPr wrap="square">
            <a:normAutofit/>
          </a:bodyPr>
          <a:lstStyle/>
          <a:p>
            <a:pPr>
              <a:spcBef>
                <a:spcPts val="0"/>
              </a:spcBef>
              <a:spcAft>
                <a:spcPts val="0"/>
              </a:spcAft>
            </a:pPr>
            <a:r>
              <a:rPr sz="1500"/>
              <a:t>Sameindir karvóns eru rúmmyndbrigði; þær eru aðeins frábrugðnar í afstæðri stefnu frumeindanna í rúminu. (myndhöfundur neðst til vinstri: breytt verk eftir „Miansari66“/Wikimedia Commons; myndhöfundur neðst til hægri: breytt verk eftir Forest &amp; Kim Starr)</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79524380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2.5 Námsmarkmið</a:t>
            </a:r>
          </a:p>
        </p:txBody>
      </p:sp>
      <p:sp>
        <p:nvSpPr>
          <p:cNvPr id="3" name="Content Placeholder 2"/>
          <p:cNvSpPr>
            <a:spLocks noGrp="1"/>
          </p:cNvSpPr>
          <p:nvPr>
            <p:ph idx="1"/>
          </p:nvPr>
        </p:nvSpPr>
        <p:spPr/>
        <p:txBody>
          <a:bodyPr/>
          <a:lstStyle/>
          <a:p>
            <a:r>
              <a:rPr/>
              <a:t>2.5 Lotukerfið</a:t>
            </a:r>
          </a:p>
          <a:p>
            <a:r>
              <a:rPr/>
              <a:t>Setja fram loturegluna og útskýra skipulag frumefna í lotukerfinu</a:t>
            </a:r>
          </a:p>
          <a:p>
            <a:r>
              <a:rPr/>
              <a:t>Spá fyrir um almenna eiginleika frumefna út frá staðsetningu þeirra í lotukerfinu</a:t>
            </a:r>
          </a:p>
          <a:p>
            <a:r>
              <a:rPr/>
              <a:t>Bera kennsl á málma, málmleysingja og hálfmálma út frá eiginleikum þeirra og/eða staðsetningu í lotukerfinu</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94675836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Lotukerfið</a:t>
            </a:r>
          </a:p>
        </p:txBody>
      </p:sp>
      <p:sp>
        <p:nvSpPr>
          <p:cNvPr id="3" name="Content Placeholder 2"/>
          <p:cNvSpPr>
            <a:spLocks noGrp="1"/>
          </p:cNvSpPr>
          <p:nvPr>
            <p:ph idx="1"/>
          </p:nvPr>
        </p:nvSpPr>
        <p:spPr>
          <a:xfrm>
            <a:off x="628650" y="955965"/>
            <a:ext cx="7886700" cy="4870903"/>
          </a:xfrm>
        </p:spPr>
        <p:txBody>
          <a:bodyPr/>
          <a:lstStyle/>
          <a:p>
            <a:r>
              <a:rPr/>
              <a:t>Dimitri Mendeleev í Rússlandi (1869) og Lothar Meyer í Þýskalandi (1870) áttuðu sig óháð hvor öðrum á því að það væri lotubundið samband milli eiginleika þeirra frumefna sem þekkt voru á þeim tíma.</a:t>
            </a:r>
          </a:p>
          <a:p/>
          <a:p>
            <a:r>
              <a:rPr/>
              <a:t>Til dæmis:</a:t>
            </a:r>
          </a:p>
          <a:p>
            <a:r>
              <a:rPr/>
              <a:t>Litíum (Li), natríum (Na) og kalíum (K) eru öll gljáandi, leiða varma og rafmagn vel og hafa svipaða efnafræðilega eiginleika.</a:t>
            </a:r>
          </a:p>
          <a:p>
            <a:r>
              <a:rPr/>
              <a:t>Kalsíum (Ca), strontíum (Sr) og baríum (Ba) eru einnig gljáandi, leiða varma og rafmagn vel, en eru minna hvarfgjörn en Li, Na og K.</a:t>
            </a:r>
          </a:p>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89805175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Fyrsta lotukerfið</a:t>
            </a:r>
          </a:p>
        </p:txBody>
      </p:sp>
      <p:sp>
        <p:nvSpPr>
          <p:cNvPr id="3" name="Content Placeholder 2"/>
          <p:cNvSpPr>
            <a:spLocks noGrp="1"/>
          </p:cNvSpPr>
          <p:nvPr>
            <p:ph idx="1"/>
          </p:nvPr>
        </p:nvSpPr>
        <p:spPr>
          <a:xfrm>
            <a:off x="628650" y="955965"/>
            <a:ext cx="7886700" cy="4763899"/>
          </a:xfrm>
        </p:spPr>
        <p:txBody>
          <a:bodyPr/>
          <a:lstStyle/>
          <a:p>
            <a:r>
              <a:rPr/>
              <a:t>Bæði Mendeleev og Meyer birtu töflur þar sem frumefnunum var raðað eftir vaxandi atómmassa.</a:t>
            </a:r>
          </a:p>
          <a:p/>
          <a:p>
            <a:r>
              <a:rPr/>
              <a:t>Mendeleev notaði töflu sína til að spá fyrir um tilvist frumefna sem hefðu svipaða eiginleika og ál og kísill, en voru ekki enn þekkt.</a:t>
            </a:r>
          </a:p>
          <a:p/>
          <a:p>
            <a:r>
              <a:rPr/>
              <a:t>Uppgötvanir á gallíum (1875) og germaníum (1886) veittu mikinn stuðning við vinnu Mendeleevs.</a:t>
            </a:r>
          </a:p>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70078613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2.25</a:t>
            </a:r>
          </a:p>
        </p:txBody>
      </p:sp>
      <p:sp>
        <p:nvSpPr>
          <p:cNvPr id="7" name="Figure Legend"/>
          <p:cNvSpPr>
            <a:spLocks noGrp="1"/>
          </p:cNvSpPr>
          <p:nvPr>
            <p:ph idx="13"/>
          </p:nvPr>
        </p:nvSpPr>
        <p:spPr/>
        <p:txBody>
          <a:bodyPr wrap="square">
            <a:normAutofit/>
          </a:bodyPr>
          <a:lstStyle/>
          <a:p>
            <a:pPr>
              <a:spcBef>
                <a:spcPts val="0"/>
              </a:spcBef>
              <a:spcAft>
                <a:spcPts val="0"/>
              </a:spcAft>
            </a:pPr>
            <a:r>
              <a:rPr sz="1500"/>
              <a:t>(a) Dimitri Mendeleev er almennt eignaður heiðurinn af því að hafa búið til (b) fyrsta lotukerfi frumefnanna. (mynd a: breyting á verki eftir Serge Lachinov; mynd b: breyting á verki eftir „Den fjättrade ankan“/Wikimedia Commons)</a:t>
            </a:r>
          </a:p>
        </p:txBody>
      </p:sp>
      <p:pic>
        <p:nvPicPr>
          <p:cNvPr id="8" name="Figure" descr="Figure A shows a photograph of Dimitri Mendeleev. Figure B shows the first periodic table developed by Mendeleev, which had eight groups and twelve periods. In the first group (—, R superscript plus sign 0) is the following information: H = 1, L i = 7, N a = 23, K = 39, (C u = 63), R b = 85, (A g = 108), C a = 183, (—),—, (A u = 199) —. Note that each of these entries corresponds to one of the twelve periods respectively. The second group (—, R 0) contains the following information: (not entry for period 1) B o = 9, 4, M g = 24, C a = 40, Z n = 65, S r = 87, C d = 112, B a = 187, —, —, H g = 200, —. Note the ach of these entries corresponds to one of the twelve periods respectively. Group three (—, R superscript one 0 superscript nine) contains the information: (no entry for period 1), B = 11, A l = 27, 8. — = 44, — = 68, ? Y t = 88, I n = 113, ? D I = 138, —, ? E r = 178, T l = 204, —. Note that each of these entries corresponds to one of the twelve periods respectively. Group four (RH superscript four, R0 superscript eight) contains the following information: (no entry for period 1), C = 12, B i = 28, T i = 48, — = 72, Z r = 90, S n = 118, ? C o = 140, ? L a = 180, P b = 207, T h = 231. Note that each of these entries corresponds to one of the twelve periods respectively. Group five (R H superscript two, R superscript two 0 superscript five) contains the following information: (no entry for period 1), N = 14, P = 31, V = 51, A s = 75, N b = 94, S b = 122, —, —, T a = 182, B l = 208, —. Note that each of these entries corresponds to one of the twelve periods respectively. Group six (R H superscript two, R 0 superscript three) contains the following information: (no entry for period 1), O = 16, S = 32, C r = 52, S o = 78, M o = 96, T o = 125, —, —, W = 184, —, U = 240. Note that each of these entries corresponds to one of the twelve periods respectively. Group seven (R H , R superscript plus sing, 0 superscript 7) contains the following information: (no entry for period 1), F = 19, C l = 35, 5, M n = 55, B r = 80, — = 100, J = 127, —, —, —, —, —. Note that each of these entries corresponds to one of the twelve periods respectively. Group 8 (—, R 0 superscript four) contains the following information: (no entry for periods 1, 2, 3), in period 4: F o = 56, C o = 59, N i = 59, C u = 63, no entry for period five, in period 6: R u = 104, R h = 104, P d = 106, A g = 108, no entries for periods 7, 8 , or 9, in period 10: O s = 195, I r = 197, P t = 198, A u = 199, no entries for periods 11 or 12.&#10;&#10;">
            <a:extLst>
              <a:ext uri="{FF2B5EF4-FFF2-40B4-BE49-F238E27FC236}">
                <a16:creationId xmlns:a16="http://schemas.microsoft.com/office/drawing/2014/main" id="{EEB3CFAC-9D5C-4BF8-A6C9-6952298F4920}"/>
              </a:ext>
            </a:extLst>
          </p:cNvPr>
          <p:cNvPicPr>
            <a:picLocks noChangeAspect="1"/>
          </p:cNvPicPr>
          <p:nvPr/>
        </p:nvPicPr>
        <p:blipFill>
          <a:blip r:embed="rId3" cstate="email">
            <a:extLst>
              <a:ext uri="{28A0092B-C50C-407E-A947-70E740481C1C}">
                <a14:useLocalDpi xmlns:a14="http://schemas.microsoft.com/office/drawing/2010/main" val="0"/>
              </a:ext>
            </a:extLst>
          </a:blip>
          <a:srcRect t="-6887" b="-6887"/>
          <a:stretch>
            <a:fillRect/>
          </a:stretch>
        </p:blipFill>
        <p:spPr>
          <a:xfrm>
            <a:off x="457199" y="1122386"/>
            <a:ext cx="8062913" cy="3500071"/>
          </a:xfrm>
          <a:prstGeom prst="rect">
            <a:avLst/>
          </a:prstGeom>
        </p:spPr>
      </p:pic>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78618712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Nútíma lotukerfið</a:t>
            </a:r>
          </a:p>
        </p:txBody>
      </p:sp>
      <p:sp>
        <p:nvSpPr>
          <p:cNvPr id="3" name="Content Placeholder 2"/>
          <p:cNvSpPr>
            <a:spLocks noGrp="1"/>
          </p:cNvSpPr>
          <p:nvPr>
            <p:ph idx="1"/>
          </p:nvPr>
        </p:nvSpPr>
        <p:spPr>
          <a:xfrm>
            <a:off x="628650" y="955965"/>
            <a:ext cx="7886700" cy="4880631"/>
          </a:xfrm>
        </p:spPr>
        <p:txBody>
          <a:bodyPr>
            <a:normAutofit/>
          </a:bodyPr>
          <a:lstStyle/>
          <a:p>
            <a:r>
              <a:rPr/>
              <a:t>Á tuttugustu öld varð ljóst að lotubundna sambandið snerist um sætistölur frekar en atómmassa.</a:t>
            </a:r>
          </a:p>
          <a:p/>
          <a:p>
            <a:r>
              <a:rPr/>
              <a:t>Lotulögmálið: Eiginleikar frumefnanna eru lotubundin föll af sætistölum þeirra.</a:t>
            </a:r>
          </a:p>
          <a:p/>
          <a:p>
            <a:r>
              <a:rPr/>
              <a:t>Nútíma lotukerfi raðar frumefnunum í vaxandi röð eftir sætistölum þeirra og flokkar frumefni með svipaða eiginleika í sama lóðrétta dálk.</a:t>
            </a:r>
          </a:p>
          <a:p>
            <a:r>
              <a:rPr/>
              <a:t>Lotur eða raðir: láréttar línur</a:t>
            </a:r>
          </a:p>
          <a:p>
            <a:r>
              <a:rPr/>
              <a:t>Flokkar: lóðréttir dálkar (númeraðir 1–18)</a:t>
            </a:r>
          </a:p>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08143150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2.26</a:t>
            </a:r>
          </a:p>
        </p:txBody>
      </p:sp>
      <p:sp>
        <p:nvSpPr>
          <p:cNvPr id="7" name="Figure Legend"/>
          <p:cNvSpPr>
            <a:spLocks noGrp="1"/>
          </p:cNvSpPr>
          <p:nvPr>
            <p:ph idx="13"/>
          </p:nvPr>
        </p:nvSpPr>
        <p:spPr>
          <a:xfrm>
            <a:off x="628650" y="5408579"/>
            <a:ext cx="7886700" cy="781517"/>
          </a:xfrm>
        </p:spPr>
        <p:txBody>
          <a:bodyPr>
            <a:normAutofit/>
          </a:bodyPr>
          <a:lstStyle/>
          <a:p>
            <a:r>
              <a:rPr/>
              <a:t>Frumefnum í lotukerfinu er raðað eftir eiginleikum þeirra.</a:t>
            </a:r>
          </a:p>
        </p:txBody>
      </p:sp>
      <p:pic>
        <p:nvPicPr>
          <p:cNvPr id="8195" name="Picture 3" descr="The Periodic Table of Elements is shown. The 18 columns are labeled “Group” and the 7 rows are labeled “Period.” Below the table to the right is a box labeled “Color Code” with different colors for metals, metalloids, and nonmetals, as well as solids, liquids, and gases. To the left of this box is an enlarged picture of the upper-left most box on the table. The number 1 is in its upper-left hand corner and is labeled “Atomic number.” The letter “H” is in the middle in red indicating that it is a gas. It is labeled “Symbol.” Below that is the number 1.008 which is labeled “Atomic Mass.” Below that is the word hydrogen which is labeled “name.” The color of the box indicates that it is a nonmetal. Each element will be described in this order: atomic number; name; symbol; whether it is a metal, metalloid, or nonmetal; whether it is a solid, liquid, or gas; and atomic mass. Beginning at the top left of the table, or period 1, group 1, is a box containing “1; hydrogen; H; nonmetal; gas; and 1.008.” There is only one other element box in period 1, group 18, which contains “2; helium; H e; nonmetal; gas; and 4.003.” Period 2, group 1 contains “3; lithium; L i; metal; solid; and 6.94” Group 2 contains “4; beryllium; B e; metal; solid; and 9.012.” Groups 3 through 12 are skipped and group 13 contains “5; boron; B; metalloid; solid; 10.81.” Group 14 contains “6; carbon; C; nonmetal; solid; and 12.01.” Group 15 contains “7; nitrogen; N; nonmetal; gas; and 14.01.” Group 16 contains “8; oxygen; O; nonmetal; gas; and 16.00.” Group 17 contains “9; fluorine; F; nonmetal; gas; and 19.00.” Group 18 contains “10; neon; N e; nonmetal; gas; and 20.18.” Period 3, group 1 contains “11; sodium; N a; metal; solid; and 22.99.” Group 2 contains “12; magnesium; M g; metal; solid; and 24.31.” Groups 3 through 12 are skipped again in period 3 and group 13 contains “13; aluminum; A l; metal; solid; and 26.98.” Group 14 contains “14; silicon; S i; metalloid; solid; and 28.09.” Group 15 contains “15; phosphorous; P; nonmetal; solid; and 30.97.” Group 16 contains “16; sulfur; S; nonmetal; solid; and 32.06.” Group 17 contains “17; chlorine; C l; nonmetal; gas; and 35.45.” Group 18 contains “18; argon; A r; nonmetal; gas; and 39.95.” Period 4, group 1 contains “19; potassium; K; metal; solid; and 39.10.” Group 2 contains “20; calcium; C a; metal; solid; and 40.08.” Group 3 contains “21; scandium; S c; metal; solid; and 44.96.” Group 4 contains “22; titanium; T i; metal; solid; and 47.87.” Group 5 contains “23; vanadium; V; metal; solid; and 50.94.” Group 6 contains “24; chromium; C r; metal; solid; and 52.00.” Group 7 contains “25; manganese; M n; metal; solid; and 54.94.” Group 8 contains “26; iron; F e; metal; solid; and 55.85.” Group 9 contains “27; cobalt; C o; metal; solid; and 58.93.” Group 10 contains “28; nickel; N i; metal; solid; and 58.69.” Group 11 contains “29; copper; C u; metal; solid; and 63.55.” Group 12 contains “30; zinc; Z n; metal; solid; and 65.38.” Group 13 contains “31; gallium; G a; metal; solid; and 69.72.” Group 14 contains “32; germanium; G e; metalloid; solid; and 72.63.” Group 15 contains “33; arsenic; A s; metalloid; solid; and 74.92.” Group 16 contains “34; selenium; S e; nonmetal; solid; and 78.97.” Group 17 contains “35; bromine; B r; nonmetal; liquid; and 79.90.” Group 18 contains “36; krypton; K r; nonmetal; gas; and 83.80.” Period 5, group 1 contains “37; rubidium; R b; metal; solid; and 85.47.” Group 2 contains “38; strontium; S r; metal; solid; and 87.62.” Group 3 contains “39; yttrium; Y; metal; solid; and 88.91.” Group 4 contains “40; zirconium; Z r; metal; solid; and 91.22.” Group 5 contains “41; niobium; N b; metal; solid; and 92.91.” Group 6 contains “42; molybdenum; M o; metal; solid; and 95.95.” Group 7 contains “43; technetium; T c; metal; solid; and 97.” Group 8 contains “44; ruthenium; R u; metal; solid; and 101.1.” Group 9 contains “45; rhodium; R h; metal; solid; and 102.9.” Group 10 contains “46; palladium; P d; metal; solid; and 106.4.” Group 11 contains “47; silver; A g; metal; solid; and 107.9.” Group 12 contains “48; cadmium; C d; metal; solid; and 112.4.” Group 13 contains “49; indium; I n; metal; solid; and 114.8.” Group 14 contains “50; tin; S n; metal; solid; and 118.7.” Group 15 contains “51; antimony; S b; metalloid; solid; and 121.8.” Group 16 contains “52; tellurium; T e; metalloid; solid; and 127.6.” Group 17 contains “53; iodine; I; nonmetal; solid; and 126.9.” Group 18 contains “54; xenon; X e; nonmetal; gas; and 131.3.” Period 6, group 1 contains “55; cesium; C s; metal; solid; and 132.9.” Group 2 contains “56; barium; B a; metal; solid; and 137.3.” Group 3 breaks the pattern. The box has a large arrow pointing to a row of elements below the table with atomic numbers ranging from 57-71. In sequential order by atomic number, the first box in this row contains “57; lanthanum; L a; metal; solid; and 138.9.” To its right, the next is “58; cerium; C e; metal; solid; and 140.1.” Next is “59; praseodymium; P r; metal; solid; and 140.9.” Next is “60; neodymium; N d; metal; solid; and 144.2.” Next is “61; promethium; P m; metal; solid; and 145.” Next is “62; samarium; S m; metal; solid; and 150.4.” Next is “63; europium; E u; metal; solid; and 152.0.” Next is “64; gadolinium; G d; metal; solid; and 157.3.” Next is “65; terbium; T b; metal; solid; and 158.9.” Next is “66; dysprosium; D y; metal; solid; and 162.5.” Next is “67; holmium; H o; metal; solid; and 164.9.” Next is “68; erbium; E r; metal; solid; and 167.3.” Next is “69; thulium; T m; metal; solid; and 168.9.” Next is “70; ytterbium; Y b; metal; solid; and 173.1.” The last in this special row is “71; lutetium; L u; metal; solid; and 175.0.” Continuing in period 6, group 4 contains “72; hafnium; H f; metal; solid; and 178.5.” Group 5 contains “73; tantalum; T a; metal; solid; and 180.9.” Group 6 contains “74; tungsten; W; metal; solid; and 183.8.” Group 7 contains “75; rhenium; R e; metal; solid; and 186.2.” Group 8 contains “76; osmium; O s; metal; solid; and 190.2.” Group 9 contains “77; iridium; I r; metal; solid; and 192.2.” Group 10 contains “78; platinum; P t; metal; solid; and 195.1.” Group 11 contains “79; gold; A u; metal; solid; and 197.0.” Group 12 contains “80; mercury; H g; metal; liquid; and 200.6.” Group 13 contains “81; thallium; T l; metal; solid; and 204.4.” Group 14 contains “82; lead; P b; metal; solid; and 207.2.” Group 15 contains “83; bismuth; B i; metal; solid; and 209.0.” Group 16 contains “84; polonium; P o; metal; solid; and 209.” Group 17 contains “85; astatine; A t; metalloid; solid; and 210.” Group 18 contains “86; radon; R n; nonmetal; gas; and 222.” Period 7, group 1 contains “87; francium; F r; metal; solid; and 223.” Group 2 contains “88; radium; R a; metal; solid; and 226.” Group 3 breaks the pattern much like what occurs in period 6. A large arrow points from the box in period 7, group 3 to a special row containing the elements with atomic numbers ranging from 89-103, just below the row which contains atomic numbers 57-71. In sequential order by atomic number, the first box in this row contains “89; actinium; A c; metal; solid; and 227.” To its right, the next is “90; thorium; T h; metal; solid; and 232.0.” Next is “91; protactinium; P a; metal; solid; and 231.0.” Next is “92; uranium; U; metal; solid; and 238.0.” Next is “93; neptunium; N p; metal; solid; and N p.” Next is “94; plutonium; P u; metal; solid; and 244.” Next is “95; americium; A m; metal; solid; and 243.” Next is “96; curium; C m; metal; solid; and 247.” Next is “97; berkelium; B k; metal; solid; and 247.” Next is “98; californium; C f; metal; solid; and 251.” Next is “99; einsteinium; E s; metal; solid; and 252.” Next is “100; fermium; F m; metal; solid; and 257.” Next is “101; mendelevium; M d; metal; solid; and 258.” Next is “102; nobelium; N o; metal; solid; and 259.” The last in this special row is “103; lawrencium; L r; metal; solid; and 262.” Continuing in period 7, group 4 contains “104; rutherfordium; R f; metal; solid; and 267.” Group 5 contains “105; dubnium; D b; metal; solid; and 270.” Group 6 contains “106; seaborgium; S g; metal; solid; and 271.” Group 7 contains “107; bohrium; B h; metal; solid; and 270.” Group 8 contains “108; hassium; H s; metal; solid; and 277.” Group 9 contains “109; meitnerium; M t; not indicated; solid; and 276.” Group 10 contains “110; darmstadtium; D s; not indicated; solid; and 281.” Group 11 contains “111; roentgenium; R g; not indicated; solid; and 282.” Group 12 contains “112; copernicium; C n; metal; liquid; and 285.” Group 13 contains “113; ununtrium; U u t; not indicated; solid; and 285.” Group 14 contains “114; flerovium; F l; not indicated; solid; and 289.” Group 15 contains “115; ununpentium; U u p; not indicated; solid; and 288.” Group 16 contains “116; livermorium; L v; not indicated; solid; and 293.” Group 17 contains “117; ununseptium; U u s; not indicated; solid; and 294.” Group 18 contains “118; ununoctium; U u o; not indicated; solid; and 294.”"/>
          <p:cNvPicPr>
            <a:picLocks noGrp="1" noChangeAspect="1" noChangeArrowheads="1"/>
          </p:cNvPicPr>
          <p:nvPr>
            <p:ph idx="1"/>
          </p:nvPr>
        </p:nvPicPr>
        <p:blipFill>
          <a:blip r:embed="rId3" cstate="email">
            <a:extLst>
              <a:ext uri="{28A0092B-C50C-407E-A947-70E740481C1C}">
                <a14:useLocalDpi xmlns:a14="http://schemas.microsoft.com/office/drawing/2010/main" val="0"/>
              </a:ext>
            </a:extLst>
          </a:blip>
          <a:srcRect/>
          <a:stretch>
            <a:fillRect/>
          </a:stretch>
        </p:blipFill>
        <p:spPr bwMode="auto">
          <a:xfrm>
            <a:off x="1686440" y="920142"/>
            <a:ext cx="5531483" cy="4323067"/>
          </a:xfrm>
          <a:prstGeom prst="rect">
            <a:avLst/>
          </a:prstGeom>
          <a:noFill/>
          <a:extLst>
            <a:ext uri="{909E8E84-426E-40DD-AFC4-6F175D3DCCD1}">
              <a14:hiddenFill xmlns:a14="http://schemas.microsoft.com/office/drawing/2010/main">
                <a:solidFill>
                  <a:srgbClr val="FFFFFF"/>
                </a:solidFill>
              </a14:hiddenFill>
            </a:ext>
          </a:extLst>
        </p:spPr>
      </p:pic>
      <p:sp>
        <p:nvSpPr>
          <p:cNvPr id="819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19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19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99580118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Flokkun frumefna</a:t>
            </a:r>
          </a:p>
        </p:txBody>
      </p:sp>
      <p:sp>
        <p:nvSpPr>
          <p:cNvPr id="3" name="Content Placeholder 2"/>
          <p:cNvSpPr>
            <a:spLocks noGrp="1"/>
          </p:cNvSpPr>
          <p:nvPr>
            <p:ph idx="1"/>
          </p:nvPr>
        </p:nvSpPr>
        <p:spPr/>
        <p:txBody>
          <a:bodyPr/>
          <a:lstStyle/>
          <a:p>
            <a:r>
              <a:rPr/>
              <a:t>Málmar eru gljáandi, mótanlegir og góðir leiðarar fyrir varma og rafmagn.</a:t>
            </a:r>
          </a:p>
          <a:p/>
          <a:p>
            <a:r>
              <a:rPr/>
              <a:t>Málmleysingjar eru mattir og lélegir leiðarar fyrir varma og rafmagn.</a:t>
            </a:r>
          </a:p>
          <a:p/>
          <a:p>
            <a:r>
              <a:rPr/>
              <a:t>Hálfmálmar leiða varma og rafmagn sæmilega vel og hafa suma eiginleika málma og suma eiginleika málmleysingja.</a:t>
            </a:r>
          </a:p>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81793989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Flokkun frumefna (framhald)</a:t>
            </a:r>
          </a:p>
        </p:txBody>
      </p:sp>
      <p:sp>
        <p:nvSpPr>
          <p:cNvPr id="3" name="Content Placeholder 2"/>
          <p:cNvSpPr>
            <a:spLocks noGrp="1"/>
          </p:cNvSpPr>
          <p:nvPr>
            <p:ph idx="1"/>
          </p:nvPr>
        </p:nvSpPr>
        <p:spPr>
          <a:xfrm>
            <a:off x="628650" y="955965"/>
            <a:ext cx="7886700" cy="5084912"/>
          </a:xfrm>
        </p:spPr>
        <p:txBody>
          <a:bodyPr>
            <a:normAutofit/>
          </a:bodyPr>
          <a:lstStyle/>
          <a:p>
            <a:r>
              <a:rPr/>
              <a:t>Aðalflokksfrumefni</a:t>
            </a:r>
          </a:p>
          <a:p>
            <a:r>
              <a:rPr/>
              <a:t>Flokkar: 1, 2, 13–18</a:t>
            </a:r>
          </a:p>
          <a:p/>
          <a:p>
            <a:r>
              <a:rPr/>
              <a:t>Hliðarmálmar</a:t>
            </a:r>
          </a:p>
          <a:p>
            <a:r>
              <a:rPr/>
              <a:t>Flokkar: 3–13</a:t>
            </a:r>
          </a:p>
          <a:p/>
          <a:p>
            <a:r>
              <a:rPr/>
              <a:t>Innri hliðarmálmar</a:t>
            </a:r>
          </a:p>
          <a:p>
            <a:r>
              <a:rPr/>
              <a:t>Tvær raðir neðst í lotukerfinu.</a:t>
            </a:r>
          </a:p>
          <a:p>
            <a:r>
              <a:rPr/>
              <a:t>Lantaníðar: efri röð</a:t>
            </a:r>
          </a:p>
          <a:p>
            <a:r>
              <a:rPr/>
              <a:t>Aktíníðar: neðri röð</a:t>
            </a:r>
          </a:p>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88707569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Flokkun frumefna (framhald)</a:t>
            </a:r>
          </a:p>
        </p:txBody>
      </p:sp>
      <p:sp>
        <p:nvSpPr>
          <p:cNvPr id="3" name="Content Placeholder 2"/>
          <p:cNvSpPr>
            <a:spLocks noGrp="1"/>
          </p:cNvSpPr>
          <p:nvPr>
            <p:ph idx="1"/>
          </p:nvPr>
        </p:nvSpPr>
        <p:spPr>
          <a:xfrm>
            <a:off x="628650" y="955965"/>
            <a:ext cx="7886700" cy="4695805"/>
          </a:xfrm>
        </p:spPr>
        <p:txBody>
          <a:bodyPr>
            <a:normAutofit/>
          </a:bodyPr>
          <a:lstStyle/>
          <a:p>
            <a:r>
              <a:rPr/>
              <a:t>Alkalímálmar: flokkur 1 (nema vetni)</a:t>
            </a:r>
          </a:p>
          <a:p/>
          <a:p>
            <a:r>
              <a:rPr/>
              <a:t>Jarðalkalímálmar: flokkur 2</a:t>
            </a:r>
          </a:p>
          <a:p/>
          <a:p>
            <a:r>
              <a:rPr/>
              <a:t>Pniktógen: flokkur 15</a:t>
            </a:r>
          </a:p>
          <a:p/>
          <a:p>
            <a:r>
              <a:rPr/>
              <a:t>Kalkógen: flokkur 16</a:t>
            </a:r>
          </a:p>
          <a:p/>
          <a:p>
            <a:r>
              <a:rPr/>
              <a:t>Halógenar: flokkur 17</a:t>
            </a:r>
          </a:p>
          <a:p/>
          <a:p>
            <a:r>
              <a:rPr/>
              <a:t>Eðalgös (eða tregvirk gös): flokkur 18</a:t>
            </a:r>
          </a:p>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663929172"/>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2.27</a:t>
            </a:r>
          </a:p>
        </p:txBody>
      </p:sp>
      <p:pic>
        <p:nvPicPr>
          <p:cNvPr id="2" name="Figure" descr="This diagram combines the groups and periods of the periodic table based on their similar properties. Group 1 contains the alkali metals, group 2 contains the earth alkaline metals, group 15 contains the pnictogens, group 16 contains the chalcogens, group 17 contains the halogens and group 18 contains the noble gases. The main group elements consist of groups 1, 2, and 12 through 18. Therefore, most of the transition metals, which are contained in groups 3 through 11, are not main group elements. The lanthanides and actinides are called out at the bottom of the periodic table."/>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1600200" y="1100931"/>
            <a:ext cx="5943600" cy="3505200"/>
          </a:xfrm>
        </p:spPr>
      </p:pic>
      <p:sp>
        <p:nvSpPr>
          <p:cNvPr id="7" name="Figure Legend"/>
          <p:cNvSpPr>
            <a:spLocks noGrp="1"/>
          </p:cNvSpPr>
          <p:nvPr>
            <p:ph idx="13"/>
          </p:nvPr>
        </p:nvSpPr>
        <p:spPr/>
        <p:txBody>
          <a:bodyPr>
            <a:normAutofit/>
          </a:bodyPr>
          <a:lstStyle/>
          <a:p>
            <a:r>
              <a:rPr/>
              <a:t>Lotukerfið raðar frumefnum með svipaða eiginleika í flokka.</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65530889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2.6 Námsmarkmið</a:t>
            </a:r>
          </a:p>
        </p:txBody>
      </p:sp>
      <p:sp>
        <p:nvSpPr>
          <p:cNvPr id="3" name="Content Placeholder 2"/>
          <p:cNvSpPr>
            <a:spLocks noGrp="1"/>
          </p:cNvSpPr>
          <p:nvPr>
            <p:ph idx="1"/>
          </p:nvPr>
        </p:nvSpPr>
        <p:spPr/>
        <p:txBody>
          <a:bodyPr/>
          <a:lstStyle/>
          <a:p>
            <a:r>
              <a:rPr/>
              <a:t>2.6 Jóna- og sameindaefni</a:t>
            </a:r>
          </a:p>
          <a:p>
            <a:r>
              <a:rPr/>
              <a:t>Skilgreina jónaefni og sameindaefni (samgild efnasambönd)</a:t>
            </a:r>
          </a:p>
          <a:p>
            <a:r>
              <a:rPr/>
              <a:t>Spá fyrir um gerð efnasambands sem myndast úr frumefnum á grundvelli staðsetningar þeirra í lotukerfinu</a:t>
            </a:r>
          </a:p>
          <a:p>
            <a:r>
              <a:rPr/>
              <a:t>Ákvarða formúlur fyrir einföld jónaefni</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10956234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Jóna- og sameindaefni</a:t>
            </a:r>
          </a:p>
        </p:txBody>
      </p:sp>
      <p:sp>
        <p:nvSpPr>
          <p:cNvPr id="3" name="Content Placeholder 2"/>
          <p:cNvSpPr>
            <a:spLocks noGrp="1"/>
          </p:cNvSpPr>
          <p:nvPr>
            <p:ph idx="1"/>
          </p:nvPr>
        </p:nvSpPr>
        <p:spPr>
          <a:xfrm>
            <a:off x="628650" y="955965"/>
            <a:ext cx="7886700" cy="4180239"/>
          </a:xfrm>
        </p:spPr>
        <p:txBody>
          <a:bodyPr/>
          <a:lstStyle/>
          <a:p>
            <a:r>
              <a:rPr/>
              <a:t>Í venjulegum efnahvörfum helst kjarni hverrar frumeindar (og þar með auðkenni frumefnisins) óbreyttur.</a:t>
            </a:r>
          </a:p>
          <a:p/>
          <a:p>
            <a:r>
              <a:rPr/>
              <a:t>Rafeindir taka þátt í efnahvörfum með því að frumeindir taka þær upp, missa þær eða deila þeim.</a:t>
            </a:r>
          </a:p>
          <a:p/>
          <a:p>
            <a:r>
              <a:rPr/>
              <a:t>Upptaka eða tap rafeinda leiðir til myndunar jóna.</a:t>
            </a:r>
          </a:p>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05758134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2.28</a:t>
            </a:r>
          </a:p>
        </p:txBody>
      </p:sp>
      <p:pic>
        <p:nvPicPr>
          <p:cNvPr id="2" name="Figure" descr="Figure A shows a sodium atom, N a, which has a nucleus containing 11 protons and 12 neutrons. The atom’s surrounding electron cloud contains 11 electrons. Figure B shows a sodium ion, N a superscript plus sign. Its nucleus contains 11 protons and 12 neutrons. The ion’s electron cloud contains 10 electrons and is smaller than that of the sodium atom in figure A."/>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628650" y="1269689"/>
            <a:ext cx="7886700" cy="3167685"/>
          </a:xfrm>
        </p:spPr>
      </p:pic>
      <p:sp>
        <p:nvSpPr>
          <p:cNvPr id="7" name="Figure Legend"/>
          <p:cNvSpPr>
            <a:spLocks noGrp="1"/>
          </p:cNvSpPr>
          <p:nvPr>
            <p:ph idx="13"/>
          </p:nvPr>
        </p:nvSpPr>
        <p:spPr/>
        <p:txBody>
          <a:bodyPr wrap="square">
            <a:normAutofit/>
          </a:bodyPr>
          <a:lstStyle/>
          <a:p>
            <a:pPr>
              <a:spcBef>
                <a:spcPts val="0"/>
              </a:spcBef>
              <a:spcAft>
                <a:spcPts val="0"/>
              </a:spcAft>
            </a:pPr>
            <a:r>
              <a:rPr sz="1400"/>
              <a:t>(a) Natríumfrumeind (Na) hefur jafn margar róteindir og rafeindir (11) og er óhlaðin. (b) Natríumkatjón (Na+) hefur misst rafeind, þannig að hún hefur einni róteind fleiri (11) en rafeindir (10), sem gefur henni jákvæða heildarhleðslu, táknað með plúsmerki í hávísi.</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94983702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Að spá fyrir um hleðslu jóna</a:t>
            </a:r>
          </a:p>
        </p:txBody>
      </p:sp>
      <p:sp>
        <p:nvSpPr>
          <p:cNvPr id="3" name="Content Placeholder 2"/>
          <p:cNvSpPr>
            <a:spLocks noGrp="1"/>
          </p:cNvSpPr>
          <p:nvPr>
            <p:ph idx="1"/>
          </p:nvPr>
        </p:nvSpPr>
        <p:spPr>
          <a:xfrm>
            <a:off x="628650" y="955965"/>
            <a:ext cx="7886700" cy="4627712"/>
          </a:xfrm>
        </p:spPr>
        <p:txBody>
          <a:bodyPr/>
          <a:lstStyle/>
          <a:p>
            <a:r>
              <a:rPr/>
              <a:t>Lotukerfið getur þjónað sem leiðarvísir til að spá fyrir um jónahleðslu aðalflokksfrumefna.</a:t>
            </a:r>
          </a:p>
          <a:p/>
          <a:p>
            <a:r>
              <a:rPr/>
              <a:t>Margir málmar í aðalflokkum tapa nægilega mörgum rafeindum til að hafa sama fjölda rafeinda og atóm næstu eðalgastegundar á undan.</a:t>
            </a:r>
          </a:p>
          <a:p>
            <a:r>
              <a:rPr/>
              <a:t>Flokkur 1: tapa einni rafeind, mynda katjón með 1+ hleðslu</a:t>
            </a:r>
          </a:p>
          <a:p>
            <a:r>
              <a:rPr/>
              <a:t>Flokkur 2: tapa tveimur rafeindum, mynda katjón með 2+ hleðslu</a:t>
            </a:r>
          </a:p>
          <a:p/>
          <a:p>
            <a:r>
              <a:rPr/>
              <a:t>Margir málmleysingjar bæta við sig nægilega mörgum rafeindum til að fá sama fjölda rafeinda og atóm næstu eðalgastegundar á eftir.</a:t>
            </a:r>
          </a:p>
          <a:p>
            <a:r>
              <a:rPr/>
              <a:t>Flokkur 17: bæta við sig einni rafeind, mynda anjón með 1– hleðslu.</a:t>
            </a:r>
          </a:p>
          <a:p>
            <a:r>
              <a:rPr/>
              <a:t>Flokkur 16: bæta við sig tveimur rafeindum, mynda anjón með 2– hleðslu.</a:t>
            </a:r>
          </a:p>
          <a:p/>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96724292"/>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Að spá fyrir um hleðslu jóna (Ca og Br)</a:t>
            </a:r>
          </a:p>
        </p:txBody>
      </p:sp>
      <p:sp>
        <p:nvSpPr>
          <p:cNvPr id="3" name="Content Placeholder 2"/>
          <p:cNvSpPr>
            <a:spLocks noGrp="1"/>
          </p:cNvSpPr>
          <p:nvPr>
            <p:ph idx="1"/>
          </p:nvPr>
        </p:nvSpPr>
        <p:spPr>
          <a:xfrm>
            <a:off x="628650" y="955965"/>
            <a:ext cx="7886700" cy="5172461"/>
          </a:xfrm>
        </p:spPr>
        <p:txBody>
          <a:bodyPr/>
          <a:lstStyle/>
          <a:p>
            <a:r>
              <a:rPr/>
              <a:t>Dæmi: Ca (flokkur 2)</a:t>
            </a:r>
          </a:p>
          <a:p>
            <a:r>
              <a:rPr/>
              <a:t>Ca frumeind (20 róteindir, 20 rafeindir)</a:t>
            </a:r>
          </a:p>
          <a:p>
            <a:r>
              <a:rPr/>
              <a:t>Tapar 2 rafeindum</a:t>
            </a:r>
          </a:p>
          <a:p>
            <a:r>
              <a:rPr/>
              <a:t>Nú Ca2+ jón (20 róteindir, 18 rafeindir)</a:t>
            </a:r>
          </a:p>
          <a:p>
            <a:r>
              <a:rPr/>
              <a:t>Sami fjöldi rafeinda og í eðalgasinu á undan, Ar.</a:t>
            </a:r>
          </a:p>
          <a:p/>
          <a:p>
            <a:r>
              <a:rPr/>
              <a:t>Dæmi: Br (flokkur 17)</a:t>
            </a:r>
          </a:p>
          <a:p>
            <a:r>
              <a:rPr/>
              <a:t>Br frumeind (35 róteindir, 35 rafeindir)</a:t>
            </a:r>
          </a:p>
          <a:p>
            <a:r>
              <a:rPr/>
              <a:t>Fær 1 rafeind</a:t>
            </a:r>
          </a:p>
          <a:p>
            <a:r>
              <a:rPr/>
              <a:t>Nú Br- jón (35 róteindir, 36 rafeindir)</a:t>
            </a:r>
          </a:p>
          <a:p>
            <a:r>
              <a:rPr/>
              <a:t>Sami fjöldi rafeinda og í eðalgasinu á eftir, Kr.</a:t>
            </a:r>
          </a:p>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93856609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Að spá fyrir um hleðslu jóna (framhald)</a:t>
            </a:r>
          </a:p>
        </p:txBody>
      </p:sp>
      <p:sp>
        <p:nvSpPr>
          <p:cNvPr id="3" name="Content Placeholder 2"/>
          <p:cNvSpPr>
            <a:spLocks noGrp="1"/>
          </p:cNvSpPr>
          <p:nvPr>
            <p:ph idx="1"/>
          </p:nvPr>
        </p:nvSpPr>
        <p:spPr>
          <a:xfrm>
            <a:off x="628650" y="955965"/>
            <a:ext cx="7886700" cy="4423431"/>
          </a:xfrm>
        </p:spPr>
        <p:txBody>
          <a:bodyPr/>
          <a:lstStyle/>
          <a:p>
            <a:r>
              <a:rPr/>
              <a:t>Þegar farið er frá ysta vinstri kanti til ysta hægri kants í lotukerfinu:</a:t>
            </a:r>
          </a:p>
          <a:p>
            <a:r>
              <a:rPr/>
              <a:t>Jákvæð hleðsla katjóna er jöfn flokksnúmerinu.</a:t>
            </a:r>
          </a:p>
          <a:p/>
          <a:p>
            <a:r>
              <a:rPr/>
              <a:t>Þegar farið er frá ysta hægri kanti til ysta vinstri kants í lotukerfinu:</a:t>
            </a:r>
          </a:p>
          <a:p>
            <a:r>
              <a:rPr/>
              <a:t>Neikvæð hleðsla anjóna er jöfn fjölda flokka sem færst er til vinstri frá eðalgasinu.</a:t>
            </a:r>
          </a:p>
          <a:p/>
          <a:p>
            <a:r>
              <a:rPr/>
              <a:t>Þessi aðferð er síður áreiðanleg fyrir hliðarmálma.</a:t>
            </a:r>
          </a:p>
          <a:p>
            <a:r>
              <a:rPr/>
              <a:t>Cu myndar jónir með 1+ og 2+ hleðslu.</a:t>
            </a:r>
          </a:p>
          <a:p>
            <a:r>
              <a:rPr/>
              <a:t>Fe myndar jónir með 2+ og 3+ hleðslu.</a:t>
            </a:r>
          </a:p>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02984891"/>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2.29</a:t>
            </a:r>
          </a:p>
        </p:txBody>
      </p:sp>
      <p:pic>
        <p:nvPicPr>
          <p:cNvPr id="2" name="Figure" descr="Group one of the periodic table contains L i superscript plus sign in period 2, N a superscript plus sign in period 3, K superscript plus sign in period 4, R b superscript plus sign in period 5, C s superscript plus sign in period 6, and F r superscript plus sign in period 7. Group two contains B e superscript 2 plus sign in period 2, M g superscript 2 plus sign in period 3, C a superscript 2 plus sign in period 4, S r superscript 2 plus sign in period 5, B a superscript 2 plus sign in period 6, and R a superscript 2 plus sign in period 7. Group six contains C r superscript 3 plus sign and C r superscript 6 plus sign in period 4. Group seven contains M n superscript 2 plus sign in period 4. Group eight contains F e superscript 2 plus sign and F e superscript 3 plus sign in period 4. Group nine contains C o superscript 2 plus sign in period 4. Group ten contains N i superscript 2 plus sign in period 4, and P t superscript 2 plus sign in period 6. Group 11 contains C U superscript plus sign and C U superscript 2 plus sign in period 4, A g superscript plus sign in period 5, and A u superscript plus sign and A u superscript 3 plus sign in period 6. Group 12 contains Z n superscript 2 plus sign in period 4, C d superscript 2 plus sign in period 5, and H g subscript 2 superscript 2 plus sign and H g superscript 2 plus sign in period 6. Group 13 contains A l superscript 3 plus sign in period 3. Group 14 contains C superscript 4 negative sign in period 2. Group 15 contains N superscript 3 negative sign in period 2, P superscript 3 negative sign in period 3, and A s superscript 3 negative sign in period 4. Group 16 contains O superscript 2 negative sign in period 2, S superscript 2 negative sign in period 3, S e superscript 2 negative sign in period 4 and T e superscript 2 negative sign in period 5. Group 17 contains F superscript negative sign in period 2, C l superscript negative sign in period 3, B r superscript negative sign in period 4, I superscript negative sign in period 5, and A t superscript negative sign in period 6. Group 18 contains H e in period 1, N e in period 2, A r in period 3, K r in period 4, X e in period 5 and R n in period 6."/>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1700212" y="1105694"/>
            <a:ext cx="5743575" cy="3495675"/>
          </a:xfrm>
        </p:spPr>
      </p:pic>
      <p:sp>
        <p:nvSpPr>
          <p:cNvPr id="7" name="Figure Legend"/>
          <p:cNvSpPr>
            <a:spLocks noGrp="1"/>
          </p:cNvSpPr>
          <p:nvPr>
            <p:ph idx="13"/>
          </p:nvPr>
        </p:nvSpPr>
        <p:spPr/>
        <p:txBody>
          <a:bodyPr>
            <a:normAutofit/>
          </a:bodyPr>
          <a:lstStyle/>
          <a:p>
            <a:r>
              <a:rPr/>
              <a:t>Sum frumefni sýna reglubundið mynstur í jónahleðslu þegar þau mynda jónir.</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1432609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Fjölatóma jónir</a:t>
            </a:r>
          </a:p>
        </p:txBody>
      </p:sp>
      <p:sp>
        <p:nvSpPr>
          <p:cNvPr id="3" name="Content Placeholder 2"/>
          <p:cNvSpPr>
            <a:spLocks noGrp="1"/>
          </p:cNvSpPr>
          <p:nvPr>
            <p:ph idx="1"/>
          </p:nvPr>
        </p:nvSpPr>
        <p:spPr>
          <a:xfrm>
            <a:off x="628650" y="955965"/>
            <a:ext cx="7886700" cy="4170512"/>
          </a:xfrm>
        </p:spPr>
        <p:txBody>
          <a:bodyPr/>
          <a:lstStyle/>
          <a:p>
            <a:r>
              <a:rPr/>
              <a:t>Þær jónir sem við höfum rætt hingað til kallast einatóma jónir, það er að segja, þær eru jónir sem myndast úr aðeins einni frumeind.</a:t>
            </a:r>
          </a:p>
          <a:p/>
          <a:p>
            <a:r>
              <a:rPr/>
              <a:t>Fjölatóma jónir eru rafhlaðnar sameindir (hópur tengdra frumeinda með heildarhleðslu).</a:t>
            </a:r>
          </a:p>
          <a:p/>
          <a:p>
            <a:r>
              <a:rPr/>
              <a:t>Oxóanjónir eru fjölatóma jónir sem innihalda eina eða fleiri súrefnisfrumeindir.</a:t>
            </a:r>
          </a:p>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70850331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square">
            <a:normAutofit/>
          </a:bodyPr>
          <a:lstStyle/>
          <a:p>
            <a:r>
              <a:rPr sz="2000"/>
              <a:t>Tafla 2.5 (Að hluta) Algengar fjölatóma jónir</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623347181"/>
              </p:ext>
            </p:extLst>
          </p:nvPr>
        </p:nvGraphicFramePr>
        <p:xfrm>
          <a:off x="628650" y="955675"/>
          <a:ext cx="7970600" cy="5600772"/>
        </p:xfrm>
        <a:graphic>
          <a:graphicData uri="http://schemas.openxmlformats.org/drawingml/2006/table">
            <a:tbl>
              <a:tblPr firstRow="1" bandRow="1">
                <a:tableStyleId>{5940675A-B579-460E-94D1-54222C63F5DA}</a:tableStyleId>
              </a:tblPr>
              <a:tblGrid>
                <a:gridCol w="1992650">
                  <a:extLst>
                    <a:ext uri="{9D8B030D-6E8A-4147-A177-3AD203B41FA5}">
                      <a16:colId xmlns:a16="http://schemas.microsoft.com/office/drawing/2014/main" val="20000"/>
                    </a:ext>
                  </a:extLst>
                </a:gridCol>
                <a:gridCol w="1992650">
                  <a:extLst>
                    <a:ext uri="{9D8B030D-6E8A-4147-A177-3AD203B41FA5}">
                      <a16:colId xmlns:a16="http://schemas.microsoft.com/office/drawing/2014/main" val="20001"/>
                    </a:ext>
                  </a:extLst>
                </a:gridCol>
                <a:gridCol w="1992650">
                  <a:extLst>
                    <a:ext uri="{9D8B030D-6E8A-4147-A177-3AD203B41FA5}">
                      <a16:colId xmlns:a16="http://schemas.microsoft.com/office/drawing/2014/main" val="20002"/>
                    </a:ext>
                  </a:extLst>
                </a:gridCol>
                <a:gridCol w="1992650">
                  <a:extLst>
                    <a:ext uri="{9D8B030D-6E8A-4147-A177-3AD203B41FA5}">
                      <a16:colId xmlns:a16="http://schemas.microsoft.com/office/drawing/2014/main" val="20003"/>
                    </a:ext>
                  </a:extLst>
                </a:gridCol>
              </a:tblGrid>
              <a:tr h="311154">
                <a:tc>
                  <a:txBody>
                    <a:bodyPr/>
                    <a:lstStyle/>
                    <a:p>
                      <a:pPr algn="ctr"/>
                      <a:r>
                        <a:t>Heiti</a:t>
                      </a:r>
                    </a:p>
                  </a:txBody>
                  <a:tcPr/>
                </a:tc>
                <a:tc>
                  <a:txBody>
                    <a:bodyPr/>
                    <a:lstStyle/>
                    <a:p>
                      <a:pPr algn="ctr"/>
                      <a:r>
                        <a:t>Formúla</a:t>
                      </a:r>
                    </a:p>
                  </a:txBody>
                  <a:tcPr/>
                </a:tc>
                <a:tc>
                  <a:txBody>
                    <a:bodyPr/>
                    <a:lstStyle/>
                    <a:p>
                      <a:pPr algn="ctr"/>
                      <a:r>
                        <a:t>Tengd sýra</a:t>
                      </a:r>
                    </a:p>
                  </a:txBody>
                  <a:tcPr/>
                </a:tc>
                <a:tc>
                  <a:txBody>
                    <a:bodyPr/>
                    <a:lstStyle/>
                    <a:p>
                      <a:pPr algn="ctr"/>
                      <a:r>
                        <a:t>Formúla</a:t>
                      </a:r>
                    </a:p>
                  </a:txBody>
                  <a:tcPr/>
                </a:tc>
                <a:extLst>
                  <a:ext uri="{0D108BD9-81ED-4DB2-BD59-A6C34878D82A}">
                    <a16:rowId xmlns:a16="http://schemas.microsoft.com/office/drawing/2014/main" val="10000"/>
                  </a:ext>
                </a:extLst>
              </a:tr>
              <a:tr h="311154">
                <a:tc>
                  <a:txBody>
                    <a:bodyPr/>
                    <a:lstStyle/>
                    <a:p>
                      <a:pPr algn="ctr"/>
                      <a:r>
                        <a:t>ammóníum</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400" dirty="0"/>
                        <a:t>NH</a:t>
                      </a:r>
                      <a:r>
                        <a:rPr lang="en-US" sz="1400" baseline="-25000" dirty="0"/>
                        <a:t>4</a:t>
                      </a:r>
                      <a:r>
                        <a:rPr lang="en-US" sz="1400" baseline="30000" dirty="0"/>
                        <a:t>+</a:t>
                      </a:r>
                    </a:p>
                  </a:txBody>
                  <a:tcPr/>
                </a:tc>
                <a:tc>
                  <a:txBody>
                    <a:bodyPr/>
                    <a:lstStyle/>
                    <a:p>
                      <a:pPr algn="ctr"/>
                      <a:r>
                        <a:t>nítrat</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400" dirty="0"/>
                        <a:t>NO</a:t>
                      </a:r>
                      <a:r>
                        <a:rPr lang="en-US" sz="1400" baseline="-25000" dirty="0"/>
                        <a:t>3</a:t>
                      </a:r>
                      <a:r>
                        <a:rPr lang="en-US" sz="1400" baseline="30000" dirty="0"/>
                        <a:t>−</a:t>
                      </a:r>
                    </a:p>
                  </a:txBody>
                  <a:tcPr/>
                </a:tc>
                <a:extLst>
                  <a:ext uri="{0D108BD9-81ED-4DB2-BD59-A6C34878D82A}">
                    <a16:rowId xmlns:a16="http://schemas.microsoft.com/office/drawing/2014/main" val="10001"/>
                  </a:ext>
                </a:extLst>
              </a:tr>
              <a:tr h="311154">
                <a:tc>
                  <a:txBody>
                    <a:bodyPr/>
                    <a:lstStyle/>
                    <a:p>
                      <a:pPr algn="ctr"/>
                      <a:r>
                        <a:t>hýdróníum</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400" dirty="0"/>
                        <a:t>H</a:t>
                      </a:r>
                      <a:r>
                        <a:rPr lang="en-US" sz="1400" baseline="-25000" dirty="0"/>
                        <a:t>3</a:t>
                      </a:r>
                      <a:r>
                        <a:rPr lang="en-US" sz="1400" dirty="0"/>
                        <a:t>O</a:t>
                      </a:r>
                      <a:r>
                        <a:rPr lang="en-US" sz="1400" baseline="30000" dirty="0"/>
                        <a:t>+</a:t>
                      </a:r>
                    </a:p>
                  </a:txBody>
                  <a:tcPr/>
                </a:tc>
                <a:tc>
                  <a:txBody>
                    <a:bodyPr/>
                    <a:lstStyle/>
                    <a:p>
                      <a:pPr algn="ctr"/>
                      <a:r>
                        <a:t>nítrít</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400" dirty="0"/>
                        <a:t>NO</a:t>
                      </a:r>
                      <a:r>
                        <a:rPr lang="en-US" sz="1400" baseline="-25000" dirty="0"/>
                        <a:t>2</a:t>
                      </a:r>
                      <a:r>
                        <a:rPr lang="en-US" sz="1400" baseline="30000" dirty="0"/>
                        <a:t>−</a:t>
                      </a:r>
                    </a:p>
                  </a:txBody>
                  <a:tcPr/>
                </a:tc>
                <a:extLst>
                  <a:ext uri="{0D108BD9-81ED-4DB2-BD59-A6C34878D82A}">
                    <a16:rowId xmlns:a16="http://schemas.microsoft.com/office/drawing/2014/main" val="10002"/>
                  </a:ext>
                </a:extLst>
              </a:tr>
              <a:tr h="311154">
                <a:tc>
                  <a:txBody>
                    <a:bodyPr/>
                    <a:lstStyle/>
                    <a:p>
                      <a:pPr algn="ctr"/>
                      <a:r>
                        <a:t>peroxíð</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400" dirty="0"/>
                        <a:t>O</a:t>
                      </a:r>
                      <a:r>
                        <a:rPr lang="en-US" sz="1400" baseline="-25000" dirty="0"/>
                        <a:t>2</a:t>
                      </a:r>
                      <a:r>
                        <a:rPr lang="en-US" sz="1400" baseline="30000" dirty="0"/>
                        <a:t>2−</a:t>
                      </a:r>
                    </a:p>
                  </a:txBody>
                  <a:tcPr/>
                </a:tc>
                <a:tc>
                  <a:txBody>
                    <a:bodyPr/>
                    <a:lstStyle/>
                    <a:p>
                      <a:pPr algn="ctr"/>
                      <a:r>
                        <a:t>súlfat</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400" dirty="0"/>
                        <a:t>SO</a:t>
                      </a:r>
                      <a:r>
                        <a:rPr lang="en-US" sz="1400" baseline="-25000" dirty="0"/>
                        <a:t>4</a:t>
                      </a:r>
                      <a:r>
                        <a:rPr lang="en-US" sz="1400" baseline="30000" dirty="0"/>
                        <a:t>2−</a:t>
                      </a:r>
                    </a:p>
                  </a:txBody>
                  <a:tcPr/>
                </a:tc>
                <a:extLst>
                  <a:ext uri="{0D108BD9-81ED-4DB2-BD59-A6C34878D82A}">
                    <a16:rowId xmlns:a16="http://schemas.microsoft.com/office/drawing/2014/main" val="10003"/>
                  </a:ext>
                </a:extLst>
              </a:tr>
              <a:tr h="311154">
                <a:tc>
                  <a:txBody>
                    <a:bodyPr/>
                    <a:lstStyle/>
                    <a:p>
                      <a:pPr algn="ctr"/>
                      <a:r>
                        <a:t>hýdroxíð</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t>OH−</a:t>
                      </a:r>
                    </a:p>
                  </a:txBody>
                  <a:tcPr/>
                </a:tc>
                <a:tc>
                  <a:txBody>
                    <a:bodyPr/>
                    <a:lstStyle/>
                    <a:p>
                      <a:pPr algn="ctr"/>
                      <a:r>
                        <a:t>vetnissúlfat</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400" dirty="0"/>
                        <a:t>HSO</a:t>
                      </a:r>
                      <a:r>
                        <a:rPr lang="en-US" sz="1400" baseline="-25000" dirty="0"/>
                        <a:t>4</a:t>
                      </a:r>
                      <a:r>
                        <a:rPr lang="en-US" sz="1400" baseline="30000" dirty="0"/>
                        <a:t>−</a:t>
                      </a:r>
                      <a:r>
                        <a:rPr lang="en-US" sz="1400" dirty="0"/>
                        <a:t> </a:t>
                      </a:r>
                    </a:p>
                  </a:txBody>
                  <a:tcPr/>
                </a:tc>
                <a:extLst>
                  <a:ext uri="{0D108BD9-81ED-4DB2-BD59-A6C34878D82A}">
                    <a16:rowId xmlns:a16="http://schemas.microsoft.com/office/drawing/2014/main" val="10004"/>
                  </a:ext>
                </a:extLst>
              </a:tr>
              <a:tr h="311154">
                <a:tc>
                  <a:txBody>
                    <a:bodyPr/>
                    <a:lstStyle/>
                    <a:p>
                      <a:pPr algn="ctr"/>
                      <a:r>
                        <a:t>asetat</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400" dirty="0"/>
                        <a:t>CH</a:t>
                      </a:r>
                      <a:r>
                        <a:rPr lang="en-US" sz="1400" baseline="-25000" dirty="0"/>
                        <a:t>3</a:t>
                      </a:r>
                      <a:r>
                        <a:rPr lang="en-US" sz="1400" dirty="0"/>
                        <a:t>COO</a:t>
                      </a:r>
                      <a:r>
                        <a:rPr lang="en-US" sz="1400" baseline="30000" dirty="0"/>
                        <a:t>−</a:t>
                      </a:r>
                    </a:p>
                  </a:txBody>
                  <a:tcPr/>
                </a:tc>
                <a:tc>
                  <a:txBody>
                    <a:bodyPr/>
                    <a:lstStyle/>
                    <a:p>
                      <a:pPr algn="ctr"/>
                      <a:r>
                        <a:t>súlfít</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400" dirty="0"/>
                        <a:t>SO</a:t>
                      </a:r>
                      <a:r>
                        <a:rPr lang="en-US" sz="1400" baseline="-25000" dirty="0"/>
                        <a:t>3</a:t>
                      </a:r>
                      <a:r>
                        <a:rPr lang="en-US" sz="1400" baseline="30000" dirty="0"/>
                        <a:t>2−</a:t>
                      </a:r>
                    </a:p>
                  </a:txBody>
                  <a:tcPr/>
                </a:tc>
                <a:extLst>
                  <a:ext uri="{0D108BD9-81ED-4DB2-BD59-A6C34878D82A}">
                    <a16:rowId xmlns:a16="http://schemas.microsoft.com/office/drawing/2014/main" val="10005"/>
                  </a:ext>
                </a:extLst>
              </a:tr>
              <a:tr h="311154">
                <a:tc>
                  <a:txBody>
                    <a:bodyPr/>
                    <a:lstStyle/>
                    <a:p>
                      <a:pPr algn="ctr"/>
                      <a:r>
                        <a:t>sýaníð</a:t>
                      </a:r>
                    </a:p>
                  </a:txBody>
                  <a:tcPr/>
                </a:tc>
                <a:tc>
                  <a:txBody>
                    <a:bodyPr/>
                    <a:lstStyle/>
                    <a:p>
                      <a:pPr algn="ctr"/>
                      <a:r>
                        <a:t>CN−</a:t>
                      </a:r>
                      <a:endParaRPr lang="en-US" dirty="0"/>
                    </a:p>
                  </a:txBody>
                  <a:tcPr/>
                </a:tc>
                <a:tc>
                  <a:txBody>
                    <a:bodyPr/>
                    <a:lstStyle/>
                    <a:p>
                      <a:pPr algn="ctr"/>
                      <a:r>
                        <a:t>vetnissúlfít</a:t>
                      </a:r>
                    </a:p>
                  </a:txBody>
                  <a:tcPr/>
                </a:tc>
                <a:tc>
                  <a:txBody>
                    <a:bodyPr/>
                    <a:lstStyle/>
                    <a:p>
                      <a:pPr algn="ctr"/>
                      <a:r>
                        <a:rPr lang="en-US" sz="1400" dirty="0"/>
                        <a:t>HSO</a:t>
                      </a:r>
                      <a:r>
                        <a:rPr lang="en-US" sz="1400" baseline="-25000" dirty="0"/>
                        <a:t>3</a:t>
                      </a:r>
                      <a:r>
                        <a:rPr lang="en-US" sz="1400" baseline="30000" dirty="0"/>
                        <a:t>−</a:t>
                      </a:r>
                      <a:r>
                        <a:rPr lang="en-US" sz="1400" dirty="0"/>
                        <a:t> </a:t>
                      </a:r>
                      <a:endParaRPr lang="en-US" dirty="0"/>
                    </a:p>
                  </a:txBody>
                  <a:tcPr/>
                </a:tc>
                <a:extLst>
                  <a:ext uri="{0D108BD9-81ED-4DB2-BD59-A6C34878D82A}">
                    <a16:rowId xmlns:a16="http://schemas.microsoft.com/office/drawing/2014/main" val="10006"/>
                  </a:ext>
                </a:extLst>
              </a:tr>
              <a:tr h="311154">
                <a:tc>
                  <a:txBody>
                    <a:bodyPr/>
                    <a:lstStyle/>
                    <a:p>
                      <a:pPr algn="ctr"/>
                      <a:r>
                        <a:t>asíð</a:t>
                      </a:r>
                      <a:endParaRPr lang="en-US" dirty="0"/>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400" dirty="0"/>
                        <a:t>N</a:t>
                      </a:r>
                      <a:r>
                        <a:rPr lang="en-US" sz="1400" baseline="-25000" dirty="0"/>
                        <a:t>3</a:t>
                      </a:r>
                      <a:r>
                        <a:rPr lang="en-US" sz="1400" baseline="30000" dirty="0"/>
                        <a:t>−</a:t>
                      </a:r>
                    </a:p>
                  </a:txBody>
                  <a:tcPr/>
                </a:tc>
                <a:tc>
                  <a:txBody>
                    <a:bodyPr/>
                    <a:lstStyle/>
                    <a:p>
                      <a:pPr algn="ctr"/>
                      <a:r>
                        <a:t>fosfat</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400" dirty="0"/>
                        <a:t>PO</a:t>
                      </a:r>
                      <a:r>
                        <a:rPr lang="en-US" sz="1400" baseline="-25000" dirty="0"/>
                        <a:t>4</a:t>
                      </a:r>
                      <a:r>
                        <a:rPr lang="en-US" sz="1400" baseline="30000" dirty="0"/>
                        <a:t>3−</a:t>
                      </a:r>
                    </a:p>
                  </a:txBody>
                  <a:tcPr/>
                </a:tc>
                <a:extLst>
                  <a:ext uri="{0D108BD9-81ED-4DB2-BD59-A6C34878D82A}">
                    <a16:rowId xmlns:a16="http://schemas.microsoft.com/office/drawing/2014/main" val="10007"/>
                  </a:ext>
                </a:extLst>
              </a:tr>
              <a:tr h="311154">
                <a:tc>
                  <a:txBody>
                    <a:bodyPr/>
                    <a:lstStyle/>
                    <a:p>
                      <a:pPr algn="ctr"/>
                      <a:r>
                        <a:t>karbónat</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400" dirty="0"/>
                        <a:t>CO</a:t>
                      </a:r>
                      <a:r>
                        <a:rPr lang="en-US" sz="1400" baseline="-25000" dirty="0"/>
                        <a:t>3</a:t>
                      </a:r>
                      <a:r>
                        <a:rPr lang="en-US" sz="1400" baseline="30000" dirty="0"/>
                        <a:t>2−</a:t>
                      </a:r>
                    </a:p>
                  </a:txBody>
                  <a:tcPr/>
                </a:tc>
                <a:tc>
                  <a:txBody>
                    <a:bodyPr/>
                    <a:lstStyle/>
                    <a:p>
                      <a:pPr algn="ctr"/>
                      <a:r>
                        <a:t>vetnisfosfat</a:t>
                      </a:r>
                      <a:endParaRPr lang="en-US" dirty="0"/>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400" dirty="0"/>
                        <a:t>HPO</a:t>
                      </a:r>
                      <a:r>
                        <a:rPr lang="en-US" sz="1400" baseline="-25000" dirty="0"/>
                        <a:t>4</a:t>
                      </a:r>
                      <a:r>
                        <a:rPr lang="en-US" sz="1400" baseline="30000" dirty="0"/>
                        <a:t>2−</a:t>
                      </a:r>
                    </a:p>
                  </a:txBody>
                  <a:tcPr/>
                </a:tc>
                <a:extLst>
                  <a:ext uri="{0D108BD9-81ED-4DB2-BD59-A6C34878D82A}">
                    <a16:rowId xmlns:a16="http://schemas.microsoft.com/office/drawing/2014/main" val="10008"/>
                  </a:ext>
                </a:extLst>
              </a:tr>
              <a:tr h="311154">
                <a:tc>
                  <a:txBody>
                    <a:bodyPr/>
                    <a:lstStyle/>
                    <a:p>
                      <a:pPr algn="ctr"/>
                      <a:r>
                        <a:t>bíkarbónat</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400" dirty="0"/>
                        <a:t>HCO</a:t>
                      </a:r>
                      <a:r>
                        <a:rPr lang="en-US" sz="1400" baseline="-25000" dirty="0"/>
                        <a:t>3</a:t>
                      </a:r>
                      <a:r>
                        <a:rPr lang="en-US" sz="1400" baseline="30000" dirty="0"/>
                        <a:t>−</a:t>
                      </a:r>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10009"/>
                  </a:ext>
                </a:extLst>
              </a:tr>
              <a:tr h="311154">
                <a:tc>
                  <a:txBody>
                    <a:bodyPr/>
                    <a:lstStyle/>
                    <a:p>
                      <a:pPr algn="ctr"/>
                      <a:r>
                        <a:t>tvívetnisfosfat</a:t>
                      </a:r>
                    </a:p>
                  </a:txBody>
                  <a:tcPr/>
                </a:tc>
                <a:tc>
                  <a:txBody>
                    <a:bodyPr/>
                    <a:lstStyle/>
                    <a:p>
                      <a:pPr algn="ctr"/>
                      <a:r>
                        <a:rPr lang="en-US" sz="1400" dirty="0"/>
                        <a:t>H</a:t>
                      </a:r>
                      <a:r>
                        <a:rPr lang="en-US" sz="1400" baseline="-25000" dirty="0"/>
                        <a:t>2</a:t>
                      </a:r>
                      <a:r>
                        <a:rPr lang="en-US" sz="1400" dirty="0"/>
                        <a:t>PO</a:t>
                      </a:r>
                      <a:r>
                        <a:rPr lang="en-US" sz="1400" baseline="-25000" dirty="0"/>
                        <a:t>4</a:t>
                      </a:r>
                      <a:r>
                        <a:rPr lang="en-US" sz="1400" baseline="30000" dirty="0"/>
                        <a:t>−</a:t>
                      </a:r>
                      <a:r>
                        <a:rPr lang="en-US" sz="1400" dirty="0"/>
                        <a:t> </a:t>
                      </a:r>
                      <a:endParaRPr lang="en-US" dirty="0"/>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10010"/>
                  </a:ext>
                </a:extLst>
              </a:tr>
              <a:tr h="311154">
                <a:tc>
                  <a:txBody>
                    <a:bodyPr/>
                    <a:lstStyle/>
                    <a:p>
                      <a:pPr algn="ctr"/>
                      <a:r>
                        <a:t>perklórat</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400" dirty="0"/>
                        <a:t>ClO</a:t>
                      </a:r>
                      <a:r>
                        <a:rPr lang="en-US" sz="1400" baseline="-25000" dirty="0"/>
                        <a:t>4</a:t>
                      </a:r>
                      <a:r>
                        <a:rPr lang="en-US" sz="1400" baseline="30000" dirty="0"/>
                        <a:t>−</a:t>
                      </a:r>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10011"/>
                  </a:ext>
                </a:extLst>
              </a:tr>
              <a:tr h="311154">
                <a:tc>
                  <a:txBody>
                    <a:bodyPr/>
                    <a:lstStyle/>
                    <a:p>
                      <a:pPr algn="ctr"/>
                      <a:r>
                        <a:t>klórat</a:t>
                      </a:r>
                    </a:p>
                  </a:txBody>
                  <a:tcPr/>
                </a:tc>
                <a:tc>
                  <a:txBody>
                    <a:bodyPr/>
                    <a:lstStyle/>
                    <a:p>
                      <a:pPr algn="ctr"/>
                      <a:r>
                        <a:rPr lang="en-US" sz="1400" dirty="0"/>
                        <a:t>ClO</a:t>
                      </a:r>
                      <a:r>
                        <a:rPr lang="en-US" sz="1400" baseline="-25000" dirty="0"/>
                        <a:t>3</a:t>
                      </a:r>
                      <a:r>
                        <a:rPr lang="en-US" sz="1400" baseline="30000" dirty="0"/>
                        <a:t>−</a:t>
                      </a:r>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10012"/>
                  </a:ext>
                </a:extLst>
              </a:tr>
              <a:tr h="311154">
                <a:tc>
                  <a:txBody>
                    <a:bodyPr/>
                    <a:lstStyle/>
                    <a:p>
                      <a:pPr algn="ctr"/>
                      <a:r>
                        <a:t>klórít</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400" dirty="0"/>
                        <a:t>ClO</a:t>
                      </a:r>
                      <a:r>
                        <a:rPr lang="en-US" sz="1400" baseline="-25000" dirty="0"/>
                        <a:t>2</a:t>
                      </a:r>
                      <a:r>
                        <a:rPr lang="en-US" sz="1400" baseline="30000" dirty="0"/>
                        <a:t>−</a:t>
                      </a:r>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10013"/>
                  </a:ext>
                </a:extLst>
              </a:tr>
              <a:tr h="311154">
                <a:tc>
                  <a:txBody>
                    <a:bodyPr/>
                    <a:lstStyle/>
                    <a:p>
                      <a:pPr algn="ctr"/>
                      <a:r>
                        <a:t>hýpóklórít</a:t>
                      </a:r>
                    </a:p>
                  </a:txBody>
                  <a:tcPr/>
                </a:tc>
                <a:tc>
                  <a:txBody>
                    <a:bodyPr/>
                    <a:lstStyle/>
                    <a:p>
                      <a:pPr algn="ctr"/>
                      <a:r>
                        <a:rPr lang="en-US" sz="1400" dirty="0" err="1"/>
                        <a:t>ClO</a:t>
                      </a:r>
                      <a:r>
                        <a:rPr lang="en-US" sz="1400" baseline="30000" dirty="0"/>
                        <a:t>−</a:t>
                      </a:r>
                      <a:r>
                        <a:rPr lang="en-US" sz="1400" dirty="0"/>
                        <a:t> </a:t>
                      </a:r>
                      <a:endParaRPr lang="en-US" dirty="0"/>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10014"/>
                  </a:ext>
                </a:extLst>
              </a:tr>
              <a:tr h="311154">
                <a:tc>
                  <a:txBody>
                    <a:bodyPr/>
                    <a:lstStyle/>
                    <a:p>
                      <a:pPr algn="ctr"/>
                      <a:r>
                        <a:t>krómat</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400" dirty="0"/>
                        <a:t>CrO</a:t>
                      </a:r>
                      <a:r>
                        <a:rPr lang="en-US" sz="1400" baseline="-25000" dirty="0"/>
                        <a:t>4</a:t>
                      </a:r>
                      <a:r>
                        <a:rPr lang="en-US" sz="1400" baseline="30000" dirty="0"/>
                        <a:t>2−</a:t>
                      </a:r>
                      <a:endParaRPr lang="en-US" dirty="0"/>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10015"/>
                  </a:ext>
                </a:extLst>
              </a:tr>
              <a:tr h="311154">
                <a:tc>
                  <a:txBody>
                    <a:bodyPr/>
                    <a:lstStyle/>
                    <a:p>
                      <a:pPr algn="ctr"/>
                      <a:r>
                        <a:t>tvíkrómat</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400" dirty="0"/>
                        <a:t>Cr</a:t>
                      </a:r>
                      <a:r>
                        <a:rPr lang="en-US" sz="1400" baseline="-25000" dirty="0"/>
                        <a:t>2</a:t>
                      </a:r>
                      <a:r>
                        <a:rPr lang="en-US" sz="1400" dirty="0"/>
                        <a:t>O</a:t>
                      </a:r>
                      <a:r>
                        <a:rPr lang="en-US" sz="1400" baseline="-25000" dirty="0"/>
                        <a:t>7</a:t>
                      </a:r>
                      <a:r>
                        <a:rPr lang="en-US" sz="1400" baseline="30000" dirty="0"/>
                        <a:t>2−</a:t>
                      </a:r>
                      <a:endParaRPr lang="en-US" dirty="0"/>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10016"/>
                  </a:ext>
                </a:extLst>
              </a:tr>
              <a:tr h="311154">
                <a:tc>
                  <a:txBody>
                    <a:bodyPr/>
                    <a:lstStyle/>
                    <a:p>
                      <a:pPr algn="ctr"/>
                      <a:r>
                        <a:t>permanganat</a:t>
                      </a:r>
                    </a:p>
                  </a:txBody>
                  <a:tcPr/>
                </a:tc>
                <a:tc>
                  <a:txBody>
                    <a:bodyPr/>
                    <a:lstStyle/>
                    <a:p>
                      <a:pPr algn="ctr"/>
                      <a:r>
                        <a:rPr lang="en-US" sz="1400" dirty="0"/>
                        <a:t>MnO</a:t>
                      </a:r>
                      <a:r>
                        <a:rPr lang="en-US" sz="1400" baseline="-25000" dirty="0"/>
                        <a:t>4</a:t>
                      </a:r>
                      <a:r>
                        <a:rPr lang="en-US" sz="1400" baseline="30000" dirty="0"/>
                        <a:t>−</a:t>
                      </a:r>
                      <a:endParaRPr lang="en-US" dirty="0"/>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10017"/>
                  </a:ext>
                </a:extLst>
              </a:tr>
            </a:tbl>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62263982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Nafngiftir oxóanjóna</a:t>
            </a:r>
          </a:p>
        </p:txBody>
      </p:sp>
      <p:sp>
        <p:nvSpPr>
          <p:cNvPr id="3" name="Content Placeholder 2"/>
          <p:cNvSpPr>
            <a:spLocks noGrp="1"/>
          </p:cNvSpPr>
          <p:nvPr>
            <p:ph idx="1"/>
          </p:nvPr>
        </p:nvSpPr>
        <p:spPr>
          <a:xfrm>
            <a:off x="628650" y="955965"/>
            <a:ext cx="7886700" cy="5026546"/>
          </a:xfrm>
        </p:spPr>
        <p:txBody>
          <a:bodyPr wrap="square">
            <a:normAutofit/>
          </a:bodyPr>
          <a:lstStyle/>
          <a:p>
            <a:pPr>
              <a:spcBef>
                <a:spcPts val="0"/>
              </a:spcBef>
              <a:spcAft>
                <a:spcPts val="0"/>
              </a:spcAft>
            </a:pPr>
            <a:r>
              <a:rPr sz="1700"/>
              <a:t>Það er til kerfi fyrir nafngiftir oxóanjóna.</a:t>
            </a:r>
          </a:p>
          <a:p>
            <a:pPr>
              <a:spcBef>
                <a:spcPts val="0"/>
              </a:spcBef>
              <a:spcAft>
                <a:spcPts val="0"/>
              </a:spcAft>
            </a:pPr>
          </a:p>
          <a:p>
            <a:pPr>
              <a:spcBef>
                <a:spcPts val="0"/>
              </a:spcBef>
              <a:spcAft>
                <a:spcPts val="0"/>
              </a:spcAft>
            </a:pPr>
            <a:r>
              <a:rPr sz="1700"/>
              <a:t>Þegar málmleysingi myndar tvær oxóanjónir:</a:t>
            </a:r>
          </a:p>
          <a:p>
            <a:pPr>
              <a:spcBef>
                <a:spcPts val="0"/>
              </a:spcBef>
              <a:spcAft>
                <a:spcPts val="0"/>
              </a:spcAft>
            </a:pPr>
            <a:r>
              <a:rPr sz="1700"/>
              <a:t>–at er viðskeytið sem notað er fyrir jónina með stærri fjölda súrefnisfrumeinda</a:t>
            </a:r>
          </a:p>
          <a:p>
            <a:pPr>
              <a:spcBef>
                <a:spcPts val="0"/>
              </a:spcBef>
              <a:spcAft>
                <a:spcPts val="0"/>
              </a:spcAft>
            </a:pPr>
            <a:r>
              <a:rPr sz="1700"/>
              <a:t>–ít er viðskeytið sem notað er fyrir jónina með minni fjölda súrefnisfrumeinda</a:t>
            </a:r>
          </a:p>
          <a:p>
            <a:pPr>
              <a:spcBef>
                <a:spcPts val="0"/>
              </a:spcBef>
              <a:spcAft>
                <a:spcPts val="0"/>
              </a:spcAft>
            </a:pPr>
          </a:p>
          <a:p>
            <a:pPr>
              <a:spcBef>
                <a:spcPts val="0"/>
              </a:spcBef>
              <a:spcAft>
                <a:spcPts val="0"/>
              </a:spcAft>
            </a:pPr>
            <a:r>
              <a:rPr sz="1700"/>
              <a:t>Þegar málmleysingi myndar fleiri en tvær oxóanjónir eru forskeyti notuð til viðbótar við –at og –ít.</a:t>
            </a:r>
          </a:p>
          <a:p>
            <a:pPr>
              <a:spcBef>
                <a:spcPts val="0"/>
              </a:spcBef>
              <a:spcAft>
                <a:spcPts val="0"/>
              </a:spcAft>
            </a:pPr>
            <a:r>
              <a:rPr sz="1700"/>
              <a:t>per– (mesti fjöldi súrefnisfrumeinda)</a:t>
            </a:r>
          </a:p>
          <a:p>
            <a:pPr>
              <a:spcBef>
                <a:spcPts val="0"/>
              </a:spcBef>
              <a:spcAft>
                <a:spcPts val="0"/>
              </a:spcAft>
            </a:pPr>
            <a:r>
              <a:rPr sz="1700"/>
              <a:t>hýpó– (minnsti fjöldi súrefnisfrumeinda)</a:t>
            </a:r>
          </a:p>
          <a:p>
            <a:pPr>
              <a:spcBef>
                <a:spcPts val="0"/>
              </a:spcBef>
              <a:spcAft>
                <a:spcPts val="0"/>
              </a:spcAft>
            </a:pP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51288406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Tegundir efnatengja</a:t>
            </a:r>
          </a:p>
        </p:txBody>
      </p:sp>
      <p:sp>
        <p:nvSpPr>
          <p:cNvPr id="3" name="Content Placeholder 2"/>
          <p:cNvSpPr>
            <a:spLocks noGrp="1"/>
          </p:cNvSpPr>
          <p:nvPr>
            <p:ph idx="1"/>
          </p:nvPr>
        </p:nvSpPr>
        <p:spPr>
          <a:xfrm>
            <a:off x="628650" y="955965"/>
            <a:ext cx="7886700" cy="4306699"/>
          </a:xfrm>
        </p:spPr>
        <p:txBody>
          <a:bodyPr/>
          <a:lstStyle/>
          <a:p>
            <a:r>
              <a:rPr/>
              <a:t>Þegar rafeindir flytjast á milli frumeinda myndast jónir og jónatengi verður til.</a:t>
            </a:r>
          </a:p>
          <a:p/>
          <a:p>
            <a:r>
              <a:rPr/>
              <a:t>Jónatengi eru rafstöðuaðdráttarkraftar.</a:t>
            </a:r>
          </a:p>
          <a:p/>
          <a:p>
            <a:r>
              <a:rPr/>
              <a:t>Þegar rafeindum er deilt og sameindir myndast verður til samgilt tengi.</a:t>
            </a:r>
          </a:p>
          <a:p/>
          <a:p>
            <a:r>
              <a:rPr/>
              <a:t>Efnasambönd flokkast sem jónaefni eða sameindaefni (samgild efnasambönd) á grundvelli þeirra tengja sem eru í þeim.</a:t>
            </a:r>
          </a:p>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717881762"/>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Jónaefni</a:t>
            </a:r>
          </a:p>
        </p:txBody>
      </p:sp>
      <p:sp>
        <p:nvSpPr>
          <p:cNvPr id="3" name="Content Placeholder 2"/>
          <p:cNvSpPr>
            <a:spLocks noGrp="1"/>
          </p:cNvSpPr>
          <p:nvPr>
            <p:ph idx="1"/>
          </p:nvPr>
        </p:nvSpPr>
        <p:spPr>
          <a:xfrm>
            <a:off x="628650" y="955965"/>
            <a:ext cx="7886700" cy="4744444"/>
          </a:xfrm>
        </p:spPr>
        <p:txBody>
          <a:bodyPr>
            <a:normAutofit/>
          </a:bodyPr>
          <a:lstStyle/>
          <a:p>
            <a:r>
              <a:rPr/>
              <a:t>Málmar gefa auðveldlega frá sér rafeindir — mynda katjónir.</a:t>
            </a:r>
          </a:p>
          <a:p/>
          <a:p>
            <a:r>
              <a:rPr/>
              <a:t>Málmleysingjar taka auðveldlega til sín rafeindir — mynda anjónir.</a:t>
            </a:r>
          </a:p>
          <a:p/>
          <a:p>
            <a:r>
              <a:rPr/>
              <a:t>Þegar málmur og málmleysingi hvarfast á sér venjulega stað flutningur rafeinda.</a:t>
            </a:r>
          </a:p>
          <a:p/>
          <a:p>
            <a:r>
              <a:rPr/>
              <a:t>Málmar og málmleysingjar mynda almennt jónaefni.</a:t>
            </a:r>
          </a:p>
          <a:p/>
          <a:p>
            <a:r>
              <a:rPr/>
              <a:t>Efnasamband sem inniheldur jónir og helst saman með jónatengjum kallast jónaefni.</a:t>
            </a:r>
          </a:p>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49898499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Dæmi um jónaefni</a:t>
            </a:r>
          </a:p>
        </p:txBody>
      </p:sp>
      <p:sp>
        <p:nvSpPr>
          <p:cNvPr id="3" name="Content Placeholder 2"/>
          <p:cNvSpPr>
            <a:spLocks noGrp="1"/>
          </p:cNvSpPr>
          <p:nvPr>
            <p:ph idx="1"/>
          </p:nvPr>
        </p:nvSpPr>
        <p:spPr>
          <a:xfrm>
            <a:off x="628650" y="955965"/>
            <a:ext cx="7886700" cy="4802809"/>
          </a:xfrm>
        </p:spPr>
        <p:txBody>
          <a:bodyPr wrap="square">
            <a:normAutofit/>
          </a:bodyPr>
          <a:lstStyle/>
          <a:p>
            <a:pPr>
              <a:spcBef>
                <a:spcPts val="0"/>
              </a:spcBef>
              <a:spcAft>
                <a:spcPts val="0"/>
              </a:spcAft>
            </a:pPr>
            <a:r>
              <a:rPr sz="1700"/>
              <a:t>Na og Cl</a:t>
            </a:r>
          </a:p>
          <a:p>
            <a:pPr>
              <a:spcBef>
                <a:spcPts val="0"/>
              </a:spcBef>
              <a:spcAft>
                <a:spcPts val="0"/>
              </a:spcAft>
            </a:pPr>
            <a:r>
              <a:rPr sz="1700"/>
              <a:t>Ein Na-frumeind gefur frá sér eina rafeind og myndar Na+ jón.</a:t>
            </a:r>
          </a:p>
          <a:p>
            <a:pPr>
              <a:spcBef>
                <a:spcPts val="0"/>
              </a:spcBef>
              <a:spcAft>
                <a:spcPts val="0"/>
              </a:spcAft>
            </a:pPr>
            <a:r>
              <a:rPr sz="1700"/>
              <a:t>Ein Cl-frumeind tekur við þeirri rafeind og myndar Cl– jón.</a:t>
            </a:r>
          </a:p>
          <a:p>
            <a:pPr>
              <a:spcBef>
                <a:spcPts val="0"/>
              </a:spcBef>
              <a:spcAft>
                <a:spcPts val="0"/>
              </a:spcAft>
            </a:pPr>
            <a:r>
              <a:rPr sz="1700"/>
              <a:t>Jónaefnið NaCl myndast.</a:t>
            </a:r>
          </a:p>
          <a:p>
            <a:pPr>
              <a:spcBef>
                <a:spcPts val="0"/>
              </a:spcBef>
              <a:spcAft>
                <a:spcPts val="0"/>
              </a:spcAft>
            </a:pPr>
          </a:p>
          <a:p>
            <a:pPr>
              <a:spcBef>
                <a:spcPts val="0"/>
              </a:spcBef>
              <a:spcAft>
                <a:spcPts val="0"/>
              </a:spcAft>
            </a:pPr>
            <a:r>
              <a:rPr sz="1700"/>
              <a:t>Ca og Cl</a:t>
            </a:r>
          </a:p>
          <a:p>
            <a:pPr>
              <a:spcBef>
                <a:spcPts val="0"/>
              </a:spcBef>
              <a:spcAft>
                <a:spcPts val="0"/>
              </a:spcAft>
            </a:pPr>
            <a:r>
              <a:rPr sz="1700"/>
              <a:t>Ein Ca-frumeind gefur frá sér tvær rafeindir og myndar Ca2+ jón.</a:t>
            </a:r>
          </a:p>
          <a:p>
            <a:pPr>
              <a:spcBef>
                <a:spcPts val="0"/>
              </a:spcBef>
              <a:spcAft>
                <a:spcPts val="0"/>
              </a:spcAft>
            </a:pPr>
            <a:r>
              <a:rPr sz="1700"/>
              <a:t>Tvær Cl-frumeindir taka hvor um sig við einni rafeind og mynda tvær Cl– jónir.</a:t>
            </a:r>
          </a:p>
          <a:p>
            <a:pPr>
              <a:spcBef>
                <a:spcPts val="0"/>
              </a:spcBef>
              <a:spcAft>
                <a:spcPts val="0"/>
              </a:spcAft>
            </a:pPr>
            <a:r>
              <a:rPr sz="1700"/>
              <a:t>Jónaefnið CaCl2 myndast.</a:t>
            </a:r>
          </a:p>
          <a:p>
            <a:pPr>
              <a:spcBef>
                <a:spcPts val="0"/>
              </a:spcBef>
              <a:spcAft>
                <a:spcPts val="0"/>
              </a:spcAft>
            </a:pP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18786939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Eiginleikar jónaefna</a:t>
            </a:r>
          </a:p>
        </p:txBody>
      </p:sp>
      <p:sp>
        <p:nvSpPr>
          <p:cNvPr id="3" name="Content Placeholder 2"/>
          <p:cNvSpPr>
            <a:spLocks noGrp="1"/>
          </p:cNvSpPr>
          <p:nvPr>
            <p:ph idx="1"/>
          </p:nvPr>
        </p:nvSpPr>
        <p:spPr/>
        <p:txBody>
          <a:bodyPr/>
          <a:lstStyle/>
          <a:p>
            <a:r>
              <a:rPr/>
              <a:t>Venjulega föst efni með hátt bræðslu- og suðumark.</a:t>
            </a:r>
          </a:p>
          <a:p/>
          <a:p>
            <a:r>
              <a:rPr/>
              <a:t>Óleiðandi í föstu formi.</a:t>
            </a:r>
          </a:p>
          <a:p/>
          <a:p>
            <a:r>
              <a:rPr/>
              <a:t>Leiðandi í bráðnu formi.</a:t>
            </a:r>
          </a:p>
          <a:p/>
        </p:txBody>
      </p:sp>
      <p:sp>
        <p:nvSpPr>
          <p:cNvPr id="4" name="Content Placeholder 3"/>
          <p:cNvSpPr>
            <a:spLocks noGrp="1"/>
          </p:cNvSpPr>
          <p:nvPr>
            <p:ph idx="13"/>
          </p:nvPr>
        </p:nvSpPr>
        <p:spPr/>
        <p:txBody>
          <a:bodyPr/>
          <a:lstStyle/>
          <a:p/>
        </p:txBody>
      </p:sp>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973110607"/>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2.30</a:t>
            </a:r>
          </a:p>
        </p:txBody>
      </p:sp>
      <p:pic>
        <p:nvPicPr>
          <p:cNvPr id="2" name="Figure" descr="This figure shows three photos connected by right-facing arrows. The first shows a light bulb as part of a complex lab equipment setup. The light bulb is not lit. The second photo shows a substances being heated or set on fire. The third shows the light bulb again which is lit."/>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628650" y="1183572"/>
            <a:ext cx="7886700" cy="3339919"/>
          </a:xfrm>
        </p:spPr>
      </p:pic>
      <p:sp>
        <p:nvSpPr>
          <p:cNvPr id="7" name="Figure Legend"/>
          <p:cNvSpPr>
            <a:spLocks noGrp="1"/>
          </p:cNvSpPr>
          <p:nvPr>
            <p:ph idx="13"/>
          </p:nvPr>
        </p:nvSpPr>
        <p:spPr/>
        <p:txBody>
          <a:bodyPr>
            <a:normAutofit/>
          </a:bodyPr>
          <a:lstStyle/>
          <a:p>
            <a:r>
              <a:rPr/>
              <a:t>Natríumklóríð bráðnar við 801 °C og leiðir rafmagn þegar það er bráðið. (mynd: breytt verk eftir Mark Blaser og Matt Evans)</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16870990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Formúlur jónaefna</a:t>
            </a:r>
          </a:p>
        </p:txBody>
      </p:sp>
      <p:sp>
        <p:nvSpPr>
          <p:cNvPr id="3" name="Content Placeholder 2"/>
          <p:cNvSpPr>
            <a:spLocks noGrp="1"/>
          </p:cNvSpPr>
          <p:nvPr>
            <p:ph idx="1"/>
          </p:nvPr>
        </p:nvSpPr>
        <p:spPr>
          <a:xfrm>
            <a:off x="628650" y="955965"/>
            <a:ext cx="7886700" cy="4413703"/>
          </a:xfrm>
        </p:spPr>
        <p:txBody>
          <a:bodyPr/>
          <a:lstStyle/>
          <a:p>
            <a:r>
              <a:rPr/>
              <a:t>Jónaefni eru í heildina rafhlutlaus.</a:t>
            </a:r>
          </a:p>
          <a:p/>
          <a:p>
            <a:r>
              <a:rPr/>
              <a:t>Formúla jónaefnis verður að hafa slíkt hlutfall jóna að fjöldi jákvæðra og neikvæðra hleðslna sé jafn.</a:t>
            </a:r>
          </a:p>
          <a:p/>
          <a:p>
            <a:r>
              <a:rPr/>
              <a:t>Þessar formúlur eru ekki sameindaformúlur.</a:t>
            </a:r>
          </a:p>
          <a:p/>
          <a:p>
            <a:r>
              <a:rPr/>
              <a:t>Dæmi: Al3+ og O2– mynda Al2O3</a:t>
            </a:r>
          </a:p>
          <a:p>
            <a:r>
              <a:rPr/>
              <a:t>Tvær Al3+ jónir gefa sex jákvæðar hleðslur.</a:t>
            </a:r>
          </a:p>
          <a:p>
            <a:r>
              <a:rPr/>
              <a:t>Þrjár O2– jónir gefa sex neikvæðar hleðslur.</a:t>
            </a:r>
          </a:p>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047084510"/>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2.31</a:t>
            </a:r>
          </a:p>
        </p:txBody>
      </p:sp>
      <p:sp>
        <p:nvSpPr>
          <p:cNvPr id="7" name="Figure Legend"/>
          <p:cNvSpPr>
            <a:spLocks noGrp="1"/>
          </p:cNvSpPr>
          <p:nvPr>
            <p:ph idx="13"/>
          </p:nvPr>
        </p:nvSpPr>
        <p:spPr/>
        <p:txBody>
          <a:bodyPr>
            <a:normAutofit/>
          </a:bodyPr>
          <a:lstStyle/>
          <a:p>
            <a:r>
              <a:rPr/>
              <a:t>Þótt hreint áloxíð sé litlaust, gefur snefilmagn af járni og títani bláum safír sinn einkennandi lit. (mynd: breytt verk eftir Stanislav Doronenko)</a:t>
            </a:r>
          </a:p>
        </p:txBody>
      </p:sp>
      <p:pic>
        <p:nvPicPr>
          <p:cNvPr id="9" name="Figure" descr="This is a photograph of a ring with a sapphire set in it."/>
          <p:cNvPicPr>
            <a:picLocks noChangeAspect="1"/>
          </p:cNvPicPr>
          <p:nvPr/>
        </p:nvPicPr>
        <p:blipFill>
          <a:blip r:embed="rId3">
            <a:extLst>
              <a:ext uri="{28A0092B-C50C-407E-A947-70E740481C1C}">
                <a14:useLocalDpi xmlns:a14="http://schemas.microsoft.com/office/drawing/2010/main" val="0"/>
              </a:ext>
            </a:extLst>
          </a:blip>
          <a:srcRect l="-37893" r="-37893"/>
          <a:stretch>
            <a:fillRect/>
          </a:stretch>
        </p:blipFill>
        <p:spPr>
          <a:xfrm>
            <a:off x="457199" y="1122386"/>
            <a:ext cx="8062913" cy="3500071"/>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59722895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Formúlur jónaefna (framhald)</a:t>
            </a:r>
          </a:p>
        </p:txBody>
      </p:sp>
      <p:sp>
        <p:nvSpPr>
          <p:cNvPr id="3" name="Content Placeholder 2"/>
          <p:cNvSpPr>
            <a:spLocks noGrp="1"/>
          </p:cNvSpPr>
          <p:nvPr>
            <p:ph idx="1"/>
          </p:nvPr>
        </p:nvSpPr>
        <p:spPr>
          <a:xfrm>
            <a:off x="628650" y="955965"/>
            <a:ext cx="7886700" cy="4335882"/>
          </a:xfrm>
        </p:spPr>
        <p:txBody>
          <a:bodyPr>
            <a:normAutofit/>
          </a:bodyPr>
          <a:lstStyle/>
          <a:p>
            <a:r>
              <a:rPr/>
              <a:t>Mörg jónaefni innihalda fjölatóma jónir sem katjón, anjón eða bæði.</a:t>
            </a:r>
          </a:p>
          <a:p/>
          <a:p>
            <a:r>
              <a:rPr/>
              <a:t>Meðhöndlið fjölatóma jónir sem stakar einingar.</a:t>
            </a:r>
          </a:p>
          <a:p/>
          <a:p>
            <a:r>
              <a:rPr/>
              <a:t>Svigar í formúlu eru notaðir til að gefa til kynna hóp atóma sem hegða sér sem eining.</a:t>
            </a:r>
          </a:p>
          <a:p/>
          <a:p>
            <a:r>
              <a:rPr/>
              <a:t>Dæmi: Ca2+ og PO43– mynda Ca3(PO4)2</a:t>
            </a:r>
          </a:p>
          <a:p>
            <a:r>
              <a:rPr/>
              <a:t>Þrjár Ca2+ jónir gefa sex jákvæðar hleðslur.</a:t>
            </a:r>
          </a:p>
          <a:p>
            <a:r>
              <a:rPr/>
              <a:t>Tvær PO43– jónir gefa sex neikvæðar hleðslur.</a:t>
            </a:r>
          </a:p>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592024927"/>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Sameindaefni</a:t>
            </a:r>
          </a:p>
        </p:txBody>
      </p:sp>
      <p:sp>
        <p:nvSpPr>
          <p:cNvPr id="3" name="Content Placeholder 2"/>
          <p:cNvSpPr>
            <a:spLocks noGrp="1"/>
          </p:cNvSpPr>
          <p:nvPr>
            <p:ph idx="1"/>
          </p:nvPr>
        </p:nvSpPr>
        <p:spPr/>
        <p:txBody>
          <a:bodyPr wrap="square">
            <a:normAutofit/>
          </a:bodyPr>
          <a:lstStyle/>
          <a:p>
            <a:pPr>
              <a:spcBef>
                <a:spcPts val="0"/>
              </a:spcBef>
              <a:spcAft>
                <a:spcPts val="0"/>
              </a:spcAft>
            </a:pPr>
            <a:r>
              <a:rPr sz="1700"/>
              <a:t>Sameindaefni (samgild efni) myndast þegar frumeindir deila rafeindum.</a:t>
            </a:r>
          </a:p>
          <a:p>
            <a:pPr>
              <a:spcBef>
                <a:spcPts val="0"/>
              </a:spcBef>
              <a:spcAft>
                <a:spcPts val="0"/>
              </a:spcAft>
            </a:pPr>
          </a:p>
          <a:p>
            <a:pPr>
              <a:spcBef>
                <a:spcPts val="0"/>
              </a:spcBef>
              <a:spcAft>
                <a:spcPts val="0"/>
              </a:spcAft>
            </a:pPr>
            <a:r>
              <a:rPr sz="1700"/>
              <a:t>Eru til sem aðskildar, hlutlausar sameindir.</a:t>
            </a:r>
          </a:p>
          <a:p>
            <a:pPr>
              <a:spcBef>
                <a:spcPts val="0"/>
              </a:spcBef>
              <a:spcAft>
                <a:spcPts val="0"/>
              </a:spcAft>
            </a:pPr>
          </a:p>
          <a:p>
            <a:pPr>
              <a:spcBef>
                <a:spcPts val="0"/>
              </a:spcBef>
              <a:spcAft>
                <a:spcPts val="0"/>
              </a:spcAft>
            </a:pPr>
            <a:r>
              <a:rPr sz="1700"/>
              <a:t>Venjulega mynduð úr blöndu af málmleysingjum.</a:t>
            </a:r>
          </a:p>
          <a:p>
            <a:pPr>
              <a:spcBef>
                <a:spcPts val="0"/>
              </a:spcBef>
              <a:spcAft>
                <a:spcPts val="0"/>
              </a:spcAft>
            </a:pPr>
          </a:p>
          <a:p>
            <a:pPr>
              <a:spcBef>
                <a:spcPts val="0"/>
              </a:spcBef>
              <a:spcAft>
                <a:spcPts val="0"/>
              </a:spcAft>
            </a:pPr>
            <a:r>
              <a:rPr sz="1700"/>
              <a:t>Eru oft til sem lofttegundir, vökvar með lágt suðumark og föst efni með lágt bræðslumark.</a:t>
            </a:r>
          </a:p>
          <a:p>
            <a:pPr>
              <a:spcBef>
                <a:spcPts val="0"/>
              </a:spcBef>
              <a:spcAft>
                <a:spcPts val="0"/>
              </a:spcAft>
            </a:pP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19634973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2.7 Námsmarkmið</a:t>
            </a:r>
          </a:p>
        </p:txBody>
      </p:sp>
      <p:sp>
        <p:nvSpPr>
          <p:cNvPr id="3" name="Content Placeholder 2"/>
          <p:cNvSpPr>
            <a:spLocks noGrp="1"/>
          </p:cNvSpPr>
          <p:nvPr>
            <p:ph idx="1"/>
          </p:nvPr>
        </p:nvSpPr>
        <p:spPr/>
        <p:txBody>
          <a:bodyPr/>
          <a:lstStyle/>
          <a:p>
            <a:r>
              <a:rPr/>
              <a:t>2.7 Nafnakerfi efna</a:t>
            </a:r>
          </a:p>
          <a:p>
            <a:r>
              <a:rPr/>
              <a:t>Finna nöfn algengra tegunda ólífrænna efnasambanda með kerfisbundinni aðferð</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30511419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Nafnakerfi efna</a:t>
            </a:r>
          </a:p>
        </p:txBody>
      </p:sp>
      <p:sp>
        <p:nvSpPr>
          <p:cNvPr id="3" name="Content Placeholder 2"/>
          <p:cNvSpPr>
            <a:spLocks noGrp="1"/>
          </p:cNvSpPr>
          <p:nvPr>
            <p:ph idx="1"/>
          </p:nvPr>
        </p:nvSpPr>
        <p:spPr/>
        <p:txBody>
          <a:bodyPr/>
          <a:lstStyle/>
          <a:p>
            <a:r>
              <a:rPr/>
              <a:t>Nafnakerfi: Safn reglna um nafngiftir.</a:t>
            </a:r>
          </a:p>
          <a:p/>
          <a:p>
            <a:r>
              <a:rPr/>
              <a:t>Efnasambönd eru auðkennd bæði með efnaformúlu og nafni.</a:t>
            </a:r>
          </a:p>
          <a:p/>
          <a:p>
            <a:r>
              <a:rPr/>
              <a:t>Við munum læra hvernig á að nefna eftirfarandi tegundir ólífrænna efnasambanda:</a:t>
            </a:r>
          </a:p>
          <a:p>
            <a:r>
              <a:rPr/>
              <a:t>Jónaefni og tvíundarsameindaefni: samsett úr tveimur frumefnum.</a:t>
            </a:r>
          </a:p>
          <a:p>
            <a:r>
              <a:rPr/>
              <a:t>Jónaefni sem innihalda fjölatóma jónir.</a:t>
            </a:r>
          </a:p>
          <a:p>
            <a:r>
              <a:rPr/>
              <a:t>Sýrur</a:t>
            </a:r>
          </a:p>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97656407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Nafngiftir jónaefna</a:t>
            </a:r>
          </a:p>
        </p:txBody>
      </p:sp>
      <p:sp>
        <p:nvSpPr>
          <p:cNvPr id="3" name="Content Placeholder 2"/>
          <p:cNvSpPr>
            <a:spLocks noGrp="1"/>
          </p:cNvSpPr>
          <p:nvPr>
            <p:ph idx="1"/>
          </p:nvPr>
        </p:nvSpPr>
        <p:spPr/>
        <p:txBody>
          <a:bodyPr/>
          <a:lstStyle/>
          <a:p>
            <a:r>
              <a:rPr/>
              <a:t>Nefnið katjónina fyrst, og síðan nafn anjónarinnar.</a:t>
            </a:r>
          </a:p>
          <a:p/>
          <a:p>
            <a:r>
              <a:rPr/>
              <a:t>Einatóma katjón fær einfaldlega nafn frumefnisins.</a:t>
            </a:r>
          </a:p>
          <a:p/>
          <a:p>
            <a:r>
              <a:rPr/>
              <a:t>Einatóma anjón fær nafn frumefnisins þar sem endingunni er skipt út fyrir viðskeytið –íð.</a:t>
            </a:r>
          </a:p>
          <a:p/>
          <a:p>
            <a:r>
              <a:rPr/>
              <a:t>Fjölatóma jón fær einfaldlega nafn jónarinnar.</a:t>
            </a:r>
          </a:p>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77105841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Tafla 2.6 Nöfn nokkurra jónaefna</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740875847"/>
              </p:ext>
            </p:extLst>
          </p:nvPr>
        </p:nvGraphicFramePr>
        <p:xfrm>
          <a:off x="628650" y="1498059"/>
          <a:ext cx="7886700" cy="1516380"/>
        </p:xfrm>
        <a:graphic>
          <a:graphicData uri="http://schemas.openxmlformats.org/drawingml/2006/table">
            <a:tbl>
              <a:tblPr firstRow="1" bandRow="1">
                <a:tableStyleId>{5940675A-B579-460E-94D1-54222C63F5DA}</a:tableStyleId>
              </a:tblPr>
              <a:tblGrid>
                <a:gridCol w="3943350">
                  <a:extLst>
                    <a:ext uri="{9D8B030D-6E8A-4147-A177-3AD203B41FA5}">
                      <a16:colId xmlns:a16="http://schemas.microsoft.com/office/drawing/2014/main" val="20000"/>
                    </a:ext>
                  </a:extLst>
                </a:gridCol>
                <a:gridCol w="3943350">
                  <a:extLst>
                    <a:ext uri="{9D8B030D-6E8A-4147-A177-3AD203B41FA5}">
                      <a16:colId xmlns:a16="http://schemas.microsoft.com/office/drawing/2014/main" val="20001"/>
                    </a:ext>
                  </a:extLst>
                </a:gridCol>
              </a:tblGrid>
              <a:tr h="280443">
                <a:tc>
                  <a:txBody>
                    <a:bodyPr/>
                    <a:lstStyle/>
                    <a:p>
                      <a:pPr algn="ctr"/>
                      <a:r>
                        <a:t>NaCl, natríumklóríð</a:t>
                      </a:r>
                      <a:endParaRPr lang="en-US" dirty="0"/>
                    </a:p>
                  </a:txBody>
                  <a:tcPr/>
                </a:tc>
                <a:tc>
                  <a:txBody>
                    <a:bodyPr/>
                    <a:lstStyle/>
                    <a:p>
                      <a:pPr algn="ctr"/>
                      <a:r>
                        <a:t>Na2O, natríumoxíð</a:t>
                      </a:r>
                      <a:endParaRPr lang="en-US" dirty="0"/>
                    </a:p>
                  </a:txBody>
                  <a:tcPr/>
                </a:tc>
                <a:extLst>
                  <a:ext uri="{0D108BD9-81ED-4DB2-BD59-A6C34878D82A}">
                    <a16:rowId xmlns:a16="http://schemas.microsoft.com/office/drawing/2014/main" val="10000"/>
                  </a:ext>
                </a:extLst>
              </a:tr>
              <a:tr h="280443">
                <a:tc>
                  <a:txBody>
                    <a:bodyPr/>
                    <a:lstStyle/>
                    <a:p>
                      <a:pPr algn="ctr"/>
                      <a:r>
                        <a:t>KBr, kalíumbrómíð</a:t>
                      </a:r>
                      <a:endParaRPr lang="en-US" dirty="0"/>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t>CdS, kadmíumsúlfíð</a:t>
                      </a:r>
                    </a:p>
                  </a:txBody>
                  <a:tcPr/>
                </a:tc>
                <a:extLst>
                  <a:ext uri="{0D108BD9-81ED-4DB2-BD59-A6C34878D82A}">
                    <a16:rowId xmlns:a16="http://schemas.microsoft.com/office/drawing/2014/main" val="10001"/>
                  </a:ext>
                </a:extLst>
              </a:tr>
              <a:tr h="280443">
                <a:tc>
                  <a:txBody>
                    <a:bodyPr/>
                    <a:lstStyle/>
                    <a:p>
                      <a:pPr algn="ctr"/>
                      <a:r>
                        <a:t>CaI2, kalsíumjoðíð</a:t>
                      </a:r>
                      <a:endParaRPr lang="en-US" dirty="0"/>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t>Mg3N2, magnesíumnítríð</a:t>
                      </a:r>
                    </a:p>
                  </a:txBody>
                  <a:tcPr/>
                </a:tc>
                <a:extLst>
                  <a:ext uri="{0D108BD9-81ED-4DB2-BD59-A6C34878D82A}">
                    <a16:rowId xmlns:a16="http://schemas.microsoft.com/office/drawing/2014/main" val="10002"/>
                  </a:ext>
                </a:extLst>
              </a:tr>
              <a:tr h="280443">
                <a:tc>
                  <a:txBody>
                    <a:bodyPr/>
                    <a:lstStyle/>
                    <a:p>
                      <a:pPr algn="ctr"/>
                      <a:r>
                        <a:t>CsF, sesíumflúoríð</a:t>
                      </a:r>
                      <a:endParaRPr lang="en-US" dirty="0"/>
                    </a:p>
                  </a:txBody>
                  <a:tcPr/>
                </a:tc>
                <a:tc>
                  <a:txBody>
                    <a:bodyPr/>
                    <a:lstStyle/>
                    <a:p>
                      <a:pPr algn="ctr"/>
                      <a:r>
                        <a:t>Ca3P2, kalsíumfosfíð</a:t>
                      </a:r>
                      <a:endParaRPr lang="en-US" dirty="0"/>
                    </a:p>
                  </a:txBody>
                  <a:tcPr/>
                </a:tc>
                <a:extLst>
                  <a:ext uri="{0D108BD9-81ED-4DB2-BD59-A6C34878D82A}">
                    <a16:rowId xmlns:a16="http://schemas.microsoft.com/office/drawing/2014/main" val="10003"/>
                  </a:ext>
                </a:extLst>
              </a:tr>
              <a:tr h="280443">
                <a:tc>
                  <a:txBody>
                    <a:bodyPr/>
                    <a:lstStyle/>
                    <a:p>
                      <a:pPr algn="ctr"/>
                      <a:r>
                        <a:t>LiCl, litíumklóríð</a:t>
                      </a:r>
                      <a:endParaRPr lang="en-US" dirty="0"/>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t>Al4C3, álkabíð</a:t>
                      </a:r>
                    </a:p>
                  </a:txBody>
                  <a:tcPr/>
                </a:tc>
                <a:extLst>
                  <a:ext uri="{0D108BD9-81ED-4DB2-BD59-A6C34878D82A}">
                    <a16:rowId xmlns:a16="http://schemas.microsoft.com/office/drawing/2014/main" val="10004"/>
                  </a:ext>
                </a:extLst>
              </a:tr>
            </a:tbl>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992414913"/>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square">
            <a:normAutofit/>
          </a:bodyPr>
          <a:lstStyle/>
          <a:p>
            <a:r>
              <a:rPr sz="2000"/>
              <a:t>Tafla 2.7 Nöfn nokkurra fjölatóma jónaefnia</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583348073"/>
              </p:ext>
            </p:extLst>
          </p:nvPr>
        </p:nvGraphicFramePr>
        <p:xfrm>
          <a:off x="628650" y="1510152"/>
          <a:ext cx="7886700" cy="1112520"/>
        </p:xfrm>
        <a:graphic>
          <a:graphicData uri="http://schemas.openxmlformats.org/drawingml/2006/table">
            <a:tbl>
              <a:tblPr firstRow="1" bandRow="1">
                <a:tableStyleId>{5940675A-B579-460E-94D1-54222C63F5DA}</a:tableStyleId>
              </a:tblPr>
              <a:tblGrid>
                <a:gridCol w="3943350">
                  <a:extLst>
                    <a:ext uri="{9D8B030D-6E8A-4147-A177-3AD203B41FA5}">
                      <a16:colId xmlns:a16="http://schemas.microsoft.com/office/drawing/2014/main" val="20000"/>
                    </a:ext>
                  </a:extLst>
                </a:gridCol>
                <a:gridCol w="3943350">
                  <a:extLst>
                    <a:ext uri="{9D8B030D-6E8A-4147-A177-3AD203B41FA5}">
                      <a16:colId xmlns:a16="http://schemas.microsoft.com/office/drawing/2014/main" val="20001"/>
                    </a:ext>
                  </a:extLst>
                </a:gridCol>
              </a:tblGrid>
              <a:tr h="370840">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t>KC2H3O2, kalíumasetat</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t>CaSO4, kalsíumsúlfat</a:t>
                      </a:r>
                      <a:endParaRPr lang="en-US" dirty="0"/>
                    </a:p>
                  </a:txBody>
                  <a:tcPr/>
                </a:tc>
                <a:extLst>
                  <a:ext uri="{0D108BD9-81ED-4DB2-BD59-A6C34878D82A}">
                    <a16:rowId xmlns:a16="http://schemas.microsoft.com/office/drawing/2014/main" val="10000"/>
                  </a:ext>
                </a:extLst>
              </a:tr>
              <a:tr h="370840">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t>NH4Cl, ammóníumklóríð</a:t>
                      </a:r>
                      <a:endParaRPr lang="en-US" dirty="0"/>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t>Al2(CO3)3, álkarbónat</a:t>
                      </a:r>
                      <a:endParaRPr lang="en-US" dirty="0"/>
                    </a:p>
                  </a:txBody>
                  <a:tcPr/>
                </a:tc>
                <a:extLst>
                  <a:ext uri="{0D108BD9-81ED-4DB2-BD59-A6C34878D82A}">
                    <a16:rowId xmlns:a16="http://schemas.microsoft.com/office/drawing/2014/main" val="10001"/>
                  </a:ext>
                </a:extLst>
              </a:tr>
              <a:tr h="370840">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t>NaHCO3, natríumbíkarbónat</a:t>
                      </a:r>
                      <a:endParaRPr lang="en-US" dirty="0"/>
                    </a:p>
                  </a:txBody>
                  <a:tcPr/>
                </a:tc>
                <a:tc>
                  <a:txBody>
                    <a:bodyPr/>
                    <a:lstStyle/>
                    <a:p>
                      <a:pPr algn="ctr"/>
                      <a:r>
                        <a:t>Mg3(PO4)2, magnesíumfosfat</a:t>
                      </a:r>
                      <a:endParaRPr lang="en-US" dirty="0"/>
                    </a:p>
                  </a:txBody>
                  <a:tcPr/>
                </a:tc>
                <a:extLst>
                  <a:ext uri="{0D108BD9-81ED-4DB2-BD59-A6C34878D82A}">
                    <a16:rowId xmlns:a16="http://schemas.microsoft.com/office/drawing/2014/main" val="10002"/>
                  </a:ext>
                </a:extLst>
              </a:tr>
            </a:tbl>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28800137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841248"/>
          </a:xfrm>
        </p:spPr>
        <p:txBody>
          <a:bodyPr wrap="square">
            <a:normAutofit/>
          </a:bodyPr>
          <a:lstStyle/>
          <a:p>
            <a:r>
              <a:rPr sz="1500"/>
              <a:t>Nafngiftir jónaefna sem innihalda málmjón með breytilega hleðslu</a:t>
            </a:r>
          </a:p>
        </p:txBody>
      </p:sp>
      <p:sp>
        <p:nvSpPr>
          <p:cNvPr id="3" name="Content Placeholder 2"/>
          <p:cNvSpPr>
            <a:spLocks noGrp="1"/>
          </p:cNvSpPr>
          <p:nvPr>
            <p:ph idx="1"/>
          </p:nvPr>
        </p:nvSpPr>
        <p:spPr/>
        <p:txBody>
          <a:bodyPr/>
          <a:lstStyle/>
          <a:p>
            <a:r>
              <a:rPr/>
              <a:t>Flestir hliðarmálmar og sumir aðalflokksmálmar geta myndað tvær eða fleiri katjónir með mismunandi hleðslur.</a:t>
            </a:r>
          </a:p>
          <a:p>
            <a:r>
              <a:rPr/>
              <a:t>Hleðsla málmjónarinnar er tilgreind með rómverskum tölustaf í sviga á eftir nafni málmsins.</a:t>
            </a:r>
          </a:p>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888465790"/>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Tafla 2.9 Jónaefni með breytilega hleðslu</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798225183"/>
              </p:ext>
            </p:extLst>
          </p:nvPr>
        </p:nvGraphicFramePr>
        <p:xfrm>
          <a:off x="628650" y="955675"/>
          <a:ext cx="7886700" cy="2595880"/>
        </p:xfrm>
        <a:graphic>
          <a:graphicData uri="http://schemas.openxmlformats.org/drawingml/2006/table">
            <a:tbl>
              <a:tblPr firstRow="1" bandRow="1">
                <a:tableStyleId>{5940675A-B579-460E-94D1-54222C63F5DA}</a:tableStyleId>
              </a:tblPr>
              <a:tblGrid>
                <a:gridCol w="3943350">
                  <a:extLst>
                    <a:ext uri="{9D8B030D-6E8A-4147-A177-3AD203B41FA5}">
                      <a16:colId xmlns:a16="http://schemas.microsoft.com/office/drawing/2014/main" val="20000"/>
                    </a:ext>
                  </a:extLst>
                </a:gridCol>
                <a:gridCol w="3943350">
                  <a:extLst>
                    <a:ext uri="{9D8B030D-6E8A-4147-A177-3AD203B41FA5}">
                      <a16:colId xmlns:a16="http://schemas.microsoft.com/office/drawing/2014/main" val="20001"/>
                    </a:ext>
                  </a:extLst>
                </a:gridCol>
              </a:tblGrid>
              <a:tr h="370840">
                <a:tc>
                  <a:txBody>
                    <a:bodyPr/>
                    <a:lstStyle/>
                    <a:p>
                      <a:pPr algn="ctr"/>
                      <a:r>
                        <a:t>Efnasamband</a:t>
                      </a:r>
                    </a:p>
                  </a:txBody>
                  <a:tcPr/>
                </a:tc>
                <a:tc>
                  <a:txBody>
                    <a:bodyPr/>
                    <a:lstStyle/>
                    <a:p>
                      <a:pPr algn="ctr"/>
                      <a:r>
                        <a:t>Heiti</a:t>
                      </a:r>
                    </a:p>
                  </a:txBody>
                  <a:tcPr/>
                </a:tc>
                <a:extLst>
                  <a:ext uri="{0D108BD9-81ED-4DB2-BD59-A6C34878D82A}">
                    <a16:rowId xmlns:a16="http://schemas.microsoft.com/office/drawing/2014/main" val="10000"/>
                  </a:ext>
                </a:extLst>
              </a:tr>
              <a:tr h="370840">
                <a:tc>
                  <a:txBody>
                    <a:bodyPr/>
                    <a:lstStyle/>
                    <a:p>
                      <a:pPr algn="ctr"/>
                      <a:r>
                        <a:rPr lang="en-US" sz="1400" dirty="0"/>
                        <a:t>FeCl</a:t>
                      </a:r>
                      <a:r>
                        <a:rPr lang="en-US" sz="1400" baseline="-25000" dirty="0"/>
                        <a:t>2</a:t>
                      </a:r>
                      <a:endParaRPr lang="en-US" dirty="0"/>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t>járn(II) klóríð</a:t>
                      </a:r>
                      <a:endParaRPr lang="en-US" dirty="0"/>
                    </a:p>
                  </a:txBody>
                  <a:tcPr/>
                </a:tc>
                <a:extLst>
                  <a:ext uri="{0D108BD9-81ED-4DB2-BD59-A6C34878D82A}">
                    <a16:rowId xmlns:a16="http://schemas.microsoft.com/office/drawing/2014/main" val="10001"/>
                  </a:ext>
                </a:extLst>
              </a:tr>
              <a:tr h="370840">
                <a:tc>
                  <a:txBody>
                    <a:bodyPr/>
                    <a:lstStyle/>
                    <a:p>
                      <a:pPr algn="ctr"/>
                      <a:r>
                        <a:rPr lang="en-US" sz="1400" dirty="0"/>
                        <a:t>FeCl</a:t>
                      </a:r>
                      <a:r>
                        <a:rPr lang="en-US" sz="1400" baseline="-25000" dirty="0"/>
                        <a:t>3</a:t>
                      </a:r>
                      <a:r>
                        <a:rPr lang="en-US" sz="1400" dirty="0"/>
                        <a:t> </a:t>
                      </a:r>
                      <a:endParaRPr lang="en-US" dirty="0"/>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t>járn(III) klóríð</a:t>
                      </a:r>
                      <a:endParaRPr lang="en-US" dirty="0"/>
                    </a:p>
                  </a:txBody>
                  <a:tcPr/>
                </a:tc>
                <a:extLst>
                  <a:ext uri="{0D108BD9-81ED-4DB2-BD59-A6C34878D82A}">
                    <a16:rowId xmlns:a16="http://schemas.microsoft.com/office/drawing/2014/main" val="10002"/>
                  </a:ext>
                </a:extLst>
              </a:tr>
              <a:tr h="370840">
                <a:tc>
                  <a:txBody>
                    <a:bodyPr/>
                    <a:lstStyle/>
                    <a:p>
                      <a:pPr algn="ctr"/>
                      <a:r>
                        <a:rPr lang="en-US" sz="1400" dirty="0"/>
                        <a:t>Hg</a:t>
                      </a:r>
                      <a:r>
                        <a:rPr lang="en-US" sz="1400" baseline="-25000" dirty="0"/>
                        <a:t>2</a:t>
                      </a:r>
                      <a:r>
                        <a:rPr lang="en-US" sz="1400" dirty="0"/>
                        <a:t>O</a:t>
                      </a:r>
                      <a:endParaRPr lang="en-US" dirty="0"/>
                    </a:p>
                  </a:txBody>
                  <a:tcPr/>
                </a:tc>
                <a:tc>
                  <a:txBody>
                    <a:bodyPr/>
                    <a:lstStyle/>
                    <a:p>
                      <a:pPr algn="ctr"/>
                      <a:r>
                        <a:t>kvikasilfur(I) oxíð</a:t>
                      </a:r>
                      <a:endParaRPr lang="en-US" dirty="0"/>
                    </a:p>
                  </a:txBody>
                  <a:tcPr/>
                </a:tc>
                <a:extLst>
                  <a:ext uri="{0D108BD9-81ED-4DB2-BD59-A6C34878D82A}">
                    <a16:rowId xmlns:a16="http://schemas.microsoft.com/office/drawing/2014/main" val="10003"/>
                  </a:ext>
                </a:extLst>
              </a:tr>
              <a:tr h="370840">
                <a:tc>
                  <a:txBody>
                    <a:bodyPr/>
                    <a:lstStyle/>
                    <a:p>
                      <a:pPr algn="ctr"/>
                      <a:r>
                        <a:rPr lang="en-US" sz="1400" dirty="0" err="1"/>
                        <a:t>HgO</a:t>
                      </a:r>
                      <a:endParaRPr lang="en-US" dirty="0"/>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t>kvikasilfur(II) oxíð</a:t>
                      </a:r>
                      <a:endParaRPr lang="en-US" dirty="0"/>
                    </a:p>
                  </a:txBody>
                  <a:tcPr/>
                </a:tc>
                <a:extLst>
                  <a:ext uri="{0D108BD9-81ED-4DB2-BD59-A6C34878D82A}">
                    <a16:rowId xmlns:a16="http://schemas.microsoft.com/office/drawing/2014/main" val="10004"/>
                  </a:ext>
                </a:extLst>
              </a:tr>
              <a:tr h="370840">
                <a:tc>
                  <a:txBody>
                    <a:bodyPr/>
                    <a:lstStyle/>
                    <a:p>
                      <a:pPr algn="ctr"/>
                      <a:r>
                        <a:rPr lang="en-US" sz="1400" dirty="0"/>
                        <a:t>SnF</a:t>
                      </a:r>
                      <a:r>
                        <a:rPr lang="en-US" sz="1400" baseline="-25000" dirty="0"/>
                        <a:t>2</a:t>
                      </a:r>
                      <a:endParaRPr lang="en-US" dirty="0"/>
                    </a:p>
                  </a:txBody>
                  <a:tcPr/>
                </a:tc>
                <a:tc>
                  <a:txBody>
                    <a:bodyPr/>
                    <a:lstStyle/>
                    <a:p>
                      <a:pPr algn="ctr"/>
                      <a:r>
                        <a:t>tin(II) flúoríð</a:t>
                      </a:r>
                      <a:endParaRPr lang="en-US" dirty="0"/>
                    </a:p>
                  </a:txBody>
                  <a:tcPr/>
                </a:tc>
                <a:extLst>
                  <a:ext uri="{0D108BD9-81ED-4DB2-BD59-A6C34878D82A}">
                    <a16:rowId xmlns:a16="http://schemas.microsoft.com/office/drawing/2014/main" val="10005"/>
                  </a:ext>
                </a:extLst>
              </a:tr>
              <a:tr h="370840">
                <a:tc>
                  <a:txBody>
                    <a:bodyPr/>
                    <a:lstStyle/>
                    <a:p>
                      <a:pPr algn="ctr"/>
                      <a:r>
                        <a:rPr lang="en-US" sz="1400" dirty="0"/>
                        <a:t>SnF</a:t>
                      </a:r>
                      <a:r>
                        <a:rPr lang="en-US" sz="1400" baseline="-25000" dirty="0"/>
                        <a:t>4</a:t>
                      </a:r>
                      <a:r>
                        <a:rPr lang="en-US" sz="1400" dirty="0"/>
                        <a:t> </a:t>
                      </a:r>
                      <a:endParaRPr lang="en-US" dirty="0"/>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t>tin(IV) flúoríð</a:t>
                      </a:r>
                    </a:p>
                  </a:txBody>
                  <a:tcPr/>
                </a:tc>
                <a:extLst>
                  <a:ext uri="{0D108BD9-81ED-4DB2-BD59-A6C34878D82A}">
                    <a16:rowId xmlns:a16="http://schemas.microsoft.com/office/drawing/2014/main" val="10006"/>
                  </a:ext>
                </a:extLst>
              </a:tr>
            </a:tbl>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71375705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Tafla 2.10 Nafnakerfisforskeyti</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335683609"/>
              </p:ext>
            </p:extLst>
          </p:nvPr>
        </p:nvGraphicFramePr>
        <p:xfrm>
          <a:off x="628650" y="955675"/>
          <a:ext cx="7886700" cy="2364740"/>
        </p:xfrm>
        <a:graphic>
          <a:graphicData uri="http://schemas.openxmlformats.org/drawingml/2006/table">
            <a:tbl>
              <a:tblPr firstRow="1" bandRow="1">
                <a:tableStyleId>{5940675A-B579-460E-94D1-54222C63F5DA}</a:tableStyleId>
              </a:tblPr>
              <a:tblGrid>
                <a:gridCol w="1881086">
                  <a:extLst>
                    <a:ext uri="{9D8B030D-6E8A-4147-A177-3AD203B41FA5}">
                      <a16:colId xmlns:a16="http://schemas.microsoft.com/office/drawing/2014/main" val="20000"/>
                    </a:ext>
                  </a:extLst>
                </a:gridCol>
                <a:gridCol w="1877438">
                  <a:extLst>
                    <a:ext uri="{9D8B030D-6E8A-4147-A177-3AD203B41FA5}">
                      <a16:colId xmlns:a16="http://schemas.microsoft.com/office/drawing/2014/main" val="20001"/>
                    </a:ext>
                  </a:extLst>
                </a:gridCol>
                <a:gridCol w="398835">
                  <a:extLst>
                    <a:ext uri="{9D8B030D-6E8A-4147-A177-3AD203B41FA5}">
                      <a16:colId xmlns:a16="http://schemas.microsoft.com/office/drawing/2014/main" val="20002"/>
                    </a:ext>
                  </a:extLst>
                </a:gridCol>
                <a:gridCol w="1780161">
                  <a:extLst>
                    <a:ext uri="{9D8B030D-6E8A-4147-A177-3AD203B41FA5}">
                      <a16:colId xmlns:a16="http://schemas.microsoft.com/office/drawing/2014/main" val="20003"/>
                    </a:ext>
                  </a:extLst>
                </a:gridCol>
                <a:gridCol w="1949180">
                  <a:extLst>
                    <a:ext uri="{9D8B030D-6E8A-4147-A177-3AD203B41FA5}">
                      <a16:colId xmlns:a16="http://schemas.microsoft.com/office/drawing/2014/main" val="20004"/>
                    </a:ext>
                  </a:extLst>
                </a:gridCol>
              </a:tblGrid>
              <a:tr h="370840">
                <a:tc>
                  <a:txBody>
                    <a:bodyPr/>
                    <a:lstStyle/>
                    <a:p>
                      <a:pPr algn="ctr"/>
                      <a:r>
                        <a:t>Fjöldi</a:t>
                      </a:r>
                    </a:p>
                  </a:txBody>
                  <a:tcPr/>
                </a:tc>
                <a:tc>
                  <a:txBody>
                    <a:bodyPr/>
                    <a:lstStyle/>
                    <a:p>
                      <a:pPr algn="ctr"/>
                      <a:r>
                        <a:t>Forskeyti</a:t>
                      </a:r>
                    </a:p>
                  </a:txBody>
                  <a:tcPr/>
                </a:tc>
                <a:tc>
                  <a:txBody>
                    <a:bodyPr/>
                    <a:lstStyle/>
                    <a:p>
                      <a:pPr algn="ctr"/>
                      <a:endParaRPr lang="en-US" b="1" dirty="0"/>
                    </a:p>
                  </a:txBody>
                  <a:tcPr/>
                </a:tc>
                <a:tc>
                  <a:txBody>
                    <a:bodyPr/>
                    <a:lstStyle/>
                    <a:p>
                      <a:pPr algn="ctr"/>
                      <a:r>
                        <a:t>Fjöldi</a:t>
                      </a:r>
                    </a:p>
                  </a:txBody>
                  <a:tcPr/>
                </a:tc>
                <a:tc>
                  <a:txBody>
                    <a:bodyPr/>
                    <a:lstStyle/>
                    <a:p>
                      <a:pPr algn="ctr"/>
                      <a:r>
                        <a:t>Forskeyti</a:t>
                      </a:r>
                    </a:p>
                  </a:txBody>
                  <a:tcPr/>
                </a:tc>
                <a:extLst>
                  <a:ext uri="{0D108BD9-81ED-4DB2-BD59-A6C34878D82A}">
                    <a16:rowId xmlns:a16="http://schemas.microsoft.com/office/drawing/2014/main" val="10000"/>
                  </a:ext>
                </a:extLst>
              </a:tr>
              <a:tr h="370840">
                <a:tc>
                  <a:txBody>
                    <a:bodyPr/>
                    <a:lstStyle/>
                    <a:p>
                      <a:pPr algn="ctr"/>
                      <a:r>
                        <a:t>1 (stundum sleppt)</a:t>
                      </a:r>
                    </a:p>
                  </a:txBody>
                  <a:tcPr/>
                </a:tc>
                <a:tc>
                  <a:txBody>
                    <a:bodyPr/>
                    <a:lstStyle/>
                    <a:p>
                      <a:pPr algn="ctr"/>
                      <a:r>
                        <a:t>mónó-</a:t>
                      </a:r>
                    </a:p>
                  </a:txBody>
                  <a:tcPr/>
                </a:tc>
                <a:tc>
                  <a:txBody>
                    <a:bodyPr/>
                    <a:lstStyle/>
                    <a:p>
                      <a:pPr algn="ctr"/>
                      <a:endParaRPr lang="en-US" dirty="0"/>
                    </a:p>
                  </a:txBody>
                  <a:tcPr/>
                </a:tc>
                <a:tc>
                  <a:txBody>
                    <a:bodyPr/>
                    <a:lstStyle/>
                    <a:p>
                      <a:pPr algn="ctr"/>
                      <a:r>
                        <a:rPr lang="en-US" dirty="0"/>
                        <a:t>6</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t>hexa-</a:t>
                      </a:r>
                    </a:p>
                  </a:txBody>
                  <a:tcPr/>
                </a:tc>
                <a:extLst>
                  <a:ext uri="{0D108BD9-81ED-4DB2-BD59-A6C34878D82A}">
                    <a16:rowId xmlns:a16="http://schemas.microsoft.com/office/drawing/2014/main" val="10001"/>
                  </a:ext>
                </a:extLst>
              </a:tr>
              <a:tr h="370840">
                <a:tc>
                  <a:txBody>
                    <a:bodyPr/>
                    <a:lstStyle/>
                    <a:p>
                      <a:pPr algn="ctr"/>
                      <a:r>
                        <a:rPr lang="en-US" dirty="0"/>
                        <a:t>2</a:t>
                      </a:r>
                    </a:p>
                  </a:txBody>
                  <a:tcPr/>
                </a:tc>
                <a:tc>
                  <a:txBody>
                    <a:bodyPr/>
                    <a:lstStyle/>
                    <a:p>
                      <a:pPr algn="ctr"/>
                      <a:r>
                        <a:t>dí-</a:t>
                      </a:r>
                      <a:endParaRPr lang="en-US" dirty="0"/>
                    </a:p>
                  </a:txBody>
                  <a:tcPr/>
                </a:tc>
                <a:tc>
                  <a:txBody>
                    <a:bodyPr/>
                    <a:lstStyle/>
                    <a:p>
                      <a:pPr algn="ctr"/>
                      <a:endParaRPr lang="en-US" dirty="0"/>
                    </a:p>
                  </a:txBody>
                  <a:tcPr/>
                </a:tc>
                <a:tc>
                  <a:txBody>
                    <a:bodyPr/>
                    <a:lstStyle/>
                    <a:p>
                      <a:pPr algn="ctr"/>
                      <a:r>
                        <a:rPr lang="en-US" dirty="0"/>
                        <a:t>7</a:t>
                      </a:r>
                    </a:p>
                  </a:txBody>
                  <a:tcPr/>
                </a:tc>
                <a:tc>
                  <a:txBody>
                    <a:bodyPr/>
                    <a:lstStyle/>
                    <a:p>
                      <a:pPr marL="0" indent="0" algn="ctr">
                        <a:buFontTx/>
                        <a:buNone/>
                      </a:pPr>
                      <a:r>
                        <a:t>hepta-</a:t>
                      </a:r>
                    </a:p>
                  </a:txBody>
                  <a:tcPr/>
                </a:tc>
                <a:extLst>
                  <a:ext uri="{0D108BD9-81ED-4DB2-BD59-A6C34878D82A}">
                    <a16:rowId xmlns:a16="http://schemas.microsoft.com/office/drawing/2014/main" val="10002"/>
                  </a:ext>
                </a:extLst>
              </a:tr>
              <a:tr h="370840">
                <a:tc>
                  <a:txBody>
                    <a:bodyPr/>
                    <a:lstStyle/>
                    <a:p>
                      <a:pPr algn="ctr"/>
                      <a:r>
                        <a:rPr lang="en-US" dirty="0"/>
                        <a:t>3</a:t>
                      </a:r>
                    </a:p>
                  </a:txBody>
                  <a:tcPr/>
                </a:tc>
                <a:tc>
                  <a:txBody>
                    <a:bodyPr/>
                    <a:lstStyle/>
                    <a:p>
                      <a:pPr algn="ctr"/>
                      <a:r>
                        <a:t>trí-</a:t>
                      </a:r>
                      <a:endParaRPr lang="en-US" dirty="0"/>
                    </a:p>
                  </a:txBody>
                  <a:tcPr/>
                </a:tc>
                <a:tc>
                  <a:txBody>
                    <a:bodyPr/>
                    <a:lstStyle/>
                    <a:p>
                      <a:pPr algn="ctr"/>
                      <a:endParaRPr lang="en-US"/>
                    </a:p>
                  </a:txBody>
                  <a:tcPr/>
                </a:tc>
                <a:tc>
                  <a:txBody>
                    <a:bodyPr/>
                    <a:lstStyle/>
                    <a:p>
                      <a:pPr algn="ctr"/>
                      <a:r>
                        <a:rPr lang="en-US" dirty="0"/>
                        <a:t>8</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t>okta-</a:t>
                      </a:r>
                    </a:p>
                    <a:p>
                      <a:pPr algn="ctr"/>
                      <a:endParaRPr lang="en-US" dirty="0"/>
                    </a:p>
                  </a:txBody>
                  <a:tcPr/>
                </a:tc>
                <a:extLst>
                  <a:ext uri="{0D108BD9-81ED-4DB2-BD59-A6C34878D82A}">
                    <a16:rowId xmlns:a16="http://schemas.microsoft.com/office/drawing/2014/main" val="10003"/>
                  </a:ext>
                </a:extLst>
              </a:tr>
              <a:tr h="370840">
                <a:tc>
                  <a:txBody>
                    <a:bodyPr/>
                    <a:lstStyle/>
                    <a:p>
                      <a:pPr algn="ctr"/>
                      <a:r>
                        <a:rPr lang="en-US" dirty="0"/>
                        <a:t>4</a:t>
                      </a:r>
                    </a:p>
                  </a:txBody>
                  <a:tcPr/>
                </a:tc>
                <a:tc>
                  <a:txBody>
                    <a:bodyPr/>
                    <a:lstStyle/>
                    <a:p>
                      <a:pPr algn="ctr"/>
                      <a:r>
                        <a:t>tetra-</a:t>
                      </a:r>
                      <a:endParaRPr lang="en-US" dirty="0"/>
                    </a:p>
                  </a:txBody>
                  <a:tcPr/>
                </a:tc>
                <a:tc>
                  <a:txBody>
                    <a:bodyPr/>
                    <a:lstStyle/>
                    <a:p>
                      <a:pPr algn="ctr"/>
                      <a:endParaRPr lang="en-US" dirty="0"/>
                    </a:p>
                  </a:txBody>
                  <a:tcPr/>
                </a:tc>
                <a:tc>
                  <a:txBody>
                    <a:bodyPr/>
                    <a:lstStyle/>
                    <a:p>
                      <a:pPr algn="ctr"/>
                      <a:r>
                        <a:rPr lang="en-US" dirty="0"/>
                        <a:t>9</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t>nóna-</a:t>
                      </a:r>
                    </a:p>
                  </a:txBody>
                  <a:tcPr/>
                </a:tc>
                <a:extLst>
                  <a:ext uri="{0D108BD9-81ED-4DB2-BD59-A6C34878D82A}">
                    <a16:rowId xmlns:a16="http://schemas.microsoft.com/office/drawing/2014/main" val="10004"/>
                  </a:ext>
                </a:extLst>
              </a:tr>
              <a:tr h="370840">
                <a:tc>
                  <a:txBody>
                    <a:bodyPr/>
                    <a:lstStyle/>
                    <a:p>
                      <a:pPr algn="ctr"/>
                      <a:r>
                        <a:rPr lang="en-US" dirty="0"/>
                        <a:t>5</a:t>
                      </a:r>
                    </a:p>
                  </a:txBody>
                  <a:tcPr/>
                </a:tc>
                <a:tc>
                  <a:txBody>
                    <a:bodyPr/>
                    <a:lstStyle/>
                    <a:p>
                      <a:pPr algn="ctr"/>
                      <a:r>
                        <a:t>penta-</a:t>
                      </a:r>
                      <a:endParaRPr lang="en-US" dirty="0"/>
                    </a:p>
                  </a:txBody>
                  <a:tcPr/>
                </a:tc>
                <a:tc>
                  <a:txBody>
                    <a:bodyPr/>
                    <a:lstStyle/>
                    <a:p>
                      <a:pPr algn="ctr"/>
                      <a:endParaRPr lang="en-US"/>
                    </a:p>
                  </a:txBody>
                  <a:tcPr/>
                </a:tc>
                <a:tc>
                  <a:txBody>
                    <a:bodyPr/>
                    <a:lstStyle/>
                    <a:p>
                      <a:pPr algn="ctr"/>
                      <a:r>
                        <a:rPr lang="en-US" dirty="0"/>
                        <a:t>10</a:t>
                      </a:r>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t>deka-</a:t>
                      </a:r>
                    </a:p>
                  </a:txBody>
                  <a:tcPr/>
                </a:tc>
                <a:extLst>
                  <a:ext uri="{0D108BD9-81ED-4DB2-BD59-A6C34878D82A}">
                    <a16:rowId xmlns:a16="http://schemas.microsoft.com/office/drawing/2014/main" val="10005"/>
                  </a:ext>
                </a:extLst>
              </a:tr>
            </a:tbl>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959626479"/>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Mynd 2.32</a:t>
            </a:r>
          </a:p>
        </p:txBody>
      </p:sp>
      <p:pic>
        <p:nvPicPr>
          <p:cNvPr id="2" name="Figure" descr="Figure A shows a photo of Erin Brockovich. Figure B shows a 3-D ball-and-stick model of chromate. Chromate has a chromium atom at its center that forms bonds with four oxygen atoms each. Two of the oxygen atoms form single bonds with the chromium atom while the other two form double bonds each. The structure of dichromate consists of two chromate ions that are bonded and share one of their oxygen atoms to which each chromate atom has a single bond."/>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628650" y="1382341"/>
            <a:ext cx="7886700" cy="2942381"/>
          </a:xfrm>
        </p:spPr>
      </p:pic>
      <p:sp>
        <p:nvSpPr>
          <p:cNvPr id="7" name="Figure Legend"/>
          <p:cNvSpPr>
            <a:spLocks noGrp="1"/>
          </p:cNvSpPr>
          <p:nvPr>
            <p:ph idx="13"/>
          </p:nvPr>
        </p:nvSpPr>
        <p:spPr/>
        <p:txBody>
          <a:bodyPr wrap="square">
            <a:normAutofit/>
          </a:bodyPr>
          <a:lstStyle/>
          <a:p>
            <a:pPr>
              <a:spcBef>
                <a:spcPts val="0"/>
              </a:spcBef>
              <a:spcAft>
                <a:spcPts val="0"/>
              </a:spcAft>
            </a:pPr>
            <a:r>
              <a:rPr sz="1500"/>
              <a:t>(a) Erin Brockovich komst að því að Cr(IV), sem PG&amp;E notaði, hafði mengað vatnsból í Hinckley, Kaliforníu. (b) Cr(VI)-jónin er oft til staðar í vatni sem fjölatóma jónirnar krómat, CrO42− (vinstri), og tvíkrómat, Cr2O72− (hægri).</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56015126"/>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Nafngiftir hýdrata</a:t>
            </a:r>
          </a:p>
        </p:txBody>
      </p:sp>
      <p:sp>
        <p:nvSpPr>
          <p:cNvPr id="3" name="Content Placeholder 2"/>
          <p:cNvSpPr>
            <a:spLocks noGrp="1"/>
          </p:cNvSpPr>
          <p:nvPr>
            <p:ph idx="1"/>
          </p:nvPr>
        </p:nvSpPr>
        <p:spPr>
          <a:xfrm>
            <a:off x="628650" y="955965"/>
            <a:ext cx="7886700" cy="5016818"/>
          </a:xfrm>
        </p:spPr>
        <p:txBody>
          <a:bodyPr>
            <a:normAutofit/>
          </a:bodyPr>
          <a:lstStyle/>
          <a:p>
            <a:r>
              <a:rPr/>
              <a:t>Hýdrat: Efnasamband, oft jónaefni, sem inniheldur eina eða fleiri vatnssameindir bundnar í kristalgrind sinni.</a:t>
            </a:r>
          </a:p>
          <a:p>
            <a:r>
              <a:rPr/>
              <a:t>Oftast er hægt að afvatna hýdröt með því að hita þau til að fjarlægja bundnu vatnssameindirnar, sem gefur af sér vatnsfrítt efnasamband.</a:t>
            </a:r>
          </a:p>
          <a:p>
            <a:r>
              <a:rPr/>
              <a:t>Til að nefna hýdröt:</a:t>
            </a:r>
          </a:p>
          <a:p>
            <a:r>
              <a:rPr/>
              <a:t>Nefnið vatnsfría efnasambandið (samkvæmt venjulegum reglum)</a:t>
            </a:r>
          </a:p>
          <a:p>
            <a:r>
              <a:rPr/>
              <a:t>Bætið við orðinu hýdrat með grísku forskeyti sem gefur til kynna fjölda vatnssameinda</a:t>
            </a:r>
          </a:p>
          <a:p>
            <a:r>
              <a:rPr/>
              <a:t>Efnaformúlur fyrir hýdröt eru skrifaðar með því að bæta formúlu vatns við formúlu vatnsfría efnasambandsins, ásamt stuðli sem gefur til kynna fjölda vatnssameinda, og aðskilja með miðjupunkti</a:t>
            </a:r>
          </a:p>
          <a:p>
            <a:r>
              <a:rPr/>
              <a:t>Dæmi: kopar(II)súlfat pentahýdrat CuSO4·5H2O kalsíumklóríð mónóhýdrat CaCl2·H2O</a:t>
            </a:r>
          </a:p>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7662664"/>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square">
            <a:normAutofit/>
          </a:bodyPr>
          <a:lstStyle/>
          <a:p>
            <a:r>
              <a:rPr sz="2000"/>
              <a:t>Nafngiftir tvíundarsameindaefna (samgildra efna)</a:t>
            </a:r>
          </a:p>
        </p:txBody>
      </p:sp>
      <p:sp>
        <p:nvSpPr>
          <p:cNvPr id="3" name="Content Placeholder 2"/>
          <p:cNvSpPr>
            <a:spLocks noGrp="1"/>
          </p:cNvSpPr>
          <p:nvPr>
            <p:ph idx="1"/>
          </p:nvPr>
        </p:nvSpPr>
        <p:spPr>
          <a:xfrm>
            <a:off x="628650" y="955965"/>
            <a:ext cx="7886700" cy="5357286"/>
          </a:xfrm>
        </p:spPr>
        <p:txBody>
          <a:bodyPr>
            <a:normAutofit lnSpcReduction="10000"/>
          </a:bodyPr>
          <a:lstStyle/>
          <a:p>
            <a:r>
              <a:rPr/>
              <a:t>Sameindaefni eru nefnd eftir öðrum reglum.</a:t>
            </a:r>
          </a:p>
          <a:p/>
          <a:p>
            <a:r>
              <a:rPr/>
              <a:t>Samgild tengi leyfa verulegan breytileika í hlutföllum frumeinda í sameind.</a:t>
            </a:r>
          </a:p>
          <a:p/>
          <a:p>
            <a:r>
              <a:rPr/>
              <a:t>Nöfn sameindaefna verða að tilgreina þessi hlutföll skýrt.</a:t>
            </a:r>
          </a:p>
          <a:p/>
          <a:p>
            <a:r>
              <a:rPr/>
              <a:t>Nafn þess frumefnis sem er málmkenndara (það sem er lengra til vinstri og/eða neðar í lotukerfinu) er nefnt fyrst.</a:t>
            </a:r>
          </a:p>
          <a:p/>
          <a:p>
            <a:r>
              <a:rPr/>
              <a:t>Þar á eftir kemur nafn þess frumefnis sem er minna málmkennt (það sem er lengra til hægri og/eða ofar) og endingu þess breytt í viðskeytið -íð.</a:t>
            </a:r>
          </a:p>
          <a:p/>
          <a:p>
            <a:r>
              <a:rPr/>
              <a:t>Fjöldi frumeinda hvers frumefnis er tilgreindur með grískum forskeytum.</a:t>
            </a:r>
          </a:p>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798739147"/>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Forskeyti í nafnakerfi</a:t>
            </a:r>
          </a:p>
        </p:txBody>
      </p:sp>
      <p:sp>
        <p:nvSpPr>
          <p:cNvPr id="3" name="Content Placeholder 2"/>
          <p:cNvSpPr>
            <a:spLocks noGrp="1"/>
          </p:cNvSpPr>
          <p:nvPr>
            <p:ph idx="1"/>
          </p:nvPr>
        </p:nvSpPr>
        <p:spPr/>
        <p:txBody>
          <a:bodyPr wrap="square">
            <a:normAutofit/>
          </a:bodyPr>
          <a:lstStyle/>
          <a:p>
            <a:pPr>
              <a:spcBef>
                <a:spcPts val="0"/>
              </a:spcBef>
              <a:spcAft>
                <a:spcPts val="0"/>
              </a:spcAft>
            </a:pPr>
            <a:r>
              <a:rPr sz="1700"/>
              <a:t>Þegar aðeins ein frumeind af fyrsta frumefninu er til staðar er forskeytið mónó- venjulega ekki notað.</a:t>
            </a:r>
          </a:p>
          <a:p>
            <a:pPr>
              <a:spcBef>
                <a:spcPts val="0"/>
              </a:spcBef>
              <a:spcAft>
                <a:spcPts val="0"/>
              </a:spcAft>
            </a:pPr>
          </a:p>
          <a:p>
            <a:pPr>
              <a:spcBef>
                <a:spcPts val="0"/>
              </a:spcBef>
              <a:spcAft>
                <a:spcPts val="0"/>
              </a:spcAft>
            </a:pPr>
            <a:r>
              <a:rPr sz="1700"/>
              <a:t>Þegar tveir sérhljóðar standa hlið við hlið er a-inu í gríska forskeytinu venjulega sleppt.</a:t>
            </a:r>
          </a:p>
          <a:p>
            <a:pPr>
              <a:spcBef>
                <a:spcPts val="0"/>
              </a:spcBef>
              <a:spcAft>
                <a:spcPts val="0"/>
              </a:spcAft>
            </a:pP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661685609"/>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841248"/>
          </a:xfrm>
        </p:spPr>
        <p:txBody>
          <a:bodyPr wrap="square">
            <a:normAutofit/>
          </a:bodyPr>
          <a:lstStyle/>
          <a:p>
            <a:r>
              <a:rPr sz="1500"/>
              <a:t>Tafla 2.11 Nöfn nokkurra sameindaefna sem samanstanda af tveimur frumefnum</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107057114"/>
              </p:ext>
            </p:extLst>
          </p:nvPr>
        </p:nvGraphicFramePr>
        <p:xfrm>
          <a:off x="628650" y="955675"/>
          <a:ext cx="7886700" cy="2225040"/>
        </p:xfrm>
        <a:graphic>
          <a:graphicData uri="http://schemas.openxmlformats.org/drawingml/2006/table">
            <a:tbl>
              <a:tblPr firstRow="1" bandRow="1">
                <a:tableStyleId>{5940675A-B579-460E-94D1-54222C63F5DA}</a:tableStyleId>
              </a:tblPr>
              <a:tblGrid>
                <a:gridCol w="1394703">
                  <a:extLst>
                    <a:ext uri="{9D8B030D-6E8A-4147-A177-3AD203B41FA5}">
                      <a16:colId xmlns:a16="http://schemas.microsoft.com/office/drawing/2014/main" val="20000"/>
                    </a:ext>
                  </a:extLst>
                </a:gridCol>
                <a:gridCol w="2402732">
                  <a:extLst>
                    <a:ext uri="{9D8B030D-6E8A-4147-A177-3AD203B41FA5}">
                      <a16:colId xmlns:a16="http://schemas.microsoft.com/office/drawing/2014/main" val="20001"/>
                    </a:ext>
                  </a:extLst>
                </a:gridCol>
                <a:gridCol w="301558">
                  <a:extLst>
                    <a:ext uri="{9D8B030D-6E8A-4147-A177-3AD203B41FA5}">
                      <a16:colId xmlns:a16="http://schemas.microsoft.com/office/drawing/2014/main" val="20002"/>
                    </a:ext>
                  </a:extLst>
                </a:gridCol>
                <a:gridCol w="1420238">
                  <a:extLst>
                    <a:ext uri="{9D8B030D-6E8A-4147-A177-3AD203B41FA5}">
                      <a16:colId xmlns:a16="http://schemas.microsoft.com/office/drawing/2014/main" val="20003"/>
                    </a:ext>
                  </a:extLst>
                </a:gridCol>
                <a:gridCol w="2367469">
                  <a:extLst>
                    <a:ext uri="{9D8B030D-6E8A-4147-A177-3AD203B41FA5}">
                      <a16:colId xmlns:a16="http://schemas.microsoft.com/office/drawing/2014/main" val="20004"/>
                    </a:ext>
                  </a:extLst>
                </a:gridCol>
              </a:tblGrid>
              <a:tr h="370840">
                <a:tc>
                  <a:txBody>
                    <a:bodyPr/>
                    <a:lstStyle/>
                    <a:p>
                      <a:pPr algn="ctr"/>
                      <a:r>
                        <a:t>Efnasamband</a:t>
                      </a:r>
                    </a:p>
                  </a:txBody>
                  <a:tcPr/>
                </a:tc>
                <a:tc>
                  <a:txBody>
                    <a:bodyPr/>
                    <a:lstStyle/>
                    <a:p>
                      <a:pPr algn="ctr"/>
                      <a:r>
                        <a:t>Nafn</a:t>
                      </a:r>
                    </a:p>
                  </a:txBody>
                  <a:tcPr/>
                </a:tc>
                <a:tc>
                  <a:txBody>
                    <a:bodyPr/>
                    <a:lstStyle/>
                    <a:p>
                      <a:pPr algn="ctr"/>
                      <a:endParaRPr lang="en-US" b="1" dirty="0"/>
                    </a:p>
                  </a:txBody>
                  <a:tcPr/>
                </a:tc>
                <a:tc>
                  <a:txBody>
                    <a:bodyPr/>
                    <a:lstStyle/>
                    <a:p>
                      <a:pPr algn="ctr"/>
                      <a:r>
                        <a:t>Efnasamband</a:t>
                      </a:r>
                    </a:p>
                  </a:txBody>
                  <a:tcPr/>
                </a:tc>
                <a:tc>
                  <a:txBody>
                    <a:bodyPr/>
                    <a:lstStyle/>
                    <a:p>
                      <a:pPr algn="ctr"/>
                      <a:r>
                        <a:t>Nafn</a:t>
                      </a:r>
                    </a:p>
                  </a:txBody>
                  <a:tcPr/>
                </a:tc>
                <a:extLst>
                  <a:ext uri="{0D108BD9-81ED-4DB2-BD59-A6C34878D82A}">
                    <a16:rowId xmlns:a16="http://schemas.microsoft.com/office/drawing/2014/main" val="10000"/>
                  </a:ext>
                </a:extLst>
              </a:tr>
              <a:tr h="370840">
                <a:tc>
                  <a:txBody>
                    <a:bodyPr/>
                    <a:lstStyle/>
                    <a:p>
                      <a:pPr algn="ctr"/>
                      <a:r>
                        <a:rPr lang="en-US" sz="1400" dirty="0"/>
                        <a:t>SO</a:t>
                      </a:r>
                      <a:r>
                        <a:rPr lang="en-US" sz="1400" baseline="-25000" dirty="0"/>
                        <a:t>2</a:t>
                      </a:r>
                      <a:r>
                        <a:rPr lang="en-US" sz="1400" dirty="0"/>
                        <a:t> </a:t>
                      </a:r>
                      <a:endParaRPr lang="en-US" dirty="0"/>
                    </a:p>
                  </a:txBody>
                  <a:tcPr/>
                </a:tc>
                <a:tc>
                  <a:txBody>
                    <a:bodyPr/>
                    <a:lstStyle/>
                    <a:p>
                      <a:pPr algn="ctr"/>
                      <a:r>
                        <a:t>brennisteinsdíoxíð</a:t>
                      </a:r>
                      <a:endParaRPr lang="en-US" dirty="0"/>
                    </a:p>
                  </a:txBody>
                  <a:tcPr/>
                </a:tc>
                <a:tc>
                  <a:txBody>
                    <a:bodyPr/>
                    <a:lstStyle/>
                    <a:p>
                      <a:pPr algn="ctr"/>
                      <a:endParaRPr lang="en-US"/>
                    </a:p>
                  </a:txBody>
                  <a:tcPr/>
                </a:tc>
                <a:tc>
                  <a:txBody>
                    <a:bodyPr/>
                    <a:lstStyle/>
                    <a:p>
                      <a:pPr algn="ctr"/>
                      <a:r>
                        <a:rPr lang="en-US" sz="1400" dirty="0"/>
                        <a:t>BCl</a:t>
                      </a:r>
                      <a:r>
                        <a:rPr lang="en-US" sz="1400" baseline="-25000" dirty="0"/>
                        <a:t>3</a:t>
                      </a:r>
                      <a:endParaRPr lang="en-US" dirty="0"/>
                    </a:p>
                  </a:txBody>
                  <a:tcPr/>
                </a:tc>
                <a:tc>
                  <a:txBody>
                    <a:bodyPr/>
                    <a:lstStyle/>
                    <a:p>
                      <a:pPr algn="ctr"/>
                      <a:r>
                        <a:t>bórtríklóríð</a:t>
                      </a:r>
                      <a:endParaRPr lang="en-US" dirty="0"/>
                    </a:p>
                  </a:txBody>
                  <a:tcPr/>
                </a:tc>
                <a:extLst>
                  <a:ext uri="{0D108BD9-81ED-4DB2-BD59-A6C34878D82A}">
                    <a16:rowId xmlns:a16="http://schemas.microsoft.com/office/drawing/2014/main" val="10001"/>
                  </a:ext>
                </a:extLst>
              </a:tr>
              <a:tr h="370840">
                <a:tc>
                  <a:txBody>
                    <a:bodyPr/>
                    <a:lstStyle/>
                    <a:p>
                      <a:pPr algn="ctr"/>
                      <a:r>
                        <a:rPr lang="en-US" sz="1200" dirty="0"/>
                        <a:t>SO</a:t>
                      </a:r>
                      <a:r>
                        <a:rPr lang="en-US" sz="1200" baseline="-25000" dirty="0"/>
                        <a:t>3</a:t>
                      </a:r>
                      <a:endParaRPr lang="en-US" dirty="0"/>
                    </a:p>
                  </a:txBody>
                  <a:tcPr/>
                </a:tc>
                <a:tc>
                  <a:txBody>
                    <a:bodyPr/>
                    <a:lstStyle/>
                    <a:p>
                      <a:pPr algn="ctr"/>
                      <a:r>
                        <a:t>brennisteinstríoxíð</a:t>
                      </a:r>
                      <a:endParaRPr lang="en-US" dirty="0"/>
                    </a:p>
                  </a:txBody>
                  <a:tcPr/>
                </a:tc>
                <a:tc>
                  <a:txBody>
                    <a:bodyPr/>
                    <a:lstStyle/>
                    <a:p>
                      <a:pPr algn="ctr"/>
                      <a:endParaRPr lang="en-US"/>
                    </a:p>
                  </a:txBody>
                  <a:tcPr/>
                </a:tc>
                <a:tc>
                  <a:txBody>
                    <a:bodyPr/>
                    <a:lstStyle/>
                    <a:p>
                      <a:pPr algn="ctr"/>
                      <a:r>
                        <a:rPr lang="en-US" sz="1400" dirty="0"/>
                        <a:t>SF</a:t>
                      </a:r>
                      <a:r>
                        <a:rPr lang="en-US" sz="1400" baseline="-25000" dirty="0"/>
                        <a:t>6</a:t>
                      </a:r>
                      <a:endParaRPr lang="en-US" dirty="0"/>
                    </a:p>
                  </a:txBody>
                  <a:tcPr/>
                </a:tc>
                <a:tc>
                  <a:txBody>
                    <a:bodyPr/>
                    <a:lstStyle/>
                    <a:p>
                      <a:pPr algn="ctr"/>
                      <a:r>
                        <a:t>brennisteinshexaflúoríð</a:t>
                      </a:r>
                      <a:endParaRPr lang="en-US" dirty="0"/>
                    </a:p>
                  </a:txBody>
                  <a:tcPr/>
                </a:tc>
                <a:extLst>
                  <a:ext uri="{0D108BD9-81ED-4DB2-BD59-A6C34878D82A}">
                    <a16:rowId xmlns:a16="http://schemas.microsoft.com/office/drawing/2014/main" val="10002"/>
                  </a:ext>
                </a:extLst>
              </a:tr>
              <a:tr h="370840">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n-US" sz="1400" dirty="0"/>
                        <a:t> </a:t>
                      </a:r>
                      <a:r>
                        <a:rPr lang="en-US" sz="1200" dirty="0"/>
                        <a:t>NO</a:t>
                      </a:r>
                      <a:r>
                        <a:rPr lang="en-US" sz="1200" baseline="-25000" dirty="0"/>
                        <a:t>2</a:t>
                      </a:r>
                      <a:r>
                        <a:rPr lang="en-US" sz="1200" dirty="0"/>
                        <a:t> </a:t>
                      </a:r>
                      <a:endParaRPr lang="en-US" dirty="0"/>
                    </a:p>
                  </a:txBody>
                  <a:tcPr/>
                </a:tc>
                <a:tc>
                  <a:txBody>
                    <a:bodyPr/>
                    <a:lstStyle/>
                    <a:p>
                      <a:pPr algn="ctr"/>
                      <a:r>
                        <a:t>niturdíoxíð</a:t>
                      </a:r>
                      <a:endParaRPr lang="en-US" dirty="0"/>
                    </a:p>
                  </a:txBody>
                  <a:tcPr/>
                </a:tc>
                <a:tc>
                  <a:txBody>
                    <a:bodyPr/>
                    <a:lstStyle/>
                    <a:p>
                      <a:pPr algn="ctr"/>
                      <a:endParaRPr lang="en-US"/>
                    </a:p>
                  </a:txBody>
                  <a:tcPr/>
                </a:tc>
                <a:tc>
                  <a:txBody>
                    <a:bodyPr/>
                    <a:lstStyle/>
                    <a:p>
                      <a:pPr algn="ctr"/>
                      <a:r>
                        <a:rPr lang="en-US" sz="1400" dirty="0"/>
                        <a:t>PF</a:t>
                      </a:r>
                      <a:r>
                        <a:rPr lang="en-US" sz="1400" baseline="-25000" dirty="0"/>
                        <a:t>5</a:t>
                      </a:r>
                      <a:r>
                        <a:rPr lang="en-US" sz="1400" dirty="0"/>
                        <a:t> </a:t>
                      </a:r>
                      <a:endParaRPr lang="en-US" dirty="0"/>
                    </a:p>
                  </a:txBody>
                  <a:tcPr/>
                </a:tc>
                <a:tc>
                  <a:txBody>
                    <a:bodyPr/>
                    <a:lstStyle/>
                    <a:p>
                      <a:pPr algn="ctr"/>
                      <a:r>
                        <a:t>fosfórpentaflúoríð</a:t>
                      </a:r>
                      <a:endParaRPr lang="en-US" dirty="0"/>
                    </a:p>
                  </a:txBody>
                  <a:tcPr/>
                </a:tc>
                <a:extLst>
                  <a:ext uri="{0D108BD9-81ED-4DB2-BD59-A6C34878D82A}">
                    <a16:rowId xmlns:a16="http://schemas.microsoft.com/office/drawing/2014/main" val="10003"/>
                  </a:ext>
                </a:extLst>
              </a:tr>
              <a:tr h="370840">
                <a:tc>
                  <a:txBody>
                    <a:bodyPr/>
                    <a:lstStyle/>
                    <a:p>
                      <a:pPr algn="ctr"/>
                      <a:r>
                        <a:rPr lang="en-US" sz="1400" dirty="0"/>
                        <a:t>N</a:t>
                      </a:r>
                      <a:r>
                        <a:rPr lang="en-US" sz="1400" baseline="-25000" dirty="0"/>
                        <a:t>2</a:t>
                      </a:r>
                      <a:r>
                        <a:rPr lang="en-US" sz="1400" dirty="0"/>
                        <a:t>O</a:t>
                      </a:r>
                      <a:r>
                        <a:rPr lang="en-US" sz="1400" baseline="-25000" dirty="0"/>
                        <a:t>4</a:t>
                      </a:r>
                      <a:endParaRPr lang="en-US" dirty="0"/>
                    </a:p>
                  </a:txBody>
                  <a:tcPr/>
                </a:tc>
                <a:tc>
                  <a:txBody>
                    <a:bodyPr/>
                    <a:lstStyle/>
                    <a:p>
                      <a:pPr algn="ctr"/>
                      <a:r>
                        <a:t>díniturtetroxíð</a:t>
                      </a:r>
                      <a:endParaRPr lang="en-US" dirty="0"/>
                    </a:p>
                  </a:txBody>
                  <a:tcPr/>
                </a:tc>
                <a:tc>
                  <a:txBody>
                    <a:bodyPr/>
                    <a:lstStyle/>
                    <a:p>
                      <a:pPr algn="ctr"/>
                      <a:endParaRPr lang="en-US"/>
                    </a:p>
                  </a:txBody>
                  <a:tcPr/>
                </a:tc>
                <a:tc>
                  <a:txBody>
                    <a:bodyPr/>
                    <a:lstStyle/>
                    <a:p>
                      <a:pPr algn="ctr"/>
                      <a:r>
                        <a:rPr lang="en-US" sz="1400" dirty="0"/>
                        <a:t>P</a:t>
                      </a:r>
                      <a:r>
                        <a:rPr lang="en-US" sz="1400" baseline="-25000" dirty="0"/>
                        <a:t>4</a:t>
                      </a:r>
                      <a:r>
                        <a:rPr lang="en-US" sz="1400" dirty="0"/>
                        <a:t>O</a:t>
                      </a:r>
                      <a:r>
                        <a:rPr lang="en-US" sz="1400" baseline="-25000" dirty="0"/>
                        <a:t>10</a:t>
                      </a:r>
                      <a:endParaRPr lang="en-US" dirty="0"/>
                    </a:p>
                  </a:txBody>
                  <a:tcPr/>
                </a:tc>
                <a:tc>
                  <a:txBody>
                    <a:bodyPr/>
                    <a:lstStyle/>
                    <a:p>
                      <a:pPr algn="ctr"/>
                      <a:r>
                        <a:t>tetrafosfórdekaoxíð</a:t>
                      </a:r>
                      <a:endParaRPr lang="en-US" dirty="0"/>
                    </a:p>
                  </a:txBody>
                  <a:tcPr/>
                </a:tc>
                <a:extLst>
                  <a:ext uri="{0D108BD9-81ED-4DB2-BD59-A6C34878D82A}">
                    <a16:rowId xmlns:a16="http://schemas.microsoft.com/office/drawing/2014/main" val="10004"/>
                  </a:ext>
                </a:extLst>
              </a:tr>
              <a:tr h="370840">
                <a:tc>
                  <a:txBody>
                    <a:bodyPr/>
                    <a:lstStyle/>
                    <a:p>
                      <a:pPr algn="ctr"/>
                      <a:r>
                        <a:rPr lang="en-US" sz="1400" dirty="0"/>
                        <a:t>N</a:t>
                      </a:r>
                      <a:r>
                        <a:rPr lang="en-US" sz="1400" baseline="-25000" dirty="0"/>
                        <a:t>2</a:t>
                      </a:r>
                      <a:r>
                        <a:rPr lang="en-US" sz="1400" dirty="0"/>
                        <a:t>O</a:t>
                      </a:r>
                      <a:r>
                        <a:rPr lang="en-US" sz="1400" baseline="-25000" dirty="0"/>
                        <a:t>5</a:t>
                      </a:r>
                      <a:endParaRPr lang="en-US" dirty="0"/>
                    </a:p>
                  </a:txBody>
                  <a:tcPr/>
                </a:tc>
                <a:tc>
                  <a:txBody>
                    <a:bodyPr/>
                    <a:lstStyle/>
                    <a:p>
                      <a:pPr algn="ctr"/>
                      <a:r>
                        <a:t>díniturpentoxíð</a:t>
                      </a:r>
                      <a:endParaRPr lang="en-US" dirty="0"/>
                    </a:p>
                  </a:txBody>
                  <a:tcPr/>
                </a:tc>
                <a:tc>
                  <a:txBody>
                    <a:bodyPr/>
                    <a:lstStyle/>
                    <a:p>
                      <a:pPr algn="ctr"/>
                      <a:endParaRPr lang="en-US"/>
                    </a:p>
                  </a:txBody>
                  <a:tcPr/>
                </a:tc>
                <a:tc>
                  <a:txBody>
                    <a:bodyPr/>
                    <a:lstStyle/>
                    <a:p>
                      <a:pPr algn="ctr"/>
                      <a:r>
                        <a:rPr lang="en-US" sz="1400" dirty="0"/>
                        <a:t>P</a:t>
                      </a:r>
                      <a:r>
                        <a:rPr lang="en-US" sz="1400" baseline="-25000" dirty="0"/>
                        <a:t>4</a:t>
                      </a:r>
                      <a:r>
                        <a:rPr lang="en-US" sz="1400" dirty="0"/>
                        <a:t>O</a:t>
                      </a:r>
                      <a:r>
                        <a:rPr lang="en-US" sz="1400" baseline="-25000" dirty="0"/>
                        <a:t>10</a:t>
                      </a:r>
                      <a:endParaRPr lang="en-US" dirty="0"/>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t>joðheptaflúoríð</a:t>
                      </a:r>
                      <a:endParaRPr lang="en-US" dirty="0"/>
                    </a:p>
                  </a:txBody>
                  <a:tcPr/>
                </a:tc>
                <a:extLst>
                  <a:ext uri="{0D108BD9-81ED-4DB2-BD59-A6C34878D82A}">
                    <a16:rowId xmlns:a16="http://schemas.microsoft.com/office/drawing/2014/main" val="10005"/>
                  </a:ext>
                </a:extLst>
              </a:tr>
            </a:tbl>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3013393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Nafngiftir sýra</a:t>
            </a:r>
          </a:p>
        </p:txBody>
      </p:sp>
      <p:sp>
        <p:nvSpPr>
          <p:cNvPr id="3" name="Content Placeholder 2"/>
          <p:cNvSpPr>
            <a:spLocks noGrp="1"/>
          </p:cNvSpPr>
          <p:nvPr>
            <p:ph idx="1"/>
          </p:nvPr>
        </p:nvSpPr>
        <p:spPr/>
        <p:txBody>
          <a:bodyPr/>
          <a:lstStyle/>
          <a:p>
            <a:r>
              <a:rPr/>
              <a:t>Sum efnasambönd sem innihalda vetni tilheyra mikilvægum flokki efna sem kallast sýrur.</a:t>
            </a:r>
          </a:p>
          <a:p/>
          <a:p>
            <a:r>
              <a:rPr/>
              <a:t>Margar sýrur losa vetnisjónir, H+, þegar þær eru leystar upp í vatni.</a:t>
            </a:r>
          </a:p>
          <a:p/>
          <a:p>
            <a:r>
              <a:rPr/>
              <a:t>Blanda af sýru og vatni fær sérstakt nafn til að gefa þennan eiginleika til kynna.</a:t>
            </a:r>
          </a:p>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90988385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Nafngiftir tvíundarsýra</a:t>
            </a:r>
          </a:p>
        </p:txBody>
      </p:sp>
      <p:sp>
        <p:nvSpPr>
          <p:cNvPr id="3" name="Content Placeholder 2"/>
          <p:cNvSpPr>
            <a:spLocks noGrp="1"/>
          </p:cNvSpPr>
          <p:nvPr>
            <p:ph idx="1"/>
          </p:nvPr>
        </p:nvSpPr>
        <p:spPr/>
        <p:txBody>
          <a:bodyPr/>
          <a:lstStyle/>
          <a:p>
            <a:r>
              <a:rPr/>
              <a:t>Orðinu „vetni“ er sleppt eða því breytt í viðeigandi sýruforskeyti.</a:t>
            </a:r>
          </a:p>
          <a:p>
            <a:r>
              <a:rPr/>
              <a:t>Nafni hins málmleysingjans er breytt samkvæmt sýrunafnakerfinu.</a:t>
            </a:r>
          </a:p>
          <a:p>
            <a:r>
              <a:rPr/>
              <a:t>Orðinu „sýra“ er bætt við sem öðru orði.</a:t>
            </a:r>
          </a:p>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509092297"/>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Tafla 2.12 Nöfn nokkurra einfaldra sýra</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19173144"/>
              </p:ext>
            </p:extLst>
          </p:nvPr>
        </p:nvGraphicFramePr>
        <p:xfrm>
          <a:off x="628650" y="955675"/>
          <a:ext cx="7886700" cy="2225040"/>
        </p:xfrm>
        <a:graphic>
          <a:graphicData uri="http://schemas.openxmlformats.org/drawingml/2006/table">
            <a:tbl>
              <a:tblPr firstRow="1" bandRow="1">
                <a:tableStyleId>{5940675A-B579-460E-94D1-54222C63F5DA}</a:tableStyleId>
              </a:tblPr>
              <a:tblGrid>
                <a:gridCol w="3943350">
                  <a:extLst>
                    <a:ext uri="{9D8B030D-6E8A-4147-A177-3AD203B41FA5}">
                      <a16:colId xmlns:a16="http://schemas.microsoft.com/office/drawing/2014/main" val="20000"/>
                    </a:ext>
                  </a:extLst>
                </a:gridCol>
                <a:gridCol w="3943350">
                  <a:extLst>
                    <a:ext uri="{9D8B030D-6E8A-4147-A177-3AD203B41FA5}">
                      <a16:colId xmlns:a16="http://schemas.microsoft.com/office/drawing/2014/main" val="20001"/>
                    </a:ext>
                  </a:extLst>
                </a:gridCol>
              </a:tblGrid>
              <a:tr h="370840">
                <a:tc>
                  <a:txBody>
                    <a:bodyPr/>
                    <a:lstStyle/>
                    <a:p>
                      <a:pPr algn="ctr"/>
                      <a:r>
                        <a:t>Nafn gass</a:t>
                      </a:r>
                    </a:p>
                  </a:txBody>
                  <a:tcPr/>
                </a:tc>
                <a:tc>
                  <a:txBody>
                    <a:bodyPr/>
                    <a:lstStyle/>
                    <a:p>
                      <a:pPr algn="ctr"/>
                      <a:r>
                        <a:t>Nafn sýru</a:t>
                      </a:r>
                    </a:p>
                  </a:txBody>
                  <a:tcPr/>
                </a:tc>
                <a:extLst>
                  <a:ext uri="{0D108BD9-81ED-4DB2-BD59-A6C34878D82A}">
                    <a16:rowId xmlns:a16="http://schemas.microsoft.com/office/drawing/2014/main" val="10000"/>
                  </a:ext>
                </a:extLst>
              </a:tr>
              <a:tr h="370840">
                <a:tc>
                  <a:txBody>
                    <a:bodyPr/>
                    <a:lstStyle/>
                    <a:p>
                      <a:pPr algn="ctr"/>
                      <a:r>
                        <a:t>HF(g), vetnisflúoríð</a:t>
                      </a:r>
                      <a:endParaRPr lang="en-US" dirty="0"/>
                    </a:p>
                  </a:txBody>
                  <a:tcPr/>
                </a:tc>
                <a:tc>
                  <a:txBody>
                    <a:bodyPr/>
                    <a:lstStyle/>
                    <a:p>
                      <a:pPr algn="ctr"/>
                      <a:r>
                        <a:t>HF(aq), flúorsýra</a:t>
                      </a:r>
                    </a:p>
                  </a:txBody>
                  <a:tcPr/>
                </a:tc>
                <a:extLst>
                  <a:ext uri="{0D108BD9-81ED-4DB2-BD59-A6C34878D82A}">
                    <a16:rowId xmlns:a16="http://schemas.microsoft.com/office/drawing/2014/main" val="10001"/>
                  </a:ext>
                </a:extLst>
              </a:tr>
              <a:tr h="370840">
                <a:tc>
                  <a:txBody>
                    <a:bodyPr/>
                    <a:lstStyle/>
                    <a:p>
                      <a:pPr algn="ctr"/>
                      <a:r>
                        <a:t>HCl(g), vetnisklóríð</a:t>
                      </a:r>
                      <a:endParaRPr lang="en-US" dirty="0"/>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t>HCl(aq), saltsýra</a:t>
                      </a:r>
                    </a:p>
                  </a:txBody>
                  <a:tcPr/>
                </a:tc>
                <a:extLst>
                  <a:ext uri="{0D108BD9-81ED-4DB2-BD59-A6C34878D82A}">
                    <a16:rowId xmlns:a16="http://schemas.microsoft.com/office/drawing/2014/main" val="10002"/>
                  </a:ext>
                </a:extLst>
              </a:tr>
              <a:tr h="370840">
                <a:tc>
                  <a:txBody>
                    <a:bodyPr/>
                    <a:lstStyle/>
                    <a:p>
                      <a:pPr algn="ctr"/>
                      <a:r>
                        <a:t>HBr(g), vetnisbrómíð</a:t>
                      </a:r>
                      <a:endParaRPr lang="en-US" dirty="0"/>
                    </a:p>
                  </a:txBody>
                  <a:tcPr/>
                </a:tc>
                <a:tc>
                  <a:txBody>
                    <a:bodyPr/>
                    <a:lstStyle/>
                    <a:p>
                      <a:pPr algn="ctr"/>
                      <a:r>
                        <a:t>HBr(aq), brómsýra</a:t>
                      </a:r>
                      <a:endParaRPr lang="en-US" dirty="0"/>
                    </a:p>
                  </a:txBody>
                  <a:tcPr/>
                </a:tc>
                <a:extLst>
                  <a:ext uri="{0D108BD9-81ED-4DB2-BD59-A6C34878D82A}">
                    <a16:rowId xmlns:a16="http://schemas.microsoft.com/office/drawing/2014/main" val="10003"/>
                  </a:ext>
                </a:extLst>
              </a:tr>
              <a:tr h="370840">
                <a:tc>
                  <a:txBody>
                    <a:bodyPr/>
                    <a:lstStyle/>
                    <a:p>
                      <a:pPr algn="ctr"/>
                      <a:r>
                        <a:t>HI(g), vetnisjoðíð</a:t>
                      </a:r>
                      <a:endParaRPr lang="en-US" dirty="0"/>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t>HI(aq), joðsýra</a:t>
                      </a:r>
                    </a:p>
                  </a:txBody>
                  <a:tcPr/>
                </a:tc>
                <a:extLst>
                  <a:ext uri="{0D108BD9-81ED-4DB2-BD59-A6C34878D82A}">
                    <a16:rowId xmlns:a16="http://schemas.microsoft.com/office/drawing/2014/main" val="10004"/>
                  </a:ext>
                </a:extLst>
              </a:tr>
              <a:tr h="370840">
                <a:tc>
                  <a:txBody>
                    <a:bodyPr/>
                    <a:lstStyle/>
                    <a:p>
                      <a:pPr algn="ctr"/>
                      <a:r>
                        <a:t>H2S(g), vetnissúlfíð</a:t>
                      </a:r>
                      <a:endParaRPr lang="en-US" dirty="0"/>
                    </a:p>
                  </a:txBody>
                  <a:tcPr/>
                </a:tc>
                <a:tc>
                  <a:txBody>
                    <a:bodyPr/>
                    <a:lstStyle/>
                    <a:p>
                      <a:pPr algn="ctr"/>
                      <a:r>
                        <a:t>H2S(aq), brennisteinsvetnissýra</a:t>
                      </a:r>
                      <a:endParaRPr lang="en-US" dirty="0"/>
                    </a:p>
                  </a:txBody>
                  <a:tcPr/>
                </a:tc>
                <a:extLst>
                  <a:ext uri="{0D108BD9-81ED-4DB2-BD59-A6C34878D82A}">
                    <a16:rowId xmlns:a16="http://schemas.microsoft.com/office/drawing/2014/main" val="10005"/>
                  </a:ext>
                </a:extLst>
              </a:tr>
            </a:tbl>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26817033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Nafngiftir súrefnissýra</a:t>
            </a:r>
          </a:p>
        </p:txBody>
      </p:sp>
      <p:sp>
        <p:nvSpPr>
          <p:cNvPr id="3" name="Content Placeholder 2"/>
          <p:cNvSpPr>
            <a:spLocks noGrp="1"/>
          </p:cNvSpPr>
          <p:nvPr>
            <p:ph idx="1"/>
          </p:nvPr>
        </p:nvSpPr>
        <p:spPr>
          <a:xfrm>
            <a:off x="628650" y="955965"/>
            <a:ext cx="7886700" cy="4491524"/>
          </a:xfrm>
        </p:spPr>
        <p:txBody>
          <a:bodyPr wrap="square">
            <a:normAutofit/>
          </a:bodyPr>
          <a:lstStyle/>
          <a:p>
            <a:pPr>
              <a:spcBef>
                <a:spcPts val="0"/>
              </a:spcBef>
              <a:spcAft>
                <a:spcPts val="0"/>
              </a:spcAft>
            </a:pPr>
            <a:r>
              <a:rPr sz="1700"/>
              <a:t>Súrefnissýrur: Efnasambönd sem innihalda vetni, súrefni og að minnsta kosti eitt annað frumefni, og eru tengd á þann hátt að þau gefa efnasambandinu sýrueiginleika.</a:t>
            </a:r>
          </a:p>
          <a:p>
            <a:pPr>
              <a:spcBef>
                <a:spcPts val="0"/>
              </a:spcBef>
              <a:spcAft>
                <a:spcPts val="0"/>
              </a:spcAft>
            </a:pPr>
          </a:p>
          <a:p>
            <a:pPr>
              <a:spcBef>
                <a:spcPts val="0"/>
              </a:spcBef>
              <a:spcAft>
                <a:spcPts val="0"/>
              </a:spcAft>
            </a:pPr>
            <a:r>
              <a:rPr sz="1700"/>
              <a:t>Dæmigerðar súrefnissýrur samanstanda af vetni sem er tengt við fjölatóma, súrefnisinnihaldandi jón.</a:t>
            </a:r>
          </a:p>
          <a:p>
            <a:pPr>
              <a:spcBef>
                <a:spcPts val="0"/>
              </a:spcBef>
              <a:spcAft>
                <a:spcPts val="0"/>
              </a:spcAft>
            </a:pPr>
          </a:p>
          <a:p>
            <a:pPr>
              <a:spcBef>
                <a:spcPts val="0"/>
              </a:spcBef>
              <a:spcAft>
                <a:spcPts val="0"/>
              </a:spcAft>
            </a:pPr>
            <a:r>
              <a:rPr sz="1700"/>
              <a:t>Til að nefna súrefnissýrur:</a:t>
            </a:r>
          </a:p>
          <a:p>
            <a:pPr>
              <a:spcBef>
                <a:spcPts val="0"/>
              </a:spcBef>
              <a:spcAft>
                <a:spcPts val="0"/>
              </a:spcAft>
            </a:pPr>
            <a:r>
              <a:rPr sz="1700"/>
              <a:t>Sleppið „vetni“</a:t>
            </a:r>
          </a:p>
          <a:p>
            <a:pPr>
              <a:spcBef>
                <a:spcPts val="0"/>
              </a:spcBef>
              <a:spcAft>
                <a:spcPts val="0"/>
              </a:spcAft>
            </a:pPr>
            <a:r>
              <a:rPr sz="1700"/>
              <a:t>Byrjið á rótarnafni anjónarinnar</a:t>
            </a:r>
          </a:p>
          <a:p>
            <a:pPr>
              <a:spcBef>
                <a:spcPts val="0"/>
              </a:spcBef>
              <a:spcAft>
                <a:spcPts val="0"/>
              </a:spcAft>
            </a:pPr>
            <a:r>
              <a:rPr sz="1700"/>
              <a:t>Skiptið út –at fyrir –sýra eða –ít fyrir –sýrlingur</a:t>
            </a:r>
          </a:p>
          <a:p>
            <a:pPr>
              <a:spcBef>
                <a:spcPts val="0"/>
              </a:spcBef>
              <a:spcAft>
                <a:spcPts val="0"/>
              </a:spcAft>
            </a:pPr>
            <a:r>
              <a:rPr sz="1700"/>
              <a:t>Bætið við „sýra“</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69629922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sz="2300"/>
              <a:t>Tafla 2.13 Nöfn algengra súrefnissýra</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933555384"/>
              </p:ext>
            </p:extLst>
          </p:nvPr>
        </p:nvGraphicFramePr>
        <p:xfrm>
          <a:off x="628650" y="955675"/>
          <a:ext cx="7886700" cy="3337560"/>
        </p:xfrm>
        <a:graphic>
          <a:graphicData uri="http://schemas.openxmlformats.org/drawingml/2006/table">
            <a:tbl>
              <a:tblPr firstRow="1" bandRow="1">
                <a:tableStyleId>{5940675A-B579-460E-94D1-54222C63F5DA}</a:tableStyleId>
              </a:tblPr>
              <a:tblGrid>
                <a:gridCol w="2628900">
                  <a:extLst>
                    <a:ext uri="{9D8B030D-6E8A-4147-A177-3AD203B41FA5}">
                      <a16:colId xmlns:a16="http://schemas.microsoft.com/office/drawing/2014/main" val="20000"/>
                    </a:ext>
                  </a:extLst>
                </a:gridCol>
                <a:gridCol w="2628900">
                  <a:extLst>
                    <a:ext uri="{9D8B030D-6E8A-4147-A177-3AD203B41FA5}">
                      <a16:colId xmlns:a16="http://schemas.microsoft.com/office/drawing/2014/main" val="20001"/>
                    </a:ext>
                  </a:extLst>
                </a:gridCol>
                <a:gridCol w="2628900">
                  <a:extLst>
                    <a:ext uri="{9D8B030D-6E8A-4147-A177-3AD203B41FA5}">
                      <a16:colId xmlns:a16="http://schemas.microsoft.com/office/drawing/2014/main" val="20002"/>
                    </a:ext>
                  </a:extLst>
                </a:gridCol>
              </a:tblGrid>
              <a:tr h="370840">
                <a:tc>
                  <a:txBody>
                    <a:bodyPr/>
                    <a:lstStyle/>
                    <a:p>
                      <a:pPr algn="ctr"/>
                      <a:r>
                        <a:t>Efnaformúla</a:t>
                      </a:r>
                    </a:p>
                  </a:txBody>
                  <a:tcPr/>
                </a:tc>
                <a:tc>
                  <a:txBody>
                    <a:bodyPr/>
                    <a:lstStyle/>
                    <a:p>
                      <a:pPr algn="ctr"/>
                      <a:r>
                        <a:t>Nafn anjónar</a:t>
                      </a:r>
                      <a:endParaRPr lang="en-US" b="1" dirty="0"/>
                    </a:p>
                  </a:txBody>
                  <a:tcPr/>
                </a:tc>
                <a:tc>
                  <a:txBody>
                    <a:bodyPr/>
                    <a:lstStyle/>
                    <a:p>
                      <a:pPr algn="ctr"/>
                      <a:r>
                        <a:t>Nafn sýru</a:t>
                      </a:r>
                    </a:p>
                  </a:txBody>
                  <a:tcPr/>
                </a:tc>
                <a:extLst>
                  <a:ext uri="{0D108BD9-81ED-4DB2-BD59-A6C34878D82A}">
                    <a16:rowId xmlns:a16="http://schemas.microsoft.com/office/drawing/2014/main" val="10000"/>
                  </a:ext>
                </a:extLst>
              </a:tr>
              <a:tr h="370840">
                <a:tc>
                  <a:txBody>
                    <a:bodyPr/>
                    <a:lstStyle/>
                    <a:p>
                      <a:pPr algn="ctr"/>
                      <a:r>
                        <a:rPr lang="en-US" sz="1400" dirty="0"/>
                        <a:t>HC</a:t>
                      </a:r>
                      <a:r>
                        <a:rPr lang="en-US" sz="1400" baseline="-25000" dirty="0"/>
                        <a:t>2</a:t>
                      </a:r>
                      <a:r>
                        <a:rPr lang="en-US" sz="1400" dirty="0"/>
                        <a:t>H</a:t>
                      </a:r>
                      <a:r>
                        <a:rPr lang="en-US" sz="1400" baseline="-25000" dirty="0"/>
                        <a:t>3</a:t>
                      </a:r>
                      <a:r>
                        <a:rPr lang="en-US" sz="1400" dirty="0"/>
                        <a:t>O</a:t>
                      </a:r>
                      <a:r>
                        <a:rPr lang="en-US" sz="1400" baseline="-25000" dirty="0"/>
                        <a:t>2</a:t>
                      </a:r>
                      <a:endParaRPr lang="en-US" dirty="0"/>
                    </a:p>
                  </a:txBody>
                  <a:tcPr/>
                </a:tc>
                <a:tc>
                  <a:txBody>
                    <a:bodyPr/>
                    <a:lstStyle/>
                    <a:p>
                      <a:pPr algn="ctr"/>
                      <a:r>
                        <a:t>asetat</a:t>
                      </a:r>
                      <a:endParaRPr lang="en-US" dirty="0"/>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t>ediksýra</a:t>
                      </a:r>
                    </a:p>
                  </a:txBody>
                  <a:tcPr/>
                </a:tc>
                <a:extLst>
                  <a:ext uri="{0D108BD9-81ED-4DB2-BD59-A6C34878D82A}">
                    <a16:rowId xmlns:a16="http://schemas.microsoft.com/office/drawing/2014/main" val="10001"/>
                  </a:ext>
                </a:extLst>
              </a:tr>
              <a:tr h="370840">
                <a:tc>
                  <a:txBody>
                    <a:bodyPr/>
                    <a:lstStyle/>
                    <a:p>
                      <a:pPr algn="ctr"/>
                      <a:r>
                        <a:rPr lang="en-US" sz="1400" dirty="0"/>
                        <a:t>HNO</a:t>
                      </a:r>
                      <a:r>
                        <a:rPr lang="en-US" sz="1400" baseline="-25000" dirty="0"/>
                        <a:t>3</a:t>
                      </a:r>
                      <a:endParaRPr lang="en-US" dirty="0"/>
                    </a:p>
                  </a:txBody>
                  <a:tcPr/>
                </a:tc>
                <a:tc>
                  <a:txBody>
                    <a:bodyPr/>
                    <a:lstStyle/>
                    <a:p>
                      <a:pPr algn="ctr"/>
                      <a:r>
                        <a:t>nítrat</a:t>
                      </a:r>
                      <a:endParaRPr lang="en-US" dirty="0"/>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t>saltpéturssýra</a:t>
                      </a:r>
                    </a:p>
                  </a:txBody>
                  <a:tcPr/>
                </a:tc>
                <a:extLst>
                  <a:ext uri="{0D108BD9-81ED-4DB2-BD59-A6C34878D82A}">
                    <a16:rowId xmlns:a16="http://schemas.microsoft.com/office/drawing/2014/main" val="10002"/>
                  </a:ext>
                </a:extLst>
              </a:tr>
              <a:tr h="370840">
                <a:tc>
                  <a:txBody>
                    <a:bodyPr/>
                    <a:lstStyle/>
                    <a:p>
                      <a:pPr algn="ctr"/>
                      <a:r>
                        <a:rPr lang="en-US" sz="1400" dirty="0"/>
                        <a:t>HNO</a:t>
                      </a:r>
                      <a:r>
                        <a:rPr lang="en-US" sz="1400" baseline="-25000" dirty="0"/>
                        <a:t>2</a:t>
                      </a:r>
                      <a:endParaRPr lang="en-US" dirty="0"/>
                    </a:p>
                  </a:txBody>
                  <a:tcPr/>
                </a:tc>
                <a:tc>
                  <a:txBody>
                    <a:bodyPr/>
                    <a:lstStyle/>
                    <a:p>
                      <a:pPr algn="ctr"/>
                      <a:r>
                        <a:t>nítrít</a:t>
                      </a:r>
                      <a:endParaRPr lang="en-US" dirty="0"/>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t>sýrlingur</a:t>
                      </a:r>
                    </a:p>
                  </a:txBody>
                  <a:tcPr/>
                </a:tc>
                <a:extLst>
                  <a:ext uri="{0D108BD9-81ED-4DB2-BD59-A6C34878D82A}">
                    <a16:rowId xmlns:a16="http://schemas.microsoft.com/office/drawing/2014/main" val="10003"/>
                  </a:ext>
                </a:extLst>
              </a:tr>
              <a:tr h="370840">
                <a:tc>
                  <a:txBody>
                    <a:bodyPr/>
                    <a:lstStyle/>
                    <a:p>
                      <a:pPr algn="ctr"/>
                      <a:r>
                        <a:rPr lang="en-US" sz="1400" dirty="0"/>
                        <a:t>HClO</a:t>
                      </a:r>
                      <a:r>
                        <a:rPr lang="en-US" sz="1400" baseline="-25000" dirty="0"/>
                        <a:t>4</a:t>
                      </a:r>
                      <a:r>
                        <a:rPr lang="en-US" sz="1400" dirty="0"/>
                        <a:t> </a:t>
                      </a:r>
                      <a:endParaRPr lang="en-US" dirty="0"/>
                    </a:p>
                  </a:txBody>
                  <a:tcPr/>
                </a:tc>
                <a:tc>
                  <a:txBody>
                    <a:bodyPr/>
                    <a:lstStyle/>
                    <a:p>
                      <a:pPr algn="ctr"/>
                      <a:r>
                        <a:t>perklórat</a:t>
                      </a:r>
                      <a:endParaRPr lang="en-US" dirty="0"/>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t>perklórsýra</a:t>
                      </a:r>
                    </a:p>
                  </a:txBody>
                  <a:tcPr/>
                </a:tc>
                <a:extLst>
                  <a:ext uri="{0D108BD9-81ED-4DB2-BD59-A6C34878D82A}">
                    <a16:rowId xmlns:a16="http://schemas.microsoft.com/office/drawing/2014/main" val="10004"/>
                  </a:ext>
                </a:extLst>
              </a:tr>
              <a:tr h="370840">
                <a:tc>
                  <a:txBody>
                    <a:bodyPr/>
                    <a:lstStyle/>
                    <a:p>
                      <a:pPr algn="ctr"/>
                      <a:r>
                        <a:rPr lang="en-US" sz="1400" dirty="0"/>
                        <a:t>H</a:t>
                      </a:r>
                      <a:r>
                        <a:rPr lang="en-US" sz="1400" baseline="-25000" dirty="0"/>
                        <a:t>2</a:t>
                      </a:r>
                      <a:r>
                        <a:rPr lang="en-US" sz="1400" dirty="0"/>
                        <a:t>CO</a:t>
                      </a:r>
                      <a:r>
                        <a:rPr lang="en-US" sz="1400" baseline="-25000" dirty="0"/>
                        <a:t>3</a:t>
                      </a:r>
                      <a:endParaRPr lang="en-US" dirty="0"/>
                    </a:p>
                  </a:txBody>
                  <a:tcPr/>
                </a:tc>
                <a:tc>
                  <a:txBody>
                    <a:bodyPr/>
                    <a:lstStyle/>
                    <a:p>
                      <a:pPr algn="ctr"/>
                      <a:r>
                        <a:t>karbónat</a:t>
                      </a:r>
                      <a:endParaRPr lang="en-US" dirty="0"/>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t>kolsýra</a:t>
                      </a:r>
                    </a:p>
                  </a:txBody>
                  <a:tcPr/>
                </a:tc>
                <a:extLst>
                  <a:ext uri="{0D108BD9-81ED-4DB2-BD59-A6C34878D82A}">
                    <a16:rowId xmlns:a16="http://schemas.microsoft.com/office/drawing/2014/main" val="10005"/>
                  </a:ext>
                </a:extLst>
              </a:tr>
              <a:tr h="370840">
                <a:tc>
                  <a:txBody>
                    <a:bodyPr/>
                    <a:lstStyle/>
                    <a:p>
                      <a:pPr algn="ctr"/>
                      <a:r>
                        <a:rPr lang="en-US" sz="1400" dirty="0"/>
                        <a:t>H</a:t>
                      </a:r>
                      <a:r>
                        <a:rPr lang="en-US" sz="1400" baseline="-25000" dirty="0"/>
                        <a:t>2</a:t>
                      </a:r>
                      <a:r>
                        <a:rPr lang="en-US" sz="1400" dirty="0"/>
                        <a:t>SO</a:t>
                      </a:r>
                      <a:r>
                        <a:rPr lang="en-US" sz="1400" baseline="-25000" dirty="0"/>
                        <a:t>4</a:t>
                      </a:r>
                      <a:r>
                        <a:rPr lang="en-US" sz="1400" dirty="0"/>
                        <a:t> </a:t>
                      </a:r>
                      <a:endParaRPr lang="en-US" dirty="0"/>
                    </a:p>
                  </a:txBody>
                  <a:tcPr/>
                </a:tc>
                <a:tc>
                  <a:txBody>
                    <a:bodyPr/>
                    <a:lstStyle/>
                    <a:p>
                      <a:pPr algn="ctr"/>
                      <a:r>
                        <a:t>súlfat</a:t>
                      </a:r>
                      <a:endParaRPr lang="en-US" dirty="0"/>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t>brennisteinssýra</a:t>
                      </a:r>
                    </a:p>
                  </a:txBody>
                  <a:tcPr/>
                </a:tc>
                <a:extLst>
                  <a:ext uri="{0D108BD9-81ED-4DB2-BD59-A6C34878D82A}">
                    <a16:rowId xmlns:a16="http://schemas.microsoft.com/office/drawing/2014/main" val="10006"/>
                  </a:ext>
                </a:extLst>
              </a:tr>
              <a:tr h="370840">
                <a:tc>
                  <a:txBody>
                    <a:bodyPr/>
                    <a:lstStyle/>
                    <a:p>
                      <a:pPr algn="ctr"/>
                      <a:r>
                        <a:rPr lang="en-US" sz="1400" dirty="0"/>
                        <a:t>H</a:t>
                      </a:r>
                      <a:r>
                        <a:rPr lang="en-US" sz="1400" baseline="-25000" dirty="0"/>
                        <a:t>2</a:t>
                      </a:r>
                      <a:r>
                        <a:rPr lang="en-US" sz="1400" dirty="0"/>
                        <a:t>SO</a:t>
                      </a:r>
                      <a:r>
                        <a:rPr lang="en-US" sz="1400" baseline="-25000" dirty="0"/>
                        <a:t>3</a:t>
                      </a:r>
                      <a:endParaRPr lang="en-US" dirty="0"/>
                    </a:p>
                  </a:txBody>
                  <a:tcPr/>
                </a:tc>
                <a:tc>
                  <a:txBody>
                    <a:bodyPr/>
                    <a:lstStyle/>
                    <a:p>
                      <a:pPr algn="ctr"/>
                      <a:r>
                        <a:t>súlfít</a:t>
                      </a:r>
                      <a:endParaRPr lang="en-US" dirty="0"/>
                    </a:p>
                  </a:txBody>
                  <a:tcPr/>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t>brennisteinssýrlingur</a:t>
                      </a:r>
                    </a:p>
                  </a:txBody>
                  <a:tcPr/>
                </a:tc>
                <a:extLst>
                  <a:ext uri="{0D108BD9-81ED-4DB2-BD59-A6C34878D82A}">
                    <a16:rowId xmlns:a16="http://schemas.microsoft.com/office/drawing/2014/main" val="10007"/>
                  </a:ext>
                </a:extLst>
              </a:tr>
              <a:tr h="370840">
                <a:tc>
                  <a:txBody>
                    <a:bodyPr/>
                    <a:lstStyle/>
                    <a:p>
                      <a:pPr algn="ctr"/>
                      <a:r>
                        <a:rPr lang="en-US" sz="1400" dirty="0"/>
                        <a:t>H</a:t>
                      </a:r>
                      <a:r>
                        <a:rPr lang="en-US" sz="1400" baseline="-25000" dirty="0"/>
                        <a:t>3</a:t>
                      </a:r>
                      <a:r>
                        <a:rPr lang="en-US" sz="1400" dirty="0"/>
                        <a:t>PO</a:t>
                      </a:r>
                      <a:r>
                        <a:rPr lang="en-US" sz="1400" baseline="-25000" dirty="0"/>
                        <a:t>4</a:t>
                      </a:r>
                      <a:r>
                        <a:rPr lang="en-US" sz="1400" dirty="0"/>
                        <a:t> </a:t>
                      </a:r>
                      <a:endParaRPr lang="en-US" dirty="0"/>
                    </a:p>
                  </a:txBody>
                  <a:tcPr/>
                </a:tc>
                <a:tc>
                  <a:txBody>
                    <a:bodyPr/>
                    <a:lstStyle/>
                    <a:p>
                      <a:pPr algn="ctr"/>
                      <a:r>
                        <a:t>fosfat</a:t>
                      </a:r>
                      <a:endParaRPr lang="en-US" dirty="0"/>
                    </a:p>
                  </a:txBody>
                  <a:tcPr/>
                </a:tc>
                <a:tc>
                  <a:txBody>
                    <a:bodyPr/>
                    <a:lstStyle/>
                    <a:p>
                      <a:pPr algn="ctr"/>
                      <a:r>
                        <a:t>fosfórsýra</a:t>
                      </a:r>
                      <a:endParaRPr lang="en-US" dirty="0"/>
                    </a:p>
                  </a:txBody>
                  <a:tcPr/>
                </a:tc>
                <a:extLst>
                  <a:ext uri="{0D108BD9-81ED-4DB2-BD59-A6C34878D82A}">
                    <a16:rowId xmlns:a16="http://schemas.microsoft.com/office/drawing/2014/main" val="10008"/>
                  </a:ext>
                </a:extLst>
              </a:tr>
            </a:tbl>
          </a:graphicData>
        </a:graphic>
      </p:graphicFrame>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14612325"/>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igure Number"/>
          <p:cNvSpPr>
            <a:spLocks noGrp="1"/>
          </p:cNvSpPr>
          <p:nvPr>
            <p:ph type="title"/>
          </p:nvPr>
        </p:nvSpPr>
        <p:spPr>
          <a:xfrm>
            <a:ext cx="5715000" cy="420624"/>
          </a:xfrm>
        </p:spPr>
        <p:txBody>
          <a:bodyPr wrap="none">
            <a:normAutofit/>
          </a:bodyPr>
          <a:lstStyle/>
          <a:p>
            <a:r>
              <a:rPr sz="2300"/>
              <a:t>Dæmi 1</a:t>
            </a:r>
          </a:p>
        </p:txBody>
      </p:sp>
      <p:sp>
        <p:nvSpPr>
          <p:cNvPr id="3" name="Figure Legend" hidden="1"/>
          <p:cNvSpPr>
            <a:spLocks noGrp="1"/>
          </p:cNvSpPr>
          <p:nvPr>
            <p:ph idx="13"/>
          </p:nvPr>
        </p:nvSpPr>
        <p:spPr/>
        <p:txBody>
          <a:bodyPr/>
          <a:lstStyle/>
          <a:p/>
        </p:txBody>
      </p:sp>
      <p:pic>
        <p:nvPicPr>
          <p:cNvPr id="11" name="Figure" descr="slide_0113_img_002.png"/>
          <p:cNvPicPr>
            <a:picLocks noChangeAspect="1"/>
          </p:cNvPicPr>
          <p:nvPr/>
        </p:nvPicPr>
        <p:blipFill>
          <a:blip r:embed="rId5"/>
          <a:srcRect t="-80630" b="-80630"/>
          <a:stretch>
            <a:fillRect/>
          </a:stretch>
        </p:blipFill>
        <p:spPr>
          <a:xfrm>
            <a:off x="457199" y="1122386"/>
            <a:ext cx="8062913" cy="3500071"/>
          </a:xfrm>
          <a:prstGeom prst="rect">
            <a:avLst/>
          </a:prstGeom>
        </p:spPr>
      </p:pic>
      <p:sp>
        <p:nvSpPr>
          <p:cNvPr id="12"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4"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28676295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Dæmi 29</a:t>
            </a:r>
          </a:p>
        </p:txBody>
      </p:sp>
      <p:sp>
        <p:nvSpPr>
          <p:cNvPr id="3" name="Figure Legend" hidden="1"/>
          <p:cNvSpPr>
            <a:spLocks noGrp="1"/>
          </p:cNvSpPr>
          <p:nvPr>
            <p:ph idx="13"/>
          </p:nvPr>
        </p:nvSpPr>
        <p:spPr/>
        <p:txBody>
          <a:bodyPr/>
          <a:lstStyle/>
          <a:p/>
        </p:txBody>
      </p:sp>
      <p:pic>
        <p:nvPicPr>
          <p:cNvPr id="11" name="Figure" descr="slide_0114_img_002.png"/>
          <p:cNvPicPr>
            <a:picLocks noChangeAspect="1"/>
          </p:cNvPicPr>
          <p:nvPr/>
        </p:nvPicPr>
        <p:blipFill>
          <a:blip r:embed="rId5"/>
          <a:srcRect l="-6393" r="-6393"/>
          <a:stretch>
            <a:fillRect/>
          </a:stretch>
        </p:blipFill>
        <p:spPr>
          <a:xfrm>
            <a:off x="457199" y="1122386"/>
            <a:ext cx="8062913" cy="3500071"/>
          </a:xfrm>
          <a:prstGeom prst="rect">
            <a:avLst/>
          </a:prstGeom>
        </p:spPr>
      </p:pic>
      <p:sp>
        <p:nvSpPr>
          <p:cNvPr id="12"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4"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79894788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Dæmi 30</a:t>
            </a:r>
          </a:p>
        </p:txBody>
      </p:sp>
      <p:pic>
        <p:nvPicPr>
          <p:cNvPr id="2" name="Figure" descr="Figure A shows a structural diagram of four carbon atoms bonded together into a chain. The two carbon atoms on the left form a double bond with each other. All of the remaining carbon atoms form single bonds with each other. The leftmost carbon also forms single bonds with two hydrogen. The second carbon in the chain forms a single bond with a hydrogen atom. The third carbon in the chain forms a single bond with two hydrogen atoms each. The rightmost carbon forms a single bond with three hydrogen atoms each. Figure B shows a structural diagram of a molecule that has a chain of four carbon atoms. The leftmost carbon atom forms a single bond with three hydrogen atoms each and single bond with the second carbon atom. The second carbon atom forms a triple bond with the third carbon atom. The third carbon atom forms a single bond to the fourth carbon atom. The fourth carbon atom forms a single bond to three hydrogen atoms each. Figure C shows a structural diagram of two silicon atoms are bonded together with a single bond. Each of the silicon atoms form single bonds to two chlorine atoms each and one hydrogen atom. Figure D shows a structural diagram of a phosphorus atom that forms a single bond to four oxygen atoms each. Three of the oxygen atoms each have a single bond to a hydrogen atom."/>
          <p:cNvPicPr>
            <a:picLocks noGrp="1" noChangeAspect="1"/>
          </p:cNvPicPr>
          <p:nvPr>
            <p:ph sz="half" idx="1"/>
          </p:nvPr>
        </p:nvPicPr>
        <p:blipFill>
          <a:blip r:embed="rId6" cstate="email">
            <a:extLst>
              <a:ext uri="{28A0092B-C50C-407E-A947-70E740481C1C}">
                <a14:useLocalDpi xmlns:a14="http://schemas.microsoft.com/office/drawing/2010/main" val="0"/>
              </a:ext>
            </a:extLst>
          </a:blip>
          <a:stretch>
            <a:fillRect/>
          </a:stretch>
        </p:blipFill>
        <p:spPr>
          <a:xfrm>
            <a:off x="628650" y="1219200"/>
            <a:ext cx="3886200" cy="4749800"/>
          </a:xfrm>
        </p:spPr>
      </p:pic>
      <p:sp>
        <p:nvSpPr>
          <p:cNvPr id="3" name="Figure Legend" hidden="1"/>
          <p:cNvSpPr>
            <a:spLocks noGrp="1"/>
          </p:cNvSpPr>
          <p:nvPr>
            <p:ph sz="half" idx="2"/>
          </p:nvPr>
        </p:nvSpPr>
        <p:spPr/>
        <p:txBody>
          <a:bodyPr/>
          <a:lstStyle/>
          <a:p/>
        </p:txBody>
      </p:sp>
      <p:pic>
        <p:nvPicPr>
          <p:cNvPr id="9" name="Picture 6" descr="slide_0115_img_003.png"/>
          <p:cNvPicPr>
            <a:picLocks noChangeAspect="1"/>
          </p:cNvPicPr>
          <p:nvPr/>
        </p:nvPicPr>
        <p:blipFill>
          <a:blip r:embed="rId7"/>
          <a:srcRect/>
          <a:stretch>
            <a:fillRect/>
          </a:stretch>
        </p:blipFill>
        <p:spPr>
          <a:xfrm>
            <a:off x="7017183" y="365986"/>
            <a:ext cx="1829055" cy="447737"/>
          </a:xfrm>
          <a:prstGeom prst="rect">
            <a:avLst/>
          </a:prstGeom>
        </p:spPr>
      </p:pic>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285096315"/>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sz="2300"/>
              <a:t>Dæmi 33</a:t>
            </a:r>
          </a:p>
        </p:txBody>
      </p:sp>
      <p:sp>
        <p:nvSpPr>
          <p:cNvPr id="3" name="Figure Legend" hidden="1"/>
          <p:cNvSpPr>
            <a:spLocks noGrp="1"/>
          </p:cNvSpPr>
          <p:nvPr>
            <p:ph idx="13"/>
          </p:nvPr>
        </p:nvSpPr>
        <p:spPr/>
        <p:txBody>
          <a:bodyPr/>
          <a:lstStyle/>
          <a:p/>
        </p:txBody>
      </p:sp>
      <p:pic>
        <p:nvPicPr>
          <p:cNvPr id="11" name="Figure" descr="slide_0116_img_002.png"/>
          <p:cNvPicPr>
            <a:picLocks noChangeAspect="1"/>
          </p:cNvPicPr>
          <p:nvPr/>
        </p:nvPicPr>
        <p:blipFill>
          <a:blip r:embed="rId5"/>
          <a:srcRect l="-11490" r="-11490"/>
          <a:stretch>
            <a:fillRect/>
          </a:stretch>
        </p:blipFill>
        <p:spPr>
          <a:xfrm>
            <a:off x="457199" y="1122386"/>
            <a:ext cx="8062913" cy="3500071"/>
          </a:xfrm>
          <a:prstGeom prst="rect">
            <a:avLst/>
          </a:prstGeom>
        </p:spPr>
      </p:pic>
      <p:sp>
        <p:nvSpPr>
          <p:cNvPr id="12"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4"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311851906"/>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hidden="1"/>
          <p:cNvSpPr>
            <a:spLocks noGrp="1"/>
          </p:cNvSpPr>
          <p:nvPr>
            <p:ph type="title"/>
          </p:nvPr>
        </p:nvSpPr>
        <p:spPr>
          <a:xfrm>
            <a:ext cx="5715000" cy="420624"/>
          </a:xfrm>
        </p:spPr>
        <p:txBody>
          <a:bodyPr wrap="none">
            <a:normAutofit/>
          </a:bodyPr>
          <a:lstStyle/>
          <a:p>
            <a:r>
              <a:rPr sz="2300"/>
              <a:t>AUÐ SÍÐA</a:t>
            </a:r>
          </a:p>
        </p:txBody>
      </p:sp>
      <p:sp>
        <p:nvSpPr>
          <p:cNvPr id="14" name="Copyright"/>
          <p:cNvSpPr>
            <a:spLocks noGrp="1"/>
          </p:cNvSpPr>
          <p:nvPr>
            <p:ph sz="half" idx="1"/>
          </p:nvPr>
        </p:nvSpPr>
        <p:spPr>
          <a:xfrm>
            <a:off x="457200" y="1107617"/>
            <a:ext cx="8062912" cy="5256973"/>
          </a:xfrm>
        </p:spPr>
        <p:txBody>
          <a:bodyPr anchor="ctr" wrap="square">
            <a:normAutofit/>
          </a:bodyPr>
          <a:lstStyle/>
          <a:p>
            <a:pPr>
              <a:spcBef>
                <a:spcPts val="0"/>
              </a:spcBef>
              <a:spcAft>
                <a:spcPts val="0"/>
              </a:spcAft>
            </a:pPr>
            <a:r>
              <a:rPr sz="1700"/>
              <a:t>Þetta viðbótarefni frá OpenStax er © Rice University samkvæmt CC-BY 4.0 alþjóðlegu leyfi; heimilt er að afrita það eða breyta því en geta verður uppruna frá OpenStax, Rice University og taka verður fram ef breytingar hafa verið gerðar.</a:t>
            </a:r>
          </a:p>
          <a:p>
            <a:pPr>
              <a:spcBef>
                <a:spcPts val="0"/>
              </a:spcBef>
              <a:spcAft>
                <a:spcPts val="0"/>
              </a:spcAft>
            </a:pPr>
          </a:p>
        </p:txBody>
      </p:sp>
      <p:sp>
        <p:nvSpPr>
          <p:cNvPr id="1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208840858"/>
      </p:ext>
    </p:extLst>
  </p:cSld>
  <p:clrMapOvr>
    <a:masterClrMapping/>
  </p:clrMapOvr>
</p:sld>
</file>

<file path=ppt/theme/theme1.xml><?xml version="1.0" encoding="utf-8"?>
<a:theme xmlns:a="http://schemas.openxmlformats.org/drawingml/2006/main" name="Office Them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1752</TotalTime>
  <Words>6538</Words>
  <Application>Microsoft Macintosh PowerPoint</Application>
  <PresentationFormat>On-screen Show (4:3)</PresentationFormat>
  <Paragraphs>865</Paragraphs>
  <Slides>117</Slides>
  <Notes>0</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117</vt:i4>
      </vt:variant>
    </vt:vector>
  </HeadingPairs>
  <TitlesOfParts>
    <vt:vector size="123" baseType="lpstr">
      <vt:lpstr>Arial</vt:lpstr>
      <vt:lpstr>Calibri</vt:lpstr>
      <vt:lpstr>Calibri Light</vt:lpstr>
      <vt:lpstr>Symbol</vt:lpstr>
      <vt:lpstr>Office Theme</vt:lpstr>
      <vt:lpstr>Equation</vt:lpstr>
      <vt:lpstr>CHEMISTRY 2e</vt:lpstr>
      <vt:lpstr>Chapter Outline</vt:lpstr>
      <vt:lpstr>Figure 2.1</vt:lpstr>
      <vt:lpstr>Learning Objectives</vt:lpstr>
      <vt:lpstr>Early Ideas in Atomic Theory</vt:lpstr>
      <vt:lpstr>Dalton’s Atomic Theory</vt:lpstr>
      <vt:lpstr>Figure 2.2</vt:lpstr>
      <vt:lpstr>Figure 2.3</vt:lpstr>
      <vt:lpstr>Figure 2.4</vt:lpstr>
      <vt:lpstr>Law of Conservation of Matter</vt:lpstr>
      <vt:lpstr>Example 2.1</vt:lpstr>
      <vt:lpstr>Example 2.1 image</vt:lpstr>
      <vt:lpstr>Law of Definite Proportions</vt:lpstr>
      <vt:lpstr>Table 2.1 Constant Composition of Isooctane </vt:lpstr>
      <vt:lpstr>Law of Multiple Proportions</vt:lpstr>
      <vt:lpstr>Figure 2.5</vt:lpstr>
      <vt:lpstr>2.2 Learning Objectives</vt:lpstr>
      <vt:lpstr>Evolution of Atomic Theory</vt:lpstr>
      <vt:lpstr>Discovery of the Electron: J.J. Thomson</vt:lpstr>
      <vt:lpstr>Thompson’s Results</vt:lpstr>
      <vt:lpstr>Figure 2.6</vt:lpstr>
      <vt:lpstr>Discovery of the Electron: Robert A Millikan</vt:lpstr>
      <vt:lpstr>Figure 2.7</vt:lpstr>
      <vt:lpstr>Millikan’s Results</vt:lpstr>
      <vt:lpstr>Figure 2.8</vt:lpstr>
      <vt:lpstr>Discovery of the Nucleus: Ernest Rutherford</vt:lpstr>
      <vt:lpstr>Figure 2.9</vt:lpstr>
      <vt:lpstr>Rutherford’s Results</vt:lpstr>
      <vt:lpstr>Figure 2.10</vt:lpstr>
      <vt:lpstr>Other Important Discoveries of the 20th Century</vt:lpstr>
      <vt:lpstr>2.3 Learning Objectives</vt:lpstr>
      <vt:lpstr>Atomic Structure and Symbolism</vt:lpstr>
      <vt:lpstr>Figure 2.11</vt:lpstr>
      <vt:lpstr>Units</vt:lpstr>
      <vt:lpstr>Properties of Subatomic Particles</vt:lpstr>
      <vt:lpstr>Atomic Number (Z)</vt:lpstr>
      <vt:lpstr>Neutral Atoms</vt:lpstr>
      <vt:lpstr>Mass Number (A)</vt:lpstr>
      <vt:lpstr>Ions</vt:lpstr>
      <vt:lpstr>Cations and Anions</vt:lpstr>
      <vt:lpstr>Figure 2.12</vt:lpstr>
      <vt:lpstr>Chemical Symbols</vt:lpstr>
      <vt:lpstr>Figure 2.13</vt:lpstr>
      <vt:lpstr>Table 2.3 Some Common Elements and Their Symbols</vt:lpstr>
      <vt:lpstr>Isotopes</vt:lpstr>
      <vt:lpstr>Figure 2.14</vt:lpstr>
      <vt:lpstr>Table 2.4 (Partial) Nuclear Compositions of Atoms of the Very  Light Elements</vt:lpstr>
      <vt:lpstr>Atomic Mass</vt:lpstr>
      <vt:lpstr>Atomic Mass (continued)</vt:lpstr>
      <vt:lpstr>Mass Spectrometry (MS)</vt:lpstr>
      <vt:lpstr>Figure 2.15</vt:lpstr>
      <vt:lpstr>2.4 Learning Objectives</vt:lpstr>
      <vt:lpstr>Chemical Formulas</vt:lpstr>
      <vt:lpstr>Figure 2.16</vt:lpstr>
      <vt:lpstr>Elements That Exist as Molecules</vt:lpstr>
      <vt:lpstr>Figure 2.17</vt:lpstr>
      <vt:lpstr>Figure 2.18</vt:lpstr>
      <vt:lpstr>Empirical Formula</vt:lpstr>
      <vt:lpstr>Figure 2.19</vt:lpstr>
      <vt:lpstr>Figure 2.20</vt:lpstr>
      <vt:lpstr>Figure 2.21</vt:lpstr>
      <vt:lpstr>Figure 2.22</vt:lpstr>
      <vt:lpstr>Isomers</vt:lpstr>
      <vt:lpstr>Figure 2.23</vt:lpstr>
      <vt:lpstr>Figure 2.24</vt:lpstr>
      <vt:lpstr>2.5 Learning Objectives</vt:lpstr>
      <vt:lpstr>The Periodic Table</vt:lpstr>
      <vt:lpstr>The First Periodic Table</vt:lpstr>
      <vt:lpstr>Figure 2.25</vt:lpstr>
      <vt:lpstr>The Modern Periodic Table</vt:lpstr>
      <vt:lpstr>Figure 2.26</vt:lpstr>
      <vt:lpstr>Classifications of Elements</vt:lpstr>
      <vt:lpstr>Classifications of Elements (continued)</vt:lpstr>
      <vt:lpstr>Classifications of Elements (after transition metals)</vt:lpstr>
      <vt:lpstr>Figure 2.27</vt:lpstr>
      <vt:lpstr>2.6 Learning Objectives</vt:lpstr>
      <vt:lpstr>Molecular and Ionic Compounds</vt:lpstr>
      <vt:lpstr>Figure 2.28</vt:lpstr>
      <vt:lpstr>Predicting Ion Charge</vt:lpstr>
      <vt:lpstr>Predicting Ion Charge (Ca and Br)</vt:lpstr>
      <vt:lpstr>Predicting Ion Charge (continued)</vt:lpstr>
      <vt:lpstr>Figure 2.29</vt:lpstr>
      <vt:lpstr>Polyatomic Ions</vt:lpstr>
      <vt:lpstr>Table 2.5 (Partial) Common Polyatomic Ions</vt:lpstr>
      <vt:lpstr>Naming Oxyanions</vt:lpstr>
      <vt:lpstr>Types of Chemical Bonds</vt:lpstr>
      <vt:lpstr>Ionic Compounds</vt:lpstr>
      <vt:lpstr>Ionic Compound Examples</vt:lpstr>
      <vt:lpstr>Properties of Ionic Compounds</vt:lpstr>
      <vt:lpstr>Figure 2.30</vt:lpstr>
      <vt:lpstr>Formulas of Ionic Compounds</vt:lpstr>
      <vt:lpstr>Figure 2.31</vt:lpstr>
      <vt:lpstr>Formulas of Ionic Compounds (continued)</vt:lpstr>
      <vt:lpstr>Molecular Compounds</vt:lpstr>
      <vt:lpstr>2.7 Learning Objectives</vt:lpstr>
      <vt:lpstr>Chemical Nomenclature</vt:lpstr>
      <vt:lpstr>Naming Ionic Compounds</vt:lpstr>
      <vt:lpstr>Table 2.6 Names of Some Ionic Compounds</vt:lpstr>
      <vt:lpstr>Table 2.7 Names of Some Polyatomic Ionic Compounds</vt:lpstr>
      <vt:lpstr>Naming Ionic Compounds Containing a Metal Ion with a  Variable Charge</vt:lpstr>
      <vt:lpstr>Table 2.9 Some Ionic Compounds with Variably Charged  Metal Ions</vt:lpstr>
      <vt:lpstr>Table 2.10 Nomenclature Prefixes</vt:lpstr>
      <vt:lpstr>Figure 2.32</vt:lpstr>
      <vt:lpstr>Naming Ionic Hydrates</vt:lpstr>
      <vt:lpstr>Naming Binary Molecular (Covalent) Compounds</vt:lpstr>
      <vt:lpstr>Nomenclature Prefixes</vt:lpstr>
      <vt:lpstr>Table 2.11 Names of Some Molecular Compounds Composed of  Two Elements</vt:lpstr>
      <vt:lpstr>Naming Acids</vt:lpstr>
      <vt:lpstr>Naming Binary Acids</vt:lpstr>
      <vt:lpstr>Table 2.12 Names of Some Simple Acids</vt:lpstr>
      <vt:lpstr>Naming Oxyacids</vt:lpstr>
      <vt:lpstr>Table 2.13 Names of Common Oxyacids</vt:lpstr>
      <vt:lpstr>Exercise 1</vt:lpstr>
      <vt:lpstr>Exercise 29</vt:lpstr>
      <vt:lpstr>Exercise 30</vt:lpstr>
      <vt:lpstr>Exercise 33</vt:lpstr>
      <vt:lpstr>BLANK PAGE</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Chemistry - Chapter 2 - Atoms, Molecules, and Ions</dc:title>
  <dc:creator>Spuddy McSpare</dc:creator>
  <cp:lastModifiedBy>Ryan Stickney</cp:lastModifiedBy>
  <cp:revision>245</cp:revision>
  <dcterms:created xsi:type="dcterms:W3CDTF">2012-06-04T02:13:36Z</dcterms:created>
  <dcterms:modified xsi:type="dcterms:W3CDTF">2025-12-19T16:05:19Z</dcterms:modified>
</cp:coreProperties>
</file>