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82"/>
  </p:notesMasterIdLst>
  <p:handoutMasterIdLst>
    <p:handoutMasterId r:id="rId83"/>
  </p:handoutMasterIdLst>
  <p:sldIdLst>
    <p:sldId id="256" r:id="rId2"/>
    <p:sldId id="346" r:id="rId3"/>
    <p:sldId id="277" r:id="rId4"/>
    <p:sldId id="347" r:id="rId5"/>
    <p:sldId id="293" r:id="rId6"/>
    <p:sldId id="292" r:id="rId7"/>
    <p:sldId id="291" r:id="rId8"/>
    <p:sldId id="296" r:id="rId9"/>
    <p:sldId id="290" r:id="rId10"/>
    <p:sldId id="297" r:id="rId11"/>
    <p:sldId id="294" r:id="rId12"/>
    <p:sldId id="295" r:id="rId13"/>
    <p:sldId id="348" r:id="rId14"/>
    <p:sldId id="289" r:id="rId15"/>
    <p:sldId id="288" r:id="rId16"/>
    <p:sldId id="349" r:id="rId17"/>
    <p:sldId id="299" r:id="rId18"/>
    <p:sldId id="298" r:id="rId19"/>
    <p:sldId id="300" r:id="rId20"/>
    <p:sldId id="301" r:id="rId21"/>
    <p:sldId id="287" r:id="rId22"/>
    <p:sldId id="286" r:id="rId23"/>
    <p:sldId id="302" r:id="rId24"/>
    <p:sldId id="285" r:id="rId25"/>
    <p:sldId id="350" r:id="rId26"/>
    <p:sldId id="284" r:id="rId27"/>
    <p:sldId id="283" r:id="rId28"/>
    <p:sldId id="282" r:id="rId29"/>
    <p:sldId id="280" r:id="rId30"/>
    <p:sldId id="281" r:id="rId31"/>
    <p:sldId id="308" r:id="rId32"/>
    <p:sldId id="307" r:id="rId33"/>
    <p:sldId id="351" r:id="rId34"/>
    <p:sldId id="311" r:id="rId35"/>
    <p:sldId id="306" r:id="rId36"/>
    <p:sldId id="310" r:id="rId37"/>
    <p:sldId id="309" r:id="rId38"/>
    <p:sldId id="303" r:id="rId39"/>
    <p:sldId id="352" r:id="rId40"/>
    <p:sldId id="305" r:id="rId41"/>
    <p:sldId id="304" r:id="rId42"/>
    <p:sldId id="353" r:id="rId43"/>
    <p:sldId id="317" r:id="rId44"/>
    <p:sldId id="316" r:id="rId45"/>
    <p:sldId id="315" r:id="rId46"/>
    <p:sldId id="314" r:id="rId47"/>
    <p:sldId id="313" r:id="rId48"/>
    <p:sldId id="312" r:id="rId49"/>
    <p:sldId id="319" r:id="rId50"/>
    <p:sldId id="354" r:id="rId51"/>
    <p:sldId id="320" r:id="rId52"/>
    <p:sldId id="318" r:id="rId53"/>
    <p:sldId id="327" r:id="rId54"/>
    <p:sldId id="355" r:id="rId55"/>
    <p:sldId id="326" r:id="rId56"/>
    <p:sldId id="325" r:id="rId57"/>
    <p:sldId id="324" r:id="rId58"/>
    <p:sldId id="323" r:id="rId59"/>
    <p:sldId id="322" r:id="rId60"/>
    <p:sldId id="321" r:id="rId61"/>
    <p:sldId id="331" r:id="rId62"/>
    <p:sldId id="329" r:id="rId63"/>
    <p:sldId id="330" r:id="rId64"/>
    <p:sldId id="339" r:id="rId65"/>
    <p:sldId id="338" r:id="rId66"/>
    <p:sldId id="337" r:id="rId67"/>
    <p:sldId id="336" r:id="rId68"/>
    <p:sldId id="335" r:id="rId69"/>
    <p:sldId id="334" r:id="rId70"/>
    <p:sldId id="333" r:id="rId71"/>
    <p:sldId id="356" r:id="rId72"/>
    <p:sldId id="341" r:id="rId73"/>
    <p:sldId id="344" r:id="rId74"/>
    <p:sldId id="357" r:id="rId75"/>
    <p:sldId id="340" r:id="rId76"/>
    <p:sldId id="332" r:id="rId77"/>
    <p:sldId id="343" r:id="rId78"/>
    <p:sldId id="328" r:id="rId79"/>
    <p:sldId id="358" r:id="rId80"/>
    <p:sldId id="345"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8" autoAdjust="0"/>
    <p:restoredTop sz="86395" autoAdjust="0"/>
  </p:normalViewPr>
  <p:slideViewPr>
    <p:cSldViewPr snapToGrid="0" snapToObjects="1">
      <p:cViewPr varScale="1">
        <p:scale>
          <a:sx n="107" d="100"/>
          <a:sy n="107" d="100"/>
        </p:scale>
        <p:origin x="184" y="224"/>
      </p:cViewPr>
      <p:guideLst>
        <p:guide orient="horz" pos="2160"/>
        <p:guide pos="2880"/>
      </p:guideLst>
    </p:cSldViewPr>
  </p:slideViewPr>
  <p:outlineViewPr>
    <p:cViewPr>
      <p:scale>
        <a:sx n="33" d="100"/>
        <a:sy n="33" d="100"/>
      </p:scale>
      <p:origin x="0" y="-396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notesMaster" Target="notesMasters/notesMaster1.xml"/><Relationship Id="rId83" Type="http://schemas.openxmlformats.org/officeDocument/2006/relationships/handoutMaster" Target="handoutMasters/handoutMaster1.xml"/><Relationship Id="rId84" Type="http://schemas.openxmlformats.org/officeDocument/2006/relationships/presProps" Target="presProps.xml"/><Relationship Id="rId85" Type="http://schemas.openxmlformats.org/officeDocument/2006/relationships/viewProps" Target="viewProps.xml"/><Relationship Id="rId86" Type="http://schemas.openxmlformats.org/officeDocument/2006/relationships/theme" Target="theme/theme1.xml"/><Relationship Id="rId8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E2ABA0-4242-4B3E-90DF-DB7A55C539E7}" type="datetimeFigureOut">
              <a:rPr lang="en-US" smtClean="0"/>
              <a:t>12/19/25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C7B3CD-E448-4F29-82C4-DDC80116552B}" type="slidenum">
              <a:rPr lang="en-US" smtClean="0"/>
              <a:t>‹#›</a:t>
            </a:fld>
            <a:endParaRPr lang="en-US"/>
          </a:p>
        </p:txBody>
      </p:sp>
    </p:spTree>
    <p:extLst>
      <p:ext uri="{BB962C8B-B14F-4D97-AF65-F5344CB8AC3E}">
        <p14:creationId xmlns:p14="http://schemas.microsoft.com/office/powerpoint/2010/main" val="2500934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7C7B3CD-E448-4F29-82C4-DDC80116552B}" type="slidenum">
              <a:rPr lang="en-US" smtClean="0"/>
              <a:t>1</a:t>
            </a:fld>
            <a:endParaRPr lang="en-US"/>
          </a:p>
        </p:txBody>
      </p:sp>
    </p:spTree>
    <p:extLst>
      <p:ext uri="{BB962C8B-B14F-4D97-AF65-F5344CB8AC3E}">
        <p14:creationId xmlns:p14="http://schemas.microsoft.com/office/powerpoint/2010/main" val="1532834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7C7B3CD-E448-4F29-82C4-DDC80116552B}" type="slidenum">
              <a:rPr lang="en-US" smtClean="0"/>
              <a:t>80</a:t>
            </a:fld>
            <a:endParaRPr lang="en-US"/>
          </a:p>
        </p:txBody>
      </p:sp>
    </p:spTree>
    <p:extLst>
      <p:ext uri="{BB962C8B-B14F-4D97-AF65-F5344CB8AC3E}">
        <p14:creationId xmlns:p14="http://schemas.microsoft.com/office/powerpoint/2010/main" val="3653471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002711609f10.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3780772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2168927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639087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2217206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9FF5C1C-C46D-46E0-A9F8-900B3CB85BFB}" type="datetime4">
              <a:rPr lang="en-US" smtClean="0"/>
              <a:t>December 19, 2025</a:t>
            </a:fld>
            <a:endParaRPr lang="en-US" dirty="0"/>
          </a:p>
        </p:txBody>
      </p:sp>
      <p:sp>
        <p:nvSpPr>
          <p:cNvPr id="5" name="Footer Placeholder 4"/>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C5E5E1BD-8DB7-455F-8C13-6B8DA893187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1273424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EA69DAB-9703-4D79-9FE5-0D38B236A943}" type="datetime4">
              <a:rPr lang="en-US" smtClean="0"/>
              <a:t>December 19, 2025</a:t>
            </a:fld>
            <a:endParaRPr lang="en-US"/>
          </a:p>
        </p:txBody>
      </p:sp>
      <p:sp>
        <p:nvSpPr>
          <p:cNvPr id="5" name="Footer Placeholder 4"/>
          <p:cNvSpPr>
            <a:spLocks noGrp="1"/>
          </p:cNvSpPr>
          <p:nvPr>
            <p:ph type="ftr" sz="quarter" idx="11"/>
          </p:nvPr>
        </p:nvSpPr>
        <p:spPr>
          <a:xfrm>
            <a:off x="457199" y="6492875"/>
            <a:ext cx="8576631"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B8F3FB9B-2394-4EFD-B656-94A2D5259C3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1664532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299C1243-7FC2-4149-823B-85E419D6EC38}" type="datetime4">
              <a:rPr lang="en-US" smtClean="0"/>
              <a:t>December 19, 2025</a:t>
            </a:fld>
            <a:endParaRPr lang="en-US"/>
          </a:p>
        </p:txBody>
      </p:sp>
      <p:sp>
        <p:nvSpPr>
          <p:cNvPr id="6" name="Footer Placeholder 5"/>
          <p:cNvSpPr>
            <a:spLocks noGrp="1"/>
          </p:cNvSpPr>
          <p:nvPr>
            <p:ph type="ftr" sz="quarter" idx="11"/>
          </p:nvPr>
        </p:nvSpPr>
        <p:spPr>
          <a:xfrm>
            <a:off x="457200" y="6492875"/>
            <a:ext cx="8686800" cy="283845"/>
          </a:xfrm>
        </p:spPr>
        <p:txBody>
          <a:bodyPr/>
          <a:lstStyle>
            <a:lvl1pPr>
              <a:defRPr sz="800"/>
            </a:lvl1p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0E43BDFD-59C6-4B60-8DEC-D3B8F19DA01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4137551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6215D383-CD22-4AC9-83F8-D65D75AAA198}" type="datetime4">
              <a:rPr lang="en-US" smtClean="0"/>
              <a:t>December 19, 2025</a:t>
            </a:fld>
            <a:endParaRPr lang="en-US"/>
          </a:p>
        </p:txBody>
      </p:sp>
      <p:sp>
        <p:nvSpPr>
          <p:cNvPr id="6" name="Footer Placeholder 5"/>
          <p:cNvSpPr>
            <a:spLocks noGrp="1"/>
          </p:cNvSpPr>
          <p:nvPr>
            <p:ph type="ftr" sz="quarter" idx="11"/>
          </p:nvPr>
        </p:nvSpPr>
        <p:spPr>
          <a:xfrm>
            <a:off x="457200" y="6492875"/>
            <a:ext cx="8686800" cy="283845"/>
          </a:xfrm>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26A284DB-145E-4757-AAC4-FF0D5D2E8D5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E675F99D-1B2C-4F24-A0D9-3A63C1477043}"/>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61951108"/>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notesSlide" Target="../notesSlides/notesSlide1.xml" /><ns0:Relationship Id="rId7" Type="http://schemas.openxmlformats.org/officeDocument/2006/relationships/image" Target="../media/image72.png" /><ns0:Relationship Id="rId8" Type="http://schemas.openxmlformats.org/officeDocument/2006/relationships/image" Target="../media/v3_image73_8a7c4746022d.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75_2d1b372c82fa.png" /></ns0: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5" Type="http://schemas.openxmlformats.org/officeDocument/2006/relationships/image" Target="../media/image78.jpg"/><Relationship Id="rId6" Type="http://schemas.openxmlformats.org/officeDocument/2006/relationships/image" Target="../media/image7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5" Type="http://schemas.openxmlformats.org/officeDocument/2006/relationships/image" Target="../media/image80.jpg"/><Relationship Id="rId6" Type="http://schemas.openxmlformats.org/officeDocument/2006/relationships/image" Target="../media/image7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83_fed77c97e5be.png" /></ns0:Relationships>
</file>

<file path=ppt/slides/_rels/slide15.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84_7a6abcb147b3.png" /></ns0: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6.jpg"/></Relationships>
</file>

<file path=ppt/slides/_rels/slide19.xml.rels><?xml version='1.0' encoding='utf-8'?>
<ns0:Relationships xmlns:ns0="http://schemas.openxmlformats.org/package/2006/relationships"><ns0:Relationship Id="rId1" Type="http://schemas.openxmlformats.org/officeDocument/2006/relationships/slideLayout" Target="../slideLayouts/slideLayout7.xml" /><ns0:Relationship Id="rId5" Type="http://schemas.openxmlformats.org/officeDocument/2006/relationships/image" Target="../media/v3_image87_9f66e2e96319.png" /><ns0:Relationship Id="rId6" Type="http://schemas.openxmlformats.org/officeDocument/2006/relationships/image" Target="../media/image72.png" /></ns0: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91_2039d5ba1196.png" /></ns0:Relationships>
</file>

<file path=ppt/slides/_rels/slide24.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92_1fe9b78dcd8b.png" /></ns0: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100_e827752bb176.png" /></ns0: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0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0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03.jpg"/></Relationships>
</file>

<file path=ppt/slides/_rels/slide38.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104_c4c5eafd93f0.png" /></ns0: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0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0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107_9294d339f43e.png" /></ns0: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09.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1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1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1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14.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15.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16.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17.jpg"/></Relationships>
</file>

<file path=ppt/slides/_rels/slide56.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118_9d3d2921440c.png" /></ns0: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19.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20.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21.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22.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23.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24.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25.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26.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27.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28.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29.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30.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31.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32.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33.jpg"/></Relationships>
</file>

<file path=ppt/slides/_rels/slide73.xml.rels><?xml version='1.0' encoding='utf-8'?>
<ns0:Relationships xmlns:ns0="http://schemas.openxmlformats.org/package/2006/relationships"><ns0:Relationship Id="rId1" Type="http://schemas.openxmlformats.org/officeDocument/2006/relationships/slideLayout" Target="../slideLayouts/slideLayout7.xml" /><ns0:Relationship Id="rId3" Type="http://schemas.openxmlformats.org/officeDocument/2006/relationships/image" Target="../media/v3_image134_221e40c89c62.png" /></ns0: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35.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36.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37.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38.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589777"/>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2500"/>
              <a:t>Kafli 18 Dæmigerðir málmar, hálfmálmar og málmleysingjar</a:t>
            </a:r>
          </a:p>
        </p:txBody>
      </p:sp>
      <p:pic>
        <p:nvPicPr>
          <p:cNvPr id="10" name="Picture 6" descr="slide_0001_img_001.png"/>
          <p:cNvPicPr>
            <a:picLocks noChangeAspect="1"/>
          </p:cNvPicPr>
          <p:nvPr/>
        </p:nvPicPr>
        <p:blipFill>
          <a:blip r:embed="rId7"/>
          <a:srcRect/>
          <a:stretch>
            <a:fillRect/>
          </a:stretch>
        </p:blipFill>
        <p:spPr>
          <a:xfrm>
            <a:off x="7017183" y="365986"/>
            <a:ext cx="1829055" cy="447737"/>
          </a:xfrm>
          <a:prstGeom prst="rect">
            <a:avLst/>
          </a:prstGeom>
        </p:spPr>
      </p:pic>
      <p:sp>
        <p:nvSpPr>
          <p:cNvPr id="8"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pic>
        <p:nvPicPr>
          <p:cNvPr id="11" name="Picture 3" descr="slide_0001_img_003.png"/>
          <p:cNvPicPr>
            <a:picLocks noChangeAspect="1"/>
          </p:cNvPicPr>
          <p:nvPr/>
        </p:nvPicPr>
        <p:blipFill>
          <a:blip r:embed="rId8"/>
          <a:srcRect/>
          <a:stretch>
            <a:fillRect/>
          </a:stretch>
        </p:blipFill>
        <p:spPr>
          <a:xfrm>
            <a:off x="3407965" y="2504061"/>
            <a:ext cx="2320268" cy="3002699"/>
          </a:xfrm>
          <a:prstGeom prst="rect">
            <a:avLst/>
          </a:prstGeom>
        </p:spPr>
      </p:pic>
      <p:sp>
        <p:nvSpPr>
          <p:cNvPr id="2" name="Title 1">
            <a:extLst>
              <a:ext uri="{FF2B5EF4-FFF2-40B4-BE49-F238E27FC236}">
                <a16:creationId xmlns:a16="http://schemas.microsoft.com/office/drawing/2014/main" id="{7FE2B6B3-AA11-C2D6-5440-624D6405BE54}"/>
              </a:ext>
            </a:extLst>
          </p:cNvPr>
          <p:cNvSpPr>
            <a:spLocks noGrp="1"/>
          </p:cNvSpPr>
          <p:nvPr>
            <p:ph type="title" idx="4294967295"/>
          </p:nvPr>
        </p:nvSpPr>
        <p:spPr>
          <a:xfrm>
            <a:off x="-119496" y="7003433"/>
            <a:ext cx="7886700" cy="434975"/>
          </a:xfrm>
        </p:spPr>
        <p:txBody>
          <a:bodyPr/>
          <a:lstStyle/>
          <a:p/>
        </p:txBody>
      </p:sp>
      <p:sp>
        <p:nvSpPr>
          <p:cNvPr id="12"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4" name="codex-title-cleanup-text"/>
          <p:cNvSpPr txBox="1"/>
          <p:nvPr/>
        </p:nvSpPr>
        <p:spPr>
          <a:xfrm>
            <a:off x="600000" y="1120000"/>
            <a:ext cx="7944000" cy="650000"/>
          </a:xfrm>
          <a:prstGeom prst="rect">
            <a:avLst/>
          </a:prstGeom>
          <a:noFill/>
        </p:spPr>
        <p:txBody>
          <a:bodyPr wrap="none">
            <a:spAutoFit/>
          </a:bodyPr>
          <a:lstStyle/>
          <a:p>
            <a:pPr algn="ctr"/>
            <a:r>
              <a:rPr sz="2600">
                <a:solidFill>
                  <a:srgbClr val="63AC4F"/>
                </a:solidFill>
                <a:latin typeface="Arial"/>
              </a:rPr>
              <a:t>Kafli 18 Dæmigerðir málmar, hálfmálmar og málmleysingjar</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Yfirlit kafla</a:t>
            </a:r>
          </a:p>
        </p:txBody>
      </p:sp>
      <p:sp>
        <p:nvSpPr>
          <p:cNvPr id="3" name="Content Placeholder 2"/>
          <p:cNvSpPr>
            <a:spLocks noGrp="1"/>
          </p:cNvSpPr>
          <p:nvPr>
            <p:ph idx="1"/>
          </p:nvPr>
        </p:nvSpPr>
        <p:spPr>
          <a:xfrm>
            <a:off x="628650" y="955965"/>
            <a:ext cx="7886700" cy="4605591"/>
          </a:xfrm>
        </p:spPr>
        <p:txBody>
          <a:bodyPr>
            <a:normAutofit lnSpcReduction="10000"/>
          </a:bodyPr>
          <a:lstStyle/>
          <a:p>
            <a:r>
              <a:rPr/>
              <a:t>18.1 Lotubundin eiginleiki</a:t>
            </a:r>
          </a:p>
          <a:p>
            <a:r>
              <a:rPr/>
              <a:t>18.2 Tilvist og framleiðsla dæmigerðra málma</a:t>
            </a:r>
          </a:p>
          <a:p>
            <a:r>
              <a:rPr/>
              <a:t>18.3 Bygging og almennir eiginleikar hálfmálma</a:t>
            </a:r>
          </a:p>
          <a:p>
            <a:r>
              <a:rPr/>
              <a:t>18.4 Bygging og almennir eiginleikar málmleysingja</a:t>
            </a:r>
          </a:p>
          <a:p>
            <a:r>
              <a:rPr/>
              <a:t>18.5 Tilvist, framleiðsla og efnasambönd vetnis</a:t>
            </a:r>
          </a:p>
          <a:p>
            <a:r>
              <a:rPr/>
              <a:t>18.6 Tilvist, framleiðsla og eiginleikar karbónata</a:t>
            </a:r>
          </a:p>
          <a:p>
            <a:r>
              <a:rPr/>
              <a:t>18.7 Tilvist, framleiðsla og eiginleikar niturs</a:t>
            </a:r>
          </a:p>
          <a:p>
            <a:r>
              <a:rPr/>
              <a:t>18.8 Tilvist, framleiðsla og eiginleikar fosfórs</a:t>
            </a:r>
          </a:p>
          <a:p>
            <a:r>
              <a:rPr/>
              <a:t>18.9 Tilvist, framleiðsla og efnasambönd súrefnis</a:t>
            </a:r>
          </a:p>
          <a:p>
            <a:r>
              <a:rPr/>
              <a:t>18.10 Tilvist, framleiðsla og eiginleikar brennisteins</a:t>
            </a:r>
          </a:p>
          <a:p>
            <a:r>
              <a:rPr/>
              <a:t>18.11 Tilvist, framleiðsla og eiginleikar halógena</a:t>
            </a:r>
          </a:p>
          <a:p>
            <a:r>
              <a:rPr/>
              <a:t>18.12 Tilvist, framleiðsla og eiginleikar eðalgastegunda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49494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18.1</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Hreinleiki er afar mikilvægur við undirbúning kísilskífa. Tæknimenn í hreinherbergi undirbúa kísil án óhreininda (vinstri). Forstjóri VLSI Research, Don Hutcheson, sýnir hreina kísilskífu (miðja). Kísilskífa þakin Pentium-örgjörvum er stækkuð útgáfa af kísilskífunum sem finnast í mörgum rafeindatækjum sem notuð eru í dag (hægri). (mynd í miðju: breytt verk eftir „Intel Free Press“/Flickr; mynd til hægri: breytt verk eftir Naotake Murayama)</a:t>
            </a:r>
            <a:endParaRPr lang="en-US" sz="1600" dirty="0"/>
          </a:p>
        </p:txBody>
      </p:sp>
      <p:pic>
        <p:nvPicPr>
          <p:cNvPr id="9" name="Figure" descr="Three photos are shown. The first shows a scientific lab full of equipment in which two people in protective suits are working. The second image shows a man holding a round, reflective disc held inside of a protective, clear container. The third image shows a round disc covered in metallic chips which is behind a protective covering.">
            <a:extLst>
              <a:ext uri="{FF2B5EF4-FFF2-40B4-BE49-F238E27FC236}">
                <a16:creationId xmlns:a16="http://schemas.microsoft.com/office/drawing/2014/main" id="{A8B0805B-A3BE-4D94-94BE-4A623934B78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24058" b="-24058"/>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18.1 Lotubundni</a:t>
            </a:r>
          </a:p>
          <a:p>
            <a:pPr lvl="1"/>
            <a:r>
              <a:rPr/>
              <a:t>Flokka frumefni</a:t>
            </a:r>
          </a:p>
          <a:p>
            <a:pPr lvl="1"/>
            <a:r>
              <a:rPr/>
              <a:t>Spá fyrir um lotubundna eiginleika aðalflokkafrumefna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17805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18.2</a:t>
            </a:r>
          </a:p>
        </p:txBody>
      </p:sp>
      <p:sp>
        <p:nvSpPr>
          <p:cNvPr id="7" name="Figure Legend"/>
          <p:cNvSpPr>
            <a:spLocks noGrp="1"/>
          </p:cNvSpPr>
          <p:nvPr>
            <p:ph type="body" sz="quarter" idx="14"/>
          </p:nvPr>
        </p:nvSpPr>
        <p:spPr/>
        <p:txBody>
          <a:bodyPr>
            <a:normAutofit/>
          </a:bodyPr>
          <a:lstStyle/>
          <a:p>
            <a:pPr marL="0" indent="0">
              <a:buNone/>
            </a:pPr>
            <a:r>
              <a:rPr/>
              <a:t>Staðsetning dæmigerðra málma er sýnd í lotukerfinu. Málmleysingjar eru sýndir með grænu, hálfmálmar með fjólubláu og hliðarmálmar og innri hliðarmálmar með gulu.</a:t>
            </a:r>
          </a:p>
        </p:txBody>
      </p:sp>
      <p:pic>
        <p:nvPicPr>
          <p:cNvPr id="9" name="Figure" descr="The Periodic Table of Elements is shown. The 18 columns are labeled “Group” and the 7 rows are labeled “Period.” Below the table to the right is a box labeled “Color Code” with different colors for representative metals, transition and inner transition metals, radioactive elements, metalloids, and nonmetals, as well as solids, liquids, and gases. Each element will be described in this order: atomic number; name; symbol; whether it is a representative metal, transition and inner transition metal, radioactive element, metalloid, or nonmetal; whether it is a solid, liquid, or gas; and atomic mass. Beginning at the top left of the table, or period 1, group 1, is a box containing “1; hydrogen; H; nonmetal; gas; and 1.008.” There is only one other element box in period 1, group 18, which contains “2; helium; H e; nonmetal; gas; and 4.003.” Period 2, group 1 contains “3; lithium; L i; representative metal; solid; and 6.94” Group 2 contains “4; beryllium; B e; representative metal; solid; and 9.012.” Groups 3 through 12 are skipped and group 13 contains “5; boron; B; metalloid; solid; 10.81.” Group 14 contains “6; carbon; C; nonmetal; solid; and 12.01.” Group 15 contains “7; nitrogen; N; nonmetal; gas; and 14.01.” Group 16 contains “8; oxygen; O; nonmetal; gas; and 16.00.” Group 17 contains “9; fluorine; F; nonmetal; gas; and 19.00.” Group 18 contains “10; neon; N e; nonmetal; gas; and 20.18.” Period 3, group 1 contains “11; sodium; N a; representative metal; solid; and 22.99.” Group 2 contains “12; magnesium; M g; representative metal; solid; and 24.31.” Groups 3 through 12 are skipped again in period 3 and group 13 contains “13; aluminum; A l; representative metal; solid; and 26.98.” Group 14 contains “14; silicon; S i; metalloid; solid; and 28.09.” Group 15 contains “15; phosphorous; P; nonmetal; solid; and 30.97.” Group 16 contains “16; sulfur; S; nonmetal; solid; and 32.06.” Group 17 contains “17; chlorine; C l; nonmetal; gas; and 35.45.” Group 18 contains “18; argon; A r; nonmetal; gas; and 39.95.” Period 4, group 1 contains “19; potassium; K; representative metal; solid; and 39.10.” Group 2 contains “20; calcium; C a; representative metal; solid; and 40.08.” Group 3 contains “21; scandium; S c; transition and inner transition metal; solid; and 44.96.” Group 4 contains “22; titanium; T i; transition and inner transition metal; solid; and 47.87.” Group 5 contains “23; vanadium; V; transition and inner transition metal; solid; and 50.94.” Group 6 contains “24; chromium; C r; transition and inner transition metal; solid; and 52.00.” Group 7 contains “25; manganese; M n; transition and inner transition metal; solid; and 54.94.” Group 8 contains “26; iron; F e; transition and inner transition metal; solid; and 55.85.” Group 9 contains “27; cobalt; C o; transition and inner transition metal; solid; and 58.93.” Group 10 contains “28; nickel; N i; transition and inner transition metal; solid; and 58.69.” Group 11 contains “29; copper; C u; transition and inner transition metal; solid; and 63.55.” Group 12 contains “30; zinc; Z n; transition and inner transition metal; solid; and 65.38.” Group 13 contains “31; gallium; G a; representative metal; solid; and 69.72.” Group 14 contains “32; germanium; G e; metalloid; solid; and 72.63.” Group 15 contains “33; arsenic; A s; metalloid; solid; and 74.92.” Group 16 contains “34; selenium; S e; nonmetal; solid; and 78.97.” Group 17 contains “35; bromine; B r; nonmetal; liquid; and 79.90.” Group 18 contains “36; krypton; K r; nonmetal; gas; and 83.80.” Period 5, group 1 contains “37; rubidium; R b; representative metal; solid; and 85.47.” Group 2 contains “38; strontium; S r; representative metal; solid; and 87.62.” Group 3 contains “39; yttrium; Y; transition and inner transition metal; solid; and 88.91.” Group 4 contains “40; zirconium; Z r; transition and inner transition metal; solid; and 91.22.” Group 5 contains “41; niobium; N b; transition and inner transition metal; solid; and 92.91.” Group 6 contains “42; molybdenum; M o; transition and inner transition metal; solid; and 95.95.” Group 7 contains “43; technetium; T c; radioactive element; solid; and 97.” Group 8 contains “44; ruthenium; R u; transition and inner transition metal; solid; and 101.1.” Group 9 contains “45; rhodium; R h; transition and inner transition metal; solid; and 102.9.” Group 10 contains “46; palladium; P d; transition and inner transition metal; solid; and 106.4.” Group 11 contains “47; silver; A g; transition and inner transition metal; solid; and 107.9.” Group 12 contains “48; cadmium; C d; transition and inner transition metal; solid; and 112.4.” Group 13 contains “49; indium; I n; representative metal; solid; and 114.8.” Group 14 contains “50; tin; S n; representative metal; solid; and 118.7.” Group 15 contains “51; antimony; S b; metalloid; solid; and 121.8.” Group 16 contains “52; tellurium; T e; metalloid; solid; and 127.6.” Group 17 contains “53; iodine; I; nonmetal; solid; and 126.9.” Group 18 contains “54; xenon; X e; nonmetal; gas; and 131.3.” Period 6, group 1 contains “55; cesium; C s; representative metal; solid; and 132.9.” Group 2 contains “56; barium; B a; representative metal; solid; and 137.3.” Group 3 breaks the pattern. The box has a large arrow pointing to a row of elements below the table with atomic numbers ranging from 57-71. In sequential order by atomic number, the first box in this row contains “57; lanthanum; L a; representative metal; solid; and 138.9.” To its right, the next is “58; cerium; C e; representative metal; solid; and 140.1.” Next is “59; praseodymium; P r; representative metal; solid; and 140.9.” Next is “60; neodymium; N d; representative metal; solid; and 144.2.” Next is “61; promethium; P m; radioactive element; solid; and 145.” Next is “62; samarium; S m; representative metal; solid; and 150.4.” Next is “63; europium; E u; representative metal; solid; and 152.0.” Next is “64; gadolinium; G d; representative metal; solid; and 157.3.” Next is “65; terbium; T b; representative metal; solid; and 158.9.” Next is “66; dysprosium; D y; representative metal; solid; and 162.5.” Next is “67; holmium; H o; representative metal; solid; and 164.9.” Next is “68; erbium; E r; representative metal; solid; and 167.3.” Next is “69; thulium; T m; representative metal; solid; and 168.9.” Next is “70; ytterbium; Y b; representative metal; solid; and 173.1.” The last in this special row is “71; lutetium; L u; representative metal; solid; and 175.0.” Continuing in period 6, group 4 contains “72; hafnium; H f; transition and inner transition metal; solid; and 178.5.” Group 5 contains “73; tantalum; T a; transition and inner transition metal; solid; and 180.9.” Group 6 contains “74; tungsten; W; transition and inner transition metal; solid; and 183.8.” Group 7 contains “75; rhenium; R e; transition and inner transition metal; solid; and 186.2.” Group 8 contains “76; osmium; O s; transition and inner transition metal; solid; and 190.2.” Group 9 contains “77; iridium; I r; transition and inner transition metal; solid; and 192.2.” Group 10 contains “78; platinum; P t; transition and inner transition metal; solid; and 195.1.” Group 11 contains “79; gold; A u; transition and inner transition metal; solid; and 197.0.” Group 12 contains “80; mercury; H g; transition and inner transition metal; liquid; and 200.6.” Group 13 contains “81; thallium; T l; representative metal; solid; and 204.4.” Group 14 contains “82; lead; P b; representative metal; solid; and 207.2.” Group 15 contains “83; bismuth; B i; representative metal; solid; and 209.0.” Group 16 contains “84; polonium; P o; radioactive element; solid; and 209.” Group 17 contains “85; astatine; A t; radioactive element; solid; and 210.” Group 18 contains “86; radon; R n; radioactive element; gas; and 222.” Period 7, group 1 contains “87; francium; F r; radioactive element; solid; and 223.” Group 2 contains “88; radium; R a; radioactive element; solid; and 226.” Group 3 breaks the pattern much like what occurs in period 6. A large arrow points from the box in period 7, group 3 to a special row containing the elements with atomic numbers ranging from 89-103, just below the row which contains atomic numbers 57-71. In sequential order by atomic number, the first box in this row contains “89; actinium; A c; radioactive element; solid; and 227.” To its right, the next is “90; thorium; T h; radioactive element; solid; and 232.0.” Next is “91; protactinium; P a; radioactive element; solid; and 231.0.” Next is “92; uranium; U; radioactive element; solid; and 238.0.” Next is “93; neptunium; N p; radioactive element; solid; and N p.” Next is “94; plutonium; P u; radioactive element; solid; and 244.” Next is “95; americium; A m; radioactive element; solid; and 243.” Next is “96; curium; C m; radioactive element; solid; and 247.” Next is “97; berkelium; B k; radioactive element; solid; and 247.” Next is “98; californium; C f; radioactive element; solid; and 251.” Next is “99; einsteinium; E s; radioactive element; solid; and 252.” Next is “100; fermium; F m; radioactive element; solid; and 257.” Next is “101; mendelevium; M d; radioactive element; solid; and 258.” Next is “102; nobelium; N o; radioactive element; solid; and 259.” The last in this special row is “103; lawrencium; L r; radioactive element; solid; and 262.” Continuing in period 7, group 4 contains “104; rutherfordium; R f; transition and inner transition metal; solid; and 267.” Group 5 contains “105; dubnium; D b; transition and inner transition metal; solid; and 270.” Group 6 contains “106; seaborgium; S g; transition and inner transition metal; solid; and 271.” Group 7 contains “107; bohrium; B h; transition and inner transition metal; solid; and 270.” Group 8 contains “108; hassium; H s; transition and inner transition metal; solid; and 277.” Group 9 contains “109; meitnerium; M t; radioactive element; solid; and 276.” Group 10 contains “110; darmstadtium; D s; radioactive element; solid; and 281.” Group 11 contains “111; roentgenium; R g; radioactive element; solid; and 282.” Group 12 contains “112; copernicium; C n; radioactive element; liquid; and 285.” Group 13 contains “113; ununtrium; U u t; radioactive element; solid; and 285.” Group 14 contains “114; flerovium; F l; radioactive element; solid; and 289.” Group 15 contains “115; ununpentium; U u p; radioactive element; solid; and 288.” Group 16 contains “116; livermorium; L v; radioactive element; solid; and 293.” Group 17 contains “117; ununseptium; U u s; radioactive; solid; and 294.” Group 18 contains “118; ununoctium; U u o; radioactive element; solid; and 294.”">
            <a:extLst>
              <a:ext uri="{FF2B5EF4-FFF2-40B4-BE49-F238E27FC236}">
                <a16:creationId xmlns:a16="http://schemas.microsoft.com/office/drawing/2014/main" id="{8AC36E2C-F722-4EFE-B02E-4B050CE61246}"/>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44449" r="-4444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37528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18.3</a:t>
            </a:r>
          </a:p>
        </p:txBody>
      </p:sp>
      <p:sp>
        <p:nvSpPr>
          <p:cNvPr id="7" name="Figure Legend"/>
          <p:cNvSpPr>
            <a:spLocks noGrp="1"/>
          </p:cNvSpPr>
          <p:nvPr>
            <p:ph type="body" sz="quarter" idx="14"/>
          </p:nvPr>
        </p:nvSpPr>
        <p:spPr/>
        <p:txBody>
          <a:bodyPr>
            <a:normAutofit/>
          </a:bodyPr>
          <a:lstStyle/>
          <a:p>
            <a:pPr marL="0" indent="0">
              <a:buNone/>
            </a:pPr>
            <a:r>
              <a:rPr/>
              <a:t>Litíum flýtur í paraffínolíu vegna þess að eðlismassi þess er minni en eðlismassi paraffínolíu.</a:t>
            </a:r>
          </a:p>
        </p:txBody>
      </p:sp>
      <p:pic>
        <p:nvPicPr>
          <p:cNvPr id="9" name="Figure" descr="A glass container that is half filled with a colorless liquid is shown. Blocks of a shiny silver solid float on top of the liquid in the container.">
            <a:extLst>
              <a:ext uri="{FF2B5EF4-FFF2-40B4-BE49-F238E27FC236}">
                <a16:creationId xmlns:a16="http://schemas.microsoft.com/office/drawing/2014/main" id="{6DE3FFCB-9051-4242-8ACE-894EBFC180E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3970" r="-1397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71397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18.4</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Til að koma í veg fyrir snertingu við loft og vatn er kalíum til notkunar á rannsóknarstofum afhent sem stangir eða perlur sem geymdar eru í steinolíu eða jarðolíu, eða í lokuðum ílátum. (mynd: http://images-of-elements.com/potassium.php)</a:t>
            </a:r>
          </a:p>
        </p:txBody>
      </p:sp>
      <p:pic>
        <p:nvPicPr>
          <p:cNvPr id="9" name="Figure" descr="A sealed, tube-like glass container is shown. The container is partially filled with a colorless liquid and contains two metallic spheres.">
            <a:extLst>
              <a:ext uri="{FF2B5EF4-FFF2-40B4-BE49-F238E27FC236}">
                <a16:creationId xmlns:a16="http://schemas.microsoft.com/office/drawing/2014/main" id="{00C1AB3D-6D45-4AD1-81EF-746DF6802B4E}"/>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65182" r="-65182"/>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01159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18.5</a:t>
            </a:r>
          </a:p>
        </p:txBody>
      </p:sp>
      <p:sp>
        <p:nvSpPr>
          <p:cNvPr id="14" name="Figure Legend"/>
          <p:cNvSpPr>
            <a:spLocks noGrp="1"/>
          </p:cNvSpPr>
          <p:nvPr>
            <p:ph type="body" sz="quarter" idx="14"/>
          </p:nvPr>
        </p:nvSpPr>
        <p:spPr>
          <a:xfrm>
            <a:off x="4606925" y="1107617"/>
            <a:ext cx="3913188" cy="5256973"/>
          </a:xfrm>
        </p:spPr>
        <p:txBody>
          <a:bodyPr>
            <a:noAutofit/>
          </a:bodyPr>
          <a:lstStyle/>
          <a:p>
            <a:pPr marL="0" indent="0">
              <a:buNone/>
            </a:pPr>
            <a:r>
              <a:rPr/>
              <a:t>Að dýfa vír í lausn af natríumsalti og hita síðan vírinn veldur útgeislun á skærgulu ljósi, sem er einkennandi fyrir natríum.</a:t>
            </a:r>
          </a:p>
        </p:txBody>
      </p:sp>
      <p:pic>
        <p:nvPicPr>
          <p:cNvPr id="9" name="Figure" descr="A photo of a lit Bunsen burner is shown. A wooden splint is placed in the flame, and a yellow flame is produced.">
            <a:extLst>
              <a:ext uri="{FF2B5EF4-FFF2-40B4-BE49-F238E27FC236}">
                <a16:creationId xmlns:a16="http://schemas.microsoft.com/office/drawing/2014/main" id="{2E890274-515B-4C75-B30E-3417A9EEDFF2}"/>
              </a:ext>
            </a:extLst>
          </p:cNvPr>
          <p:cNvPicPr>
            <a:picLocks noGrp="1" noChangeAspect="1"/>
          </p:cNvPicPr>
          <p:nvPr>
            <p:ph type="pic" sz="quarter" idx="13"/>
          </p:nvPr>
        </p:nvPicPr>
        <p:blipFill>
          <a:blip r:embed="rId5" cstate="email">
            <a:extLst>
              <a:ext uri="{28A0092B-C50C-407E-A947-70E740481C1C}">
                <a14:useLocalDpi xmlns:a14="http://schemas.microsoft.com/office/drawing/2010/main" val="0"/>
              </a:ext>
            </a:extLst>
          </a:blip>
          <a:srcRect l="-63891" r="-63891"/>
          <a:stretch>
            <a:fillRect/>
          </a:stretch>
        </p:blipFill>
        <p:spPr>
          <a:xfrm>
            <a:off x="457200" y="1108075"/>
            <a:ext cx="4032250" cy="5256213"/>
          </a:xfrm>
        </p:spPr>
      </p:pic>
      <p:pic>
        <p:nvPicPr>
          <p:cNvPr id="15" name="Picture 9" descr="slide_0001_img_001.png"/>
          <p:cNvPicPr>
            <a:picLocks noChangeAspect="1"/>
          </p:cNvPicPr>
          <p:nvPr/>
        </p:nvPicPr>
        <p:blipFill>
          <a:blip r:embed="rId6"/>
          <a:srcRect/>
          <a:stretch>
            <a:fillRect/>
          </a:stretch>
        </p:blipFill>
        <p:spPr>
          <a:xfrm>
            <a:off x="7017183" y="365986"/>
            <a:ext cx="1829055" cy="447737"/>
          </a:xfrm>
          <a:prstGeom prst="rect">
            <a:avLst/>
          </a:prstGeom>
        </p:spPr>
      </p:pic>
      <p:sp>
        <p:nvSpPr>
          <p:cNvPr id="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87699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18.6</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Magnesíummálmur (vinstri krukka) hvarfast hægt við heitt vatn (miðkrukka) og myndar Mg2+ og OH- og basíska lausn (hægri krukka eftir að fenólftaleín-vísi hefur verið bætt við). (framlag: breyting á verki eftir Sahar Atwa)</a:t>
            </a:r>
            <a:endParaRPr lang="en-US" sz="1600" dirty="0">
              <a:effectLst/>
              <a:latin typeface="Calibri" panose="020F0502020204030204" pitchFamily="34" charset="0"/>
              <a:ea typeface="Calibri" panose="020F0502020204030204" pitchFamily="34" charset="0"/>
            </a:endParaRPr>
          </a:p>
          <a:p>
            <a:pPr marL="0" indent="0">
              <a:spcBef>
                <a:spcPts val="0"/>
              </a:spcBef>
              <a:spcAft>
                <a:spcPts val="0"/>
              </a:spcAft>
              <a:buNone/>
            </a:pPr>
            <a:endParaRPr lang="en-US" sz="1600" dirty="0"/>
          </a:p>
        </p:txBody>
      </p:sp>
      <p:pic>
        <p:nvPicPr>
          <p:cNvPr id="9" name="Figure" descr="Three glass containers with lids are shown in a photo. A plus sign is drawn between the first two containers and a right-facing arrow is drawn between the second and third containers. The left container holds a black granular solid while the center container holds a clear, colorless liquid. The right container holds a clear, pink liquid.">
            <a:extLst>
              <a:ext uri="{FF2B5EF4-FFF2-40B4-BE49-F238E27FC236}">
                <a16:creationId xmlns:a16="http://schemas.microsoft.com/office/drawing/2014/main" id="{A2FAF9AB-BC36-47AD-ABED-4F3334A4A75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36298" r="-36298"/>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3640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26"/>
            <a:ext cx="5715000" cy="659535"/>
          </a:xfrm>
        </p:spPr>
        <p:txBody>
          <a:bodyPr wrap="none">
            <a:normAutofit/>
          </a:bodyPr>
          <a:lstStyle/>
          <a:p>
            <a:r>
              <a:rPr sz="2300"/>
              <a:t>Mynd 18.7</a:t>
            </a:r>
          </a:p>
        </p:txBody>
      </p:sp>
      <p:sp>
        <p:nvSpPr>
          <p:cNvPr id="14" name="Figure Legend"/>
          <p:cNvSpPr>
            <a:spLocks noGrp="1"/>
          </p:cNvSpPr>
          <p:nvPr>
            <p:ph type="body" sz="quarter" idx="14"/>
          </p:nvPr>
        </p:nvSpPr>
        <p:spPr>
          <a:xfrm>
            <a:off x="4591875" y="1106695"/>
            <a:ext cx="3913188" cy="5256973"/>
          </a:xfrm>
        </p:spPr>
        <p:txBody>
          <a:bodyPr>
            <a:noAutofit/>
          </a:bodyPr>
          <a:lstStyle/>
          <a:p>
            <a:pPr marL="0" indent="0">
              <a:buNone/>
            </a:pPr>
            <a:r>
              <a:rPr/>
              <a:t>Sínk er hvarfgjarn hliðarmálmur. Það leysist upp í saltsýru og myndar lausn af litlausum Zn2+ jónir, Cl– jónum og vetnisgasi.</a:t>
            </a:r>
          </a:p>
        </p:txBody>
      </p:sp>
      <p:pic>
        <p:nvPicPr>
          <p:cNvPr id="9" name="Figure" descr="A glass tube holding a metallic solid in a colorless liquid is shown laying on a black background with white lettering.">
            <a:extLst>
              <a:ext uri="{FF2B5EF4-FFF2-40B4-BE49-F238E27FC236}">
                <a16:creationId xmlns:a16="http://schemas.microsoft.com/office/drawing/2014/main" id="{38303087-DDB1-45BA-8ECF-529008DA5AD1}"/>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3443" r="-3443"/>
          <a:stretch>
            <a:fillRect/>
          </a:stretch>
        </p:blipFill>
        <p:spPr>
          <a:xfrm>
            <a:off x="394536" y="1108075"/>
            <a:ext cx="4030663" cy="5256213"/>
          </a:xfrm>
        </p:spPr>
      </p:pic>
      <p:pic>
        <p:nvPicPr>
          <p:cNvPr id="15" name="Picture 9" descr="slide_0001_img_001.png"/>
          <p:cNvPicPr>
            <a:picLocks noChangeAspect="1"/>
          </p:cNvPicPr>
          <p:nvPr/>
        </p:nvPicPr>
        <p:blipFill>
          <a:blip r:embed="rId6"/>
          <a:srcRect/>
          <a:stretch>
            <a:fillRect/>
          </a:stretch>
        </p:blipFill>
        <p:spPr>
          <a:xfrm>
            <a:off x="7017183" y="365986"/>
            <a:ext cx="1829055" cy="447737"/>
          </a:xfrm>
          <a:prstGeom prst="rect">
            <a:avLst/>
          </a:prstGeom>
        </p:spPr>
      </p:pic>
      <p:sp>
        <p:nvSpPr>
          <p:cNvPr id="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15255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18.8</a:t>
            </a:r>
          </a:p>
        </p:txBody>
      </p:sp>
      <p:sp>
        <p:nvSpPr>
          <p:cNvPr id="7" name="Figure Legend"/>
          <p:cNvSpPr>
            <a:spLocks noGrp="1"/>
          </p:cNvSpPr>
          <p:nvPr>
            <p:ph type="body" sz="quarter" idx="14"/>
          </p:nvPr>
        </p:nvSpPr>
        <p:spPr/>
        <p:txBody>
          <a:bodyPr>
            <a:normAutofit/>
          </a:bodyPr>
          <a:lstStyle/>
          <a:p>
            <a:pPr marL="0" indent="0">
              <a:buNone/>
            </a:pPr>
            <a:r>
              <a:rPr/>
              <a:t>Frá vinstri til hægri: Hg(l), Hg + óblönduð HCl, Hg + óblönduð HNO3. (mynd: Sahar Atwa)</a:t>
            </a:r>
          </a:p>
        </p:txBody>
      </p:sp>
      <p:pic>
        <p:nvPicPr>
          <p:cNvPr id="9" name="Figure" descr="Three test tubes are shown in a photo. The left tube contains a metallic liquid. The middle tube contains a metallic liquid under a layer of clear, colorless liquid. The third tube contains a whitish solid under a layer of yellowish liquid.">
            <a:extLst>
              <a:ext uri="{FF2B5EF4-FFF2-40B4-BE49-F238E27FC236}">
                <a16:creationId xmlns:a16="http://schemas.microsoft.com/office/drawing/2014/main" id="{EAE4B986-CE9F-45F6-830F-7F06A9A6D7F2}"/>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36475" r="-3647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81137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18.9</a:t>
            </a:r>
          </a:p>
        </p:txBody>
      </p:sp>
      <p:sp>
        <p:nvSpPr>
          <p:cNvPr id="7" name="Figure Legend"/>
          <p:cNvSpPr>
            <a:spLocks noGrp="1"/>
          </p:cNvSpPr>
          <p:nvPr>
            <p:ph type="body" sz="quarter" idx="14"/>
          </p:nvPr>
        </p:nvSpPr>
        <p:spPr/>
        <p:txBody>
          <a:bodyPr>
            <a:normAutofit/>
          </a:bodyPr>
          <a:lstStyle/>
          <a:p>
            <a:pPr marL="0" indent="0">
              <a:buNone/>
            </a:pPr>
            <a:r>
              <a:rPr/>
              <a:t>(a) Tin(II)klóríð er jónískt fast efni; (b) tin(IV)klóríð er samgildur vökvi.</a:t>
            </a:r>
            <a:endParaRPr lang="en-US" sz="1600" dirty="0"/>
          </a:p>
        </p:txBody>
      </p:sp>
      <p:pic>
        <p:nvPicPr>
          <p:cNvPr id="9" name="Figure" descr="Two photos are shown and labeled “a” and “b.” Photo a shows a watch glass holding a fine, white powder. Photo b shows a sealed glass vial holding a clear, colorless liquid.">
            <a:extLst>
              <a:ext uri="{FF2B5EF4-FFF2-40B4-BE49-F238E27FC236}">
                <a16:creationId xmlns:a16="http://schemas.microsoft.com/office/drawing/2014/main" id="{69B989FA-1FB0-44D2-9217-3D410DCB6127}"/>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1035" r="-103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38145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18.2 Tilvist og vinnsla dæmigerðra málma</a:t>
            </a:r>
          </a:p>
          <a:p>
            <a:pPr lvl="1"/>
            <a:r>
              <a:rPr/>
              <a:t>Bera kennsl á náttúrulegar uppsprettur dæmigerðra málma</a:t>
            </a:r>
          </a:p>
          <a:p>
            <a:pPr lvl="1"/>
            <a:r>
              <a:rPr/>
              <a:t>Lýsa rafgreiningar- og efnafræðilegum afoxunarferlum sem notuð eru til að vinna þessi frumefni úr náttúrulegum uppsprettum</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33772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18.10</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Hreinn natríummálmur er einangraður með rafgreiningu á bráðnu natríumklóríði í Downs-klefa. Ekki er hægt að einangra natríum með rafgreiningu á vatnslausnum natríumsalts vegna þess að vetnisjónir afoxast auðveldar en natríumjónir; þar af leiðandi myndast vetnisgas við bakskautið í stað þess natríummálms sem óskað er eftir. Hái hitinn sem þarf til að bræða NaCl þýðir að fljótandi natríummálmur myndast.</a:t>
            </a:r>
          </a:p>
        </p:txBody>
      </p:sp>
      <p:pic>
        <p:nvPicPr>
          <p:cNvPr id="9" name="Figure" descr="A diagram is shown. At the center of the diagram is a T-shaped structure labeled, “Anode ( positive sign ),” that is on a mesh-like background labeled, “Iron screen.” The anode is connected to a box labeled, “Voltage source,” by a line, and the voltage source is connected to one of two L-shaped structures that surround the anode. They are labeled, “Cathode ( negative sign ).” Above the cathode on the right side of the diagram is a tube connected to a collection chamber labeled, “N a metal,” that has a lower outlet labeled, “N a outlet.” Surrounding all of these components is a blue background labeled, “Molten N a C l,” and a series of tubes that form a square outside the diagram. They have an opening in the upper right corner labeled, “Inlet for N a C l.” At the top of the diagram is a large tube with an upward-facing arrow drawn on it. The tube turns right, has a right-facing arrow on it, and is labeled, “C l subscript 2 outlet.”">
            <a:extLst>
              <a:ext uri="{FF2B5EF4-FFF2-40B4-BE49-F238E27FC236}">
                <a16:creationId xmlns:a16="http://schemas.microsoft.com/office/drawing/2014/main" id="{48CC0591-E74E-4512-B199-2479D2B904A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48322" r="-48322"/>
          <a:stretch>
            <a:fillRect/>
          </a:stretch>
        </p:blipFill>
        <p:spPr>
          <a:xfrm>
            <a:off x="457199" y="1122386"/>
            <a:ext cx="8062913" cy="3500071"/>
          </a:xfrm>
        </p:spPr>
      </p:pic>
      <p:sp>
        <p:nvSpPr>
          <p:cNvPr id="10" name="Icelandic transparent label s14"/>
          <p:cNvSpPr txBox="1"/>
          <p:nvPr/>
        </p:nvSpPr>
        <p:spPr>
          <a:xfrm>
            <a:off x="5215258" y="1357747"/>
            <a:ext cx="646292" cy="190086"/>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Cl₂ úttak</a:t>
            </a:r>
          </a:p>
        </p:txBody>
      </p:sp>
      <p:sp>
        <p:nvSpPr>
          <p:cNvPr id="11" name="Icelandic transparent label s14"/>
          <p:cNvSpPr txBox="1"/>
          <p:nvPr/>
        </p:nvSpPr>
        <p:spPr>
          <a:xfrm>
            <a:off x="5966098" y="2099082"/>
            <a:ext cx="589266" cy="285129"/>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Inntak</a:t>
            </a:r>
          </a:p>
          <a:p>
            <a:pPr algn="ctr">
              <a:spcBef>
                <a:spcPts val="0"/>
              </a:spcBef>
              <a:spcAft>
                <a:spcPts val="0"/>
              </a:spcAft>
            </a:pPr>
            <a:r>
              <a:rPr sz="700" b="0">
                <a:solidFill>
                  <a:srgbClr val="000000"/>
                </a:solidFill>
                <a:latin typeface="Arial"/>
              </a:rPr>
              <a:t>fyrir NaCl</a:t>
            </a:r>
          </a:p>
        </p:txBody>
      </p:sp>
      <p:sp>
        <p:nvSpPr>
          <p:cNvPr id="12" name="Icelandic transparent label s14"/>
          <p:cNvSpPr txBox="1"/>
          <p:nvPr/>
        </p:nvSpPr>
        <p:spPr>
          <a:xfrm>
            <a:off x="2544552" y="2640827"/>
            <a:ext cx="627283" cy="304137"/>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Bráðið</a:t>
            </a:r>
          </a:p>
          <a:p>
            <a:pPr algn="ctr">
              <a:spcBef>
                <a:spcPts val="0"/>
              </a:spcBef>
              <a:spcAft>
                <a:spcPts val="0"/>
              </a:spcAft>
            </a:pPr>
            <a:r>
              <a:rPr sz="700" b="0">
                <a:solidFill>
                  <a:srgbClr val="000000"/>
                </a:solidFill>
                <a:latin typeface="Arial"/>
              </a:rPr>
              <a:t>NaCl</a:t>
            </a:r>
          </a:p>
        </p:txBody>
      </p:sp>
      <p:sp>
        <p:nvSpPr>
          <p:cNvPr id="13" name="Icelandic transparent label s14"/>
          <p:cNvSpPr txBox="1"/>
          <p:nvPr/>
        </p:nvSpPr>
        <p:spPr>
          <a:xfrm>
            <a:off x="2544552" y="3116042"/>
            <a:ext cx="665301" cy="323146"/>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Járn-</a:t>
            </a:r>
          </a:p>
          <a:p>
            <a:pPr algn="ctr">
              <a:spcBef>
                <a:spcPts val="0"/>
              </a:spcBef>
              <a:spcAft>
                <a:spcPts val="0"/>
              </a:spcAft>
            </a:pPr>
            <a:r>
              <a:rPr sz="700" b="0">
                <a:solidFill>
                  <a:srgbClr val="000000"/>
                </a:solidFill>
                <a:latin typeface="Arial"/>
              </a:rPr>
              <a:t>skermur</a:t>
            </a:r>
          </a:p>
        </p:txBody>
      </p:sp>
      <p:sp>
        <p:nvSpPr>
          <p:cNvPr id="14" name="Icelandic transparent label s14"/>
          <p:cNvSpPr txBox="1"/>
          <p:nvPr/>
        </p:nvSpPr>
        <p:spPr>
          <a:xfrm>
            <a:off x="5623943" y="2659836"/>
            <a:ext cx="779352" cy="323146"/>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Fljótandi</a:t>
            </a:r>
          </a:p>
          <a:p>
            <a:pPr algn="ctr">
              <a:spcBef>
                <a:spcPts val="0"/>
              </a:spcBef>
              <a:spcAft>
                <a:spcPts val="0"/>
              </a:spcAft>
            </a:pPr>
            <a:r>
              <a:rPr sz="700" b="0">
                <a:solidFill>
                  <a:srgbClr val="000000"/>
                </a:solidFill>
                <a:latin typeface="Arial"/>
              </a:rPr>
              <a:t>Na-málmur</a:t>
            </a:r>
          </a:p>
        </p:txBody>
      </p:sp>
      <p:sp>
        <p:nvSpPr>
          <p:cNvPr id="15" name="Icelandic transparent label s14"/>
          <p:cNvSpPr txBox="1"/>
          <p:nvPr/>
        </p:nvSpPr>
        <p:spPr>
          <a:xfrm>
            <a:off x="5642952" y="3163563"/>
            <a:ext cx="665301" cy="209094"/>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Na úttak</a:t>
            </a:r>
          </a:p>
        </p:txBody>
      </p:sp>
      <p:sp>
        <p:nvSpPr>
          <p:cNvPr id="16" name="Icelandic transparent label s14"/>
          <p:cNvSpPr txBox="1"/>
          <p:nvPr/>
        </p:nvSpPr>
        <p:spPr>
          <a:xfrm>
            <a:off x="3590024" y="3895394"/>
            <a:ext cx="779352" cy="209094"/>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Bakskaut (−)</a:t>
            </a:r>
          </a:p>
        </p:txBody>
      </p:sp>
      <p:sp>
        <p:nvSpPr>
          <p:cNvPr id="17" name="Icelandic transparent label s14"/>
          <p:cNvSpPr txBox="1"/>
          <p:nvPr/>
        </p:nvSpPr>
        <p:spPr>
          <a:xfrm>
            <a:off x="4331359" y="3895394"/>
            <a:ext cx="741335" cy="209094"/>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Forskaut (+)</a:t>
            </a:r>
          </a:p>
        </p:txBody>
      </p:sp>
      <p:sp>
        <p:nvSpPr>
          <p:cNvPr id="18" name="Icelandic transparent label s14"/>
          <p:cNvSpPr txBox="1"/>
          <p:nvPr/>
        </p:nvSpPr>
        <p:spPr>
          <a:xfrm>
            <a:off x="6013619" y="3866881"/>
            <a:ext cx="513232" cy="399180"/>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FFFFFF"/>
                </a:solidFill>
                <a:latin typeface="Arial"/>
              </a:rPr>
              <a:t>Spennu-</a:t>
            </a:r>
          </a:p>
          <a:p>
            <a:pPr algn="ctr">
              <a:spcBef>
                <a:spcPts val="0"/>
              </a:spcBef>
              <a:spcAft>
                <a:spcPts val="0"/>
              </a:spcAft>
            </a:pPr>
            <a:r>
              <a:rPr sz="700" b="0">
                <a:solidFill>
                  <a:srgbClr val="FFFFFF"/>
                </a:solidFill>
                <a:latin typeface="Arial"/>
              </a:rPr>
              <a:t>gjafi</a:t>
            </a:r>
          </a:p>
        </p:txBody>
      </p:sp>
      <p:sp>
        <p:nvSpPr>
          <p:cNvPr id="1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85611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18.11</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Rafgreiningarklefi er notaður til framleiðslu á áli. Rafgreining á lausn af krýólíti og kalsíumflúoríði skilar álmálmi við bakskautið, og súrefni, kolmónoxíði og koldíoxíði við forskautið.</a:t>
            </a:r>
          </a:p>
        </p:txBody>
      </p:sp>
      <p:pic>
        <p:nvPicPr>
          <p:cNvPr id="9" name="Figure" descr="A diagram is shown. At the center of the diagram are two black squares, each labeled, “Carbon anode ( positive sign ),” and connected by forked tubes to a horizontal tube labeled with a positive sign. The carbon anodes are submerged in a green liquid labeled, “A l subscript 2 O subscript 3 dissolved in molten N a subscript 3 A l F subscript 6.” It is held in place by a three-sided, double layered container which is labeled, “Steel sheet,” on the outer layer and, “Ceramic,” on the inner layer. The carbon anodes are surrounded by bubbles labeled, “Bubbles of O subscript 2, C O, and C O subscript 2.” Below the green liquids lies a silver layer labeled, “Molten aluminum,” and a black layer labeled, “Carbon cathode ( negative sign ).” Above the diagram is an outlet tube labeled with an upward-facing arrow and the words, “H F and particulates exhaust to filter plant.”">
            <a:extLst>
              <a:ext uri="{FF2B5EF4-FFF2-40B4-BE49-F238E27FC236}">
                <a16:creationId xmlns:a16="http://schemas.microsoft.com/office/drawing/2014/main" id="{AD437543-934B-459E-9F8C-ECB05984173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1856" r="-21856"/>
          <a:stretch>
            <a:fillRect/>
          </a:stretch>
        </p:blipFill>
        <p:spPr>
          <a:xfrm>
            <a:off x="457199" y="1122386"/>
            <a:ext cx="8062913" cy="3500071"/>
          </a:xfrm>
        </p:spPr>
      </p:pic>
      <p:sp>
        <p:nvSpPr>
          <p:cNvPr id="10" name="Icelandic transparent label s15"/>
          <p:cNvSpPr txBox="1"/>
          <p:nvPr/>
        </p:nvSpPr>
        <p:spPr>
          <a:xfrm>
            <a:off x="2710799" y="1587119"/>
            <a:ext cx="1381878" cy="324026"/>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HF og agnir</a:t>
            </a:r>
          </a:p>
          <a:p>
            <a:pPr algn="ctr">
              <a:spcBef>
                <a:spcPts val="0"/>
              </a:spcBef>
              <a:spcAft>
                <a:spcPts val="0"/>
              </a:spcAft>
            </a:pPr>
            <a:r>
              <a:rPr sz="700" b="0">
                <a:solidFill>
                  <a:srgbClr val="000000"/>
                </a:solidFill>
                <a:latin typeface="Arial"/>
              </a:rPr>
              <a:t>til síustöðvar</a:t>
            </a:r>
          </a:p>
        </p:txBody>
      </p:sp>
      <p:sp>
        <p:nvSpPr>
          <p:cNvPr id="11" name="Icelandic transparent label s15"/>
          <p:cNvSpPr txBox="1"/>
          <p:nvPr/>
        </p:nvSpPr>
        <p:spPr>
          <a:xfrm>
            <a:off x="1681539" y="2873695"/>
            <a:ext cx="762415" cy="209664"/>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Keramik</a:t>
            </a:r>
          </a:p>
        </p:txBody>
      </p:sp>
      <p:sp>
        <p:nvSpPr>
          <p:cNvPr id="12" name="Icelandic transparent label s15"/>
          <p:cNvSpPr txBox="1"/>
          <p:nvPr/>
        </p:nvSpPr>
        <p:spPr>
          <a:xfrm>
            <a:off x="1681539" y="3169131"/>
            <a:ext cx="876778" cy="209664"/>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Stálhylki</a:t>
            </a:r>
          </a:p>
        </p:txBody>
      </p:sp>
      <p:sp>
        <p:nvSpPr>
          <p:cNvPr id="13" name="Icelandic transparent label s15"/>
          <p:cNvSpPr txBox="1"/>
          <p:nvPr/>
        </p:nvSpPr>
        <p:spPr>
          <a:xfrm>
            <a:off x="3416034" y="2997588"/>
            <a:ext cx="667113" cy="400268"/>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FFFFFF"/>
                </a:solidFill>
                <a:latin typeface="Arial"/>
              </a:rPr>
              <a:t>Kolefnis-</a:t>
            </a:r>
          </a:p>
          <a:p>
            <a:pPr algn="ctr">
              <a:spcBef>
                <a:spcPts val="0"/>
              </a:spcBef>
              <a:spcAft>
                <a:spcPts val="0"/>
              </a:spcAft>
            </a:pPr>
            <a:r>
              <a:rPr sz="700" b="0">
                <a:solidFill>
                  <a:srgbClr val="FFFFFF"/>
                </a:solidFill>
                <a:latin typeface="Arial"/>
              </a:rPr>
              <a:t>forskaut (+)</a:t>
            </a:r>
          </a:p>
        </p:txBody>
      </p:sp>
      <p:sp>
        <p:nvSpPr>
          <p:cNvPr id="14" name="Icelandic transparent label s15"/>
          <p:cNvSpPr txBox="1"/>
          <p:nvPr/>
        </p:nvSpPr>
        <p:spPr>
          <a:xfrm>
            <a:off x="4664489" y="2997588"/>
            <a:ext cx="686174" cy="400268"/>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FFFFFF"/>
                </a:solidFill>
                <a:latin typeface="Arial"/>
              </a:rPr>
              <a:t>Kolefnis-</a:t>
            </a:r>
          </a:p>
          <a:p>
            <a:pPr algn="ctr">
              <a:spcBef>
                <a:spcPts val="0"/>
              </a:spcBef>
              <a:spcAft>
                <a:spcPts val="0"/>
              </a:spcAft>
            </a:pPr>
            <a:r>
              <a:rPr sz="700" b="0">
                <a:solidFill>
                  <a:srgbClr val="FFFFFF"/>
                </a:solidFill>
                <a:latin typeface="Arial"/>
              </a:rPr>
              <a:t>forskaut (+)</a:t>
            </a:r>
          </a:p>
        </p:txBody>
      </p:sp>
      <p:sp>
        <p:nvSpPr>
          <p:cNvPr id="15" name="Icelandic transparent label s15"/>
          <p:cNvSpPr txBox="1"/>
          <p:nvPr/>
        </p:nvSpPr>
        <p:spPr>
          <a:xfrm>
            <a:off x="3721000" y="3941076"/>
            <a:ext cx="1543891" cy="228725"/>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FFFFFF"/>
                </a:solidFill>
                <a:latin typeface="Arial"/>
              </a:rPr>
              <a:t>Kolefnisbakskaut (−)</a:t>
            </a:r>
          </a:p>
        </p:txBody>
      </p:sp>
      <p:sp>
        <p:nvSpPr>
          <p:cNvPr id="16" name="Icelandic transparent label s15"/>
          <p:cNvSpPr txBox="1"/>
          <p:nvPr/>
        </p:nvSpPr>
        <p:spPr>
          <a:xfrm>
            <a:off x="6351332" y="2826044"/>
            <a:ext cx="590872" cy="228725"/>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Skorpa</a:t>
            </a:r>
          </a:p>
        </p:txBody>
      </p:sp>
      <p:sp>
        <p:nvSpPr>
          <p:cNvPr id="17" name="Icelandic transparent label s15"/>
          <p:cNvSpPr txBox="1"/>
          <p:nvPr/>
        </p:nvSpPr>
        <p:spPr>
          <a:xfrm>
            <a:off x="6275091" y="3111950"/>
            <a:ext cx="1048321" cy="419328"/>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Bólur af O₂, CO</a:t>
            </a:r>
          </a:p>
          <a:p>
            <a:pPr algn="ctr">
              <a:spcBef>
                <a:spcPts val="0"/>
              </a:spcBef>
              <a:spcAft>
                <a:spcPts val="0"/>
              </a:spcAft>
            </a:pPr>
            <a:r>
              <a:rPr sz="700" b="0">
                <a:solidFill>
                  <a:srgbClr val="000000"/>
                </a:solidFill>
                <a:latin typeface="Arial"/>
              </a:rPr>
              <a:t>og CO₂</a:t>
            </a:r>
          </a:p>
        </p:txBody>
      </p:sp>
      <p:sp>
        <p:nvSpPr>
          <p:cNvPr id="18" name="Icelandic transparent label s15"/>
          <p:cNvSpPr txBox="1"/>
          <p:nvPr/>
        </p:nvSpPr>
        <p:spPr>
          <a:xfrm>
            <a:off x="6256030" y="3483627"/>
            <a:ext cx="1067381" cy="343087"/>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Al₂O₃ leyst í</a:t>
            </a:r>
          </a:p>
          <a:p>
            <a:pPr algn="ctr">
              <a:spcBef>
                <a:spcPts val="0"/>
              </a:spcBef>
              <a:spcAft>
                <a:spcPts val="0"/>
              </a:spcAft>
            </a:pPr>
            <a:r>
              <a:rPr sz="700" b="0">
                <a:solidFill>
                  <a:srgbClr val="000000"/>
                </a:solidFill>
                <a:latin typeface="Arial"/>
              </a:rPr>
              <a:t>bráðnu Na₃AlF₆</a:t>
            </a:r>
          </a:p>
        </p:txBody>
      </p:sp>
      <p:sp>
        <p:nvSpPr>
          <p:cNvPr id="19" name="Icelandic transparent label s15"/>
          <p:cNvSpPr txBox="1"/>
          <p:nvPr/>
        </p:nvSpPr>
        <p:spPr>
          <a:xfrm>
            <a:off x="6256030" y="3798124"/>
            <a:ext cx="1067381" cy="228725"/>
          </a:xfrm>
          <a:prstGeom prst="rect">
            <a:avLst/>
          </a:prstGeom>
          <a:noFill/>
          <a:ln>
            <a:noFill/>
          </a:ln>
        </p:spPr>
        <p:txBody>
          <a:bodyPr wrap="none" lIns="0" rIns="0" tIns="0" bIns="0" anchor="ctr">
            <a:spAutoFit/>
          </a:bodyPr>
          <a:lstStyle/>
          <a:p>
            <a:pPr algn="ctr">
              <a:spcBef>
                <a:spcPts val="0"/>
              </a:spcBef>
              <a:spcAft>
                <a:spcPts val="0"/>
              </a:spcAft>
            </a:pPr>
            <a:r>
              <a:rPr sz="700" b="0">
                <a:solidFill>
                  <a:srgbClr val="000000"/>
                </a:solidFill>
                <a:latin typeface="Arial"/>
              </a:rPr>
              <a:t>Bráðið ál</a:t>
            </a:r>
          </a:p>
        </p:txBody>
      </p:sp>
      <p:sp>
        <p:nvSpPr>
          <p:cNvPr id="2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36655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18.3 Bygging og almennir eiginleikar hálfmálma</a:t>
            </a:r>
          </a:p>
          <a:p>
            <a:pPr lvl="1"/>
            <a:r>
              <a:rPr/>
              <a:t>Lýsa almennri framleiðslu, eiginleikum og notkun hálfmálma</a:t>
            </a:r>
          </a:p>
          <a:p>
            <a:pPr lvl="1"/>
            <a:r>
              <a:rPr/>
              <a:t>Lýsa framleiðslu, eiginleikum og efnasamböndum bórs og kísils</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48898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18.12</a:t>
            </a:r>
          </a:p>
        </p:txBody>
      </p:sp>
      <p:sp>
        <p:nvSpPr>
          <p:cNvPr id="7" name="Figure Legend"/>
          <p:cNvSpPr>
            <a:spLocks noGrp="1"/>
          </p:cNvSpPr>
          <p:nvPr>
            <p:ph type="body" sz="quarter" idx="14"/>
          </p:nvPr>
        </p:nvSpPr>
        <p:spPr/>
        <p:txBody>
          <a:bodyPr>
            <a:normAutofit/>
          </a:bodyPr>
          <a:lstStyle/>
          <a:p>
            <a:pPr marL="0" indent="0">
              <a:buNone/>
            </a:pPr>
            <a:r>
              <a:rPr/>
              <a:t>(a) Arsen og (b) antímon hafa lagskipta byggingu svipaða og (c) grafít, nema hvað lögin eru bylgjótt frekar en flöt. (d) Frumefnið tellúr myndar gormlaga keðjur.</a:t>
            </a:r>
            <a:endParaRPr lang="en-US" sz="1600" dirty="0"/>
          </a:p>
        </p:txBody>
      </p:sp>
      <p:pic>
        <p:nvPicPr>
          <p:cNvPr id="9" name="Figure" descr="Four images are shown and are labeled “a,” “b,” “c,” and “d.” Images a and b show atoms that are single bonded together arranged in a zigzag pattern in layers. Image c shows atoms that are single bonded together into hexagons that form sheets. These sheets are shown layered one above the other. Image d shows atoms that are single bonded together in twisting chains.">
            <a:extLst>
              <a:ext uri="{FF2B5EF4-FFF2-40B4-BE49-F238E27FC236}">
                <a16:creationId xmlns:a16="http://schemas.microsoft.com/office/drawing/2014/main" id="{27C5CDD9-796C-4FBB-B95D-8D95FA56686F}"/>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22535" b="-2253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5219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18.13</a:t>
            </a:r>
          </a:p>
        </p:txBody>
      </p:sp>
      <p:sp>
        <p:nvSpPr>
          <p:cNvPr id="7" name="Figure Legend"/>
          <p:cNvSpPr>
            <a:spLocks noGrp="1"/>
          </p:cNvSpPr>
          <p:nvPr>
            <p:ph type="body" sz="quarter" idx="14"/>
          </p:nvPr>
        </p:nvSpPr>
        <p:spPr/>
        <p:txBody>
          <a:bodyPr>
            <a:normAutofit/>
          </a:bodyPr>
          <a:lstStyle/>
          <a:p>
            <a:pPr marL="0" indent="0">
              <a:buNone/>
            </a:pPr>
            <a:r>
              <a:rPr/>
              <a:t>Tuttuguflötungur er samhverf rúmmynd með 20 fleti, sem hver um sig er jafnhliða þríhyrningur. Fletirnir mætast í 12 hornum.</a:t>
            </a:r>
          </a:p>
        </p:txBody>
      </p:sp>
      <p:pic>
        <p:nvPicPr>
          <p:cNvPr id="9" name="Figure" descr="An image shows a group of atoms, each labeled, “B,” connected together with single bonds into a symmetrical, twenty-sided shape.">
            <a:extLst>
              <a:ext uri="{FF2B5EF4-FFF2-40B4-BE49-F238E27FC236}">
                <a16:creationId xmlns:a16="http://schemas.microsoft.com/office/drawing/2014/main" id="{0699990F-4BC2-4FBF-A031-1C339BA4DA3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9435" r="-6943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55234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18.14</a:t>
            </a:r>
          </a:p>
        </p:txBody>
      </p:sp>
      <p:sp>
        <p:nvSpPr>
          <p:cNvPr id="14" name="Figure Legend"/>
          <p:cNvSpPr>
            <a:spLocks noGrp="1"/>
          </p:cNvSpPr>
          <p:nvPr>
            <p:ph type="body" sz="quarter" idx="14"/>
          </p:nvPr>
        </p:nvSpPr>
        <p:spPr>
          <a:xfrm>
            <a:off x="4606925" y="1107617"/>
            <a:ext cx="3913188" cy="5256973"/>
          </a:xfrm>
        </p:spPr>
        <p:txBody>
          <a:bodyPr>
            <a:noAutofit/>
          </a:bodyPr>
          <a:lstStyle/>
          <a:p>
            <a:pPr marL="0" indent="0">
              <a:buNone/>
            </a:pPr>
            <a:r>
              <a:rPr/>
              <a:t>Svæðishreinsunarbúnaður sem notaður er til að hreinsa kísil.</a:t>
            </a:r>
          </a:p>
        </p:txBody>
      </p:sp>
      <p:pic>
        <p:nvPicPr>
          <p:cNvPr id="9" name="Figure" descr="A diagram of a long, vertical tube is shown. The side is cut away to show a glass tube inside. At the top of the glass tube is a darker section labeled, “Impure silicon,” while toward the middle of the tube is a lighter section labeled, “Molten silicon,” and the bottom of the tube contains a white substance labeled, “Pure silicon.” A downward-facing arrow is drawn on the bottom of the tube.">
            <a:extLst>
              <a:ext uri="{FF2B5EF4-FFF2-40B4-BE49-F238E27FC236}">
                <a16:creationId xmlns:a16="http://schemas.microsoft.com/office/drawing/2014/main" id="{84E53CBB-9383-40E9-8F2F-71F7B5215E80}"/>
              </a:ext>
            </a:extLst>
          </p:cNvPr>
          <p:cNvPicPr>
            <a:picLocks noGrp="1" noChangeAspect="1"/>
          </p:cNvPicPr>
          <p:nvPr>
            <p:ph type="pic" sz="quarter" idx="13"/>
          </p:nvPr>
        </p:nvPicPr>
        <p:blipFill>
          <a:blip r:embed="rId5" cstate="email">
            <a:extLst>
              <a:ext uri="{28A0092B-C50C-407E-A947-70E740481C1C}">
                <a14:useLocalDpi xmlns:a14="http://schemas.microsoft.com/office/drawing/2010/main" val="0"/>
              </a:ext>
            </a:extLst>
          </a:blip>
          <a:srcRect l="-12694" r="-12694"/>
          <a:stretch>
            <a:fillRect/>
          </a:stretch>
        </p:blipFill>
        <p:spPr>
          <a:xfrm>
            <a:off x="457200" y="1108075"/>
            <a:ext cx="4032250" cy="5256213"/>
          </a:xfrm>
        </p:spPr>
      </p:pic>
      <p:pic>
        <p:nvPicPr>
          <p:cNvPr id="15" name="Picture 9" descr="slide_0001_img_001.png"/>
          <p:cNvPicPr>
            <a:picLocks noChangeAspect="1"/>
          </p:cNvPicPr>
          <p:nvPr/>
        </p:nvPicPr>
        <p:blipFill>
          <a:blip r:embed="rId6"/>
          <a:srcRect/>
          <a:stretch>
            <a:fillRect/>
          </a:stretch>
        </p:blipFill>
        <p:spPr>
          <a:xfrm>
            <a:off x="7017183" y="365986"/>
            <a:ext cx="1829055" cy="447737"/>
          </a:xfrm>
          <a:prstGeom prst="rect">
            <a:avLst/>
          </a:prstGeom>
        </p:spPr>
      </p:pic>
      <p:sp>
        <p:nvSpPr>
          <p:cNvPr id="16" name="Icelandic transparent label s19"/>
          <p:cNvSpPr txBox="1"/>
          <p:nvPr/>
        </p:nvSpPr>
        <p:spPr>
          <a:xfrm>
            <a:off x="2909761" y="2711505"/>
            <a:ext cx="1100579" cy="265657"/>
          </a:xfrm>
          <a:prstGeom prst="rect">
            <a:avLst/>
          </a:prstGeom>
          <a:noFill/>
          <a:ln>
            <a:noFill/>
          </a:ln>
        </p:spPr>
        <p:txBody>
          <a:bodyPr wrap="none" lIns="0" rIns="0" tIns="0" bIns="0" anchor="ctr">
            <a:spAutoFit/>
          </a:bodyPr>
          <a:lstStyle/>
          <a:p>
            <a:pPr algn="ctr">
              <a:spcBef>
                <a:spcPts val="0"/>
              </a:spcBef>
              <a:spcAft>
                <a:spcPts val="0"/>
              </a:spcAft>
            </a:pPr>
            <a:r>
              <a:rPr sz="850">
                <a:solidFill>
                  <a:srgbClr val="000000"/>
                </a:solidFill>
                <a:latin typeface="Arial"/>
              </a:rPr>
              <a:t>Óhreinn kísill</a:t>
            </a:r>
          </a:p>
        </p:txBody>
      </p:sp>
      <p:sp>
        <p:nvSpPr>
          <p:cNvPr id="17" name="Icelandic transparent label s19"/>
          <p:cNvSpPr txBox="1"/>
          <p:nvPr/>
        </p:nvSpPr>
        <p:spPr>
          <a:xfrm>
            <a:off x="2909761" y="3536939"/>
            <a:ext cx="1100579" cy="265657"/>
          </a:xfrm>
          <a:prstGeom prst="rect">
            <a:avLst/>
          </a:prstGeom>
          <a:noFill/>
          <a:ln>
            <a:noFill/>
          </a:ln>
        </p:spPr>
        <p:txBody>
          <a:bodyPr wrap="none" lIns="0" rIns="0" tIns="0" bIns="0" anchor="ctr">
            <a:spAutoFit/>
          </a:bodyPr>
          <a:lstStyle/>
          <a:p>
            <a:pPr algn="ctr">
              <a:spcBef>
                <a:spcPts val="0"/>
              </a:spcBef>
              <a:spcAft>
                <a:spcPts val="0"/>
              </a:spcAft>
            </a:pPr>
            <a:r>
              <a:rPr sz="850">
                <a:solidFill>
                  <a:srgbClr val="000000"/>
                </a:solidFill>
                <a:latin typeface="Arial"/>
              </a:rPr>
              <a:t>Bráðinn kísill</a:t>
            </a:r>
          </a:p>
        </p:txBody>
      </p:sp>
      <p:sp>
        <p:nvSpPr>
          <p:cNvPr id="18" name="Icelandic transparent label s19"/>
          <p:cNvSpPr txBox="1"/>
          <p:nvPr/>
        </p:nvSpPr>
        <p:spPr>
          <a:xfrm>
            <a:off x="2909761" y="4352885"/>
            <a:ext cx="1062628" cy="265657"/>
          </a:xfrm>
          <a:prstGeom prst="rect">
            <a:avLst/>
          </a:prstGeom>
          <a:noFill/>
          <a:ln>
            <a:noFill/>
          </a:ln>
        </p:spPr>
        <p:txBody>
          <a:bodyPr wrap="none" lIns="0" rIns="0" tIns="0" bIns="0" anchor="ctr">
            <a:spAutoFit/>
          </a:bodyPr>
          <a:lstStyle/>
          <a:p>
            <a:pPr algn="ctr">
              <a:spcBef>
                <a:spcPts val="0"/>
              </a:spcBef>
              <a:spcAft>
                <a:spcPts val="0"/>
              </a:spcAft>
            </a:pPr>
            <a:r>
              <a:rPr sz="850">
                <a:solidFill>
                  <a:srgbClr val="000000"/>
                </a:solidFill>
                <a:latin typeface="Arial"/>
              </a:rPr>
              <a:t>Hreinn kísill</a:t>
            </a:r>
          </a:p>
        </p:txBody>
      </p:sp>
      <p:sp>
        <p:nvSpPr>
          <p:cNvPr id="1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86061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18.1</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9" name="Figure" descr="Two Lewis structures are drawn and connected by a right-facing arrow. The left structure shows a boron atom surrounded by four fluorine atoms, each with four lone pairs of electrons. The left fluorine atom has a positive and negative symbol drawn next to it. The second image is the same as the first except the positive and negative signs are missing and the entire structure is surrounded by brackets. There is a negative sign outside and superscript to the brackets.">
            <a:extLst>
              <a:ext uri="{FF2B5EF4-FFF2-40B4-BE49-F238E27FC236}">
                <a16:creationId xmlns:a16="http://schemas.microsoft.com/office/drawing/2014/main" id="{0D6937C1-FF8F-4598-AEE4-D6BEAD37F87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5710" b="-2571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05262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18.15</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Rannsóknarstofugler, eins og Pyrex og Kimax, er búið til úr bórsílíkatgleri vegna þess að það brotnar ekki við hitun. Íblöndun bórata í glerið hjálpar til við að draga úr áhrifum hitapenslu og samdráttar. Þetta dregur úr líkum á hitaáfalli, sem veldur því að sílíkatgler springur við hraða hitun eða kælingu. (framlag: „Tweenk“/Wikimedia Commons)</a:t>
            </a:r>
            <a:endParaRPr lang="en-US" sz="1600" dirty="0"/>
          </a:p>
        </p:txBody>
      </p:sp>
      <p:pic>
        <p:nvPicPr>
          <p:cNvPr id="9" name="Figure" descr="A photo of beakers, flasks, and graduated cylinders is shown. Each piece of glassware holds a different color liquid.">
            <a:extLst>
              <a:ext uri="{FF2B5EF4-FFF2-40B4-BE49-F238E27FC236}">
                <a16:creationId xmlns:a16="http://schemas.microsoft.com/office/drawing/2014/main" id="{31458D35-93BB-4C45-8B42-A27242466098}"/>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40019" r="-4001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8241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18.16</a:t>
            </a:r>
          </a:p>
        </p:txBody>
      </p:sp>
      <p:sp>
        <p:nvSpPr>
          <p:cNvPr id="7" name="Figure Legend"/>
          <p:cNvSpPr>
            <a:spLocks noGrp="1"/>
          </p:cNvSpPr>
          <p:nvPr>
            <p:ph type="body" sz="quarter" idx="14"/>
          </p:nvPr>
        </p:nvSpPr>
        <p:spPr/>
        <p:txBody>
          <a:bodyPr>
            <a:normAutofit/>
          </a:bodyPr>
          <a:lstStyle/>
          <a:p>
            <a:pPr marL="0" indent="0">
              <a:buNone/>
            </a:pPr>
            <a:r>
              <a:rPr/>
              <a:t>Bórsýra hefur slétta byggingu með þremur –OH hópum sem dreifast jafnt með 120° hornum á milli sín.</a:t>
            </a:r>
          </a:p>
        </p:txBody>
      </p:sp>
      <p:sp>
        <p:nvSpPr>
          <p:cNvPr id="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80526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18.17</a:t>
            </a:r>
          </a:p>
        </p:txBody>
      </p:sp>
      <p:sp>
        <p:nvSpPr>
          <p:cNvPr id="7" name="Figure Legend"/>
          <p:cNvSpPr>
            <a:spLocks noGrp="1"/>
          </p:cNvSpPr>
          <p:nvPr>
            <p:ph type="body" sz="quarter" idx="14"/>
          </p:nvPr>
        </p:nvSpPr>
        <p:spPr/>
        <p:txBody>
          <a:bodyPr>
            <a:normAutofit/>
          </a:bodyPr>
          <a:lstStyle/>
          <a:p>
            <a:pPr marL="0" indent="0">
              <a:buNone/>
            </a:pPr>
            <a:r>
              <a:rPr/>
              <a:t>Bórat anjónirnar eru (a) CaB2O4, (b) KB5O8⋅4H2O og (c) Na2B4O7⋅10H2O. Anjónin í CaB2O4 er „endalaus“ keðja.</a:t>
            </a:r>
          </a:p>
        </p:txBody>
      </p:sp>
      <p:pic>
        <p:nvPicPr>
          <p:cNvPr id="9" name="Figure" descr="Three Lewis structures are shown and labeled, “a,” “b,” and “c.” Structure a shows a boron atom single bonded to two oxygen atoms. One oxygen atom has a negative charge, and the other is single bonded to a second boron atom. This boron atom is single bonded to oxygen atoms, just like the first, to create a repeating chain of these units. The first two boron atoms and their attached oxygen atoms are surrounded by a dotted-line box and labeled, “B subscript 2 O subscript 4 superscript 2 negative sign unit.” Structure b shows two hexagonal ring structures, attached together in the center by a boron atom. Each ring is made up of alternating boron and oxygen atoms, with four hydroxyl groups located at the outer upper and lower corners of the whole structure. Brackets and a superscripted negative sign surround the structure. Structure c shows an eight-sided ring structure made up of alternating boron and oxygen atoms. Each boron atom is attached to a hydroxyl group and an oxygen atom is single bonded to the first and third boron atoms. This oxygen atom is located in the center of the ring. The whole structure is surrounded by brackets and has a superscripted 2 negative sign.">
            <a:extLst>
              <a:ext uri="{FF2B5EF4-FFF2-40B4-BE49-F238E27FC236}">
                <a16:creationId xmlns:a16="http://schemas.microsoft.com/office/drawing/2014/main" id="{7A1E05BE-1FD4-4660-812B-B1815B3AF0FE}"/>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9498" b="-19498"/>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29326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18.18</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Vegna þess að kolefni hefur tilhneigingu til að mynda tvítengi og þrítengi en kísill ekki, (a) er koldíoxíð stök sameind með tvö C=O tvítengi og (b) er kísildíoxíð óendanlegt net súrefnisfrumeinda sem brúa á milli kísilfrumeinda þar sem hver kísilfrumeind hefur fjögur Si-O eintengi. (ljósmynd a: breytt verk eftir Erica Gerdes; ljósmynd b: breytt verk eftir Didier Descouens)</a:t>
            </a:r>
          </a:p>
        </p:txBody>
      </p:sp>
      <p:pic>
        <p:nvPicPr>
          <p:cNvPr id="9" name="Figure" descr="Two images and two photos are shown and labeled, “a,” and “b.” Image a shows a ball-and-stick model of a carbon atom single bonded to two oxygen atoms. The ball-and-stick model is labeled, “C O subscript 2.” Above this model is a photo of dry ice in a mason jar of a clear liquid. The dry ice is sublimating. The photo is labeled, “dry ice.” Image b shows four connected ring structures made up of alternating silicon and oxygen atoms that are single bonded to one another. The model is labeled, “S i O subscript 2.” Above the model is a photo labeled, “quartz.” It shows a solid crystal.">
            <a:extLst>
              <a:ext uri="{FF2B5EF4-FFF2-40B4-BE49-F238E27FC236}">
                <a16:creationId xmlns:a16="http://schemas.microsoft.com/office/drawing/2014/main" id="{444C7D3A-1DE4-4E55-8A38-730A2EA4FA92}"/>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62002" r="-62002"/>
          <a:stretch>
            <a:fillRect/>
          </a:stretch>
        </p:blipFill>
        <p:spPr>
          <a:xfrm>
            <a:off x="457200"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46922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18.4 Bygging og almennir eiginleikar málmleysingja</a:t>
            </a:r>
          </a:p>
          <a:p>
            <a:pPr lvl="1"/>
            <a:r>
              <a:rPr/>
              <a:t>Lýsa byggingu og eiginleikum málmleysingja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68632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18.19</a:t>
            </a:r>
          </a:p>
        </p:txBody>
      </p:sp>
      <p:sp>
        <p:nvSpPr>
          <p:cNvPr id="7" name="Figure Legend"/>
          <p:cNvSpPr>
            <a:spLocks noGrp="1"/>
          </p:cNvSpPr>
          <p:nvPr>
            <p:ph type="body" sz="quarter" idx="14"/>
          </p:nvPr>
        </p:nvSpPr>
        <p:spPr/>
        <p:txBody>
          <a:bodyPr>
            <a:normAutofit/>
          </a:bodyPr>
          <a:lstStyle/>
          <a:p>
            <a:pPr marL="0" indent="0">
              <a:buNone/>
            </a:pPr>
            <a:r>
              <a:rPr/>
              <a:t>Málmleysingjar sýna þessi algengu oxunarstig í jóna- og samgildum efnasamböndum.</a:t>
            </a:r>
          </a:p>
        </p:txBody>
      </p:sp>
      <p:pic>
        <p:nvPicPr>
          <p:cNvPr id="9" name="Figure" descr="Six columns of information are shown. The first column has three pieces of data: “H,” “1 positive sign,” and “1 negative sign.” The second column has four pieces of data: “C,” “4 positive sign,” the word, “To,” and, “4 negative sign.” The third column has eight pieces of data: “N,” “5 positive sign,” the word, “To,” “3 negative sign,” “P, A s,” “5 positive sign,” “3 positive sign,” and “3 negative sign.” The fourth column has seven pieces of data: “O,” “1 negative sign,” “2 negative sign,” “S, S e,” “6 positive sign,” “4 positive sign,” and “2 negative sign.” The fifth column has eight pieces of data: “F,” “1 negative sign,” “C l, B r, I,” “7 positive sign,” “5 positive sign,” “3 positive sign,” “1 positive sign,” and “1 negative sign.” The sixth column has five pieces of data: “X e,” “8 positive sign,” “6 positive sign,” “4 positive sign,” and “2 positive sign.”">
            <a:extLst>
              <a:ext uri="{FF2B5EF4-FFF2-40B4-BE49-F238E27FC236}">
                <a16:creationId xmlns:a16="http://schemas.microsoft.com/office/drawing/2014/main" id="{52D0AD75-B896-4994-A10F-477C6A6F6F5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65168" b="-65168"/>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36909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18.20</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Demantur og (b) grafít eru tvö form kolefnis. (c) Í kristalbyggingu demants mynda samgild tengi þrívíða fjórflötunga. (d) Í kristalbyggingu grafíts samanstendur hvert flatt lag af sexliða hringjum. (framlag a: breytt verk eftir „Fancy Diamonds“/Flickr; framlag b: breytt verk frá http://images-of-elements.com/carbon.php)</a:t>
            </a:r>
          </a:p>
        </p:txBody>
      </p:sp>
      <p:pic>
        <p:nvPicPr>
          <p:cNvPr id="9" name="Figure" descr="Two photos and two images are shown and labeled, “a,” “b,” “c,” and “d.” Photo a is of a diamond held by tweezers. Photo b shows a black columnar solid. Image c shows layered sheets of interconnected hexagonal rings. Image d shows sheets of hexagonal rings.">
            <a:extLst>
              <a:ext uri="{FF2B5EF4-FFF2-40B4-BE49-F238E27FC236}">
                <a16:creationId xmlns:a16="http://schemas.microsoft.com/office/drawing/2014/main" id="{BAA69304-B59F-47B5-ADC9-0ADC9EF40AE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32024" b="-32024"/>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61732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18.21</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Kolefnisfrumeindir í grafíti hafa óblandaðar p-svigrúm. Hvert p-svigrúm er hornrétt á flöt kolefnisfrumeindanna. (b) Þetta eru tvö af mörgum hermiformum grafíts sem nauðsynleg eru til að lýsa rafeindabyggingu þess sem hermiblendingi.</a:t>
            </a:r>
          </a:p>
        </p:txBody>
      </p:sp>
      <p:pic>
        <p:nvPicPr>
          <p:cNvPr id="9" name="Figure" descr="Two images are shown and labeled, “a” and “b.” Image a shows two connected hexagonal rings, with figure-eight-shaped orbitals located at each point of the ring and in a perpendicular position. Image b shows a pair of diagrams, each of which has a series of connected hexagonal rings made up of carbon atoms that are connected by alternating single and double bonds. These two diagrams are connected by a double-headed arrow.">
            <a:extLst>
              <a:ext uri="{FF2B5EF4-FFF2-40B4-BE49-F238E27FC236}">
                <a16:creationId xmlns:a16="http://schemas.microsoft.com/office/drawing/2014/main" id="{BA9F7D6F-B75A-456B-8C89-7557E44B3682}"/>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5315" b="-1531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5062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18.22</a:t>
            </a:r>
          </a:p>
        </p:txBody>
      </p:sp>
      <p:sp>
        <p:nvSpPr>
          <p:cNvPr id="7" name="Figure Legend"/>
          <p:cNvSpPr>
            <a:spLocks noGrp="1"/>
          </p:cNvSpPr>
          <p:nvPr>
            <p:ph type="body" sz="quarter" idx="14"/>
          </p:nvPr>
        </p:nvSpPr>
        <p:spPr/>
        <p:txBody>
          <a:bodyPr>
            <a:normAutofit/>
          </a:bodyPr>
          <a:lstStyle/>
          <a:p>
            <a:pPr marL="0" indent="0">
              <a:buNone/>
            </a:pPr>
            <a:r>
              <a:rPr/>
              <a:t>Sameindabygging C60, buckminsterfúllerens, er tuttuguflötungur.</a:t>
            </a:r>
          </a:p>
        </p:txBody>
      </p:sp>
      <p:pic>
        <p:nvPicPr>
          <p:cNvPr id="9" name="Figure" descr="A spherical structure is made up of hexagonal rings, each of which is made up of atoms bonded together with alternating single and double bonds.">
            <a:extLst>
              <a:ext uri="{FF2B5EF4-FFF2-40B4-BE49-F238E27FC236}">
                <a16:creationId xmlns:a16="http://schemas.microsoft.com/office/drawing/2014/main" id="{40221C7E-E121-442D-8CF9-969805B0FE92}"/>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63765" r="-6376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51528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18.23</a:t>
            </a:r>
          </a:p>
        </p:txBody>
      </p:sp>
      <p:sp>
        <p:nvSpPr>
          <p:cNvPr id="7" name="Figure Legend"/>
          <p:cNvSpPr>
            <a:spLocks noGrp="1"/>
          </p:cNvSpPr>
          <p:nvPr>
            <p:ph type="body" sz="quarter" idx="14"/>
          </p:nvPr>
        </p:nvSpPr>
        <p:spPr/>
        <p:txBody>
          <a:bodyPr>
            <a:normAutofit/>
          </a:bodyPr>
          <a:lstStyle/>
          <a:p>
            <a:pPr marL="0" indent="0">
              <a:buNone/>
            </a:pPr>
            <a:r>
              <a:rPr/>
              <a:t>(a) Grafen og (b) kolefnisnanórör eru bæði fjölgervingsform kolefnis.</a:t>
            </a:r>
          </a:p>
        </p:txBody>
      </p:sp>
      <p:pic>
        <p:nvPicPr>
          <p:cNvPr id="9" name="Figure" descr="Two images are shown and labeled “a” and “b.” Image a shows a long sheet of interconnected hexagonal rings. Image b shows the same interconnected hexagonal rings forming a curled sheet to make a long tube.">
            <a:extLst>
              <a:ext uri="{FF2B5EF4-FFF2-40B4-BE49-F238E27FC236}">
                <a16:creationId xmlns:a16="http://schemas.microsoft.com/office/drawing/2014/main" id="{84C9CF88-9BC6-4286-B33E-272F8069CE90}"/>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11430" r="-1143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72804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18.24</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Vegna þess að hvítur fosfór kviknar í lofti er hann geymdur í vatni. (b) Bygging hvíts fosfórs samanstendur af P4 sameindum sem raðað er í fjórflötung. (c) Rauður fosfór er mun minna hvarfgjarn en hvítur fosfór. (d) Bygging rauðs fosfórs samanstendur af netum af P4 fjórflötungum sem tengjast með P-P eintengjum. (heimild a: breyting á verki frá http://images-of-elements.com/phosphorus.php)</a:t>
            </a:r>
          </a:p>
        </p:txBody>
      </p:sp>
      <p:pic>
        <p:nvPicPr>
          <p:cNvPr id="9" name="Figure" descr="Two photos and two diagrams are shown and labeled “a,” “b,” “c,” and “d.” Photo a shows a test tube that contains a solid yellow compound. Diagram b shows a four-sided pyramid shape that has an atom at each corner. Photo c shows a dark black powder in a watch glass. Diagram d shows two four-sided pyramid shapes that have an atom at each corner and are connected together by a single bond.">
            <a:extLst>
              <a:ext uri="{FF2B5EF4-FFF2-40B4-BE49-F238E27FC236}">
                <a16:creationId xmlns:a16="http://schemas.microsoft.com/office/drawing/2014/main" id="{ED44B876-F03E-4562-8C11-29602309B347}"/>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37628" b="-37628"/>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29431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18.25</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Þessir fjórir fjölgervingar brennisteins sýna átta atóma, hrukkótta hringi. Hvert brennisteinsatóm tengist hvorum tveggja granna sinna í hringnum með samgildum S-S eintengjum. Hér eru (a) stakir S8 hringir, (b) S8 keðjur sem myndast þegar hringirnir opnast, (c) lengri keðjur sem myndast við viðbót brennisteinsatóma við S8 keðjur, og (d) hluti af mjög löngum brennisteinskeðjum sem myndast við hærra hitastig.</a:t>
            </a:r>
          </a:p>
        </p:txBody>
      </p:sp>
      <p:pic>
        <p:nvPicPr>
          <p:cNvPr id="9" name="Figure" descr="Four diagrams are shown and labeled “a,” “b,” “c,” and “d.” Diagram a shows four ring structures that are each made up of eight single bonded atoms. Diagram b shows four chains of eight atoms. Diagram c shows three chains of atoms, one composed by nine atoms, one by twelve atoms and one by eleven atoms. Diagram d shows the same three chains, but this time they are much closer together and slightly intertwined.">
            <a:extLst>
              <a:ext uri="{FF2B5EF4-FFF2-40B4-BE49-F238E27FC236}">
                <a16:creationId xmlns:a16="http://schemas.microsoft.com/office/drawing/2014/main" id="{2AC1FFE6-8E76-49A3-B548-1C071D6B87C1}"/>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55613" r="-5561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86615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18.5 Tilvist, framleiðsla og efnasambönd vetnis</a:t>
            </a:r>
          </a:p>
          <a:p>
            <a:pPr lvl="1"/>
            <a:r>
              <a:rPr/>
              <a:t>Lýsa eiginleikum, framleiðslu og efnasamböndum vetnis</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934181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18.26</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Rafgreining vatns framleiðir vetni og súrefni. Vegna þess að það eru tvöfalt fleiri vetnisfrumeindir en súrefnisfrumeindir og bæði frumefnin eru tvíatóma, er rúmmál vetnis sem myndast við bakskautið tvöfalt meira en rúmmál súrefnis sem myndast við forskautið.</a:t>
            </a:r>
          </a:p>
        </p:txBody>
      </p:sp>
      <p:pic>
        <p:nvPicPr>
          <p:cNvPr id="9" name="Figure" descr="A diagram shows a beaker that contains a liquid, a battery submerged in the liquid, and two test tubes. The battery has the positive and negative terminals labeled. The liquid is connected by a right-facing arrow to an image of two molecules made up of one red atom and two white atoms. It is labeled, “Water,” and, “2 H subscript 2 O ( l ).” The left test tube above the negative sign is connected by a right-facing arrow to an image of two pairs of white atoms. The image is labeled, “Hydrogen,” and, “2 H subscript 2 ( g ).” The right test tube above the positive sign is connected by a right-facing arrow to an image of a pair of red atoms. The image is labeled, “Oxygen,” and, “O subscript 2 ( g ).”">
            <a:extLst>
              <a:ext uri="{FF2B5EF4-FFF2-40B4-BE49-F238E27FC236}">
                <a16:creationId xmlns:a16="http://schemas.microsoft.com/office/drawing/2014/main" id="{CB2BC389-A3A5-47AF-AF40-26FA2A927A7C}"/>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4676" r="-24676"/>
          <a:stretch>
            <a:fillRect/>
          </a:stretch>
        </p:blipFill>
        <p:spPr>
          <a:xfrm>
            <a:off x="457199" y="1122386"/>
            <a:ext cx="8062913" cy="3500071"/>
          </a:xfrm>
        </p:spPr>
      </p:pic>
      <p:sp>
        <p:nvSpPr>
          <p:cNvPr id="10" name="Icelandic transparent label s34"/>
          <p:cNvSpPr txBox="1"/>
          <p:nvPr/>
        </p:nvSpPr>
        <p:spPr>
          <a:xfrm>
            <a:off x="4008213" y="4180522"/>
            <a:ext cx="513232" cy="209094"/>
          </a:xfrm>
          <a:prstGeom prst="rect">
            <a:avLst/>
          </a:prstGeom>
          <a:noFill/>
          <a:ln>
            <a:noFill/>
          </a:ln>
        </p:spPr>
        <p:txBody>
          <a:bodyPr wrap="none" lIns="0" rIns="0" tIns="0" bIns="0" anchor="ctr">
            <a:spAutoFit/>
          </a:bodyPr>
          <a:lstStyle/>
          <a:p>
            <a:pPr algn="ctr">
              <a:spcBef>
                <a:spcPts val="0"/>
              </a:spcBef>
              <a:spcAft>
                <a:spcPts val="0"/>
              </a:spcAft>
            </a:pPr>
            <a:r>
              <a:rPr sz="750" b="0">
                <a:solidFill>
                  <a:srgbClr val="000000"/>
                </a:solidFill>
                <a:latin typeface="Arial"/>
              </a:rPr>
              <a:t>Vatn</a:t>
            </a:r>
          </a:p>
        </p:txBody>
      </p:sp>
      <p:sp>
        <p:nvSpPr>
          <p:cNvPr id="11" name="Icelandic transparent label s34"/>
          <p:cNvSpPr txBox="1"/>
          <p:nvPr/>
        </p:nvSpPr>
        <p:spPr>
          <a:xfrm>
            <a:off x="5063190" y="4180522"/>
            <a:ext cx="722326" cy="209094"/>
          </a:xfrm>
          <a:prstGeom prst="rect">
            <a:avLst/>
          </a:prstGeom>
          <a:noFill/>
          <a:ln>
            <a:noFill/>
          </a:ln>
        </p:spPr>
        <p:txBody>
          <a:bodyPr wrap="none" lIns="0" rIns="0" tIns="0" bIns="0" anchor="ctr">
            <a:spAutoFit/>
          </a:bodyPr>
          <a:lstStyle/>
          <a:p>
            <a:pPr algn="ctr">
              <a:spcBef>
                <a:spcPts val="0"/>
              </a:spcBef>
              <a:spcAft>
                <a:spcPts val="0"/>
              </a:spcAft>
            </a:pPr>
            <a:r>
              <a:rPr sz="750" b="0">
                <a:solidFill>
                  <a:srgbClr val="000000"/>
                </a:solidFill>
                <a:latin typeface="Arial"/>
              </a:rPr>
              <a:t>Vetni</a:t>
            </a:r>
          </a:p>
        </p:txBody>
      </p:sp>
      <p:sp>
        <p:nvSpPr>
          <p:cNvPr id="12" name="Icelandic transparent label s34"/>
          <p:cNvSpPr txBox="1"/>
          <p:nvPr/>
        </p:nvSpPr>
        <p:spPr>
          <a:xfrm>
            <a:off x="6194201" y="4180522"/>
            <a:ext cx="665301" cy="209094"/>
          </a:xfrm>
          <a:prstGeom prst="rect">
            <a:avLst/>
          </a:prstGeom>
          <a:noFill/>
          <a:ln>
            <a:noFill/>
          </a:ln>
        </p:spPr>
        <p:txBody>
          <a:bodyPr wrap="none" lIns="0" rIns="0" tIns="0" bIns="0" anchor="ctr">
            <a:spAutoFit/>
          </a:bodyPr>
          <a:lstStyle/>
          <a:p>
            <a:pPr algn="ctr">
              <a:spcBef>
                <a:spcPts val="0"/>
              </a:spcBef>
              <a:spcAft>
                <a:spcPts val="0"/>
              </a:spcAft>
            </a:pPr>
            <a:r>
              <a:rPr sz="750" b="0">
                <a:solidFill>
                  <a:srgbClr val="000000"/>
                </a:solidFill>
                <a:latin typeface="Arial"/>
              </a:rPr>
              <a:t>Súrefni</a:t>
            </a:r>
          </a:p>
        </p:txBody>
      </p:sp>
      <p:sp>
        <p:nvSpPr>
          <p:cNvPr id="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25501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18.27</a:t>
            </a:r>
          </a:p>
        </p:txBody>
      </p:sp>
      <p:sp>
        <p:nvSpPr>
          <p:cNvPr id="7" name="Figure Legend"/>
          <p:cNvSpPr>
            <a:spLocks noGrp="1"/>
          </p:cNvSpPr>
          <p:nvPr>
            <p:ph type="body" sz="quarter" idx="14"/>
          </p:nvPr>
        </p:nvSpPr>
        <p:spPr/>
        <p:txBody>
          <a:bodyPr>
            <a:normAutofit/>
          </a:bodyPr>
          <a:lstStyle/>
          <a:p>
            <a:pPr marL="0" indent="0">
              <a:buNone/>
            </a:pPr>
            <a:r>
              <a:rPr/>
              <a:t>Hvarf járns við sýru myndar vetni. Hér hvarfast járn við saltsýru. (mynd: Mark Ott)</a:t>
            </a:r>
          </a:p>
        </p:txBody>
      </p:sp>
      <p:pic>
        <p:nvPicPr>
          <p:cNvPr id="9" name="Figure" descr="A photo shows a beaker that contains a clear, colorless liquid. It is labeled, “H C l ( a q ).” Beside the beaker is a watch glass with a dropper above it. The dropper is releasing liquid into a fizzing liquid. The fizzing liquid is releasing a white gas.">
            <a:extLst>
              <a:ext uri="{FF2B5EF4-FFF2-40B4-BE49-F238E27FC236}">
                <a16:creationId xmlns:a16="http://schemas.microsoft.com/office/drawing/2014/main" id="{069D315F-83A2-4792-AC22-1428DA1F79C2}"/>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6729" r="-2672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8589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18.28</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Áður en flotinn var tekinn úr notkun árið 2011 voru fljótandi vetni og fljótandi súrefni notuð í þremur aðalhreyflum geimskutlu. Tvö hólf í stóra tankinum geymdu þessa vökva þar til skutlunni var skotið á loft. (inneign: „reynermedia“/Flickr)</a:t>
            </a:r>
            <a:endParaRPr lang="en-US" sz="1600" dirty="0"/>
          </a:p>
        </p:txBody>
      </p:sp>
      <p:pic>
        <p:nvPicPr>
          <p:cNvPr id="9" name="Figure" descr="A rocket is shown taking off.">
            <a:extLst>
              <a:ext uri="{FF2B5EF4-FFF2-40B4-BE49-F238E27FC236}">
                <a16:creationId xmlns:a16="http://schemas.microsoft.com/office/drawing/2014/main" id="{FD098C72-005C-492C-9C7C-12E11DF9964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4071" r="-24071"/>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130155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18.29</a:t>
            </a:r>
          </a:p>
        </p:txBody>
      </p:sp>
      <p:sp>
        <p:nvSpPr>
          <p:cNvPr id="7" name="Figure Legend"/>
          <p:cNvSpPr>
            <a:spLocks noGrp="1"/>
          </p:cNvSpPr>
          <p:nvPr>
            <p:ph type="body" sz="quarter" idx="14"/>
          </p:nvPr>
        </p:nvSpPr>
        <p:spPr/>
        <p:txBody>
          <a:bodyPr>
            <a:normAutofit/>
          </a:bodyPr>
          <a:lstStyle/>
          <a:p>
            <a:pPr marL="0" indent="0">
              <a:buNone/>
            </a:pPr>
            <a:r>
              <a:rPr/>
              <a:t>Bygging ammoníaks er sýnd með miðlægri niturfrumeind og þremur vetnisfrumeindum.</a:t>
            </a:r>
          </a:p>
        </p:txBody>
      </p:sp>
      <p:pic>
        <p:nvPicPr>
          <p:cNvPr id="9" name="Figure" descr="A ball-and-stick model shows a nitrogen atom single bonded to three hydrogen atoms. There is a lone pair of electron dots that appears above the nitrogen atom.">
            <a:extLst>
              <a:ext uri="{FF2B5EF4-FFF2-40B4-BE49-F238E27FC236}">
                <a16:creationId xmlns:a16="http://schemas.microsoft.com/office/drawing/2014/main" id="{46AFB490-9E20-48CE-9FFB-922675F6AA6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933" r="-493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456890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18.2</a:t>
            </a:r>
            <a:endParaRPr lang="en-US" dirty="0"/>
          </a:p>
        </p:txBody>
      </p:sp>
      <p:sp>
        <p:nvSpPr>
          <p:cNvPr id="7" name="Figure Legend" hidden="1"/>
          <p:cNvSpPr>
            <a:spLocks noGrp="1"/>
          </p:cNvSpPr>
          <p:nvPr>
            <p:ph type="body" sz="quarter" idx="14"/>
          </p:nvPr>
        </p:nvSpPr>
        <p:spPr/>
        <p:txBody>
          <a:bodyPr>
            <a:normAutofit/>
          </a:bodyPr>
          <a:lstStyle/>
          <a:p>
            <a:endParaRPr lang="en-US" sz="1600" dirty="0"/>
          </a:p>
        </p:txBody>
      </p:sp>
      <p:pic>
        <p:nvPicPr>
          <p:cNvPr id="9" name="Figure" descr="Three Lewis structures are pictured and labeled, “a,” “b,” and “c.” Structure a shows a nitrogen atom with one lone pair of electrons single bonded to three hydrogen atoms. The structure is labeled “ammonia.” Structure b shows a nitrogen atom with one lone pair of electrons single bonded to two hydrogen atoms and a chlorine atom with three lone pairs of electrons. The structure is labeled “chloramine.” Structure c shows two nitrogen atoms, each with one lone pair of electrons, single bonded to one another and each single bonded to two hydrogen atoms. The structure is labeled “hydrazine.”">
            <a:extLst>
              <a:ext uri="{FF2B5EF4-FFF2-40B4-BE49-F238E27FC236}">
                <a16:creationId xmlns:a16="http://schemas.microsoft.com/office/drawing/2014/main" id="{FF0F85BF-B72E-4690-A42B-02099E2016B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4425" b="-1442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238973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18.6 Tilvist, framleiðsla og eiginleikar karbónata</a:t>
            </a:r>
          </a:p>
          <a:p>
            <a:pPr lvl="1"/>
            <a:r>
              <a:rPr/>
              <a:t>Lýsa framleiðslu, eiginleikum og notkun nokkurra dæmigerðra málmkarbónata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14045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18.30</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Hangandi dropsteinar og (b) standandi dropsteinar eru hellamyndanir úr kalsíumkarbónati. (mynd a: breytt verk eftir Arvind Govindaraj; mynd b: breytt verk eftir National Park Service.)</a:t>
            </a:r>
          </a:p>
        </p:txBody>
      </p:sp>
      <p:pic>
        <p:nvPicPr>
          <p:cNvPr id="9" name="Figure" descr="Two photographs are shown and labeled, “a” and “b.” Photo a shows stalactites clinging to the ceiling of a cave while photo b shows a stalagmite growing from the floor of a cave.">
            <a:extLst>
              <a:ext uri="{FF2B5EF4-FFF2-40B4-BE49-F238E27FC236}">
                <a16:creationId xmlns:a16="http://schemas.microsoft.com/office/drawing/2014/main" id="{8DCF690F-B274-416F-AE83-4FE2225BCDDC}"/>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40196" r="-40196"/>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646058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18.31</a:t>
            </a:r>
          </a:p>
        </p:txBody>
      </p:sp>
      <p:sp>
        <p:nvSpPr>
          <p:cNvPr id="7" name="Figure Legend"/>
          <p:cNvSpPr>
            <a:spLocks noGrp="1"/>
          </p:cNvSpPr>
          <p:nvPr>
            <p:ph type="body" sz="quarter" idx="14"/>
          </p:nvPr>
        </p:nvSpPr>
        <p:spPr/>
        <p:txBody>
          <a:bodyPr>
            <a:normAutofit/>
          </a:bodyPr>
          <a:lstStyle/>
          <a:p>
            <a:pPr marL="0" indent="0">
              <a:buNone/>
            </a:pPr>
            <a:r>
              <a:rPr/>
              <a:t>Hvarf kalsíumkarbónats við saltsýru er sýnt. (mynd: Mark Ott)</a:t>
            </a:r>
          </a:p>
        </p:txBody>
      </p:sp>
      <p:pic>
        <p:nvPicPr>
          <p:cNvPr id="9" name="Figure" descr="A photograph of a watch glass full of a white solid is shown. A plastic pipette drips a colorless liquid into the solid, causing bubbles.">
            <a:extLst>
              <a:ext uri="{FF2B5EF4-FFF2-40B4-BE49-F238E27FC236}">
                <a16:creationId xmlns:a16="http://schemas.microsoft.com/office/drawing/2014/main" id="{59DA108B-7152-4034-B71E-624B8861F07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6729" r="-2672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231244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18.7 Tilvist, framleiðsla og eiginleikar köfnunarefnis</a:t>
            </a:r>
          </a:p>
          <a:p>
            <a:pPr lvl="1"/>
            <a:r>
              <a:rPr/>
              <a:t>Lýsa eiginleikum, framleiðslu og notkun köfnunarefnis</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52985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18.32</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Allar lifandi lífverur þarfnast köfnunarefnis. Nokkrar örverur geta unnið úr köfnunarefni andrúmsloftsins með köfnunarefnisbindingu. (mynd af „rótum“: breytt verk eftir landbúnaðarráðuneyti Bandaríkjanna; mynd af „rótarhnúðum“: breytt verk eftir Louisa Howard)</a:t>
            </a:r>
          </a:p>
        </p:txBody>
      </p:sp>
      <p:pic>
        <p:nvPicPr>
          <p:cNvPr id="9" name="Figure" descr="A flow chart is shown. A cow, grass, and a tree are shown in the center of the diagram. Downward-facing arrows lead from them to the phrase, “Decomposers ( aerobic and anaerobic bacteria and fungi ).” A downward-facing arrow leads to a space-filing model with one blue atom bonded to four white atoms. The model is labeled, “Ammonium ( N H subscript 4 ).” A right-facing arrow leads from this molecule to another molecule that is composed of a blue atom bonded to two red atoms. The model is labeled, “Nitrites ( N O subscript 2 superscript negative sign ).” Below this arrow is a picture of a circle with two rod-shaped structures. It is labeled, “Nitrifying bacteria.” Above the nitrites label is an upward-facing arrow leading to a blue atom single-bonded to three red atoms. The model is labeled, “Nitrates ( N O subscript 3 superscript negative sign ).” Next to this arrow is a picture of a circle with two rod-shaped structures labeled, “Nitrifying bacteria.” The nitrates label has a double-headed, upward-facing arrow that leads to two pictures: one of the roots of the tree which is labeled, “Assimilation,” and one leading to a picture of a circle with four oval-shaped structures labeled, “Denitrifying bacteria.” A left-facing arrow leads from this bacteria to a molecule made up of two atoms triple-bonded together and labeled, “Atmospheric nitrogen ( N subscript 2 ).” This molecule is connected to a downward-facing, double-headed arrow that leads to an image showing yellow filaments on a black background and a picture of a circle with four rod-shaped structures labeled, “Nitrogen-fixing soil bacteria.” An arrow leads from a picture of a plant’s roots to the yellow filaments and then to a photo of a circle with four oval-shaped structures labeled, “Nitrogen-fixing bacteria in root nodules.”">
            <a:extLst>
              <a:ext uri="{FF2B5EF4-FFF2-40B4-BE49-F238E27FC236}">
                <a16:creationId xmlns:a16="http://schemas.microsoft.com/office/drawing/2014/main" id="{D1201620-F0BB-4CA3-B4DA-EC0F0B2410B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58265" r="-5826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074546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18.33</a:t>
            </a:r>
          </a:p>
        </p:txBody>
      </p:sp>
      <p:sp>
        <p:nvSpPr>
          <p:cNvPr id="7" name="Figure Legend"/>
          <p:cNvSpPr>
            <a:spLocks noGrp="1"/>
          </p:cNvSpPr>
          <p:nvPr>
            <p:ph type="body" sz="quarter" idx="14"/>
          </p:nvPr>
        </p:nvSpPr>
        <p:spPr/>
        <p:txBody>
          <a:bodyPr>
            <a:normAutofit/>
          </a:bodyPr>
          <a:lstStyle/>
          <a:p>
            <a:pPr marL="0" indent="0">
              <a:buNone/>
            </a:pPr>
            <a:r>
              <a:rPr/>
              <a:t>Dínitúroxíð, N2O, er svæfingarlyf sem hefur þessa sameindabyggingu (til vinstri) og hermibyggingar (til hægri).</a:t>
            </a:r>
          </a:p>
        </p:txBody>
      </p:sp>
      <p:sp>
        <p:nvSpPr>
          <p:cNvPr id="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946917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18.34</a:t>
            </a:r>
          </a:p>
        </p:txBody>
      </p:sp>
      <p:sp>
        <p:nvSpPr>
          <p:cNvPr id="7" name="Figure Legend"/>
          <p:cNvSpPr>
            <a:spLocks noGrp="1"/>
          </p:cNvSpPr>
          <p:nvPr>
            <p:ph type="body" sz="quarter" idx="14"/>
          </p:nvPr>
        </p:nvSpPr>
        <p:spPr/>
        <p:txBody>
          <a:bodyPr>
            <a:normAutofit/>
          </a:bodyPr>
          <a:lstStyle/>
          <a:p>
            <a:pPr marL="0" indent="0">
              <a:buNone/>
            </a:pPr>
            <a:r>
              <a:rPr/>
              <a:t>Hér sést jafnvægið milli NO og N2O2. Sameindin, N2O2, gleypir ljós.</a:t>
            </a:r>
          </a:p>
        </p:txBody>
      </p:sp>
      <p:pic>
        <p:nvPicPr>
          <p:cNvPr id="9" name="Figure" descr="Two Lewis structures are shown and connected by a double-headed arrow. The left image shows a number two next to a nitrogen atom with a lone electron and a lone pair of electrons. The nitrogen atom is double-bonded to an oxygen atom with two lone pairs of electrons. The right image shows two nitrogen atoms, each with one lone pair of electrons, single bonded to one another. Each is also double bonded to an oxygen atom with two lone pairs of electrons.">
            <a:extLst>
              <a:ext uri="{FF2B5EF4-FFF2-40B4-BE49-F238E27FC236}">
                <a16:creationId xmlns:a16="http://schemas.microsoft.com/office/drawing/2014/main" id="{4030856B-B5DC-4A0D-A2BB-D3ACE1C5C52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5973" b="-4597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419432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18.35</a:t>
            </a:r>
          </a:p>
        </p:txBody>
      </p:sp>
      <p:sp>
        <p:nvSpPr>
          <p:cNvPr id="7" name="Figure Legend"/>
          <p:cNvSpPr>
            <a:spLocks noGrp="1"/>
          </p:cNvSpPr>
          <p:nvPr>
            <p:ph type="body" sz="quarter" idx="14"/>
          </p:nvPr>
        </p:nvSpPr>
        <p:spPr/>
        <p:txBody>
          <a:bodyPr>
            <a:normAutofit/>
          </a:bodyPr>
          <a:lstStyle/>
          <a:p>
            <a:pPr marL="0" indent="0">
              <a:buNone/>
            </a:pPr>
            <a:r>
              <a:rPr/>
              <a:t>Dínitrogntríoxíð, N2O3, er aðeins til í vökva- eða föstu formi og hefur þessa sameindabyggingu (til vinstri) og hermibyggingu (til hægri).</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946083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18.36</a:t>
            </a:r>
          </a:p>
        </p:txBody>
      </p:sp>
      <p:sp>
        <p:nvSpPr>
          <p:cNvPr id="7" name="Figure Legend"/>
          <p:cNvSpPr>
            <a:spLocks noGrp="1"/>
          </p:cNvSpPr>
          <p:nvPr>
            <p:ph type="body" sz="quarter" idx="14"/>
          </p:nvPr>
        </p:nvSpPr>
        <p:spPr/>
        <p:txBody>
          <a:bodyPr>
            <a:normAutofit/>
          </a:bodyPr>
          <a:lstStyle/>
          <a:p>
            <a:pPr marL="0" indent="0">
              <a:buNone/>
            </a:pPr>
            <a:r>
              <a:rPr/>
              <a:t>Hvarf koparmálms við óblandaða HNO3 myndar lausn af Cu(NO3)2 og brúnar gufur af NO2. (framlag: breytt verk eftir Mark Ott)</a:t>
            </a:r>
          </a:p>
        </p:txBody>
      </p:sp>
      <p:pic>
        <p:nvPicPr>
          <p:cNvPr id="9" name="Figure" descr="Three photos are shown and connected by right-facing arrows. The left image shows a test tube in a clamp that holds a colorless solution and a wire held above it. The middle image shows a test tube in a clamp that holds a wire submerged in a pale green liquid and emitting a light brown gas. The right image shows a test tube in a clamp that holds a wire submerged in a dark green liquid and emitting a brown gas.">
            <a:extLst>
              <a:ext uri="{FF2B5EF4-FFF2-40B4-BE49-F238E27FC236}">
                <a16:creationId xmlns:a16="http://schemas.microsoft.com/office/drawing/2014/main" id="{5A138D97-23F4-4920-A4F0-04703F2ECC1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2242" b="-12242"/>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312870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18.37</a:t>
            </a:r>
          </a:p>
        </p:txBody>
      </p:sp>
      <p:sp>
        <p:nvSpPr>
          <p:cNvPr id="7" name="Figure Legend"/>
          <p:cNvSpPr>
            <a:spLocks noGrp="1"/>
          </p:cNvSpPr>
          <p:nvPr>
            <p:ph type="body" sz="quarter" idx="14"/>
          </p:nvPr>
        </p:nvSpPr>
        <p:spPr/>
        <p:txBody>
          <a:bodyPr>
            <a:normAutofit/>
          </a:bodyPr>
          <a:lstStyle/>
          <a:p>
            <a:pPr marL="0" indent="0">
              <a:buNone/>
            </a:pPr>
            <a:r>
              <a:rPr/>
              <a:t>Sýndar eru sameinda- og hermibyggingar fyrir niturdíoxíð (NO2, til vinstri) og díniturtetraoxíð (N2O4, til hægri).</a:t>
            </a:r>
          </a:p>
        </p:txBody>
      </p:sp>
      <p:pic>
        <p:nvPicPr>
          <p:cNvPr id="9" name="Figure" descr="Two space-filling models and two Lewis structures are shown. The left space-filling model shows a blue atom labeled, “N,” bonded to two red atoms labeled, “O,” while the right space-filling model shows two blue atoms labeled, “N,” each bonded to two red atoms labeled, “O.” The left Lewis structure shows a nitrogen atom with one lone electron single bonded to an oxygen atom with three lone pairs of electrons. The nitrogen atom is also double bonded to an oxygen atom with two lone pairs of electrons. The right structure, which is connected by a double-headed arrow to the first, is a diagram showing a similar Lewis structure, but the position of the double bond and the number of electron pairs on the oxygen atoms have switched.">
            <a:extLst>
              <a:ext uri="{FF2B5EF4-FFF2-40B4-BE49-F238E27FC236}">
                <a16:creationId xmlns:a16="http://schemas.microsoft.com/office/drawing/2014/main" id="{0329576E-43DE-4E6C-A687-891B83A35FC6}"/>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0129" r="-2012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072034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18.38</a:t>
            </a:r>
          </a:p>
        </p:txBody>
      </p:sp>
      <p:sp>
        <p:nvSpPr>
          <p:cNvPr id="7" name="Figure Legend"/>
          <p:cNvSpPr>
            <a:spLocks noGrp="1"/>
          </p:cNvSpPr>
          <p:nvPr>
            <p:ph type="body" sz="quarter" idx="14"/>
          </p:nvPr>
        </p:nvSpPr>
        <p:spPr/>
        <p:txBody>
          <a:bodyPr>
            <a:normAutofit/>
          </a:bodyPr>
          <a:lstStyle/>
          <a:p>
            <a:pPr marL="0" indent="0">
              <a:buNone/>
            </a:pPr>
            <a:r>
              <a:rPr/>
              <a:t>Þessi mynd sýnir sameindabyggingu og eina hermibyggingu sameindar af dínitúrpentaoxíði, N2O5.</a:t>
            </a:r>
            <a:endParaRPr lang="en-US" sz="1600" dirty="0"/>
          </a:p>
        </p:txBody>
      </p:sp>
      <p:pic>
        <p:nvPicPr>
          <p:cNvPr id="9" name="Figure" descr="A space-filling model and a Lewis structure are shown. The space-filling model shows two blue atoms labeled, “N,” each bonded to two red atoms labeled, “O,” with another red atom labeled, “O,” in between them. The Lewis structure shows a nitrogen atom single bonded to an oxygen atom with three lone pairs of electrons in a downward position and double bonded to an oxygen atom with two lone pairs of electrons in an upward position. This nitrogen is single bonded to an oxygen atom with two lone pairs of electrons. The oxygen atom is single bonded to another nitrogen atom which is single bonded to another oxygen atom with three lone pairs of electrons in an upward position. The second nitrogen atom is also double bonded to an oxygen atom with two lone pairs of electrons in a downward position.">
            <a:extLst>
              <a:ext uri="{FF2B5EF4-FFF2-40B4-BE49-F238E27FC236}">
                <a16:creationId xmlns:a16="http://schemas.microsoft.com/office/drawing/2014/main" id="{D2EBF1E0-5D43-4349-A7D2-1C3562EC3BE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6797" b="-16797"/>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343863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18.8 Tilvist, framleiðsla og eiginleikar fosfórs</a:t>
            </a:r>
          </a:p>
          <a:p>
            <a:pPr lvl="1"/>
            <a:r>
              <a:rPr/>
              <a:t>Lýsa eiginleikum, framleiðslu og notkun fosfórs</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428695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18.39</a:t>
            </a:r>
          </a:p>
        </p:txBody>
      </p:sp>
      <p:sp>
        <p:nvSpPr>
          <p:cNvPr id="7" name="Figure Legend"/>
          <p:cNvSpPr>
            <a:spLocks noGrp="1"/>
          </p:cNvSpPr>
          <p:nvPr>
            <p:ph type="body" sz="quarter" idx="14"/>
          </p:nvPr>
        </p:nvSpPr>
        <p:spPr/>
        <p:txBody>
          <a:bodyPr>
            <a:normAutofit/>
          </a:bodyPr>
          <a:lstStyle/>
          <a:p>
            <a:pPr marL="0" indent="0">
              <a:buNone/>
            </a:pPr>
            <a:r>
              <a:rPr/>
              <a:t>P4S3 er hluti af eldspýtnahausum á riddelspýtum.</a:t>
            </a:r>
          </a:p>
        </p:txBody>
      </p:sp>
      <p:pic>
        <p:nvPicPr>
          <p:cNvPr id="9" name="Figure" descr="A ball-and-stick model is shown. Three orange atoms labeled “P” are single bonded together in a triangle shape. Each “P” is single bonded to yellow atoms labeled “S,” which are each single bonded to one other orange atom labeled “P.”">
            <a:extLst>
              <a:ext uri="{FF2B5EF4-FFF2-40B4-BE49-F238E27FC236}">
                <a16:creationId xmlns:a16="http://schemas.microsoft.com/office/drawing/2014/main" id="{454249F8-1E27-4C9C-8642-B32D5D6CEBD2}"/>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45513" r="-4551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29942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18.40</a:t>
            </a:r>
          </a:p>
        </p:txBody>
      </p:sp>
      <p:sp>
        <p:nvSpPr>
          <p:cNvPr id="7" name="Figure Legend"/>
          <p:cNvSpPr>
            <a:spLocks noGrp="1"/>
          </p:cNvSpPr>
          <p:nvPr>
            <p:ph type="body" sz="quarter" idx="14"/>
          </p:nvPr>
        </p:nvSpPr>
        <p:spPr/>
        <p:txBody>
          <a:bodyPr>
            <a:normAutofit/>
          </a:bodyPr>
          <a:lstStyle/>
          <a:p>
            <a:pPr marL="0" indent="0">
              <a:buNone/>
            </a:pPr>
            <a:r>
              <a:rPr/>
              <a:t>Þessi mynd sýnir sameindabyggingar P4O6 (til vinstri) og P4O10 (til hægri).</a:t>
            </a:r>
          </a:p>
        </p:txBody>
      </p:sp>
      <p:pic>
        <p:nvPicPr>
          <p:cNvPr id="9" name="Figure" descr="Two ball-and-stick models are shown. In the left model, three orange atoms labeled, “P,” are single bonded to red atoms labeled, “O,” in an alternating, six-sided ring structure. Each of the orange atoms are also single bonded to another red atom, which are in turn single bonded to a single orange atom. The right model shows three orange atoms labeled, “P,” single bonded to red atoms labeled, “O,” in an alternating, six-sided ring structure. Each of the orange atoms are also single bonded to two more red atoms, one in an upward position and one facing the outside of the molecule. The upward red atoms are single bonded to a single orange atom which is single bonded to a final red atom.">
            <a:extLst>
              <a:ext uri="{FF2B5EF4-FFF2-40B4-BE49-F238E27FC236}">
                <a16:creationId xmlns:a16="http://schemas.microsoft.com/office/drawing/2014/main" id="{2F9F4858-DA61-4205-90F6-086901BD7DD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11667" r="-11667"/>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371894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18.41</a:t>
            </a:r>
          </a:p>
        </p:txBody>
      </p:sp>
      <p:sp>
        <p:nvSpPr>
          <p:cNvPr id="7" name="Figure Legend"/>
          <p:cNvSpPr>
            <a:spLocks noGrp="1"/>
          </p:cNvSpPr>
          <p:nvPr>
            <p:ph type="body" sz="quarter" idx="14"/>
          </p:nvPr>
        </p:nvSpPr>
        <p:spPr/>
        <p:txBody>
          <a:bodyPr>
            <a:normAutofit/>
          </a:bodyPr>
          <a:lstStyle/>
          <a:p>
            <a:pPr marL="0" indent="0">
              <a:buNone/>
            </a:pPr>
            <a:r>
              <a:rPr/>
              <a:t>Þessi mynd sýnir sameindabyggingu PCl3 (til vinstri) og PCl5 (til hægri) í gasham.</a:t>
            </a:r>
          </a:p>
        </p:txBody>
      </p:sp>
      <p:pic>
        <p:nvPicPr>
          <p:cNvPr id="9" name="Figure" descr="Two ball-and-stick models are shown. In the left model, an orange atom labeled, “P,” is single bonded to three green atoms labeled, “C l.” The right model shows an orange atom labeled, “P,” single bonded to five green atoms labeled, “C l.”">
            <a:extLst>
              <a:ext uri="{FF2B5EF4-FFF2-40B4-BE49-F238E27FC236}">
                <a16:creationId xmlns:a16="http://schemas.microsoft.com/office/drawing/2014/main" id="{C4748646-E614-4EEE-9EA6-D7DC46F0B7C8}"/>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4824" b="-4824"/>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106330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18.9 Tilvist, framleiðsla og efnasambönd súrefnis</a:t>
            </a:r>
          </a:p>
          <a:p>
            <a:pPr lvl="1"/>
            <a:r>
              <a:rPr/>
              <a:t>Lýsa eiginleikum, framleiðslu og efnasamböndum súrefnis</a:t>
            </a:r>
          </a:p>
          <a:p>
            <a:pPr lvl="1"/>
            <a:r>
              <a:rPr/>
              <a:t>Lýsa framleiðslu, eiginleikum og notkun nokkurra dæmigerðra málmoxíða, peroxíða og hýdroxíða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298972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18.42</a:t>
            </a:r>
          </a:p>
        </p:txBody>
      </p:sp>
      <p:sp>
        <p:nvSpPr>
          <p:cNvPr id="7" name="Figure Legend"/>
          <p:cNvSpPr>
            <a:spLocks noGrp="1"/>
          </p:cNvSpPr>
          <p:nvPr>
            <p:ph type="body" sz="quarter" idx="14"/>
          </p:nvPr>
        </p:nvSpPr>
        <p:spPr/>
        <p:txBody>
          <a:bodyPr>
            <a:normAutofit/>
          </a:bodyPr>
          <a:lstStyle/>
          <a:p>
            <a:pPr marL="0" indent="0">
              <a:buNone/>
            </a:pPr>
            <a:r>
              <a:rPr/>
              <a:t>Myndin sýnir bognu ósónsameindina (O3) og hermibyggingarnar sem nauðsynlegar eru til að lýsa tengjum hennar.</a:t>
            </a:r>
          </a:p>
        </p:txBody>
      </p:sp>
      <p:pic>
        <p:nvPicPr>
          <p:cNvPr id="10" name="Figure" descr="A space filling model shows three atoms labeled, “O,” bonded to one another in a triangular shape. Two Lewis structures connected by a double ended arrow are shown as well. In the left image, an oxygen atom with one lone pair of electrons is double bonded to another oxygen with two lone pairs of electrons to the left and single bonded to an oxygen with three lone pairs of electrons to the right. The right image is a mirror image of the left.">
            <a:extLst>
              <a:ext uri="{FF2B5EF4-FFF2-40B4-BE49-F238E27FC236}">
                <a16:creationId xmlns:a16="http://schemas.microsoft.com/office/drawing/2014/main" id="{040D0783-A1EF-404C-99DB-D99A92EA59E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8589" r="-18589"/>
          <a:stretch>
            <a:fillRect/>
          </a:stretch>
        </p:blipFill>
        <p:spPr>
          <a:xfrm>
            <a:off x="457199" y="1122386"/>
            <a:ext cx="8062913" cy="3500071"/>
          </a:xfr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20608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18.43</a:t>
            </a:r>
          </a:p>
        </p:txBody>
      </p:sp>
      <p:sp>
        <p:nvSpPr>
          <p:cNvPr id="7" name="Figure Legend"/>
          <p:cNvSpPr>
            <a:spLocks noGrp="1"/>
          </p:cNvSpPr>
          <p:nvPr>
            <p:ph type="body" sz="quarter" idx="14"/>
          </p:nvPr>
        </p:nvSpPr>
        <p:spPr/>
        <p:txBody>
          <a:bodyPr>
            <a:normAutofit/>
          </a:bodyPr>
          <a:lstStyle/>
          <a:p>
            <a:pPr marL="0" indent="0">
              <a:buNone/>
            </a:pPr>
            <a:r>
              <a:rPr/>
              <a:t>Kalsíumoxíð hefur mörg iðnaðarnot. Þegar það er hitað við háan hita gefur það frá sér sterkt hvítt ljós.</a:t>
            </a:r>
          </a:p>
        </p:txBody>
      </p:sp>
      <p:pic>
        <p:nvPicPr>
          <p:cNvPr id="9" name="Figure" descr="A diagram shows two tubes labeled, “Oxygen,” and, “Hydrogen,” that lead to a lit burner. The burner is aimed at a solid block labeled, “Calcium oxide,” which rests on a laboratory apparatus.">
            <a:extLst>
              <a:ext uri="{FF2B5EF4-FFF2-40B4-BE49-F238E27FC236}">
                <a16:creationId xmlns:a16="http://schemas.microsoft.com/office/drawing/2014/main" id="{8D62B543-BCC4-48AC-9448-31DAFCD9C37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9444" b="-9444"/>
          <a:stretch>
            <a:fillRect/>
          </a:stretch>
        </p:blipFill>
        <p:spPr>
          <a:xfrm>
            <a:off x="457199" y="1122386"/>
            <a:ext cx="8062913" cy="3500071"/>
          </a:xfrm>
        </p:spPr>
      </p:pic>
      <p:sp>
        <p:nvSpPr>
          <p:cNvPr id="10" name="Icelandic transparent label s56"/>
          <p:cNvSpPr txBox="1"/>
          <p:nvPr/>
        </p:nvSpPr>
        <p:spPr>
          <a:xfrm>
            <a:off x="3479240" y="1998659"/>
            <a:ext cx="1587527" cy="363410"/>
          </a:xfrm>
          <a:prstGeom prst="rect">
            <a:avLst/>
          </a:prstGeom>
          <a:noFill/>
          <a:ln>
            <a:noFill/>
          </a:ln>
        </p:spPr>
        <p:txBody>
          <a:bodyPr wrap="none" lIns="0" rIns="0" tIns="0" bIns="0" anchor="ctr">
            <a:spAutoFit/>
          </a:bodyPr>
          <a:lstStyle/>
          <a:p>
            <a:pPr algn="ctr">
              <a:spcBef>
                <a:spcPts val="0"/>
              </a:spcBef>
              <a:spcAft>
                <a:spcPts val="0"/>
              </a:spcAft>
            </a:pPr>
            <a:r>
              <a:rPr sz="1250" b="0">
                <a:solidFill>
                  <a:srgbClr val="000000"/>
                </a:solidFill>
                <a:latin typeface="Arial"/>
              </a:rPr>
              <a:t>Kalsíumoxíð</a:t>
            </a:r>
          </a:p>
        </p:txBody>
      </p:sp>
      <p:sp>
        <p:nvSpPr>
          <p:cNvPr id="11" name="Icelandic transparent label s56"/>
          <p:cNvSpPr txBox="1"/>
          <p:nvPr/>
        </p:nvSpPr>
        <p:spPr>
          <a:xfrm>
            <a:off x="610215" y="3385354"/>
            <a:ext cx="1128483" cy="401663"/>
          </a:xfrm>
          <a:prstGeom prst="rect">
            <a:avLst/>
          </a:prstGeom>
          <a:noFill/>
          <a:ln>
            <a:noFill/>
          </a:ln>
        </p:spPr>
        <p:txBody>
          <a:bodyPr wrap="none" lIns="0" rIns="0" tIns="0" bIns="0" anchor="ctr">
            <a:spAutoFit/>
          </a:bodyPr>
          <a:lstStyle/>
          <a:p>
            <a:pPr algn="ctr">
              <a:spcBef>
                <a:spcPts val="0"/>
              </a:spcBef>
              <a:spcAft>
                <a:spcPts val="0"/>
              </a:spcAft>
            </a:pPr>
            <a:r>
              <a:rPr sz="1250" b="0">
                <a:solidFill>
                  <a:srgbClr val="000000"/>
                </a:solidFill>
                <a:latin typeface="Arial"/>
              </a:rPr>
              <a:t>Súrefni</a:t>
            </a:r>
          </a:p>
        </p:txBody>
      </p:sp>
      <p:sp>
        <p:nvSpPr>
          <p:cNvPr id="12" name="Icelandic transparent label s56"/>
          <p:cNvSpPr txBox="1"/>
          <p:nvPr/>
        </p:nvSpPr>
        <p:spPr>
          <a:xfrm>
            <a:off x="457200" y="3882652"/>
            <a:ext cx="1319751" cy="401663"/>
          </a:xfrm>
          <a:prstGeom prst="rect">
            <a:avLst/>
          </a:prstGeom>
          <a:noFill/>
          <a:ln>
            <a:noFill/>
          </a:ln>
        </p:spPr>
        <p:txBody>
          <a:bodyPr wrap="none" lIns="0" rIns="0" tIns="0" bIns="0" anchor="ctr">
            <a:spAutoFit/>
          </a:bodyPr>
          <a:lstStyle/>
          <a:p>
            <a:pPr algn="ctr">
              <a:spcBef>
                <a:spcPts val="0"/>
              </a:spcBef>
              <a:spcAft>
                <a:spcPts val="0"/>
              </a:spcAft>
            </a:pPr>
            <a:r>
              <a:rPr sz="1250" b="0">
                <a:solidFill>
                  <a:srgbClr val="000000"/>
                </a:solidFill>
                <a:latin typeface="Arial"/>
              </a:rPr>
              <a:t>Vetni</a:t>
            </a:r>
          </a:p>
        </p:txBody>
      </p:sp>
      <p:sp>
        <p:nvSpPr>
          <p:cNvPr id="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227443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18.44</a:t>
            </a:r>
          </a:p>
        </p:txBody>
      </p:sp>
      <p:sp>
        <p:nvSpPr>
          <p:cNvPr id="7" name="Figure Legend"/>
          <p:cNvSpPr>
            <a:spLocks noGrp="1"/>
          </p:cNvSpPr>
          <p:nvPr>
            <p:ph type="body" sz="quarter" idx="14"/>
          </p:nvPr>
        </p:nvSpPr>
        <p:spPr/>
        <p:txBody>
          <a:bodyPr>
            <a:normAutofit/>
          </a:bodyPr>
          <a:lstStyle/>
          <a:p>
            <a:pPr marL="0" indent="0">
              <a:buNone/>
            </a:pPr>
            <a:r>
              <a:rPr/>
              <a:t>Sínkoxíð verndar bera húð gegn sólbruna. (inneign: breyting á verki eftir „osseous“/Flickr)</a:t>
            </a:r>
          </a:p>
        </p:txBody>
      </p:sp>
      <p:pic>
        <p:nvPicPr>
          <p:cNvPr id="9" name="Figure" descr="A photograph shows a person’s hand as he or she applies a white cream to his or her leg.">
            <a:extLst>
              <a:ext uri="{FF2B5EF4-FFF2-40B4-BE49-F238E27FC236}">
                <a16:creationId xmlns:a16="http://schemas.microsoft.com/office/drawing/2014/main" id="{E16FAE47-ABE7-4924-AE76-EA558D2298A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8726" r="-68726"/>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676905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18.45</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Blöndun lausna af NaOH og Zn(NO3)2 myndar hvítt botnfall af Zn(OH)2. (b) Viðbót af umframmagni af NaOH leiðir til þess að botnfallið leysist upp. (inneign: breyting á verki eftir Mark Ott)</a:t>
            </a:r>
          </a:p>
        </p:txBody>
      </p:sp>
      <p:pic>
        <p:nvPicPr>
          <p:cNvPr id="9" name="Figure" descr="This figure has two photos. The first photo shows a bottle labeled NaOH and a test tube containing a liquid. A white substance appears to be in the liquid. The second photo is set up similarly, but the test tube now contains only a clear liquid.">
            <a:extLst>
              <a:ext uri="{FF2B5EF4-FFF2-40B4-BE49-F238E27FC236}">
                <a16:creationId xmlns:a16="http://schemas.microsoft.com/office/drawing/2014/main" id="{5630F1C5-2FAB-4579-8D5B-9B6ED2AF55E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0986" b="-10986"/>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220015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18.46</a:t>
            </a:r>
          </a:p>
        </p:txBody>
      </p:sp>
      <p:sp>
        <p:nvSpPr>
          <p:cNvPr id="7" name="Figure Legend"/>
          <p:cNvSpPr>
            <a:spLocks noGrp="1"/>
          </p:cNvSpPr>
          <p:nvPr>
            <p:ph type="body" sz="quarter" idx="14"/>
          </p:nvPr>
        </p:nvSpPr>
        <p:spPr/>
        <p:txBody>
          <a:bodyPr>
            <a:normAutofit/>
          </a:bodyPr>
          <a:lstStyle/>
          <a:p>
            <a:pPr marL="0" indent="0">
              <a:buNone/>
            </a:pPr>
            <a:r>
              <a:rPr/>
              <a:t>Kalsíumkarbónat, CaCO3, má taka inn sem sýrubindandi lyf til að hlutleysa áhrif sýru í maganum. (framlag: „Midnightcomm“/Wikimedia Commons)</a:t>
            </a:r>
          </a:p>
        </p:txBody>
      </p:sp>
      <p:pic>
        <p:nvPicPr>
          <p:cNvPr id="9" name="Figure" descr="A photograph shows a bottle tipped on its side with the words, “Antacid Tablets,” written on the front. An array of colorful, solid disks spill out of the mouth of the bottle.">
            <a:extLst>
              <a:ext uri="{FF2B5EF4-FFF2-40B4-BE49-F238E27FC236}">
                <a16:creationId xmlns:a16="http://schemas.microsoft.com/office/drawing/2014/main" id="{B9E64219-2405-4886-9DA8-0F8CC41310C7}"/>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6906" r="-26906"/>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34602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18.47</a:t>
            </a:r>
          </a:p>
        </p:txBody>
      </p:sp>
      <p:sp>
        <p:nvSpPr>
          <p:cNvPr id="7" name="Figure Legend"/>
          <p:cNvSpPr>
            <a:spLocks noGrp="1"/>
          </p:cNvSpPr>
          <p:nvPr>
            <p:ph type="body" sz="quarter" idx="14"/>
          </p:nvPr>
        </p:nvSpPr>
        <p:spPr/>
        <p:txBody>
          <a:bodyPr>
            <a:normAutofit/>
          </a:bodyPr>
          <a:lstStyle/>
          <a:p>
            <a:pPr marL="0" indent="0">
              <a:buNone/>
            </a:pPr>
            <a:r>
              <a:rPr/>
              <a:t>Þessi mynd sýnir sameindabyggingu (til vinstri) og hermyndir (til hægri) brennisteinsdíoxíðs.</a:t>
            </a:r>
          </a:p>
        </p:txBody>
      </p:sp>
      <p:pic>
        <p:nvPicPr>
          <p:cNvPr id="9" name="Figure" descr="A ball-and-stick model shows a yellow atom labeled, “S,” bonded on either side to a red atom labeled, “O.” A pair of Lewis structures are shown connected by a double-headed arrow. The left Lewis structure shows a sulfur atom with one lone pair of electrons double bonded on the left to an oxygen atom with two lone pairs of electrons and single bonded on the right to an oxygen atom with three lone pairs of electrons. The right Lewis structure is a mirror image of the structure on the left.">
            <a:extLst>
              <a:ext uri="{FF2B5EF4-FFF2-40B4-BE49-F238E27FC236}">
                <a16:creationId xmlns:a16="http://schemas.microsoft.com/office/drawing/2014/main" id="{C2D31B3D-FF8A-479C-90B0-4905CDA5600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69295" b="-6929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869087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18.48</a:t>
            </a:r>
          </a:p>
        </p:txBody>
      </p:sp>
      <p:sp>
        <p:nvSpPr>
          <p:cNvPr id="7" name="Figure Legend"/>
          <p:cNvSpPr>
            <a:spLocks noGrp="1"/>
          </p:cNvSpPr>
          <p:nvPr>
            <p:ph type="body" sz="quarter" idx="14"/>
          </p:nvPr>
        </p:nvSpPr>
        <p:spPr/>
        <p:txBody>
          <a:bodyPr>
            <a:normAutofit/>
          </a:bodyPr>
          <a:lstStyle/>
          <a:p>
            <a:pPr marL="0" indent="0">
              <a:buNone/>
            </a:pPr>
            <a:r>
              <a:rPr/>
              <a:t>Þessi mynd sýnir byggingu (efst) brennisteinsþríoxíðs í gasham og hermiform þess (neðst).</a:t>
            </a:r>
            <a:endParaRPr lang="en-US" sz="1600" dirty="0"/>
          </a:p>
        </p:txBody>
      </p:sp>
      <p:pic>
        <p:nvPicPr>
          <p:cNvPr id="9" name="Figure" descr="A ball-and-stick model shows a yellow atom labeled, “S,” bonded to three red atoms labeled, “O.” Three Lewis structures are shown connected by double-headed arrows. The left Lewis structure shows a sulfur atom single bonded on the lower left and right to oxygen atoms with three lone pairs of electrons each. The sulfur atom is also double bonded above to an oxygen atom with two lone pairs of electrons. The middle and right Lewis structures are the same as the left, but show the double bonded oxygen in the lower left and lower right positions, respectively.">
            <a:extLst>
              <a:ext uri="{FF2B5EF4-FFF2-40B4-BE49-F238E27FC236}">
                <a16:creationId xmlns:a16="http://schemas.microsoft.com/office/drawing/2014/main" id="{D6E4814C-DDA9-42B0-B045-04C852AE18F1}"/>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8458" r="-8458"/>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874071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18.49</a:t>
            </a:r>
          </a:p>
        </p:txBody>
      </p:sp>
      <p:sp>
        <p:nvSpPr>
          <p:cNvPr id="7" name="Figure Legend"/>
          <p:cNvSpPr>
            <a:spLocks noGrp="1"/>
          </p:cNvSpPr>
          <p:nvPr>
            <p:ph type="body" sz="quarter" idx="14"/>
          </p:nvPr>
        </p:nvSpPr>
        <p:spPr/>
        <p:txBody>
          <a:bodyPr>
            <a:normAutofit/>
          </a:bodyPr>
          <a:lstStyle/>
          <a:p>
            <a:pPr marL="0" indent="0">
              <a:buNone/>
            </a:pPr>
            <a:r>
              <a:rPr/>
              <a:t>Þessi mynd sýnir byggingu (a) Cl2O og (b) ClO2 sameindanna.</a:t>
            </a:r>
          </a:p>
        </p:txBody>
      </p:sp>
      <p:pic>
        <p:nvPicPr>
          <p:cNvPr id="9" name="Figure" descr="Two space filling models are shown and labeled, “a,” and “b.” Model a shows a red atom labeled, “O,” bonded to two green atoms labeled, “C l,” in a v-shape. Model b shows a green atom labeled, “C l,” bonded to two red atoms labeled, “O,” in a v-shape.">
            <a:extLst>
              <a:ext uri="{FF2B5EF4-FFF2-40B4-BE49-F238E27FC236}">
                <a16:creationId xmlns:a16="http://schemas.microsoft.com/office/drawing/2014/main" id="{9719CED1-7AC9-4AED-8E8A-051CB27EB6E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471" b="-4471"/>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811636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18.50</a:t>
            </a:r>
          </a:p>
        </p:txBody>
      </p:sp>
      <p:sp>
        <p:nvSpPr>
          <p:cNvPr id="7" name="Figure Legend"/>
          <p:cNvSpPr>
            <a:spLocks noGrp="1"/>
          </p:cNvSpPr>
          <p:nvPr>
            <p:ph type="body" sz="quarter" idx="14"/>
          </p:nvPr>
        </p:nvSpPr>
        <p:spPr/>
        <p:txBody>
          <a:bodyPr>
            <a:normAutofit/>
          </a:bodyPr>
          <a:lstStyle/>
          <a:p>
            <a:pPr marL="0" indent="0">
              <a:buNone/>
            </a:pPr>
            <a:r>
              <a:rPr/>
              <a:t>Þessi mynd sýnir sameindabyggingu (til vinstri) saltpéturssýru, HNO3, og hermiform hennar (til hægri).</a:t>
            </a:r>
          </a:p>
        </p:txBody>
      </p:sp>
      <p:pic>
        <p:nvPicPr>
          <p:cNvPr id="9" name="Figure" descr="A space filling model shows a blue atom labeled, “N,” bonded on three sides to red atoms labeled, “O.” One of the red atoms is bonded to a white atom labeled, “H.” A pair of Lewis structures is shown connected by a double-headed arrow. The left Lewis structure shows an oxygen atom with two lone pairs of electrons single bonded on the left to a hydrogen atom and on the right to a nitrogen atom. The nitrogen atom is in turn single bonded to an oxygen atom with three lone pairs of electrons in an upward position and double bonded to an oxygen atom with two lone pairs of electrons in a downward position. The right Lewis structure is the same as the left, but the double bonded oxygen is in the upward position and the single bonded oxygen is in the lower position in relation to the nitrogen atom.">
            <a:extLst>
              <a:ext uri="{FF2B5EF4-FFF2-40B4-BE49-F238E27FC236}">
                <a16:creationId xmlns:a16="http://schemas.microsoft.com/office/drawing/2014/main" id="{A8D03B4B-12A4-4EA4-B729-EDA54875310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27517" b="-27517"/>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695647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18.51</a:t>
            </a:r>
          </a:p>
        </p:txBody>
      </p:sp>
      <p:sp>
        <p:nvSpPr>
          <p:cNvPr id="7" name="Figure Legend"/>
          <p:cNvSpPr>
            <a:spLocks noGrp="1"/>
          </p:cNvSpPr>
          <p:nvPr>
            <p:ph type="body" sz="quarter" idx="14"/>
          </p:nvPr>
        </p:nvSpPr>
        <p:spPr/>
        <p:txBody>
          <a:bodyPr>
            <a:normAutofit/>
          </a:bodyPr>
          <a:lstStyle/>
          <a:p>
            <a:pPr marL="0" indent="0">
              <a:buNone/>
            </a:pPr>
            <a:r>
              <a:rPr/>
              <a:t>Þessi mynd sýnir sameindabyggingu nitursýrlingssameindar, HNO2.</a:t>
            </a:r>
          </a:p>
        </p:txBody>
      </p:sp>
      <p:pic>
        <p:nvPicPr>
          <p:cNvPr id="9" name="Figure" descr="A space filling model shows a blue atom labeled, “N,” bonded on two sides to red atoms labeled, “O.” One of the red atoms is bonded to a white atom labeled, “H.”">
            <a:extLst>
              <a:ext uri="{FF2B5EF4-FFF2-40B4-BE49-F238E27FC236}">
                <a16:creationId xmlns:a16="http://schemas.microsoft.com/office/drawing/2014/main" id="{71452D52-DB0A-4227-9E56-7CC3A0CC45C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930" b="-393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52863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18.52</a:t>
            </a:r>
          </a:p>
        </p:txBody>
      </p:sp>
      <p:sp>
        <p:nvSpPr>
          <p:cNvPr id="7" name="Figure Legend"/>
          <p:cNvSpPr>
            <a:spLocks noGrp="1"/>
          </p:cNvSpPr>
          <p:nvPr>
            <p:ph type="body" sz="quarter" idx="14"/>
          </p:nvPr>
        </p:nvSpPr>
        <p:spPr/>
        <p:txBody>
          <a:bodyPr>
            <a:normAutofit/>
          </a:bodyPr>
          <a:lstStyle/>
          <a:p>
            <a:pPr marL="0" indent="0">
              <a:buNone/>
            </a:pPr>
            <a:r>
              <a:rPr/>
              <a:t>Orþófosfórsýra, H3PO4, er litlaus þegar hún er hrein og hefur þessa sameindabyggingu (til vinstri) og Lewis-byggingu (til hægri).</a:t>
            </a:r>
          </a:p>
        </p:txBody>
      </p:sp>
      <p:pic>
        <p:nvPicPr>
          <p:cNvPr id="9" name="Figure" descr="A space filling model shows an orange atom labeled, “P,” bonded on four sides to red atoms labeled, “O.” Three of the red atoms are bonded to white atoms labeled, “H.” A Lewis structure is also shown in which a phosphorus atom is single bonded to four oxygen atoms, three of which have two lone pairs of electrons, and one of which has three lone pairs of electrons. The oxygen atoms with two lone pairs of electrons are single bonded to hydrogen atoms.">
            <a:extLst>
              <a:ext uri="{FF2B5EF4-FFF2-40B4-BE49-F238E27FC236}">
                <a16:creationId xmlns:a16="http://schemas.microsoft.com/office/drawing/2014/main" id="{7F45EA2E-D711-439C-A5A5-4B20B97CF92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9589" b="-1958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279875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18.53</a:t>
            </a:r>
          </a:p>
        </p:txBody>
      </p:sp>
      <p:sp>
        <p:nvSpPr>
          <p:cNvPr id="7" name="Figure Legend"/>
          <p:cNvSpPr>
            <a:spLocks noGrp="1"/>
          </p:cNvSpPr>
          <p:nvPr>
            <p:ph type="body" sz="quarter" idx="14"/>
          </p:nvPr>
        </p:nvSpPr>
        <p:spPr/>
        <p:txBody>
          <a:bodyPr>
            <a:normAutofit/>
          </a:bodyPr>
          <a:lstStyle/>
          <a:p>
            <a:pPr marL="0" indent="0">
              <a:buNone/>
            </a:pPr>
            <a:r>
              <a:rPr/>
              <a:t>Í sameind fosfórsýrlings, H3PO3, eru einungis þær tvær vetnisfrumeindir sem tengdar eru súrefnisfrumeind súrar.</a:t>
            </a:r>
            <a:endParaRPr lang="en-US" sz="1600" dirty="0"/>
          </a:p>
        </p:txBody>
      </p:sp>
      <p:pic>
        <p:nvPicPr>
          <p:cNvPr id="9" name="Figure" descr="A space filling model shows an orange atom labeled, “P,” bonded on three sides to red atoms labeled, “O,” and on the other side to a white atom labeled, “H.” Two of the red atoms are bonded to white atoms labeled, “H.” A Lewis structure is also shown in which a phosphorus atom is single bonded to a hydrogen atom and three oxygen atoms, two of which have two lone pairs of electrons and single bonds to hydrogen atoms, and one of which has three lone pairs of electrons.">
            <a:extLst>
              <a:ext uri="{FF2B5EF4-FFF2-40B4-BE49-F238E27FC236}">
                <a16:creationId xmlns:a16="http://schemas.microsoft.com/office/drawing/2014/main" id="{DD00612C-BB82-4801-AFC4-AF429D2DAD0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4848" b="-14848"/>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661330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18.54</a:t>
            </a:r>
          </a:p>
        </p:txBody>
      </p:sp>
      <p:sp>
        <p:nvSpPr>
          <p:cNvPr id="7" name="Figure Legend"/>
          <p:cNvSpPr>
            <a:spLocks noGrp="1"/>
          </p:cNvSpPr>
          <p:nvPr>
            <p:ph type="body" sz="quarter" idx="14"/>
          </p:nvPr>
        </p:nvSpPr>
        <p:spPr/>
        <p:txBody>
          <a:bodyPr>
            <a:normAutofit/>
          </a:bodyPr>
          <a:lstStyle/>
          <a:p>
            <a:pPr marL="0" indent="0">
              <a:buNone/>
            </a:pPr>
            <a:r>
              <a:rPr/>
              <a:t>Brennisteinssýra hefur fjórflötungslaga sameindabyggingu.</a:t>
            </a:r>
          </a:p>
        </p:txBody>
      </p:sp>
      <p:pic>
        <p:nvPicPr>
          <p:cNvPr id="9" name="Figure" descr="A space filling model shows a yellow atom labeled, “S,” bonded on four sides to red atoms labeled, “O.” Two of the red atoms are bonded to white atoms labeled, “H.”">
            <a:extLst>
              <a:ext uri="{FF2B5EF4-FFF2-40B4-BE49-F238E27FC236}">
                <a16:creationId xmlns:a16="http://schemas.microsoft.com/office/drawing/2014/main" id="{CFD8937A-4CE7-480D-B214-A6F5BE49EE40}"/>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6729" r="-2672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218998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18.55</a:t>
            </a:r>
          </a:p>
        </p:txBody>
      </p:sp>
      <p:sp>
        <p:nvSpPr>
          <p:cNvPr id="7" name="Figure Legend"/>
          <p:cNvSpPr>
            <a:spLocks noGrp="1"/>
          </p:cNvSpPr>
          <p:nvPr>
            <p:ph type="body" sz="quarter" idx="14"/>
          </p:nvPr>
        </p:nvSpPr>
        <p:spPr/>
        <p:txBody>
          <a:bodyPr>
            <a:normAutofit/>
          </a:bodyPr>
          <a:lstStyle/>
          <a:p>
            <a:pPr marL="0" indent="0">
              <a:buNone/>
            </a:pPr>
            <a:r>
              <a:rPr/>
              <a:t>Klórítjónir, ClO2−, myndast þegar klórsýrlingur hvarfast við basa.</a:t>
            </a:r>
          </a:p>
        </p:txBody>
      </p:sp>
      <p:pic>
        <p:nvPicPr>
          <p:cNvPr id="9" name="Figure" descr="Three models of molecules are shown, each surrounded by brackets and each with a superscript negative sign outside the brackets. The left molecule shows a chlorine atom with two orbitals occupied by lone pairs of electrons. The chlorine atom is single bonded to two oxygen atoms, all of which are located at 109.5 degree angles from one another. The center molecule shows a space-filling model with a green atom labeled, “C l,” bonded to two red atoms labeled, “O.” The right molecule is a Lewis structure of a chlorine atom with two lone pairs of electrons surrounded by two oxygen atoms on either side, each with four lone pairs of electrons.">
            <a:extLst>
              <a:ext uri="{FF2B5EF4-FFF2-40B4-BE49-F238E27FC236}">
                <a16:creationId xmlns:a16="http://schemas.microsoft.com/office/drawing/2014/main" id="{7AA36DE1-8DC3-4010-9F21-4E5D976C1A6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36376" b="-36376"/>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393566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18.56</a:t>
            </a:r>
          </a:p>
        </p:txBody>
      </p:sp>
      <p:sp>
        <p:nvSpPr>
          <p:cNvPr id="7" name="Figure Legend"/>
          <p:cNvSpPr>
            <a:spLocks noGrp="1"/>
          </p:cNvSpPr>
          <p:nvPr>
            <p:ph type="body" sz="quarter" idx="14"/>
          </p:nvPr>
        </p:nvSpPr>
        <p:spPr/>
        <p:txBody>
          <a:bodyPr>
            <a:normAutofit/>
          </a:bodyPr>
          <a:lstStyle/>
          <a:p>
            <a:pPr marL="0" indent="0">
              <a:buNone/>
            </a:pPr>
            <a:r>
              <a:rPr/>
              <a:t>Klóratjónir, ClO3−, myndast þegar halatsýrur hvarfast við basa.</a:t>
            </a:r>
          </a:p>
        </p:txBody>
      </p:sp>
      <p:pic>
        <p:nvPicPr>
          <p:cNvPr id="9" name="Figure" descr="Three models of molecules are shown, each surrounded by brackets and each with a superscript negative sign outside the brackets. The left molecule shows a chlorine atom with one orbital occupied by a lone pair of electrons. The chlorine atom is single bonded to three oxygen atoms, all of which are located at 109.5 degree angles from one another. The center molecule shows a space-filling model with a green atom labeled, “C l,” bonded to three red atoms labeled, “O.” The right molecule is a Lewis structure of a chlorine atom with a lone pair of electrons surrounded by three oxygen atoms, each with four lone pairs of electrons.">
            <a:extLst>
              <a:ext uri="{FF2B5EF4-FFF2-40B4-BE49-F238E27FC236}">
                <a16:creationId xmlns:a16="http://schemas.microsoft.com/office/drawing/2014/main" id="{2134B334-EF57-46E9-ABF5-BBD0162D8A7F}"/>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27802" b="-27802"/>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019981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18.57</a:t>
            </a:r>
          </a:p>
        </p:txBody>
      </p:sp>
      <p:sp>
        <p:nvSpPr>
          <p:cNvPr id="7" name="Figure Legend"/>
          <p:cNvSpPr>
            <a:spLocks noGrp="1"/>
          </p:cNvSpPr>
          <p:nvPr>
            <p:ph type="body" sz="quarter" idx="14"/>
          </p:nvPr>
        </p:nvSpPr>
        <p:spPr/>
        <p:txBody>
          <a:bodyPr>
            <a:normAutofit/>
          </a:bodyPr>
          <a:lstStyle/>
          <a:p>
            <a:pPr marL="0" indent="0">
              <a:buNone/>
            </a:pPr>
            <a:r>
              <a:rPr/>
              <a:t>Perklóratjónir, ClO4−, geta myndast þegar perklórsýra hvarfast við basa eða við rafgreiningu á heitum lausnum klóríða þeirra.</a:t>
            </a:r>
          </a:p>
        </p:txBody>
      </p:sp>
      <p:pic>
        <p:nvPicPr>
          <p:cNvPr id="9" name="Figure" descr="Two models of molecules are shown, both with a superscript negative sign. The left molecule shows a space-filling model with a green atom labeled, “C l,” bonded to four red atoms labeled, “O.” The right molecule is a Lewis structure of a chlorine atom surrounded by four oxygen atoms, each with four lone pairs of electrons. The Lewis structure is surrounded by brackets, and the superscript negative sign appears outside the brackets.">
            <a:extLst>
              <a:ext uri="{FF2B5EF4-FFF2-40B4-BE49-F238E27FC236}">
                <a16:creationId xmlns:a16="http://schemas.microsoft.com/office/drawing/2014/main" id="{56F8E865-6713-42B9-A998-A88CA1FFAB5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7203" b="-720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63649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18.10 Tilvist, framleiðsla og eiginleikar brennisteins</a:t>
            </a:r>
          </a:p>
          <a:p>
            <a:pPr lvl="1"/>
            <a:r>
              <a:rPr/>
              <a:t>Lýsa eiginleikum, framleiðslu og notkun brennisteins</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208354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18.58</a:t>
            </a:r>
          </a:p>
        </p:txBody>
      </p:sp>
      <p:sp>
        <p:nvSpPr>
          <p:cNvPr id="7" name="Figure Legend"/>
          <p:cNvSpPr>
            <a:spLocks noGrp="1"/>
          </p:cNvSpPr>
          <p:nvPr>
            <p:ph type="body" sz="quarter" idx="14"/>
          </p:nvPr>
        </p:nvSpPr>
        <p:spPr/>
        <p:txBody>
          <a:bodyPr>
            <a:normAutofit/>
          </a:bodyPr>
          <a:lstStyle/>
          <a:p>
            <a:pPr marL="0" indent="0">
              <a:buNone/>
            </a:pPr>
            <a:r>
              <a:rPr/>
              <a:t>Eldfjallagös innihalda brennisteinsvetni. (mynd: Daniel Julie/Wikimedia Commons)</a:t>
            </a:r>
          </a:p>
        </p:txBody>
      </p:sp>
      <p:pic>
        <p:nvPicPr>
          <p:cNvPr id="9" name="Figure" descr="A lake is shown surrounded by rocky, mountainous peaks. A white vapor rises from the ground near the lake.">
            <a:extLst>
              <a:ext uri="{FF2B5EF4-FFF2-40B4-BE49-F238E27FC236}">
                <a16:creationId xmlns:a16="http://schemas.microsoft.com/office/drawing/2014/main" id="{90E76F38-B01D-458B-9BF0-DE7B7973604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9387" r="-29387"/>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277127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18.59</a:t>
            </a:r>
            <a:endParaRPr lang="en-US" sz="2400" dirty="0">
              <a:solidFill>
                <a:srgbClr val="6CB255"/>
              </a:solidFill>
            </a:endParaRPr>
          </a:p>
        </p:txBody>
      </p:sp>
      <p:sp>
        <p:nvSpPr>
          <p:cNvPr id="14" name="Figure Legend"/>
          <p:cNvSpPr>
            <a:spLocks noGrp="1"/>
          </p:cNvSpPr>
          <p:nvPr>
            <p:ph type="body" sz="quarter" idx="14"/>
          </p:nvPr>
        </p:nvSpPr>
        <p:spPr>
          <a:xfrm>
            <a:off x="3886186" y="1107617"/>
            <a:ext cx="3913188" cy="5256973"/>
          </a:xfrm>
        </p:spPr>
        <p:txBody>
          <a:bodyPr>
            <a:noAutofit/>
          </a:bodyPr>
          <a:lstStyle/>
          <a:p>
            <a:pPr marL="0" indent="0">
              <a:buNone/>
            </a:pPr>
            <a:r>
              <a:rPr/>
              <a:t>Frasch-ferlið er notað til að vinna brennistein úr neðanjarðarlögum.</a:t>
            </a:r>
          </a:p>
        </p:txBody>
      </p:sp>
      <p:pic>
        <p:nvPicPr>
          <p:cNvPr id="10" name="Figure" descr="A diagram is shown in which a vertical tube is embedded on the lower end into a multilayered solid. The upper layer is labeled, “Soil,” and the lower layer is labeled, “Solid sulfur deposit.” A thin tube, beginning at the top of the diagram, leads into the vertical tube to the bottom and is labeled, “Compressed air.” Left-facing and then down-facing arrows are drawn on this inner tube. These arrows then turn upward at the bottom of the tube and are drawn upward to indicate the flow of, “Liquid sulfur,” from the bottom of the diagram to the top outside the inner tube. These arrows lead to a chamber at the top right of the diagram with arrows facing to the left labeled, “Sulfur, water and air.” A horizontal tube in the center right of the diagram leads to the outer tube and arrows drawn downward lead back to the bottom of the diagram. This tube is labeled, “Superheated water.”">
            <a:extLst>
              <a:ext uri="{FF2B5EF4-FFF2-40B4-BE49-F238E27FC236}">
                <a16:creationId xmlns:a16="http://schemas.microsoft.com/office/drawing/2014/main" id="{B6F99092-B7EE-41FC-95C9-E2EDB29FA7A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5032" r="-25032"/>
          <a:stretch>
            <a:fillRect/>
          </a:stretch>
        </p:blipFill>
        <p:spPr>
          <a:xfrm>
            <a:off x="17975" y="1108075"/>
            <a:ext cx="4030663" cy="5256213"/>
          </a:xfrm>
        </p:spPr>
      </p:pic>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426105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18.11 Tilvist, framleiðsla og eiginleikar halógena</a:t>
            </a:r>
          </a:p>
          <a:p>
            <a:pPr lvl="1"/>
            <a:r>
              <a:rPr/>
              <a:t>Lýsa framleiðslu, eiginleikum og notkun halógena</a:t>
            </a:r>
          </a:p>
          <a:p>
            <a:pPr lvl="1"/>
            <a:r>
              <a:rPr/>
              <a:t>Lýsa eiginleikum, framleiðslu og notkun halógensambanda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368182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18.60</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Klór er ljósgulgrænt gas (til vinstri), bróm á gasformi er djúpappelsínugult (í miðju) og joð á gasformi er fjólublátt (til hægri). (Flúor er svo hvarfgjarnt að það er of hættulegt í meðhöndlun.) (mynd: Sahar Atwa)</a:t>
            </a:r>
          </a:p>
        </p:txBody>
      </p:sp>
      <p:pic>
        <p:nvPicPr>
          <p:cNvPr id="9" name="Figure" descr="Three sealed glass vials are shown. The left vial contains a pale yellow gas and a colorless liquid, the middle contains an orange gas and solid, and the right contains a purple gas and solid.">
            <a:extLst>
              <a:ext uri="{FF2B5EF4-FFF2-40B4-BE49-F238E27FC236}">
                <a16:creationId xmlns:a16="http://schemas.microsoft.com/office/drawing/2014/main" id="{03F251C4-69ED-4235-BFEC-6AC5804551E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5489" r="-2548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749354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18.61</a:t>
            </a:r>
          </a:p>
        </p:txBody>
      </p:sp>
      <p:sp>
        <p:nvSpPr>
          <p:cNvPr id="7" name="Figure Legend"/>
          <p:cNvSpPr>
            <a:spLocks noGrp="1"/>
          </p:cNvSpPr>
          <p:nvPr>
            <p:ph type="body" sz="quarter" idx="14"/>
          </p:nvPr>
        </p:nvSpPr>
        <p:spPr/>
        <p:txBody>
          <a:bodyPr>
            <a:normAutofit/>
          </a:bodyPr>
          <a:lstStyle/>
          <a:p>
            <a:pPr marL="0" indent="0">
              <a:buNone/>
            </a:pPr>
            <a:r>
              <a:rPr/>
              <a:t>Fast HgI2 myndast þegar lausnum af KI og Hg(NO3)2 er blandað saman. (mynd: Sahar Atwa)</a:t>
            </a:r>
          </a:p>
        </p:txBody>
      </p:sp>
      <p:pic>
        <p:nvPicPr>
          <p:cNvPr id="9" name="Figure" descr="This figure shows three bottles and one bowl. All the bottles have lids. The first bottle is filled with a clear liquid. The second bottle is filled with a similarly clear liquid, but only about three-quarters of the way. The third bottle contains a red or pink liquid. The bowl contains a red or pink solid.">
            <a:extLst>
              <a:ext uri="{FF2B5EF4-FFF2-40B4-BE49-F238E27FC236}">
                <a16:creationId xmlns:a16="http://schemas.microsoft.com/office/drawing/2014/main" id="{CE250CC7-BE93-43BC-BF8C-C8990A0AA3D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36475" r="-3647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047207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18.62</a:t>
            </a:r>
          </a:p>
        </p:txBody>
      </p:sp>
      <p:sp>
        <p:nvSpPr>
          <p:cNvPr id="7" name="Figure Legend"/>
          <p:cNvSpPr>
            <a:spLocks noGrp="1"/>
          </p:cNvSpPr>
          <p:nvPr>
            <p:ph type="body" sz="quarter" idx="14"/>
          </p:nvPr>
        </p:nvSpPr>
        <p:spPr/>
        <p:txBody>
          <a:bodyPr>
            <a:normAutofit/>
          </a:bodyPr>
          <a:lstStyle/>
          <a:p>
            <a:pPr marL="0" indent="0">
              <a:buNone/>
            </a:pPr>
            <a:r>
              <a:rPr/>
              <a:t>Neðanjarðarlög af natríumklóríði finnast víða um heim og eru oft unnin í námum. Þetta eru göng í Kłodawa-saltnámunni í Póllandi. (mynd: Jarek Zok)</a:t>
            </a:r>
          </a:p>
        </p:txBody>
      </p:sp>
      <p:pic>
        <p:nvPicPr>
          <p:cNvPr id="9" name="Figure" descr="A photograph of a mine shaft is shown.">
            <a:extLst>
              <a:ext uri="{FF2B5EF4-FFF2-40B4-BE49-F238E27FC236}">
                <a16:creationId xmlns:a16="http://schemas.microsoft.com/office/drawing/2014/main" id="{B5ED219B-25D9-481D-9F90-6A7949FAF7E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30568" r="-30568"/>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44672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18.63</a:t>
            </a:r>
          </a:p>
        </p:txBody>
      </p:sp>
      <p:sp>
        <p:nvSpPr>
          <p:cNvPr id="7" name="Figure Legend"/>
          <p:cNvSpPr>
            <a:spLocks noGrp="1"/>
          </p:cNvSpPr>
          <p:nvPr>
            <p:ph type="body" sz="quarter" idx="14"/>
          </p:nvPr>
        </p:nvSpPr>
        <p:spPr/>
        <p:txBody>
          <a:bodyPr>
            <a:normAutofit/>
          </a:bodyPr>
          <a:lstStyle/>
          <a:p>
            <a:pPr marL="0" indent="0">
              <a:buNone/>
            </a:pPr>
            <a:r>
              <a:rPr/>
              <a:t>Bygging IF3 er T-laga (til vinstri), IF5 er ferningspýramídalaga (í miðju) og IF7 er fimmhyrnd tvípýramídalaga (til hægri).</a:t>
            </a:r>
          </a:p>
        </p:txBody>
      </p:sp>
      <p:pic>
        <p:nvPicPr>
          <p:cNvPr id="9" name="Figure" descr="Three ball-and-stick models are shown. The left structure, labeled, “I F subscript 3,” shows a purple atom labeled, “I,” bonded to three green atoms labeled, “F,” and with two lone pairs of electrons. The middle structure, labeled, “I F subscript 5,” shows a purple atom labeled, “I,” bonded to five green atoms labeled, “F,” and with one lone pair of electrons. The right image, labeled, “I F subscript 7,” shows a purple atom labeled, “I,” bonded to seven green atoms labeled, “F.”">
            <a:extLst>
              <a:ext uri="{FF2B5EF4-FFF2-40B4-BE49-F238E27FC236}">
                <a16:creationId xmlns:a16="http://schemas.microsoft.com/office/drawing/2014/main" id="{DACCD2C2-00DF-497A-908B-C633B5B0D6E1}"/>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3550" b="-1355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619796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18.12 Tilvist, framleiðsla og eiginleikar eðalgasa</a:t>
            </a:r>
          </a:p>
          <a:p>
            <a:pPr lvl="1"/>
            <a:r>
              <a:rPr/>
              <a:t>Lýsa eiginleikum, framleiðslu og notkun eðalgasa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024496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wrap="square">
            <a:normAutofit/>
          </a:bodyPr>
          <a:lstStyle/>
          <a:p>
            <a:pPr marL="0" indent="0">
              <a:spcBef>
                <a:spcPts val="0"/>
              </a:spcBef>
              <a:spcAft>
                <a:spcPts val="0"/>
              </a:spcAft>
              <a:buNone/>
            </a:pPr>
            <a:r>
              <a:rPr sz="1700"/>
              <a:t>Þetta viðbótarefni frá OpenStax er © Rice University samkvæmt CC-BY 4.0 alþjóðlegu leyfi; heimilt er að afrita það eða breyta því, en geta skal uppruna frá OpenStax, Rice University og taka skal fram ef breytingar hafa verið gerðar.</a:t>
            </a:r>
          </a:p>
          <a:p>
            <a:pPr>
              <a:spcBef>
                <a:spcPts val="0"/>
              </a:spcBef>
              <a:spcAft>
                <a:spcPts val="0"/>
              </a:spcAft>
            </a:pPr>
            <a:endParaRPr lang="en-US" sz="1600" dirty="0"/>
          </a:p>
        </p:txBody>
      </p:sp>
      <p:sp>
        <p:nvSpPr>
          <p:cNvPr id="2" name="Title 1">
            <a:extLst>
              <a:ext uri="{FF2B5EF4-FFF2-40B4-BE49-F238E27FC236}">
                <a16:creationId xmlns:a16="http://schemas.microsoft.com/office/drawing/2014/main" id="{071CC4B4-A799-F38D-E810-F77A5460B5E8}"/>
              </a:ext>
            </a:extLst>
          </p:cNvPr>
          <p:cNvSpPr>
            <a:spLocks noGrp="1"/>
          </p:cNvSpPr>
          <p:nvPr>
            <p:ph type="title"/>
          </p:nvPr>
        </p:nvSpPr>
        <p:spPr/>
        <p:txBody>
          <a:bodyPr wrap="square">
            <a:normAutofit/>
          </a:bodyPr>
          <a:lstStyle/>
          <a:p>
            <a:pPr>
              <a:spcBef>
                <a:spcPts val="0"/>
              </a:spcBef>
              <a:spcAft>
                <a:spcPts val="0"/>
              </a:spcAft>
            </a:pPr>
            <a:r>
              <a:rPr/>
              <a:t>Leyfi</a:t>
            </a:r>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70241604"/>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4305</TotalTime>
  <Words>2571</Words>
  <Application>Microsoft Macintosh PowerPoint</Application>
  <PresentationFormat>On-screen Show (4:3)</PresentationFormat>
  <Paragraphs>190</Paragraphs>
  <Slides>80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80</vt:i4>
      </vt:variant>
    </vt:vector>
  </HeadingPairs>
  <TitlesOfParts>
    <vt:vector size="85" baseType="lpstr">
      <vt:lpstr>Arial</vt:lpstr>
      <vt:lpstr>Calibri</vt:lpstr>
      <vt:lpstr>Calibri Light</vt:lpstr>
      <vt:lpstr>IBM Plex Sans</vt:lpstr>
      <vt:lpstr>Office Theme</vt:lpstr>
      <vt:lpstr>Cover slide</vt:lpstr>
      <vt:lpstr>Chapter Outline</vt:lpstr>
      <vt:lpstr>Figure 18.1</vt:lpstr>
      <vt:lpstr>Learning Objectives</vt:lpstr>
      <vt:lpstr>Figure 18.2</vt:lpstr>
      <vt:lpstr>Figure 18.3</vt:lpstr>
      <vt:lpstr>Figure 18.4</vt:lpstr>
      <vt:lpstr>Figure 18.5</vt:lpstr>
      <vt:lpstr>Figure 18.6</vt:lpstr>
      <vt:lpstr>Figure 18.7</vt:lpstr>
      <vt:lpstr>Figure 18.8</vt:lpstr>
      <vt:lpstr>Figure 18.9</vt:lpstr>
      <vt:lpstr>Learning Objectives</vt:lpstr>
      <vt:lpstr>Figure 18.10</vt:lpstr>
      <vt:lpstr>Figure 18.11</vt:lpstr>
      <vt:lpstr>Learning Objectives</vt:lpstr>
      <vt:lpstr>Figure 18.12</vt:lpstr>
      <vt:lpstr>Figure 18.13</vt:lpstr>
      <vt:lpstr>Figure 18.14</vt:lpstr>
      <vt:lpstr>UNFIGURE 18.1</vt:lpstr>
      <vt:lpstr>Figure 18.15</vt:lpstr>
      <vt:lpstr>Figure 18.16</vt:lpstr>
      <vt:lpstr>Figure 18.17</vt:lpstr>
      <vt:lpstr>Figure 18.18</vt:lpstr>
      <vt:lpstr>Learning Objectives</vt:lpstr>
      <vt:lpstr>Figure 18.19</vt:lpstr>
      <vt:lpstr>Figure 18.20</vt:lpstr>
      <vt:lpstr>Figure 18.21</vt:lpstr>
      <vt:lpstr>Figure 18.22</vt:lpstr>
      <vt:lpstr>Figure 18.23</vt:lpstr>
      <vt:lpstr>Figure 18.24</vt:lpstr>
      <vt:lpstr>Figure 18.25</vt:lpstr>
      <vt:lpstr>Learning Objectives</vt:lpstr>
      <vt:lpstr>Figure 18.26</vt:lpstr>
      <vt:lpstr>Figure 18.27</vt:lpstr>
      <vt:lpstr>Figure 18.28</vt:lpstr>
      <vt:lpstr>Figure 18.29</vt:lpstr>
      <vt:lpstr>UNFIGURE 18.2</vt:lpstr>
      <vt:lpstr>Learning Objectives</vt:lpstr>
      <vt:lpstr>Figure 18.30</vt:lpstr>
      <vt:lpstr>Figure 18.31</vt:lpstr>
      <vt:lpstr>Learning Objectives</vt:lpstr>
      <vt:lpstr>Figure 18.32</vt:lpstr>
      <vt:lpstr>Figure 18.33</vt:lpstr>
      <vt:lpstr>Figure 18.34</vt:lpstr>
      <vt:lpstr>Figure 18.35</vt:lpstr>
      <vt:lpstr>Figure 18.36</vt:lpstr>
      <vt:lpstr>Figure 18.37</vt:lpstr>
      <vt:lpstr>Figure 18.38</vt:lpstr>
      <vt:lpstr>Learning Objectives</vt:lpstr>
      <vt:lpstr>Figure 18.39</vt:lpstr>
      <vt:lpstr>Figure 18.40</vt:lpstr>
      <vt:lpstr>Figure 18.41</vt:lpstr>
      <vt:lpstr>Learning Objectives</vt:lpstr>
      <vt:lpstr>Figure 18.42</vt:lpstr>
      <vt:lpstr>Figure 18.43</vt:lpstr>
      <vt:lpstr>Figure 18.44</vt:lpstr>
      <vt:lpstr>Figure 18.45</vt:lpstr>
      <vt:lpstr>Figure 18.46</vt:lpstr>
      <vt:lpstr>Figure 18.47</vt:lpstr>
      <vt:lpstr>Figure 18.48</vt:lpstr>
      <vt:lpstr>Figure 18.49</vt:lpstr>
      <vt:lpstr>Figure 18.50</vt:lpstr>
      <vt:lpstr>Figure 18.51</vt:lpstr>
      <vt:lpstr>Figure 18.52</vt:lpstr>
      <vt:lpstr>Figure 18.53</vt:lpstr>
      <vt:lpstr>Figure 18.54</vt:lpstr>
      <vt:lpstr>Figure 18.55</vt:lpstr>
      <vt:lpstr>Figure 18.56</vt:lpstr>
      <vt:lpstr>Figure 18.57</vt:lpstr>
      <vt:lpstr>Learning Objectives</vt:lpstr>
      <vt:lpstr>Figure 18.58</vt:lpstr>
      <vt:lpstr>Figure 18.59</vt:lpstr>
      <vt:lpstr>Learning Objectives</vt:lpstr>
      <vt:lpstr>Figure 18.60</vt:lpstr>
      <vt:lpstr>Figure 18.61</vt:lpstr>
      <vt:lpstr>Figure 18.62</vt:lpstr>
      <vt:lpstr>Figure 18.63</vt:lpstr>
      <vt:lpstr>Learning Objectives</vt:lpstr>
      <vt:lpstr>License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18 - Representative Metals, Metalloids, and Nonmetals</dc:title>
  <dc:creator>Spuddy McSpare</dc:creator>
  <cp:lastModifiedBy>Ryan Stickney</cp:lastModifiedBy>
  <cp:revision>376</cp:revision>
  <dcterms:created xsi:type="dcterms:W3CDTF">2012-06-04T02:13:36Z</dcterms:created>
  <dcterms:modified xsi:type="dcterms:W3CDTF">2025-12-22T04:16:55Z</dcterms:modified>
</cp:coreProperties>
</file>