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embeddings/oleObject1.bin" ContentType="application/vnd.openxmlformats-officedocument.oleObject"/>
  <Override PartName="/ppt/embeddings/oleObject10.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64"/>
  </p:notesMasterIdLst>
  <p:handoutMasterIdLst>
    <p:handoutMasterId r:id="rId65"/>
  </p:handoutMasterIdLst>
  <p:sldIdLst>
    <p:sldId id="256" r:id="rId2"/>
    <p:sldId id="316" r:id="rId3"/>
    <p:sldId id="280" r:id="rId4"/>
    <p:sldId id="317" r:id="rId5"/>
    <p:sldId id="318" r:id="rId6"/>
    <p:sldId id="319" r:id="rId7"/>
    <p:sldId id="320" r:id="rId8"/>
    <p:sldId id="321" r:id="rId9"/>
    <p:sldId id="322" r:id="rId10"/>
    <p:sldId id="323" r:id="rId11"/>
    <p:sldId id="324" r:id="rId12"/>
    <p:sldId id="325" r:id="rId13"/>
    <p:sldId id="299" r:id="rId14"/>
    <p:sldId id="326" r:id="rId15"/>
    <p:sldId id="327" r:id="rId16"/>
    <p:sldId id="300" r:id="rId17"/>
    <p:sldId id="328" r:id="rId18"/>
    <p:sldId id="329" r:id="rId19"/>
    <p:sldId id="330" r:id="rId20"/>
    <p:sldId id="331" r:id="rId21"/>
    <p:sldId id="332" r:id="rId22"/>
    <p:sldId id="333" r:id="rId23"/>
    <p:sldId id="295" r:id="rId24"/>
    <p:sldId id="334" r:id="rId25"/>
    <p:sldId id="335" r:id="rId26"/>
    <p:sldId id="355" r:id="rId27"/>
    <p:sldId id="336" r:id="rId28"/>
    <p:sldId id="294" r:id="rId29"/>
    <p:sldId id="337" r:id="rId30"/>
    <p:sldId id="338" r:id="rId31"/>
    <p:sldId id="339" r:id="rId32"/>
    <p:sldId id="340" r:id="rId33"/>
    <p:sldId id="291" r:id="rId34"/>
    <p:sldId id="341" r:id="rId35"/>
    <p:sldId id="342" r:id="rId36"/>
    <p:sldId id="343" r:id="rId37"/>
    <p:sldId id="357" r:id="rId38"/>
    <p:sldId id="344" r:id="rId39"/>
    <p:sldId id="345" r:id="rId40"/>
    <p:sldId id="346" r:id="rId41"/>
    <p:sldId id="347" r:id="rId42"/>
    <p:sldId id="290" r:id="rId43"/>
    <p:sldId id="348" r:id="rId44"/>
    <p:sldId id="349" r:id="rId45"/>
    <p:sldId id="350" r:id="rId46"/>
    <p:sldId id="351" r:id="rId47"/>
    <p:sldId id="352" r:id="rId48"/>
    <p:sldId id="313" r:id="rId49"/>
    <p:sldId id="314" r:id="rId50"/>
    <p:sldId id="284" r:id="rId51"/>
    <p:sldId id="283" r:id="rId52"/>
    <p:sldId id="302" r:id="rId53"/>
    <p:sldId id="305" r:id="rId54"/>
    <p:sldId id="353" r:id="rId55"/>
    <p:sldId id="309" r:id="rId56"/>
    <p:sldId id="308" r:id="rId57"/>
    <p:sldId id="307" r:id="rId58"/>
    <p:sldId id="354" r:id="rId59"/>
    <p:sldId id="311" r:id="rId60"/>
    <p:sldId id="312" r:id="rId61"/>
    <p:sldId id="310" r:id="rId62"/>
    <p:sldId id="315"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226" autoAdjust="0"/>
    <p:restoredTop sz="86395" autoAdjust="0"/>
  </p:normalViewPr>
  <p:slideViewPr>
    <p:cSldViewPr snapToGrid="0" snapToObjects="1">
      <p:cViewPr varScale="1">
        <p:scale>
          <a:sx n="110" d="100"/>
          <a:sy n="110" d="100"/>
        </p:scale>
        <p:origin x="168" y="168"/>
      </p:cViewPr>
      <p:guideLst>
        <p:guide orient="horz" pos="2160"/>
        <p:guide pos="2880"/>
      </p:guideLst>
    </p:cSldViewPr>
  </p:slideViewPr>
  <p:outlineViewPr>
    <p:cViewPr>
      <p:scale>
        <a:sx n="33" d="100"/>
        <a:sy n="33" d="100"/>
      </p:scale>
      <p:origin x="0" y="-47416"/>
    </p:cViewPr>
  </p:outlineViewPr>
  <p:notesTextViewPr>
    <p:cViewPr>
      <p:scale>
        <a:sx n="100" d="100"/>
        <a:sy n="100" d="100"/>
      </p:scale>
      <p:origin x="0" y="0"/>
    </p:cViewPr>
  </p:notesTextViewPr>
  <p:notesViewPr>
    <p:cSldViewPr snapToGrid="0" snapToObjects="1">
      <p:cViewPr varScale="1">
        <p:scale>
          <a:sx n="112" d="100"/>
          <a:sy n="112" d="100"/>
        </p:scale>
        <p:origin x="-520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handoutMaster" Target="handoutMasters/handout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12/21/25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C80CE-F63C-1248-B788-C39A81E6C77E}" type="datetimeFigureOut">
              <a:rPr lang="en-US" smtClean="0"/>
              <a:t>12/19/25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AFA8F7-CA97-BD4F-9273-68E6158B84AB}" type="slidenum">
              <a:rPr lang="en-US" smtClean="0"/>
              <a:t>‹#›</a:t>
            </a:fld>
            <a:endParaRPr lang="en-US"/>
          </a:p>
        </p:txBody>
      </p:sp>
    </p:spTree>
    <p:extLst>
      <p:ext uri="{BB962C8B-B14F-4D97-AF65-F5344CB8AC3E}">
        <p14:creationId xmlns:p14="http://schemas.microsoft.com/office/powerpoint/2010/main" val="5811380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1</a:t>
            </a:fld>
            <a:endParaRPr lang="en-US"/>
          </a:p>
        </p:txBody>
      </p:sp>
    </p:spTree>
    <p:extLst>
      <p:ext uri="{BB962C8B-B14F-4D97-AF65-F5344CB8AC3E}">
        <p14:creationId xmlns:p14="http://schemas.microsoft.com/office/powerpoint/2010/main" val="672928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AFA8F7-CA97-BD4F-9273-68E6158B84AB}" type="slidenum">
              <a:rPr lang="en-US" smtClean="0"/>
              <a:t>28</a:t>
            </a:fld>
            <a:endParaRPr lang="en-US"/>
          </a:p>
        </p:txBody>
      </p:sp>
    </p:spTree>
    <p:extLst>
      <p:ext uri="{BB962C8B-B14F-4D97-AF65-F5344CB8AC3E}">
        <p14:creationId xmlns:p14="http://schemas.microsoft.com/office/powerpoint/2010/main" val="3986655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29</a:t>
            </a:fld>
            <a:endParaRPr lang="en-US"/>
          </a:p>
        </p:txBody>
      </p:sp>
    </p:spTree>
    <p:extLst>
      <p:ext uri="{BB962C8B-B14F-4D97-AF65-F5344CB8AC3E}">
        <p14:creationId xmlns:p14="http://schemas.microsoft.com/office/powerpoint/2010/main" val="632331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30</a:t>
            </a:fld>
            <a:endParaRPr lang="en-US"/>
          </a:p>
        </p:txBody>
      </p:sp>
    </p:spTree>
    <p:extLst>
      <p:ext uri="{BB962C8B-B14F-4D97-AF65-F5344CB8AC3E}">
        <p14:creationId xmlns:p14="http://schemas.microsoft.com/office/powerpoint/2010/main" val="4103969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39</a:t>
            </a:fld>
            <a:endParaRPr lang="en-US"/>
          </a:p>
        </p:txBody>
      </p:sp>
    </p:spTree>
    <p:extLst>
      <p:ext uri="{BB962C8B-B14F-4D97-AF65-F5344CB8AC3E}">
        <p14:creationId xmlns:p14="http://schemas.microsoft.com/office/powerpoint/2010/main" val="3947682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41</a:t>
            </a:fld>
            <a:endParaRPr lang="en-US"/>
          </a:p>
        </p:txBody>
      </p:sp>
    </p:spTree>
    <p:extLst>
      <p:ext uri="{BB962C8B-B14F-4D97-AF65-F5344CB8AC3E}">
        <p14:creationId xmlns:p14="http://schemas.microsoft.com/office/powerpoint/2010/main" val="152518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62</a:t>
            </a:fld>
            <a:endParaRPr lang="en-US"/>
          </a:p>
        </p:txBody>
      </p:sp>
    </p:spTree>
    <p:extLst>
      <p:ext uri="{BB962C8B-B14F-4D97-AF65-F5344CB8AC3E}">
        <p14:creationId xmlns:p14="http://schemas.microsoft.com/office/powerpoint/2010/main" val="3240806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81eb726261ea.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235332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81486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576695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226063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8CF15433-66B8-444E-8D5B-716B3D793052}" type="datetime4">
              <a:rPr lang="en-US" smtClean="0"/>
              <a:t>December 19, 2025</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4869C7AA-A092-4775-8B97-0AB71B07D525}"/>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759568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9C6CF59B-9BB0-463D-AEBB-1CFF1D88D628}"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3A01C2F-9653-4178-B3AA-29D933D03E5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56DF5E01-6205-4353-80CE-75EB1D3BBE2A}" type="datetime4">
              <a:rPr lang="en-US" smtClean="0"/>
              <a:t>December 19, 2025</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480DFBD2-DF0B-4995-9C75-CC4B1572B44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C9B1DE8D-2CE7-4A77-B367-DC322833F6CA}"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044D84D8-39AB-491F-953B-4749553CCB9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3793B179-97C3-42BB-9195-9B8305D806B6}"/>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50321842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53.png" /><ns0:Relationship Id="rId8" Type="http://schemas.openxmlformats.org/officeDocument/2006/relationships/image" Target="../media/v3_image54_ff36a280ba55.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5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7_d908e4ffd51a.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8_040a5ad5fc55.png" /></ns0: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5" Type="http://schemas.openxmlformats.org/officeDocument/2006/relationships/image" Target="../media/v3_image59_b7659f2737c5.png" /></ns0: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4.xml" /><ns0:Relationship Id="rId3" Type="http://schemas.openxmlformats.org/officeDocument/2006/relationships/oleObject" Target="../embeddings/oleObject1.bin" /><ns0:Relationship Id="rId4" Type="http://schemas.openxmlformats.org/officeDocument/2006/relationships/image" Target="../media/v3_image9_92451ffd88f8.png" /></ns0: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bin"/><Relationship Id="rId3" Type="http://schemas.openxmlformats.org/officeDocument/2006/relationships/image" Target="../media/image10.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3.bin"/><Relationship Id="rId3" Type="http://schemas.openxmlformats.org/officeDocument/2006/relationships/image" Target="../media/image10.wmf"/><Relationship Id="rId4" Type="http://schemas.openxmlformats.org/officeDocument/2006/relationships/oleObject" Target="../embeddings/oleObject4.bin"/><Relationship Id="rId5" Type="http://schemas.openxmlformats.org/officeDocument/2006/relationships/image" Target="../media/image11.wmf"/></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0_bb6faad05324.png" /></ns0: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oleObject" Target="../embeddings/oleObject5.bin"/><Relationship Id="rId4" Type="http://schemas.openxmlformats.org/officeDocument/2006/relationships/image" Target="../media/image13.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6.bin"/><Relationship Id="rId3" Type="http://schemas.openxmlformats.org/officeDocument/2006/relationships/image" Target="../media/image14.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oleObject" Target="../embeddings/oleObject7.bin"/><Relationship Id="rId4" Type="http://schemas.openxmlformats.org/officeDocument/2006/relationships/image" Target="../media/image15.wmf"/><Relationship Id="rId5" Type="http://schemas.openxmlformats.org/officeDocument/2006/relationships/oleObject" Target="../embeddings/oleObject8.bin"/><Relationship Id="rId6" Type="http://schemas.openxmlformats.org/officeDocument/2006/relationships/image" Target="../media/image16.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9.bin"/><Relationship Id="rId3" Type="http://schemas.openxmlformats.org/officeDocument/2006/relationships/image" Target="../media/image18.wmf"/><Relationship Id="rId4" Type="http://schemas.openxmlformats.org/officeDocument/2006/relationships/oleObject" Target="../embeddings/oleObject10.bin"/><Relationship Id="rId5" Type="http://schemas.openxmlformats.org/officeDocument/2006/relationships/image" Target="../media/image19.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2_3a5871b36faf.png" /></ns0:Relationships>
</file>

<file path=ppt/slides/_rels/slide48.xml.rels><?xml version='1.0' encoding='utf-8'?>
<ns0:Relationships xmlns:ns0="http://schemas.openxmlformats.org/package/2006/relationships"><ns0:Relationship Id="rId1" Type="http://schemas.openxmlformats.org/officeDocument/2006/relationships/slideLayout" Target="../slideLayouts/slideLayout3.xml" /><ns0:Relationship Id="rId4" Type="http://schemas.openxmlformats.org/officeDocument/2006/relationships/image" Target="../media/v3_image63_c88ec4fdfeec.png" /></ns0:Relationships>
</file>

<file path=ppt/slides/_rels/slide49.xml.rels><?xml version='1.0' encoding='utf-8'?>
<ns0:Relationships xmlns:ns0="http://schemas.openxmlformats.org/package/2006/relationships"><ns0:Relationship Id="rId1" Type="http://schemas.openxmlformats.org/officeDocument/2006/relationships/slideLayout" Target="../slideLayouts/slideLayout3.xml" /><ns0:Relationship Id="rId4" Type="http://schemas.openxmlformats.org/officeDocument/2006/relationships/image" Target="../media/v3_image64_45fd10893195.png" /></ns0:Relationships>
</file>

<file path=ppt/slides/_rels/slide5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5_d94285944f24.png" /></ns0:Relationships>
</file>

<file path=ppt/slides/_rels/slide5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6_67caa7e27c17.png" /></ns0:Relationships>
</file>

<file path=ppt/slides/_rels/slide5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7_3d67f1c89d9c.png" /></ns0:Relationships>
</file>

<file path=ppt/slides/_rels/slide5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8_da3de307dff9.png" /></ns0: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69.jpg"/></Relationships>
</file>

<file path=ppt/slides/_rels/slide5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70_2d3479a10c11.png" /></ns0: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72_cd9ca6099ba8.png" /></ns0:Relationships>
</file>

<file path=ppt/slides/_rels/slide60.xml.rels><?xml version='1.0' encoding='utf-8'?>
<ns0:Relationships xmlns:ns0="http://schemas.openxmlformats.org/package/2006/relationships"><ns0:Relationship Id="rId1" Type="http://schemas.openxmlformats.org/officeDocument/2006/relationships/slideLayout" Target="../slideLayouts/slideLayout3.xml" /><ns0:Relationship Id="rId4" Type="http://schemas.openxmlformats.org/officeDocument/2006/relationships/image" Target="../media/v3_image73_0aeeb89aaba4.png" /></ns0:Relationships>
</file>

<file path=ppt/slides/_rels/slide6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74_5547e5db6100.png" /></ns0: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327759"/>
            <a:ext cx="9144000" cy="952559"/>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17 rafefnafræði</a:t>
            </a:r>
          </a:p>
        </p:txBody>
      </p:sp>
      <p:pic>
        <p:nvPicPr>
          <p:cNvPr id="9" name="Picture 5" descr="slide_0001_img_001.png"/>
          <p:cNvPicPr>
            <a:picLocks noChangeAspect="1"/>
          </p:cNvPicPr>
          <p:nvPr/>
        </p:nvPicPr>
        <p:blipFill>
          <a:blip r:embed="rId7"/>
          <a:srcRect/>
          <a:stretch>
            <a:fillRect/>
          </a:stretch>
        </p:blipFill>
        <p:spPr>
          <a:xfrm>
            <a:off x="7017183" y="365986"/>
            <a:ext cx="1829055" cy="447737"/>
          </a:xfrm>
          <a:prstGeom prst="rect">
            <a:avLst/>
          </a:prstGeom>
        </p:spPr>
      </p:pic>
      <p:pic>
        <p:nvPicPr>
          <p:cNvPr id="10" name="Picture 3" descr="slide_0001_img_002.png"/>
          <p:cNvPicPr>
            <a:picLocks noChangeAspect="1"/>
          </p:cNvPicPr>
          <p:nvPr/>
        </p:nvPicPr>
        <p:blipFill>
          <a:blip r:embed="rId8"/>
          <a:srcRect/>
          <a:stretch>
            <a:fillRect/>
          </a:stretch>
        </p:blipFill>
        <p:spPr>
          <a:xfrm>
            <a:off x="3407965" y="2504061"/>
            <a:ext cx="2320268" cy="3002699"/>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2" name="Title 1">
            <a:extLst>
              <a:ext uri="{FF2B5EF4-FFF2-40B4-BE49-F238E27FC236}">
                <a16:creationId xmlns:a16="http://schemas.microsoft.com/office/drawing/2014/main" id="{E6CA5A48-1D0A-543C-F9F7-9686DC24245D}"/>
              </a:ext>
            </a:extLst>
          </p:cNvPr>
          <p:cNvSpPr>
            <a:spLocks noGrp="1"/>
          </p:cNvSpPr>
          <p:nvPr>
            <p:ph type="title" idx="4294967295"/>
          </p:nvPr>
        </p:nvSpPr>
        <p:spPr>
          <a:xfrm>
            <a:off x="-131371" y="6927103"/>
            <a:ext cx="7886700" cy="434975"/>
          </a:xfrm>
        </p:spPr>
        <p:txBody>
          <a:bodyPr/>
          <a:lstStyle/>
          <a:p/>
        </p:txBody>
      </p:sp>
      <p:sp>
        <p:nvSpPr>
          <p:cNvPr id="11"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3"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17 rafefnafræði</a:t>
            </a:r>
          </a:p>
        </p:txBody>
      </p:sp>
      <p:sp>
        <p:nvSpPr>
          <p:cNvPr id="1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17.1 Upprifjun á oxunar- og afoxunarefnafræði</a:t>
            </a:r>
          </a:p>
          <a:p>
            <a:r>
              <a:rPr/>
              <a:t>17.2 Galvanískar sellur</a:t>
            </a:r>
          </a:p>
          <a:p>
            <a:r>
              <a:rPr/>
              <a:t>17.3 Rafskauts- og selluspennur</a:t>
            </a:r>
          </a:p>
          <a:p>
            <a:r>
              <a:rPr/>
              <a:t>17.4 Spenna, fríorka og jafnvægi</a:t>
            </a:r>
          </a:p>
          <a:p>
            <a:r>
              <a:rPr/>
              <a:t>17.5 Rafhlöður og efnarafalar</a:t>
            </a:r>
          </a:p>
          <a:p>
            <a:r>
              <a:rPr/>
              <a:t>17.6 Tæring</a:t>
            </a:r>
          </a:p>
          <a:p>
            <a:r>
              <a:rPr/>
              <a:t>17.7 Rafgreining</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7518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2387" y="365127"/>
            <a:ext cx="5715000" cy="424583"/>
          </a:xfrm>
        </p:spPr>
        <p:txBody>
          <a:bodyPr wrap="none">
            <a:normAutofit/>
          </a:bodyPr>
          <a:lstStyle/>
          <a:p>
            <a:r>
              <a:rPr sz="2300"/>
              <a:t>Mynd 17.1</a:t>
            </a:r>
          </a:p>
        </p:txBody>
      </p:sp>
      <p:sp>
        <p:nvSpPr>
          <p:cNvPr id="7" name="Figure Legend"/>
          <p:cNvSpPr>
            <a:spLocks noGrp="1"/>
          </p:cNvSpPr>
          <p:nvPr>
            <p:ph idx="13"/>
          </p:nvPr>
        </p:nvSpPr>
        <p:spPr>
          <a:xfrm>
            <a:off x="452387" y="4918365"/>
            <a:ext cx="8062963" cy="1271731"/>
          </a:xfrm>
        </p:spPr>
        <p:txBody>
          <a:bodyPr>
            <a:normAutofit/>
          </a:bodyPr>
          <a:lstStyle/>
          <a:p>
            <a:r>
              <a:rPr/>
              <a:t>Rafbílar innihalda rafhlöður sem hægt er að endurhlaða, og nota þannig raforku til að kalla fram efnabreytingu og öfugt. (heimild: breyting á verki eftir Robert Couse-Baker)</a:t>
            </a:r>
          </a:p>
        </p:txBody>
      </p:sp>
      <p:pic>
        <p:nvPicPr>
          <p:cNvPr id="9" name="Figure" descr="slide_0003_img_002.png"/>
          <p:cNvPicPr>
            <a:picLocks noChangeAspect="1"/>
          </p:cNvPicPr>
          <p:nvPr/>
        </p:nvPicPr>
        <p:blipFill>
          <a:blip r:embed="rId4"/>
          <a:srcRect l="-3161" r="-316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8845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17.1 Upprifjun á oxunar- og afoxunarefnafræði</a:t>
            </a:r>
          </a:p>
          <a:p>
            <a:pPr lvl="1"/>
            <a:r>
              <a:rPr/>
              <a:t>Lýsa einkennum oxunar- og afoxunarefnafræði</a:t>
            </a:r>
          </a:p>
          <a:p>
            <a:pPr lvl="1"/>
            <a:r>
              <a:rPr/>
              <a:t>Bera kennsl á oxara og afoxara í oxunar- og afoxunarhvörfum</a:t>
            </a:r>
          </a:p>
          <a:p>
            <a:pPr lvl="1"/>
            <a:r>
              <a:rPr/>
              <a:t>Stilla efnajöfnur fyrir oxunar- og afoxunarhvörf með hálfhvarfsaðferðinni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36917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Rafefnafræði</a:t>
            </a:r>
          </a:p>
        </p:txBody>
      </p:sp>
      <p:sp>
        <p:nvSpPr>
          <p:cNvPr id="3" name="Content Placeholder 2"/>
          <p:cNvSpPr>
            <a:spLocks noGrp="1"/>
          </p:cNvSpPr>
          <p:nvPr>
            <p:ph idx="1"/>
          </p:nvPr>
        </p:nvSpPr>
        <p:spPr/>
        <p:txBody>
          <a:bodyPr/>
          <a:lstStyle/>
          <a:p>
            <a:r>
              <a:rPr/>
              <a:t>Rafefnafræði er fræðigreinin sem fjallar um umbreytingu milli raforku og efnaorku.</a:t>
            </a:r>
          </a:p>
          <a:p>
            <a:pPr lvl="1"/>
            <a:r>
              <a:rPr/>
              <a:t>Efnahvörfin fela í sér rafeindaflutning.</a:t>
            </a:r>
          </a:p>
          <a:p>
            <a:endParaRPr lang="en-US" dirty="0"/>
          </a:p>
          <a:p>
            <a:r>
              <a:rPr/>
              <a:t>Rafmagn: Tilvist og flæði rafhleðslu.</a:t>
            </a:r>
          </a:p>
          <a:p>
            <a:endParaRPr lang="en-US" dirty="0"/>
          </a:p>
          <a:p>
            <a:r>
              <a:rPr/>
              <a:t>Rafeindir eða jónir geta borið hleðsluna.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4677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Upprifjun á oxunar- og afoxunarefnafræði</a:t>
            </a:r>
          </a:p>
        </p:txBody>
      </p:sp>
      <p:sp>
        <p:nvSpPr>
          <p:cNvPr id="3" name="Content Placeholder 2"/>
          <p:cNvSpPr>
            <a:spLocks noGrp="1"/>
          </p:cNvSpPr>
          <p:nvPr>
            <p:ph idx="1"/>
          </p:nvPr>
        </p:nvSpPr>
        <p:spPr>
          <a:xfrm>
            <a:off x="628650" y="955965"/>
            <a:ext cx="7886700" cy="4909576"/>
          </a:xfrm>
        </p:spPr>
        <p:txBody>
          <a:bodyPr>
            <a:normAutofit/>
          </a:bodyPr>
          <a:lstStyle/>
          <a:p>
            <a:r>
              <a:rPr/>
              <a:t>Oxun</a:t>
            </a:r>
          </a:p>
          <a:p>
            <a:pPr lvl="1"/>
            <a:r>
              <a:rPr/>
              <a:t>Tap rafeinda</a:t>
            </a:r>
          </a:p>
          <a:p>
            <a:pPr lvl="1"/>
            <a:r>
              <a:rPr/>
              <a:t>Rafeindir myndast</a:t>
            </a:r>
          </a:p>
          <a:p>
            <a:pPr lvl="1"/>
            <a:r>
              <a:rPr/>
              <a:t>Efnategundin oxast</a:t>
            </a:r>
          </a:p>
          <a:p>
            <a:endParaRPr lang="en-US" dirty="0"/>
          </a:p>
          <a:p>
            <a:r>
              <a:rPr/>
              <a:t>Afoxun</a:t>
            </a:r>
          </a:p>
          <a:p>
            <a:pPr lvl="1"/>
            <a:r>
              <a:rPr/>
              <a:t>Viðtaka rafeinda</a:t>
            </a:r>
          </a:p>
          <a:p>
            <a:pPr lvl="1"/>
            <a:r>
              <a:rPr/>
              <a:t>Rafeindir eyðast</a:t>
            </a:r>
          </a:p>
          <a:p>
            <a:pPr lvl="1"/>
            <a:r>
              <a:rPr/>
              <a:t>Efnategundin afoxast</a:t>
            </a:r>
          </a:p>
          <a:p>
            <a:endParaRPr lang="en-US" dirty="0"/>
          </a:p>
          <a:p>
            <a:r>
              <a:rPr/>
              <a:t>Oxunar- og afoxunarhvarf</a:t>
            </a:r>
          </a:p>
          <a:p>
            <a:pPr lvl="1"/>
            <a:r>
              <a:rPr/>
              <a:t>Oxun og afoxun eiga sér stað samtímis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1187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Oxari og afoxari</a:t>
            </a:r>
          </a:p>
        </p:txBody>
      </p:sp>
      <p:sp>
        <p:nvSpPr>
          <p:cNvPr id="3" name="Content Placeholder 2"/>
          <p:cNvSpPr>
            <a:spLocks noGrp="1"/>
          </p:cNvSpPr>
          <p:nvPr>
            <p:ph idx="1"/>
          </p:nvPr>
        </p:nvSpPr>
        <p:spPr>
          <a:xfrm>
            <a:off x="628650" y="955965"/>
            <a:ext cx="7886700" cy="4262806"/>
          </a:xfrm>
        </p:spPr>
        <p:txBody>
          <a:bodyPr>
            <a:normAutofit/>
          </a:bodyPr>
          <a:lstStyle/>
          <a:p>
            <a:r>
              <a:rPr/>
              <a:t>Eitthvað verður að valda því að efnategundin afoxist.</a:t>
            </a:r>
          </a:p>
          <a:p>
            <a:pPr lvl="1"/>
            <a:r>
              <a:rPr/>
              <a:t>Þetta er afoxarinn (afoxandi efni).</a:t>
            </a:r>
          </a:p>
          <a:p>
            <a:endParaRPr lang="en-US" dirty="0"/>
          </a:p>
          <a:p>
            <a:r>
              <a:rPr/>
              <a:t>Eitthvað verður að valda því að efnategundin oxist.</a:t>
            </a:r>
          </a:p>
          <a:p>
            <a:pPr lvl="1"/>
            <a:r>
              <a:rPr/>
              <a:t>Þetta er oxarinn (oxandi efni).</a:t>
            </a:r>
          </a:p>
          <a:p>
            <a:endParaRPr lang="en-US" dirty="0"/>
          </a:p>
          <a:p>
            <a:r>
              <a:rPr/>
              <a:t>Athugið að</a:t>
            </a:r>
          </a:p>
          <a:p>
            <a:pPr lvl="1"/>
            <a:r>
              <a:rPr/>
              <a:t>Oxarinn afoxast.</a:t>
            </a:r>
          </a:p>
          <a:p>
            <a:pPr lvl="1"/>
            <a:r>
              <a:rPr/>
              <a:t>Afoxarinn oxast.</a:t>
            </a:r>
          </a:p>
          <a:p>
            <a:pPr lvl="1"/>
            <a:r>
              <a:rPr/>
              <a:t>Bæði þessi efni koma fyrir sem hvarfefni (ekki myndefni) í heildaroxunar-afoxunarhvarfinu.</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74857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Oxunartala (eða oxunarástand)</a:t>
            </a:r>
          </a:p>
        </p:txBody>
      </p:sp>
      <p:sp>
        <p:nvSpPr>
          <p:cNvPr id="3" name="Content Placeholder 2"/>
          <p:cNvSpPr>
            <a:spLocks noGrp="1"/>
          </p:cNvSpPr>
          <p:nvPr>
            <p:ph idx="1"/>
          </p:nvPr>
        </p:nvSpPr>
        <p:spPr>
          <a:xfrm>
            <a:off x="628650" y="955965"/>
            <a:ext cx="7886700" cy="4530435"/>
          </a:xfrm>
        </p:spPr>
        <p:txBody>
          <a:bodyPr>
            <a:normAutofit/>
          </a:bodyPr>
          <a:lstStyle/>
          <a:p>
            <a:r>
              <a:rPr/>
              <a:t>Ákvörðun oxunartalna gerir manni kleift að ákvarða hvað er að oxast og hvað er að afoxast.</a:t>
            </a:r>
          </a:p>
          <a:p>
            <a:endParaRPr lang="en-US" dirty="0"/>
          </a:p>
          <a:p>
            <a:r>
              <a:rPr/>
              <a:t>Fyrir frumefni og einatóma jónir eru oxunartölur einfaldlega hleðsla efnanna.</a:t>
            </a:r>
          </a:p>
          <a:p>
            <a:endParaRPr lang="en-US" dirty="0"/>
          </a:p>
          <a:p>
            <a:r>
              <a:rPr/>
              <a:t>Í sameindum og fjölatóma jónum eru oxunartölur ekki raunverulegar hleðslur.</a:t>
            </a:r>
          </a:p>
          <a:p>
            <a:pPr lvl="1"/>
            <a:r>
              <a:rPr/>
              <a:t>Til eru reglur um ákvörðun oxunartalna.</a:t>
            </a:r>
          </a:p>
          <a:p>
            <a:endParaRPr lang="en-US" dirty="0"/>
          </a:p>
          <a:p>
            <a:r>
              <a:rPr/>
              <a:t>Oxunartölur eru almennt litlar heiltölur, en geta verið brot.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78122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Oxunar- og afoxunarhvörf og oxunartölur</a:t>
            </a:r>
          </a:p>
        </p:txBody>
      </p:sp>
      <p:sp>
        <p:nvSpPr>
          <p:cNvPr id="3" name="Content Placeholder 2"/>
          <p:cNvSpPr>
            <a:spLocks noGrp="1"/>
          </p:cNvSpPr>
          <p:nvPr>
            <p:ph idx="1"/>
          </p:nvPr>
        </p:nvSpPr>
        <p:spPr/>
        <p:txBody>
          <a:bodyPr>
            <a:normAutofit/>
          </a:bodyPr>
          <a:lstStyle/>
          <a:p>
            <a:r>
              <a:rPr/>
              <a:t>Oxun leiðir til hækkunar á oxunartölu.</a:t>
            </a:r>
          </a:p>
          <a:p>
            <a:pPr lvl="1">
              <a:buNone/>
            </a:pPr>
            <a:endParaRPr lang="en-US" sz="2100" dirty="0">
              <a:solidFill>
                <a:schemeClr val="accent3"/>
              </a:solidFill>
              <a:ea typeface="Osaka" charset="0"/>
              <a:cs typeface="Osaka" charset="0"/>
            </a:endParaRPr>
          </a:p>
          <a:p>
            <a:pPr algn="ctr">
              <a:buNone/>
            </a:pPr>
            <a:r>
              <a:rPr/>
              <a:t>Cu (s) → Cu2+ (aq) + 2e–</a:t>
            </a:r>
            <a:endParaRPr lang="en-US" baseline="30000" dirty="0">
              <a:solidFill>
                <a:schemeClr val="accent3"/>
              </a:solidFill>
              <a:ea typeface="Osaka" charset="0"/>
              <a:cs typeface="Osaka" charset="0"/>
            </a:endParaRPr>
          </a:p>
          <a:p>
            <a:pPr lvl="1">
              <a:buNone/>
            </a:pPr>
            <a:endParaRPr lang="en-US" sz="2100" dirty="0">
              <a:solidFill>
                <a:schemeClr val="accent3"/>
              </a:solidFill>
              <a:ea typeface="Osaka" charset="0"/>
              <a:cs typeface="Osaka" charset="0"/>
            </a:endParaRPr>
          </a:p>
          <a:p>
            <a:r>
              <a:rPr/>
              <a:t>Afoxun leiðir til lækkunar á oxunartölu.</a:t>
            </a:r>
          </a:p>
          <a:p>
            <a:pPr lvl="1">
              <a:buNone/>
            </a:pPr>
            <a:endParaRPr lang="en-US" sz="2100" dirty="0">
              <a:solidFill>
                <a:schemeClr val="accent3"/>
              </a:solidFill>
              <a:ea typeface="Osaka" charset="0"/>
              <a:cs typeface="Osaka" charset="0"/>
            </a:endParaRPr>
          </a:p>
          <a:p>
            <a:pPr algn="ctr">
              <a:buNone/>
            </a:pPr>
            <a:r>
              <a:rPr/>
              <a:t>2Ag+(aq) + 2e– → 2Ag(s)</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34876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Skref við stillingu oxunar- og afoxunarhvarfa</a:t>
            </a:r>
          </a:p>
        </p:txBody>
      </p:sp>
      <p:sp>
        <p:nvSpPr>
          <p:cNvPr id="3" name="Content Placeholder 2"/>
          <p:cNvSpPr>
            <a:spLocks noGrp="1"/>
          </p:cNvSpPr>
          <p:nvPr>
            <p:ph idx="1"/>
          </p:nvPr>
        </p:nvSpPr>
        <p:spPr>
          <a:xfrm>
            <a:off x="628650" y="955965"/>
            <a:ext cx="7886700" cy="4452376"/>
          </a:xfrm>
        </p:spPr>
        <p:txBody>
          <a:bodyPr>
            <a:normAutofit lnSpcReduction="10000"/>
          </a:bodyPr>
          <a:lstStyle/>
          <a:p>
            <a:pPr marL="457200" indent="-457200">
              <a:buFont typeface="+mj-lt"/>
              <a:buAutoNum type="arabicParenR"/>
            </a:pPr>
            <a:r>
              <a:rPr/>
              <a:t>Ákvarða oxunartölur.</a:t>
            </a:r>
          </a:p>
          <a:p>
            <a:pPr marL="457200" indent="-457200">
              <a:buFont typeface="+mj-lt"/>
              <a:buAutoNum type="arabicParenR"/>
            </a:pPr>
            <a:endParaRPr lang="en-US" dirty="0"/>
          </a:p>
          <a:p>
            <a:pPr marL="457200" indent="-457200">
              <a:buFont typeface="+mj-lt"/>
              <a:buAutoNum type="arabicParenR"/>
            </a:pPr>
            <a:r>
              <a:rPr/>
              <a:t>Skipta hvarfinu í tvö hálfhvörf. Oxun og afoxun.</a:t>
            </a:r>
          </a:p>
          <a:p>
            <a:pPr marL="457200" indent="-457200">
              <a:buFont typeface="+mj-lt"/>
              <a:buAutoNum type="arabicParenR"/>
            </a:pPr>
            <a:endParaRPr lang="en-US" dirty="0"/>
          </a:p>
          <a:p>
            <a:pPr marL="457200" indent="-457200">
              <a:buFont typeface="+mj-lt"/>
              <a:buAutoNum type="arabicParenR"/>
            </a:pPr>
            <a:r>
              <a:rPr/>
              <a:t>Stilla annað hálfhvarfið.</a:t>
            </a:r>
          </a:p>
          <a:p>
            <a:pPr marL="457200" indent="-457200">
              <a:buFont typeface="+mj-lt"/>
              <a:buAutoNum type="arabicParenR"/>
            </a:pPr>
            <a:endParaRPr lang="en-US" dirty="0"/>
          </a:p>
          <a:p>
            <a:pPr marL="457200" indent="-457200">
              <a:buFont typeface="+mj-lt"/>
              <a:buAutoNum type="arabicParenR"/>
            </a:pPr>
            <a:r>
              <a:rPr/>
              <a:t>Stilla hitt hálfhvarfið.</a:t>
            </a:r>
          </a:p>
          <a:p>
            <a:pPr marL="457200" indent="-457200">
              <a:buFont typeface="+mj-lt"/>
              <a:buAutoNum type="arabicParenR"/>
            </a:pPr>
            <a:endParaRPr lang="en-US" dirty="0"/>
          </a:p>
          <a:p>
            <a:pPr marL="457200" indent="-457200">
              <a:buFont typeface="+mj-lt"/>
              <a:buAutoNum type="arabicParenR"/>
            </a:pPr>
            <a:r>
              <a:rPr/>
              <a:t>Sameina stilltu hálfhvörfin tvö þannig að rafeindir eyðist út.</a:t>
            </a:r>
          </a:p>
          <a:p>
            <a:pPr marL="457200" indent="-457200">
              <a:buFont typeface="+mj-lt"/>
              <a:buAutoNum type="arabicParenR"/>
            </a:pPr>
            <a:endParaRPr lang="en-US" dirty="0"/>
          </a:p>
          <a:p>
            <a:pPr marL="457200" indent="-457200">
              <a:buFont typeface="+mj-lt"/>
              <a:buAutoNum type="arabicParenR"/>
            </a:pPr>
            <a:r>
              <a:rPr/>
              <a:t>Athugun: Frumeindir og hleðsla verða að stemma.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74995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17.2 Rafhlöður</a:t>
            </a:r>
          </a:p>
          <a:p>
            <a:pPr lvl="1"/>
            <a:r>
              <a:rPr/>
              <a:t>Lýsa virkni rafhlöðu og íhlutum hennar</a:t>
            </a:r>
          </a:p>
          <a:p>
            <a:pPr lvl="1"/>
            <a:r>
              <a:rPr/>
              <a:t>Nota rafhlöðutáknun til að tákna samsetningu og byggingu rafhlaðna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47514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Cu-Ag+ oxunar-afoxunarhvarf</a:t>
            </a:r>
          </a:p>
        </p:txBody>
      </p:sp>
      <p:sp>
        <p:nvSpPr>
          <p:cNvPr id="3" name="Content Placeholder 2"/>
          <p:cNvSpPr>
            <a:spLocks noGrp="1"/>
          </p:cNvSpPr>
          <p:nvPr>
            <p:ph idx="1"/>
          </p:nvPr>
        </p:nvSpPr>
        <p:spPr>
          <a:xfrm>
            <a:off x="628650" y="955965"/>
            <a:ext cx="7886700" cy="4697703"/>
          </a:xfrm>
        </p:spPr>
        <p:txBody>
          <a:bodyPr>
            <a:normAutofit/>
          </a:bodyPr>
          <a:lstStyle/>
          <a:p>
            <a:r>
              <a:rPr/>
              <a:t>Þegar koparmálmi er bætt við Ag+(aq) jónir:</a:t>
            </a:r>
          </a:p>
          <a:p>
            <a:pPr marL="0" indent="0" algn="ctr">
              <a:buNone/>
            </a:pPr>
            <a:r>
              <a:rPr/>
              <a:t>Cu(s) + 2Ag +(aq) → Cu2+(aq) + 2Ag(s)</a:t>
            </a:r>
          </a:p>
          <a:p>
            <a:endParaRPr lang="en-US" dirty="0"/>
          </a:p>
          <a:p>
            <a:endParaRPr lang="en-US" dirty="0"/>
          </a:p>
          <a:p>
            <a:r>
              <a:rPr/>
              <a:t>Þegar hvarfið á sér stað beint í tilraunaglasi:</a:t>
            </a:r>
          </a:p>
          <a:p>
            <a:pPr lvl="1"/>
            <a:r>
              <a:rPr/>
              <a:t>Silfurmálmur sest á yfirborð koparstrimilsins.</a:t>
            </a:r>
          </a:p>
          <a:p>
            <a:pPr lvl="1"/>
            <a:r>
              <a:rPr/>
              <a:t>Kopar fer í lausnina sem bláar Cu2+ jónir.</a:t>
            </a:r>
          </a:p>
          <a:p>
            <a:pPr lvl="1"/>
            <a:endParaRPr lang="en-US" dirty="0"/>
          </a:p>
          <a:p>
            <a:r>
              <a:rPr/>
              <a:t>Hvað ef við neyddum þessar rafeindir til að fara í gegnum ytri vír?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13570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17.2</a:t>
            </a:r>
          </a:p>
        </p:txBody>
      </p:sp>
      <p:sp>
        <p:nvSpPr>
          <p:cNvPr id="7" name="Figure Legend"/>
          <p:cNvSpPr>
            <a:spLocks noGrp="1"/>
          </p:cNvSpPr>
          <p:nvPr>
            <p:ph idx="13"/>
          </p:nvPr>
        </p:nvSpPr>
        <p:spPr>
          <a:xfrm>
            <a:off x="481263" y="4918365"/>
            <a:ext cx="8034087" cy="1271731"/>
          </a:xfrm>
        </p:spPr>
        <p:txBody>
          <a:bodyPr>
            <a:normAutofit/>
          </a:bodyPr>
          <a:lstStyle/>
          <a:p>
            <a:r>
              <a:rPr/>
              <a:t>Koparvír og vatnslausn af silfurnítrati (til vinstri) koma í snertingu (í miðju) og sjálfkrafa rafeindaflutningur á sér stað, sem myndar blátt Cu2+(aq) og grátt Ag(s) (til hægri).</a:t>
            </a:r>
          </a:p>
        </p:txBody>
      </p:sp>
      <p:pic>
        <p:nvPicPr>
          <p:cNvPr id="9218" name="Picture 2" descr="This figure includes three photographs. In the first, a test tube containing a clear, colorless liquid is shown with a loosely coiled copper wire outside the test tube to its right. In the second, the wire has been submerged in the clear colorless liquid in the test tube and the surface of the wire is darkened. In the third, the liquid in the test tube is bright blue-green, the wire in the solution appears dark near the top, and a gray “fuzzy” material is present at the bottom of the test tube on the lower portion of the copper coil, giving a murky appearance to the liquid near the bottom of the test tub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1679" y="2080218"/>
            <a:ext cx="8123671" cy="1533314"/>
          </a:xfrm>
          <a:prstGeom prst="rect">
            <a:avLst/>
          </a:prstGeom>
          <a:noFill/>
          <a:extLst>
            <a:ext uri="{909E8E84-426E-40DD-AFC4-6F175D3DCCD1}">
              <a14:hiddenFill xmlns:a14="http://schemas.microsoft.com/office/drawing/2010/main">
                <a:solidFill>
                  <a:srgbClr val="FFFFFF"/>
                </a:solidFill>
              </a14:hiddenFill>
            </a:ext>
          </a:extLst>
        </p:spPr>
      </p:pic>
      <p:sp>
        <p:nvSpPr>
          <p:cNvPr id="92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2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54405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Rafhlöður (Galvanískar sellur)</a:t>
            </a:r>
          </a:p>
        </p:txBody>
      </p:sp>
      <p:sp>
        <p:nvSpPr>
          <p:cNvPr id="3" name="Content Placeholder 2"/>
          <p:cNvSpPr>
            <a:spLocks noGrp="1"/>
          </p:cNvSpPr>
          <p:nvPr>
            <p:ph idx="1"/>
          </p:nvPr>
        </p:nvSpPr>
        <p:spPr>
          <a:xfrm>
            <a:off x="628650" y="955965"/>
            <a:ext cx="7886700" cy="4853820"/>
          </a:xfrm>
        </p:spPr>
        <p:txBody>
          <a:bodyPr>
            <a:normAutofit/>
          </a:bodyPr>
          <a:lstStyle/>
          <a:p>
            <a:r>
              <a:rPr/>
              <a:t>Í grundvallaratriðum getur hvaða sjálfkrafa oxunar-afoxunarhvarf sem er þjónað sem uppspretta raforku í galvanískri sellu.</a:t>
            </a:r>
          </a:p>
          <a:p>
            <a:endParaRPr lang="en-US" dirty="0"/>
          </a:p>
          <a:p>
            <a:r>
              <a:rPr/>
              <a:t>Þessi sella er hönnuð til að nýta sér hreyfingu rafeinda sem á sér stað í oxunar-afoxunarhvarfi.</a:t>
            </a:r>
          </a:p>
          <a:p>
            <a:endParaRPr lang="en-US" dirty="0"/>
          </a:p>
          <a:p>
            <a:r>
              <a:rPr/>
              <a:t>Oxunar- og afoxunarhálfhvörfin eru „hólfuð niður“ í hálfsellur.</a:t>
            </a:r>
          </a:p>
          <a:p>
            <a:pPr lvl="1"/>
            <a:r>
              <a:rPr/>
              <a:t>Oxun við annað rafskautið (skaut)</a:t>
            </a:r>
          </a:p>
          <a:p>
            <a:pPr lvl="1"/>
            <a:r>
              <a:rPr/>
              <a:t>Afoxun við hitt rafskautið (bakskaut)</a:t>
            </a:r>
          </a:p>
          <a:p>
            <a:pPr lvl="1"/>
            <a:r>
              <a:rPr/>
              <a:t>Rafeindir færast í gegnum ytri vír frá skautinu til bakskautsins.</a:t>
            </a:r>
          </a:p>
          <a:p>
            <a:pPr lvl="1"/>
            <a:r>
              <a:rPr/>
              <a:t>Þessar „hreyfanlegu“ rafeindir er hægt að nota sem uppsprettu raforku.</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17732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Galvanískar sellur</a:t>
            </a:r>
          </a:p>
        </p:txBody>
      </p:sp>
      <p:sp>
        <p:nvSpPr>
          <p:cNvPr id="3" name="Content Placeholder 2"/>
          <p:cNvSpPr>
            <a:spLocks noGrp="1"/>
          </p:cNvSpPr>
          <p:nvPr>
            <p:ph idx="1"/>
          </p:nvPr>
        </p:nvSpPr>
        <p:spPr/>
        <p:txBody>
          <a:bodyPr/>
          <a:lstStyle/>
          <a:p>
            <a:r>
              <a:rPr/>
              <a:t>Hálfhvörf oxunar og afoxunar eiga sér stað á aðskildum rafskautum.</a:t>
            </a:r>
          </a:p>
          <a:p>
            <a:endParaRPr lang="en-US" dirty="0"/>
          </a:p>
          <a:p>
            <a:r>
              <a:rPr/>
              <a:t>Oxunarhvarfið á sér stað á forskautinu</a:t>
            </a:r>
          </a:p>
          <a:p>
            <a:pPr lvl="1"/>
            <a:r>
              <a:rPr/>
              <a:t>Anjónir flæða að forskautinu</a:t>
            </a:r>
          </a:p>
          <a:p>
            <a:endParaRPr lang="en-US" dirty="0"/>
          </a:p>
          <a:p>
            <a:r>
              <a:rPr/>
              <a:t>Afoxunarhvarfið á sér stað á bakskautinu</a:t>
            </a:r>
          </a:p>
          <a:p>
            <a:pPr lvl="1"/>
            <a:r>
              <a:rPr/>
              <a:t>Katjónir flæða að bakskautinu.</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0162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17.3</a:t>
            </a:r>
          </a:p>
        </p:txBody>
      </p:sp>
      <p:sp>
        <p:nvSpPr>
          <p:cNvPr id="7" name="Figure Legend"/>
          <p:cNvSpPr>
            <a:spLocks noGrp="1"/>
          </p:cNvSpPr>
          <p:nvPr>
            <p:ph idx="13"/>
          </p:nvPr>
        </p:nvSpPr>
        <p:spPr>
          <a:xfrm>
            <a:off x="471638" y="5475383"/>
            <a:ext cx="8043712" cy="714713"/>
          </a:xfrm>
        </p:spPr>
        <p:txBody>
          <a:bodyPr>
            <a:normAutofit/>
          </a:bodyPr>
          <a:lstStyle/>
          <a:p>
            <a:r>
              <a:rPr/>
              <a:t>Galvanísk sella byggð á sjálfkrafa hvarfi milli kopars og silfur(I) jóna.</a:t>
            </a:r>
          </a:p>
        </p:txBody>
      </p:sp>
      <p:pic>
        <p:nvPicPr>
          <p:cNvPr id="10243" name="Picture 2" descr="slide_0016_img_002.png"/>
          <p:cNvPicPr>
            <a:picLocks noChangeAspect="1"/>
          </p:cNvPicPr>
          <p:nvPr/>
        </p:nvPicPr>
        <p:blipFill>
          <a:blip r:embed="rId4"/>
          <a:srcRect/>
          <a:stretch>
            <a:fillRect/>
          </a:stretch>
        </p:blipFill>
        <p:spPr>
          <a:xfrm>
            <a:off x="2321250" y="1131233"/>
            <a:ext cx="4457701" cy="4019550"/>
          </a:xfrm>
          <a:prstGeom prst="rect">
            <a:avLst/>
          </a:prstGeom>
        </p:spPr>
      </p:pic>
      <p:sp>
        <p:nvSpPr>
          <p:cNvPr id="1024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4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4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15842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Cu-Ag+ galvaníhlaða</a:t>
            </a:r>
          </a:p>
        </p:txBody>
      </p:sp>
      <p:sp>
        <p:nvSpPr>
          <p:cNvPr id="3" name="Content Placeholder 2"/>
          <p:cNvSpPr>
            <a:spLocks noGrp="1"/>
          </p:cNvSpPr>
          <p:nvPr>
            <p:ph idx="1"/>
          </p:nvPr>
        </p:nvSpPr>
        <p:spPr/>
        <p:txBody>
          <a:bodyPr/>
          <a:lstStyle/>
          <a:p>
            <a:pPr marL="0" indent="0" algn="ctr">
              <a:buNone/>
            </a:pPr>
            <a:r>
              <a:rPr/>
              <a:t>Cu(s) + 2Ag+(aq) → Cu2+(aq) + 2Ag(s)</a:t>
            </a:r>
          </a:p>
          <a:p>
            <a:endParaRPr lang="en-US" dirty="0"/>
          </a:p>
          <a:p>
            <a:r>
              <a:rPr/>
              <a:t>Forskaut úr Cu-málmi er dýft í lausn af Cu2+ jónir.</a:t>
            </a:r>
          </a:p>
          <a:p>
            <a:endParaRPr lang="en-US" dirty="0"/>
          </a:p>
          <a:p>
            <a:r>
              <a:rPr/>
              <a:t>Bakskaut úr Ag-málmi er dýft í lausn af Ag+ jónir.</a:t>
            </a:r>
          </a:p>
          <a:p>
            <a:endParaRPr lang="en-US" dirty="0"/>
          </a:p>
          <a:p>
            <a:r>
              <a:rPr/>
              <a:t>Ytri vírarnir eru tengdir við spennumæli.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44051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Cu-Ag+ galvaníhlaða</a:t>
            </a:r>
          </a:p>
        </p:txBody>
      </p:sp>
      <p:sp>
        <p:nvSpPr>
          <p:cNvPr id="3" name="Content Placeholder 2"/>
          <p:cNvSpPr>
            <a:spLocks noGrp="1"/>
          </p:cNvSpPr>
          <p:nvPr>
            <p:ph idx="1"/>
          </p:nvPr>
        </p:nvSpPr>
        <p:spPr/>
        <p:txBody>
          <a:bodyPr/>
          <a:lstStyle/>
          <a:p>
            <a:pPr marL="0" indent="0" algn="ctr">
              <a:buNone/>
            </a:pPr>
            <a:r>
              <a:rPr/>
              <a:t>Cu(s) + 2Ag+(aq) → Cu2+(aq) + 2Ag(s)</a:t>
            </a:r>
          </a:p>
          <a:p>
            <a:endParaRPr lang="en-US" dirty="0"/>
          </a:p>
          <a:p>
            <a:r>
              <a:rPr/>
              <a:t>Við Cu-forskautið myndast rafeindir.</a:t>
            </a:r>
          </a:p>
          <a:p>
            <a:pPr marL="0" indent="0" algn="ctr">
              <a:buNone/>
            </a:pPr>
            <a:r>
              <a:rPr/>
              <a:t>Cu(s) → Cu2+ (aq) + 2e–</a:t>
            </a:r>
          </a:p>
          <a:p>
            <a:endParaRPr lang="en-US" dirty="0"/>
          </a:p>
          <a:p>
            <a:r>
              <a:rPr/>
              <a:t>Rafeindir flæða frá forskautinu, í gegnum spennumælinn, til Ag-bakskautsins; spennumælirinn sýnir spennu rafsellunnar.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8170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Cu-Ag+ galvaníhlaða</a:t>
            </a:r>
          </a:p>
        </p:txBody>
      </p:sp>
      <p:sp>
        <p:nvSpPr>
          <p:cNvPr id="3" name="Content Placeholder 2"/>
          <p:cNvSpPr>
            <a:spLocks noGrp="1"/>
          </p:cNvSpPr>
          <p:nvPr>
            <p:ph idx="1"/>
          </p:nvPr>
        </p:nvSpPr>
        <p:spPr/>
        <p:txBody>
          <a:bodyPr/>
          <a:lstStyle/>
          <a:p>
            <a:r>
              <a:rPr/>
              <a:t>Rafeindirnar fara inn í Ag-bakskautið, þar sem</a:t>
            </a:r>
          </a:p>
          <a:p>
            <a:endParaRPr lang="en-US" dirty="0"/>
          </a:p>
          <a:p>
            <a:pPr marL="0" indent="0" algn="ctr">
              <a:buNone/>
            </a:pPr>
            <a:r>
              <a:rPr/>
              <a:t>2Ag+ (aq) + 2e– → Ag(s)</a:t>
            </a:r>
          </a:p>
          <a:p>
            <a:endParaRPr lang="en-US" dirty="0"/>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96492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Hleðslujafnvægi</a:t>
            </a:r>
          </a:p>
        </p:txBody>
      </p:sp>
      <p:sp>
        <p:nvSpPr>
          <p:cNvPr id="3" name="Content Placeholder 2"/>
          <p:cNvSpPr>
            <a:spLocks noGrp="1"/>
          </p:cNvSpPr>
          <p:nvPr>
            <p:ph idx="1"/>
          </p:nvPr>
        </p:nvSpPr>
        <p:spPr>
          <a:xfrm>
            <a:off x="628650" y="955965"/>
            <a:ext cx="7886700" cy="4920728"/>
          </a:xfrm>
        </p:spPr>
        <p:txBody>
          <a:bodyPr>
            <a:normAutofit/>
          </a:bodyPr>
          <a:lstStyle/>
          <a:p>
            <a:pPr marL="0" indent="0" algn="ctr">
              <a:buNone/>
            </a:pPr>
            <a:r>
              <a:rPr/>
              <a:t>Cu(s) + 2Ag+(aq) → Cu2+(aq) + 2Ag(s)</a:t>
            </a:r>
          </a:p>
          <a:p>
            <a:endParaRPr lang="en-US" dirty="0"/>
          </a:p>
          <a:p>
            <a:r>
              <a:rPr/>
              <a:t>Þegar oxun á sér stað safnast upp umframmagn af jákvæðum jónum við forskautið.</a:t>
            </a:r>
          </a:p>
          <a:p>
            <a:endParaRPr lang="en-US" dirty="0"/>
          </a:p>
          <a:p>
            <a:pPr marL="0" indent="0" algn="ctr">
              <a:buNone/>
            </a:pPr>
            <a:r>
              <a:rPr/>
              <a:t>Cu (s) → Cu2+ (aq) + 2e–</a:t>
            </a:r>
          </a:p>
          <a:p>
            <a:endParaRPr lang="en-US" dirty="0"/>
          </a:p>
          <a:p>
            <a:r>
              <a:rPr/>
              <a:t>Svæðið nálægt bakskautinu verður snautt af jákvæðum jónum.</a:t>
            </a:r>
          </a:p>
          <a:p>
            <a:endParaRPr lang="en-US" dirty="0"/>
          </a:p>
          <a:p>
            <a:pPr marL="0" indent="0" algn="ctr">
              <a:buNone/>
            </a:pPr>
            <a:r>
              <a:rPr/>
              <a:t>2Ag+ (aq) + 2e– → Ag (s)</a:t>
            </a:r>
          </a:p>
          <a:p>
            <a:endParaRPr lang="en-US" dirty="0"/>
          </a:p>
          <a:p>
            <a:r>
              <a:rPr/>
              <a:t>Saltbrúin gefur af sér viðbótar katjónir og anjónir sem þarf til að jafna út þennan hleðslumun og loka rafrásinni.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23460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Saltbrýr</a:t>
            </a:r>
          </a:p>
        </p:txBody>
      </p:sp>
      <p:sp>
        <p:nvSpPr>
          <p:cNvPr id="3" name="Content Placeholder 2"/>
          <p:cNvSpPr>
            <a:spLocks noGrp="1"/>
          </p:cNvSpPr>
          <p:nvPr>
            <p:ph idx="1"/>
          </p:nvPr>
        </p:nvSpPr>
        <p:spPr>
          <a:xfrm>
            <a:off x="628650" y="955965"/>
            <a:ext cx="7886700" cy="4842669"/>
          </a:xfrm>
        </p:spPr>
        <p:txBody>
          <a:bodyPr>
            <a:normAutofit/>
          </a:bodyPr>
          <a:lstStyle/>
          <a:p>
            <a:r>
              <a:rPr/>
              <a:t>Saltbrúin er gljúpt efni sem inniheldur sterka saltlausn.</a:t>
            </a:r>
          </a:p>
          <a:p>
            <a:endParaRPr lang="en-US" dirty="0"/>
          </a:p>
          <a:p>
            <a:pPr lvl="1"/>
            <a:r>
              <a:rPr/>
              <a:t>NaNO3 eða KNO3 eru oft notuð.</a:t>
            </a:r>
          </a:p>
          <a:p>
            <a:pPr lvl="1"/>
            <a:endParaRPr lang="en-US" dirty="0"/>
          </a:p>
          <a:p>
            <a:pPr lvl="1"/>
            <a:r>
              <a:rPr/>
              <a:t>Mínusjónir (anjónir) flæða að forskautinu til að hlutleysa uppsöfnun jákvæðrar hleðslu.</a:t>
            </a:r>
          </a:p>
          <a:p>
            <a:pPr lvl="1"/>
            <a:endParaRPr lang="en-US" dirty="0"/>
          </a:p>
          <a:p>
            <a:pPr lvl="1"/>
            <a:r>
              <a:rPr/>
              <a:t>Plúsjónir (katjónir) flæða að bakskautinu til að „koma í stað“ þeirra plúsjóna sem verið er að eyða.</a:t>
            </a:r>
          </a:p>
          <a:p>
            <a:endParaRPr lang="en-US" dirty="0"/>
          </a:p>
          <a:p>
            <a:r>
              <a:rPr/>
              <a:t>Þetta flæði jóna gerir það að verkum að rafhlutleysi næst, rafrásin lokast og straumur getur runnið!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46351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Sellutáknun</a:t>
            </a:r>
          </a:p>
        </p:txBody>
      </p:sp>
      <p:sp>
        <p:nvSpPr>
          <p:cNvPr id="3" name="Content Placeholder 2"/>
          <p:cNvSpPr>
            <a:spLocks noGrp="1"/>
          </p:cNvSpPr>
          <p:nvPr>
            <p:ph idx="1"/>
          </p:nvPr>
        </p:nvSpPr>
        <p:spPr>
          <a:xfrm>
            <a:off x="628650" y="955965"/>
            <a:ext cx="7886700" cy="5121450"/>
          </a:xfrm>
        </p:spPr>
        <p:txBody>
          <a:bodyPr>
            <a:normAutofit fontScale="92500" lnSpcReduction="20000"/>
          </a:bodyPr>
          <a:lstStyle/>
          <a:p>
            <a:r>
              <a:rPr/>
              <a:t>Lýsir því sem gerist í rafhlöðu (galvanískri sellu).</a:t>
            </a:r>
          </a:p>
          <a:p>
            <a:endParaRPr lang="en-US" dirty="0"/>
          </a:p>
          <a:p>
            <a:r>
              <a:rPr/>
              <a:t>Oxun vinstra megin (Cu oxast í Cu2+)</a:t>
            </a:r>
          </a:p>
          <a:p>
            <a:endParaRPr lang="en-US" dirty="0"/>
          </a:p>
          <a:p>
            <a:r>
              <a:rPr/>
              <a:t>Afoxun hægra megin (Ag+ afoxast í Ag)</a:t>
            </a:r>
          </a:p>
          <a:p>
            <a:endParaRPr lang="en-US" dirty="0"/>
          </a:p>
          <a:p>
            <a:r>
              <a:rPr/>
              <a:t>Einföld lóðrétt lína táknar fasamörk</a:t>
            </a:r>
          </a:p>
          <a:p>
            <a:pPr lvl="1"/>
            <a:r>
              <a:rPr/>
              <a:t>Vökvi-málmur eða vökvi-gas, o.s.frv.</a:t>
            </a:r>
          </a:p>
          <a:p>
            <a:pPr lvl="1"/>
            <a:endParaRPr lang="en-US" dirty="0"/>
          </a:p>
          <a:p>
            <a:r>
              <a:rPr/>
              <a:t>Tvöföld lína er saltbrúin</a:t>
            </a:r>
          </a:p>
          <a:p>
            <a:endParaRPr lang="en-US" dirty="0"/>
          </a:p>
          <a:p>
            <a:r>
              <a:rPr/>
              <a:t>Ekki hafa með áhorfendajónir</a:t>
            </a:r>
          </a:p>
          <a:p>
            <a:endParaRPr lang="en-US" dirty="0"/>
          </a:p>
          <a:p>
            <a:r>
              <a:rPr/>
              <a:t>Stundum er styrkur jónarinnar/jónanna tekinn með.</a:t>
            </a:r>
          </a:p>
          <a:p>
            <a:endParaRPr lang="en-US" dirty="0"/>
          </a:p>
          <a:p>
            <a:pPr marL="0" indent="0" algn="ctr">
              <a:buNone/>
            </a:pPr>
            <a:r>
              <a:rPr/>
              <a:t>Cu(s) + 2Ag+(aq) → Cu2+(aq) + 2Ag(s)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19491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17.4</a:t>
            </a:r>
          </a:p>
        </p:txBody>
      </p:sp>
      <p:sp>
        <p:nvSpPr>
          <p:cNvPr id="7" name="Figure Legend"/>
          <p:cNvSpPr>
            <a:spLocks noGrp="1"/>
          </p:cNvSpPr>
          <p:nvPr>
            <p:ph idx="13"/>
          </p:nvPr>
        </p:nvSpPr>
        <p:spPr>
          <a:xfrm>
            <a:off x="471638" y="5067759"/>
            <a:ext cx="8043712" cy="1333041"/>
          </a:xfrm>
        </p:spPr>
        <p:txBody>
          <a:bodyPr>
            <a:normAutofit/>
          </a:bodyPr>
          <a:lstStyle/>
          <a:p>
            <a:r>
              <a:rPr/>
              <a:t>Galvanísk sella byggð á sjálfkrafa efnahvarfi milli magnesíums og járn(III) jóna.</a:t>
            </a:r>
          </a:p>
        </p:txBody>
      </p:sp>
      <p:pic>
        <p:nvPicPr>
          <p:cNvPr id="11267" name="Picture 2" descr="slide_0023_img_002.png"/>
          <p:cNvPicPr>
            <a:picLocks noChangeAspect="1"/>
          </p:cNvPicPr>
          <p:nvPr/>
        </p:nvPicPr>
        <p:blipFill>
          <a:blip r:embed="rId4"/>
          <a:srcRect/>
          <a:stretch>
            <a:fillRect/>
          </a:stretch>
        </p:blipFill>
        <p:spPr>
          <a:xfrm>
            <a:off x="1478478" y="1010048"/>
            <a:ext cx="5943600" cy="3944938"/>
          </a:xfrm>
          <a:prstGeom prst="rect">
            <a:avLst/>
          </a:prstGeom>
        </p:spPr>
      </p:pic>
      <p:sp>
        <p:nvSpPr>
          <p:cNvPr id="1126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6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27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79832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Samantekt um galvanískar sellur</a:t>
            </a:r>
          </a:p>
        </p:txBody>
      </p:sp>
      <p:sp>
        <p:nvSpPr>
          <p:cNvPr id="3" name="Content Placeholder 2"/>
          <p:cNvSpPr>
            <a:spLocks noGrp="1"/>
          </p:cNvSpPr>
          <p:nvPr>
            <p:ph idx="1"/>
          </p:nvPr>
        </p:nvSpPr>
        <p:spPr>
          <a:xfrm>
            <a:off x="628650" y="955965"/>
            <a:ext cx="7886700" cy="5166055"/>
          </a:xfrm>
        </p:spPr>
        <p:txBody>
          <a:bodyPr>
            <a:normAutofit/>
          </a:bodyPr>
          <a:lstStyle/>
          <a:p>
            <a:r>
              <a:rPr/>
              <a:t>Með því að „hólfa niður“ oxunar- og afoxunarhálfhvörfin í hálfsellur getur sjálfkrafa oxunar-afoxunarhvarf orðið að uppsprettu raforku.</a:t>
            </a:r>
          </a:p>
          <a:p>
            <a:endParaRPr lang="en-US" dirty="0"/>
          </a:p>
          <a:p>
            <a:r>
              <a:rPr/>
              <a:t>Í annarri hálfsellunni, forskautinu, á oxun sér stað.</a:t>
            </a:r>
          </a:p>
          <a:p>
            <a:endParaRPr lang="en-US" dirty="0"/>
          </a:p>
          <a:p>
            <a:r>
              <a:rPr/>
              <a:t>Í hinni hálfsellunni, bakskautinu, á afoxun sér stað.</a:t>
            </a:r>
          </a:p>
          <a:p>
            <a:endParaRPr lang="en-US" dirty="0"/>
          </a:p>
          <a:p>
            <a:r>
              <a:rPr/>
              <a:t>Hver hálfsella samanstendur af rafskauti sem dýft er í vatnslausn.</a:t>
            </a:r>
          </a:p>
          <a:p>
            <a:endParaRPr lang="en-US" dirty="0"/>
          </a:p>
          <a:p>
            <a:r>
              <a:rPr/>
              <a:t>Hálfsellurnar eru tengdar með ytri vír (hreyfing rafeinda) og saltbrú (hreyfing jóna).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7683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17.3 Spenna rafskauta og rafsellna</a:t>
            </a:r>
          </a:p>
          <a:p>
            <a:pPr lvl="1"/>
            <a:r>
              <a:rPr/>
              <a:t>Lýsa og tengja saman skilgreiningar á spennu rafskauta og rafsellna</a:t>
            </a:r>
          </a:p>
          <a:p>
            <a:pPr lvl="1"/>
            <a:r>
              <a:rPr/>
              <a:t>Túlka rafskautsspennur með tilliti til hlutfallslegs styrks oxunar- og afoxunarefna</a:t>
            </a:r>
          </a:p>
          <a:p>
            <a:pPr lvl="1"/>
            <a:r>
              <a:rPr/>
              <a:t>Reikna selluspennur og spá fyrir um sjálfkrafa oxunar-afoxunarhvörf með því að nota staðalrafskautsspennur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0250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Rafskauts- og selluspennur</a:t>
            </a:r>
          </a:p>
        </p:txBody>
      </p:sp>
      <p:sp>
        <p:nvSpPr>
          <p:cNvPr id="3" name="Content Placeholder 2"/>
          <p:cNvSpPr>
            <a:spLocks noGrp="1"/>
          </p:cNvSpPr>
          <p:nvPr>
            <p:ph idx="1"/>
          </p:nvPr>
        </p:nvSpPr>
        <p:spPr/>
        <p:txBody>
          <a:bodyPr/>
          <a:lstStyle/>
          <a:p>
            <a:r>
              <a:rPr/>
              <a:t>Í rafrás er streymi hleðslu afleiðing af rafspennumun milli tveggja punkta í rásinni.</a:t>
            </a:r>
          </a:p>
          <a:p>
            <a:endParaRPr lang="en-US" dirty="0"/>
          </a:p>
          <a:p>
            <a:r>
              <a:rPr/>
              <a:t>Rafmætti er hæfni rafsviðsins til að framkvæma vinnu á hleðslunni.</a:t>
            </a:r>
          </a:p>
          <a:p>
            <a:endParaRPr lang="en-US" dirty="0"/>
          </a:p>
          <a:p>
            <a:r>
              <a:rPr/>
              <a:t>Í galvanískri sellu er þessi rafspennumunur kallaður selluspenna.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24736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Selluspenna</a:t>
            </a:r>
          </a:p>
        </p:txBody>
      </p:sp>
      <p:sp>
        <p:nvSpPr>
          <p:cNvPr id="3" name="Content Placeholder 2"/>
          <p:cNvSpPr>
            <a:spLocks noGrp="1"/>
          </p:cNvSpPr>
          <p:nvPr>
            <p:ph idx="1"/>
          </p:nvPr>
        </p:nvSpPr>
        <p:spPr/>
        <p:txBody>
          <a:bodyPr/>
          <a:lstStyle/>
          <a:p>
            <a:r>
              <a:rPr/>
              <a:t>Hleðsluflæði í galvanískri sellu stafar af mismun á rafspennu við hvort rafskaut.</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97745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17.5</a:t>
            </a:r>
          </a:p>
        </p:txBody>
      </p:sp>
      <p:sp>
        <p:nvSpPr>
          <p:cNvPr id="7" name="Figure Legend"/>
          <p:cNvSpPr>
            <a:spLocks noGrp="1"/>
          </p:cNvSpPr>
          <p:nvPr>
            <p:ph idx="13"/>
          </p:nvPr>
        </p:nvSpPr>
        <p:spPr>
          <a:xfrm>
            <a:off x="481263" y="4918365"/>
            <a:ext cx="8034087" cy="1271731"/>
          </a:xfrm>
        </p:spPr>
        <p:txBody>
          <a:bodyPr>
            <a:normAutofit/>
          </a:bodyPr>
          <a:lstStyle/>
          <a:p>
            <a:r>
              <a:rPr/>
              <a:t>Staðalvetnisrafskaut (SHE).</a:t>
            </a:r>
          </a:p>
        </p:txBody>
      </p:sp>
      <p:pic>
        <p:nvPicPr>
          <p:cNvPr id="12291" name="Picture 2" descr="slide_0028_img_002.png"/>
          <p:cNvPicPr>
            <a:picLocks noChangeAspect="1"/>
          </p:cNvPicPr>
          <p:nvPr/>
        </p:nvPicPr>
        <p:blipFill>
          <a:blip r:embed="rId5"/>
          <a:srcRect/>
          <a:stretch>
            <a:fillRect/>
          </a:stretch>
        </p:blipFill>
        <p:spPr>
          <a:xfrm>
            <a:off x="1622999" y="1157211"/>
            <a:ext cx="5943600" cy="3392487"/>
          </a:xfrm>
          <a:prstGeom prst="rect">
            <a:avLst/>
          </a:prstGeom>
        </p:spPr>
      </p:pic>
      <p:sp>
        <p:nvSpPr>
          <p:cNvPr id="1229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9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29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2848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Staðalspenna (E°)</a:t>
            </a:r>
          </a:p>
        </p:txBody>
      </p:sp>
      <p:sp>
        <p:nvSpPr>
          <p:cNvPr id="3" name="Content Placeholder 2"/>
          <p:cNvSpPr>
            <a:spLocks noGrp="1"/>
          </p:cNvSpPr>
          <p:nvPr>
            <p:ph idx="1"/>
          </p:nvPr>
        </p:nvSpPr>
        <p:spPr>
          <a:xfrm>
            <a:off x="628650" y="955965"/>
            <a:ext cx="7886700" cy="4920728"/>
          </a:xfrm>
        </p:spPr>
        <p:txBody>
          <a:bodyPr>
            <a:normAutofit/>
          </a:bodyPr>
          <a:lstStyle/>
          <a:p>
            <a:r>
              <a:rPr/>
              <a:t>Drifkraftur rafefnafræðilegs hvarfs er mældur með staðalspennu rafhlöðunnar.</a:t>
            </a:r>
          </a:p>
          <a:p>
            <a:endParaRPr lang="en-US" dirty="0"/>
          </a:p>
          <a:p>
            <a:r>
              <a:rPr/>
              <a:t>Hún er háð eðli oxunar-afoxunarhvarfsins og styrk þeirra efna sem taka þátt.</a:t>
            </a:r>
          </a:p>
          <a:p>
            <a:endParaRPr lang="en-US" dirty="0"/>
          </a:p>
          <a:p>
            <a:r>
              <a:rPr/>
              <a:t>Staðalspenna (E°) er mæld þegar</a:t>
            </a:r>
          </a:p>
          <a:p>
            <a:pPr lvl="1"/>
            <a:r>
              <a:rPr/>
              <a:t>Allur styrkur í vatnslausn er 1M</a:t>
            </a:r>
          </a:p>
          <a:p>
            <a:pPr lvl="1"/>
            <a:r>
              <a:rPr/>
              <a:t>Þrýstingur allra lofttegunda er 1 atm</a:t>
            </a:r>
            <a:endParaRPr lang="en-US" dirty="0"/>
          </a:p>
          <a:p>
            <a:pPr lvl="1"/>
            <a:r>
              <a:rPr/>
              <a:t>Hitastigi er haldið stöðugu (venjulega við 25 °C)</a:t>
            </a:r>
          </a:p>
          <a:p>
            <a:pPr lvl="1"/>
            <a:r>
              <a:rPr/>
              <a:t>Einingar E° eru V eða mV</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7946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 bakskaut og forskaut</a:t>
            </a:r>
          </a:p>
        </p:txBody>
      </p:sp>
      <p:sp>
        <p:nvSpPr>
          <p:cNvPr id="3" name="Content Placeholder 2"/>
          <p:cNvSpPr>
            <a:spLocks noGrp="1"/>
          </p:cNvSpPr>
          <p:nvPr>
            <p:ph idx="1"/>
          </p:nvPr>
        </p:nvSpPr>
        <p:spPr/>
        <p:txBody>
          <a:bodyPr/>
          <a:lstStyle/>
          <a:p>
            <a:endParaRPr lang="en-US" dirty="0"/>
          </a:p>
          <a:p>
            <a:endParaRPr lang="en-US" dirty="0"/>
          </a:p>
          <a:p>
            <a:r>
              <a:rPr/>
              <a:t>Öllum oxunar-afoxunarhvörfum má skipta í tvö hálfhvörf.</a:t>
            </a:r>
          </a:p>
          <a:p>
            <a:endParaRPr lang="en-US" dirty="0"/>
          </a:p>
          <a:p>
            <a:pPr marL="0" indent="0" algn="ctr">
              <a:buNone/>
            </a:pPr>
            <a:r>
              <a:rPr lang="en-US" dirty="0"/>
              <a:t>Zn (s) + 2H</a:t>
            </a:r>
            <a:r>
              <a:rPr lang="en-US" baseline="30000" dirty="0"/>
              <a:t>+</a:t>
            </a:r>
            <a:r>
              <a:rPr lang="en-US" dirty="0"/>
              <a:t>  → Zn</a:t>
            </a:r>
            <a:r>
              <a:rPr lang="en-US" baseline="30000" dirty="0"/>
              <a:t>2+ </a:t>
            </a:r>
            <a:r>
              <a:rPr lang="en-US" dirty="0"/>
              <a:t> + H</a:t>
            </a:r>
            <a:r>
              <a:rPr lang="en-US" baseline="-25000" dirty="0"/>
              <a:t>2</a:t>
            </a:r>
            <a:r>
              <a:rPr lang="en-US" dirty="0"/>
              <a:t> </a:t>
            </a:r>
          </a:p>
          <a:p>
            <a:pPr marL="0" indent="0">
              <a:buNone/>
            </a:pPr>
            <a:r>
              <a:rPr lang="en-US" dirty="0"/>
              <a:t>    </a:t>
            </a:r>
          </a:p>
          <a:p>
            <a:r>
              <a:rPr/>
              <a:t>E°sellu = +0.762 V</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descr="Eº sub cell = Eº sub cathode – Eº sub anode"/>
          <p:cNvGraphicFramePr>
            <a:graphicFrameLocks noGrp="1" noChangeAspect="1"/>
          </p:cNvGraphicFramePr>
          <p:nvPr>
            <p:extLst>
              <p:ext uri="{D42A27DB-BD31-4B8C-83A1-F6EECF244321}">
                <p14:modId xmlns:p14="http://schemas.microsoft.com/office/powerpoint/2010/main" val="4182666321"/>
              </p:ext>
            </p:extLst>
          </p:nvPr>
        </p:nvGraphicFramePr>
        <p:xfrm>
          <a:off x="2943921" y="1051564"/>
          <a:ext cx="3442049" cy="610162"/>
        </p:xfrm>
        <a:graphic>
          <a:graphicData uri="http://schemas.openxmlformats.org/presentationml/2006/ole">
            <mc:AlternateContent xmlns:mc="http://schemas.openxmlformats.org/markup-compatibility/2006">
              <mc:Choice xmlns:v="urn:schemas-microsoft-com:vml" Requires="v">
                <p:oleObj name="Equation" r:id="rId3" imgW="1422360" imgH="241200" progId="Equation.DSMT4">
                  <p:embed/>
                </p:oleObj>
              </mc:Choice>
              <mc:Fallback>
                <p:oleObj name="Equation" r:id="rId3" imgW="1422360" imgH="241200" progId="Equation.DSMT4">
                  <p:embed/>
                  <p:pic>
                    <p:nvPicPr>
                      <p:cNvPr id="0" name="Object 4"/>
                      <p:cNvPicPr>
                        <a:picLocks noGrp="1" noChangeAspect="1" noChangeArrowheads="1"/>
                      </p:cNvPicPr>
                      <p:nvPr/>
                    </p:nvPicPr>
                    <p:blipFill>
                      <a:blip r:embed="rId4"/>
                      <a:srcRect/>
                      <a:stretch>
                        <a:fillRect/>
                      </a:stretch>
                    </p:blipFill>
                    <p:spPr bwMode="auto">
                      <a:xfrm>
                        <a:off x="2943921" y="1051564"/>
                        <a:ext cx="3442049" cy="610162"/>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27625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 bakskaut og forskaut</a:t>
            </a:r>
          </a:p>
        </p:txBody>
      </p:sp>
      <p:sp>
        <p:nvSpPr>
          <p:cNvPr id="3" name="Content Placeholder 2"/>
          <p:cNvSpPr>
            <a:spLocks noGrp="1"/>
          </p:cNvSpPr>
          <p:nvPr>
            <p:ph idx="1"/>
          </p:nvPr>
        </p:nvSpPr>
        <p:spPr>
          <a:xfrm>
            <a:off x="628650" y="955965"/>
            <a:ext cx="7886700" cy="4530435"/>
          </a:xfrm>
        </p:spPr>
        <p:txBody>
          <a:bodyPr>
            <a:normAutofit/>
          </a:bodyPr>
          <a:lstStyle/>
          <a:p>
            <a:r>
              <a:rPr/>
              <a:t>Zn (s) + 2H+ (aq, 1M) → Zn2+ (aq, 1M) + H2 (g, 1 atm)</a:t>
            </a:r>
          </a:p>
          <a:p>
            <a:pPr marL="0" indent="0">
              <a:buNone/>
            </a:pPr>
            <a:r>
              <a:rPr/>
              <a:t>E°sellu = +0.762 V</a:t>
            </a:r>
            <a:endParaRPr lang="en-US" dirty="0">
              <a:sym typeface="Wingdings" pitchFamily="2" charset="2"/>
            </a:endParaRPr>
          </a:p>
          <a:p>
            <a:pPr>
              <a:buNone/>
            </a:pPr>
            <a:endParaRPr lang="en-US" dirty="0">
              <a:sym typeface="Wingdings" pitchFamily="2" charset="2"/>
            </a:endParaRPr>
          </a:p>
          <a:p>
            <a:pPr>
              <a:buNone/>
            </a:pPr>
            <a:endParaRPr lang="en-US" dirty="0">
              <a:sym typeface="Wingdings" pitchFamily="2" charset="2"/>
            </a:endParaRPr>
          </a:p>
          <a:p>
            <a:r>
              <a:rPr/>
              <a:t>Ekki er hægt að mæla E° fyrir hálfhvarf; aðeins er hægt að mæla E°sellu fyrir allt oxunar-afoxunarhvarfið.</a:t>
            </a:r>
          </a:p>
          <a:p>
            <a:endParaRPr lang="en-US" dirty="0">
              <a:cs typeface="Arial" charset="0"/>
              <a:sym typeface="Wingdings" pitchFamily="2" charset="2"/>
            </a:endParaRPr>
          </a:p>
          <a:p>
            <a:r>
              <a:rPr/>
              <a:t>Staðalafoxunarmætti (E°red) hefur verið ákvarðað.</a:t>
            </a:r>
          </a:p>
          <a:p>
            <a:endParaRPr lang="en-US" dirty="0">
              <a:sym typeface="Wingdings" pitchFamily="2" charset="2"/>
            </a:endParaRPr>
          </a:p>
          <a:p>
            <a:r>
              <a:rPr/>
              <a:t>Gildi E° fyrir afoxun 2H+ jónir í H2(g) hefur verið skilgreint sem 0.000 V.</a:t>
            </a:r>
          </a:p>
          <a:p>
            <a:pPr lvl="1"/>
            <a:r>
              <a:rPr/>
              <a:t>Þetta er kallað staðalvetnisrafskaut (SHE).</a:t>
            </a:r>
          </a:p>
          <a:p>
            <a:endParaRPr lang="en-US" dirty="0"/>
          </a:p>
        </p:txBody>
      </p:sp>
      <p:graphicFrame>
        <p:nvGraphicFramePr>
          <p:cNvPr id="5" name="Object 4" descr="Eº sub cell = Eº sub cathode – Eº sub anode"/>
          <p:cNvGraphicFramePr>
            <a:graphicFrameLocks noGrp="1" noChangeAspect="1"/>
          </p:cNvGraphicFramePr>
          <p:nvPr>
            <p:extLst>
              <p:ext uri="{D42A27DB-BD31-4B8C-83A1-F6EECF244321}">
                <p14:modId xmlns:p14="http://schemas.microsoft.com/office/powerpoint/2010/main" val="3823786339"/>
              </p:ext>
            </p:extLst>
          </p:nvPr>
        </p:nvGraphicFramePr>
        <p:xfrm>
          <a:off x="3077736" y="1797213"/>
          <a:ext cx="2985391" cy="529911"/>
        </p:xfrm>
        <a:graphic>
          <a:graphicData uri="http://schemas.openxmlformats.org/presentationml/2006/ole">
            <mc:AlternateContent xmlns:mc="http://schemas.openxmlformats.org/markup-compatibility/2006">
              <mc:Choice xmlns:v="urn:schemas-microsoft-com:vml" Requires="v">
                <p:oleObj name="Equation" r:id="rId2" imgW="1422360" imgH="241200" progId="Equation.DSMT4">
                  <p:embed/>
                </p:oleObj>
              </mc:Choice>
              <mc:Fallback>
                <p:oleObj name="Equation" r:id="rId2" imgW="1422360" imgH="241200" progId="Equation.DSMT4">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7736" y="1797213"/>
                        <a:ext cx="2985391" cy="529911"/>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36055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 bakskaut og forskaut</a:t>
            </a:r>
          </a:p>
        </p:txBody>
      </p:sp>
      <p:sp>
        <p:nvSpPr>
          <p:cNvPr id="3" name="Content Placeholder 2"/>
          <p:cNvSpPr>
            <a:spLocks noGrp="1"/>
          </p:cNvSpPr>
          <p:nvPr>
            <p:ph idx="1"/>
          </p:nvPr>
        </p:nvSpPr>
        <p:spPr>
          <a:xfrm>
            <a:off x="628650" y="955965"/>
            <a:ext cx="7886700" cy="4641947"/>
          </a:xfrm>
        </p:spPr>
        <p:txBody>
          <a:bodyPr>
            <a:normAutofit/>
          </a:bodyPr>
          <a:lstStyle/>
          <a:p>
            <a:r>
              <a:rPr lang="en-US" dirty="0"/>
              <a:t>Zn (s) + 2H</a:t>
            </a:r>
            <a:r>
              <a:rPr lang="en-US" baseline="30000" dirty="0"/>
              <a:t>+</a:t>
            </a:r>
            <a:r>
              <a:rPr lang="en-US" dirty="0"/>
              <a:t>  </a:t>
            </a:r>
            <a:r>
              <a:rPr lang="en-US" dirty="0">
                <a:cs typeface="Times New Roman"/>
                <a:sym typeface="Wingdings" pitchFamily="2" charset="2"/>
              </a:rPr>
              <a:t>→</a:t>
            </a:r>
            <a:r>
              <a:rPr lang="en-US" dirty="0">
                <a:sym typeface="Wingdings" pitchFamily="2" charset="2"/>
              </a:rPr>
              <a:t> Zn</a:t>
            </a:r>
            <a:r>
              <a:rPr lang="en-US" baseline="30000" dirty="0">
                <a:sym typeface="Wingdings" pitchFamily="2" charset="2"/>
              </a:rPr>
              <a:t>2+</a:t>
            </a:r>
            <a:r>
              <a:rPr lang="en-US" dirty="0">
                <a:sym typeface="Wingdings" pitchFamily="2" charset="2"/>
              </a:rPr>
              <a:t>  + H</a:t>
            </a:r>
            <a:r>
              <a:rPr lang="en-US" baseline="-25000" dirty="0">
                <a:sym typeface="Wingdings" pitchFamily="2" charset="2"/>
              </a:rPr>
              <a:t>2</a:t>
            </a:r>
            <a:r>
              <a:rPr lang="en-US" dirty="0">
                <a:sym typeface="Wingdings" pitchFamily="2" charset="2"/>
              </a:rPr>
              <a:t> </a:t>
            </a:r>
          </a:p>
          <a:p>
            <a:pPr marL="0" indent="0">
              <a:buNone/>
            </a:pPr>
            <a:r>
              <a:rPr/>
              <a:t>Ecell° = +0.762 V</a:t>
            </a:r>
            <a:endParaRPr lang="en-US" dirty="0">
              <a:sym typeface="Wingdings" pitchFamily="2" charset="2"/>
            </a:endParaRPr>
          </a:p>
          <a:p>
            <a:pPr>
              <a:buNone/>
            </a:pPr>
            <a:endParaRPr lang="en-US" dirty="0">
              <a:sym typeface="Wingdings" pitchFamily="2" charset="2"/>
            </a:endParaRPr>
          </a:p>
          <a:p>
            <a:pPr>
              <a:buNone/>
            </a:pPr>
            <a:endParaRPr lang="en-US" dirty="0">
              <a:sym typeface="Wingdings" pitchFamily="2" charset="2"/>
            </a:endParaRPr>
          </a:p>
          <a:p>
            <a:r>
              <a:rPr/>
              <a:t>Gildi E°red fyrir öll önnur hálfhvörf hafa verið ákvörðuð miðað við SHE.</a:t>
            </a:r>
          </a:p>
          <a:p>
            <a:endParaRPr lang="en-US" dirty="0">
              <a:sym typeface="Wingdings" pitchFamily="2" charset="2"/>
            </a:endParaRPr>
          </a:p>
          <a:p>
            <a:endParaRPr lang="en-US" dirty="0">
              <a:sym typeface="Wingdings" pitchFamily="2" charset="2"/>
            </a:endParaRPr>
          </a:p>
          <a:p>
            <a:r>
              <a:rPr/>
              <a:t>Eoforskaut er dregið frá Eobakskaut þar sem oxun er andhverfa afoxunar.</a:t>
            </a:r>
          </a:p>
          <a:p>
            <a:endParaRPr lang="en-US" dirty="0"/>
          </a:p>
        </p:txBody>
      </p:sp>
      <p:graphicFrame>
        <p:nvGraphicFramePr>
          <p:cNvPr id="5" name="Object 4" descr="Eº sub cell = Eº sub cathode – Eº sub anode"/>
          <p:cNvGraphicFramePr>
            <a:graphicFrameLocks noGrp="1" noChangeAspect="1"/>
          </p:cNvGraphicFramePr>
          <p:nvPr>
            <p:extLst>
              <p:ext uri="{D42A27DB-BD31-4B8C-83A1-F6EECF244321}">
                <p14:modId xmlns:p14="http://schemas.microsoft.com/office/powerpoint/2010/main" val="1218547196"/>
              </p:ext>
            </p:extLst>
          </p:nvPr>
        </p:nvGraphicFramePr>
        <p:xfrm>
          <a:off x="3078163" y="1797050"/>
          <a:ext cx="2984500" cy="530225"/>
        </p:xfrm>
        <a:graphic>
          <a:graphicData uri="http://schemas.openxmlformats.org/presentationml/2006/ole">
            <mc:AlternateContent xmlns:mc="http://schemas.openxmlformats.org/markup-compatibility/2006">
              <mc:Choice xmlns:v="urn:schemas-microsoft-com:vml" Requires="v">
                <p:oleObj name="Equation" r:id="rId2" imgW="1422400" imgH="241300" progId="Equation.DSMT4">
                  <p:embed/>
                </p:oleObj>
              </mc:Choice>
              <mc:Fallback>
                <p:oleObj name="Equation" r:id="rId2" imgW="1422400" imgH="241300" progId="Equation.DSMT4">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8163" y="1797050"/>
                        <a:ext cx="29845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descr="+0.762V = Eº sub red times (2H+ right arrow H sub 2) – Eº sub red times (Zn sup 2+ right arrow Zn)"/>
          <p:cNvGraphicFramePr>
            <a:graphicFrameLocks noGrp="1" noChangeAspect="1"/>
          </p:cNvGraphicFramePr>
          <p:nvPr>
            <p:extLst>
              <p:ext uri="{D42A27DB-BD31-4B8C-83A1-F6EECF244321}">
                <p14:modId xmlns:p14="http://schemas.microsoft.com/office/powerpoint/2010/main" val="2049461327"/>
              </p:ext>
            </p:extLst>
          </p:nvPr>
        </p:nvGraphicFramePr>
        <p:xfrm>
          <a:off x="1924050" y="3259138"/>
          <a:ext cx="6061075" cy="530225"/>
        </p:xfrm>
        <a:graphic>
          <a:graphicData uri="http://schemas.openxmlformats.org/presentationml/2006/ole">
            <mc:AlternateContent xmlns:mc="http://schemas.openxmlformats.org/markup-compatibility/2006">
              <mc:Choice xmlns:v="urn:schemas-microsoft-com:vml" Requires="v">
                <p:oleObj name="Equation" r:id="rId4" imgW="2895480" imgH="241200" progId="Equation.DSMT4">
                  <p:embed/>
                </p:oleObj>
              </mc:Choice>
              <mc:Fallback>
                <p:oleObj name="Equation" r:id="rId4" imgW="2895480" imgH="241200" progId="Equation.DSMT4">
                  <p:embed/>
                  <p:pic>
                    <p:nvPicPr>
                      <p:cNvPr id="0" name="Object 6"/>
                      <p:cNvPicPr>
                        <a:picLocks noGrp="1" noChangeAspect="1" noChangeArrowheads="1"/>
                      </p:cNvPicPr>
                      <p:nvPr/>
                    </p:nvPicPr>
                    <p:blipFill>
                      <a:blip r:embed="rId5"/>
                      <a:srcRect/>
                      <a:stretch>
                        <a:fillRect/>
                      </a:stretch>
                    </p:blipFill>
                    <p:spPr bwMode="auto">
                      <a:xfrm>
                        <a:off x="1924050" y="3259138"/>
                        <a:ext cx="6061075" cy="530225"/>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91801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17.6</a:t>
            </a:r>
          </a:p>
        </p:txBody>
      </p:sp>
      <p:sp>
        <p:nvSpPr>
          <p:cNvPr id="7" name="Figure Legend"/>
          <p:cNvSpPr>
            <a:spLocks noGrp="1"/>
          </p:cNvSpPr>
          <p:nvPr>
            <p:ph idx="13"/>
          </p:nvPr>
        </p:nvSpPr>
        <p:spPr>
          <a:xfrm>
            <a:off x="481263" y="5365214"/>
            <a:ext cx="8034087" cy="824882"/>
          </a:xfrm>
        </p:spPr>
        <p:txBody>
          <a:bodyPr>
            <a:normAutofit/>
          </a:bodyPr>
          <a:lstStyle/>
          <a:p>
            <a:r>
              <a:rPr/>
              <a:t>Rafsella sem gerir kleift að mæla staðalrafskautsmætti fyrir hálfhvarfið Cu2+(aq) + 2e-  Cu(s) með tilraunum</a:t>
            </a:r>
            <a:endParaRPr lang="en-US" sz="1600" baseline="30000" dirty="0"/>
          </a:p>
        </p:txBody>
      </p:sp>
      <p:pic>
        <p:nvPicPr>
          <p:cNvPr id="13316" name="Picture 3" descr="slide_0033_img_002.png"/>
          <p:cNvPicPr>
            <a:picLocks noChangeAspect="1"/>
          </p:cNvPicPr>
          <p:nvPr/>
        </p:nvPicPr>
        <p:blipFill>
          <a:blip r:embed="rId4"/>
          <a:srcRect/>
          <a:stretch>
            <a:fillRect/>
          </a:stretch>
        </p:blipFill>
        <p:spPr>
          <a:xfrm>
            <a:off x="2277221" y="1246167"/>
            <a:ext cx="4457700" cy="3698875"/>
          </a:xfrm>
          <a:prstGeom prst="rect">
            <a:avLst/>
          </a:prstGeom>
        </p:spPr>
      </p:pic>
      <p:sp>
        <p:nvSpPr>
          <p:cNvPr id="133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2632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Tafla 17.1 Valdir staðalafoxunarspennur við 25 °C</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2500111"/>
              </p:ext>
            </p:extLst>
          </p:nvPr>
        </p:nvGraphicFramePr>
        <p:xfrm>
          <a:off x="628650" y="955675"/>
          <a:ext cx="7886700" cy="5562600"/>
        </p:xfrm>
        <a:graphic>
          <a:graphicData uri="http://schemas.openxmlformats.org/drawingml/2006/table">
            <a:tbl>
              <a:tblPr firstRow="1" bandRow="1">
                <a:tableStyleId>{5940675A-B579-460E-94D1-54222C63F5DA}</a:tableStyleId>
              </a:tblPr>
              <a:tblGrid>
                <a:gridCol w="5981470">
                  <a:extLst>
                    <a:ext uri="{9D8B030D-6E8A-4147-A177-3AD203B41FA5}">
                      <a16:colId xmlns:a16="http://schemas.microsoft.com/office/drawing/2014/main" val="20000"/>
                    </a:ext>
                  </a:extLst>
                </a:gridCol>
                <a:gridCol w="1905230">
                  <a:extLst>
                    <a:ext uri="{9D8B030D-6E8A-4147-A177-3AD203B41FA5}">
                      <a16:colId xmlns:a16="http://schemas.microsoft.com/office/drawing/2014/main" val="20001"/>
                    </a:ext>
                  </a:extLst>
                </a:gridCol>
              </a:tblGrid>
              <a:tr h="370840">
                <a:tc>
                  <a:txBody>
                    <a:bodyPr/>
                    <a:lstStyle/>
                    <a:p>
                      <a:pPr algn="ctr"/>
                      <a:r>
                        <a:t>Hálfhvarf</a:t>
                      </a:r>
                    </a:p>
                  </a:txBody>
                  <a:tcPr/>
                </a:tc>
                <a:tc>
                  <a:txBody>
                    <a:bodyPr/>
                    <a:lstStyle/>
                    <a:p>
                      <a:pPr algn="ctr"/>
                      <a:r>
                        <a:rPr lang="en-US" b="1" dirty="0"/>
                        <a:t>E° (V)</a:t>
                      </a:r>
                    </a:p>
                  </a:txBody>
                  <a:tcPr/>
                </a:tc>
                <a:extLst>
                  <a:ext uri="{0D108BD9-81ED-4DB2-BD59-A6C34878D82A}">
                    <a16:rowId xmlns:a16="http://schemas.microsoft.com/office/drawing/2014/main" val="10000"/>
                  </a:ext>
                </a:extLst>
              </a:tr>
              <a:tr h="370840">
                <a:tc>
                  <a:txBody>
                    <a:bodyPr/>
                    <a:lstStyle/>
                    <a:p>
                      <a:pPr algn="ctr"/>
                      <a:r>
                        <a:t>Hg22+(aq) + 2e− ⟶ 2Hg(l)</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+0.7973</a:t>
                      </a:r>
                      <a:endParaRPr lang="en-US" dirty="0"/>
                    </a:p>
                  </a:txBody>
                  <a:tcPr/>
                </a:tc>
                <a:extLst>
                  <a:ext uri="{0D108BD9-81ED-4DB2-BD59-A6C34878D82A}">
                    <a16:rowId xmlns:a16="http://schemas.microsoft.com/office/drawing/2014/main" val="10001"/>
                  </a:ext>
                </a:extLst>
              </a:tr>
              <a:tr h="370840">
                <a:tc>
                  <a:txBody>
                    <a:bodyPr/>
                    <a:lstStyle/>
                    <a:p>
                      <a:pPr algn="ctr"/>
                      <a:r>
                        <a:t>Fe3+(aq) + e− ⟶ Fe3+(aq)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+0.771</a:t>
                      </a:r>
                      <a:endParaRPr lang="en-US" dirty="0"/>
                    </a:p>
                  </a:txBody>
                  <a:tcPr/>
                </a:tc>
                <a:extLst>
                  <a:ext uri="{0D108BD9-81ED-4DB2-BD59-A6C34878D82A}">
                    <a16:rowId xmlns:a16="http://schemas.microsoft.com/office/drawing/2014/main" val="10002"/>
                  </a:ext>
                </a:extLst>
              </a:tr>
              <a:tr h="370840">
                <a:tc>
                  <a:txBody>
                    <a:bodyPr/>
                    <a:lstStyle/>
                    <a:p>
                      <a:pPr algn="ctr"/>
                      <a:r>
                        <a:t>MnO4−(aq) + 2H2O(l) + 3e− ⟶ MnO2(s) + 4OH− (aq)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+0.558</a:t>
                      </a:r>
                      <a:endParaRPr lang="en-US" dirty="0"/>
                    </a:p>
                  </a:txBody>
                  <a:tcPr/>
                </a:tc>
                <a:extLst>
                  <a:ext uri="{0D108BD9-81ED-4DB2-BD59-A6C34878D82A}">
                    <a16:rowId xmlns:a16="http://schemas.microsoft.com/office/drawing/2014/main" val="10003"/>
                  </a:ext>
                </a:extLst>
              </a:tr>
              <a:tr h="370840">
                <a:tc>
                  <a:txBody>
                    <a:bodyPr/>
                    <a:lstStyle/>
                    <a:p>
                      <a:pPr algn="ctr"/>
                      <a:r>
                        <a:rPr lang="en-US" sz="1350" b="0" i="0" u="none" strike="noStrike" kern="1200" baseline="0" dirty="0">
                          <a:solidFill>
                            <a:schemeClr val="tx1"/>
                          </a:solidFill>
                          <a:latin typeface="+mn-lt"/>
                          <a:ea typeface="+mn-ea"/>
                          <a:cs typeface="+mn-cs"/>
                        </a:rPr>
                        <a:t>I</a:t>
                      </a:r>
                      <a:r>
                        <a:rPr lang="en-US" sz="1350" b="0" i="0" u="none" strike="noStrike" kern="1200" baseline="-25000" dirty="0">
                          <a:solidFill>
                            <a:schemeClr val="tx1"/>
                          </a:solidFill>
                          <a:latin typeface="+mn-lt"/>
                          <a:ea typeface="+mn-ea"/>
                          <a:cs typeface="+mn-cs"/>
                        </a:rPr>
                        <a:t>2</a:t>
                      </a:r>
                      <a:r>
                        <a:rPr lang="en-US" sz="1350" b="0" i="0" u="none" strike="noStrike" kern="1200" baseline="0" dirty="0">
                          <a:solidFill>
                            <a:schemeClr val="tx1"/>
                          </a:solidFill>
                          <a:latin typeface="+mn-lt"/>
                          <a:ea typeface="+mn-ea"/>
                          <a:cs typeface="+mn-cs"/>
                        </a:rPr>
                        <a:t>(</a:t>
                      </a:r>
                      <a:r>
                        <a:rPr lang="en-US" sz="1350" b="0" i="1" u="none" strike="noStrike" kern="1200" baseline="0" dirty="0">
                          <a:solidFill>
                            <a:schemeClr val="tx1"/>
                          </a:solidFill>
                          <a:latin typeface="+mn-lt"/>
                          <a:ea typeface="+mn-ea"/>
                          <a:cs typeface="+mn-cs"/>
                        </a:rPr>
                        <a:t>s</a:t>
                      </a:r>
                      <a:r>
                        <a:rPr lang="en-US" sz="1350" b="0" i="0" u="none" strike="noStrike" kern="1200" baseline="0" dirty="0">
                          <a:solidFill>
                            <a:schemeClr val="tx1"/>
                          </a:solidFill>
                          <a:latin typeface="+mn-lt"/>
                          <a:ea typeface="+mn-ea"/>
                          <a:cs typeface="+mn-cs"/>
                        </a:rPr>
                        <a:t>) + 2e</a:t>
                      </a:r>
                      <a:r>
                        <a:rPr lang="pt-BR" sz="1350" b="0" i="0" u="none" strike="noStrike" kern="1200" baseline="30000" dirty="0">
                          <a:solidFill>
                            <a:schemeClr val="tx1"/>
                          </a:solidFill>
                          <a:latin typeface="+mn-lt"/>
                          <a:ea typeface="+mn-ea"/>
                          <a:cs typeface="+mn-cs"/>
                        </a:rPr>
                        <a:t>−</a:t>
                      </a:r>
                      <a:r>
                        <a:rPr lang="en-US" sz="1350" b="0" i="0" u="none" strike="noStrike" kern="1200" baseline="0" dirty="0">
                          <a:solidFill>
                            <a:schemeClr val="tx1"/>
                          </a:solidFill>
                          <a:latin typeface="+mn-lt"/>
                          <a:ea typeface="+mn-ea"/>
                          <a:cs typeface="+mn-cs"/>
                        </a:rPr>
                        <a:t> ⟶ 2I</a:t>
                      </a:r>
                      <a:r>
                        <a:rPr lang="pt-BR" sz="1350" b="0" i="0" u="none" strike="noStrike" kern="1200" baseline="30000" dirty="0">
                          <a:solidFill>
                            <a:schemeClr val="tx1"/>
                          </a:solidFill>
                          <a:latin typeface="+mn-lt"/>
                          <a:ea typeface="+mn-ea"/>
                          <a:cs typeface="+mn-cs"/>
                        </a:rPr>
                        <a:t>− </a:t>
                      </a:r>
                      <a:r>
                        <a:rPr lang="en-US" sz="1350" b="0" i="0" u="none" strike="noStrike" kern="1200" baseline="0" dirty="0">
                          <a:solidFill>
                            <a:schemeClr val="tx1"/>
                          </a:solidFill>
                          <a:latin typeface="+mn-lt"/>
                          <a:ea typeface="+mn-ea"/>
                          <a:cs typeface="+mn-cs"/>
                        </a:rPr>
                        <a:t>(</a:t>
                      </a:r>
                      <a:r>
                        <a:rPr lang="en-US" sz="1350" b="0" i="1" u="none" strike="noStrike" kern="1200" baseline="0" dirty="0" err="1">
                          <a:solidFill>
                            <a:schemeClr val="tx1"/>
                          </a:solidFill>
                          <a:latin typeface="+mn-lt"/>
                          <a:ea typeface="+mn-ea"/>
                          <a:cs typeface="+mn-cs"/>
                        </a:rPr>
                        <a:t>aq</a:t>
                      </a:r>
                      <a:r>
                        <a:rPr lang="en-US" sz="1350" b="0" i="0" u="none" strike="noStrike" kern="1200" baseline="0" dirty="0">
                          <a:solidFill>
                            <a:schemeClr val="tx1"/>
                          </a:solidFill>
                          <a:latin typeface="+mn-lt"/>
                          <a:ea typeface="+mn-ea"/>
                          <a:cs typeface="+mn-cs"/>
                        </a:rPr>
                        <a:t>)</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+0.5355</a:t>
                      </a:r>
                      <a:endParaRPr lang="en-US" dirty="0"/>
                    </a:p>
                  </a:txBody>
                  <a:tcPr/>
                </a:tc>
                <a:extLst>
                  <a:ext uri="{0D108BD9-81ED-4DB2-BD59-A6C34878D82A}">
                    <a16:rowId xmlns:a16="http://schemas.microsoft.com/office/drawing/2014/main" val="10004"/>
                  </a:ext>
                </a:extLst>
              </a:tr>
              <a:tr h="370840">
                <a:tc>
                  <a:txBody>
                    <a:bodyPr/>
                    <a:lstStyle/>
                    <a:p>
                      <a:pPr algn="ctr"/>
                      <a:r>
                        <a:t>NiO2 (s) + 2H2O(l) + 2e− ⟶ Ni(OH) 2(s) + 2OH− (aq)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+0.49</a:t>
                      </a:r>
                      <a:endParaRPr lang="en-US" dirty="0"/>
                    </a:p>
                  </a:txBody>
                  <a:tcPr/>
                </a:tc>
                <a:extLst>
                  <a:ext uri="{0D108BD9-81ED-4DB2-BD59-A6C34878D82A}">
                    <a16:rowId xmlns:a16="http://schemas.microsoft.com/office/drawing/2014/main" val="10005"/>
                  </a:ext>
                </a:extLst>
              </a:tr>
              <a:tr h="370840">
                <a:tc>
                  <a:txBody>
                    <a:bodyPr/>
                    <a:lstStyle/>
                    <a:p>
                      <a:pPr algn="ctr"/>
                      <a:r>
                        <a:t>Cu2+(aq) + 2e− ⟶ Cu(s)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+0.34</a:t>
                      </a:r>
                      <a:endParaRPr lang="en-US" dirty="0"/>
                    </a:p>
                  </a:txBody>
                  <a:tcPr/>
                </a:tc>
                <a:extLst>
                  <a:ext uri="{0D108BD9-81ED-4DB2-BD59-A6C34878D82A}">
                    <a16:rowId xmlns:a16="http://schemas.microsoft.com/office/drawing/2014/main" val="10006"/>
                  </a:ext>
                </a:extLst>
              </a:tr>
              <a:tr h="370840">
                <a:tc>
                  <a:txBody>
                    <a:bodyPr/>
                    <a:lstStyle/>
                    <a:p>
                      <a:pPr algn="ctr"/>
                      <a:r>
                        <a:t>Hg2Cl2 (s) + 2e− ⟶ 2Hg(l) + 2Cl− (aq)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+0.26808</a:t>
                      </a:r>
                      <a:endParaRPr lang="en-US" dirty="0"/>
                    </a:p>
                  </a:txBody>
                  <a:tcPr/>
                </a:tc>
                <a:extLst>
                  <a:ext uri="{0D108BD9-81ED-4DB2-BD59-A6C34878D82A}">
                    <a16:rowId xmlns:a16="http://schemas.microsoft.com/office/drawing/2014/main" val="10007"/>
                  </a:ext>
                </a:extLst>
              </a:tr>
              <a:tr h="370840">
                <a:tc>
                  <a:txBody>
                    <a:bodyPr/>
                    <a:lstStyle/>
                    <a:p>
                      <a:pPr algn="ctr"/>
                      <a:r>
                        <a:t>AgCl(s) + e− ⟶ Ag(s) + Cl− (aq)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+0.22233</a:t>
                      </a:r>
                      <a:endParaRPr lang="en-US" dirty="0"/>
                    </a:p>
                  </a:txBody>
                  <a:tcPr/>
                </a:tc>
                <a:extLst>
                  <a:ext uri="{0D108BD9-81ED-4DB2-BD59-A6C34878D82A}">
                    <a16:rowId xmlns:a16="http://schemas.microsoft.com/office/drawing/2014/main" val="10008"/>
                  </a:ext>
                </a:extLst>
              </a:tr>
              <a:tr h="370840">
                <a:tc>
                  <a:txBody>
                    <a:bodyPr/>
                    <a:lstStyle/>
                    <a:p>
                      <a:pPr algn="ctr"/>
                      <a:r>
                        <a:t>Sn4+(aq) + 2e− ⟶ Sn2+(aq)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+0.151</a:t>
                      </a:r>
                      <a:endParaRPr lang="en-US" dirty="0"/>
                    </a:p>
                  </a:txBody>
                  <a:tcPr/>
                </a:tc>
                <a:extLst>
                  <a:ext uri="{0D108BD9-81ED-4DB2-BD59-A6C34878D82A}">
                    <a16:rowId xmlns:a16="http://schemas.microsoft.com/office/drawing/2014/main" val="10009"/>
                  </a:ext>
                </a:extLst>
              </a:tr>
              <a:tr h="370840">
                <a:tc>
                  <a:txBody>
                    <a:bodyPr/>
                    <a:lstStyle/>
                    <a:p>
                      <a:pPr algn="ctr"/>
                      <a:r>
                        <a:rPr lang="en-US" sz="1350" b="0" i="0" u="none" strike="noStrike" kern="1200" baseline="0" dirty="0">
                          <a:solidFill>
                            <a:schemeClr val="tx1"/>
                          </a:solidFill>
                          <a:latin typeface="+mn-lt"/>
                          <a:ea typeface="+mn-ea"/>
                          <a:cs typeface="+mn-cs"/>
                        </a:rPr>
                        <a:t>2H</a:t>
                      </a:r>
                      <a:r>
                        <a:rPr lang="en-US" sz="1350" b="0" i="0" u="none" strike="noStrike" kern="1200" baseline="30000" dirty="0">
                          <a:solidFill>
                            <a:schemeClr val="tx1"/>
                          </a:solidFill>
                          <a:latin typeface="+mn-lt"/>
                          <a:ea typeface="+mn-ea"/>
                          <a:cs typeface="+mn-cs"/>
                        </a:rPr>
                        <a:t>+ </a:t>
                      </a:r>
                      <a:r>
                        <a:rPr lang="en-US" sz="1350" b="0" i="0" u="none" strike="noStrike" kern="1200" baseline="0" dirty="0">
                          <a:solidFill>
                            <a:schemeClr val="tx1"/>
                          </a:solidFill>
                          <a:latin typeface="+mn-lt"/>
                          <a:ea typeface="+mn-ea"/>
                          <a:cs typeface="+mn-cs"/>
                        </a:rPr>
                        <a:t>(</a:t>
                      </a:r>
                      <a:r>
                        <a:rPr lang="en-US" sz="1350" b="0" i="1" u="none" strike="noStrike" kern="1200" baseline="0" dirty="0" err="1">
                          <a:solidFill>
                            <a:schemeClr val="tx1"/>
                          </a:solidFill>
                          <a:latin typeface="+mn-lt"/>
                          <a:ea typeface="+mn-ea"/>
                          <a:cs typeface="+mn-cs"/>
                        </a:rPr>
                        <a:t>aq</a:t>
                      </a:r>
                      <a:r>
                        <a:rPr lang="en-US" sz="1350" b="0" i="0" u="none" strike="noStrike" kern="1200" baseline="0" dirty="0">
                          <a:solidFill>
                            <a:schemeClr val="tx1"/>
                          </a:solidFill>
                          <a:latin typeface="+mn-lt"/>
                          <a:ea typeface="+mn-ea"/>
                          <a:cs typeface="+mn-cs"/>
                        </a:rPr>
                        <a:t>) + 2e</a:t>
                      </a:r>
                      <a:r>
                        <a:rPr lang="pt-BR" sz="1350" b="0" i="0" u="none" strike="noStrike" kern="1200" baseline="30000" dirty="0">
                          <a:solidFill>
                            <a:schemeClr val="tx1"/>
                          </a:solidFill>
                          <a:latin typeface="+mn-lt"/>
                          <a:ea typeface="+mn-ea"/>
                          <a:cs typeface="+mn-cs"/>
                        </a:rPr>
                        <a:t>−</a:t>
                      </a:r>
                      <a:r>
                        <a:rPr lang="en-US" sz="1350" b="0" i="0" u="none" strike="noStrike" kern="1200" baseline="0" dirty="0">
                          <a:solidFill>
                            <a:schemeClr val="tx1"/>
                          </a:solidFill>
                          <a:latin typeface="+mn-lt"/>
                          <a:ea typeface="+mn-ea"/>
                          <a:cs typeface="+mn-cs"/>
                        </a:rPr>
                        <a:t> ⟶ H</a:t>
                      </a:r>
                      <a:r>
                        <a:rPr lang="en-US" sz="1350" b="0" i="0" u="none" strike="noStrike" kern="1200" baseline="-25000" dirty="0">
                          <a:solidFill>
                            <a:schemeClr val="tx1"/>
                          </a:solidFill>
                          <a:latin typeface="+mn-lt"/>
                          <a:ea typeface="+mn-ea"/>
                          <a:cs typeface="+mn-cs"/>
                        </a:rPr>
                        <a:t>2 </a:t>
                      </a:r>
                      <a:r>
                        <a:rPr lang="en-US" sz="1350" b="0" i="0" u="none" strike="noStrike" kern="1200" baseline="0" dirty="0">
                          <a:solidFill>
                            <a:schemeClr val="tx1"/>
                          </a:solidFill>
                          <a:latin typeface="+mn-lt"/>
                          <a:ea typeface="+mn-ea"/>
                          <a:cs typeface="+mn-cs"/>
                        </a:rPr>
                        <a:t>(</a:t>
                      </a:r>
                      <a:r>
                        <a:rPr lang="en-US" sz="1350" b="0" i="1" u="none" strike="noStrike" kern="1200" baseline="0" dirty="0">
                          <a:solidFill>
                            <a:schemeClr val="tx1"/>
                          </a:solidFill>
                          <a:latin typeface="+mn-lt"/>
                          <a:ea typeface="+mn-ea"/>
                          <a:cs typeface="+mn-cs"/>
                        </a:rPr>
                        <a:t>g</a:t>
                      </a:r>
                      <a:r>
                        <a:rPr lang="en-US" sz="1350" b="0" i="0" u="none" strike="noStrike" kern="1200" baseline="0" dirty="0">
                          <a:solidFill>
                            <a:schemeClr val="tx1"/>
                          </a:solidFill>
                          <a:latin typeface="+mn-lt"/>
                          <a:ea typeface="+mn-ea"/>
                          <a:cs typeface="+mn-cs"/>
                        </a:rPr>
                        <a:t>)</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0.00</a:t>
                      </a:r>
                      <a:endParaRPr lang="en-US" dirty="0"/>
                    </a:p>
                  </a:txBody>
                  <a:tcPr/>
                </a:tc>
                <a:extLst>
                  <a:ext uri="{0D108BD9-81ED-4DB2-BD59-A6C34878D82A}">
                    <a16:rowId xmlns:a16="http://schemas.microsoft.com/office/drawing/2014/main" val="10010"/>
                  </a:ext>
                </a:extLst>
              </a:tr>
              <a:tr h="370840">
                <a:tc>
                  <a:txBody>
                    <a:bodyPr/>
                    <a:lstStyle/>
                    <a:p>
                      <a:pPr algn="ctr"/>
                      <a:r>
                        <a:t>Pb2+ (aq) + 2e− ⟶ Pb(s)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−0.1262</a:t>
                      </a:r>
                      <a:endParaRPr lang="en-US" dirty="0"/>
                    </a:p>
                  </a:txBody>
                  <a:tcPr/>
                </a:tc>
                <a:extLst>
                  <a:ext uri="{0D108BD9-81ED-4DB2-BD59-A6C34878D82A}">
                    <a16:rowId xmlns:a16="http://schemas.microsoft.com/office/drawing/2014/main" val="10011"/>
                  </a:ext>
                </a:extLst>
              </a:tr>
              <a:tr h="370840">
                <a:tc>
                  <a:txBody>
                    <a:bodyPr/>
                    <a:lstStyle/>
                    <a:p>
                      <a:pPr algn="ctr"/>
                      <a:r>
                        <a:t>Sn2+ (aq) + 2e− ⟶ Sn(s)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−0.1375</a:t>
                      </a:r>
                      <a:endParaRPr lang="en-US" dirty="0"/>
                    </a:p>
                  </a:txBody>
                  <a:tcPr/>
                </a:tc>
                <a:extLst>
                  <a:ext uri="{0D108BD9-81ED-4DB2-BD59-A6C34878D82A}">
                    <a16:rowId xmlns:a16="http://schemas.microsoft.com/office/drawing/2014/main" val="10012"/>
                  </a:ext>
                </a:extLst>
              </a:tr>
              <a:tr h="370840">
                <a:tc>
                  <a:txBody>
                    <a:bodyPr/>
                    <a:lstStyle/>
                    <a:p>
                      <a:pPr algn="ctr"/>
                      <a:r>
                        <a:t>Ni2+ (aq) + 2e− ⟶ Ni(s)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−0.257</a:t>
                      </a:r>
                      <a:endParaRPr lang="en-US" dirty="0"/>
                    </a:p>
                  </a:txBody>
                  <a:tcPr/>
                </a:tc>
                <a:extLst>
                  <a:ext uri="{0D108BD9-81ED-4DB2-BD59-A6C34878D82A}">
                    <a16:rowId xmlns:a16="http://schemas.microsoft.com/office/drawing/2014/main" val="10013"/>
                  </a:ext>
                </a:extLst>
              </a:tr>
              <a:tr h="370840">
                <a:tc>
                  <a:txBody>
                    <a:bodyPr/>
                    <a:lstStyle/>
                    <a:p>
                      <a:pPr algn="ctr"/>
                      <a:r>
                        <a:t>Co2+ (aq) + 2e− ⟶ Co(s)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−0.28</a:t>
                      </a:r>
                      <a:endParaRPr lang="en-US" dirty="0"/>
                    </a:p>
                  </a:txBody>
                  <a:tcPr/>
                </a:tc>
                <a:extLst>
                  <a:ext uri="{0D108BD9-81ED-4DB2-BD59-A6C34878D82A}">
                    <a16:rowId xmlns:a16="http://schemas.microsoft.com/office/drawing/2014/main" val="10014"/>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38776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Tafla 17.1 Valdir staðalafoxunarmættir við 25 °C (framhald)</a:t>
            </a:r>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3865692958"/>
              </p:ext>
            </p:extLst>
          </p:nvPr>
        </p:nvGraphicFramePr>
        <p:xfrm>
          <a:off x="628650" y="955675"/>
          <a:ext cx="7886700" cy="5562600"/>
        </p:xfrm>
        <a:graphic>
          <a:graphicData uri="http://schemas.openxmlformats.org/drawingml/2006/table">
            <a:tbl>
              <a:tblPr firstRow="1" bandRow="1">
                <a:tableStyleId>{5940675A-B579-460E-94D1-54222C63F5DA}</a:tableStyleId>
              </a:tblPr>
              <a:tblGrid>
                <a:gridCol w="5981470">
                  <a:extLst>
                    <a:ext uri="{9D8B030D-6E8A-4147-A177-3AD203B41FA5}">
                      <a16:colId xmlns:a16="http://schemas.microsoft.com/office/drawing/2014/main" val="20000"/>
                    </a:ext>
                  </a:extLst>
                </a:gridCol>
                <a:gridCol w="1905230">
                  <a:extLst>
                    <a:ext uri="{9D8B030D-6E8A-4147-A177-3AD203B41FA5}">
                      <a16:colId xmlns:a16="http://schemas.microsoft.com/office/drawing/2014/main" val="20001"/>
                    </a:ext>
                  </a:extLst>
                </a:gridCol>
              </a:tblGrid>
              <a:tr h="370840">
                <a:tc>
                  <a:txBody>
                    <a:bodyPr/>
                    <a:lstStyle/>
                    <a:p>
                      <a:pPr algn="ctr"/>
                      <a:r>
                        <a:t>Hálfhvarf</a:t>
                      </a:r>
                    </a:p>
                  </a:txBody>
                  <a:tcPr/>
                </a:tc>
                <a:tc>
                  <a:txBody>
                    <a:bodyPr/>
                    <a:lstStyle/>
                    <a:p>
                      <a:pPr algn="ctr"/>
                      <a:r>
                        <a:rPr lang="en-US" b="1" dirty="0"/>
                        <a:t>E° (V)</a:t>
                      </a:r>
                    </a:p>
                  </a:txBody>
                  <a:tcPr/>
                </a:tc>
                <a:extLst>
                  <a:ext uri="{0D108BD9-81ED-4DB2-BD59-A6C34878D82A}">
                    <a16:rowId xmlns:a16="http://schemas.microsoft.com/office/drawing/2014/main" val="10000"/>
                  </a:ext>
                </a:extLst>
              </a:tr>
              <a:tr h="370840">
                <a:tc>
                  <a:txBody>
                    <a:bodyPr/>
                    <a:lstStyle/>
                    <a:p>
                      <a:pPr algn="ctr"/>
                      <a:r>
                        <a:rPr lang="en-US" sz="1350" b="0" i="0" u="none" strike="noStrike" kern="1200" baseline="0" dirty="0">
                          <a:solidFill>
                            <a:schemeClr val="tx1"/>
                          </a:solidFill>
                          <a:latin typeface="+mn-lt"/>
                          <a:ea typeface="+mn-ea"/>
                          <a:cs typeface="+mn-cs"/>
                        </a:rPr>
                        <a:t>PbSO</a:t>
                      </a:r>
                      <a:r>
                        <a:rPr lang="en-US" sz="1350" b="0" i="0" u="none" strike="noStrike" kern="1200" baseline="-25000" dirty="0">
                          <a:solidFill>
                            <a:schemeClr val="tx1"/>
                          </a:solidFill>
                          <a:latin typeface="+mn-lt"/>
                          <a:ea typeface="+mn-ea"/>
                          <a:cs typeface="+mn-cs"/>
                        </a:rPr>
                        <a:t>4 </a:t>
                      </a:r>
                      <a:r>
                        <a:rPr lang="en-US" sz="1350" b="0" i="0" u="none" strike="noStrike" kern="1200" baseline="0" dirty="0">
                          <a:solidFill>
                            <a:schemeClr val="tx1"/>
                          </a:solidFill>
                          <a:latin typeface="+mn-lt"/>
                          <a:ea typeface="+mn-ea"/>
                          <a:cs typeface="+mn-cs"/>
                        </a:rPr>
                        <a:t>(</a:t>
                      </a:r>
                      <a:r>
                        <a:rPr lang="en-US" sz="1350" b="0" i="1" u="none" strike="noStrike" kern="1200" baseline="0" dirty="0">
                          <a:solidFill>
                            <a:schemeClr val="tx1"/>
                          </a:solidFill>
                          <a:latin typeface="+mn-lt"/>
                          <a:ea typeface="+mn-ea"/>
                          <a:cs typeface="+mn-cs"/>
                        </a:rPr>
                        <a:t>s</a:t>
                      </a:r>
                      <a:r>
                        <a:rPr lang="en-US" sz="1350" b="0" i="0" u="none" strike="noStrike" kern="1200" baseline="0" dirty="0">
                          <a:solidFill>
                            <a:schemeClr val="tx1"/>
                          </a:solidFill>
                          <a:latin typeface="+mn-lt"/>
                          <a:ea typeface="+mn-ea"/>
                          <a:cs typeface="+mn-cs"/>
                        </a:rPr>
                        <a:t>) + 2e</a:t>
                      </a:r>
                      <a:r>
                        <a:rPr lang="pt-BR" sz="1350" b="0" i="0" u="none" strike="noStrike" kern="1200" baseline="30000" dirty="0">
                          <a:solidFill>
                            <a:schemeClr val="tx1"/>
                          </a:solidFill>
                          <a:latin typeface="+mn-lt"/>
                          <a:ea typeface="+mn-ea"/>
                          <a:cs typeface="+mn-cs"/>
                        </a:rPr>
                        <a:t>−</a:t>
                      </a:r>
                      <a:r>
                        <a:rPr lang="en-US" sz="1350" b="0" i="0" u="none" strike="noStrike" kern="1200" baseline="0" dirty="0">
                          <a:solidFill>
                            <a:schemeClr val="tx1"/>
                          </a:solidFill>
                          <a:latin typeface="+mn-lt"/>
                          <a:ea typeface="+mn-ea"/>
                          <a:cs typeface="+mn-cs"/>
                        </a:rPr>
                        <a:t> ⟶ </a:t>
                      </a:r>
                      <a:r>
                        <a:rPr lang="en-US" sz="1350" b="0" i="0" u="none" strike="noStrike" kern="1200" baseline="0" dirty="0" err="1">
                          <a:solidFill>
                            <a:schemeClr val="tx1"/>
                          </a:solidFill>
                          <a:latin typeface="+mn-lt"/>
                          <a:ea typeface="+mn-ea"/>
                          <a:cs typeface="+mn-cs"/>
                        </a:rPr>
                        <a:t>Pb</a:t>
                      </a:r>
                      <a:r>
                        <a:rPr lang="en-US" sz="1350" b="0" i="0" u="none" strike="noStrike" kern="1200" baseline="0" dirty="0">
                          <a:solidFill>
                            <a:schemeClr val="tx1"/>
                          </a:solidFill>
                          <a:latin typeface="+mn-lt"/>
                          <a:ea typeface="+mn-ea"/>
                          <a:cs typeface="+mn-cs"/>
                        </a:rPr>
                        <a:t>(</a:t>
                      </a:r>
                      <a:r>
                        <a:rPr lang="en-US" sz="1350" b="0" i="1" u="none" strike="noStrike" kern="1200" baseline="0" dirty="0">
                          <a:solidFill>
                            <a:schemeClr val="tx1"/>
                          </a:solidFill>
                          <a:latin typeface="+mn-lt"/>
                          <a:ea typeface="+mn-ea"/>
                          <a:cs typeface="+mn-cs"/>
                        </a:rPr>
                        <a:t>s</a:t>
                      </a:r>
                      <a:r>
                        <a:rPr lang="en-US" sz="1350" b="0" i="0" u="none" strike="noStrike" kern="1200" baseline="0" dirty="0">
                          <a:solidFill>
                            <a:schemeClr val="tx1"/>
                          </a:solidFill>
                          <a:latin typeface="+mn-lt"/>
                          <a:ea typeface="+mn-ea"/>
                          <a:cs typeface="+mn-cs"/>
                        </a:rPr>
                        <a:t>) + SO</a:t>
                      </a:r>
                      <a:r>
                        <a:rPr lang="en-US" sz="1350" b="0" i="0" u="none" strike="noStrike" kern="1200" baseline="-25000" dirty="0">
                          <a:solidFill>
                            <a:schemeClr val="tx1"/>
                          </a:solidFill>
                          <a:latin typeface="+mn-lt"/>
                          <a:ea typeface="+mn-ea"/>
                          <a:cs typeface="+mn-cs"/>
                        </a:rPr>
                        <a:t>4</a:t>
                      </a:r>
                      <a:r>
                        <a:rPr lang="en-US" sz="1350" b="0" i="0" u="none" strike="noStrike" kern="1200" baseline="30000" dirty="0">
                          <a:solidFill>
                            <a:schemeClr val="tx1"/>
                          </a:solidFill>
                          <a:latin typeface="+mn-lt"/>
                          <a:ea typeface="+mn-ea"/>
                          <a:cs typeface="+mn-cs"/>
                        </a:rPr>
                        <a:t>2</a:t>
                      </a:r>
                      <a:r>
                        <a:rPr lang="pt-BR" sz="1350" b="0" i="0" u="none" strike="noStrike" kern="1200" baseline="30000" dirty="0">
                          <a:solidFill>
                            <a:schemeClr val="tx1"/>
                          </a:solidFill>
                          <a:latin typeface="+mn-lt"/>
                          <a:ea typeface="+mn-ea"/>
                          <a:cs typeface="+mn-cs"/>
                        </a:rPr>
                        <a:t>− </a:t>
                      </a:r>
                      <a:r>
                        <a:rPr lang="en-US" sz="1350" b="0" i="0" u="none" strike="noStrike" kern="1200" baseline="0" dirty="0">
                          <a:solidFill>
                            <a:schemeClr val="tx1"/>
                          </a:solidFill>
                          <a:latin typeface="+mn-lt"/>
                          <a:ea typeface="+mn-ea"/>
                          <a:cs typeface="+mn-cs"/>
                        </a:rPr>
                        <a:t>(</a:t>
                      </a:r>
                      <a:r>
                        <a:rPr lang="en-US" sz="1350" b="0" i="1" u="none" strike="noStrike" kern="1200" baseline="0" dirty="0" err="1">
                          <a:solidFill>
                            <a:schemeClr val="tx1"/>
                          </a:solidFill>
                          <a:latin typeface="+mn-lt"/>
                          <a:ea typeface="+mn-ea"/>
                          <a:cs typeface="+mn-cs"/>
                        </a:rPr>
                        <a:t>aq</a:t>
                      </a:r>
                      <a:r>
                        <a:rPr lang="en-US" sz="1350" b="0" i="0" u="none" strike="noStrike" kern="1200" baseline="0" dirty="0">
                          <a:solidFill>
                            <a:schemeClr val="tx1"/>
                          </a:solidFill>
                          <a:latin typeface="+mn-lt"/>
                          <a:ea typeface="+mn-ea"/>
                          <a:cs typeface="+mn-cs"/>
                        </a:rPr>
                        <a:t>)</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−0.3505</a:t>
                      </a:r>
                      <a:endParaRPr lang="en-US" dirty="0"/>
                    </a:p>
                  </a:txBody>
                  <a:tcPr/>
                </a:tc>
                <a:extLst>
                  <a:ext uri="{0D108BD9-81ED-4DB2-BD59-A6C34878D82A}">
                    <a16:rowId xmlns:a16="http://schemas.microsoft.com/office/drawing/2014/main" val="10001"/>
                  </a:ext>
                </a:extLst>
              </a:tr>
              <a:tr h="370840">
                <a:tc>
                  <a:txBody>
                    <a:bodyPr/>
                    <a:lstStyle/>
                    <a:p>
                      <a:pPr algn="ctr"/>
                      <a:r>
                        <a:t>Cd2+(aq) + 2e− ⟶ Cd(s)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−0.4030</a:t>
                      </a:r>
                      <a:endParaRPr lang="en-US" dirty="0"/>
                    </a:p>
                  </a:txBody>
                  <a:tcPr/>
                </a:tc>
                <a:extLst>
                  <a:ext uri="{0D108BD9-81ED-4DB2-BD59-A6C34878D82A}">
                    <a16:rowId xmlns:a16="http://schemas.microsoft.com/office/drawing/2014/main" val="10002"/>
                  </a:ext>
                </a:extLst>
              </a:tr>
              <a:tr h="370840">
                <a:tc>
                  <a:txBody>
                    <a:bodyPr/>
                    <a:lstStyle/>
                    <a:p>
                      <a:pPr algn="ctr"/>
                      <a:r>
                        <a:t>Fe2+(aq) + 2e− ⟶ Fe(s)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−0.447</a:t>
                      </a:r>
                      <a:endParaRPr lang="en-US" dirty="0"/>
                    </a:p>
                  </a:txBody>
                  <a:tcPr/>
                </a:tc>
                <a:extLst>
                  <a:ext uri="{0D108BD9-81ED-4DB2-BD59-A6C34878D82A}">
                    <a16:rowId xmlns:a16="http://schemas.microsoft.com/office/drawing/2014/main" val="10003"/>
                  </a:ext>
                </a:extLst>
              </a:tr>
              <a:tr h="370840">
                <a:tc>
                  <a:txBody>
                    <a:bodyPr/>
                    <a:lstStyle/>
                    <a:p>
                      <a:pPr algn="ctr"/>
                      <a:r>
                        <a:t>Cr3+(aq) + 3e− ⟶ Cr(s)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−0.744</a:t>
                      </a:r>
                      <a:endParaRPr lang="en-US" dirty="0"/>
                    </a:p>
                  </a:txBody>
                  <a:tcPr/>
                </a:tc>
                <a:extLst>
                  <a:ext uri="{0D108BD9-81ED-4DB2-BD59-A6C34878D82A}">
                    <a16:rowId xmlns:a16="http://schemas.microsoft.com/office/drawing/2014/main" val="10004"/>
                  </a:ext>
                </a:extLst>
              </a:tr>
              <a:tr h="370840">
                <a:tc>
                  <a:txBody>
                    <a:bodyPr/>
                    <a:lstStyle/>
                    <a:p>
                      <a:pPr algn="ctr"/>
                      <a:r>
                        <a:t>Mn2+(aq) + 2e− ⟶ Mn(s)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−1.185</a:t>
                      </a:r>
                      <a:endParaRPr lang="en-US" dirty="0"/>
                    </a:p>
                  </a:txBody>
                  <a:tcPr/>
                </a:tc>
                <a:extLst>
                  <a:ext uri="{0D108BD9-81ED-4DB2-BD59-A6C34878D82A}">
                    <a16:rowId xmlns:a16="http://schemas.microsoft.com/office/drawing/2014/main" val="10005"/>
                  </a:ext>
                </a:extLst>
              </a:tr>
              <a:tr h="370840">
                <a:tc>
                  <a:txBody>
                    <a:bodyPr/>
                    <a:lstStyle/>
                    <a:p>
                      <a:pPr algn="ctr"/>
                      <a:r>
                        <a:t>Zn(OH)2(s) + 2e− ⟶ Zn(s) + 2OH− (aq)</a:t>
                      </a:r>
                      <a:endParaRPr lang="en-US" dirty="0"/>
                    </a:p>
                  </a:txBody>
                  <a:tcPr/>
                </a:tc>
                <a:tc>
                  <a:txBody>
                    <a:bodyPr/>
                    <a:lstStyle/>
                    <a:p>
                      <a:pPr algn="ctr"/>
                      <a:r>
                        <a:rPr lang="en-US" sz="1350" b="0" i="0" u="none" strike="noStrike" kern="1200" baseline="0" dirty="0">
                          <a:solidFill>
                            <a:schemeClr val="tx1"/>
                          </a:solidFill>
                          <a:latin typeface="+mn-lt"/>
                          <a:ea typeface="+mn-ea"/>
                          <a:cs typeface="+mn-cs"/>
                        </a:rPr>
                        <a:t>−1.245</a:t>
                      </a:r>
                      <a:endParaRPr lang="en-US" dirty="0"/>
                    </a:p>
                  </a:txBody>
                  <a:tcPr/>
                </a:tc>
                <a:extLst>
                  <a:ext uri="{0D108BD9-81ED-4DB2-BD59-A6C34878D82A}">
                    <a16:rowId xmlns:a16="http://schemas.microsoft.com/office/drawing/2014/main" val="10006"/>
                  </a:ext>
                </a:extLst>
              </a:tr>
              <a:tr h="370840">
                <a:tc>
                  <a:txBody>
                    <a:bodyPr/>
                    <a:lstStyle/>
                    <a:p>
                      <a:pPr algn="ctr"/>
                      <a:r>
                        <a:t>Zn2+(aq) + 2e− ⟶ Zn(s)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−0.7618</a:t>
                      </a:r>
                      <a:endParaRPr lang="en-US" dirty="0"/>
                    </a:p>
                  </a:txBody>
                  <a:tcPr/>
                </a:tc>
                <a:extLst>
                  <a:ext uri="{0D108BD9-81ED-4DB2-BD59-A6C34878D82A}">
                    <a16:rowId xmlns:a16="http://schemas.microsoft.com/office/drawing/2014/main" val="10007"/>
                  </a:ext>
                </a:extLst>
              </a:tr>
              <a:tr h="370840">
                <a:tc>
                  <a:txBody>
                    <a:bodyPr/>
                    <a:lstStyle/>
                    <a:p>
                      <a:pPr algn="ctr"/>
                      <a:r>
                        <a:t>Al3+(aq) + 3e− ⟶ Al(s)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−1.662</a:t>
                      </a:r>
                      <a:endParaRPr lang="en-US" dirty="0"/>
                    </a:p>
                  </a:txBody>
                  <a:tcPr/>
                </a:tc>
                <a:extLst>
                  <a:ext uri="{0D108BD9-81ED-4DB2-BD59-A6C34878D82A}">
                    <a16:rowId xmlns:a16="http://schemas.microsoft.com/office/drawing/2014/main" val="10008"/>
                  </a:ext>
                </a:extLst>
              </a:tr>
              <a:tr h="370840">
                <a:tc>
                  <a:txBody>
                    <a:bodyPr/>
                    <a:lstStyle/>
                    <a:p>
                      <a:pPr algn="ctr"/>
                      <a:r>
                        <a:t>Mg2(aq) + 2e− ⟶ Mg(s)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−2.372</a:t>
                      </a:r>
                      <a:endParaRPr lang="en-US" dirty="0"/>
                    </a:p>
                  </a:txBody>
                  <a:tcPr/>
                </a:tc>
                <a:extLst>
                  <a:ext uri="{0D108BD9-81ED-4DB2-BD59-A6C34878D82A}">
                    <a16:rowId xmlns:a16="http://schemas.microsoft.com/office/drawing/2014/main" val="10009"/>
                  </a:ext>
                </a:extLst>
              </a:tr>
              <a:tr h="370840">
                <a:tc>
                  <a:txBody>
                    <a:bodyPr/>
                    <a:lstStyle/>
                    <a:p>
                      <a:pPr algn="ctr"/>
                      <a:r>
                        <a:t>Na+ (aq) + e− ⟶ Na(s)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−2.71</a:t>
                      </a:r>
                      <a:endParaRPr lang="en-US" dirty="0"/>
                    </a:p>
                  </a:txBody>
                  <a:tcPr/>
                </a:tc>
                <a:extLst>
                  <a:ext uri="{0D108BD9-81ED-4DB2-BD59-A6C34878D82A}">
                    <a16:rowId xmlns:a16="http://schemas.microsoft.com/office/drawing/2014/main" val="10010"/>
                  </a:ext>
                </a:extLst>
              </a:tr>
              <a:tr h="370840">
                <a:tc>
                  <a:txBody>
                    <a:bodyPr/>
                    <a:lstStyle/>
                    <a:p>
                      <a:pPr algn="ctr"/>
                      <a:r>
                        <a:t>Ca2+(aq) + 2e− ⟶ Ca(s)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−2.868</a:t>
                      </a:r>
                      <a:endParaRPr lang="en-US" dirty="0"/>
                    </a:p>
                  </a:txBody>
                  <a:tcPr/>
                </a:tc>
                <a:extLst>
                  <a:ext uri="{0D108BD9-81ED-4DB2-BD59-A6C34878D82A}">
                    <a16:rowId xmlns:a16="http://schemas.microsoft.com/office/drawing/2014/main" val="10011"/>
                  </a:ext>
                </a:extLst>
              </a:tr>
              <a:tr h="370840">
                <a:tc>
                  <a:txBody>
                    <a:bodyPr/>
                    <a:lstStyle/>
                    <a:p>
                      <a:pPr algn="ctr"/>
                      <a:r>
                        <a:t>Ba2+(aq) + 2e− ⟶ Ba(s)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−2.912</a:t>
                      </a:r>
                      <a:endParaRPr lang="en-US" dirty="0"/>
                    </a:p>
                  </a:txBody>
                  <a:tcPr/>
                </a:tc>
                <a:extLst>
                  <a:ext uri="{0D108BD9-81ED-4DB2-BD59-A6C34878D82A}">
                    <a16:rowId xmlns:a16="http://schemas.microsoft.com/office/drawing/2014/main" val="10012"/>
                  </a:ext>
                </a:extLst>
              </a:tr>
              <a:tr h="370840">
                <a:tc>
                  <a:txBody>
                    <a:bodyPr/>
                    <a:lstStyle/>
                    <a:p>
                      <a:pPr algn="ctr"/>
                      <a:r>
                        <a:rPr lang="en-US" sz="1350" b="0" i="0" u="none" strike="noStrike" kern="1200" baseline="0" dirty="0">
                          <a:solidFill>
                            <a:schemeClr val="tx1"/>
                          </a:solidFill>
                          <a:latin typeface="+mn-lt"/>
                          <a:ea typeface="+mn-ea"/>
                          <a:cs typeface="+mn-cs"/>
                        </a:rPr>
                        <a:t>K</a:t>
                      </a:r>
                      <a:r>
                        <a:rPr lang="en-US" sz="1350" b="0" i="0" u="none" strike="noStrike" kern="1200" baseline="30000" dirty="0">
                          <a:solidFill>
                            <a:schemeClr val="tx1"/>
                          </a:solidFill>
                          <a:latin typeface="+mn-lt"/>
                          <a:ea typeface="+mn-ea"/>
                          <a:cs typeface="+mn-cs"/>
                        </a:rPr>
                        <a:t>+ </a:t>
                      </a:r>
                      <a:r>
                        <a:rPr lang="en-US" sz="1350" b="0" i="0" u="none" strike="noStrike" kern="1200" baseline="0" dirty="0">
                          <a:solidFill>
                            <a:schemeClr val="tx1"/>
                          </a:solidFill>
                          <a:latin typeface="+mn-lt"/>
                          <a:ea typeface="+mn-ea"/>
                          <a:cs typeface="+mn-cs"/>
                        </a:rPr>
                        <a:t>(</a:t>
                      </a:r>
                      <a:r>
                        <a:rPr lang="en-US" sz="1350" b="0" i="1" u="none" strike="noStrike" kern="1200" baseline="0" dirty="0" err="1">
                          <a:solidFill>
                            <a:schemeClr val="tx1"/>
                          </a:solidFill>
                          <a:latin typeface="+mn-lt"/>
                          <a:ea typeface="+mn-ea"/>
                          <a:cs typeface="+mn-cs"/>
                        </a:rPr>
                        <a:t>aq</a:t>
                      </a:r>
                      <a:r>
                        <a:rPr lang="en-US" sz="1350" b="0" i="0" u="none" strike="noStrike" kern="1200" baseline="0" dirty="0">
                          <a:solidFill>
                            <a:schemeClr val="tx1"/>
                          </a:solidFill>
                          <a:latin typeface="+mn-lt"/>
                          <a:ea typeface="+mn-ea"/>
                          <a:cs typeface="+mn-cs"/>
                        </a:rPr>
                        <a:t>) + e</a:t>
                      </a:r>
                      <a:r>
                        <a:rPr lang="pt-BR" sz="1350" b="0" i="0" u="none" strike="noStrike" kern="1200" baseline="30000" dirty="0">
                          <a:solidFill>
                            <a:schemeClr val="tx1"/>
                          </a:solidFill>
                          <a:latin typeface="+mn-lt"/>
                          <a:ea typeface="+mn-ea"/>
                          <a:cs typeface="+mn-cs"/>
                        </a:rPr>
                        <a:t>−</a:t>
                      </a:r>
                      <a:r>
                        <a:rPr lang="en-US" sz="1350" b="0" i="0" u="none" strike="noStrike" kern="1200" baseline="0" dirty="0">
                          <a:solidFill>
                            <a:schemeClr val="tx1"/>
                          </a:solidFill>
                          <a:latin typeface="+mn-lt"/>
                          <a:ea typeface="+mn-ea"/>
                          <a:cs typeface="+mn-cs"/>
                        </a:rPr>
                        <a:t> ⟶ K(</a:t>
                      </a:r>
                      <a:r>
                        <a:rPr lang="en-US" sz="1350" b="0" i="1" u="none" strike="noStrike" kern="1200" baseline="0" dirty="0">
                          <a:solidFill>
                            <a:schemeClr val="tx1"/>
                          </a:solidFill>
                          <a:latin typeface="+mn-lt"/>
                          <a:ea typeface="+mn-ea"/>
                          <a:cs typeface="+mn-cs"/>
                        </a:rPr>
                        <a:t>s</a:t>
                      </a:r>
                      <a:r>
                        <a:rPr lang="en-US" sz="1350" b="0" i="0" u="none" strike="noStrike" kern="1200" baseline="0" dirty="0">
                          <a:solidFill>
                            <a:schemeClr val="tx1"/>
                          </a:solidFill>
                          <a:latin typeface="+mn-lt"/>
                          <a:ea typeface="+mn-ea"/>
                          <a:cs typeface="+mn-cs"/>
                        </a:rPr>
                        <a:t>)</a:t>
                      </a:r>
                      <a:endParaRPr lang="en-US" dirty="0"/>
                    </a:p>
                  </a:txBody>
                  <a:tcPr/>
                </a:tc>
                <a:tc>
                  <a:txBody>
                    <a:bodyPr/>
                    <a:lstStyle/>
                    <a:p>
                      <a:pPr algn="ctr"/>
                      <a:r>
                        <a:rPr lang="en-US" sz="1350" b="0" i="0" u="none" strike="noStrike" kern="1200" baseline="0" dirty="0">
                          <a:solidFill>
                            <a:schemeClr val="tx1"/>
                          </a:solidFill>
                          <a:latin typeface="+mn-lt"/>
                          <a:ea typeface="+mn-ea"/>
                          <a:cs typeface="+mn-cs"/>
                        </a:rPr>
                        <a:t>−2.931</a:t>
                      </a:r>
                      <a:endParaRPr lang="en-US" dirty="0"/>
                    </a:p>
                  </a:txBody>
                  <a:tcPr/>
                </a:tc>
                <a:extLst>
                  <a:ext uri="{0D108BD9-81ED-4DB2-BD59-A6C34878D82A}">
                    <a16:rowId xmlns:a16="http://schemas.microsoft.com/office/drawing/2014/main" val="10013"/>
                  </a:ext>
                </a:extLst>
              </a:tr>
              <a:tr h="370840">
                <a:tc>
                  <a:txBody>
                    <a:bodyPr/>
                    <a:lstStyle/>
                    <a:p>
                      <a:pPr algn="ctr"/>
                      <a:r>
                        <a:t>Li+ (aq) + e− ⟶ Li(s)</a:t>
                      </a:r>
                      <a:endParaRPr lang="en-US" dirty="0"/>
                    </a:p>
                  </a:txBody>
                  <a:tcPr/>
                </a:tc>
                <a:tc>
                  <a:txBody>
                    <a:bodyPr/>
                    <a:lstStyle/>
                    <a:p>
                      <a:pPr algn="ctr"/>
                      <a:r>
                        <a:rPr lang="en-US" sz="1350" b="0" i="0" u="none" strike="noStrike" kern="1200" baseline="0" dirty="0">
                          <a:solidFill>
                            <a:schemeClr val="tx1"/>
                          </a:solidFill>
                          <a:latin typeface="+mn-lt"/>
                          <a:ea typeface="+mn-ea"/>
                          <a:cs typeface="+mn-cs"/>
                        </a:rPr>
                        <a:t>−3.04</a:t>
                      </a:r>
                      <a:endParaRPr lang="en-US" dirty="0"/>
                    </a:p>
                  </a:txBody>
                  <a:tcPr/>
                </a:tc>
                <a:extLst>
                  <a:ext uri="{0D108BD9-81ED-4DB2-BD59-A6C34878D82A}">
                    <a16:rowId xmlns:a16="http://schemas.microsoft.com/office/drawing/2014/main" val="10014"/>
                  </a:ext>
                </a:extLst>
              </a:tr>
            </a:tbl>
          </a:graphicData>
        </a:graphic>
      </p:graphicFrame>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24694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Námsefni</a:t>
            </a:r>
          </a:p>
        </p:txBody>
      </p:sp>
      <p:sp>
        <p:nvSpPr>
          <p:cNvPr id="3" name="Content Placeholder 2"/>
          <p:cNvSpPr>
            <a:spLocks noGrp="1"/>
          </p:cNvSpPr>
          <p:nvPr>
            <p:ph idx="1"/>
          </p:nvPr>
        </p:nvSpPr>
        <p:spPr/>
        <p:txBody>
          <a:bodyPr/>
          <a:lstStyle/>
          <a:p>
            <a:r>
              <a:rPr/>
              <a:t>17.4 Spenna, fríorka og jafnvægi</a:t>
            </a:r>
          </a:p>
          <a:p>
            <a:pPr lvl="1"/>
            <a:r>
              <a:rPr/>
              <a:t>Útskýra tengslin milli spennu, breytingar á fríorku og jafnvægisfasta</a:t>
            </a:r>
          </a:p>
          <a:p>
            <a:pPr lvl="1"/>
            <a:r>
              <a:rPr/>
              <a:t>Framkvæma útreikninga sem fela í sér tengslin milli rafhlöðuspennu, breytinga á fríorku og jafnvægis</a:t>
            </a:r>
          </a:p>
          <a:p>
            <a:pPr lvl="1"/>
            <a:r>
              <a:rPr/>
              <a:t>Nota Nernst-jöfnuna til að ákvarða rafhlöðuspennu við óstaðlaðar aðstæður</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32127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Íspenna, fríorka og jafnvægi</a:t>
            </a:r>
          </a:p>
        </p:txBody>
      </p:sp>
      <p:sp>
        <p:nvSpPr>
          <p:cNvPr id="3" name="Content Placeholder 2"/>
          <p:cNvSpPr>
            <a:spLocks noGrp="1"/>
          </p:cNvSpPr>
          <p:nvPr>
            <p:ph idx="1"/>
          </p:nvPr>
        </p:nvSpPr>
        <p:spPr/>
        <p:txBody>
          <a:bodyPr/>
          <a:lstStyle/>
          <a:p>
            <a:r>
              <a:rPr/>
              <a:t>Ef reiknað staðalíspenna sellu (E°cell) fyrir oxunar-afoxunarhvarf er jákvætt, þá er hvarfið sjálfgengt við staðalaðstæður.</a:t>
            </a:r>
          </a:p>
          <a:p>
            <a:endParaRPr lang="en-US" dirty="0"/>
          </a:p>
          <a:p>
            <a:pPr lvl="1"/>
            <a:r>
              <a:rPr/>
              <a:t>Þess vegna er E°cell fyrir galvaníhlöður alltaf jákvæð.</a:t>
            </a:r>
          </a:p>
          <a:p>
            <a:pPr lvl="1">
              <a:buNone/>
            </a:pPr>
            <a:endParaRPr lang="en-US" sz="2100" dirty="0">
              <a:solidFill>
                <a:schemeClr val="accent3"/>
              </a:solidFill>
            </a:endParaRPr>
          </a:p>
          <a:p>
            <a:r>
              <a:rPr/>
              <a:t>Ef staðalíspenna (E°cell) fyrir oxunar-afoxunarhvarf er neikvætt, þá er hvarfið ósjálfgengt við staðalaðstæður.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79521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Samband milli E°, ΔG° og K</a:t>
            </a:r>
          </a:p>
        </p:txBody>
      </p:sp>
      <p:sp>
        <p:nvSpPr>
          <p:cNvPr id="3" name="Content Placeholder 2"/>
          <p:cNvSpPr>
            <a:spLocks noGrp="1"/>
          </p:cNvSpPr>
          <p:nvPr>
            <p:ph idx="1"/>
          </p:nvPr>
        </p:nvSpPr>
        <p:spPr/>
        <p:txBody>
          <a:bodyPr/>
          <a:lstStyle/>
          <a:p>
            <a:r>
              <a:rPr/>
              <a:t>E°, ΔG° og K eru allt mælikvarðar á sjálfgengni efnahvarfa.</a:t>
            </a:r>
          </a:p>
          <a:p>
            <a:endParaRPr lang="en-US" dirty="0"/>
          </a:p>
          <a:p>
            <a:r>
              <a:rPr/>
              <a:t>Oxunar-afoxunarhvarf er sjálfgengt ef,</a:t>
            </a:r>
          </a:p>
          <a:p>
            <a:pPr lvl="1"/>
            <a:r>
              <a:rPr/>
              <a:t>E°cell er jákvætt</a:t>
            </a:r>
          </a:p>
          <a:p>
            <a:pPr lvl="1"/>
            <a:r>
              <a:rPr/>
              <a:t>ΔG° er neikvætt</a:t>
            </a:r>
          </a:p>
          <a:p>
            <a:pPr lvl="1"/>
            <a:r>
              <a:rPr/>
              <a:t>K er stærra en 1</a:t>
            </a:r>
          </a:p>
          <a:p>
            <a:endParaRPr lang="en-US" dirty="0"/>
          </a:p>
          <a:p>
            <a:r>
              <a:rPr/>
              <a:t>Við munum ræða um jöfnur sem tengja þessar breytur.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39459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Samband milli E°, ΔG° og K</a:t>
            </a:r>
          </a:p>
        </p:txBody>
      </p:sp>
      <p:sp>
        <p:nvSpPr>
          <p:cNvPr id="3" name="Content Placeholder 2"/>
          <p:cNvSpPr>
            <a:spLocks noGrp="1"/>
          </p:cNvSpPr>
          <p:nvPr>
            <p:ph idx="1"/>
          </p:nvPr>
        </p:nvSpPr>
        <p:spPr>
          <a:xfrm>
            <a:off x="628650" y="955964"/>
            <a:ext cx="7886700" cy="4916026"/>
          </a:xfrm>
        </p:spPr>
        <p:txBody>
          <a:bodyPr>
            <a:normAutofit/>
          </a:bodyPr>
          <a:lstStyle/>
          <a:p>
            <a:r>
              <a:rPr/>
              <a:t>E° og ΔG°</a:t>
            </a:r>
          </a:p>
          <a:p>
            <a:endParaRPr lang="en-US" dirty="0">
              <a:cs typeface="Arial" charset="0"/>
            </a:endParaRPr>
          </a:p>
          <a:p>
            <a:endParaRPr lang="en-US" dirty="0">
              <a:cs typeface="Arial" charset="0"/>
            </a:endParaRPr>
          </a:p>
          <a:p>
            <a:pPr lvl="1"/>
            <a:r>
              <a:rPr/>
              <a:t>° táknar staðalaðstæður (lofttegundir við 1 atm (eða 1 bar); vatnslausnir við 1 M)</a:t>
            </a:r>
          </a:p>
          <a:p>
            <a:pPr lvl="1"/>
            <a:r>
              <a:rPr/>
              <a:t>ΔG° er staðalfríorkubreyting</a:t>
            </a:r>
          </a:p>
          <a:p>
            <a:pPr lvl="1"/>
            <a:r>
              <a:rPr/>
              <a:t>E°cell er staðalíspenna sellu</a:t>
            </a:r>
          </a:p>
          <a:p>
            <a:pPr lvl="1"/>
            <a:r>
              <a:rPr/>
              <a:t>n er fjöldi móla rafeinda sem flytjast í stilltu oxunar-afoxunarhvarfi.</a:t>
            </a:r>
          </a:p>
          <a:p>
            <a:pPr lvl="1"/>
            <a:r>
              <a:rPr/>
              <a:t>F kallast Faraday-fastinn; þetta er hleðsla eins móls rafeinda. F = 9.648 × 104 J/mol . V</a:t>
            </a:r>
          </a:p>
          <a:p>
            <a:pPr lvl="1"/>
            <a:r>
              <a:rPr/>
              <a:t>Takið eftir að ΔG° og E° hafa gagnstæð formerki.</a:t>
            </a:r>
          </a:p>
          <a:p>
            <a:endParaRPr lang="en-US" dirty="0"/>
          </a:p>
        </p:txBody>
      </p:sp>
      <p:graphicFrame>
        <p:nvGraphicFramePr>
          <p:cNvPr id="5" name="Object 4" descr="Delta Gº = –nFEº sub cell"/>
          <p:cNvGraphicFramePr>
            <a:graphicFrameLocks noGrp="1" noChangeAspect="1"/>
          </p:cNvGraphicFramePr>
          <p:nvPr>
            <p:extLst>
              <p:ext uri="{D42A27DB-BD31-4B8C-83A1-F6EECF244321}">
                <p14:modId xmlns:p14="http://schemas.microsoft.com/office/powerpoint/2010/main" val="208981765"/>
              </p:ext>
            </p:extLst>
          </p:nvPr>
        </p:nvGraphicFramePr>
        <p:xfrm>
          <a:off x="3490913" y="1296356"/>
          <a:ext cx="2028825" cy="527050"/>
        </p:xfrm>
        <a:graphic>
          <a:graphicData uri="http://schemas.openxmlformats.org/presentationml/2006/ole">
            <mc:AlternateContent xmlns:mc="http://schemas.openxmlformats.org/markup-compatibility/2006">
              <mc:Choice xmlns:v="urn:schemas-microsoft-com:vml" Requires="v">
                <p:oleObj name="Equation" r:id="rId3" imgW="990360" imgH="241200" progId="Equation.DSMT4">
                  <p:embed/>
                </p:oleObj>
              </mc:Choice>
              <mc:Fallback>
                <p:oleObj name="Equation" r:id="rId3" imgW="990360" imgH="241200" progId="Equation.DSMT4">
                  <p:embed/>
                  <p:pic>
                    <p:nvPicPr>
                      <p:cNvPr id="0" name="Object 4"/>
                      <p:cNvPicPr>
                        <a:picLocks noGrp="1" noChangeAspect="1" noChangeArrowheads="1"/>
                      </p:cNvPicPr>
                      <p:nvPr/>
                    </p:nvPicPr>
                    <p:blipFill>
                      <a:blip r:embed="rId4"/>
                      <a:srcRect/>
                      <a:stretch>
                        <a:fillRect/>
                      </a:stretch>
                    </p:blipFill>
                    <p:spPr bwMode="auto">
                      <a:xfrm>
                        <a:off x="3490913" y="1296356"/>
                        <a:ext cx="2028825" cy="527050"/>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3513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Samband milli E°, ΔG° og K</a:t>
            </a:r>
          </a:p>
        </p:txBody>
      </p:sp>
      <p:sp>
        <p:nvSpPr>
          <p:cNvPr id="3" name="Content Placeholder 2"/>
          <p:cNvSpPr>
            <a:spLocks noGrp="1"/>
          </p:cNvSpPr>
          <p:nvPr>
            <p:ph idx="1"/>
          </p:nvPr>
        </p:nvSpPr>
        <p:spPr/>
        <p:txBody>
          <a:bodyPr/>
          <a:lstStyle/>
          <a:p>
            <a:r>
              <a:rPr/>
              <a:t>Oxunar- og afoxunarhvörf, eins og öll efnahvörf, ná að lokum jafnvægisástandi.</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descr="Eº sub cell = (RT) over (nF) ln K"/>
          <p:cNvGraphicFramePr>
            <a:graphicFrameLocks noChangeAspect="1"/>
          </p:cNvGraphicFramePr>
          <p:nvPr>
            <p:extLst>
              <p:ext uri="{D42A27DB-BD31-4B8C-83A1-F6EECF244321}">
                <p14:modId xmlns:p14="http://schemas.microsoft.com/office/powerpoint/2010/main" val="1063945113"/>
              </p:ext>
            </p:extLst>
          </p:nvPr>
        </p:nvGraphicFramePr>
        <p:xfrm>
          <a:off x="3150823" y="2134705"/>
          <a:ext cx="2627657" cy="1044618"/>
        </p:xfrm>
        <a:graphic>
          <a:graphicData uri="http://schemas.openxmlformats.org/presentationml/2006/ole">
            <mc:AlternateContent xmlns:mc="http://schemas.openxmlformats.org/markup-compatibility/2006">
              <mc:Choice xmlns:v="urn:schemas-microsoft-com:vml" Requires="v">
                <p:oleObj name="Equation" r:id="rId2" imgW="1002960" imgH="393480" progId="Equation.DSMT4">
                  <p:embed/>
                </p:oleObj>
              </mc:Choice>
              <mc:Fallback>
                <p:oleObj name="Equation" r:id="rId2" imgW="1002960" imgH="393480" progId="Equation.DSMT4">
                  <p:embed/>
                  <p:pic>
                    <p:nvPicPr>
                      <p:cNvPr id="0" name="Object 6"/>
                      <p:cNvPicPr>
                        <a:picLocks noChangeAspect="1" noChangeArrowheads="1"/>
                      </p:cNvPicPr>
                      <p:nvPr/>
                    </p:nvPicPr>
                    <p:blipFill>
                      <a:blip r:embed="rId3"/>
                      <a:srcRect/>
                      <a:stretch>
                        <a:fillRect/>
                      </a:stretch>
                    </p:blipFill>
                    <p:spPr bwMode="auto">
                      <a:xfrm>
                        <a:off x="3150823" y="2134705"/>
                        <a:ext cx="2627657" cy="1044618"/>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491463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Samband milli E°, ΔG° og K</a:t>
            </a:r>
          </a:p>
        </p:txBody>
      </p:sp>
      <p:sp>
        <p:nvSpPr>
          <p:cNvPr id="3" name="Content Placeholder 2"/>
          <p:cNvSpPr>
            <a:spLocks noGrp="1"/>
          </p:cNvSpPr>
          <p:nvPr>
            <p:ph idx="1"/>
          </p:nvPr>
        </p:nvSpPr>
        <p:spPr>
          <a:xfrm>
            <a:off x="628650" y="955965"/>
            <a:ext cx="7886700" cy="4882975"/>
          </a:xfrm>
        </p:spPr>
        <p:txBody>
          <a:bodyPr>
            <a:normAutofit/>
          </a:bodyPr>
          <a:lstStyle/>
          <a:p>
            <a:r>
              <a:rPr/>
              <a:t>Þessar tilraunir eru venjulega gerðar við 25 °C (298 K).</a:t>
            </a:r>
          </a:p>
          <a:p>
            <a:endParaRPr lang="en-US" dirty="0"/>
          </a:p>
          <a:p>
            <a:endParaRPr lang="en-US" dirty="0"/>
          </a:p>
          <a:p>
            <a:endParaRPr lang="en-US" dirty="0"/>
          </a:p>
          <a:p>
            <a:endParaRPr lang="en-US" dirty="0"/>
          </a:p>
          <a:p>
            <a:endParaRPr lang="en-US" dirty="0"/>
          </a:p>
          <a:p>
            <a:endParaRPr lang="en-US" dirty="0"/>
          </a:p>
          <a:p>
            <a:endParaRPr lang="en-US" dirty="0"/>
          </a:p>
          <a:p>
            <a:r>
              <a:rPr/>
              <a:t>Þessi jafna gildir aðeins við 25 °C.</a:t>
            </a:r>
          </a:p>
          <a:p>
            <a:endParaRPr lang="en-US" dirty="0"/>
          </a:p>
          <a:p>
            <a:r>
              <a:rPr/>
              <a:t>Athugið að</a:t>
            </a:r>
          </a:p>
          <a:p>
            <a:pPr lvl="1"/>
            <a:r>
              <a:rPr/>
              <a:t>Ef E° er jákvætt er K stærra en 1.</a:t>
            </a:r>
          </a:p>
          <a:p>
            <a:pPr lvl="1"/>
            <a:r>
              <a:rPr/>
              <a:t>Ef E° er neikvætt er K minna en 1.</a:t>
            </a:r>
          </a:p>
          <a:p>
            <a:endParaRPr lang="en-US" dirty="0"/>
          </a:p>
        </p:txBody>
      </p:sp>
      <p:graphicFrame>
        <p:nvGraphicFramePr>
          <p:cNvPr id="5" name="Object 4" descr="RT over F = (8.31 J/MolK times 298 K) over (9.648 times 10 to the 4 J/MolV) = 0.0257 V"/>
          <p:cNvGraphicFramePr>
            <a:graphicFrameLocks noChangeAspect="1"/>
          </p:cNvGraphicFramePr>
          <p:nvPr>
            <p:extLst>
              <p:ext uri="{D42A27DB-BD31-4B8C-83A1-F6EECF244321}">
                <p14:modId xmlns:p14="http://schemas.microsoft.com/office/powerpoint/2010/main" val="3086558686"/>
              </p:ext>
            </p:extLst>
          </p:nvPr>
        </p:nvGraphicFramePr>
        <p:xfrm>
          <a:off x="2357438" y="1573213"/>
          <a:ext cx="4770437" cy="1004887"/>
        </p:xfrm>
        <a:graphic>
          <a:graphicData uri="http://schemas.openxmlformats.org/presentationml/2006/ole">
            <mc:AlternateContent xmlns:mc="http://schemas.openxmlformats.org/markup-compatibility/2006">
              <mc:Choice xmlns:v="urn:schemas-microsoft-com:vml" Requires="v">
                <p:oleObj name="Equation" r:id="rId3" imgW="2158920" imgH="444240" progId="Equation.DSMT4">
                  <p:embed/>
                </p:oleObj>
              </mc:Choice>
              <mc:Fallback>
                <p:oleObj name="Equation" r:id="rId3" imgW="2158920" imgH="444240" progId="Equation.DSMT4">
                  <p:embed/>
                  <p:pic>
                    <p:nvPicPr>
                      <p:cNvPr id="0" name="Object 60"/>
                      <p:cNvPicPr>
                        <a:picLocks noChangeAspect="1" noChangeArrowheads="1"/>
                      </p:cNvPicPr>
                      <p:nvPr/>
                    </p:nvPicPr>
                    <p:blipFill>
                      <a:blip r:embed="rId4"/>
                      <a:srcRect/>
                      <a:stretch>
                        <a:fillRect/>
                      </a:stretch>
                    </p:blipFill>
                    <p:spPr bwMode="auto">
                      <a:xfrm>
                        <a:off x="2357438" y="1573213"/>
                        <a:ext cx="4770437" cy="1004887"/>
                      </a:xfrm>
                      <a:prstGeom prst="rect">
                        <a:avLst/>
                      </a:prstGeom>
                      <a:noFill/>
                      <a:ln>
                        <a:noFill/>
                      </a:ln>
                    </p:spPr>
                  </p:pic>
                </p:oleObj>
              </mc:Fallback>
            </mc:AlternateContent>
          </a:graphicData>
        </a:graphic>
      </p:graphicFrame>
      <p:graphicFrame>
        <p:nvGraphicFramePr>
          <p:cNvPr id="6" name="Object 5" descr="Eº sub cell = 0.0257 V over n ln K"/>
          <p:cNvGraphicFramePr>
            <a:graphicFrameLocks noGrp="1" noChangeAspect="1"/>
          </p:cNvGraphicFramePr>
          <p:nvPr>
            <p:extLst>
              <p:ext uri="{D42A27DB-BD31-4B8C-83A1-F6EECF244321}">
                <p14:modId xmlns:p14="http://schemas.microsoft.com/office/powerpoint/2010/main" val="1692491870"/>
              </p:ext>
            </p:extLst>
          </p:nvPr>
        </p:nvGraphicFramePr>
        <p:xfrm>
          <a:off x="2986088" y="2808288"/>
          <a:ext cx="3251200" cy="974725"/>
        </p:xfrm>
        <a:graphic>
          <a:graphicData uri="http://schemas.openxmlformats.org/presentationml/2006/ole">
            <mc:AlternateContent xmlns:mc="http://schemas.openxmlformats.org/markup-compatibility/2006">
              <mc:Choice xmlns:v="urn:schemas-microsoft-com:vml" Requires="v">
                <p:oleObj name="Equation" r:id="rId5" imgW="1333440" imgH="393480" progId="Equation.DSMT4">
                  <p:embed/>
                </p:oleObj>
              </mc:Choice>
              <mc:Fallback>
                <p:oleObj name="Equation" r:id="rId5" imgW="1333440" imgH="393480" progId="Equation.DSMT4">
                  <p:embed/>
                  <p:pic>
                    <p:nvPicPr>
                      <p:cNvPr id="0" name="Object 4"/>
                      <p:cNvPicPr>
                        <a:picLocks noGrp="1" noChangeAspect="1" noChangeArrowheads="1"/>
                      </p:cNvPicPr>
                      <p:nvPr/>
                    </p:nvPicPr>
                    <p:blipFill>
                      <a:blip r:embed="rId6"/>
                      <a:srcRect/>
                      <a:stretch>
                        <a:fillRect/>
                      </a:stretch>
                    </p:blipFill>
                    <p:spPr bwMode="auto">
                      <a:xfrm>
                        <a:off x="2986088" y="2808288"/>
                        <a:ext cx="3251200" cy="974725"/>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7473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17.7</a:t>
            </a:r>
          </a:p>
        </p:txBody>
      </p:sp>
      <p:sp>
        <p:nvSpPr>
          <p:cNvPr id="7" name="Figure Legend"/>
          <p:cNvSpPr>
            <a:spLocks noGrp="1"/>
          </p:cNvSpPr>
          <p:nvPr>
            <p:ph idx="13"/>
          </p:nvPr>
        </p:nvSpPr>
        <p:spPr>
          <a:xfrm>
            <a:off x="481263" y="4918365"/>
            <a:ext cx="8034087" cy="1271731"/>
          </a:xfrm>
        </p:spPr>
        <p:txBody>
          <a:bodyPr>
            <a:normAutofit/>
          </a:bodyPr>
          <a:lstStyle/>
          <a:p>
            <a:r>
              <a:rPr/>
              <a:t>Skýringarmynd sem sýnir sambandið milli þriggja mikilvægra varmafræðilegra eiginleika.</a:t>
            </a:r>
          </a:p>
        </p:txBody>
      </p:sp>
      <p:pic>
        <p:nvPicPr>
          <p:cNvPr id="9" name="Figure" descr="slide_0042_img_002.png"/>
          <p:cNvPicPr>
            <a:picLocks noChangeAspect="1"/>
          </p:cNvPicPr>
          <p:nvPr/>
        </p:nvPicPr>
        <p:blipFill>
          <a:blip r:embed="rId4"/>
          <a:srcRect l="-16097" r="-16097"/>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3158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Áhrif styrks á spennu</a:t>
            </a:r>
          </a:p>
        </p:txBody>
      </p:sp>
      <p:sp>
        <p:nvSpPr>
          <p:cNvPr id="3" name="Content Placeholder 2"/>
          <p:cNvSpPr>
            <a:spLocks noGrp="1"/>
          </p:cNvSpPr>
          <p:nvPr>
            <p:ph idx="1"/>
          </p:nvPr>
        </p:nvSpPr>
        <p:spPr/>
        <p:txBody>
          <a:bodyPr/>
          <a:lstStyle/>
          <a:p>
            <a:r>
              <a:rPr/>
              <a:t>Hingað til höfum við aðeins fjallað um „staðalspennur“ (E°), það er að segja spennur þegar allar lofttegundir eru við 1 atm (eða 1 bar) og efni í vatnslausn eru 1M.</a:t>
            </a:r>
          </a:p>
          <a:p>
            <a:endParaRPr lang="en-US" dirty="0"/>
          </a:p>
          <a:p>
            <a:r>
              <a:rPr/>
              <a:t>Þar sem hvarfaðstæður hafa áhrif á ΔG, hlýtur spenna (E) einnig að verða fyrir áhrifum af aðstæðunum.</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39460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Áhrif styrks á spennu</a:t>
            </a:r>
          </a:p>
        </p:txBody>
      </p:sp>
      <p:sp>
        <p:nvSpPr>
          <p:cNvPr id="3" name="Content Placeholder 2"/>
          <p:cNvSpPr>
            <a:spLocks noGrp="1"/>
          </p:cNvSpPr>
          <p:nvPr>
            <p:ph idx="1"/>
          </p:nvPr>
        </p:nvSpPr>
        <p:spPr/>
        <p:txBody>
          <a:bodyPr/>
          <a:lstStyle/>
          <a:p>
            <a:r>
              <a:rPr/>
              <a:t>Spenna mun aukast og hvarfið verður sjálfkrafa ef</a:t>
            </a:r>
          </a:p>
          <a:p>
            <a:pPr lvl="1"/>
            <a:r>
              <a:rPr/>
              <a:t>Styrkur hvarfefnis er aukinn</a:t>
            </a:r>
          </a:p>
          <a:p>
            <a:pPr lvl="1"/>
            <a:r>
              <a:rPr/>
              <a:t>Styrkur myndefnis er minnkaður</a:t>
            </a:r>
          </a:p>
          <a:p>
            <a:endParaRPr lang="en-US" dirty="0"/>
          </a:p>
          <a:p>
            <a:r>
              <a:rPr/>
              <a:t>Spenna mun minnka og hvarfið verður síður sjálfkrafa ef</a:t>
            </a:r>
          </a:p>
          <a:p>
            <a:pPr lvl="1"/>
            <a:r>
              <a:rPr/>
              <a:t>Styrkur hvarfefnis er minnkaður</a:t>
            </a:r>
          </a:p>
          <a:p>
            <a:pPr lvl="1"/>
            <a:r>
              <a:rPr/>
              <a:t>Styrkur myndefnis er aukinn</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52390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Nernst-jafnan</a:t>
            </a:r>
          </a:p>
        </p:txBody>
      </p:sp>
      <p:sp>
        <p:nvSpPr>
          <p:cNvPr id="3" name="Content Placeholder 2"/>
          <p:cNvSpPr>
            <a:spLocks noGrp="1"/>
          </p:cNvSpPr>
          <p:nvPr>
            <p:ph idx="1"/>
          </p:nvPr>
        </p:nvSpPr>
        <p:spPr/>
        <p:txBody>
          <a:bodyPr/>
          <a:lstStyle/>
          <a:p>
            <a:endParaRPr lang="en-US" dirty="0"/>
          </a:p>
          <a:p>
            <a:endParaRPr lang="en-US" dirty="0"/>
          </a:p>
          <a:p>
            <a:endParaRPr lang="en-US" dirty="0"/>
          </a:p>
          <a:p>
            <a:r>
              <a:rPr/>
              <a:t>Við 25 °C (298 K)</a:t>
            </a:r>
            <a:endParaRPr lang="en-US" dirty="0">
              <a:cs typeface="Arial" charset="0"/>
            </a:endParaRP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descr="E sub cell = Eº sub cell – RT over nF ln Q"/>
          <p:cNvGraphicFramePr>
            <a:graphicFrameLocks noGrp="1" noChangeAspect="1"/>
          </p:cNvGraphicFramePr>
          <p:nvPr>
            <p:extLst>
              <p:ext uri="{D42A27DB-BD31-4B8C-83A1-F6EECF244321}">
                <p14:modId xmlns:p14="http://schemas.microsoft.com/office/powerpoint/2010/main" val="1993222413"/>
              </p:ext>
            </p:extLst>
          </p:nvPr>
        </p:nvGraphicFramePr>
        <p:xfrm>
          <a:off x="3013075" y="955965"/>
          <a:ext cx="3248025" cy="954087"/>
        </p:xfrm>
        <a:graphic>
          <a:graphicData uri="http://schemas.openxmlformats.org/presentationml/2006/ole">
            <mc:AlternateContent xmlns:mc="http://schemas.openxmlformats.org/markup-compatibility/2006">
              <mc:Choice xmlns:v="urn:schemas-microsoft-com:vml" Requires="v">
                <p:oleObj name="Equation" r:id="rId2" imgW="1358640" imgH="393480" progId="Equation.DSMT4">
                  <p:embed/>
                </p:oleObj>
              </mc:Choice>
              <mc:Fallback>
                <p:oleObj name="Equation" r:id="rId2" imgW="1358640" imgH="393480" progId="Equation.DSMT4">
                  <p:embed/>
                  <p:pic>
                    <p:nvPicPr>
                      <p:cNvPr id="0" name="Object 7"/>
                      <p:cNvPicPr>
                        <a:picLocks noGrp="1" noChangeAspect="1" noChangeArrowheads="1"/>
                      </p:cNvPicPr>
                      <p:nvPr/>
                    </p:nvPicPr>
                    <p:blipFill>
                      <a:blip r:embed="rId3"/>
                      <a:srcRect/>
                      <a:stretch>
                        <a:fillRect/>
                      </a:stretch>
                    </p:blipFill>
                    <p:spPr bwMode="auto">
                      <a:xfrm>
                        <a:off x="3013075" y="955965"/>
                        <a:ext cx="3248025" cy="954087"/>
                      </a:xfrm>
                      <a:prstGeom prst="rect">
                        <a:avLst/>
                      </a:prstGeom>
                      <a:noFill/>
                      <a:ln>
                        <a:noFill/>
                      </a:ln>
                    </p:spPr>
                  </p:pic>
                </p:oleObj>
              </mc:Fallback>
            </mc:AlternateContent>
          </a:graphicData>
        </a:graphic>
      </p:graphicFrame>
      <p:graphicFrame>
        <p:nvGraphicFramePr>
          <p:cNvPr id="6" name="Object 5" descr="Eº sub cell – 0.0592 V over n log Q"/>
          <p:cNvGraphicFramePr>
            <a:graphicFrameLocks noGrp="1" noChangeAspect="1"/>
          </p:cNvGraphicFramePr>
          <p:nvPr>
            <p:extLst>
              <p:ext uri="{D42A27DB-BD31-4B8C-83A1-F6EECF244321}">
                <p14:modId xmlns:p14="http://schemas.microsoft.com/office/powerpoint/2010/main" val="972875954"/>
              </p:ext>
            </p:extLst>
          </p:nvPr>
        </p:nvGraphicFramePr>
        <p:xfrm>
          <a:off x="3148452" y="2707515"/>
          <a:ext cx="3112648" cy="823965"/>
        </p:xfrm>
        <a:graphic>
          <a:graphicData uri="http://schemas.openxmlformats.org/presentationml/2006/ole">
            <mc:AlternateContent xmlns:mc="http://schemas.openxmlformats.org/markup-compatibility/2006">
              <mc:Choice xmlns:v="urn:schemas-microsoft-com:vml" Requires="v">
                <p:oleObj name="Equation" r:id="rId4" imgW="1485720" imgH="393480" progId="Equation.DSMT4">
                  <p:embed/>
                </p:oleObj>
              </mc:Choice>
              <mc:Fallback>
                <p:oleObj name="Equation" r:id="rId4" imgW="1485720" imgH="393480" progId="Equation.DSMT4">
                  <p:embed/>
                  <p:pic>
                    <p:nvPicPr>
                      <p:cNvPr id="0" name="Object 112"/>
                      <p:cNvPicPr>
                        <a:picLocks noGrp="1" noChangeAspect="1" noChangeArrowheads="1"/>
                      </p:cNvPicPr>
                      <p:nvPr/>
                    </p:nvPicPr>
                    <p:blipFill>
                      <a:blip r:embed="rId5"/>
                      <a:srcRect/>
                      <a:stretch>
                        <a:fillRect/>
                      </a:stretch>
                    </p:blipFill>
                    <p:spPr bwMode="auto">
                      <a:xfrm>
                        <a:off x="3148452" y="2707515"/>
                        <a:ext cx="3112648" cy="823965"/>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65707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17.5 Rafhlöður og efnarafalar</a:t>
            </a:r>
          </a:p>
          <a:p>
            <a:pPr lvl="1"/>
            <a:r>
              <a:rPr/>
              <a:t>Lýsa rafefnafræði sem tengist nokkrum algengum rafhlöðum</a:t>
            </a:r>
          </a:p>
          <a:p>
            <a:pPr lvl="1"/>
            <a:r>
              <a:rPr/>
              <a:t>Gera grein fyrir muninum á virkni efnarafala og rafhlaðna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750844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Mynd 17.8</a:t>
            </a:r>
          </a:p>
        </p:txBody>
      </p:sp>
      <p:sp>
        <p:nvSpPr>
          <p:cNvPr id="4" name="Content Placeholder 3"/>
          <p:cNvSpPr>
            <a:spLocks noGrp="1"/>
          </p:cNvSpPr>
          <p:nvPr>
            <p:ph idx="13"/>
          </p:nvPr>
        </p:nvSpPr>
        <p:spPr/>
        <p:txBody>
          <a:bodyPr>
            <a:normAutofit/>
          </a:bodyPr>
          <a:lstStyle/>
          <a:p>
            <a:r>
              <a:rPr/>
              <a:t>Mynd af Daniell-rafhlöðu tekin úr tímaritsgrein frá 1904 (vinstri) ásamt einfaldaðri mynd sem sýnir rafefnafræði rafhlöðunnar (hægri). Hönnunin frá 1904 notaði gljúpan leirpott til að bæði innihalda efni annars hálf-rafalans og til að þjóna sem saltbrú yfir í hinn hálf-rafalann.</a:t>
            </a:r>
          </a:p>
        </p:txBody>
      </p:sp>
      <p:pic>
        <p:nvPicPr>
          <p:cNvPr id="8195" name="Picture 2" descr="slide_0047_img_002.png"/>
          <p:cNvPicPr>
            <a:picLocks noChangeAspect="1"/>
          </p:cNvPicPr>
          <p:nvPr/>
        </p:nvPicPr>
        <p:blipFill>
          <a:blip r:embed="rId4"/>
          <a:srcRect/>
          <a:stretch>
            <a:fillRect/>
          </a:stretch>
        </p:blipFill>
        <p:spPr>
          <a:xfrm>
            <a:off x="949536" y="1175300"/>
            <a:ext cx="6991331" cy="3506869"/>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6749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6"/>
            <a:ext cx="5715000" cy="466148"/>
          </a:xfrm>
        </p:spPr>
        <p:txBody>
          <a:bodyPr wrap="none">
            <a:normAutofit/>
          </a:bodyPr>
          <a:lstStyle/>
          <a:p>
            <a:r>
              <a:rPr sz="2300"/>
              <a:t>Mynd 17.9</a:t>
            </a:r>
          </a:p>
        </p:txBody>
      </p:sp>
      <p:sp>
        <p:nvSpPr>
          <p:cNvPr id="14" name="Figure Legend"/>
          <p:cNvSpPr>
            <a:spLocks noGrp="1"/>
          </p:cNvSpPr>
          <p:nvPr>
            <p:ph sz="half" idx="2"/>
          </p:nvPr>
        </p:nvSpPr>
        <p:spPr>
          <a:xfrm>
            <a:off x="5343182" y="1107617"/>
            <a:ext cx="3176932" cy="5256973"/>
          </a:xfrm>
        </p:spPr>
        <p:txBody>
          <a:bodyPr>
            <a:noAutofit/>
          </a:bodyPr>
          <a:lstStyle/>
          <a:p>
            <a:pPr marL="0" indent="0">
              <a:buNone/>
            </a:pPr>
            <a:r>
              <a:rPr/>
              <a:t>Skýringarmynd sýnir dæmigerða þurrsellu.</a:t>
            </a:r>
          </a:p>
        </p:txBody>
      </p:sp>
      <p:pic>
        <p:nvPicPr>
          <p:cNvPr id="16387" name="Picture 2" descr="slide_0048_img_002.png"/>
          <p:cNvPicPr>
            <a:picLocks noChangeAspect="1"/>
          </p:cNvPicPr>
          <p:nvPr/>
        </p:nvPicPr>
        <p:blipFill>
          <a:blip r:embed="rId4"/>
          <a:srcRect/>
          <a:stretch>
            <a:fillRect/>
          </a:stretch>
        </p:blipFill>
        <p:spPr>
          <a:xfrm>
            <a:off x="628650" y="1010661"/>
            <a:ext cx="4497487" cy="4442229"/>
          </a:xfrm>
          <a:prstGeom prst="rect">
            <a:avLst/>
          </a:prstGeom>
        </p:spPr>
      </p:pic>
      <p:sp>
        <p:nvSpPr>
          <p:cNvPr id="16388" name="Rectangle 16387"/>
          <p:cNvSpPr/>
          <p:nvPr/>
        </p:nvSpPr>
        <p:spPr>
          <a:xfrm>
            <a:off x="4114800" y="4800600"/>
            <a:ext cx="1257300" cy="2590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89" name="TextBox 16388"/>
          <p:cNvSpPr txBox="1"/>
          <p:nvPr/>
        </p:nvSpPr>
        <p:spPr>
          <a:xfrm>
            <a:off x="4114800" y="4800600"/>
            <a:ext cx="1257300" cy="259080"/>
          </a:xfrm>
          <a:prstGeom prst="rect">
            <a:avLst/>
          </a:prstGeom>
          <a:noFill/>
          <a:ln>
            <a:noFill/>
          </a:ln>
        </p:spPr>
        <p:txBody>
          <a:bodyPr wrap="none" lIns="0" rIns="0" tIns="0" bIns="0">
            <a:spAutoFit/>
          </a:bodyPr>
          <a:lstStyle/>
          <a:p>
            <a:pPr algn="l"/>
            <a:r>
              <a:rPr sz="1400">
                <a:solidFill>
                  <a:srgbClr val="000000"/>
                </a:solidFill>
                <a:latin typeface="Arial"/>
              </a:rPr>
              <a:t>(bakskaut)</a:t>
            </a:r>
          </a:p>
        </p:txBody>
      </p:sp>
      <p:sp>
        <p:nvSpPr>
          <p:cNvPr id="1639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9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39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07588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6"/>
            <a:ext cx="5715000" cy="466148"/>
          </a:xfrm>
        </p:spPr>
        <p:txBody>
          <a:bodyPr wrap="none">
            <a:normAutofit/>
          </a:bodyPr>
          <a:lstStyle/>
          <a:p>
            <a:r>
              <a:rPr sz="2300"/>
              <a:t>Mynd 17.10</a:t>
            </a:r>
          </a:p>
        </p:txBody>
      </p:sp>
      <p:sp>
        <p:nvSpPr>
          <p:cNvPr id="14" name="Figure Legend"/>
          <p:cNvSpPr>
            <a:spLocks noGrp="1"/>
          </p:cNvSpPr>
          <p:nvPr>
            <p:ph sz="half" idx="2"/>
          </p:nvPr>
        </p:nvSpPr>
        <p:spPr>
          <a:xfrm>
            <a:off x="5019319" y="1107617"/>
            <a:ext cx="3913188" cy="5256973"/>
          </a:xfrm>
        </p:spPr>
        <p:txBody>
          <a:bodyPr>
            <a:noAutofit/>
          </a:bodyPr>
          <a:lstStyle/>
          <a:p>
            <a:pPr marL="0" indent="0">
              <a:buNone/>
            </a:pPr>
            <a:r>
              <a:rPr/>
              <a:t>Alkalírafhlöður voru hannaðar sem beinir arftakar sink-kolefnis (þurrsellu) rafhlaðna.</a:t>
            </a:r>
          </a:p>
        </p:txBody>
      </p:sp>
      <p:pic>
        <p:nvPicPr>
          <p:cNvPr id="15" name="Figure" descr="slide_0049_img_002.png"/>
          <p:cNvPicPr>
            <a:picLocks noChangeAspect="1"/>
          </p:cNvPicPr>
          <p:nvPr/>
        </p:nvPicPr>
        <p:blipFill>
          <a:blip r:embed="rId4"/>
          <a:srcRect t="-16015" b="-16015"/>
          <a:stretch>
            <a:fillRect/>
          </a:stretch>
        </p:blipFill>
        <p:spPr>
          <a:xfrm>
            <a:off x="782688" y="1108075"/>
            <a:ext cx="4030663" cy="5256213"/>
          </a:xfrm>
          <a:prstGeom prst="rect">
            <a:avLst/>
          </a:prstGeom>
        </p:spPr>
      </p:pic>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68881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17.11</a:t>
            </a:r>
          </a:p>
        </p:txBody>
      </p:sp>
      <p:sp>
        <p:nvSpPr>
          <p:cNvPr id="7" name="Figure Legend"/>
          <p:cNvSpPr>
            <a:spLocks noGrp="1"/>
          </p:cNvSpPr>
          <p:nvPr>
            <p:ph idx="13"/>
          </p:nvPr>
        </p:nvSpPr>
        <p:spPr>
          <a:xfrm>
            <a:off x="481263" y="4918365"/>
            <a:ext cx="8034087" cy="1271731"/>
          </a:xfrm>
        </p:spPr>
        <p:txBody>
          <a:bodyPr>
            <a:normAutofit/>
          </a:bodyPr>
          <a:lstStyle/>
          <a:p>
            <a:r>
              <a:rPr/>
              <a:t>NiCd rafhlöður nota „rúllutertu“ hönnun sem eykur verulega þann straum sem rafhlaðan getur skilað miðað við álíka stóra alkalírafhlöðu.</a:t>
            </a:r>
          </a:p>
        </p:txBody>
      </p:sp>
      <p:pic>
        <p:nvPicPr>
          <p:cNvPr id="9" name="Figure" descr="slide_0050_img_002.png"/>
          <p:cNvPicPr>
            <a:picLocks noChangeAspect="1"/>
          </p:cNvPicPr>
          <p:nvPr/>
        </p:nvPicPr>
        <p:blipFill>
          <a:blip r:embed="rId4"/>
          <a:srcRect l="-23096" r="-23096"/>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76991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17.12</a:t>
            </a:r>
          </a:p>
        </p:txBody>
      </p:sp>
      <p:sp>
        <p:nvSpPr>
          <p:cNvPr id="7" name="Figure Legend"/>
          <p:cNvSpPr>
            <a:spLocks noGrp="1"/>
          </p:cNvSpPr>
          <p:nvPr>
            <p:ph idx="13"/>
          </p:nvPr>
        </p:nvSpPr>
        <p:spPr>
          <a:xfrm>
            <a:off x="471638" y="4918365"/>
            <a:ext cx="8043712" cy="1271731"/>
          </a:xfrm>
        </p:spPr>
        <p:txBody>
          <a:bodyPr>
            <a:normAutofit/>
          </a:bodyPr>
          <a:lstStyle/>
          <a:p>
            <a:r>
              <a:rPr/>
              <a:t>Í litíumjónarafhlöðu flæðir hleðsla milli rafskautanna þegar litíumjónirnar færast milli forskauts og bakskauts.</a:t>
            </a:r>
          </a:p>
        </p:txBody>
      </p:sp>
      <p:pic>
        <p:nvPicPr>
          <p:cNvPr id="9" name="Figure" descr="slide_0051_img_002.png"/>
          <p:cNvPicPr>
            <a:picLocks noChangeAspect="1"/>
          </p:cNvPicPr>
          <p:nvPr/>
        </p:nvPicPr>
        <p:blipFill>
          <a:blip r:embed="rId4"/>
          <a:srcRect t="-8178" b="-817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00702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17.13</a:t>
            </a:r>
          </a:p>
        </p:txBody>
      </p:sp>
      <p:sp>
        <p:nvSpPr>
          <p:cNvPr id="7" name="Figure Legend"/>
          <p:cNvSpPr>
            <a:spLocks noGrp="1"/>
          </p:cNvSpPr>
          <p:nvPr>
            <p:ph idx="13"/>
          </p:nvPr>
        </p:nvSpPr>
        <p:spPr>
          <a:xfrm>
            <a:off x="471638" y="4918365"/>
            <a:ext cx="8043712" cy="1271731"/>
          </a:xfrm>
        </p:spPr>
        <p:txBody>
          <a:bodyPr>
            <a:normAutofit/>
          </a:bodyPr>
          <a:lstStyle/>
          <a:p>
            <a:r>
              <a:rPr/>
              <a:t>Blýsýrurafhlaðan í bifreiðinni þinni samanstendur af sex raðtengdum rafsellum sem gefa 12 V.</a:t>
            </a:r>
          </a:p>
        </p:txBody>
      </p:sp>
      <p:pic>
        <p:nvPicPr>
          <p:cNvPr id="9" name="Figure" descr="slide_0052_img_002.png"/>
          <p:cNvPicPr>
            <a:picLocks noChangeAspect="1"/>
          </p:cNvPicPr>
          <p:nvPr/>
        </p:nvPicPr>
        <p:blipFill>
          <a:blip r:embed="rId4"/>
          <a:srcRect l="-22535" r="-2253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55682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17.14</a:t>
            </a:r>
          </a:p>
        </p:txBody>
      </p:sp>
      <p:sp>
        <p:nvSpPr>
          <p:cNvPr id="7" name="Figure Legend"/>
          <p:cNvSpPr>
            <a:spLocks noGrp="1"/>
          </p:cNvSpPr>
          <p:nvPr>
            <p:ph idx="13"/>
          </p:nvPr>
        </p:nvSpPr>
        <p:spPr>
          <a:xfrm>
            <a:off x="471639" y="5221995"/>
            <a:ext cx="8043712" cy="968101"/>
          </a:xfrm>
        </p:spPr>
        <p:txBody>
          <a:bodyPr>
            <a:normAutofit/>
          </a:bodyPr>
          <a:lstStyle/>
          <a:p>
            <a:r>
              <a:rPr/>
              <a:t>Í þessari skýringarmynd af vetnisefnarafala hvarfast súrefni úr loftinu við vetni og myndar vatn og rafmagn.</a:t>
            </a:r>
          </a:p>
        </p:txBody>
      </p:sp>
      <p:pic>
        <p:nvPicPr>
          <p:cNvPr id="14339" name="Picture 2" descr="slide_0053_img_002.png"/>
          <p:cNvPicPr>
            <a:picLocks noChangeAspect="1"/>
          </p:cNvPicPr>
          <p:nvPr/>
        </p:nvPicPr>
        <p:blipFill>
          <a:blip r:embed="rId4"/>
          <a:srcRect/>
          <a:stretch>
            <a:fillRect/>
          </a:stretch>
        </p:blipFill>
        <p:spPr>
          <a:xfrm>
            <a:off x="2128219" y="1180928"/>
            <a:ext cx="4873377" cy="3653297"/>
          </a:xfrm>
          <a:prstGeom prst="rect">
            <a:avLst/>
          </a:prstGeom>
        </p:spPr>
      </p:pic>
      <p:sp>
        <p:nvSpPr>
          <p:cNvPr id="143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486234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17.6 Tæring</a:t>
            </a:r>
          </a:p>
          <a:p>
            <a:pPr lvl="1"/>
            <a:r>
              <a:rPr/>
              <a:t>Skilgreina tæringu</a:t>
            </a:r>
          </a:p>
          <a:p>
            <a:pPr lvl="1"/>
            <a:r>
              <a:rPr/>
              <a:t>Telja upp nokkrar aðferðir sem notaðar eru til að koma í veg fyrir eða hægja á tæringu</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695004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62013" y="365127"/>
            <a:ext cx="5715000" cy="424583"/>
          </a:xfrm>
        </p:spPr>
        <p:txBody>
          <a:bodyPr wrap="none">
            <a:normAutofit/>
          </a:bodyPr>
          <a:lstStyle/>
          <a:p>
            <a:r>
              <a:rPr sz="2300"/>
              <a:t>Mynd 17.15</a:t>
            </a:r>
          </a:p>
        </p:txBody>
      </p:sp>
      <p:sp>
        <p:nvSpPr>
          <p:cNvPr id="7" name="Figure Legend"/>
          <p:cNvSpPr>
            <a:spLocks noGrp="1"/>
          </p:cNvSpPr>
          <p:nvPr>
            <p:ph idx="13"/>
          </p:nvPr>
        </p:nvSpPr>
        <p:spPr>
          <a:xfrm>
            <a:off x="462013" y="4918365"/>
            <a:ext cx="8053337" cy="1271731"/>
          </a:xfrm>
        </p:spPr>
        <p:txBody>
          <a:bodyPr wrap="square">
            <a:normAutofit/>
          </a:bodyPr>
          <a:lstStyle/>
          <a:p>
            <a:pPr>
              <a:spcBef>
                <a:spcPts val="0"/>
              </a:spcBef>
              <a:spcAft>
                <a:spcPts val="0"/>
              </a:spcAft>
              <a:buClr>
                <a:srgbClr val="6CB255"/>
              </a:buClr>
            </a:pPr>
            <a:r>
              <a:rPr sz="1500"/>
              <a:t>(a) Frelsisstyttan er þakin koparhúð og var upphaflega brún, eins og sést á þessu málverki. (b) Áhrif veðurs og vinda hafa leitt til myndunar á þeirri blágrænu patínu sem sést í dag.</a:t>
            </a:r>
          </a:p>
        </p:txBody>
      </p:sp>
      <p:pic>
        <p:nvPicPr>
          <p:cNvPr id="8" name="Figure" descr="This figure contains two photos of the Statue of Liberty. Photo a appears to be an antique photo which shows the original brown color of the copper covered statue. Photo b shows the blue-green appearance of the statue today. In both photos, the statue is shown atop a building, with a body of water in the background."/>
          <p:cNvPicPr>
            <a:picLocks noChangeAspect="1"/>
          </p:cNvPicPr>
          <p:nvPr/>
        </p:nvPicPr>
        <p:blipFill>
          <a:blip r:embed="rId3" cstate="email">
            <a:extLst>
              <a:ext uri="{28A0092B-C50C-407E-A947-70E740481C1C}">
                <a14:useLocalDpi xmlns:a14="http://schemas.microsoft.com/office/drawing/2010/main" val="0"/>
              </a:ext>
            </a:extLst>
          </a:blip>
          <a:srcRect l="-27733" r="-2773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285672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17.16</a:t>
            </a:r>
          </a:p>
        </p:txBody>
      </p:sp>
      <p:sp>
        <p:nvSpPr>
          <p:cNvPr id="7" name="Figure Legend"/>
          <p:cNvSpPr>
            <a:spLocks noGrp="1"/>
          </p:cNvSpPr>
          <p:nvPr>
            <p:ph idx="13"/>
          </p:nvPr>
        </p:nvSpPr>
        <p:spPr>
          <a:xfrm>
            <a:off x="471638" y="4918365"/>
            <a:ext cx="8043712" cy="1271731"/>
          </a:xfrm>
        </p:spPr>
        <p:txBody>
          <a:bodyPr wrap="square">
            <a:normAutofit/>
          </a:bodyPr>
          <a:lstStyle/>
          <a:p>
            <a:pPr>
              <a:spcBef>
                <a:spcPts val="0"/>
              </a:spcBef>
              <a:spcAft>
                <a:spcPts val="0"/>
              </a:spcAft>
            </a:pPr>
            <a:r>
              <a:rPr sz="1500"/>
              <a:t>Tæring getur átt sér stað þegar málað yfirborð úr járni eða stáli kemst í snertingu við umhverfið vegna rispu í málningunni. Við það myndast galvanísk rafhlaða sem hægt er að nálga með einfaldaðri framsetningu: Fe(s) | Fe2+(aq) ||O2(aq), H2O(l) | Fe(s).</a:t>
            </a:r>
          </a:p>
        </p:txBody>
      </p:sp>
      <p:pic>
        <p:nvPicPr>
          <p:cNvPr id="9" name="Figure" descr="slide_0056_img_002.png"/>
          <p:cNvPicPr>
            <a:picLocks noChangeAspect="1"/>
          </p:cNvPicPr>
          <p:nvPr/>
        </p:nvPicPr>
        <p:blipFill>
          <a:blip r:embed="rId4"/>
          <a:srcRect l="-9068" r="-906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86847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62013" y="365127"/>
            <a:ext cx="5715000" cy="424583"/>
          </a:xfrm>
        </p:spPr>
        <p:txBody>
          <a:bodyPr wrap="none">
            <a:normAutofit/>
          </a:bodyPr>
          <a:lstStyle/>
          <a:p>
            <a:r>
              <a:rPr sz="2300"/>
              <a:t>Mynd 17.17</a:t>
            </a:r>
          </a:p>
        </p:txBody>
      </p:sp>
      <p:sp>
        <p:nvSpPr>
          <p:cNvPr id="7" name="Figure Legend"/>
          <p:cNvSpPr>
            <a:spLocks noGrp="1"/>
          </p:cNvSpPr>
          <p:nvPr>
            <p:ph idx="13"/>
          </p:nvPr>
        </p:nvSpPr>
        <p:spPr>
          <a:xfrm>
            <a:off x="462013" y="4918365"/>
            <a:ext cx="8053337" cy="1271731"/>
          </a:xfrm>
        </p:spPr>
        <p:txBody>
          <a:bodyPr>
            <a:normAutofit/>
          </a:bodyPr>
          <a:lstStyle/>
          <a:p>
            <a:r>
              <a:rPr/>
              <a:t>Bakskautsvörn er gagnleg aðferð til að koma í veg fyrir tæringu neðanjarðargeyma með rafefnafræðilegum hætti.</a:t>
            </a:r>
          </a:p>
        </p:txBody>
      </p:sp>
      <p:pic>
        <p:nvPicPr>
          <p:cNvPr id="15363" name="Picture 2" descr="slide_0057_img_002.png"/>
          <p:cNvPicPr>
            <a:picLocks noChangeAspect="1"/>
          </p:cNvPicPr>
          <p:nvPr/>
        </p:nvPicPr>
        <p:blipFill>
          <a:blip r:embed="rId4"/>
          <a:srcRect/>
          <a:stretch>
            <a:fillRect/>
          </a:stretch>
        </p:blipFill>
        <p:spPr>
          <a:xfrm>
            <a:off x="1153844" y="1257300"/>
            <a:ext cx="6723215" cy="3253864"/>
          </a:xfrm>
          <a:prstGeom prst="rect">
            <a:avLst/>
          </a:prstGeom>
        </p:spPr>
      </p:pic>
      <p:sp>
        <p:nvSpPr>
          <p:cNvPr id="1536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6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36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48571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17.7 Rafgreining</a:t>
            </a:r>
          </a:p>
          <a:p>
            <a:pPr lvl="1"/>
            <a:r>
              <a:rPr/>
              <a:t>Lýsa ferli rafgreiningar</a:t>
            </a:r>
          </a:p>
          <a:p>
            <a:pPr lvl="1"/>
            <a:r>
              <a:rPr/>
              <a:t>Bera saman virkni rafgreiningarsella og rafhlaðna (galvanískra sella)</a:t>
            </a:r>
          </a:p>
          <a:p>
            <a:pPr lvl="1"/>
            <a:r>
              <a:rPr/>
              <a:t>Framkvæma efnamælifræðilega útreikninga fyrir rafgreiningarferli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427198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17.18</a:t>
            </a:r>
          </a:p>
        </p:txBody>
      </p:sp>
      <p:sp>
        <p:nvSpPr>
          <p:cNvPr id="7" name="Figure Legend"/>
          <p:cNvSpPr>
            <a:spLocks noGrp="1"/>
          </p:cNvSpPr>
          <p:nvPr>
            <p:ph idx="13"/>
          </p:nvPr>
        </p:nvSpPr>
        <p:spPr>
          <a:xfrm>
            <a:off x="471638" y="4918365"/>
            <a:ext cx="8043712" cy="1271731"/>
          </a:xfrm>
        </p:spPr>
        <p:txBody>
          <a:bodyPr wrap="square">
            <a:normAutofit/>
          </a:bodyPr>
          <a:lstStyle/>
          <a:p>
            <a:pPr>
              <a:spcBef>
                <a:spcPts val="0"/>
              </a:spcBef>
              <a:spcAft>
                <a:spcPts val="0"/>
              </a:spcAft>
            </a:pPr>
            <a:r>
              <a:rPr sz="1500"/>
              <a:t>Sellur af þessu tagi (sella fyrir rafgreiningu á bráðnu natríumklóríði) eru notaðar í Downs-ferlinu til framleiðslu á natríum og klóri, og þær nota venjulega járnbakskaut og kolefnisforskaut.</a:t>
            </a:r>
          </a:p>
        </p:txBody>
      </p:sp>
      <p:pic>
        <p:nvPicPr>
          <p:cNvPr id="9" name="Figure" descr="slide_0059_img_002.png"/>
          <p:cNvPicPr>
            <a:picLocks noChangeAspect="1"/>
          </p:cNvPicPr>
          <p:nvPr/>
        </p:nvPicPr>
        <p:blipFill>
          <a:blip r:embed="rId4"/>
          <a:srcRect l="-32222" r="-32222"/>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76287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6"/>
            <a:ext cx="5715000" cy="466148"/>
          </a:xfrm>
        </p:spPr>
        <p:txBody>
          <a:bodyPr wrap="none">
            <a:normAutofit/>
          </a:bodyPr>
          <a:lstStyle/>
          <a:p>
            <a:r>
              <a:rPr sz="2300"/>
              <a:t>Mynd 17.19</a:t>
            </a:r>
          </a:p>
        </p:txBody>
      </p:sp>
      <p:sp>
        <p:nvSpPr>
          <p:cNvPr id="14" name="Figure Legend"/>
          <p:cNvSpPr>
            <a:spLocks noGrp="1"/>
          </p:cNvSpPr>
          <p:nvPr>
            <p:ph sz="half" idx="2"/>
          </p:nvPr>
        </p:nvSpPr>
        <p:spPr>
          <a:xfrm>
            <a:off x="4606925" y="1107617"/>
            <a:ext cx="3913188" cy="5256973"/>
          </a:xfrm>
          <a:ln>
            <a:noFill/>
          </a:ln>
        </p:spPr>
        <p:txBody>
          <a:bodyPr>
            <a:noAutofit/>
          </a:bodyPr>
          <a:lstStyle/>
          <a:p>
            <a:pPr marL="0" indent="0">
              <a:buNone/>
            </a:pPr>
            <a:r>
              <a:rPr/>
              <a:t>Rafgreining vatns myndar stókíómetrískt magn af súrefnisgasi við forskautið og vetni við bakskautið.</a:t>
            </a:r>
            <a:endParaRPr lang="en-US" sz="1600" dirty="0">
              <a:solidFill>
                <a:schemeClr val="tx1"/>
              </a:solidFill>
            </a:endParaRPr>
          </a:p>
        </p:txBody>
      </p:sp>
      <p:pic>
        <p:nvPicPr>
          <p:cNvPr id="15" name="Figure" descr="slide_0060_img_002.png"/>
          <p:cNvPicPr>
            <a:picLocks noChangeAspect="1"/>
          </p:cNvPicPr>
          <p:nvPr/>
        </p:nvPicPr>
        <p:blipFill>
          <a:blip r:embed="rId4"/>
          <a:srcRect l="-11548" r="-11548"/>
          <a:stretch>
            <a:fillRect/>
          </a:stretch>
        </p:blipFill>
        <p:spPr>
          <a:xfrm>
            <a:off x="457200" y="1108075"/>
            <a:ext cx="4032250" cy="5256213"/>
          </a:xfrm>
          <a:prstGeom prst="rect">
            <a:avLst/>
          </a:prstGeom>
        </p:spPr>
      </p:pic>
      <p:sp>
        <p:nvSpPr>
          <p:cNvPr id="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581103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17.20</a:t>
            </a:r>
          </a:p>
        </p:txBody>
      </p:sp>
      <p:sp>
        <p:nvSpPr>
          <p:cNvPr id="7" name="Figure Legend"/>
          <p:cNvSpPr>
            <a:spLocks noGrp="1"/>
          </p:cNvSpPr>
          <p:nvPr>
            <p:ph idx="13"/>
          </p:nvPr>
        </p:nvSpPr>
        <p:spPr>
          <a:xfrm>
            <a:off x="471638" y="4918365"/>
            <a:ext cx="8043712" cy="1271731"/>
          </a:xfrm>
        </p:spPr>
        <p:txBody>
          <a:bodyPr>
            <a:normAutofit/>
          </a:bodyPr>
          <a:lstStyle/>
          <a:p>
            <a:r>
              <a:rPr/>
              <a:t>Þessi skýringarmynd sýnir rafgreiningarsellu til að silfurhúða mataráhöld.</a:t>
            </a:r>
          </a:p>
        </p:txBody>
      </p:sp>
      <p:pic>
        <p:nvPicPr>
          <p:cNvPr id="9" name="Figure" descr="slide_0061_img_002.png"/>
          <p:cNvPicPr>
            <a:picLocks noChangeAspect="1"/>
          </p:cNvPicPr>
          <p:nvPr/>
        </p:nvPicPr>
        <p:blipFill>
          <a:blip r:embed="rId4"/>
          <a:srcRect l="-41437" r="-41437"/>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14022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alþjóðlegu CC-BY 4.0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2" name="Title 1">
            <a:extLst>
              <a:ext uri="{FF2B5EF4-FFF2-40B4-BE49-F238E27FC236}">
                <a16:creationId xmlns:a16="http://schemas.microsoft.com/office/drawing/2014/main" id="{117197E3-5176-6100-2CAD-C4D4045D97F9}"/>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44614995"/>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4233</TotalTime>
  <Words>3154</Words>
  <Application>Microsoft Macintosh PowerPoint</Application>
  <PresentationFormat>On-screen Show (4:3)</PresentationFormat>
  <Paragraphs>416</Paragraphs>
  <Slides>62</Slides>
  <Notes>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8" baseType="lpstr">
      <vt:lpstr>Arial</vt:lpstr>
      <vt:lpstr>Calibri</vt:lpstr>
      <vt:lpstr>Calibri Light</vt:lpstr>
      <vt:lpstr>Times New Roman</vt:lpstr>
      <vt:lpstr>Office Theme</vt:lpstr>
      <vt:lpstr>Equation</vt:lpstr>
      <vt:lpstr>Cover slide</vt:lpstr>
      <vt:lpstr>Chapter Outline</vt:lpstr>
      <vt:lpstr>Figure 17.1</vt:lpstr>
      <vt:lpstr>Learning Objectives</vt:lpstr>
      <vt:lpstr>Electrochemistry</vt:lpstr>
      <vt:lpstr>Review of Redox Chemistry</vt:lpstr>
      <vt:lpstr>Oxidizing Agent and Reducing Agent</vt:lpstr>
      <vt:lpstr>Oxidation Number (or Oxidation State)</vt:lpstr>
      <vt:lpstr>Redox Reactions and Oxidation Numbers</vt:lpstr>
      <vt:lpstr>Steps for Balancing Redox Reactions</vt:lpstr>
      <vt:lpstr>Learning Objectives</vt:lpstr>
      <vt:lpstr>Cu-Ag+ Redox Reaction</vt:lpstr>
      <vt:lpstr>Figure 17.2</vt:lpstr>
      <vt:lpstr>Galvanic Cells (Voltaic Cells)</vt:lpstr>
      <vt:lpstr>Galvanic Cells</vt:lpstr>
      <vt:lpstr>Figure 17.3</vt:lpstr>
      <vt:lpstr>Cu-Ag+ Galvanic Cell</vt:lpstr>
      <vt:lpstr>Cu-Ag+ Galvanic Cell</vt:lpstr>
      <vt:lpstr>Cu-Ag+ Galvanic Cell</vt:lpstr>
      <vt:lpstr>Charge Balance</vt:lpstr>
      <vt:lpstr>Salt Bridges</vt:lpstr>
      <vt:lpstr>Cell Notation</vt:lpstr>
      <vt:lpstr>Figure 17.4</vt:lpstr>
      <vt:lpstr>Galvanic Cell Summary</vt:lpstr>
      <vt:lpstr>Learning Objectives</vt:lpstr>
      <vt:lpstr>Electrode and Cell Potentials</vt:lpstr>
      <vt:lpstr>Cell Potential</vt:lpstr>
      <vt:lpstr>Figure 17.5</vt:lpstr>
      <vt:lpstr>Standard Potentials (E°)</vt:lpstr>
      <vt:lpstr>E° Cathode and Anode</vt:lpstr>
      <vt:lpstr>E° Cathode and Anode</vt:lpstr>
      <vt:lpstr>E° Cathode and Anode</vt:lpstr>
      <vt:lpstr>Figure 17.6</vt:lpstr>
      <vt:lpstr>Table 17.1 Selected Standard Reduction Potentials at 25 °C</vt:lpstr>
      <vt:lpstr>Table 17.1 Selected Standard Reduction Potentials at 25 °C (continued)</vt:lpstr>
      <vt:lpstr>Learning Objectives</vt:lpstr>
      <vt:lpstr>Potential, Free Energy, and Equilibrium</vt:lpstr>
      <vt:lpstr>Relationship Between E°, ΔG° and K</vt:lpstr>
      <vt:lpstr>Relationship Between E°, ΔG° and K</vt:lpstr>
      <vt:lpstr>Relationship Between E°, ΔG° and K</vt:lpstr>
      <vt:lpstr>Relationship Between E°, ΔG° and K</vt:lpstr>
      <vt:lpstr>Figure 17.7</vt:lpstr>
      <vt:lpstr>Effect of Concentration on Potential</vt:lpstr>
      <vt:lpstr>Effect of Concentration on Potential</vt:lpstr>
      <vt:lpstr>The Nernst Equation</vt:lpstr>
      <vt:lpstr>Learning Objectives</vt:lpstr>
      <vt:lpstr>Figure 17.8</vt:lpstr>
      <vt:lpstr>Figure 17.9</vt:lpstr>
      <vt:lpstr>Figure 17.10</vt:lpstr>
      <vt:lpstr>Figure 17.11</vt:lpstr>
      <vt:lpstr>Figure 17.12</vt:lpstr>
      <vt:lpstr>Figure 17.13</vt:lpstr>
      <vt:lpstr>Figure 17.14</vt:lpstr>
      <vt:lpstr>Learning Objectives</vt:lpstr>
      <vt:lpstr>Figure 17.15</vt:lpstr>
      <vt:lpstr>Figure 17.16</vt:lpstr>
      <vt:lpstr>Figure 17.17</vt:lpstr>
      <vt:lpstr>Learning Objectives</vt:lpstr>
      <vt:lpstr>Figure 17.18</vt:lpstr>
      <vt:lpstr>Figure 17.19</vt:lpstr>
      <vt:lpstr>Figure 17.20</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17 - Electrochemistry</dc:title>
  <dc:creator>Spuddy McSpare</dc:creator>
  <cp:lastModifiedBy>Ryan Stickney</cp:lastModifiedBy>
  <cp:revision>101</cp:revision>
  <dcterms:created xsi:type="dcterms:W3CDTF">2012-06-04T02:13:36Z</dcterms:created>
  <dcterms:modified xsi:type="dcterms:W3CDTF">2025-12-22T04:15:49Z</dcterms:modified>
</cp:coreProperties>
</file>