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1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0" r:id="rId3"/>
    <p:sldId id="309" r:id="rId4"/>
    <p:sldId id="282" r:id="rId5"/>
    <p:sldId id="290" r:id="rId6"/>
    <p:sldId id="310" r:id="rId7"/>
    <p:sldId id="289" r:id="rId8"/>
    <p:sldId id="288" r:id="rId9"/>
    <p:sldId id="283" r:id="rId10"/>
    <p:sldId id="284" r:id="rId11"/>
    <p:sldId id="31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E5D419"/>
    <a:srgbClr val="6CB255"/>
    <a:srgbClr val="212F62"/>
    <a:srgbClr val="72A510"/>
    <a:srgbClr val="A4EC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8" autoAdjust="0"/>
    <p:restoredTop sz="86395" autoAdjust="0"/>
  </p:normalViewPr>
  <p:slideViewPr>
    <p:cSldViewPr snapToGrid="0" snapToObjects="1">
      <p:cViewPr varScale="1">
        <p:scale>
          <a:sx n="107" d="100"/>
          <a:sy n="107" d="100"/>
        </p:scale>
        <p:origin x="184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8" d="100"/>
          <a:sy n="88" d="100"/>
        </p:scale>
        <p:origin x="2382" y="84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D041A-73BB-E643-A8C7-50D88C2F22F5}" type="datetimeFigureOut">
              <a:rPr lang="en-US" smtClean="0"/>
              <a:t>12/21/25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EFEC5-3018-A548-B247-453C6EC1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57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7790CD-C2BF-49BA-A67D-8121B60AAA05}" type="datetimeFigureOut">
              <a:rPr lang="en-US" smtClean="0"/>
              <a:t>12/21/25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ED159-9F1A-4947-A9F1-F447A96A7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1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9ED159-9F1A-4947-A9F1-F447A96A7E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634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9ED159-9F1A-4947-A9F1-F447A96A7E4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54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9ED159-9F1A-4947-A9F1-F447A96A7E4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33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9ED159-9F1A-4947-A9F1-F447A96A7E4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270588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?>
<ns0:Relationships xmlns:ns0="http://schemas.openxmlformats.org/package/2006/relationships"><ns0:Relationship Id="rId1" Type="http://schemas.openxmlformats.org/officeDocument/2006/relationships/slideMaster" Target="../slideMasters/slideMaster1.xml" /><ns0:Relationship Id="rId2" Type="http://schemas.openxmlformats.org/officeDocument/2006/relationships/image" Target="../media/v3_image2_44cf1f9ebd5f.png" /><ns0:Relationship Id="rId3" Type="http://schemas.openxmlformats.org/officeDocument/2006/relationships/image" Target="../media/image1.png" /></ns0: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498250"/>
            <a:ext cx="6858000" cy="101123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42999" y="6356350"/>
            <a:ext cx="6412424" cy="354416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987874" y="2390620"/>
            <a:ext cx="3168253" cy="385113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142999" y="1509485"/>
            <a:ext cx="6858000" cy="672883"/>
          </a:xfrm>
          <a:prstGeom prst="rect">
            <a:avLst/>
          </a:prstGeom>
        </p:spPr>
        <p:txBody>
          <a:bodyPr vert="horz" lIns="68580" tIns="34290" rIns="68580" bIns="3429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800" dirty="0">
              <a:solidFill>
                <a:schemeClr val="accent5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143000" y="1509713"/>
            <a:ext cx="6858000" cy="44377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5"/>
                </a:solidFill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 lvl="0"/>
            <a:r>
              <a:rPr lang="en-US" dirty="0"/>
              <a:t>Chapter # CHAPTER TITLE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3164031" y="1946842"/>
            <a:ext cx="2815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PowerPoint Image Slideshow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01121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365127"/>
            <a:ext cx="7886700" cy="424583"/>
          </a:xfrm>
        </p:spPr>
        <p:txBody>
          <a:bodyPr>
            <a:normAutofit/>
          </a:bodyPr>
          <a:lstStyle>
            <a:lvl1pPr>
              <a:defRPr sz="2100" b="1"/>
            </a:lvl1pPr>
          </a:lstStyle>
          <a:p>
            <a:r>
              <a:rPr lang="en-US" dirty="0"/>
              <a:t>Figure #.#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55965"/>
            <a:ext cx="7886700" cy="37961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07101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8650" y="4918365"/>
            <a:ext cx="7886700" cy="127173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512652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365126"/>
            <a:ext cx="7886700" cy="466148"/>
          </a:xfrm>
        </p:spPr>
        <p:txBody>
          <a:bodyPr>
            <a:normAutofit/>
          </a:bodyPr>
          <a:lstStyle>
            <a:lvl1pPr>
              <a:defRPr sz="2100" b="1"/>
            </a:lvl1pPr>
          </a:lstStyle>
          <a:p>
            <a:r>
              <a:rPr lang="en-US" dirty="0"/>
              <a:t>Figure #.#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10661"/>
            <a:ext cx="3886200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10661"/>
            <a:ext cx="3886200" cy="51663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060623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842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365126"/>
            <a:ext cx="7886700" cy="535420"/>
          </a:xfrm>
        </p:spPr>
        <p:txBody>
          <a:bodyPr>
            <a:normAutofit/>
          </a:bodyPr>
          <a:lstStyle>
            <a:lvl1pPr>
              <a:defRPr sz="2100" b="1" baseline="0"/>
            </a:lvl1pPr>
          </a:lstStyle>
          <a:p>
            <a:r>
              <a:rPr lang="en-US" dirty="0"/>
              <a:t>Figure #.#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3152" y="6205729"/>
            <a:ext cx="7635240" cy="442595"/>
          </a:xfrm>
        </p:spPr>
        <p:txBody>
          <a:bodyPr/>
          <a:lstStyle/>
          <a:p>
            <a:pPr algn="l"/>
            <a:r>
              <a:rPr lang="en-US" dirty="0"/>
              <a:t>This </a:t>
            </a:r>
            <a:r>
              <a:rPr lang="en-US" dirty="0" err="1"/>
              <a:t>OpenStax</a:t>
            </a:r>
            <a:r>
              <a:rPr lang="en-US" dirty="0"/>
              <a:t> ancillary resource is © Rice University under a CC BY 4.0 International license; it may be reproduced or modified but must be attributed to </a:t>
            </a:r>
            <a:r>
              <a:rPr lang="en-US" dirty="0" err="1"/>
              <a:t>OpenStax</a:t>
            </a:r>
            <a:r>
              <a:rPr lang="en-US" dirty="0"/>
              <a:t>, Rice University and any changes must be noted.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28650" y="1011383"/>
            <a:ext cx="7886700" cy="3255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28650" y="4378038"/>
            <a:ext cx="7886700" cy="1627909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7668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20B53-3A93-4E34-882C-459E457AEA5B}" type="datetime4">
              <a:rPr lang="en-US" smtClean="0"/>
              <a:t>December 21,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This </a:t>
            </a:r>
            <a:r>
              <a:rPr lang="en-US" dirty="0" err="1"/>
              <a:t>OpenStax</a:t>
            </a:r>
            <a:r>
              <a:rPr lang="en-US" dirty="0"/>
              <a:t> ancillary resource is © Rice University under a CC-BY 4.0 International license; it may be reproduced or modified but must be attributed to </a:t>
            </a:r>
            <a:r>
              <a:rPr lang="en-US" dirty="0" err="1"/>
              <a:t>OpenStax</a:t>
            </a:r>
            <a:r>
              <a:rPr lang="en-US" dirty="0"/>
              <a:t>, Rice University and any changes must be noted. Any images credited to other sources are similarly available for reproduction, but must be attributed to their sources.</a:t>
            </a:r>
          </a:p>
          <a:p>
            <a:endParaRPr lang="en-US" dirty="0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0" y="789677"/>
            <a:ext cx="9144000" cy="70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rgbClr val="6CB25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dirty="0"/>
              <a:t>College Physics</a:t>
            </a:r>
          </a:p>
          <a:p>
            <a:pPr algn="ctr"/>
            <a:endParaRPr lang="en-US" sz="1800" cap="none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  <a:p>
            <a:pPr algn="ctr"/>
            <a:r>
              <a:rPr lang="en-US" sz="2000" b="1" cap="none" dirty="0">
                <a:solidFill>
                  <a:srgbClr val="212F62"/>
                </a:solidFill>
                <a:latin typeface="+mn-lt"/>
              </a:rPr>
              <a:t>Chapter # Chapter Title</a:t>
            </a:r>
          </a:p>
          <a:p>
            <a:pPr algn="ctr"/>
            <a:r>
              <a:rPr lang="en-US" sz="1600" cap="none" dirty="0">
                <a:solidFill>
                  <a:schemeClr val="tx1"/>
                </a:solidFill>
                <a:latin typeface="+mn-lt"/>
              </a:rPr>
              <a:t>PowerPoint Image Slideshow</a:t>
            </a:r>
          </a:p>
        </p:txBody>
      </p:sp>
      <p:pic>
        <p:nvPicPr>
          <p:cNvPr id="9" name="Picture 8" descr="medium_covers_Page_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758" y="2517424"/>
            <a:ext cx="2010682" cy="260383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  <a:scene3d>
            <a:camera prst="obliqueTopLeft"/>
            <a:lightRig rig="threePt" dir="t"/>
          </a:scene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7D871A-1C11-49D7-A7C5-BCA6F631D8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183" y="365986"/>
            <a:ext cx="1829055" cy="4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63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95DF1-D972-440F-898C-CB26B638F398}" type="datetime4">
              <a:rPr lang="en-US" smtClean="0"/>
              <a:t>December 21,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This </a:t>
            </a:r>
            <a:r>
              <a:rPr lang="en-US" dirty="0" err="1"/>
              <a:t>OpenStax</a:t>
            </a:r>
            <a:r>
              <a:rPr lang="en-US" dirty="0"/>
              <a:t> ancillary resource is © Rice University under a CC-BY 4.0 International license; it may be reproduced or modified but must be attributed to </a:t>
            </a:r>
            <a:r>
              <a:rPr lang="en-US" dirty="0" err="1"/>
              <a:t>OpenStax</a:t>
            </a:r>
            <a:r>
              <a:rPr lang="en-US" dirty="0"/>
              <a:t>, Rice University and any changes must be noted. Any images credited to other sources are similarly available for reproduction, but must be attributed to their sources.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Click to edit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199" y="1122386"/>
            <a:ext cx="8062913" cy="350007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4843982"/>
            <a:ext cx="8062912" cy="1166382"/>
          </a:xfrm>
        </p:spPr>
        <p:txBody>
          <a:bodyPr/>
          <a:lstStyle>
            <a:lvl1pPr>
              <a:buClr>
                <a:srgbClr val="6CB255"/>
              </a:buClr>
              <a:defRPr>
                <a:solidFill>
                  <a:srgbClr val="000000"/>
                </a:solidFill>
              </a:defRPr>
            </a:lvl1pPr>
            <a:lvl2pPr marL="731520" indent="-4572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2pPr>
            <a:lvl3pPr marL="12573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3pPr>
            <a:lvl4pPr marL="17145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4pPr>
            <a:lvl5pPr marL="21717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5BBDF6-E185-4993-A140-7B3A7245C3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183" y="365986"/>
            <a:ext cx="1829055" cy="4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750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/>
          <a:lstStyle/>
          <a:p>
            <a:fld id="{58627E4C-A057-4F2D-89FB-DBB31B4B7894}" type="datetime4">
              <a:rPr lang="en-US" smtClean="0"/>
              <a:t>December 21,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This </a:t>
            </a:r>
            <a:r>
              <a:rPr lang="en-US" dirty="0" err="1"/>
              <a:t>OpenStax</a:t>
            </a:r>
            <a:r>
              <a:rPr lang="en-US" dirty="0"/>
              <a:t> ancillary resource is © Rice University under a CC-BY 4.0 International license; it may be reproduced or modified but must be attributed to </a:t>
            </a:r>
            <a:r>
              <a:rPr lang="en-US" dirty="0" err="1"/>
              <a:t>OpenStax</a:t>
            </a:r>
            <a:r>
              <a:rPr lang="en-US" dirty="0"/>
              <a:t>, Rice University and any changes must be noted. Any images credited to other sources are similarly available for reproduction, but must be attributed to their sources.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044814" y="683895"/>
            <a:ext cx="1315721" cy="365125"/>
          </a:xfrm>
          <a:prstGeom prst="rect">
            <a:avLst/>
          </a:prstGeom>
        </p:spPr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199" y="1107618"/>
            <a:ext cx="4031619" cy="46076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606925" y="1107618"/>
            <a:ext cx="3913188" cy="4607382"/>
          </a:xfrm>
        </p:spPr>
        <p:txBody>
          <a:bodyPr/>
          <a:lstStyle>
            <a:lvl1pPr>
              <a:buClr>
                <a:srgbClr val="6CB255"/>
              </a:buClr>
              <a:defRPr>
                <a:solidFill>
                  <a:srgbClr val="212F62"/>
                </a:solidFill>
              </a:defRPr>
            </a:lvl1pPr>
            <a:lvl2pPr marL="731520" indent="-4572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2pPr>
            <a:lvl3pPr marL="12573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3pPr>
            <a:lvl4pPr marL="17145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4pPr>
            <a:lvl5pPr marL="21717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072839-66BA-49F5-A5E0-08700F8134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183" y="365986"/>
            <a:ext cx="1829055" cy="4477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 marL="788670" indent="-514350">
              <a:buFont typeface="+mj-lt"/>
              <a:buAutoNum type="alphaLcParenR"/>
              <a:defRPr sz="2800"/>
            </a:lvl2pPr>
            <a:lvl3pPr marL="1371600" indent="-457200">
              <a:buFont typeface="+mj-lt"/>
              <a:buAutoNum type="alphaLcParenR"/>
              <a:defRPr sz="2400"/>
            </a:lvl3pPr>
            <a:lvl4pPr marL="1828800" indent="-457200">
              <a:buFont typeface="+mj-lt"/>
              <a:buAutoNum type="alphaLcParenR"/>
              <a:defRPr sz="2000"/>
            </a:lvl4pPr>
            <a:lvl5pPr marL="2286000" indent="-457200">
              <a:buFont typeface="+mj-lt"/>
              <a:buAutoNum type="alphaLcParenR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/>
          <a:lstStyle/>
          <a:p>
            <a:fld id="{CADE6321-3BB9-44F6-A334-78B780A9E384}" type="datetime4">
              <a:rPr lang="en-US" smtClean="0"/>
              <a:t>December 21,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This </a:t>
            </a:r>
            <a:r>
              <a:rPr lang="en-US" dirty="0" err="1"/>
              <a:t>OpenStax</a:t>
            </a:r>
            <a:r>
              <a:rPr lang="en-US" dirty="0"/>
              <a:t> ancillary resource is © Rice University under a CC-BY 4.0 International license; it may be reproduced or modified but must be attributed to </a:t>
            </a:r>
            <a:r>
              <a:rPr lang="en-US" dirty="0" err="1"/>
              <a:t>OpenStax</a:t>
            </a:r>
            <a:r>
              <a:rPr lang="en-US" dirty="0"/>
              <a:t>, Rice University and any changes must be noted. Any images credited to other sources are similarly available for reproduction, but must be attributed to their sources.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044814" y="683895"/>
            <a:ext cx="1315721" cy="365125"/>
          </a:xfrm>
          <a:prstGeom prst="rect">
            <a:avLst/>
          </a:prstGeom>
        </p:spPr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Click to edit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7BC4EE-B6AD-464B-A905-18EC32AC1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183" y="365986"/>
            <a:ext cx="1829055" cy="44773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34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Figure #.#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990601"/>
            <a:ext cx="7886700" cy="521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8650" y="6356351"/>
            <a:ext cx="7886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CD139A-2D62-410C-81AA-AAAD419D5F8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183" y="365986"/>
            <a:ext cx="1829055" cy="4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900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16" r:id="rId7"/>
    <p:sldLayoutId id="2147483920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1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accent4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5.xml" /><ns0:Relationship Id="rId2" Type="http://schemas.openxmlformats.org/officeDocument/2006/relationships/notesSlide" Target="../notesSlides/notesSlide1.xml" /><ns0:Relationship Id="rId7" Type="http://schemas.openxmlformats.org/officeDocument/2006/relationships/image" Target="../media/image31.png" /><ns0:Relationship Id="rId8" Type="http://schemas.openxmlformats.org/officeDocument/2006/relationships/image" Target="../media/v3_image32_d2f44b05c205.png" /></ns0:Relationships>
</file>

<file path=ppt/slides/_rels/slide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6.xml" /><ns0:Relationship Id="rId6" Type="http://schemas.openxmlformats.org/officeDocument/2006/relationships/image" Target="../media/v3_image33_b1c1c8443615.png" /></ns0:Relationships>
</file>

<file path=ppt/slides/_rels/slide3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5.xml" /><ns0:Relationship Id="rId2" Type="http://schemas.openxmlformats.org/officeDocument/2006/relationships/notesSlide" Target="../notesSlides/notesSlide2.xml" /><ns0:Relationship Id="rId7" Type="http://schemas.openxmlformats.org/officeDocument/2006/relationships/image" Target="../media/image31.png" /><ns0:Relationship Id="rId8" Type="http://schemas.openxmlformats.org/officeDocument/2006/relationships/image" Target="../media/v3_image32_d2f44b05c205.png" /></ns0:Relationships>
</file>

<file path=ppt/slides/_rels/slide4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6.xml" /><ns0:Relationship Id="rId4" Type="http://schemas.openxmlformats.org/officeDocument/2006/relationships/image" Target="../media/v3_image34_fd9ee6685c74.png" /></ns0: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35.jpg"/></Relationships>
</file>

<file path=ppt/slides/_rels/slide6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5.xml" /><ns0:Relationship Id="rId2" Type="http://schemas.openxmlformats.org/officeDocument/2006/relationships/notesSlide" Target="../notesSlides/notesSlide3.xml" /><ns0:Relationship Id="rId7" Type="http://schemas.openxmlformats.org/officeDocument/2006/relationships/image" Target="../media/image31.png" /><ns0:Relationship Id="rId8" Type="http://schemas.openxmlformats.org/officeDocument/2006/relationships/image" Target="../media/v3_image32_d2f44b05c205.png" /></ns0:Relationships>
</file>

<file path=ppt/slides/_rels/slide7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6.xml" /><ns0:Relationship Id="rId8" Type="http://schemas.openxmlformats.org/officeDocument/2006/relationships/image" Target="../media/v3_image36_628bdd4b39fe.png" /></ns0:Relationships>
</file>

<file path=ppt/slides/_rels/slide8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6.xml" /><ns0:Relationship Id="rId5" Type="http://schemas.openxmlformats.org/officeDocument/2006/relationships/image" Target="../media/v3_image37_38dea92855a8.png" /></ns0:Relationships>
</file>

<file path=ppt/slides/_rels/slide9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6.xml" /><ns0:Relationship Id="rId5" Type="http://schemas.openxmlformats.org/officeDocument/2006/relationships/image" Target="../media/v3_image38_c15bf856f698.png" /></ns0:Relationships>
</file>

<file path=ppt/slides/_rels/slide10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6.xml" /><ns0:Relationship Id="rId8" Type="http://schemas.openxmlformats.org/officeDocument/2006/relationships/image" Target="../media/v3_image39_002622ea87ba.png" /></ns0: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 Title"/>
          <p:cNvSpPr txBox="1">
            <a:spLocks/>
          </p:cNvSpPr>
          <p:nvPr/>
        </p:nvSpPr>
        <p:spPr>
          <a:xfrm>
            <a:off x="0" y="1596127"/>
            <a:ext cx="9144000" cy="709154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rgbClr val="6CB255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sz="3000"/>
              <a:t>Viðauki A LOTUKERFIÐ</a:t>
            </a:r>
          </a:p>
        </p:txBody>
      </p:sp>
      <p:pic>
        <p:nvPicPr>
          <p:cNvPr id="11" name="Picture 5" descr="image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017183" y="365986"/>
            <a:ext cx="1829055" cy="447737"/>
          </a:xfrm>
          <a:prstGeom prst="rect">
            <a:avLst/>
          </a:prstGeom>
        </p:spPr>
      </p:pic>
      <p:sp>
        <p:nvSpPr>
          <p:cNvPr id="7" name="Title">
            <a:extLst>
              <a:ext uri="{FF2B5EF4-FFF2-40B4-BE49-F238E27FC236}">
                <a16:creationId xmlns:a16="http://schemas.microsoft.com/office/drawing/2014/main" id="{8D87A6D2-52E4-4725-A99C-8574BB6B565D}"/>
              </a:ext>
            </a:extLst>
          </p:cNvPr>
          <p:cNvSpPr txBox="1">
            <a:spLocks/>
          </p:cNvSpPr>
          <p:nvPr/>
        </p:nvSpPr>
        <p:spPr>
          <a:xfrm>
            <a:off x="0" y="938213"/>
            <a:ext cx="9144000" cy="493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/>
        </p:txBody>
      </p:sp>
      <p:pic>
        <p:nvPicPr>
          <p:cNvPr id="12" name="Picture 3" descr="image.jpe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3407965" y="2504061"/>
            <a:ext cx="2320268" cy="3002699"/>
          </a:xfrm>
          <a:prstGeom prst="rect">
            <a:avLst/>
          </a:prstGeom>
        </p:spPr>
      </p:pic>
      <p:sp>
        <p:nvSpPr>
          <p:cNvPr id="25" name="codex-title-cleanup-cover"/>
          <p:cNvSpPr/>
          <p:nvPr/>
        </p:nvSpPr>
        <p:spPr>
          <a:xfrm>
            <a:off x="0" y="250000"/>
            <a:ext cx="9144000" cy="22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codex-title-cleanup-brand"/>
          <p:cNvSpPr txBox="1"/>
          <p:nvPr/>
        </p:nvSpPr>
        <p:spPr>
          <a:xfrm>
            <a:off x="600000" y="650000"/>
            <a:ext cx="7944000" cy="36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>
                <a:solidFill>
                  <a:srgbClr val="63AC4F"/>
                </a:solidFill>
                <a:latin typeface="Arial"/>
              </a:rPr>
              <a:t>Efnafræði 2e</a:t>
            </a:r>
          </a:p>
        </p:txBody>
      </p:sp>
      <p:sp>
        <p:nvSpPr>
          <p:cNvPr id="27" name="codex-title-cleanup-text"/>
          <p:cNvSpPr txBox="1"/>
          <p:nvPr/>
        </p:nvSpPr>
        <p:spPr>
          <a:xfrm>
            <a:off x="600000" y="1120000"/>
            <a:ext cx="7944000" cy="65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>
                <a:solidFill>
                  <a:srgbClr val="63AC4F"/>
                </a:solidFill>
                <a:latin typeface="Arial"/>
              </a:rPr>
              <a:t>Viðauki A LOTUKERFIÐ</a:t>
            </a:r>
          </a:p>
        </p:txBody>
      </p:sp>
      <p:sp>
        <p:nvSpPr>
          <p:cNvPr id="28" name="codex-namsgogn-logo-cover"/>
          <p:cNvSpPr/>
          <p:nvPr/>
        </p:nvSpPr>
        <p:spPr>
          <a:xfrm>
            <a:off x="5989320" y="45720"/>
            <a:ext cx="2971800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codex-namsgogn-logo-text"/>
          <p:cNvSpPr txBox="1"/>
          <p:nvPr/>
        </p:nvSpPr>
        <p:spPr>
          <a:xfrm>
            <a:off x="6537960" y="256032"/>
            <a:ext cx="2011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424242"/>
                </a:solidFill>
                <a:latin typeface="Arial"/>
              </a:rPr>
              <a:t>Namsgögn.is</a:t>
            </a:r>
          </a:p>
        </p:txBody>
      </p:sp>
      <p:sp>
        <p:nvSpPr>
          <p:cNvPr id="30" name="codex-openstax-translation-footer"/>
          <p:cNvSpPr txBox="1"/>
          <p:nvPr/>
        </p:nvSpPr>
        <p:spPr>
          <a:xfrm>
            <a:off x="548640" y="6565392"/>
            <a:ext cx="7406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650">
                <a:solidFill>
                  <a:srgbClr val="787878"/>
                </a:solidFill>
                <a:latin typeface="Arial"/>
              </a:rPr>
              <a:t>Þýtt og staðfært af Namsgögn.is úr efni frá OpenStax.org.</a:t>
            </a:r>
          </a:p>
        </p:txBody>
      </p:sp>
    </p:spTree>
    <p:extLst>
      <p:ext uri="{BB962C8B-B14F-4D97-AF65-F5344CB8AC3E}">
        <p14:creationId xmlns:p14="http://schemas.microsoft.com/office/powerpoint/2010/main" val="1322443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igure Number" hidden="1"/>
          <p:cNvSpPr>
            <a:spLocks noGrp="1"/>
          </p:cNvSpPr>
          <p:nvPr>
            <p:ph type="title"/>
          </p:nvPr>
        </p:nvSpPr>
        <p:spPr>
          <a:xfrm>
            <a:ext cx="5715000" cy="420624"/>
          </a:xfrm>
        </p:spPr>
        <p:txBody>
          <a:bodyPr wrap="none">
            <a:normAutofit/>
          </a:bodyPr>
          <a:lstStyle/>
          <a:p>
            <a:r>
              <a:rPr sz="2300"/>
              <a:t>Ótölusett mynd 1</a:t>
            </a:r>
          </a:p>
        </p:txBody>
      </p:sp>
      <p:sp>
        <p:nvSpPr>
          <p:cNvPr id="7" name="Figure Legend" hidden="1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pic>
        <p:nvPicPr>
          <p:cNvPr id="1029" name="Picture 2" descr="slide_0002_img_002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380245" y="1002461"/>
            <a:ext cx="6671555" cy="5213935"/>
          </a:xfrm>
          <a:prstGeom prst="rect">
            <a:avLst/>
          </a:prstGeom>
        </p:spPr>
      </p:pic>
      <p:sp>
        <p:nvSpPr>
          <p:cNvPr id="1030" name="codex-namsgogn-logo-cover"/>
          <p:cNvSpPr/>
          <p:nvPr/>
        </p:nvSpPr>
        <p:spPr>
          <a:xfrm>
            <a:off x="5989320" y="45720"/>
            <a:ext cx="2971800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1" name="codex-namsgogn-logo-text"/>
          <p:cNvSpPr txBox="1"/>
          <p:nvPr/>
        </p:nvSpPr>
        <p:spPr>
          <a:xfrm>
            <a:off x="6537960" y="256032"/>
            <a:ext cx="2011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424242"/>
                </a:solidFill>
                <a:latin typeface="Arial"/>
              </a:rPr>
              <a:t>Namsgögn.is</a:t>
            </a:r>
          </a:p>
        </p:txBody>
      </p:sp>
      <p:sp>
        <p:nvSpPr>
          <p:cNvPr id="1032" name="codex-openstax-translation-footer"/>
          <p:cNvSpPr txBox="1"/>
          <p:nvPr/>
        </p:nvSpPr>
        <p:spPr>
          <a:xfrm>
            <a:off x="548640" y="6565392"/>
            <a:ext cx="7406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650">
                <a:solidFill>
                  <a:srgbClr val="787878"/>
                </a:solidFill>
                <a:latin typeface="Arial"/>
              </a:rPr>
              <a:t>Þýtt og staðfært af Namsgögn.is úr efni frá OpenStax.org.</a:t>
            </a:r>
          </a:p>
        </p:txBody>
      </p:sp>
    </p:spTree>
    <p:extLst>
      <p:ext uri="{BB962C8B-B14F-4D97-AF65-F5344CB8AC3E}">
        <p14:creationId xmlns:p14="http://schemas.microsoft.com/office/powerpoint/2010/main" val="1103467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 Title"/>
          <p:cNvSpPr txBox="1">
            <a:spLocks/>
          </p:cNvSpPr>
          <p:nvPr/>
        </p:nvSpPr>
        <p:spPr>
          <a:xfrm>
            <a:off x="0" y="1599323"/>
            <a:ext cx="9144000" cy="70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rgbClr val="6CB255"/>
                </a:solidFill>
                <a:latin typeface="+mj-lt"/>
                <a:ea typeface="+mj-ea"/>
                <a:cs typeface="+mj-cs"/>
              </a:defRPr>
            </a:lvl1pPr>
          </a:lstStyle>
          <a:p/>
        </p:txBody>
      </p:sp>
      <p:pic>
        <p:nvPicPr>
          <p:cNvPr id="9" name="Picture 5" descr="slide_0001_img_001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017183" y="365986"/>
            <a:ext cx="1829055" cy="447737"/>
          </a:xfrm>
          <a:prstGeom prst="rect">
            <a:avLst/>
          </a:prstGeom>
        </p:spPr>
      </p:pic>
      <p:sp>
        <p:nvSpPr>
          <p:cNvPr id="7" name="Title">
            <a:extLst>
              <a:ext uri="{FF2B5EF4-FFF2-40B4-BE49-F238E27FC236}">
                <a16:creationId xmlns:a16="http://schemas.microsoft.com/office/drawing/2014/main" id="{8D87A6D2-52E4-4725-A99C-8574BB6B565D}"/>
              </a:ext>
            </a:extLst>
          </p:cNvPr>
          <p:cNvSpPr txBox="1">
            <a:spLocks/>
          </p:cNvSpPr>
          <p:nvPr/>
        </p:nvSpPr>
        <p:spPr>
          <a:xfrm>
            <a:off x="0" y="938213"/>
            <a:ext cx="9144000" cy="493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/>
        </p:txBody>
      </p:sp>
      <p:pic>
        <p:nvPicPr>
          <p:cNvPr id="11" name="Picture 3" descr="image.jpe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3407965" y="2504061"/>
            <a:ext cx="2320268" cy="3002699"/>
          </a:xfrm>
          <a:prstGeom prst="rect">
            <a:avLst/>
          </a:prstGeom>
        </p:spPr>
      </p:pic>
      <p:sp>
        <p:nvSpPr>
          <p:cNvPr id="15" name="codex-title-cleanup-cover"/>
          <p:cNvSpPr/>
          <p:nvPr/>
        </p:nvSpPr>
        <p:spPr>
          <a:xfrm>
            <a:off x="0" y="250000"/>
            <a:ext cx="9144000" cy="22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codex-title-cleanup-brand"/>
          <p:cNvSpPr txBox="1"/>
          <p:nvPr/>
        </p:nvSpPr>
        <p:spPr>
          <a:xfrm>
            <a:off x="600000" y="650000"/>
            <a:ext cx="7944000" cy="36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>
                <a:solidFill>
                  <a:srgbClr val="63AC4F"/>
                </a:solidFill>
                <a:latin typeface="Arial"/>
              </a:rPr>
              <a:t>Efnafræði 2e</a:t>
            </a:r>
          </a:p>
        </p:txBody>
      </p:sp>
      <p:sp>
        <p:nvSpPr>
          <p:cNvPr id="17" name="codex-title-cleanup-text"/>
          <p:cNvSpPr txBox="1"/>
          <p:nvPr/>
        </p:nvSpPr>
        <p:spPr>
          <a:xfrm>
            <a:off x="600000" y="1120000"/>
            <a:ext cx="7944000" cy="7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>
                <a:solidFill>
                  <a:srgbClr val="63AC4F"/>
                </a:solidFill>
                <a:latin typeface="Arial"/>
              </a:rPr>
              <a:t>Viðauki B
Nauðsynleg stærðfræði</a:t>
            </a:r>
          </a:p>
        </p:txBody>
      </p:sp>
      <p:sp>
        <p:nvSpPr>
          <p:cNvPr id="18" name="codex-namsgogn-logo-cover"/>
          <p:cNvSpPr/>
          <p:nvPr/>
        </p:nvSpPr>
        <p:spPr>
          <a:xfrm>
            <a:off x="5989320" y="45720"/>
            <a:ext cx="2971800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codex-namsgogn-logo-text"/>
          <p:cNvSpPr txBox="1"/>
          <p:nvPr/>
        </p:nvSpPr>
        <p:spPr>
          <a:xfrm>
            <a:off x="6537960" y="256032"/>
            <a:ext cx="2011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424242"/>
                </a:solidFill>
                <a:latin typeface="Arial"/>
              </a:rPr>
              <a:t>Namsgögn.is</a:t>
            </a:r>
          </a:p>
        </p:txBody>
      </p:sp>
      <p:sp>
        <p:nvSpPr>
          <p:cNvPr id="20" name="codex-openstax-translation-footer"/>
          <p:cNvSpPr txBox="1"/>
          <p:nvPr/>
        </p:nvSpPr>
        <p:spPr>
          <a:xfrm>
            <a:off x="548640" y="6565392"/>
            <a:ext cx="7406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650">
                <a:solidFill>
                  <a:srgbClr val="787878"/>
                </a:solidFill>
                <a:latin typeface="Arial"/>
              </a:rPr>
              <a:t>Þýtt og staðfært af Namsgögn.is úr efni frá OpenStax.org.</a:t>
            </a:r>
          </a:p>
        </p:txBody>
      </p:sp>
    </p:spTree>
    <p:extLst>
      <p:ext uri="{BB962C8B-B14F-4D97-AF65-F5344CB8AC3E}">
        <p14:creationId xmlns:p14="http://schemas.microsoft.com/office/powerpoint/2010/main" val="291807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ample Number"/>
          <p:cNvSpPr>
            <a:spLocks noGrp="1"/>
          </p:cNvSpPr>
          <p:nvPr>
            <p:ph type="title"/>
          </p:nvPr>
        </p:nvSpPr>
        <p:spPr>
          <a:xfrm>
            <a:ext cx="5715000" cy="420624"/>
          </a:xfrm>
        </p:spPr>
        <p:txBody>
          <a:bodyPr wrap="none">
            <a:normAutofit/>
          </a:bodyPr>
          <a:lstStyle/>
          <a:p>
            <a:r>
              <a:rPr sz="2300"/>
              <a:t>Dæmi B11</a:t>
            </a:r>
            <a:endParaRPr lang="en-US" dirty="0"/>
          </a:p>
        </p:txBody>
      </p:sp>
      <p:sp>
        <p:nvSpPr>
          <p:cNvPr id="7" name="Figure Legend" hidden="1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sz="1600" b="1" dirty="0">
              <a:solidFill>
                <a:srgbClr val="6CB255"/>
              </a:solidFill>
            </a:endParaRPr>
          </a:p>
        </p:txBody>
      </p:sp>
      <p:pic>
        <p:nvPicPr>
          <p:cNvPr id="2051" name="Picture 2" descr="slide_0004_img_002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58900" y="1122385"/>
            <a:ext cx="6375400" cy="4232557"/>
          </a:xfrm>
          <a:prstGeom prst="rect">
            <a:avLst/>
          </a:prstGeom>
        </p:spPr>
      </p:pic>
      <p:sp>
        <p:nvSpPr>
          <p:cNvPr id="2052" name="codex-namsgogn-logo-cover"/>
          <p:cNvSpPr/>
          <p:nvPr/>
        </p:nvSpPr>
        <p:spPr>
          <a:xfrm>
            <a:off x="5989320" y="45720"/>
            <a:ext cx="2971800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53" name="codex-namsgogn-logo-text"/>
          <p:cNvSpPr txBox="1"/>
          <p:nvPr/>
        </p:nvSpPr>
        <p:spPr>
          <a:xfrm>
            <a:off x="6537960" y="256032"/>
            <a:ext cx="2011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424242"/>
                </a:solidFill>
                <a:latin typeface="Arial"/>
              </a:rPr>
              <a:t>Namsgögn.is</a:t>
            </a:r>
          </a:p>
        </p:txBody>
      </p:sp>
      <p:sp>
        <p:nvSpPr>
          <p:cNvPr id="2054" name="codex-openstax-translation-footer"/>
          <p:cNvSpPr txBox="1"/>
          <p:nvPr/>
        </p:nvSpPr>
        <p:spPr>
          <a:xfrm>
            <a:off x="548640" y="6565392"/>
            <a:ext cx="7406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650">
                <a:solidFill>
                  <a:srgbClr val="787878"/>
                </a:solidFill>
                <a:latin typeface="Arial"/>
              </a:rPr>
              <a:t>Þýtt og staðfært af Namsgögn.is úr efni frá OpenStax.org.</a:t>
            </a:r>
          </a:p>
        </p:txBody>
      </p:sp>
    </p:spTree>
    <p:extLst>
      <p:ext uri="{BB962C8B-B14F-4D97-AF65-F5344CB8AC3E}">
        <p14:creationId xmlns:p14="http://schemas.microsoft.com/office/powerpoint/2010/main" val="1824654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ample Number"/>
          <p:cNvSpPr>
            <a:spLocks noGrp="1"/>
          </p:cNvSpPr>
          <p:nvPr>
            <p:ph type="title"/>
          </p:nvPr>
        </p:nvSpPr>
        <p:spPr>
          <a:xfrm>
            <a:ext cx="5715000" cy="420624"/>
          </a:xfrm>
        </p:spPr>
        <p:txBody>
          <a:bodyPr wrap="none">
            <a:normAutofit/>
          </a:bodyPr>
          <a:lstStyle/>
          <a:p>
            <a:r>
              <a:rPr sz="2300"/>
              <a:t>Dæmi B12</a:t>
            </a:r>
          </a:p>
        </p:txBody>
      </p:sp>
      <p:sp>
        <p:nvSpPr>
          <p:cNvPr id="7" name="Figure Legend" hidden="1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sz="1600" b="1" dirty="0">
              <a:solidFill>
                <a:srgbClr val="6CB255"/>
              </a:solidFill>
            </a:endParaRPr>
          </a:p>
        </p:txBody>
      </p:sp>
      <p:pic>
        <p:nvPicPr>
          <p:cNvPr id="3074" name="Picture 2" descr="A graph is titled “Y equals x superscript 2 plus 2.” The x-axis ranges from 0 to 4.5. The y-axis ranges from 0 to 20. Four points are plotted as a line graph; the points are 1 and 3, 2 and 6, 3 and 11, and 4 and 18.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22386"/>
            <a:ext cx="5753100" cy="452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codex-namsgogn-logo-cover"/>
          <p:cNvSpPr/>
          <p:nvPr/>
        </p:nvSpPr>
        <p:spPr>
          <a:xfrm>
            <a:off x="5989320" y="45720"/>
            <a:ext cx="2971800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76" name="codex-namsgogn-logo-text"/>
          <p:cNvSpPr txBox="1"/>
          <p:nvPr/>
        </p:nvSpPr>
        <p:spPr>
          <a:xfrm>
            <a:off x="6537960" y="256032"/>
            <a:ext cx="2011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424242"/>
                </a:solidFill>
                <a:latin typeface="Arial"/>
              </a:rPr>
              <a:t>Namsgögn.is</a:t>
            </a:r>
          </a:p>
        </p:txBody>
      </p:sp>
      <p:sp>
        <p:nvSpPr>
          <p:cNvPr id="3077" name="codex-openstax-translation-footer"/>
          <p:cNvSpPr txBox="1"/>
          <p:nvPr/>
        </p:nvSpPr>
        <p:spPr>
          <a:xfrm>
            <a:off x="548640" y="6565392"/>
            <a:ext cx="7406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650">
                <a:solidFill>
                  <a:srgbClr val="787878"/>
                </a:solidFill>
                <a:latin typeface="Arial"/>
              </a:rPr>
              <a:t>Þýtt og staðfært af Namsgögn.is úr efni frá OpenStax.org.</a:t>
            </a:r>
          </a:p>
        </p:txBody>
      </p:sp>
    </p:spTree>
    <p:extLst>
      <p:ext uri="{BB962C8B-B14F-4D97-AF65-F5344CB8AC3E}">
        <p14:creationId xmlns:p14="http://schemas.microsoft.com/office/powerpoint/2010/main" val="3369584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 Title"/>
          <p:cNvSpPr txBox="1">
            <a:spLocks/>
          </p:cNvSpPr>
          <p:nvPr/>
        </p:nvSpPr>
        <p:spPr>
          <a:xfrm>
            <a:off x="0" y="1589786"/>
            <a:ext cx="9144000" cy="70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rgbClr val="6CB255"/>
                </a:solidFill>
                <a:latin typeface="+mj-lt"/>
                <a:ea typeface="+mj-ea"/>
                <a:cs typeface="+mj-cs"/>
              </a:defRPr>
            </a:lvl1pPr>
          </a:lstStyle>
          <a:p/>
        </p:txBody>
      </p:sp>
      <p:pic>
        <p:nvPicPr>
          <p:cNvPr id="9" name="Picture 5" descr="slide_0001_img_001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017183" y="365986"/>
            <a:ext cx="1829055" cy="447737"/>
          </a:xfrm>
          <a:prstGeom prst="rect">
            <a:avLst/>
          </a:prstGeom>
        </p:spPr>
      </p:pic>
      <p:pic>
        <p:nvPicPr>
          <p:cNvPr id="11" name="Picture 3" descr="image.jpe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3407965" y="2504061"/>
            <a:ext cx="2320268" cy="3002699"/>
          </a:xfrm>
          <a:prstGeom prst="rect">
            <a:avLst/>
          </a:prstGeom>
        </p:spPr>
      </p:pic>
      <p:sp>
        <p:nvSpPr>
          <p:cNvPr id="8" name="Title">
            <a:extLst>
              <a:ext uri="{FF2B5EF4-FFF2-40B4-BE49-F238E27FC236}">
                <a16:creationId xmlns:a16="http://schemas.microsoft.com/office/drawing/2014/main" id="{8D87A6D2-52E4-4725-A99C-8574BB6B565D}"/>
              </a:ext>
            </a:extLst>
          </p:cNvPr>
          <p:cNvSpPr txBox="1">
            <a:spLocks/>
          </p:cNvSpPr>
          <p:nvPr/>
        </p:nvSpPr>
        <p:spPr>
          <a:xfrm>
            <a:off x="0" y="938213"/>
            <a:ext cx="9144000" cy="493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/>
        </p:txBody>
      </p:sp>
      <p:sp>
        <p:nvSpPr>
          <p:cNvPr id="15" name="codex-title-cleanup-cover"/>
          <p:cNvSpPr/>
          <p:nvPr/>
        </p:nvSpPr>
        <p:spPr>
          <a:xfrm>
            <a:off x="0" y="250000"/>
            <a:ext cx="9144000" cy="22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codex-title-cleanup-brand"/>
          <p:cNvSpPr txBox="1"/>
          <p:nvPr/>
        </p:nvSpPr>
        <p:spPr>
          <a:xfrm>
            <a:off x="600000" y="650000"/>
            <a:ext cx="7944000" cy="36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>
                <a:solidFill>
                  <a:srgbClr val="63AC4F"/>
                </a:solidFill>
                <a:latin typeface="Arial"/>
              </a:rPr>
              <a:t>Efnafræði 2e</a:t>
            </a:r>
          </a:p>
        </p:txBody>
      </p:sp>
      <p:sp>
        <p:nvSpPr>
          <p:cNvPr id="17" name="codex-title-cleanup-text"/>
          <p:cNvSpPr txBox="1"/>
          <p:nvPr/>
        </p:nvSpPr>
        <p:spPr>
          <a:xfrm>
            <a:off x="600000" y="1120000"/>
            <a:ext cx="7944000" cy="7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>
                <a:solidFill>
                  <a:srgbClr val="63AC4F"/>
                </a:solidFill>
                <a:latin typeface="Arial"/>
              </a:rPr>
              <a:t>Viðauki E
Eiginleikar vatns</a:t>
            </a:r>
          </a:p>
        </p:txBody>
      </p:sp>
      <p:sp>
        <p:nvSpPr>
          <p:cNvPr id="18" name="codex-namsgogn-logo-cover"/>
          <p:cNvSpPr/>
          <p:nvPr/>
        </p:nvSpPr>
        <p:spPr>
          <a:xfrm>
            <a:off x="5989320" y="45720"/>
            <a:ext cx="2971800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codex-namsgogn-logo-text"/>
          <p:cNvSpPr txBox="1"/>
          <p:nvPr/>
        </p:nvSpPr>
        <p:spPr>
          <a:xfrm>
            <a:off x="6537960" y="256032"/>
            <a:ext cx="2011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424242"/>
                </a:solidFill>
                <a:latin typeface="Arial"/>
              </a:rPr>
              <a:t>Namsgögn.is</a:t>
            </a:r>
          </a:p>
        </p:txBody>
      </p:sp>
      <p:sp>
        <p:nvSpPr>
          <p:cNvPr id="20" name="codex-openstax-translation-footer"/>
          <p:cNvSpPr txBox="1"/>
          <p:nvPr/>
        </p:nvSpPr>
        <p:spPr>
          <a:xfrm>
            <a:off x="548640" y="6565392"/>
            <a:ext cx="7406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650">
                <a:solidFill>
                  <a:srgbClr val="787878"/>
                </a:solidFill>
                <a:latin typeface="Arial"/>
              </a:rPr>
              <a:t>Þýtt og staðfært af Namsgögn.is úr efni frá OpenStax.org.</a:t>
            </a:r>
          </a:p>
        </p:txBody>
      </p:sp>
    </p:spTree>
    <p:extLst>
      <p:ext uri="{BB962C8B-B14F-4D97-AF65-F5344CB8AC3E}">
        <p14:creationId xmlns:p14="http://schemas.microsoft.com/office/powerpoint/2010/main" val="3289734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igure Number" hidden="1"/>
          <p:cNvSpPr>
            <a:spLocks noGrp="1"/>
          </p:cNvSpPr>
          <p:nvPr>
            <p:ph type="title"/>
          </p:nvPr>
        </p:nvSpPr>
        <p:spPr>
          <a:xfrm>
            <a:ext cx="5715000" cy="420624"/>
          </a:xfrm>
        </p:spPr>
        <p:txBody>
          <a:bodyPr wrap="none">
            <a:normAutofit/>
          </a:bodyPr>
          <a:lstStyle/>
          <a:p>
            <a:r>
              <a:rPr sz="2300"/>
              <a:t>Ótölusett mynd 2</a:t>
            </a:r>
          </a:p>
        </p:txBody>
      </p:sp>
      <p:sp>
        <p:nvSpPr>
          <p:cNvPr id="7" name="Figure Legend" hidden="1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pic>
        <p:nvPicPr>
          <p:cNvPr id="4103" name="Picture 2" descr="slide_0007_img_002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187450" y="1102268"/>
            <a:ext cx="6470650" cy="4631769"/>
          </a:xfrm>
          <a:prstGeom prst="rect">
            <a:avLst/>
          </a:prstGeom>
        </p:spPr>
      </p:pic>
      <p:sp>
        <p:nvSpPr>
          <p:cNvPr id="4104" name="codex-namsgogn-logo-cover"/>
          <p:cNvSpPr/>
          <p:nvPr/>
        </p:nvSpPr>
        <p:spPr>
          <a:xfrm>
            <a:off x="5989320" y="45720"/>
            <a:ext cx="2971800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05" name="codex-namsgogn-logo-text"/>
          <p:cNvSpPr txBox="1"/>
          <p:nvPr/>
        </p:nvSpPr>
        <p:spPr>
          <a:xfrm>
            <a:off x="6537960" y="256032"/>
            <a:ext cx="2011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424242"/>
                </a:solidFill>
                <a:latin typeface="Arial"/>
              </a:rPr>
              <a:t>Namsgögn.is</a:t>
            </a:r>
          </a:p>
        </p:txBody>
      </p:sp>
      <p:sp>
        <p:nvSpPr>
          <p:cNvPr id="4106" name="codex-openstax-translation-footer"/>
          <p:cNvSpPr txBox="1"/>
          <p:nvPr/>
        </p:nvSpPr>
        <p:spPr>
          <a:xfrm>
            <a:off x="548640" y="6565392"/>
            <a:ext cx="7406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650">
                <a:solidFill>
                  <a:srgbClr val="787878"/>
                </a:solidFill>
                <a:latin typeface="Arial"/>
              </a:rPr>
              <a:t>Þýtt og staðfært af Namsgögn.is úr efni frá OpenStax.org.</a:t>
            </a:r>
          </a:p>
        </p:txBody>
      </p:sp>
    </p:spTree>
    <p:extLst>
      <p:ext uri="{BB962C8B-B14F-4D97-AF65-F5344CB8AC3E}">
        <p14:creationId xmlns:p14="http://schemas.microsoft.com/office/powerpoint/2010/main" val="2233778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igure Number" hidden="1"/>
          <p:cNvSpPr>
            <a:spLocks noGrp="1"/>
          </p:cNvSpPr>
          <p:nvPr>
            <p:ph type="title"/>
          </p:nvPr>
        </p:nvSpPr>
        <p:spPr>
          <a:xfrm>
            <a:ext cx="5715000" cy="420624"/>
          </a:xfrm>
        </p:spPr>
        <p:txBody>
          <a:bodyPr wrap="none">
            <a:normAutofit/>
          </a:bodyPr>
          <a:lstStyle/>
          <a:p>
            <a:r>
              <a:rPr sz="2300"/>
              <a:t>Ótölusett mynd 3</a:t>
            </a:r>
          </a:p>
        </p:txBody>
      </p:sp>
      <p:sp>
        <p:nvSpPr>
          <p:cNvPr id="7" name="Figure Legend" hidden="1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pic>
        <p:nvPicPr>
          <p:cNvPr id="5124" name="Picture 2" descr="slide_0008_img_002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82700" y="1122386"/>
            <a:ext cx="6121400" cy="4628110"/>
          </a:xfrm>
          <a:prstGeom prst="rect">
            <a:avLst/>
          </a:prstGeom>
        </p:spPr>
      </p:pic>
      <p:sp>
        <p:nvSpPr>
          <p:cNvPr id="5125" name="codex-namsgogn-logo-cover"/>
          <p:cNvSpPr/>
          <p:nvPr/>
        </p:nvSpPr>
        <p:spPr>
          <a:xfrm>
            <a:off x="5989320" y="45720"/>
            <a:ext cx="2971800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26" name="codex-namsgogn-logo-text"/>
          <p:cNvSpPr txBox="1"/>
          <p:nvPr/>
        </p:nvSpPr>
        <p:spPr>
          <a:xfrm>
            <a:off x="6537960" y="256032"/>
            <a:ext cx="2011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424242"/>
                </a:solidFill>
                <a:latin typeface="Arial"/>
              </a:rPr>
              <a:t>Namsgögn.is</a:t>
            </a:r>
          </a:p>
        </p:txBody>
      </p:sp>
      <p:sp>
        <p:nvSpPr>
          <p:cNvPr id="5127" name="codex-openstax-translation-footer"/>
          <p:cNvSpPr txBox="1"/>
          <p:nvPr/>
        </p:nvSpPr>
        <p:spPr>
          <a:xfrm>
            <a:off x="548640" y="6565392"/>
            <a:ext cx="7406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650">
                <a:solidFill>
                  <a:srgbClr val="787878"/>
                </a:solidFill>
                <a:latin typeface="Arial"/>
              </a:rPr>
              <a:t>Þýtt og staðfært af Namsgögn.is úr efni frá OpenStax.org.</a:t>
            </a:r>
          </a:p>
        </p:txBody>
      </p:sp>
    </p:spTree>
    <p:extLst>
      <p:ext uri="{BB962C8B-B14F-4D97-AF65-F5344CB8AC3E}">
        <p14:creationId xmlns:p14="http://schemas.microsoft.com/office/powerpoint/2010/main" val="1446297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igure Number" hidden="1"/>
          <p:cNvSpPr>
            <a:spLocks noGrp="1"/>
          </p:cNvSpPr>
          <p:nvPr>
            <p:ph type="title"/>
          </p:nvPr>
        </p:nvSpPr>
        <p:spPr>
          <a:xfrm>
            <a:ext cx="5715000" cy="420624"/>
          </a:xfrm>
        </p:spPr>
        <p:txBody>
          <a:bodyPr wrap="none">
            <a:normAutofit/>
          </a:bodyPr>
          <a:lstStyle/>
          <a:p>
            <a:r>
              <a:rPr sz="2300"/>
              <a:t>Ótölusett mynd 4</a:t>
            </a:r>
          </a:p>
        </p:txBody>
      </p:sp>
      <p:sp>
        <p:nvSpPr>
          <p:cNvPr id="7" name="Figure Legend" hidden="1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pic>
        <p:nvPicPr>
          <p:cNvPr id="6148" name="Picture 2" descr="slide_0009_img_002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27150" y="1122384"/>
            <a:ext cx="6051550" cy="4575299"/>
          </a:xfrm>
          <a:prstGeom prst="rect">
            <a:avLst/>
          </a:prstGeom>
        </p:spPr>
      </p:pic>
      <p:sp>
        <p:nvSpPr>
          <p:cNvPr id="6149" name="codex-namsgogn-logo-cover"/>
          <p:cNvSpPr/>
          <p:nvPr/>
        </p:nvSpPr>
        <p:spPr>
          <a:xfrm>
            <a:off x="5989320" y="45720"/>
            <a:ext cx="2971800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50" name="codex-namsgogn-logo-text"/>
          <p:cNvSpPr txBox="1"/>
          <p:nvPr/>
        </p:nvSpPr>
        <p:spPr>
          <a:xfrm>
            <a:off x="6537960" y="256032"/>
            <a:ext cx="2011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424242"/>
                </a:solidFill>
                <a:latin typeface="Arial"/>
              </a:rPr>
              <a:t>Namsgögn.is</a:t>
            </a:r>
          </a:p>
        </p:txBody>
      </p:sp>
      <p:sp>
        <p:nvSpPr>
          <p:cNvPr id="6151" name="codex-openstax-translation-footer"/>
          <p:cNvSpPr txBox="1"/>
          <p:nvPr/>
        </p:nvSpPr>
        <p:spPr>
          <a:xfrm>
            <a:off x="548640" y="6565392"/>
            <a:ext cx="7406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650">
                <a:solidFill>
                  <a:srgbClr val="787878"/>
                </a:solidFill>
                <a:latin typeface="Arial"/>
              </a:rPr>
              <a:t>Þýtt og staðfært af Namsgögn.is úr efni frá OpenStax.org.</a:t>
            </a:r>
          </a:p>
        </p:txBody>
      </p:sp>
    </p:spTree>
    <p:extLst>
      <p:ext uri="{BB962C8B-B14F-4D97-AF65-F5344CB8AC3E}">
        <p14:creationId xmlns:p14="http://schemas.microsoft.com/office/powerpoint/2010/main" val="119485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igure Number"/>
          <p:cNvSpPr>
            <a:spLocks noGrp="1"/>
          </p:cNvSpPr>
          <p:nvPr>
            <p:ph type="title"/>
          </p:nvPr>
        </p:nvSpPr>
        <p:spPr>
          <a:xfrm>
            <a:ext cx="5715000" cy="420624"/>
          </a:xfrm>
        </p:spPr>
        <p:txBody>
          <a:bodyPr wrap="none">
            <a:normAutofit/>
          </a:bodyPr>
          <a:lstStyle/>
          <a:p>
            <a:r>
              <a:rPr sz="2300"/>
              <a:t>Mynd E1</a:t>
            </a:r>
          </a:p>
        </p:txBody>
      </p:sp>
      <p:sp>
        <p:nvSpPr>
          <p:cNvPr id="7" name="Figure Legend"/>
          <p:cNvSpPr>
            <a:spLocks noGrp="1"/>
          </p:cNvSpPr>
          <p:nvPr>
            <p:ph type="body" sz="quarter" idx="14"/>
          </p:nvPr>
        </p:nvSpPr>
        <p:spPr>
          <a:xfrm>
            <a:off x="457200" y="5143500"/>
            <a:ext cx="8062912" cy="1143000"/>
          </a:xfrm>
        </p:spPr>
        <p:txBody>
          <a:bodyPr wrap="square"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sz="1400"/>
              <a:t>Gleypniferill vatns yfir allt litrófið. Þessi ferill sýnir litrófsgleypni vatns yfir allt litrófið. Y-ásinn táknar gleypnina í 1/cm. Ef við deilum 1 með þessu gildi fáum við lengd leiðarinnar (í cm) þar sem styrkur ljósgeisla sem fer í gegnum vatn minnkar sem nemur grunntölu náttúrlega logaritmans e (e = 2.718281828).</a:t>
            </a:r>
          </a:p>
        </p:txBody>
      </p:sp>
      <p:pic>
        <p:nvPicPr>
          <p:cNvPr id="7175" name="Picture 2" descr="slide_0010_img_002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524000" y="995386"/>
            <a:ext cx="5943600" cy="3954463"/>
          </a:xfrm>
          <a:prstGeom prst="rect">
            <a:avLst/>
          </a:prstGeom>
        </p:spPr>
      </p:pic>
      <p:sp>
        <p:nvSpPr>
          <p:cNvPr id="7176" name="codex-namsgogn-logo-cover"/>
          <p:cNvSpPr/>
          <p:nvPr/>
        </p:nvSpPr>
        <p:spPr>
          <a:xfrm>
            <a:off x="5989320" y="45720"/>
            <a:ext cx="2971800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77" name="codex-namsgogn-logo-text"/>
          <p:cNvSpPr txBox="1"/>
          <p:nvPr/>
        </p:nvSpPr>
        <p:spPr>
          <a:xfrm>
            <a:off x="6537960" y="256032"/>
            <a:ext cx="2011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424242"/>
                </a:solidFill>
                <a:latin typeface="Arial"/>
              </a:rPr>
              <a:t>Namsgögn.is</a:t>
            </a:r>
          </a:p>
        </p:txBody>
      </p:sp>
      <p:sp>
        <p:nvSpPr>
          <p:cNvPr id="7178" name="codex-openstax-translation-footer"/>
          <p:cNvSpPr txBox="1"/>
          <p:nvPr/>
        </p:nvSpPr>
        <p:spPr>
          <a:xfrm>
            <a:off x="548640" y="6565392"/>
            <a:ext cx="7406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650">
                <a:solidFill>
                  <a:srgbClr val="787878"/>
                </a:solidFill>
                <a:latin typeface="Arial"/>
              </a:rPr>
              <a:t>Þýtt og staðfært af Namsgögn.is úr efni frá OpenStax.org.</a:t>
            </a:r>
          </a:p>
        </p:txBody>
      </p:sp>
    </p:spTree>
    <p:extLst>
      <p:ext uri="{BB962C8B-B14F-4D97-AF65-F5344CB8AC3E}">
        <p14:creationId xmlns:p14="http://schemas.microsoft.com/office/powerpoint/2010/main" val="2079456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pyright"/>
          <p:cNvSpPr>
            <a:spLocks noGrp="1"/>
          </p:cNvSpPr>
          <p:nvPr>
            <p:ph sz="half" idx="1"/>
          </p:nvPr>
        </p:nvSpPr>
        <p:spPr>
          <a:xfrm>
            <a:off x="457200" y="1107617"/>
            <a:ext cx="8062912" cy="5256973"/>
          </a:xfrm>
        </p:spPr>
        <p:txBody>
          <a:bodyPr anchor="ctr" wrap="square"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sz="1700"/>
              <a:t>Þetta viðbótarefni frá OpenStax er © Rice University samkvæmt alþjóðlegu CC-BY 4.0 leyfi; heimilt er að afrita það eða breyta því, en geta verður uppruna frá OpenStax, Rice University og taka verður fram ef breytingar hafa verið gerðar.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2668F8-9FCF-4729-B516-74DCFB3AA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/>
              <a:t>Leyfi</a:t>
            </a:r>
          </a:p>
        </p:txBody>
      </p:sp>
      <p:sp>
        <p:nvSpPr>
          <p:cNvPr id="6" name="codex-namsgogn-logo-cover"/>
          <p:cNvSpPr/>
          <p:nvPr/>
        </p:nvSpPr>
        <p:spPr>
          <a:xfrm>
            <a:off x="5989320" y="45720"/>
            <a:ext cx="2971800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codex-namsgogn-logo-text"/>
          <p:cNvSpPr txBox="1"/>
          <p:nvPr/>
        </p:nvSpPr>
        <p:spPr>
          <a:xfrm>
            <a:off x="6537960" y="256032"/>
            <a:ext cx="2011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424242"/>
                </a:solidFill>
                <a:latin typeface="Arial"/>
              </a:rPr>
              <a:t>Namsgögn.is</a:t>
            </a:r>
          </a:p>
        </p:txBody>
      </p:sp>
      <p:sp>
        <p:nvSpPr>
          <p:cNvPr id="8" name="codex-openstax-translation-footer"/>
          <p:cNvSpPr txBox="1"/>
          <p:nvPr/>
        </p:nvSpPr>
        <p:spPr>
          <a:xfrm>
            <a:off x="548640" y="6565392"/>
            <a:ext cx="74066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650">
                <a:solidFill>
                  <a:srgbClr val="787878"/>
                </a:solidFill>
                <a:latin typeface="Arial"/>
              </a:rPr>
              <a:t>Þýtt og staðfært af Namsgögn.is úr efni frá OpenStax.org.</a:t>
            </a:r>
          </a:p>
        </p:txBody>
      </p:sp>
    </p:spTree>
    <p:extLst>
      <p:ext uri="{BB962C8B-B14F-4D97-AF65-F5344CB8AC3E}">
        <p14:creationId xmlns:p14="http://schemas.microsoft.com/office/powerpoint/2010/main" val="1422749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penStax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</TotalTime>
  <Words>167</Words>
  <Application>Microsoft Macintosh PowerPoint</Application>
  <PresentationFormat>On-screen Show (4:3)</PresentationFormat>
  <Paragraphs>26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Appendix A</vt:lpstr>
      <vt:lpstr>UNFIGURE 1</vt:lpstr>
      <vt:lpstr>Appendix B</vt:lpstr>
      <vt:lpstr>Example B11</vt:lpstr>
      <vt:lpstr>Example B12</vt:lpstr>
      <vt:lpstr>Appendix E</vt:lpstr>
      <vt:lpstr>UNFIGURE 2</vt:lpstr>
      <vt:lpstr>UNFIGURE 3</vt:lpstr>
      <vt:lpstr>UNFIGURE 4</vt:lpstr>
      <vt:lpstr>Figure E1</vt:lpstr>
      <vt:lpstr>License</vt:lpstr>
    </vt:vector>
  </TitlesOfParts>
  <Company>WNI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Chemistry - Appendix - The Periodic Table</dc:title>
  <dc:creator>Spuddy McSpare</dc:creator>
  <cp:lastModifiedBy>Ryan Stickney</cp:lastModifiedBy>
  <cp:revision>117</cp:revision>
  <cp:lastPrinted>2015-06-18T22:56:58Z</cp:lastPrinted>
  <dcterms:created xsi:type="dcterms:W3CDTF">2012-06-04T02:13:36Z</dcterms:created>
  <dcterms:modified xsi:type="dcterms:W3CDTF">2025-12-22T04:25:00Z</dcterms:modified>
</cp:coreProperties>
</file>