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docProps/app.xml" ContentType="application/vnd.openxmlformats-officedocument.extended-properties+xml"/>
  <Override PartName="/docProps/core.xml" ContentType="application/vnd.openxmlformats-package.core-properties+xml"/>
  <Override PartName="/ppt/commentAuthors.xml" ContentType="application/vnd.openxmlformats-officedocument.presentationml.commentAuthors+xml"/>
  <Override PartName="/ppt/drawings/vmlDrawing1.vml" ContentType="application/vnd.openxmlformats-officedocument.vmlDrawing"/>
  <Override PartName="/ppt/drawings/vmlDrawing2.vml" ContentType="application/vnd.openxmlformats-officedocument.vmlDrawing"/>
  <Override PartName="/ppt/drawings/vmlDrawing3.vml" ContentType="application/vnd.openxmlformats-officedocument.vmlDrawing"/>
  <Override PartName="/ppt/drawings/vmlDrawing4.vml" ContentType="application/vnd.openxmlformats-officedocument.vmlDrawing"/>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21" r:id="rId1"/>
  </p:sldMasterIdLst>
  <p:notesMasterIdLst>
    <p:notesMasterId r:id="rId87"/>
  </p:notesMasterIdLst>
  <p:handoutMasterIdLst>
    <p:handoutMasterId r:id="rId88"/>
  </p:handoutMasterIdLst>
  <p:sldIdLst>
    <p:sldId id="256" r:id="rId2"/>
    <p:sldId id="310" r:id="rId3"/>
    <p:sldId id="279" r:id="rId4"/>
    <p:sldId id="359" r:id="rId5"/>
    <p:sldId id="311" r:id="rId6"/>
    <p:sldId id="277" r:id="rId7"/>
    <p:sldId id="312" r:id="rId8"/>
    <p:sldId id="282" r:id="rId9"/>
    <p:sldId id="313" r:id="rId10"/>
    <p:sldId id="315" r:id="rId11"/>
    <p:sldId id="316" r:id="rId12"/>
    <p:sldId id="281" r:id="rId13"/>
    <p:sldId id="283" r:id="rId14"/>
    <p:sldId id="360" r:id="rId15"/>
    <p:sldId id="317" r:id="rId16"/>
    <p:sldId id="284" r:id="rId17"/>
    <p:sldId id="318" r:id="rId18"/>
    <p:sldId id="285" r:id="rId19"/>
    <p:sldId id="319" r:id="rId20"/>
    <p:sldId id="320" r:id="rId21"/>
    <p:sldId id="280" r:id="rId22"/>
    <p:sldId id="322" r:id="rId23"/>
    <p:sldId id="325" r:id="rId24"/>
    <p:sldId id="289" r:id="rId25"/>
    <p:sldId id="326" r:id="rId26"/>
    <p:sldId id="327" r:id="rId27"/>
    <p:sldId id="291" r:id="rId28"/>
    <p:sldId id="292" r:id="rId29"/>
    <p:sldId id="321" r:id="rId30"/>
    <p:sldId id="286" r:id="rId31"/>
    <p:sldId id="287" r:id="rId32"/>
    <p:sldId id="288" r:id="rId33"/>
    <p:sldId id="293" r:id="rId34"/>
    <p:sldId id="294" r:id="rId35"/>
    <p:sldId id="295" r:id="rId36"/>
    <p:sldId id="361" r:id="rId37"/>
    <p:sldId id="328" r:id="rId38"/>
    <p:sldId id="290" r:id="rId39"/>
    <p:sldId id="329" r:id="rId40"/>
    <p:sldId id="296" r:id="rId41"/>
    <p:sldId id="297" r:id="rId42"/>
    <p:sldId id="298" r:id="rId43"/>
    <p:sldId id="330" r:id="rId44"/>
    <p:sldId id="299" r:id="rId45"/>
    <p:sldId id="362" r:id="rId46"/>
    <p:sldId id="331" r:id="rId47"/>
    <p:sldId id="332" r:id="rId48"/>
    <p:sldId id="333" r:id="rId49"/>
    <p:sldId id="334" r:id="rId50"/>
    <p:sldId id="335" r:id="rId51"/>
    <p:sldId id="336" r:id="rId52"/>
    <p:sldId id="300" r:id="rId53"/>
    <p:sldId id="337" r:id="rId54"/>
    <p:sldId id="273" r:id="rId55"/>
    <p:sldId id="338" r:id="rId56"/>
    <p:sldId id="339" r:id="rId57"/>
    <p:sldId id="340" r:id="rId58"/>
    <p:sldId id="301" r:id="rId59"/>
    <p:sldId id="341" r:id="rId60"/>
    <p:sldId id="363" r:id="rId61"/>
    <p:sldId id="342" r:id="rId62"/>
    <p:sldId id="343" r:id="rId63"/>
    <p:sldId id="303" r:id="rId64"/>
    <p:sldId id="344" r:id="rId65"/>
    <p:sldId id="345" r:id="rId66"/>
    <p:sldId id="347" r:id="rId67"/>
    <p:sldId id="346" r:id="rId68"/>
    <p:sldId id="348" r:id="rId69"/>
    <p:sldId id="304" r:id="rId70"/>
    <p:sldId id="305" r:id="rId71"/>
    <p:sldId id="349" r:id="rId72"/>
    <p:sldId id="306" r:id="rId73"/>
    <p:sldId id="350" r:id="rId74"/>
    <p:sldId id="364" r:id="rId75"/>
    <p:sldId id="351" r:id="rId76"/>
    <p:sldId id="365" r:id="rId77"/>
    <p:sldId id="352" r:id="rId78"/>
    <p:sldId id="353" r:id="rId79"/>
    <p:sldId id="355" r:id="rId80"/>
    <p:sldId id="354" r:id="rId81"/>
    <p:sldId id="356" r:id="rId82"/>
    <p:sldId id="357" r:id="rId83"/>
    <p:sldId id="307" r:id="rId84"/>
    <p:sldId id="308" r:id="rId85"/>
    <p:sldId id="309" r:id="rId8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rah Evans" initials="SE" lastIdx="6" clrIdx="0"/>
  <p:cmAuthor id="1" name="Karthikeyan P." initials="KP" lastIdx="4"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B255"/>
    <a:srgbClr val="E5D419"/>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15" autoAdjust="0"/>
    <p:restoredTop sz="94574" autoAdjust="0"/>
  </p:normalViewPr>
  <p:slideViewPr>
    <p:cSldViewPr snapToGrid="0" snapToObjects="1">
      <p:cViewPr varScale="1">
        <p:scale>
          <a:sx n="74" d="100"/>
          <a:sy n="74" d="100"/>
        </p:scale>
        <p:origin x="1542" y="60"/>
      </p:cViewPr>
      <p:guideLst>
        <p:guide orient="horz" pos="2160"/>
        <p:guide pos="2880"/>
      </p:guideLst>
    </p:cSldViewPr>
  </p:slideViewPr>
  <p:outlineViewPr>
    <p:cViewPr>
      <p:scale>
        <a:sx n="50" d="100"/>
        <a:sy n="50"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notesMaster" Target="notesMasters/notesMaster1.xml"/><Relationship Id="rId88" Type="http://schemas.openxmlformats.org/officeDocument/2006/relationships/handoutMaster" Target="handoutMasters/handoutMaster1.xml"/><Relationship Id="rId89" Type="http://schemas.openxmlformats.org/officeDocument/2006/relationships/commentAuthors" Target="commentAuthors.xml"/><Relationship Id="rId90" Type="http://schemas.openxmlformats.org/officeDocument/2006/relationships/presProps" Target="presProps.xml"/><Relationship Id="rId91" Type="http://schemas.openxmlformats.org/officeDocument/2006/relationships/viewProps" Target="viewProps.xml"/><Relationship Id="rId92" Type="http://schemas.openxmlformats.org/officeDocument/2006/relationships/theme" Target="theme/theme1.xml"/><Relationship Id="rId93" Type="http://schemas.openxmlformats.org/officeDocument/2006/relationships/tableStyles" Target="tableStyles.xml"/></Relationships>
</file>

<file path=ppt/drawings/_rels/vmlDrawing1.vml.rels><?xml version='1.0' encoding='utf-8'?>
<ns0:Relationships xmlns:ns0="http://schemas.openxmlformats.org/package/2006/relationships"><ns0:Relationship Id="rId1" Type="http://schemas.openxmlformats.org/officeDocument/2006/relationships/image" Target="../media/v3_image29_8c2ac2f9a1ea.png" /></ns0:Relationships>
</file>

<file path=ppt/drawings/_rels/vmlDrawing2.vml.rels><?xml version='1.0' encoding='utf-8'?>
<ns0:Relationships xmlns:ns0="http://schemas.openxmlformats.org/package/2006/relationships"><ns0:Relationship Id="rId1" Type="http://schemas.openxmlformats.org/officeDocument/2006/relationships/image" Target="../media/image35.wmf" /><ns0:Relationship Id="rId2" Type="http://schemas.openxmlformats.org/officeDocument/2006/relationships/image" Target="../media/v3_image36_795c055aa386.png" /></ns0: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8.wmf"/><Relationship Id="rId2" Type="http://schemas.openxmlformats.org/officeDocument/2006/relationships/image" Target="../media/image3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12/3/2019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E07257-9B98-4AB8-920E-DB42A2A80B77}" type="datetimeFigureOut">
              <a:rPr lang="en-US" smtClean="0"/>
              <a:t>12/3/2019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256DC8-5B6A-4540-8239-9BB43538CEC1}" type="slidenum">
              <a:rPr lang="en-US" smtClean="0"/>
              <a:t>‹#›</a:t>
            </a:fld>
            <a:endParaRPr lang="en-US"/>
          </a:p>
        </p:txBody>
      </p:sp>
    </p:spTree>
    <p:extLst>
      <p:ext uri="{BB962C8B-B14F-4D97-AF65-F5344CB8AC3E}">
        <p14:creationId xmlns:p14="http://schemas.microsoft.com/office/powerpoint/2010/main" val="31868274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F256DC8-5B6A-4540-8239-9BB43538CEC1}" type="slidenum">
              <a:rPr lang="en-US" smtClean="0"/>
              <a:t>77</a:t>
            </a:fld>
            <a:endParaRPr lang="en-US"/>
          </a:p>
        </p:txBody>
      </p:sp>
    </p:spTree>
    <p:extLst>
      <p:ext uri="{BB962C8B-B14F-4D97-AF65-F5344CB8AC3E}">
        <p14:creationId xmlns:p14="http://schemas.microsoft.com/office/powerpoint/2010/main" val="30489143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ns0:Relationships xmlns:ns0="http://schemas.openxmlformats.org/package/2006/relationships"><ns0:Relationship Id="rId1" Type="http://schemas.openxmlformats.org/officeDocument/2006/relationships/slideMaster" Target="../slideMasters/slideMaster1.xml" /><ns0:Relationship Id="rId2" Type="http://schemas.openxmlformats.org/officeDocument/2006/relationships/image" Target="../media/v3_image2_60c6687079d7.png" /><ns0:Relationship Id="rId3" Type="http://schemas.openxmlformats.org/officeDocument/2006/relationships/image" Target="../media/image1.png" /></ns0: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498250"/>
            <a:ext cx="6858000" cy="1011237"/>
          </a:xfrm>
        </p:spPr>
        <p:txBody>
          <a:bodyPr anchor="b"/>
          <a:lstStyle>
            <a:lvl1pPr algn="ctr">
              <a:defRPr sz="4500"/>
            </a:lvl1pPr>
          </a:lstStyle>
          <a:p>
            <a:r>
              <a:rPr lang="en-US" dirty="0"/>
              <a:t>Title of the Book</a:t>
            </a:r>
          </a:p>
        </p:txBody>
      </p:sp>
      <p:sp>
        <p:nvSpPr>
          <p:cNvPr id="5" name="Footer Placeholder 4"/>
          <p:cNvSpPr>
            <a:spLocks noGrp="1"/>
          </p:cNvSpPr>
          <p:nvPr>
            <p:ph type="ftr" sz="quarter" idx="11"/>
          </p:nvPr>
        </p:nvSpPr>
        <p:spPr>
          <a:xfrm>
            <a:off x="1142999" y="6356350"/>
            <a:ext cx="6412424" cy="354416"/>
          </a:xfrm>
        </p:spPr>
        <p:txBody>
          <a:bodyPr/>
          <a:lstStyle/>
          <a:p>
            <a:pPr defTabSz="685800"/>
            <a:endParaRPr lang="en-US">
              <a:solidFill>
                <a:srgbClr val="000000">
                  <a:tint val="75000"/>
                </a:srgbClr>
              </a:solidFill>
            </a:endParaRPr>
          </a:p>
        </p:txBody>
      </p:sp>
      <p:sp>
        <p:nvSpPr>
          <p:cNvPr id="9" name="Picture Placeholder 8"/>
          <p:cNvSpPr>
            <a:spLocks noGrp="1"/>
          </p:cNvSpPr>
          <p:nvPr>
            <p:ph type="pic" sz="quarter" idx="13"/>
          </p:nvPr>
        </p:nvSpPr>
        <p:spPr>
          <a:xfrm>
            <a:off x="2987874" y="2390620"/>
            <a:ext cx="3168253" cy="3851130"/>
          </a:xfrm>
        </p:spPr>
        <p:txBody>
          <a:bodyPr>
            <a:normAutofit/>
          </a:bodyPr>
          <a:lstStyle>
            <a:lvl1pPr marL="0" indent="0">
              <a:buNone/>
              <a:defRPr sz="900"/>
            </a:lvl1pPr>
          </a:lstStyle>
          <a:p>
            <a:endParaRPr lang="en-US" dirty="0"/>
          </a:p>
        </p:txBody>
      </p:sp>
      <p:sp>
        <p:nvSpPr>
          <p:cNvPr id="10" name="Title 1"/>
          <p:cNvSpPr txBox="1">
            <a:spLocks/>
          </p:cNvSpPr>
          <p:nvPr userDrawn="1"/>
        </p:nvSpPr>
        <p:spPr>
          <a:xfrm>
            <a:off x="1142999" y="1509485"/>
            <a:ext cx="6858000" cy="672883"/>
          </a:xfrm>
          <a:prstGeom prst="rect">
            <a:avLst/>
          </a:prstGeom>
        </p:spPr>
        <p:txBody>
          <a:bodyPr vert="horz" lIns="68580" tIns="34290" rIns="68580" bIns="34290" rtlCol="0" anchor="b">
            <a:normAutofit lnSpcReduction="1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endParaRPr kumimoji="0" lang="en-US" sz="4800" b="0" i="0" u="none" strike="noStrike" kern="1200" cap="none" spc="0" normalizeH="0" baseline="0" noProof="0" dirty="0">
              <a:ln>
                <a:noFill/>
              </a:ln>
              <a:solidFill>
                <a:srgbClr val="1B1E3F"/>
              </a:solidFill>
              <a:effectLst/>
              <a:uLnTx/>
              <a:uFillTx/>
              <a:latin typeface="Calibri Light" panose="020F0302020204030204"/>
              <a:ea typeface="+mj-ea"/>
              <a:cs typeface="+mj-cs"/>
            </a:endParaRPr>
          </a:p>
        </p:txBody>
      </p:sp>
      <p:sp>
        <p:nvSpPr>
          <p:cNvPr id="11" name="Text Placeholder 10"/>
          <p:cNvSpPr>
            <a:spLocks noGrp="1"/>
          </p:cNvSpPr>
          <p:nvPr>
            <p:ph type="body" sz="quarter" idx="14" hasCustomPrompt="1"/>
          </p:nvPr>
        </p:nvSpPr>
        <p:spPr>
          <a:xfrm>
            <a:off x="1143000" y="1509713"/>
            <a:ext cx="6858000" cy="443778"/>
          </a:xfrm>
        </p:spPr>
        <p:txBody>
          <a:bodyPr/>
          <a:lstStyle>
            <a:lvl1pPr marL="0" indent="0" algn="ctr">
              <a:buNone/>
              <a:defRPr baseline="0">
                <a:solidFill>
                  <a:schemeClr val="accent5"/>
                </a:solidFill>
              </a:defRPr>
            </a:lvl1pPr>
            <a:lvl2pPr marL="342900" indent="0" algn="ctr">
              <a:buNone/>
              <a:defRPr/>
            </a:lvl2pPr>
            <a:lvl3pPr marL="685800" indent="0" algn="ctr">
              <a:buNone/>
              <a:defRPr/>
            </a:lvl3pPr>
            <a:lvl4pPr marL="1028700" indent="0" algn="ctr">
              <a:buNone/>
              <a:defRPr/>
            </a:lvl4pPr>
            <a:lvl5pPr marL="1371600" indent="0" algn="ctr">
              <a:buNone/>
              <a:defRPr/>
            </a:lvl5pPr>
          </a:lstStyle>
          <a:p>
            <a:pPr lvl="0"/>
            <a:r>
              <a:rPr lang="en-US" dirty="0"/>
              <a:t>Chapter # CHAPTER TITLE</a:t>
            </a:r>
          </a:p>
        </p:txBody>
      </p:sp>
      <p:sp>
        <p:nvSpPr>
          <p:cNvPr id="12" name="TextBox 11"/>
          <p:cNvSpPr txBox="1"/>
          <p:nvPr userDrawn="1"/>
        </p:nvSpPr>
        <p:spPr>
          <a:xfrm>
            <a:off x="3164031" y="1946842"/>
            <a:ext cx="2815937"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rPr>
              <a:t>PowerPoint Image Slideshow</a:t>
            </a: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26166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7"/>
            <a:ext cx="7886700" cy="424583"/>
          </a:xfrm>
        </p:spPr>
        <p:txBody>
          <a:bodyPr>
            <a:normAutofit/>
          </a:bodyPr>
          <a:lstStyle>
            <a:lvl1pPr>
              <a:defRPr sz="2100" b="1"/>
            </a:lvl1pPr>
          </a:lstStyle>
          <a:p>
            <a:r>
              <a:rPr lang="en-US" dirty="0"/>
              <a:t>Figure #.#</a:t>
            </a:r>
          </a:p>
        </p:txBody>
      </p:sp>
      <p:sp>
        <p:nvSpPr>
          <p:cNvPr id="3" name="Content Placeholder 2"/>
          <p:cNvSpPr>
            <a:spLocks noGrp="1"/>
          </p:cNvSpPr>
          <p:nvPr>
            <p:ph idx="1"/>
          </p:nvPr>
        </p:nvSpPr>
        <p:spPr>
          <a:xfrm>
            <a:off x="628650" y="955965"/>
            <a:ext cx="78867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628650" y="6356351"/>
            <a:ext cx="7071014" cy="365125"/>
          </a:xfrm>
        </p:spPr>
        <p:txBody>
          <a:bodyPr/>
          <a:lstStyle/>
          <a:p>
            <a:pPr defTabSz="685800"/>
            <a:endParaRPr lang="en-US">
              <a:solidFill>
                <a:srgbClr val="000000">
                  <a:tint val="75000"/>
                </a:srgbClr>
              </a:solidFill>
            </a:endParaRPr>
          </a:p>
        </p:txBody>
      </p:sp>
      <p:sp>
        <p:nvSpPr>
          <p:cNvPr id="7" name="Content Placeholder 2"/>
          <p:cNvSpPr>
            <a:spLocks noGrp="1"/>
          </p:cNvSpPr>
          <p:nvPr>
            <p:ph idx="13" hasCustomPrompt="1"/>
          </p:nvPr>
        </p:nvSpPr>
        <p:spPr>
          <a:xfrm>
            <a:off x="628650" y="4918365"/>
            <a:ext cx="7886700" cy="1271731"/>
          </a:xfrm>
        </p:spPr>
        <p:txBody>
          <a:bodyPr>
            <a:normAutofit/>
          </a:bodyPr>
          <a:lstStyle>
            <a:lvl1pPr marL="0" indent="0">
              <a:buNone/>
              <a:defRPr sz="1200"/>
            </a:lvl1pPr>
          </a:lstStyle>
          <a:p>
            <a:pPr lvl="0"/>
            <a:r>
              <a:rPr lang="en-US" dirty="0"/>
              <a:t>Caption</a:t>
            </a:r>
          </a:p>
        </p:txBody>
      </p:sp>
    </p:spTree>
    <p:extLst>
      <p:ext uri="{BB962C8B-B14F-4D97-AF65-F5344CB8AC3E}">
        <p14:creationId xmlns:p14="http://schemas.microsoft.com/office/powerpoint/2010/main" val="2898805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466148"/>
          </a:xfrm>
        </p:spPr>
        <p:txBody>
          <a:bodyPr>
            <a:normAutofit/>
          </a:bodyPr>
          <a:lstStyle>
            <a:lvl1pPr>
              <a:defRPr sz="2100" b="1"/>
            </a:lvl1pPr>
          </a:lstStyle>
          <a:p>
            <a:r>
              <a:rPr lang="en-US" dirty="0"/>
              <a:t>Figure #.#</a:t>
            </a:r>
          </a:p>
        </p:txBody>
      </p:sp>
      <p:sp>
        <p:nvSpPr>
          <p:cNvPr id="3" name="Content Placeholder 2"/>
          <p:cNvSpPr>
            <a:spLocks noGrp="1"/>
          </p:cNvSpPr>
          <p:nvPr>
            <p:ph sz="half" idx="1"/>
          </p:nvPr>
        </p:nvSpPr>
        <p:spPr>
          <a:xfrm>
            <a:off x="628650" y="1010661"/>
            <a:ext cx="38862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010661"/>
            <a:ext cx="38862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628650" y="6356351"/>
            <a:ext cx="7060623" cy="365125"/>
          </a:xfrm>
        </p:spPr>
        <p:txBody>
          <a:bodyPr/>
          <a:lstStyle/>
          <a:p>
            <a:pPr defTabSz="685800"/>
            <a:endParaRPr lang="en-US">
              <a:solidFill>
                <a:srgbClr val="000000">
                  <a:tint val="75000"/>
                </a:srgbClr>
              </a:solidFill>
            </a:endParaRPr>
          </a:p>
        </p:txBody>
      </p:sp>
    </p:spTree>
    <p:extLst>
      <p:ext uri="{BB962C8B-B14F-4D97-AF65-F5344CB8AC3E}">
        <p14:creationId xmlns:p14="http://schemas.microsoft.com/office/powerpoint/2010/main" val="2820529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535420"/>
          </a:xfrm>
        </p:spPr>
        <p:txBody>
          <a:bodyPr>
            <a:normAutofit/>
          </a:bodyPr>
          <a:lstStyle>
            <a:lvl1pPr>
              <a:defRPr sz="2100" b="1" baseline="0"/>
            </a:lvl1pPr>
          </a:lstStyle>
          <a:p>
            <a:r>
              <a:rPr lang="en-US" dirty="0"/>
              <a:t>Figure #.#</a:t>
            </a:r>
          </a:p>
        </p:txBody>
      </p:sp>
      <p:sp>
        <p:nvSpPr>
          <p:cNvPr id="4" name="Footer Placeholder 3"/>
          <p:cNvSpPr>
            <a:spLocks noGrp="1"/>
          </p:cNvSpPr>
          <p:nvPr>
            <p:ph type="ftr" sz="quarter" idx="11"/>
          </p:nvPr>
        </p:nvSpPr>
        <p:spPr>
          <a:xfrm>
            <a:off x="73152" y="6205729"/>
            <a:ext cx="7635240" cy="442595"/>
          </a:xfrm>
        </p:spPr>
        <p:txBody>
          <a:bodyPr/>
          <a:lstStyle/>
          <a:p>
            <a:pPr algn="l" defTabSz="685800"/>
            <a:r>
              <a:rPr lang="en-US">
                <a:solidFill>
                  <a:srgbClr val="000000">
                    <a:tint val="75000"/>
                  </a:srgbClr>
                </a:solidFill>
              </a:rPr>
              <a:t>This OpenStax ancillary resource is © Rice University under a CC BY 4.0 International license; it may be reproduced or modified but must be attributed to OpenStax, Rice University and any changes must be noted.</a:t>
            </a:r>
            <a:endParaRPr lang="en-US" dirty="0">
              <a:solidFill>
                <a:srgbClr val="000000">
                  <a:tint val="75000"/>
                </a:srgbClr>
              </a:solidFill>
            </a:endParaRPr>
          </a:p>
        </p:txBody>
      </p:sp>
      <p:sp>
        <p:nvSpPr>
          <p:cNvPr id="7" name="Content Placeholder 6"/>
          <p:cNvSpPr>
            <a:spLocks noGrp="1"/>
          </p:cNvSpPr>
          <p:nvPr>
            <p:ph sz="quarter" idx="12"/>
          </p:nvPr>
        </p:nvSpPr>
        <p:spPr>
          <a:xfrm>
            <a:off x="628650" y="1011383"/>
            <a:ext cx="78867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628650" y="4378038"/>
            <a:ext cx="7886700" cy="1627909"/>
          </a:xfrm>
        </p:spPr>
        <p:txBody>
          <a:bodyPr>
            <a:normAutofit/>
          </a:bodyPr>
          <a:lstStyle>
            <a:lvl1pPr marL="0" indent="0">
              <a:buNone/>
              <a:defRPr sz="1200"/>
            </a:lvl1pPr>
          </a:lstStyle>
          <a:p>
            <a:pPr lvl="0"/>
            <a:r>
              <a:rPr lang="en-US" dirty="0"/>
              <a:t>Caption</a:t>
            </a:r>
          </a:p>
        </p:txBody>
      </p:sp>
    </p:spTree>
    <p:extLst>
      <p:ext uri="{BB962C8B-B14F-4D97-AF65-F5344CB8AC3E}">
        <p14:creationId xmlns:p14="http://schemas.microsoft.com/office/powerpoint/2010/main" val="3039398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a:xfrm>
            <a:off x="457200" y="6492875"/>
            <a:ext cx="8572500"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College Physics</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descr="medium_covers_Page_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pic>
        <p:nvPicPr>
          <p:cNvPr id="6" name="Picture 5">
            <a:extLst>
              <a:ext uri="{FF2B5EF4-FFF2-40B4-BE49-F238E27FC236}">
                <a16:creationId xmlns:a16="http://schemas.microsoft.com/office/drawing/2014/main" xmlns="" id="{68EC6C83-7BFA-4C57-B6D2-ED0BAD1042B0}"/>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3449673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endParaRPr lang="en-US" dirty="0"/>
          </a:p>
        </p:txBody>
      </p:sp>
      <p:sp>
        <p:nvSpPr>
          <p:cNvPr id="6" name="Slide Number Placeholder 5"/>
          <p:cNvSpPr>
            <a:spLocks noGrp="1"/>
          </p:cNvSpPr>
          <p:nvPr>
            <p:ph type="sldNum" sz="quarter" idx="12"/>
          </p:nvPr>
        </p:nvSpPr>
        <p:spPr/>
        <p:txBody>
          <a:bodyPr/>
          <a:lstStyle/>
          <a:p>
            <a:endParaRPr lang="en-US" dirty="0"/>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Tx/>
              <a:defRPr>
                <a:solidFill>
                  <a:schemeClr val="tx1"/>
                </a:solidFill>
              </a:defRPr>
            </a:lvl1pPr>
            <a:lvl2pPr marL="731520" indent="-457200">
              <a:buClrTx/>
              <a:buFont typeface="+mj-lt"/>
              <a:buAutoNum type="alphaLcParenR"/>
              <a:defRPr>
                <a:solidFill>
                  <a:schemeClr val="tx1"/>
                </a:solidFill>
              </a:defRPr>
            </a:lvl2pPr>
            <a:lvl3pPr marL="1257300" indent="-342900">
              <a:buClrTx/>
              <a:buFont typeface="+mj-lt"/>
              <a:buAutoNum type="alphaLcParenR"/>
              <a:defRPr>
                <a:solidFill>
                  <a:schemeClr val="tx1"/>
                </a:solidFill>
              </a:defRPr>
            </a:lvl3pPr>
            <a:lvl4pPr marL="1714500" indent="-342900">
              <a:buClrTx/>
              <a:buFont typeface="+mj-lt"/>
              <a:buAutoNum type="alphaLcParenR"/>
              <a:defRPr>
                <a:solidFill>
                  <a:schemeClr val="tx1"/>
                </a:solidFill>
              </a:defRPr>
            </a:lvl4pPr>
            <a:lvl5pPr marL="2171700" indent="-342900">
              <a:buClrTx/>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a:extLst>
              <a:ext uri="{FF2B5EF4-FFF2-40B4-BE49-F238E27FC236}">
                <a16:creationId xmlns:a16="http://schemas.microsoft.com/office/drawing/2014/main" xmlns="" id="{43B9049E-0A40-4F41-8247-A310F383824E}"/>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3622037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endParaRPr lang="en-US" dirty="0"/>
          </a:p>
        </p:txBody>
      </p:sp>
      <p:sp>
        <p:nvSpPr>
          <p:cNvPr id="7" name="Slide Number Placeholder 6"/>
          <p:cNvSpPr>
            <a:spLocks noGrp="1"/>
          </p:cNvSpPr>
          <p:nvPr>
            <p:ph type="sldNum" sz="quarter" idx="12"/>
          </p:nvPr>
        </p:nvSpPr>
        <p:spPr/>
        <p:txBody>
          <a:bodyPr/>
          <a:lstStyle/>
          <a:p>
            <a:endParaRPr lang="en-US" dirty="0"/>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Tx/>
              <a:defRPr>
                <a:solidFill>
                  <a:srgbClr val="212F62"/>
                </a:solidFill>
              </a:defRPr>
            </a:lvl1pPr>
            <a:lvl2pPr marL="731520" indent="-457200">
              <a:buClrTx/>
              <a:buFont typeface="+mj-lt"/>
              <a:buAutoNum type="alphaLcParenR"/>
              <a:defRPr>
                <a:solidFill>
                  <a:schemeClr val="tx1"/>
                </a:solidFill>
              </a:defRPr>
            </a:lvl2pPr>
            <a:lvl3pPr marL="1257300" indent="-342900">
              <a:buClrTx/>
              <a:buFont typeface="+mj-lt"/>
              <a:buAutoNum type="alphaLcParenR"/>
              <a:defRPr>
                <a:solidFill>
                  <a:schemeClr val="tx1"/>
                </a:solidFill>
              </a:defRPr>
            </a:lvl3pPr>
            <a:lvl4pPr marL="1714500" indent="-342900">
              <a:buClrTx/>
              <a:buFont typeface="+mj-lt"/>
              <a:buAutoNum type="alphaLcParenR"/>
              <a:defRPr>
                <a:solidFill>
                  <a:schemeClr val="tx1"/>
                </a:solidFill>
              </a:defRPr>
            </a:lvl4pPr>
            <a:lvl5pPr marL="2171700" indent="-342900">
              <a:buClrTx/>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xmlns="" id="{5EAC47AF-59AC-41DA-8556-FA42BA289A42}"/>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477276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endParaRPr lang="en-US" dirty="0"/>
          </a:p>
        </p:txBody>
      </p:sp>
      <p:sp>
        <p:nvSpPr>
          <p:cNvPr id="9" name="Title 1"/>
          <p:cNvSpPr>
            <a:spLocks noGrp="1"/>
          </p:cNvSpPr>
          <p:nvPr>
            <p:ph type="title"/>
          </p:nvPr>
        </p:nvSpPr>
        <p:spPr>
          <a:xfrm>
            <a:off x="457200" y="241326"/>
            <a:ext cx="8062912" cy="659535"/>
          </a:xfrm>
        </p:spPr>
        <p:txBody>
          <a:bodyPr/>
          <a:lstStyle/>
          <a:p>
            <a:r>
              <a:rPr lang="en-US" dirty="0"/>
              <a:t>Click to edit</a:t>
            </a:r>
          </a:p>
        </p:txBody>
      </p:sp>
      <p:pic>
        <p:nvPicPr>
          <p:cNvPr id="7" name="Picture 6">
            <a:extLst>
              <a:ext uri="{FF2B5EF4-FFF2-40B4-BE49-F238E27FC236}">
                <a16:creationId xmlns:a16="http://schemas.microsoft.com/office/drawing/2014/main" xmlns="" id="{7DF178BD-7498-4C5D-844C-F6931433B112}"/>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434975"/>
          </a:xfrm>
          <a:prstGeom prst="rect">
            <a:avLst/>
          </a:prstGeom>
        </p:spPr>
        <p:txBody>
          <a:bodyPr vert="horz" lIns="91440" tIns="45720" rIns="91440" bIns="45720" rtlCol="0" anchor="ctr">
            <a:normAutofit/>
          </a:bodyPr>
          <a:lstStyle/>
          <a:p>
            <a:r>
              <a:rPr lang="en-US"/>
              <a:t>Figure #.#</a:t>
            </a:r>
            <a:endParaRPr lang="en-US" dirty="0"/>
          </a:p>
        </p:txBody>
      </p:sp>
      <p:sp>
        <p:nvSpPr>
          <p:cNvPr id="3" name="Text Placeholder 2"/>
          <p:cNvSpPr>
            <a:spLocks noGrp="1"/>
          </p:cNvSpPr>
          <p:nvPr>
            <p:ph type="body" idx="1"/>
          </p:nvPr>
        </p:nvSpPr>
        <p:spPr>
          <a:xfrm>
            <a:off x="628650" y="990601"/>
            <a:ext cx="78867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28650" y="6356351"/>
            <a:ext cx="78867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a:endParaRPr lang="en-US">
              <a:solidFill>
                <a:srgbClr val="000000">
                  <a:tint val="75000"/>
                </a:srgbClr>
              </a:solidFill>
            </a:endParaRPr>
          </a:p>
        </p:txBody>
      </p:sp>
      <p:pic>
        <p:nvPicPr>
          <p:cNvPr id="6" name="Picture 5">
            <a:extLst>
              <a:ext uri="{FF2B5EF4-FFF2-40B4-BE49-F238E27FC236}">
                <a16:creationId xmlns:a16="http://schemas.microsoft.com/office/drawing/2014/main" xmlns="" id="{E1CABE9A-8F31-4FD3-A591-87B69DF16287}"/>
              </a:ext>
            </a:extLst>
          </p:cNvPr>
          <p:cNvPicPr>
            <a:picLocks noChangeAspect="1"/>
          </p:cNvPicPr>
          <p:nvPr userDrawn="1"/>
        </p:nvPicPr>
        <p:blipFill>
          <a:blip r:embed="rId10"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3303343526"/>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27" r:id="rId6"/>
    <p:sldLayoutId id="2147483928" r:id="rId7"/>
    <p:sldLayoutId id="2147483920" r:id="rId8"/>
  </p:sldLayoutIdLst>
  <p:txStyles>
    <p:titleStyle>
      <a:lvl1pPr algn="l" defTabSz="685800" rtl="0" eaLnBrk="1" latinLnBrk="0" hangingPunct="1">
        <a:lnSpc>
          <a:spcPct val="90000"/>
        </a:lnSpc>
        <a:spcBef>
          <a:spcPct val="0"/>
        </a:spcBef>
        <a:buNone/>
        <a:defRPr sz="2100" b="1" kern="1200">
          <a:solidFill>
            <a:schemeClr val="accent6"/>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accent3"/>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accent5"/>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accent2"/>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accent4"/>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ns0:Relationships xmlns:ns0="http://schemas.openxmlformats.org/package/2006/relationships"><ns0:Relationship Id="rId1" Type="http://schemas.openxmlformats.org/officeDocument/2006/relationships/slideLayout" Target="../slideLayouts/slideLayout5.xml" /><ns0:Relationship Id="rId2" Type="http://schemas.openxmlformats.org/officeDocument/2006/relationships/image" Target="../media/v3_image3_9ed1f51c6878.png" /><ns0:Relationship Id="rId3" Type="http://schemas.openxmlformats.org/officeDocument/2006/relationships/image" Target="../media/image1.png" /></ns0: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5.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6.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1.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2.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3.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jpg"/><Relationship Id="rId3" Type="http://schemas.openxmlformats.org/officeDocument/2006/relationships/image" Target="../media/image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ns0:Relationships xmlns:ns0="http://schemas.openxmlformats.org/package/2006/relationships"><ns0:Relationship Id="rId1" Type="http://schemas.openxmlformats.org/officeDocument/2006/relationships/vmlDrawing" Target="../drawings/vmlDrawing1.vml" /><ns0:Relationship Id="rId2" Type="http://schemas.openxmlformats.org/officeDocument/2006/relationships/slideLayout" Target="../slideLayouts/slideLayout6.xml" /><ns0:Relationship Id="rId3" Type="http://schemas.openxmlformats.org/officeDocument/2006/relationships/oleObject" Target="../embeddings/oleObject1.bin" /><ns0:Relationship Id="rId4" Type="http://schemas.openxmlformats.org/officeDocument/2006/relationships/image" Target="../media/v3_image29_8c2ac2f9a1ea.png" /></ns0: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ns0:Relationships xmlns:ns0="http://schemas.openxmlformats.org/package/2006/relationships"><ns0:Relationship Id="rId1" Type="http://schemas.openxmlformats.org/officeDocument/2006/relationships/slideLayout" Target="../slideLayouts/slideLayout6.xml" /><ns0:Relationship Id="rId4" Type="http://schemas.openxmlformats.org/officeDocument/2006/relationships/image" Target="../media/v3_image76_e980088fa528.png" /></ns0: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ns0:Relationships xmlns:ns0="http://schemas.openxmlformats.org/package/2006/relationships"><ns0:Relationship Id="rId1" Type="http://schemas.openxmlformats.org/officeDocument/2006/relationships/vmlDrawing" Target="../drawings/vmlDrawing2.vml" /><ns0:Relationship Id="rId2" Type="http://schemas.openxmlformats.org/officeDocument/2006/relationships/slideLayout" Target="../slideLayouts/slideLayout6.xml" /><ns0:Relationship Id="rId3" Type="http://schemas.openxmlformats.org/officeDocument/2006/relationships/notesSlide" Target="../notesSlides/notesSlide1.xml" /><ns0:Relationship Id="rId4" Type="http://schemas.openxmlformats.org/officeDocument/2006/relationships/oleObject" Target="../embeddings/oleObject2.bin" /><ns0:Relationship Id="rId5" Type="http://schemas.openxmlformats.org/officeDocument/2006/relationships/image" Target="../media/image35.wmf" /><ns0:Relationship Id="rId6" Type="http://schemas.openxmlformats.org/officeDocument/2006/relationships/oleObject" Target="../embeddings/oleObject3.bin" /><ns0:Relationship Id="rId7" Type="http://schemas.openxmlformats.org/officeDocument/2006/relationships/image" Target="../media/v3_image36_795c055aa386.png" /></ns0: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1" Type="http://schemas.openxmlformats.org/officeDocument/2006/relationships/vmlDrawing" Target="../drawings/vmlDrawing3.vml"/><Relationship Id="rId2" Type="http://schemas.openxmlformats.org/officeDocument/2006/relationships/slideLayout" Target="../slideLayouts/slideLayout6.xml"/><Relationship Id="rId3" Type="http://schemas.openxmlformats.org/officeDocument/2006/relationships/oleObject" Target="../embeddings/oleObject4.bin"/><Relationship Id="rId4" Type="http://schemas.openxmlformats.org/officeDocument/2006/relationships/image" Target="../media/image37.wmf"/></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1" Type="http://schemas.openxmlformats.org/officeDocument/2006/relationships/vmlDrawing" Target="../drawings/vmlDrawing4.vml"/><Relationship Id="rId2" Type="http://schemas.openxmlformats.org/officeDocument/2006/relationships/slideLayout" Target="../slideLayouts/slideLayout6.xml"/><Relationship Id="rId3" Type="http://schemas.openxmlformats.org/officeDocument/2006/relationships/oleObject" Target="../embeddings/oleObject5.bin"/><Relationship Id="rId4" Type="http://schemas.openxmlformats.org/officeDocument/2006/relationships/image" Target="../media/image38.wmf"/><Relationship Id="rId5" Type="http://schemas.openxmlformats.org/officeDocument/2006/relationships/oleObject" Target="../embeddings/oleObject6.bin"/><Relationship Id="rId6" Type="http://schemas.openxmlformats.org/officeDocument/2006/relationships/image" Target="../media/image39.wmf"/></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hapter Title"/>
          <p:cNvSpPr txBox="1">
            <a:spLocks/>
          </p:cNvSpPr>
          <p:nvPr/>
        </p:nvSpPr>
        <p:spPr>
          <a:xfrm>
            <a:off x="-3901" y="1612106"/>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t>Kafli 1 GRUNNHUGTÖK</a:t>
            </a:r>
          </a:p>
          <a:p>
            <a:pPr algn="ctr"/>
            <a:r>
              <a:t>PowerPoint myndasýning</a:t>
            </a:r>
          </a:p>
        </p:txBody>
      </p:sp>
      <p:pic>
        <p:nvPicPr>
          <p:cNvPr id="10" name="Picture 3" descr="slide_0001_img_001.png"/>
          <p:cNvPicPr>
            <a:picLocks noChangeAspect="1"/>
          </p:cNvPicPr>
          <p:nvPr/>
        </p:nvPicPr>
        <p:blipFill>
          <a:blip r:embed="rId2"/>
          <a:srcRect/>
          <a:stretch>
            <a:fillRect/>
          </a:stretch>
        </p:blipFill>
        <p:spPr>
          <a:xfrm>
            <a:off x="3407965" y="2504061"/>
            <a:ext cx="2320268" cy="3002699"/>
          </a:xfrm>
          <a:prstGeom prst="rect">
            <a:avLst/>
          </a:prstGeom>
        </p:spPr>
      </p:pic>
      <p:pic>
        <p:nvPicPr>
          <p:cNvPr id="11" name="Picture 7" descr="slide_0001_img_002.png"/>
          <p:cNvPicPr>
            <a:picLocks noChangeAspect="1"/>
          </p:cNvPicPr>
          <p:nvPr/>
        </p:nvPicPr>
        <p:blipFill>
          <a:blip r:embed="rId3"/>
          <a:srcRect/>
          <a:stretch>
            <a:fillRect/>
          </a:stretch>
        </p:blipFill>
        <p:spPr>
          <a:xfrm>
            <a:off x="7017183" y="365986"/>
            <a:ext cx="1829055" cy="447737"/>
          </a:xfrm>
          <a:prstGeom prst="rect">
            <a:avLst/>
          </a:prstGeom>
        </p:spPr>
      </p:pic>
      <p:sp>
        <p:nvSpPr>
          <p:cNvPr id="9" name="Title">
            <a:extLst>
              <a:ext uri="{FF2B5EF4-FFF2-40B4-BE49-F238E27FC236}">
                <a16:creationId xmlns:a16="http://schemas.microsoft.com/office/drawing/2014/main" xmlns="" id="{8D87A6D2-52E4-4725-A99C-8574BB6B565D}"/>
              </a:ext>
            </a:extLst>
          </p:cNvPr>
          <p:cNvSpPr txBox="1">
            <a:spLocks/>
          </p:cNvSpPr>
          <p:nvPr/>
        </p:nvSpPr>
        <p:spPr>
          <a:xfrm>
            <a:off x="0" y="938213"/>
            <a:ext cx="9144000" cy="493712"/>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100" b="1" kern="1200">
                <a:solidFill>
                  <a:schemeClr val="accent6"/>
                </a:solidFill>
                <a:latin typeface="+mj-lt"/>
                <a:ea typeface="+mj-ea"/>
                <a:cs typeface="+mj-cs"/>
              </a:defRPr>
            </a:lvl1pPr>
          </a:lstStyle>
          <a:p>
            <a:pPr algn="ctr"/>
            <a:r>
              <a:t>EFNAFRÆÐI 2e</a:t>
            </a:r>
          </a:p>
        </p:txBody>
      </p:sp>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Efnisyfirlit kafla</a:t>
            </a:r>
          </a:p>
        </p:txBody>
      </p:sp>
      <p:sp>
        <p:nvSpPr>
          <p:cNvPr id="5" name="Text Placeholder 4"/>
          <p:cNvSpPr>
            <a:spLocks noGrp="1"/>
          </p:cNvSpPr>
          <p:nvPr>
            <p:ph type="body" sz="quarter" idx="14"/>
          </p:nvPr>
        </p:nvSpPr>
        <p:spPr>
          <a:xfrm>
            <a:off x="457200" y="1269242"/>
            <a:ext cx="8062912" cy="5131558"/>
          </a:xfrm>
        </p:spPr>
        <p:txBody>
          <a:bodyPr>
            <a:normAutofit/>
          </a:bodyPr>
          <a:lstStyle/>
          <a:p>
            <a:r>
              <a:t>1.1 Efnafræði í samhengi</a:t>
            </a:r>
          </a:p>
          <a:p>
            <a:r>
              <a:t>1.2 Hamir og flokkun efnis</a:t>
            </a:r>
          </a:p>
          <a:p>
            <a:r>
              <a:t>1.3 Eðlis- og efnafræðilegir eiginleikar</a:t>
            </a:r>
          </a:p>
          <a:p>
            <a:r>
              <a:t>1.4 Mælingar</a:t>
            </a:r>
          </a:p>
          <a:p>
            <a:r>
              <a:t>1.5 Óvissa, réttleiki og nákvæmni mælinga</a:t>
            </a:r>
          </a:p>
          <a:p>
            <a:r>
              <a:t>1.6 Stærðfræðileg úrvinnsla mæliniðurstaðna</a:t>
            </a:r>
          </a:p>
        </p:txBody>
      </p:sp>
    </p:spTree>
    <p:extLst>
      <p:ext uri="{BB962C8B-B14F-4D97-AF65-F5344CB8AC3E}">
        <p14:creationId xmlns:p14="http://schemas.microsoft.com/office/powerpoint/2010/main" val="4123632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1.1</a:t>
            </a:r>
          </a:p>
        </p:txBody>
      </p:sp>
      <p:sp>
        <p:nvSpPr>
          <p:cNvPr id="7" name="Figure Legend"/>
          <p:cNvSpPr>
            <a:spLocks noGrp="1"/>
          </p:cNvSpPr>
          <p:nvPr>
            <p:ph type="body" sz="quarter" idx="14"/>
          </p:nvPr>
        </p:nvSpPr>
        <p:spPr/>
        <p:txBody>
          <a:bodyPr>
            <a:normAutofit lnSpcReduction="10000"/>
          </a:bodyPr>
          <a:lstStyle/>
          <a:p>
            <a:pPr marL="0" indent="0">
              <a:buNone/>
            </a:pPr>
            <a:r>
              <a:t>Efni og efnafræðileg ferli eru nauðsynleg fyrir tilvist okkar, þau veita okkur næringu, halda okkur hreinum og heilbrigðum, eru notuð til að framleiða rafeindatæki, gera samgöngur mögulegar og margt fleira. (myndauðkenni „vinstri“: breytt verk eftir „vxla“/Flickr; myndauðkenni „vinstri miðja“: breytt verk eftir „the Italian voice“/Flickr; myndauðkenni „hægri miðja“: breytt verk eftir Jason Trim; myndauðkenni „hægri“: breytt verk eftir „gosheshe“/Flickr)</a:t>
            </a:r>
          </a:p>
        </p:txBody>
      </p:sp>
      <p:pic>
        <p:nvPicPr>
          <p:cNvPr id="9" name="Figure" descr="Chemical substances and processes are essential for our existence, providing sustenance, keeping us clean and healthy, fabricating electronic devices, enabling transportation, and much more. (credit “left”: modification of work by “vxla”/Flickr; credit “left middle”: modification of work by “the Italian voice”/Flickr; credit “right middle”: modification of work by Jason Trim; credit “right”: modification of work by “gosheshe”/Flickr)">
            <a:extLst>
              <a:ext uri="{FF2B5EF4-FFF2-40B4-BE49-F238E27FC236}">
                <a16:creationId xmlns:a16="http://schemas.microsoft.com/office/drawing/2014/main" xmlns="" id="{C6D76130-2BED-4111-89F4-69B13C5B9BBA}"/>
              </a:ext>
            </a:extLst>
          </p:cNvPr>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t="-52615" b="-52615"/>
          <a:stretch>
            <a:fillRect/>
          </a:stretch>
        </p:blipFill>
        <p:spPr>
          <a:xfrm>
            <a:off x="457200" y="1122363"/>
            <a:ext cx="8062913" cy="3500437"/>
          </a:xfrm>
        </p:spPr>
      </p:pic>
    </p:spTree>
    <p:extLst>
      <p:ext uri="{BB962C8B-B14F-4D97-AF65-F5344CB8AC3E}">
        <p14:creationId xmlns:p14="http://schemas.microsoft.com/office/powerpoint/2010/main" val="35589690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Námsmarkmið</a:t>
            </a:r>
          </a:p>
        </p:txBody>
      </p:sp>
      <p:sp>
        <p:nvSpPr>
          <p:cNvPr id="4" name="Text Placeholder 3"/>
          <p:cNvSpPr>
            <a:spLocks noGrp="1"/>
          </p:cNvSpPr>
          <p:nvPr>
            <p:ph type="body" sz="quarter" idx="14"/>
          </p:nvPr>
        </p:nvSpPr>
        <p:spPr>
          <a:xfrm>
            <a:off x="457200" y="1132764"/>
            <a:ext cx="8062912" cy="4877600"/>
          </a:xfrm>
        </p:spPr>
        <p:txBody>
          <a:bodyPr/>
          <a:lstStyle/>
          <a:p>
            <a:r>
              <a:t>1.1 Efnafræði í samhengi</a:t>
            </a:r>
          </a:p>
          <a:p>
            <a:pPr lvl="1">
              <a:buFont typeface="Arial" panose="020B0604020202020204" pitchFamily="34" charset="0"/>
              <a:buChar char="•"/>
            </a:pPr>
            <a:r>
              <a:t>Gera grein fyrir sögulegri þróun efnafræðinnar</a:t>
            </a:r>
          </a:p>
          <a:p>
            <a:pPr lvl="1">
              <a:buFont typeface="Arial" panose="020B0604020202020204" pitchFamily="34" charset="0"/>
              <a:buChar char="•"/>
            </a:pPr>
            <a:r>
              <a:t>Nefna dæmi um mikilvægi efnafræði í daglegu lífi</a:t>
            </a:r>
          </a:p>
          <a:p>
            <a:pPr lvl="1">
              <a:buFont typeface="Arial" panose="020B0604020202020204" pitchFamily="34" charset="0"/>
              <a:buChar char="•"/>
            </a:pPr>
            <a:r>
              <a:t>Lýsa vísindaaðferðinni</a:t>
            </a:r>
          </a:p>
          <a:p>
            <a:pPr lvl="1">
              <a:buFont typeface="Arial" panose="020B0604020202020204" pitchFamily="34" charset="0"/>
              <a:buChar char="•"/>
            </a:pPr>
            <a:r>
              <a:t>Gera greinarmun á tilgátum, kenningum og lögmálum</a:t>
            </a:r>
          </a:p>
          <a:p>
            <a:pPr lvl="1">
              <a:buFont typeface="Arial" panose="020B0604020202020204" pitchFamily="34" charset="0"/>
              <a:buChar char="•"/>
            </a:pPr>
            <a:r>
              <a:t>Nefna dæmi sem lýsa stórsæjum, smásæjum og táknrænum sviðum</a:t>
            </a:r>
          </a:p>
        </p:txBody>
      </p:sp>
    </p:spTree>
    <p:extLst>
      <p:ext uri="{BB962C8B-B14F-4D97-AF65-F5344CB8AC3E}">
        <p14:creationId xmlns:p14="http://schemas.microsoft.com/office/powerpoint/2010/main" val="29106898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Efnafræði í samhengi</a:t>
            </a:r>
          </a:p>
        </p:txBody>
      </p:sp>
      <p:sp>
        <p:nvSpPr>
          <p:cNvPr id="5" name="Text Placeholder 4"/>
          <p:cNvSpPr>
            <a:spLocks noGrp="1"/>
          </p:cNvSpPr>
          <p:nvPr>
            <p:ph type="body" sz="quarter" idx="14"/>
          </p:nvPr>
        </p:nvSpPr>
        <p:spPr>
          <a:xfrm>
            <a:off x="457200" y="1269242"/>
            <a:ext cx="8062912" cy="4741122"/>
          </a:xfrm>
        </p:spPr>
        <p:txBody>
          <a:bodyPr/>
          <a:lstStyle/>
          <a:p>
            <a:pPr marL="342900" indent="-342900">
              <a:buFont typeface="Arial" panose="020B0604020202020204" pitchFamily="34" charset="0"/>
              <a:buChar char="•"/>
            </a:pPr>
            <a:r>
              <a:t>Efnafræði er rannsókn á samsetningu, eiginleikum og víxlverkunum efnis.</a:t>
            </a:r>
          </a:p>
          <a:p>
            <a:endParaRPr lang="en-US" dirty="0"/>
          </a:p>
          <a:p>
            <a:pPr marL="342900" indent="-342900">
              <a:buFont typeface="Arial" panose="020B0604020202020204" pitchFamily="34" charset="0"/>
              <a:buChar char="•"/>
            </a:pPr>
            <a:r>
              <a:t>Tilraunir til að skilja hegðun efnis ná meira en 2,500 ár aftur í tímann.</a:t>
            </a:r>
          </a:p>
          <a:p>
            <a:pPr marL="1074420" lvl="1" indent="-342900">
              <a:buFont typeface="Arial" panose="020B0604020202020204" pitchFamily="34" charset="0"/>
              <a:buChar char="•"/>
            </a:pPr>
            <a:r>
              <a:t>Grikkir: Efni samanstendur af fjórum frumefnum: jörð, lofti, eldi og vatni.</a:t>
            </a:r>
          </a:p>
          <a:p>
            <a:pPr marL="1074420" lvl="1" indent="-342900">
              <a:buFont typeface="Arial" panose="020B0604020202020204" pitchFamily="34" charset="0"/>
              <a:buChar char="•"/>
            </a:pPr>
            <a:r>
              <a:t>Gullgerðarmenn reyndu að breyta „óæðri málmum“ í „eðalmálma“.</a:t>
            </a:r>
          </a:p>
          <a:p>
            <a:endParaRPr lang="en-US" dirty="0"/>
          </a:p>
        </p:txBody>
      </p:sp>
    </p:spTree>
    <p:extLst>
      <p:ext uri="{BB962C8B-B14F-4D97-AF65-F5344CB8AC3E}">
        <p14:creationId xmlns:p14="http://schemas.microsoft.com/office/powerpoint/2010/main" val="3952745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1.2</a:t>
            </a:r>
          </a:p>
        </p:txBody>
      </p:sp>
      <p:sp>
        <p:nvSpPr>
          <p:cNvPr id="7" name="Figure Legend"/>
          <p:cNvSpPr>
            <a:spLocks noGrp="1"/>
          </p:cNvSpPr>
          <p:nvPr>
            <p:ph type="body" sz="quarter" idx="14"/>
          </p:nvPr>
        </p:nvSpPr>
        <p:spPr/>
        <p:txBody>
          <a:bodyPr>
            <a:normAutofit/>
          </a:bodyPr>
          <a:lstStyle/>
          <a:p>
            <a:pPr marL="0" indent="0">
              <a:buNone/>
            </a:pPr>
            <a:r>
              <a:t>Þessi mynd sýnir vinnustofu gullgerðarmanns um 1580. Þótt gullgerðarlist hafi lagt ýmislegt gagnlegt af mörkum til þess hvernig meðhöndla megi efni, var hún ekki vísindaleg á nútímavísu. (mynd: Chemical Heritage Foundation)</a:t>
            </a:r>
          </a:p>
        </p:txBody>
      </p:sp>
    </p:spTree>
    <p:extLst>
      <p:ext uri="{BB962C8B-B14F-4D97-AF65-F5344CB8AC3E}">
        <p14:creationId xmlns:p14="http://schemas.microsoft.com/office/powerpoint/2010/main" val="1039996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Efnafræði: Miðlæg vísindagrein</a:t>
            </a:r>
          </a:p>
        </p:txBody>
      </p:sp>
      <p:sp>
        <p:nvSpPr>
          <p:cNvPr id="5" name="Text Placeholder 4"/>
          <p:cNvSpPr>
            <a:spLocks noGrp="1"/>
          </p:cNvSpPr>
          <p:nvPr>
            <p:ph type="body" sz="quarter" idx="14"/>
          </p:nvPr>
        </p:nvSpPr>
        <p:spPr>
          <a:xfrm>
            <a:off x="457200" y="1269242"/>
            <a:ext cx="8062912" cy="4741122"/>
          </a:xfrm>
        </p:spPr>
        <p:txBody>
          <a:bodyPr/>
          <a:lstStyle/>
          <a:p>
            <a:pPr marL="342900" indent="-342900">
              <a:buFont typeface="Arial" panose="020B0604020202020204" pitchFamily="34" charset="0"/>
              <a:buChar char="•"/>
            </a:pPr>
            <a:r>
              <a:t>Efnafræði er nátengd fjölmörgum öðrum STEM-greinum.</a:t>
            </a:r>
          </a:p>
          <a:p>
            <a:endParaRPr lang="en-US" dirty="0"/>
          </a:p>
        </p:txBody>
      </p:sp>
    </p:spTree>
    <p:extLst>
      <p:ext uri="{BB962C8B-B14F-4D97-AF65-F5344CB8AC3E}">
        <p14:creationId xmlns:p14="http://schemas.microsoft.com/office/powerpoint/2010/main" val="23025803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1.3</a:t>
            </a:r>
          </a:p>
        </p:txBody>
      </p:sp>
      <p:sp>
        <p:nvSpPr>
          <p:cNvPr id="7" name="Figure Legend"/>
          <p:cNvSpPr>
            <a:spLocks noGrp="1"/>
          </p:cNvSpPr>
          <p:nvPr>
            <p:ph type="body" sz="quarter" idx="14"/>
          </p:nvPr>
        </p:nvSpPr>
        <p:spPr/>
        <p:txBody>
          <a:bodyPr>
            <a:normAutofit/>
          </a:bodyPr>
          <a:lstStyle/>
          <a:p>
            <a:pPr marL="0" indent="0">
              <a:buNone/>
            </a:pPr>
            <a:r>
              <a:t>Þekking á efnafræði er lykilatriði til að skilja fjölmargar vísindagreinar. Þetta skýringarmynd sýnir aðeins nokkur af tengslunum milli efnafræði og annarra fræðasviða.</a:t>
            </a:r>
          </a:p>
        </p:txBody>
      </p:sp>
    </p:spTree>
    <p:extLst>
      <p:ext uri="{BB962C8B-B14F-4D97-AF65-F5344CB8AC3E}">
        <p14:creationId xmlns:p14="http://schemas.microsoft.com/office/powerpoint/2010/main" val="22217304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Efnafræði og daglegt líf</a:t>
            </a:r>
          </a:p>
        </p:txBody>
      </p:sp>
      <p:sp>
        <p:nvSpPr>
          <p:cNvPr id="5" name="Text Placeholder 4"/>
          <p:cNvSpPr>
            <a:spLocks noGrp="1"/>
          </p:cNvSpPr>
          <p:nvPr>
            <p:ph type="body" sz="quarter" idx="14"/>
          </p:nvPr>
        </p:nvSpPr>
        <p:spPr>
          <a:xfrm>
            <a:off x="457200" y="1241946"/>
            <a:ext cx="8062912" cy="4768418"/>
          </a:xfrm>
        </p:spPr>
        <p:txBody>
          <a:bodyPr>
            <a:normAutofit/>
          </a:bodyPr>
          <a:lstStyle/>
          <a:p>
            <a:pPr marL="342900" indent="-342900">
              <a:buFont typeface="Arial" panose="020B0604020202020204" pitchFamily="34" charset="0"/>
              <a:buChar char="•"/>
            </a:pPr>
            <a:r>
              <a:t>Dæmi um efnafræði í daglegu lífi:</a:t>
            </a:r>
          </a:p>
          <a:p>
            <a:pPr marL="1074420" lvl="1" indent="-342900">
              <a:buFont typeface="Arial" panose="020B0604020202020204" pitchFamily="34" charset="0"/>
              <a:buChar char="•"/>
            </a:pPr>
            <a:r>
              <a:t>Melting matar</a:t>
            </a:r>
          </a:p>
          <a:p>
            <a:pPr marL="1074420" lvl="1" indent="-342900">
              <a:buFont typeface="Arial" panose="020B0604020202020204" pitchFamily="34" charset="0"/>
              <a:buChar char="•"/>
            </a:pPr>
            <a:r>
              <a:t>Nýmyndun fjölliða fyrir fatnað, eldhúsáhöld og kreditkort</a:t>
            </a:r>
          </a:p>
          <a:p>
            <a:pPr marL="1074420" lvl="1" indent="-342900">
              <a:buFont typeface="Arial" panose="020B0604020202020204" pitchFamily="34" charset="0"/>
              <a:buChar char="•"/>
            </a:pPr>
            <a:r>
              <a:t>Hreinsun hráolíu í bensín og aðrar vörur</a:t>
            </a:r>
          </a:p>
          <a:p>
            <a:endParaRPr lang="en-US" dirty="0"/>
          </a:p>
          <a:p>
            <a:pPr marL="342900" indent="-342900">
              <a:buFont typeface="Arial" panose="020B0604020202020204" pitchFamily="34" charset="0"/>
              <a:buChar char="•"/>
            </a:pPr>
            <a:r>
              <a:t>Eftir því sem þú heldur áfram í þessu námskeiði muntu uppgötva:</a:t>
            </a:r>
          </a:p>
          <a:p>
            <a:pPr marL="1074420" lvl="1" indent="-342900">
              <a:buFont typeface="Arial" panose="020B0604020202020204" pitchFamily="34" charset="0"/>
              <a:buChar char="•"/>
            </a:pPr>
            <a:r>
              <a:t>Mörg mismunandi dæmi um breytingar á samsetningu og byggingu efnis.</a:t>
            </a:r>
          </a:p>
          <a:p>
            <a:pPr marL="1074420" lvl="1" indent="-342900">
              <a:buFont typeface="Arial" panose="020B0604020202020204" pitchFamily="34" charset="0"/>
              <a:buChar char="•"/>
            </a:pPr>
            <a:r>
              <a:t>Hvernig á að flokka þessar breytingar á efni og skilja hvernig þær eiga sér stað.</a:t>
            </a:r>
          </a:p>
          <a:p>
            <a:pPr marL="1074420" lvl="1" indent="-342900">
              <a:buFont typeface="Arial" panose="020B0604020202020204" pitchFamily="34" charset="0"/>
              <a:buChar char="•"/>
            </a:pPr>
            <a:r>
              <a:t>Orkubreytingarnar sem fylgja þessum breytingum á efni.</a:t>
            </a:r>
          </a:p>
          <a:p>
            <a:endParaRPr lang="en-US" dirty="0"/>
          </a:p>
        </p:txBody>
      </p:sp>
    </p:spTree>
    <p:extLst>
      <p:ext uri="{BB962C8B-B14F-4D97-AF65-F5344CB8AC3E}">
        <p14:creationId xmlns:p14="http://schemas.microsoft.com/office/powerpoint/2010/main" val="3978219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Vísindalega aðferðin</a:t>
            </a:r>
          </a:p>
        </p:txBody>
      </p:sp>
      <p:sp>
        <p:nvSpPr>
          <p:cNvPr id="5" name="Text Placeholder 4"/>
          <p:cNvSpPr>
            <a:spLocks noGrp="1"/>
          </p:cNvSpPr>
          <p:nvPr>
            <p:ph type="body" sz="quarter" idx="14"/>
          </p:nvPr>
        </p:nvSpPr>
        <p:spPr>
          <a:xfrm>
            <a:off x="457200" y="1310185"/>
            <a:ext cx="8062912" cy="4700179"/>
          </a:xfrm>
        </p:spPr>
        <p:txBody>
          <a:bodyPr/>
          <a:lstStyle/>
          <a:p>
            <a:pPr marL="342900" indent="-342900">
              <a:buFont typeface="Arial" panose="020B0604020202020204" pitchFamily="34" charset="0"/>
              <a:buChar char="•"/>
            </a:pPr>
            <a:r>
              <a:t>Efnafræði er vísindagrein sem byggir á athugunum og tilraunum.</a:t>
            </a:r>
          </a:p>
          <a:p>
            <a:endParaRPr lang="en-US" dirty="0"/>
          </a:p>
          <a:p>
            <a:pPr marL="342900" indent="-342900">
              <a:buFont typeface="Arial" panose="020B0604020202020204" pitchFamily="34" charset="0"/>
              <a:buChar char="•"/>
            </a:pPr>
            <a:r>
              <a:t>Efnafræðingar setja oft fram tilgátu: bráðabirgðaskýringu á athugunum.</a:t>
            </a:r>
          </a:p>
          <a:p>
            <a:endParaRPr lang="en-US" dirty="0"/>
          </a:p>
          <a:p>
            <a:pPr marL="342900" indent="-342900">
              <a:buFont typeface="Arial" panose="020B0604020202020204" pitchFamily="34" charset="0"/>
              <a:buChar char="•"/>
            </a:pPr>
            <a:r>
              <a:t>Lögmál vísindanna draga saman mikinn fjölda tilraunaathugana og lýsa eða spá fyrir um einhvern þátt náttúrunnar.</a:t>
            </a:r>
          </a:p>
          <a:p>
            <a:endParaRPr lang="en-US" dirty="0"/>
          </a:p>
          <a:p>
            <a:pPr marL="342900" indent="-342900">
              <a:buFont typeface="Arial" panose="020B0604020202020204" pitchFamily="34" charset="0"/>
              <a:buChar char="•"/>
            </a:pPr>
            <a:r>
              <a:t>Kenning: Vel rökstudd, yfirgripsmikil og prófanleg skýring á tilteknum þætti náttúrunnar.</a:t>
            </a:r>
          </a:p>
          <a:p>
            <a:endParaRPr lang="en-US" dirty="0"/>
          </a:p>
        </p:txBody>
      </p:sp>
    </p:spTree>
    <p:extLst>
      <p:ext uri="{BB962C8B-B14F-4D97-AF65-F5344CB8AC3E}">
        <p14:creationId xmlns:p14="http://schemas.microsoft.com/office/powerpoint/2010/main" val="23325722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Svið efnafræðinnar</a:t>
            </a:r>
          </a:p>
        </p:txBody>
      </p:sp>
      <p:sp>
        <p:nvSpPr>
          <p:cNvPr id="5" name="Text Placeholder 4"/>
          <p:cNvSpPr>
            <a:spLocks noGrp="1"/>
          </p:cNvSpPr>
          <p:nvPr>
            <p:ph type="body" sz="quarter" idx="14"/>
          </p:nvPr>
        </p:nvSpPr>
        <p:spPr>
          <a:xfrm>
            <a:off x="457200" y="1269242"/>
            <a:ext cx="8062912" cy="4741122"/>
          </a:xfrm>
        </p:spPr>
        <p:txBody>
          <a:bodyPr>
            <a:normAutofit/>
          </a:bodyPr>
          <a:lstStyle/>
          <a:p>
            <a:pPr marL="0" indent="0">
              <a:buNone/>
            </a:pPr>
            <a:r>
              <a:t>Efnafræðingar rannsaka og lýsa hegðun efnis og orku á þremur mismunandi sviðum.</a:t>
            </a:r>
          </a:p>
          <a:p>
            <a:endParaRPr lang="en-US" dirty="0"/>
          </a:p>
          <a:p>
            <a:pPr marL="457200" indent="-457200">
              <a:buFont typeface="+mj-lt"/>
              <a:buAutoNum type="arabicParenR"/>
            </a:pPr>
            <a:r>
              <a:t>Stórsæja sviðið er okkur kunnuglegt: Það er heimur hversdagslegra hluta sem eru nógu stórir til að skynjast beint með sjón eða snertingu manna.</a:t>
            </a:r>
          </a:p>
          <a:p>
            <a:pPr marL="457200" indent="-457200">
              <a:buFont typeface="+mj-lt"/>
              <a:buAutoNum type="arabicParenR"/>
            </a:pPr>
            <a:r>
              <a:t>Smásæja svið efnafræðinnar er nær alltaf aðeins hægt að kanna í huganum. Forskeytið míkró- kemur einnig úr grísku og merkir „lítið“. Sumir þættir smásæja sviðsins eru sýnilegir í smásjá.</a:t>
            </a:r>
          </a:p>
          <a:p>
            <a:pPr marL="457200" indent="-457200">
              <a:buFont typeface="+mj-lt"/>
              <a:buAutoNum type="arabicParenR"/>
            </a:pPr>
            <a:r>
              <a:t>Táknræna sviðið inniheldur sérhæft tungumál sem notað er til að tákna hluta stórsæja og smásæja sviðsins, svo sem efnatákn.</a:t>
            </a:r>
          </a:p>
          <a:p>
            <a:endParaRPr lang="en-US" dirty="0"/>
          </a:p>
        </p:txBody>
      </p:sp>
    </p:spTree>
    <p:extLst>
      <p:ext uri="{BB962C8B-B14F-4D97-AF65-F5344CB8AC3E}">
        <p14:creationId xmlns:p14="http://schemas.microsoft.com/office/powerpoint/2010/main" val="15115207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1.4</a:t>
            </a:r>
          </a:p>
        </p:txBody>
      </p:sp>
      <p:sp>
        <p:nvSpPr>
          <p:cNvPr id="7" name="Figure Legend"/>
          <p:cNvSpPr>
            <a:spLocks noGrp="1"/>
          </p:cNvSpPr>
          <p:nvPr>
            <p:ph type="body" sz="quarter" idx="14"/>
          </p:nvPr>
        </p:nvSpPr>
        <p:spPr/>
        <p:txBody>
          <a:bodyPr>
            <a:normAutofit/>
          </a:bodyPr>
          <a:lstStyle/>
          <a:p>
            <a:pPr marL="0" indent="0">
              <a:buNone/>
            </a:pPr>
            <a:r>
              <a:t>Vísindalega aðferðin fylgir ferli sem er svipað því sem sýnt er á þessari skýringarmynd. Allir helstu þættirnir eru sýndir, í nokkurn veginn réttri röð. Vísindalegar framfarir eru sjaldnast snyrtilegar og einfaldar: Þær krefjast opinnar rannsóknar og endurskoðunar á spurningum og hugmyndum í kjölfar niðurstaðna.</a:t>
            </a:r>
          </a:p>
        </p:txBody>
      </p:sp>
    </p:spTree>
    <p:extLst>
      <p:ext uri="{BB962C8B-B14F-4D97-AF65-F5344CB8AC3E}">
        <p14:creationId xmlns:p14="http://schemas.microsoft.com/office/powerpoint/2010/main" val="3234191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52615"/>
            <a:ext cx="8062912" cy="659535"/>
          </a:xfrm>
        </p:spPr>
        <p:txBody>
          <a:bodyPr/>
          <a:lstStyle/>
          <a:p>
            <a:r>
              <a:t>Mynd 1.5</a:t>
            </a:r>
          </a:p>
        </p:txBody>
      </p:sp>
      <p:sp>
        <p:nvSpPr>
          <p:cNvPr id="7" name="Figure Legend"/>
          <p:cNvSpPr>
            <a:spLocks noGrp="1"/>
          </p:cNvSpPr>
          <p:nvPr>
            <p:ph type="body" sz="quarter" idx="14"/>
          </p:nvPr>
        </p:nvSpPr>
        <p:spPr>
          <a:xfrm>
            <a:off x="457200" y="4843981"/>
            <a:ext cx="8062912" cy="1488579"/>
          </a:xfrm>
        </p:spPr>
        <p:txBody>
          <a:bodyPr>
            <a:normAutofit fontScale="92500" lnSpcReduction="10000"/>
          </a:bodyPr>
          <a:lstStyle/>
          <a:p>
            <a:pPr marL="0" indent="0">
              <a:buNone/>
            </a:pPr>
            <a:r>
              <a:t>(a) Raki í lofti, ísjakar og hafið tákna vatn á stórsæja sviðinu. (b) Á sameindastigi (smásæja sviðinu) eru gassameindir langt frá hver annarri og óskipulagðar, sameindir í föstu vatni eru þétt saman og skipulagðar, og sameindir í vökva eru þétt saman og óskipulagðar. (c) Formúlan H2O táknar vatn, og (g), (s) og (l) tákna fasa þess. Athugið að ský samanstanda í raun af annaðhvort mjög litlum vatnsdropum eða föstum vatnskristöllum; vatnsgufa í andrúmslofti okkar er ósýnileg berum augum, þótt hún geti fundist sem raki. (mynd a: breyting á verki eftir „Gorkaazk“/Wikimedia Commons)</a:t>
            </a:r>
          </a:p>
        </p:txBody>
      </p:sp>
      <p:pic>
        <p:nvPicPr>
          <p:cNvPr id="9" name="Figure" descr="Figure A shows a photo of an iceberg floating in a sea has three arrows. Each arrow points to figure B, which contains three diagrams showing how the water molecules are organized in the air, ice, and sea. In the air, which contains the gaseous form of water, H subscript 2 O gas, the water molecules are disconnected and widely spaced. In the ice, which is the solid form of water, H subscript 2 O solid, the water molecules are bonded together into rings, with each ring containing six water molecules. Three of these rings are connected to each other. In the sea, which is the liquid form of water, H subscript 2 O liquid, the water molecules are very densely packed. The molecules are not bonded together.">
            <a:extLst>
              <a:ext uri="{FF2B5EF4-FFF2-40B4-BE49-F238E27FC236}">
                <a16:creationId xmlns:a16="http://schemas.microsoft.com/office/drawing/2014/main" xmlns="" id="{90B9D36C-3756-4DD5-A296-373B2EF502DD}"/>
              </a:ext>
            </a:extLst>
          </p:cNvPr>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l="-13793" r="-13793"/>
          <a:stretch>
            <a:fillRect/>
          </a:stretch>
        </p:blipFill>
        <p:spPr>
          <a:xfrm>
            <a:off x="553455" y="1122386"/>
            <a:ext cx="8062913" cy="3500071"/>
          </a:xfrm>
        </p:spPr>
      </p:pic>
    </p:spTree>
    <p:extLst>
      <p:ext uri="{BB962C8B-B14F-4D97-AF65-F5344CB8AC3E}">
        <p14:creationId xmlns:p14="http://schemas.microsoft.com/office/powerpoint/2010/main" val="38945675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Hæfniviðmið</a:t>
            </a:r>
          </a:p>
        </p:txBody>
      </p:sp>
      <p:sp>
        <p:nvSpPr>
          <p:cNvPr id="4" name="Text Placeholder 3"/>
          <p:cNvSpPr>
            <a:spLocks noGrp="1"/>
          </p:cNvSpPr>
          <p:nvPr>
            <p:ph type="body" sz="quarter" idx="14"/>
          </p:nvPr>
        </p:nvSpPr>
        <p:spPr>
          <a:xfrm>
            <a:off x="457200" y="1050878"/>
            <a:ext cx="8062912" cy="4959486"/>
          </a:xfrm>
        </p:spPr>
        <p:txBody>
          <a:bodyPr/>
          <a:lstStyle/>
          <a:p>
            <a:r>
              <a:t>1.2 Hamir efnis</a:t>
            </a:r>
          </a:p>
          <a:p>
            <a:pPr lvl="1">
              <a:buFont typeface="Arial" panose="020B0604020202020204" pitchFamily="34" charset="0"/>
              <a:buChar char="•"/>
            </a:pPr>
            <a:r>
              <a:t>Lýsa grunneiginleikum hvers hams efnis: fasts efnis, vökva og gass</a:t>
            </a:r>
          </a:p>
          <a:p>
            <a:pPr lvl="1">
              <a:buFont typeface="Arial" panose="020B0604020202020204" pitchFamily="34" charset="0"/>
              <a:buChar char="•"/>
            </a:pPr>
            <a:r>
              <a:t>Gera greinarmun á massa og þyngd</a:t>
            </a:r>
          </a:p>
          <a:p>
            <a:pPr lvl="1">
              <a:buFont typeface="Arial" panose="020B0604020202020204" pitchFamily="34" charset="0"/>
              <a:buChar char="•"/>
            </a:pPr>
            <a:r>
              <a:t>Beita lögmálinu um varðveislu massa</a:t>
            </a:r>
          </a:p>
          <a:p>
            <a:pPr lvl="1">
              <a:buFont typeface="Arial" panose="020B0604020202020204" pitchFamily="34" charset="0"/>
              <a:buChar char="•"/>
            </a:pPr>
            <a:r>
              <a:t>Flokka efni sem frumefni, efnasamband, einsleita blöndu eða misleita blöndu með tilliti til hams og samsetningar</a:t>
            </a:r>
          </a:p>
          <a:p>
            <a:pPr lvl="1">
              <a:buFont typeface="Arial" panose="020B0604020202020204" pitchFamily="34" charset="0"/>
              <a:buChar char="•"/>
            </a:pPr>
            <a:r>
              <a:t>Skilgreina og gefa dæmi um frumeindir og sameindir</a:t>
            </a:r>
          </a:p>
        </p:txBody>
      </p:sp>
    </p:spTree>
    <p:extLst>
      <p:ext uri="{BB962C8B-B14F-4D97-AF65-F5344CB8AC3E}">
        <p14:creationId xmlns:p14="http://schemas.microsoft.com/office/powerpoint/2010/main" val="17018988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Hamsar og flokkun efnis</a:t>
            </a:r>
          </a:p>
        </p:txBody>
      </p:sp>
      <p:sp>
        <p:nvSpPr>
          <p:cNvPr id="5" name="Text Placeholder 4"/>
          <p:cNvSpPr>
            <a:spLocks noGrp="1"/>
          </p:cNvSpPr>
          <p:nvPr>
            <p:ph type="body" sz="quarter" idx="14"/>
          </p:nvPr>
        </p:nvSpPr>
        <p:spPr>
          <a:xfrm>
            <a:off x="457200" y="1282890"/>
            <a:ext cx="8062912" cy="4727474"/>
          </a:xfrm>
        </p:spPr>
        <p:txBody>
          <a:bodyPr/>
          <a:lstStyle/>
          <a:p>
            <a:pPr marL="342900" indent="-342900">
              <a:buFont typeface="Arial" panose="020B0604020202020204" pitchFamily="34" charset="0"/>
              <a:buChar char="•"/>
            </a:pPr>
            <a:r>
              <a:t>Efni: Allt sem tekur pláss og hefur massa.</a:t>
            </a:r>
          </a:p>
          <a:p>
            <a:endParaRPr lang="en-US" dirty="0"/>
          </a:p>
          <a:p>
            <a:pPr marL="342900" indent="-342900">
              <a:buFont typeface="Arial" panose="020B0604020202020204" pitchFamily="34" charset="0"/>
              <a:buChar char="•"/>
            </a:pPr>
            <a:r>
              <a:t>Þrír algengustu hamsar efnis:</a:t>
            </a:r>
          </a:p>
          <a:p>
            <a:pPr marL="1188720" lvl="1">
              <a:buFont typeface="+mj-lt"/>
              <a:buAutoNum type="arabicParenR"/>
            </a:pPr>
            <a:r>
              <a:t>Fast efni er stíft og hefur ákveðna lögun.</a:t>
            </a:r>
          </a:p>
          <a:p>
            <a:pPr marL="1188720" lvl="1">
              <a:buFont typeface="+mj-lt"/>
              <a:buAutoNum type="arabicParenR"/>
            </a:pPr>
            <a:endParaRPr lang="en-US" dirty="0"/>
          </a:p>
          <a:p>
            <a:pPr marL="1188720" lvl="1">
              <a:buFont typeface="+mj-lt"/>
              <a:buAutoNum type="arabicParenR"/>
            </a:pPr>
            <a:r>
              <a:t>Vökvi flæðir og tekur á sig lögun ílátsins.</a:t>
            </a:r>
          </a:p>
          <a:p>
            <a:pPr marL="1188720" lvl="1">
              <a:buFont typeface="+mj-lt"/>
              <a:buAutoNum type="arabicParenR"/>
            </a:pPr>
            <a:endParaRPr lang="en-US" dirty="0"/>
          </a:p>
          <a:p>
            <a:pPr marL="1188720" lvl="1">
              <a:buFont typeface="+mj-lt"/>
              <a:buAutoNum type="arabicParenR"/>
            </a:pPr>
            <a:r>
              <a:t>Gas tekur bæði á sig lögun og rúmmál ílátsins.</a:t>
            </a:r>
          </a:p>
          <a:p>
            <a:endParaRPr lang="en-US" dirty="0"/>
          </a:p>
        </p:txBody>
      </p:sp>
    </p:spTree>
    <p:extLst>
      <p:ext uri="{BB962C8B-B14F-4D97-AF65-F5344CB8AC3E}">
        <p14:creationId xmlns:p14="http://schemas.microsoft.com/office/powerpoint/2010/main" val="20146452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1.6</a:t>
            </a:r>
          </a:p>
        </p:txBody>
      </p:sp>
      <p:sp>
        <p:nvSpPr>
          <p:cNvPr id="7" name="Figure Legend"/>
          <p:cNvSpPr>
            <a:spLocks noGrp="1"/>
          </p:cNvSpPr>
          <p:nvPr>
            <p:ph type="body" sz="quarter" idx="14"/>
          </p:nvPr>
        </p:nvSpPr>
        <p:spPr/>
        <p:txBody>
          <a:bodyPr>
            <a:normAutofit/>
          </a:bodyPr>
          <a:lstStyle/>
          <a:p>
            <a:pPr marL="0" indent="0">
              <a:buNone/>
            </a:pPr>
            <a:r>
              <a:t>Þrjú algengustu ástandsstig eða fasar efnis eru fast efni, vökvi og gas.</a:t>
            </a:r>
          </a:p>
        </p:txBody>
      </p:sp>
    </p:spTree>
    <p:extLst>
      <p:ext uri="{BB962C8B-B14F-4D97-AF65-F5344CB8AC3E}">
        <p14:creationId xmlns:p14="http://schemas.microsoft.com/office/powerpoint/2010/main" val="7260019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Rafgas: Fjórði hamur efnis</a:t>
            </a:r>
          </a:p>
        </p:txBody>
      </p:sp>
      <p:sp>
        <p:nvSpPr>
          <p:cNvPr id="5" name="Text Placeholder 4"/>
          <p:cNvSpPr>
            <a:spLocks noGrp="1"/>
          </p:cNvSpPr>
          <p:nvPr>
            <p:ph type="body" sz="quarter" idx="14"/>
          </p:nvPr>
        </p:nvSpPr>
        <p:spPr>
          <a:xfrm>
            <a:off x="457200" y="1282890"/>
            <a:ext cx="8062912" cy="4727474"/>
          </a:xfrm>
        </p:spPr>
        <p:txBody>
          <a:bodyPr/>
          <a:lstStyle/>
          <a:p>
            <a:pPr marL="342900" indent="-342900">
              <a:buFont typeface="Arial" panose="020B0604020202020204" pitchFamily="34" charset="0"/>
              <a:buChar char="•"/>
            </a:pPr>
            <a:r>
              <a:t>Rafgas: Gaslaga hamur efnis sem inniheldur umtalsvert magn af rafhloðnum ögnum.</a:t>
            </a:r>
          </a:p>
          <a:p>
            <a:endParaRPr lang="en-US" dirty="0"/>
          </a:p>
          <a:p>
            <a:pPr marL="342900" indent="-342900">
              <a:buFont typeface="Arial" panose="020B0604020202020204" pitchFamily="34" charset="0"/>
              <a:buChar char="•"/>
            </a:pPr>
            <a:r>
              <a:t>Rafgas hefur einstaka eiginleika sem greina það frá venjulegum lofttegundum.</a:t>
            </a:r>
          </a:p>
          <a:p>
            <a:endParaRPr lang="en-US" dirty="0"/>
          </a:p>
          <a:p>
            <a:pPr marL="342900" indent="-342900">
              <a:buFont typeface="Arial" panose="020B0604020202020204" pitchFamily="34" charset="0"/>
              <a:buChar char="•"/>
            </a:pPr>
            <a:r>
              <a:t>Rafgas finnst í ákveðnu umhverfi við háan hita.</a:t>
            </a:r>
          </a:p>
          <a:p>
            <a:pPr marL="1074420" lvl="1" indent="-342900">
              <a:buFont typeface="Arial" panose="020B0604020202020204" pitchFamily="34" charset="0"/>
              <a:buChar char="•"/>
            </a:pPr>
            <a:r>
              <a:t>Í náttúrunni: Stjörnur, eldingar</a:t>
            </a:r>
          </a:p>
          <a:p>
            <a:pPr marL="1074420" lvl="1" indent="-342900">
              <a:buFont typeface="Arial" panose="020B0604020202020204" pitchFamily="34" charset="0"/>
              <a:buChar char="•"/>
            </a:pPr>
            <a:r>
              <a:t>Af mannavöldum: Sjónvarpsskjáir</a:t>
            </a:r>
          </a:p>
          <a:p>
            <a:endParaRPr lang="en-US" dirty="0"/>
          </a:p>
        </p:txBody>
      </p:sp>
    </p:spTree>
    <p:extLst>
      <p:ext uri="{BB962C8B-B14F-4D97-AF65-F5344CB8AC3E}">
        <p14:creationId xmlns:p14="http://schemas.microsoft.com/office/powerpoint/2010/main" val="20441297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1.7</a:t>
            </a:r>
          </a:p>
        </p:txBody>
      </p:sp>
      <p:sp>
        <p:nvSpPr>
          <p:cNvPr id="7" name="Figure Legend"/>
          <p:cNvSpPr>
            <a:spLocks noGrp="1"/>
          </p:cNvSpPr>
          <p:nvPr>
            <p:ph type="body" sz="quarter" idx="14"/>
          </p:nvPr>
        </p:nvSpPr>
        <p:spPr/>
        <p:txBody>
          <a:bodyPr>
            <a:normAutofit/>
          </a:bodyPr>
          <a:lstStyle/>
          <a:p>
            <a:pPr marL="0" indent="0">
              <a:buNone/>
            </a:pPr>
            <a:r>
              <a:t>Hægt er að nota plasmaloga til að skera málm. (mynd: „Hypertherm“/Wikimedia Commons)</a:t>
            </a:r>
          </a:p>
        </p:txBody>
      </p:sp>
      <p:pic>
        <p:nvPicPr>
          <p:cNvPr id="9" name="Figure" descr="A cutting torch is being used to cut a piece of metal. Bright, white colored plasma can be seen near the tip of the torch, where it is contacting the metal.">
            <a:extLst>
              <a:ext uri="{FF2B5EF4-FFF2-40B4-BE49-F238E27FC236}">
                <a16:creationId xmlns:a16="http://schemas.microsoft.com/office/drawing/2014/main" xmlns="" id="{523DC1A9-1B49-499C-9DE0-AB7F5EBA06F0}"/>
              </a:ext>
            </a:extLst>
          </p:cNvPr>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l="-40551" r="-40551"/>
          <a:stretch>
            <a:fillRect/>
          </a:stretch>
        </p:blipFill>
        <p:spPr>
          <a:xfrm>
            <a:off x="457199" y="1122386"/>
            <a:ext cx="8062913" cy="3500071"/>
          </a:xfrm>
        </p:spPr>
      </p:pic>
    </p:spTree>
    <p:extLst>
      <p:ext uri="{BB962C8B-B14F-4D97-AF65-F5344CB8AC3E}">
        <p14:creationId xmlns:p14="http://schemas.microsoft.com/office/powerpoint/2010/main" val="2268348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Massi og þyngd</a:t>
            </a:r>
          </a:p>
        </p:txBody>
      </p:sp>
      <p:sp>
        <p:nvSpPr>
          <p:cNvPr id="5" name="Text Placeholder 4"/>
          <p:cNvSpPr>
            <a:spLocks noGrp="1"/>
          </p:cNvSpPr>
          <p:nvPr>
            <p:ph type="body" sz="quarter" idx="14"/>
          </p:nvPr>
        </p:nvSpPr>
        <p:spPr>
          <a:xfrm>
            <a:off x="457200" y="1310185"/>
            <a:ext cx="8062912" cy="4700179"/>
          </a:xfrm>
        </p:spPr>
        <p:txBody>
          <a:bodyPr/>
          <a:lstStyle/>
          <a:p>
            <a:pPr marL="342900" indent="-342900">
              <a:buFont typeface="Arial" panose="020B0604020202020204" pitchFamily="34" charset="0"/>
              <a:buChar char="•"/>
            </a:pPr>
            <a:r>
              <a:t>Massi er mælikvarði á efnismagn í hlut.</a:t>
            </a:r>
          </a:p>
          <a:p>
            <a:endParaRPr lang="en-US" dirty="0"/>
          </a:p>
          <a:p>
            <a:pPr marL="342900" indent="-342900">
              <a:buFont typeface="Arial" panose="020B0604020202020204" pitchFamily="34" charset="0"/>
              <a:buChar char="•"/>
            </a:pPr>
            <a:r>
              <a:t>Þyngd vísar til þess krafts sem þyngdaraflið verkar með á hlut.</a:t>
            </a:r>
          </a:p>
          <a:p>
            <a:endParaRPr lang="en-US" dirty="0"/>
          </a:p>
          <a:p>
            <a:pPr marL="342900" indent="-342900">
              <a:buFont typeface="Arial" panose="020B0604020202020204" pitchFamily="34" charset="0"/>
              <a:buChar char="•"/>
            </a:pPr>
            <a:r>
              <a:t>Massi hlutar er sá sami á jörðinni og tunglinu en þyngd hans er mismunandi.</a:t>
            </a:r>
          </a:p>
          <a:p>
            <a:endParaRPr lang="en-US" dirty="0"/>
          </a:p>
        </p:txBody>
      </p:sp>
    </p:spTree>
    <p:extLst>
      <p:ext uri="{BB962C8B-B14F-4D97-AF65-F5344CB8AC3E}">
        <p14:creationId xmlns:p14="http://schemas.microsoft.com/office/powerpoint/2010/main" val="3383594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Lögmálið um varðveislu efnis</a:t>
            </a:r>
          </a:p>
        </p:txBody>
      </p:sp>
      <p:sp>
        <p:nvSpPr>
          <p:cNvPr id="5" name="Text Placeholder 4"/>
          <p:cNvSpPr>
            <a:spLocks noGrp="1"/>
          </p:cNvSpPr>
          <p:nvPr>
            <p:ph type="body" sz="quarter" idx="14"/>
          </p:nvPr>
        </p:nvSpPr>
        <p:spPr>
          <a:xfrm>
            <a:off x="457200" y="1282890"/>
            <a:ext cx="8062912" cy="4727474"/>
          </a:xfrm>
        </p:spPr>
        <p:txBody>
          <a:bodyPr/>
          <a:lstStyle/>
          <a:p>
            <a:pPr marL="342900" indent="-342900">
              <a:buFont typeface="Arial" panose="020B0604020202020204" pitchFamily="34" charset="0"/>
              <a:buChar char="•"/>
            </a:pPr>
            <a:r>
              <a:t>Lögmálið um varðveislu efnis: Það er engin mælanleg breyting á heildarmagni efnis þegar efni breytist úr einni tegund í aðra.</a:t>
            </a:r>
          </a:p>
          <a:p>
            <a:endParaRPr lang="en-US" dirty="0"/>
          </a:p>
          <a:p>
            <a:pPr marL="342900" indent="-342900">
              <a:buFont typeface="Arial" panose="020B0604020202020204" pitchFamily="34" charset="0"/>
              <a:buChar char="•"/>
            </a:pPr>
            <a:r>
              <a:t>Þetta á við um bæði efnafræðilegar og eðlisfræðilegar breytingar.</a:t>
            </a:r>
          </a:p>
          <a:p>
            <a:endParaRPr lang="en-US" dirty="0"/>
          </a:p>
        </p:txBody>
      </p:sp>
    </p:spTree>
    <p:extLst>
      <p:ext uri="{BB962C8B-B14F-4D97-AF65-F5344CB8AC3E}">
        <p14:creationId xmlns:p14="http://schemas.microsoft.com/office/powerpoint/2010/main" val="23964670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1.8</a:t>
            </a:r>
          </a:p>
        </p:txBody>
      </p:sp>
      <p:sp>
        <p:nvSpPr>
          <p:cNvPr id="7" name="Figure Legend"/>
          <p:cNvSpPr>
            <a:spLocks noGrp="1"/>
          </p:cNvSpPr>
          <p:nvPr>
            <p:ph type="body" sz="quarter" idx="14"/>
          </p:nvPr>
        </p:nvSpPr>
        <p:spPr/>
        <p:txBody>
          <a:bodyPr>
            <a:normAutofit/>
          </a:bodyPr>
          <a:lstStyle/>
          <a:p>
            <a:pPr marL="0" indent="0">
              <a:buNone/>
            </a:pPr>
            <a:r>
              <a:t>(a) Massi hráefna bjórsins er sá sami og massi framleidda bjórsins: Sykur hefur orðið að alkóhóli og kolsýru. (b) Massi blýs, blýoxíðplatna og brennisteinssýru sem fer í framleiðslu rafmagns er nákvæmlega jafn massa blýsúlfats og vatns sem myndast.</a:t>
            </a:r>
          </a:p>
        </p:txBody>
      </p:sp>
    </p:spTree>
    <p:extLst>
      <p:ext uri="{BB962C8B-B14F-4D97-AF65-F5344CB8AC3E}">
        <p14:creationId xmlns:p14="http://schemas.microsoft.com/office/powerpoint/2010/main" val="105851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Frumefni</a:t>
            </a:r>
          </a:p>
        </p:txBody>
      </p:sp>
      <p:sp>
        <p:nvSpPr>
          <p:cNvPr id="5" name="Text Placeholder 4"/>
          <p:cNvSpPr>
            <a:spLocks noGrp="1"/>
          </p:cNvSpPr>
          <p:nvPr>
            <p:ph type="body" sz="quarter" idx="14"/>
          </p:nvPr>
        </p:nvSpPr>
        <p:spPr>
          <a:xfrm>
            <a:off x="457200" y="1269242"/>
            <a:ext cx="8062912" cy="4741122"/>
          </a:xfrm>
        </p:spPr>
        <p:txBody>
          <a:bodyPr/>
          <a:lstStyle/>
          <a:p>
            <a:pPr marL="342900" indent="-342900">
              <a:buFont typeface="Arial" panose="020B0604020202020204" pitchFamily="34" charset="0"/>
              <a:buChar char="•"/>
            </a:pPr>
            <a:r>
              <a:t>Frumefni er tegund hreins efnis sem ekki er hægt að brjóta niður í einfaldari efni með efnahvörfum.</a:t>
            </a:r>
          </a:p>
          <a:p>
            <a:endParaRPr lang="en-US" dirty="0"/>
          </a:p>
          <a:p>
            <a:pPr marL="342900" indent="-342900">
              <a:buFont typeface="Arial" panose="020B0604020202020204" pitchFamily="34" charset="0"/>
              <a:buChar char="•"/>
            </a:pPr>
            <a:r>
              <a:t>Þekkt frumefni eru sýnd í lotukerfinu.</a:t>
            </a:r>
          </a:p>
          <a:p>
            <a:endParaRPr lang="en-US" dirty="0"/>
          </a:p>
          <a:p>
            <a:pPr marL="1074420" lvl="1" indent="-342900">
              <a:buFont typeface="Arial" panose="020B0604020202020204" pitchFamily="34" charset="0"/>
              <a:buChar char="•"/>
            </a:pPr>
            <a:r>
              <a:t>Það eru meira en 100 þekkt frumefni.</a:t>
            </a:r>
          </a:p>
          <a:p>
            <a:pPr marL="1074420" lvl="1" indent="-342900">
              <a:buFont typeface="Arial" panose="020B0604020202020204" pitchFamily="34" charset="0"/>
              <a:buChar char="•"/>
            </a:pPr>
            <a:r>
              <a:t>Níutíu þeirra finnast í náttúrunni.</a:t>
            </a:r>
          </a:p>
          <a:p>
            <a:pPr marL="1074420" lvl="1" indent="-342900">
              <a:buFont typeface="Arial" panose="020B0604020202020204" pitchFamily="34" charset="0"/>
              <a:buChar char="•"/>
            </a:pPr>
            <a:r>
              <a:t>Um það bil tveir tugir hafa verið búnir til á rannsóknarstofum.</a:t>
            </a:r>
          </a:p>
          <a:p>
            <a:endParaRPr lang="en-US" dirty="0"/>
          </a:p>
        </p:txBody>
      </p:sp>
    </p:spTree>
    <p:extLst>
      <p:ext uri="{BB962C8B-B14F-4D97-AF65-F5344CB8AC3E}">
        <p14:creationId xmlns:p14="http://schemas.microsoft.com/office/powerpoint/2010/main" val="11617863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Hrein efni og efnablöndur</a:t>
            </a:r>
          </a:p>
        </p:txBody>
      </p:sp>
      <p:sp>
        <p:nvSpPr>
          <p:cNvPr id="5" name="Text Placeholder 4"/>
          <p:cNvSpPr>
            <a:spLocks noGrp="1"/>
          </p:cNvSpPr>
          <p:nvPr>
            <p:ph type="body" sz="quarter" idx="14"/>
          </p:nvPr>
        </p:nvSpPr>
        <p:spPr>
          <a:xfrm>
            <a:off x="457200" y="1310185"/>
            <a:ext cx="8062912" cy="4700179"/>
          </a:xfrm>
        </p:spPr>
        <p:txBody>
          <a:bodyPr>
            <a:normAutofit/>
          </a:bodyPr>
          <a:lstStyle/>
          <a:p>
            <a:pPr marL="342900" indent="-342900">
              <a:buFont typeface="Arial" panose="020B0604020202020204" pitchFamily="34" charset="0"/>
              <a:buChar char="•"/>
            </a:pPr>
            <a:r>
              <a:t>Hrein efni hafa fasta efnasamsetningu.</a:t>
            </a:r>
          </a:p>
          <a:p>
            <a:pPr marL="1074420" lvl="1" indent="-342900">
              <a:buFont typeface="Arial" panose="020B0604020202020204" pitchFamily="34" charset="0"/>
              <a:buChar char="•"/>
            </a:pPr>
            <a:r>
              <a:t>Frumefni: Hreint efni sem ekki er hægt að brjóta niður í einfaldari efni með efnabreytingum.</a:t>
            </a:r>
          </a:p>
          <a:p>
            <a:pPr marL="1600200" lvl="2">
              <a:buFont typeface="Arial" panose="020B0604020202020204" pitchFamily="34" charset="0"/>
              <a:buChar char="•"/>
            </a:pPr>
            <a:r>
              <a:t>Samanstanda af einni tegund frumefnis</a:t>
            </a:r>
          </a:p>
          <a:p>
            <a:pPr marL="1600200" lvl="2">
              <a:buFont typeface="Arial" panose="020B0604020202020204" pitchFamily="34" charset="0"/>
              <a:buChar char="•"/>
            </a:pPr>
            <a:r>
              <a:t>Dæmi: Gull (Au), Fosfór (P), Súrefni (O)</a:t>
            </a:r>
          </a:p>
          <a:p>
            <a:endParaRPr lang="en-US" dirty="0"/>
          </a:p>
          <a:p>
            <a:pPr marL="1074420" lvl="1" indent="-342900">
              <a:buFont typeface="Arial" panose="020B0604020202020204" pitchFamily="34" charset="0"/>
              <a:buChar char="•"/>
            </a:pPr>
            <a:r>
              <a:t>Efnasambönd: Hrein efni sem hægt er að brjóta niður í einfaldari efni með efnabreytingum.</a:t>
            </a:r>
          </a:p>
          <a:p>
            <a:pPr marL="1600200" lvl="2">
              <a:buFont typeface="Arial" panose="020B0604020202020204" pitchFamily="34" charset="0"/>
              <a:buChar char="•"/>
            </a:pPr>
            <a:r>
              <a:t>Samanstanda af tveimur eða fleiri tegundum frumefna sem eru efnafræðilega tengd</a:t>
            </a:r>
          </a:p>
          <a:p>
            <a:pPr marL="1600200" lvl="2">
              <a:buFont typeface="Arial" panose="020B0604020202020204" pitchFamily="34" charset="0"/>
              <a:buChar char="•"/>
            </a:pPr>
            <a:r>
              <a:t>Dæmi: H2O, C6H12O6, AgCl</a:t>
            </a:r>
            <a:endParaRPr lang="en-US" dirty="0"/>
          </a:p>
          <a:p>
            <a:pPr marL="1600200" lvl="2">
              <a:buFont typeface="Arial" panose="020B0604020202020204" pitchFamily="34" charset="0"/>
              <a:buChar char="•"/>
            </a:pPr>
            <a:r>
              <a:t>Eiginleikar efnasambanda eru frábrugðnir eiginleikum óbundnu frumefnanna sem mynda efnasambandið.</a:t>
            </a:r>
          </a:p>
          <a:p>
            <a:endParaRPr lang="en-US" dirty="0"/>
          </a:p>
        </p:txBody>
      </p:sp>
    </p:spTree>
    <p:extLst>
      <p:ext uri="{BB962C8B-B14F-4D97-AF65-F5344CB8AC3E}">
        <p14:creationId xmlns:p14="http://schemas.microsoft.com/office/powerpoint/2010/main" val="40924794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1.9</a:t>
            </a:r>
          </a:p>
        </p:txBody>
      </p:sp>
      <p:sp>
        <p:nvSpPr>
          <p:cNvPr id="7" name="Figure Legend"/>
          <p:cNvSpPr>
            <a:spLocks noGrp="1"/>
          </p:cNvSpPr>
          <p:nvPr>
            <p:ph type="body" sz="quarter" idx="14"/>
          </p:nvPr>
        </p:nvSpPr>
        <p:spPr/>
        <p:txBody>
          <a:bodyPr>
            <a:normAutofit/>
          </a:bodyPr>
          <a:lstStyle/>
          <a:p>
            <a:pPr marL="0" indent="0">
              <a:buNone/>
            </a:pPr>
            <a:r>
              <a:t>(a) Efnasambandið kvikasilfur(II)oxíð, (b) þegar það er hitað, (c) sundrast í silfraða dropa af fljótandi kvikasilfri og ósýnilegt súrefnisgas. (heimild: breytt verk eftir Paul Flowers)</a:t>
            </a:r>
          </a:p>
        </p:txBody>
      </p:sp>
      <p:pic>
        <p:nvPicPr>
          <p:cNvPr id="9" name="Figure" descr="This figure shows a series of three photos labeled a, b, and c. Photo a shows the bottom of a test tube that is filled with an orange-red substance. A slight amount of a silver substance is also visible. Photo b shows the substance in the test tube being heated over a flame. Photo c shows a test tube that is not longer being heated. The orange-red substance is almost completely gone, and small, silver droplets of a substance are left.">
            <a:extLst>
              <a:ext uri="{FF2B5EF4-FFF2-40B4-BE49-F238E27FC236}">
                <a16:creationId xmlns:a16="http://schemas.microsoft.com/office/drawing/2014/main" xmlns="" id="{1C7B7A54-EF6E-41D5-B4BE-A76E61E18A98}"/>
              </a:ext>
            </a:extLst>
          </p:cNvPr>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t="-21980" b="-21980"/>
          <a:stretch>
            <a:fillRect/>
          </a:stretch>
        </p:blipFill>
        <p:spPr>
          <a:xfrm>
            <a:off x="457199" y="1122386"/>
            <a:ext cx="8062913" cy="3500071"/>
          </a:xfrm>
        </p:spPr>
      </p:pic>
    </p:spTree>
    <p:extLst>
      <p:ext uri="{BB962C8B-B14F-4D97-AF65-F5344CB8AC3E}">
        <p14:creationId xmlns:p14="http://schemas.microsoft.com/office/powerpoint/2010/main" val="34201257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Hrein efni og efnablöndur</a:t>
            </a:r>
          </a:p>
        </p:txBody>
      </p:sp>
      <p:sp>
        <p:nvSpPr>
          <p:cNvPr id="5" name="Text Placeholder 4"/>
          <p:cNvSpPr>
            <a:spLocks noGrp="1"/>
          </p:cNvSpPr>
          <p:nvPr>
            <p:ph type="body" sz="quarter" idx="14"/>
          </p:nvPr>
        </p:nvSpPr>
        <p:spPr>
          <a:xfrm>
            <a:off x="457200" y="1310185"/>
            <a:ext cx="8062912" cy="4700179"/>
          </a:xfrm>
        </p:spPr>
        <p:txBody>
          <a:bodyPr/>
          <a:lstStyle/>
          <a:p>
            <a:pPr marL="342900" indent="-342900">
              <a:buFont typeface="Arial" panose="020B0604020202020204" pitchFamily="34" charset="0"/>
              <a:buChar char="•"/>
            </a:pPr>
            <a:r>
              <a:t>Efnablanda samanstendur af tveimur eða fleiri tegundum efnis sem geta verið til staðar í mismunandi magni og hægt er að aðskilja með eðlisfræðilegum breytingum.</a:t>
            </a:r>
          </a:p>
          <a:p>
            <a:endParaRPr lang="en-US" dirty="0"/>
          </a:p>
          <a:p>
            <a:pPr marL="342900" indent="-342900">
              <a:buFont typeface="Arial" panose="020B0604020202020204" pitchFamily="34" charset="0"/>
              <a:buChar char="•"/>
            </a:pPr>
            <a:r>
              <a:t>Uppgufun er dæmi um eðlisfræðilega breytingu.</a:t>
            </a:r>
          </a:p>
          <a:p>
            <a:endParaRPr lang="en-US" dirty="0"/>
          </a:p>
          <a:p>
            <a:pPr marL="342900" indent="-342900">
              <a:buFont typeface="Arial" panose="020B0604020202020204" pitchFamily="34" charset="0"/>
              <a:buChar char="•"/>
            </a:pPr>
            <a:r>
              <a:t>Til eru tvær gerðir efnablandna: einsleitar efnablöndur og misleitar efnablöndur.</a:t>
            </a:r>
          </a:p>
          <a:p>
            <a:endParaRPr lang="en-US" dirty="0"/>
          </a:p>
        </p:txBody>
      </p:sp>
    </p:spTree>
    <p:extLst>
      <p:ext uri="{BB962C8B-B14F-4D97-AF65-F5344CB8AC3E}">
        <p14:creationId xmlns:p14="http://schemas.microsoft.com/office/powerpoint/2010/main" val="8148425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41326"/>
            <a:ext cx="6700684" cy="659535"/>
          </a:xfrm>
        </p:spPr>
        <p:txBody>
          <a:bodyPr/>
          <a:lstStyle/>
          <a:p>
            <a:r>
              <a:t>Tvær gerðir efnablandna</a:t>
            </a:r>
          </a:p>
        </p:txBody>
      </p:sp>
      <p:sp>
        <p:nvSpPr>
          <p:cNvPr id="5" name="Text Placeholder 4"/>
          <p:cNvSpPr>
            <a:spLocks noGrp="1"/>
          </p:cNvSpPr>
          <p:nvPr>
            <p:ph type="body" sz="quarter" idx="14"/>
          </p:nvPr>
        </p:nvSpPr>
        <p:spPr>
          <a:xfrm>
            <a:off x="457200" y="1269242"/>
            <a:ext cx="8062912" cy="4741122"/>
          </a:xfrm>
        </p:spPr>
        <p:txBody>
          <a:bodyPr/>
          <a:lstStyle/>
          <a:p>
            <a:pPr marL="457200" indent="-457200">
              <a:buFont typeface="+mj-lt"/>
              <a:buAutoNum type="arabicParenR"/>
            </a:pPr>
            <a:r>
              <a:t>Einsleit efnablanda hefur samræmda samsetningu og lítur eins út alls staðar.</a:t>
            </a:r>
          </a:p>
          <a:p>
            <a:pPr marL="1074420" lvl="1" indent="-342900">
              <a:buFont typeface="Arial" panose="020B0604020202020204" pitchFamily="34" charset="0"/>
              <a:buChar char="•"/>
            </a:pPr>
            <a:r>
              <a:t>Annað heiti yfir einsleita efnablöndu er lausn.</a:t>
            </a:r>
          </a:p>
          <a:p>
            <a:endParaRPr lang="en-US" dirty="0"/>
          </a:p>
          <a:p>
            <a:endParaRPr lang="en-US" dirty="0"/>
          </a:p>
          <a:p>
            <a:pPr marL="457200" indent="-457200">
              <a:buFont typeface="+mj-lt"/>
              <a:buAutoNum type="arabicParenR" startAt="2"/>
            </a:pPr>
            <a:r>
              <a:t>Misleit efnablanda hefur samsetningu sem er breytileg frá einum stað til annars.</a:t>
            </a:r>
          </a:p>
          <a:p>
            <a:endParaRPr lang="en-US" dirty="0"/>
          </a:p>
        </p:txBody>
      </p:sp>
    </p:spTree>
    <p:extLst>
      <p:ext uri="{BB962C8B-B14F-4D97-AF65-F5344CB8AC3E}">
        <p14:creationId xmlns:p14="http://schemas.microsoft.com/office/powerpoint/2010/main" val="39282577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normAutofit/>
          </a:bodyPr>
          <a:lstStyle/>
          <a:p>
            <a:r>
              <a:t>Mynd 1.10</a:t>
            </a:r>
          </a:p>
        </p:txBody>
      </p:sp>
      <p:sp>
        <p:nvSpPr>
          <p:cNvPr id="7" name="Figure Legend"/>
          <p:cNvSpPr>
            <a:spLocks noGrp="1"/>
          </p:cNvSpPr>
          <p:nvPr>
            <p:ph type="body" sz="quarter" idx="14"/>
          </p:nvPr>
        </p:nvSpPr>
        <p:spPr/>
        <p:txBody>
          <a:bodyPr>
            <a:normAutofit lnSpcReduction="10000"/>
          </a:bodyPr>
          <a:lstStyle/>
          <a:p>
            <a:pPr marL="0" indent="0">
              <a:buNone/>
            </a:pPr>
            <a:r>
              <a:t>(a) Salatsósa úr olíu og ediki er misleit blanda vegna þess að samsetning hennar er ekki einsleit í gegn. (b) Tilbúinn íþróttadrykkur er einsleit blanda vegna þess að samsetning hans er einsleit í gegn. (mynd a „vinstri“: breytt verk eftir John Mayer; mynd a „hægri“: breytt verk eftir Umberto Salvagnin; mynd b „vinstri“: breytt verk eftir Jeff Bedford)</a:t>
            </a:r>
          </a:p>
        </p:txBody>
      </p:sp>
    </p:spTree>
    <p:extLst>
      <p:ext uri="{BB962C8B-B14F-4D97-AF65-F5344CB8AC3E}">
        <p14:creationId xmlns:p14="http://schemas.microsoft.com/office/powerpoint/2010/main" val="25374185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1.11</a:t>
            </a:r>
          </a:p>
        </p:txBody>
      </p:sp>
      <p:sp>
        <p:nvSpPr>
          <p:cNvPr id="7" name="Figure Legend"/>
          <p:cNvSpPr>
            <a:spLocks noGrp="1"/>
          </p:cNvSpPr>
          <p:nvPr>
            <p:ph type="body" sz="quarter" idx="14"/>
          </p:nvPr>
        </p:nvSpPr>
        <p:spPr/>
        <p:txBody>
          <a:bodyPr>
            <a:normAutofit/>
          </a:bodyPr>
          <a:lstStyle/>
          <a:p>
            <a:pPr marL="0" indent="0">
              <a:buNone/>
            </a:pPr>
            <a:r>
              <a:t>Allt eftir eiginleikum þess er hægt að flokka tiltekið efni sem einsleita blöndu, misleita blöndu, efnasamband eða frumefni.</a:t>
            </a:r>
          </a:p>
        </p:txBody>
      </p:sp>
    </p:spTree>
    <p:extLst>
      <p:ext uri="{BB962C8B-B14F-4D97-AF65-F5344CB8AC3E}">
        <p14:creationId xmlns:p14="http://schemas.microsoft.com/office/powerpoint/2010/main" val="2755256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Frumeindir og sameindir</a:t>
            </a:r>
          </a:p>
        </p:txBody>
      </p:sp>
      <p:sp>
        <p:nvSpPr>
          <p:cNvPr id="5" name="Text Placeholder 4"/>
          <p:cNvSpPr>
            <a:spLocks noGrp="1"/>
          </p:cNvSpPr>
          <p:nvPr>
            <p:ph type="body" sz="quarter" idx="14"/>
          </p:nvPr>
        </p:nvSpPr>
        <p:spPr>
          <a:xfrm>
            <a:off x="457200" y="1241946"/>
            <a:ext cx="8062912" cy="4768418"/>
          </a:xfrm>
        </p:spPr>
        <p:txBody>
          <a:bodyPr/>
          <a:lstStyle/>
          <a:p>
            <a:pPr marL="342900" indent="-342900">
              <a:buFont typeface="Arial" panose="020B0604020202020204" pitchFamily="34" charset="0"/>
              <a:buChar char="•"/>
            </a:pPr>
            <a:r>
              <a:t>Frumeind: Minnsta ögn frumefnis sem hefur eiginleika þess frumefnis og getur tekið þátt í efnahvörfum.</a:t>
            </a:r>
          </a:p>
          <a:p>
            <a:pPr marL="1074420" lvl="1" indent="-342900">
              <a:buFont typeface="Arial" panose="020B0604020202020204" pitchFamily="34" charset="0"/>
              <a:buChar char="•"/>
            </a:pPr>
            <a:r>
              <a:t>Hugmyndin var fyrst sett fram af grísku heimspekingunum Levkipposi og Demókrítosi á 5. öld f.Kr.</a:t>
            </a:r>
          </a:p>
          <a:p>
            <a:pPr marL="1074420" lvl="1" indent="-342900">
              <a:buFont typeface="Arial" panose="020B0604020202020204" pitchFamily="34" charset="0"/>
              <a:buChar char="•"/>
            </a:pPr>
            <a:r>
              <a:t>Á 19. öld studdi Englendingurinn John Dalton þessa tilgátu með megindlegum mælingum.</a:t>
            </a:r>
          </a:p>
          <a:p>
            <a:endParaRPr lang="en-US" dirty="0"/>
          </a:p>
          <a:p>
            <a:pPr marL="342900" indent="-342900">
              <a:buFont typeface="Arial" panose="020B0604020202020204" pitchFamily="34" charset="0"/>
              <a:buChar char="•"/>
            </a:pPr>
            <a:r>
              <a:t>Sameind: Samanstendur af tveimur eða fleiri frumeindum sem tengjast með sterkum kröftum sem kallast efnatengi.</a:t>
            </a:r>
          </a:p>
          <a:p>
            <a:endParaRPr lang="en-US" dirty="0"/>
          </a:p>
        </p:txBody>
      </p:sp>
    </p:spTree>
    <p:extLst>
      <p:ext uri="{BB962C8B-B14F-4D97-AF65-F5344CB8AC3E}">
        <p14:creationId xmlns:p14="http://schemas.microsoft.com/office/powerpoint/2010/main" val="31243129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1.12</a:t>
            </a:r>
          </a:p>
        </p:txBody>
      </p:sp>
      <p:sp>
        <p:nvSpPr>
          <p:cNvPr id="7" name="Figure Legend"/>
          <p:cNvSpPr>
            <a:spLocks noGrp="1"/>
          </p:cNvSpPr>
          <p:nvPr>
            <p:ph type="body" sz="quarter" idx="14"/>
          </p:nvPr>
        </p:nvSpPr>
        <p:spPr/>
        <p:txBody>
          <a:bodyPr>
            <a:normAutofit/>
          </a:bodyPr>
          <a:lstStyle/>
          <a:p>
            <a:pPr marL="0" indent="0">
              <a:buNone/>
            </a:pPr>
            <a:r>
              <a:t>(a) Þessi ljósmynd sýnir gullmola. (b) Skannasmásjá (STM) getur búið til myndir af yfirborði fastra efna, eins og þessi mynd af gullkristalli sýnir. Hver kúla táknar eina gullfrumeind. (mynd a: breytt verk eftir United States Geological Survey; mynd b: breytt verk eftir „Erwinrossen“/Wikimedia Commons)</a:t>
            </a:r>
          </a:p>
        </p:txBody>
      </p:sp>
      <p:pic>
        <p:nvPicPr>
          <p:cNvPr id="8" name="Figure" descr="Figure A shows a gold nugget as it would appear to the naked eye. The gold nugget is very irregular, with many sharp edges. It appears gold in color. The microscope image of a gold crystal shows many similarly sized gold stripes that are separated by dark areas. Looking closely, one can see that the gold stripes are made of many, tiny, circular atoms.">
            <a:extLst>
              <a:ext uri="{FF2B5EF4-FFF2-40B4-BE49-F238E27FC236}">
                <a16:creationId xmlns:a16="http://schemas.microsoft.com/office/drawing/2014/main" xmlns="" id="{C895C628-5337-4845-BF51-D43D3947C10C}"/>
              </a:ext>
            </a:extLst>
          </p:cNvPr>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t="-1868" b="-1868"/>
          <a:stretch>
            <a:fillRect/>
          </a:stretch>
        </p:blipFill>
        <p:spPr>
          <a:xfrm>
            <a:off x="457199" y="1122386"/>
            <a:ext cx="8062913" cy="3500071"/>
          </a:xfrm>
        </p:spPr>
      </p:pic>
    </p:spTree>
    <p:extLst>
      <p:ext uri="{BB962C8B-B14F-4D97-AF65-F5344CB8AC3E}">
        <p14:creationId xmlns:p14="http://schemas.microsoft.com/office/powerpoint/2010/main" val="1646792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1.13</a:t>
            </a:r>
          </a:p>
        </p:txBody>
      </p:sp>
      <p:sp>
        <p:nvSpPr>
          <p:cNvPr id="7" name="Figure Legend"/>
          <p:cNvSpPr>
            <a:spLocks noGrp="1"/>
          </p:cNvSpPr>
          <p:nvPr>
            <p:ph type="body" sz="quarter" idx="14"/>
          </p:nvPr>
        </p:nvSpPr>
        <p:spPr>
          <a:xfrm>
            <a:off x="457200" y="4763069"/>
            <a:ext cx="8062912" cy="1501253"/>
          </a:xfrm>
        </p:spPr>
        <p:txBody>
          <a:bodyPr>
            <a:normAutofit/>
          </a:bodyPr>
          <a:lstStyle/>
          <a:p>
            <a:pPr marL="0" indent="0">
              <a:buNone/>
            </a:pPr>
            <a:r>
              <a:t>Þessar myndir veita sífellt nánari sýn: (a) bómullarhnappur, (b) stakur bómullarþráður skoðaður í ljóssmásjá (stækkaður 40 sinnum), (c) mynd af bómullarþræði tekin með rafeindasmásjá (mun meiri stækkun en með ljóssmásjá); og (d og e) líkön af þræðinum á frumeindastigi (kúlur í mismunandi litum tákna frumeindir mismunandi frumefna). (inneign c: breyting á verki eftir „Featheredtar“/Wikimedia Commons)</a:t>
            </a:r>
          </a:p>
        </p:txBody>
      </p:sp>
      <p:pic>
        <p:nvPicPr>
          <p:cNvPr id="8" name="Figure" descr="Figure A shows a puffy white cotton boll growing on a brown twig. Figure B shows a magnified cotton strand. The strand appears transparent but contains dark areas within its interior. Figure C shows the surface of several crisscrossing and overlapping cotton fibers. Its surface is rough along the edges but smooth near the center of each strand. Figure D shows three strands of molecules connected into three vertical chains. Each strand contains about five molecules. Figure E shows that the cotton molecule contains about a dozen atoms. The black carbon atoms form rings that are connected by red oxygen atoms. Many of the carbon atoms are also bonded to hydrogen atoms, shown as white balls, or other oxygen atoms.">
            <a:extLst>
              <a:ext uri="{FF2B5EF4-FFF2-40B4-BE49-F238E27FC236}">
                <a16:creationId xmlns:a16="http://schemas.microsoft.com/office/drawing/2014/main" xmlns="" id="{1E2BC290-E231-47D4-B3F6-FFFCB784113B}"/>
              </a:ext>
            </a:extLst>
          </p:cNvPr>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t="-37695" b="-37695"/>
          <a:stretch>
            <a:fillRect/>
          </a:stretch>
        </p:blipFill>
        <p:spPr>
          <a:xfrm>
            <a:off x="457199" y="1122386"/>
            <a:ext cx="8062913" cy="3500071"/>
          </a:xfrm>
        </p:spPr>
      </p:pic>
    </p:spTree>
    <p:extLst>
      <p:ext uri="{BB962C8B-B14F-4D97-AF65-F5344CB8AC3E}">
        <p14:creationId xmlns:p14="http://schemas.microsoft.com/office/powerpoint/2010/main" val="34321084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1.14</a:t>
            </a:r>
          </a:p>
        </p:txBody>
      </p:sp>
      <p:sp>
        <p:nvSpPr>
          <p:cNvPr id="7" name="Figure Legend"/>
          <p:cNvSpPr>
            <a:spLocks noGrp="1"/>
          </p:cNvSpPr>
          <p:nvPr>
            <p:ph type="body" sz="quarter" idx="14"/>
          </p:nvPr>
        </p:nvSpPr>
        <p:spPr/>
        <p:txBody>
          <a:bodyPr>
            <a:normAutofit/>
          </a:bodyPr>
          <a:lstStyle/>
          <a:p>
            <a:pPr marL="0" indent="0">
              <a:buNone/>
            </a:pPr>
            <a:r>
              <a:t>Frumefnin vetni, súrefni, fosfór og brennisteinn mynda sameindir sem samanstanda af tveimur eða fleiri frumeindum sama frumefnis. Efnasamböndin vatn, koldíoxíð og glúkósi samanstanda af samsetningum frumeinda mismunandi frumefna.</a:t>
            </a:r>
          </a:p>
        </p:txBody>
      </p:sp>
    </p:spTree>
    <p:extLst>
      <p:ext uri="{BB962C8B-B14F-4D97-AF65-F5344CB8AC3E}">
        <p14:creationId xmlns:p14="http://schemas.microsoft.com/office/powerpoint/2010/main" val="30801374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1.15</a:t>
            </a:r>
          </a:p>
        </p:txBody>
      </p:sp>
      <p:sp>
        <p:nvSpPr>
          <p:cNvPr id="7" name="Figure Legend"/>
          <p:cNvSpPr>
            <a:spLocks noGrp="1"/>
          </p:cNvSpPr>
          <p:nvPr>
            <p:ph type="body" sz="quarter" idx="14"/>
          </p:nvPr>
        </p:nvSpPr>
        <p:spPr/>
        <p:txBody>
          <a:bodyPr>
            <a:normAutofit lnSpcReduction="10000"/>
          </a:bodyPr>
          <a:lstStyle/>
          <a:p>
            <a:pPr marL="0" indent="0">
              <a:buNone/>
            </a:pPr>
            <a:r>
              <a:t>Sundrun vatns er sýnd á stórsæju, smásæju og táknrænu stigi. Rafhlaðan gefur rafstraum (smásætt) sem sundrar vatninu. Á stórsæja stiginu aðskilst vökvinn í lofttegundirnar vetni (til vinstri) og súrefni (til hægri). Táknrænt er þessi breyting sýnd með því að sýna hvernig fljótandi H2O aðskilst í H2 og O2 lofttegundir.</a:t>
            </a:r>
          </a:p>
        </p:txBody>
      </p:sp>
    </p:spTree>
    <p:extLst>
      <p:ext uri="{BB962C8B-B14F-4D97-AF65-F5344CB8AC3E}">
        <p14:creationId xmlns:p14="http://schemas.microsoft.com/office/powerpoint/2010/main" val="4726856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1.16</a:t>
            </a:r>
          </a:p>
        </p:txBody>
      </p:sp>
      <p:sp>
        <p:nvSpPr>
          <p:cNvPr id="7" name="Figure Legend"/>
          <p:cNvSpPr>
            <a:spLocks noGrp="1"/>
          </p:cNvSpPr>
          <p:nvPr>
            <p:ph type="body" sz="quarter" idx="14"/>
          </p:nvPr>
        </p:nvSpPr>
        <p:spPr/>
        <p:txBody>
          <a:bodyPr>
            <a:normAutofit/>
          </a:bodyPr>
          <a:lstStyle/>
          <a:p>
            <a:pPr marL="0" indent="0">
              <a:buNone/>
            </a:pPr>
            <a:r>
              <a:t>Efnarafali framleiðir raforku úr vetni og súrefni með rafefnafræðilegu ferli og myndar aðeins vatn sem úrgangsefni.</a:t>
            </a:r>
          </a:p>
        </p:txBody>
      </p:sp>
    </p:spTree>
    <p:extLst>
      <p:ext uri="{BB962C8B-B14F-4D97-AF65-F5344CB8AC3E}">
        <p14:creationId xmlns:p14="http://schemas.microsoft.com/office/powerpoint/2010/main" val="32484707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1.17</a:t>
            </a:r>
          </a:p>
        </p:txBody>
      </p:sp>
      <p:sp>
        <p:nvSpPr>
          <p:cNvPr id="7" name="Figure Legend"/>
          <p:cNvSpPr>
            <a:spLocks noGrp="1"/>
          </p:cNvSpPr>
          <p:nvPr>
            <p:ph type="body" sz="quarter" idx="14"/>
          </p:nvPr>
        </p:nvSpPr>
        <p:spPr/>
        <p:txBody>
          <a:bodyPr>
            <a:normAutofit/>
          </a:bodyPr>
          <a:lstStyle/>
          <a:p>
            <a:pPr marL="0" indent="0">
              <a:buNone/>
            </a:pPr>
            <a:r>
              <a:t>Næstum þriðjungur náttúrulegra frumefna er notaður til að búa til farsíma. (framlag: breytt verk eftir John Taylor)</a:t>
            </a:r>
          </a:p>
        </p:txBody>
      </p:sp>
    </p:spTree>
    <p:extLst>
      <p:ext uri="{BB962C8B-B14F-4D97-AF65-F5344CB8AC3E}">
        <p14:creationId xmlns:p14="http://schemas.microsoft.com/office/powerpoint/2010/main" val="7979532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Námsmarkmið</a:t>
            </a:r>
          </a:p>
        </p:txBody>
      </p:sp>
      <p:sp>
        <p:nvSpPr>
          <p:cNvPr id="4" name="Text Placeholder 3"/>
          <p:cNvSpPr>
            <a:spLocks noGrp="1"/>
          </p:cNvSpPr>
          <p:nvPr>
            <p:ph type="body" sz="quarter" idx="14"/>
          </p:nvPr>
        </p:nvSpPr>
        <p:spPr>
          <a:xfrm>
            <a:off x="457200" y="1119116"/>
            <a:ext cx="8062912" cy="4891248"/>
          </a:xfrm>
        </p:spPr>
        <p:txBody>
          <a:bodyPr/>
          <a:lstStyle/>
          <a:p>
            <a:r>
              <a:t>1.3 Eðlis- og efnaeiginleikar</a:t>
            </a:r>
          </a:p>
          <a:p>
            <a:pPr lvl="1">
              <a:buFont typeface="Arial" panose="020B0604020202020204" pitchFamily="34" charset="0"/>
              <a:buChar char="•"/>
            </a:pPr>
            <a:r>
              <a:t>Greina hvort eiginleikar og breytingar á efni séu eðlis- eða efnafræðilegar</a:t>
            </a:r>
          </a:p>
          <a:p>
            <a:pPr lvl="1">
              <a:buFont typeface="Arial" panose="020B0604020202020204" pitchFamily="34" charset="0"/>
              <a:buChar char="•"/>
            </a:pPr>
            <a:r>
              <a:t>Greina hvort eiginleikar efnis séu magnbundnir eða ómagnbundnir</a:t>
            </a:r>
          </a:p>
        </p:txBody>
      </p:sp>
    </p:spTree>
    <p:extLst>
      <p:ext uri="{BB962C8B-B14F-4D97-AF65-F5344CB8AC3E}">
        <p14:creationId xmlns:p14="http://schemas.microsoft.com/office/powerpoint/2010/main" val="282137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Eðlis- og efnafræðilegir eiginleikar</a:t>
            </a:r>
          </a:p>
        </p:txBody>
      </p:sp>
      <p:sp>
        <p:nvSpPr>
          <p:cNvPr id="5" name="Text Placeholder 4"/>
          <p:cNvSpPr>
            <a:spLocks noGrp="1"/>
          </p:cNvSpPr>
          <p:nvPr>
            <p:ph type="body" sz="quarter" idx="14"/>
          </p:nvPr>
        </p:nvSpPr>
        <p:spPr>
          <a:xfrm>
            <a:off x="457200" y="1296537"/>
            <a:ext cx="8062912" cy="4713827"/>
          </a:xfrm>
        </p:spPr>
        <p:txBody>
          <a:bodyPr/>
          <a:lstStyle/>
          <a:p>
            <a:pPr marL="342900" indent="-342900">
              <a:buFont typeface="Arial" panose="020B0604020202020204" pitchFamily="34" charset="0"/>
              <a:buChar char="•"/>
            </a:pPr>
            <a:r>
              <a:t>Þau einkenni sem gera okkur kleift að greina eitt efni frá öðru kallast eiginleikar.</a:t>
            </a:r>
          </a:p>
          <a:p>
            <a:endParaRPr lang="en-US" dirty="0"/>
          </a:p>
          <a:p>
            <a:pPr marL="342900" indent="-342900">
              <a:buFont typeface="Arial" panose="020B0604020202020204" pitchFamily="34" charset="0"/>
              <a:buChar char="•"/>
            </a:pPr>
            <a:r>
              <a:t>Eðlisfræðilegur eiginleiki er einkenni efnis sem tengist ekki breytingu á efnasamsetningu þess.</a:t>
            </a:r>
          </a:p>
          <a:p>
            <a:endParaRPr lang="en-US" dirty="0"/>
          </a:p>
          <a:p>
            <a:pPr marL="1074420" lvl="1" indent="-342900">
              <a:buFont typeface="Arial" panose="020B0604020202020204" pitchFamily="34" charset="0"/>
              <a:buChar char="•"/>
            </a:pPr>
            <a:r>
              <a:t>Dæmi: eðlismassi, litur, harka, bræðslu- og suðumark, og rafleiðni</a:t>
            </a:r>
          </a:p>
          <a:p>
            <a:pPr marL="1074420" lvl="1" indent="-342900">
              <a:buFont typeface="Arial" panose="020B0604020202020204" pitchFamily="34" charset="0"/>
              <a:buChar char="•"/>
            </a:pPr>
            <a:endParaRPr lang="en-US" dirty="0"/>
          </a:p>
          <a:p>
            <a:pPr marL="342900" indent="-342900">
              <a:buFont typeface="Arial" panose="020B0604020202020204" pitchFamily="34" charset="0"/>
              <a:buChar char="•"/>
            </a:pPr>
            <a:r>
              <a:t>Eðlisfræðileg breyting er breyting á ástandi eða eiginleikum efnis án þess að efnasamsetning þess breytist.</a:t>
            </a:r>
          </a:p>
          <a:p>
            <a:pPr marL="342900" indent="-34290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28028806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1.18</a:t>
            </a:r>
          </a:p>
        </p:txBody>
      </p:sp>
      <p:sp>
        <p:nvSpPr>
          <p:cNvPr id="7" name="Figure Legend"/>
          <p:cNvSpPr>
            <a:spLocks noGrp="1"/>
          </p:cNvSpPr>
          <p:nvPr>
            <p:ph type="body" sz="quarter" idx="14"/>
          </p:nvPr>
        </p:nvSpPr>
        <p:spPr/>
        <p:txBody>
          <a:bodyPr>
            <a:normAutofit/>
          </a:bodyPr>
          <a:lstStyle/>
          <a:p>
            <a:pPr marL="0" indent="0">
              <a:buNone/>
            </a:pPr>
            <a:r>
              <a:t>(a) Smjör gengur í gegnum eðlisfræðilega breytingu þegar fast smjör er hitað og myndar fljótandi bráðið smjör. (b) Gufa sem þéttist inni í potti er eðlisfræðileg breyting, þar sem vatnsgufa breytist í fljótandi vatn. (mynd a: breytt verk eftir „95jb14“/Wikimedia Commons; mynd b: breytt verk eftir „mjneuby“/Flickr)</a:t>
            </a:r>
          </a:p>
        </p:txBody>
      </p:sp>
      <p:pic>
        <p:nvPicPr>
          <p:cNvPr id="5122" name="Picture 2" descr="Figure A is a photograph of an uncovered pot of melted butter on a stove. Figure B is a photograph of something being heated on a stove in a pot. Water droplets are forming on the underside of a glass cover that has been placed over the pot."/>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238250" y="1543761"/>
            <a:ext cx="6585554" cy="2741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96241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Eðlis- og efnaeiginleikar</a:t>
            </a:r>
          </a:p>
        </p:txBody>
      </p:sp>
      <p:sp>
        <p:nvSpPr>
          <p:cNvPr id="5" name="Text Placeholder 4"/>
          <p:cNvSpPr>
            <a:spLocks noGrp="1"/>
          </p:cNvSpPr>
          <p:nvPr>
            <p:ph type="body" sz="quarter" idx="14"/>
          </p:nvPr>
        </p:nvSpPr>
        <p:spPr>
          <a:xfrm>
            <a:off x="457200" y="1269242"/>
            <a:ext cx="8062912" cy="4741122"/>
          </a:xfrm>
        </p:spPr>
        <p:txBody>
          <a:bodyPr/>
          <a:lstStyle/>
          <a:p>
            <a:pPr marL="342900" indent="-342900">
              <a:buFont typeface="Arial" panose="020B0604020202020204" pitchFamily="34" charset="0"/>
              <a:buChar char="•"/>
            </a:pPr>
            <a:r>
              <a:t>Breyting einnar tegundar efnis í aðra (eða vanhæfni til að breytast) er efnaeiginleiki.</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t>Dæmi: eldfimi, eiturleiki, sýrustig, hvarfgirni og brunavarmi.</a:t>
            </a:r>
          </a:p>
        </p:txBody>
      </p:sp>
    </p:spTree>
    <p:extLst>
      <p:ext uri="{BB962C8B-B14F-4D97-AF65-F5344CB8AC3E}">
        <p14:creationId xmlns:p14="http://schemas.microsoft.com/office/powerpoint/2010/main" val="22384630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1.19</a:t>
            </a:r>
          </a:p>
        </p:txBody>
      </p:sp>
      <p:sp>
        <p:nvSpPr>
          <p:cNvPr id="7" name="Figure Legend"/>
          <p:cNvSpPr>
            <a:spLocks noGrp="1"/>
          </p:cNvSpPr>
          <p:nvPr>
            <p:ph type="body" sz="quarter" idx="14"/>
          </p:nvPr>
        </p:nvSpPr>
        <p:spPr/>
        <p:txBody>
          <a:bodyPr>
            <a:normAutofit/>
          </a:bodyPr>
          <a:lstStyle/>
          <a:p>
            <a:pPr marL="0" indent="0">
              <a:buNone/>
            </a:pPr>
            <a:r>
              <a:t>(a) Einn af efnafræðilegum eiginleikum járns er að það ryðgar; (b) einn af efnafræðilegum eiginleikum króms er að það gerir það ekki. (mynd a: breytt verk eftir Tony Hisgett; mynd b: breytt verk eftir „Atoma“/Wikimedia Commons)</a:t>
            </a:r>
          </a:p>
        </p:txBody>
      </p:sp>
      <p:pic>
        <p:nvPicPr>
          <p:cNvPr id="8" name="Figure" descr="Figure A is a photo of metal machinery that is now mostly covered with reddish orange rust. Figure B shows the silver colored chrome parts of a motorcycle. One of the parts is so shiny that you can see a reflection of the surrounding street and buildings.">
            <a:extLst>
              <a:ext uri="{FF2B5EF4-FFF2-40B4-BE49-F238E27FC236}">
                <a16:creationId xmlns:a16="http://schemas.microsoft.com/office/drawing/2014/main" xmlns="" id="{116A058B-37DE-4B04-A1E8-537AAB1BF64E}"/>
              </a:ext>
            </a:extLst>
          </p:cNvPr>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t="-993" b="-993"/>
          <a:stretch>
            <a:fillRect/>
          </a:stretch>
        </p:blipFill>
        <p:spPr>
          <a:xfrm>
            <a:off x="457199" y="1122386"/>
            <a:ext cx="8062913" cy="3500071"/>
          </a:xfrm>
        </p:spPr>
      </p:pic>
    </p:spTree>
    <p:extLst>
      <p:ext uri="{BB962C8B-B14F-4D97-AF65-F5344CB8AC3E}">
        <p14:creationId xmlns:p14="http://schemas.microsoft.com/office/powerpoint/2010/main" val="10203772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1.20</a:t>
            </a:r>
          </a:p>
        </p:txBody>
      </p:sp>
      <p:sp>
        <p:nvSpPr>
          <p:cNvPr id="7" name="Figure Legend"/>
          <p:cNvSpPr>
            <a:spLocks noGrp="1"/>
          </p:cNvSpPr>
          <p:nvPr>
            <p:ph type="body" sz="quarter" idx="14"/>
          </p:nvPr>
        </p:nvSpPr>
        <p:spPr>
          <a:xfrm>
            <a:off x="457200" y="4622457"/>
            <a:ext cx="8062912" cy="1887525"/>
          </a:xfrm>
        </p:spPr>
        <p:txBody>
          <a:bodyPr>
            <a:noAutofit/>
          </a:bodyPr>
          <a:lstStyle/>
          <a:p>
            <a:pPr marL="228600" indent="-228600">
              <a:buAutoNum type="alphaLcParenBoth"/>
            </a:pPr>
            <a:r>
              <a:t>Kopar og saltpéturssýra gangast undir efnabreytingu og mynda koparnítrat og brúnt, loftkennt niturdíoxíð.</a:t>
            </a:r>
          </a:p>
          <a:p>
            <a:pPr marL="228600" indent="-228600">
              <a:buAutoNum type="alphaLcParenBoth"/>
            </a:pPr>
            <a:r>
              <a:t>Við bruna eldspýtu gangast beðmi í eldspýtunni og súrefni úr loftinu undir efnabreytingu og mynda koldíoxíð og vatnsgufu.</a:t>
            </a:r>
          </a:p>
          <a:p>
            <a:pPr marL="228600" indent="-228600">
              <a:buAutoNum type="alphaLcParenBoth"/>
            </a:pPr>
            <a:r>
              <a:t>Eldun á rauðu kjöti veldur fjölda efnabreytinga, þar á meðal oxun járns í mýóglóbíni sem leiðir til hinnar kunnuglegu litabreytingar úr rauðu í brúnt.</a:t>
            </a:r>
          </a:p>
          <a:p>
            <a:pPr marL="228600" indent="-228600">
              <a:buAutoNum type="alphaLcParenBoth"/>
            </a:pPr>
            <a:r>
              <a:t>Banani sem verður brúnn er efnabreyting þar sem ný, dekkri (og minna bragðgóð) efni myndast. (inneign b: breyting á verki eftir Jeff Turner; inneign c: breyting á verki eftir Gloria Cabada-Leman; inneign d: breyting á verki eftir Roberto Verzo)</a:t>
            </a:r>
            <a:endParaRPr lang="en-US" sz="1200" dirty="0"/>
          </a:p>
        </p:txBody>
      </p:sp>
      <p:pic>
        <p:nvPicPr>
          <p:cNvPr id="8" name="Figure" descr="Figure A is a photo of the flask containing a blue liquid. Several strands of brownish copper are immersed into the blue liquid. There is a brownish gas rising from the liquid and filling the upper part of the flask. Figure B shows a burning match. Figure C shows red meat being cooked in a pan. Figure D shows a small bunch of yellow bananas that have many black spots.">
            <a:extLst>
              <a:ext uri="{FF2B5EF4-FFF2-40B4-BE49-F238E27FC236}">
                <a16:creationId xmlns:a16="http://schemas.microsoft.com/office/drawing/2014/main" xmlns="" id="{9D0BF21F-FE67-4D2F-9385-A1461DFE8A61}"/>
              </a:ext>
            </a:extLst>
          </p:cNvPr>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l="-51242" r="-51242"/>
          <a:stretch>
            <a:fillRect/>
          </a:stretch>
        </p:blipFill>
        <p:spPr>
          <a:xfrm>
            <a:off x="457199" y="1122386"/>
            <a:ext cx="8062913" cy="3500071"/>
          </a:xfrm>
        </p:spPr>
      </p:pic>
    </p:spTree>
    <p:extLst>
      <p:ext uri="{BB962C8B-B14F-4D97-AF65-F5344CB8AC3E}">
        <p14:creationId xmlns:p14="http://schemas.microsoft.com/office/powerpoint/2010/main" val="42485081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1.21</a:t>
            </a:r>
          </a:p>
        </p:txBody>
      </p:sp>
      <p:sp>
        <p:nvSpPr>
          <p:cNvPr id="7" name="Figure Legend"/>
          <p:cNvSpPr>
            <a:spLocks noGrp="1"/>
          </p:cNvSpPr>
          <p:nvPr>
            <p:ph type="body" sz="quarter" idx="14"/>
          </p:nvPr>
        </p:nvSpPr>
        <p:spPr/>
        <p:txBody>
          <a:bodyPr>
            <a:normAutofit/>
          </a:bodyPr>
          <a:lstStyle/>
          <a:p>
            <a:pPr marL="0" indent="0">
              <a:buNone/>
            </a:pPr>
            <a:r>
              <a:t>Hættutígull National Fire Protection Agency (NFPA) tekur saman helstu hættur efnafræðilegs efnis.</a:t>
            </a:r>
          </a:p>
        </p:txBody>
      </p:sp>
    </p:spTree>
    <p:extLst>
      <p:ext uri="{BB962C8B-B14F-4D97-AF65-F5344CB8AC3E}">
        <p14:creationId xmlns:p14="http://schemas.microsoft.com/office/powerpoint/2010/main" val="39213607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41326"/>
            <a:ext cx="8062912" cy="809552"/>
          </a:xfrm>
        </p:spPr>
        <p:txBody>
          <a:bodyPr>
            <a:normAutofit/>
          </a:bodyPr>
          <a:lstStyle/>
          <a:p>
            <a:r>
              <a:t>Umfangsháðir eiginleikar og umfangsóháðir eiginleikar</a:t>
            </a:r>
          </a:p>
        </p:txBody>
      </p:sp>
      <p:sp>
        <p:nvSpPr>
          <p:cNvPr id="5" name="Text Placeholder 4"/>
          <p:cNvSpPr>
            <a:spLocks noGrp="1"/>
          </p:cNvSpPr>
          <p:nvPr>
            <p:ph type="body" sz="quarter" idx="14"/>
          </p:nvPr>
        </p:nvSpPr>
        <p:spPr>
          <a:xfrm>
            <a:off x="457200" y="1241946"/>
            <a:ext cx="8062912" cy="4768418"/>
          </a:xfrm>
        </p:spPr>
        <p:txBody>
          <a:bodyPr/>
          <a:lstStyle/>
          <a:p>
            <a:pPr marL="0" indent="0">
              <a:buNone/>
            </a:pPr>
            <a:r>
              <a:t>Umfangsháður eiginleiki</a:t>
            </a:r>
          </a:p>
          <a:p>
            <a:pPr marL="342900" indent="-342900">
              <a:buFont typeface="Arial" panose="020B0604020202020204" pitchFamily="34" charset="0"/>
              <a:buChar char="•"/>
            </a:pPr>
            <a:r>
              <a:t>Er háður því magni efnis sem er til staðar.</a:t>
            </a:r>
          </a:p>
          <a:p>
            <a:pPr marL="342900" indent="-342900">
              <a:buFont typeface="Arial" panose="020B0604020202020204" pitchFamily="34" charset="0"/>
              <a:buChar char="•"/>
            </a:pPr>
            <a:r>
              <a:t>Dæmi: massi, rúmmál, varmi</a:t>
            </a:r>
          </a:p>
          <a:p>
            <a:endParaRPr lang="en-US" dirty="0"/>
          </a:p>
          <a:p>
            <a:endParaRPr lang="en-US" dirty="0"/>
          </a:p>
          <a:p>
            <a:pPr marL="0" indent="0">
              <a:buNone/>
            </a:pPr>
            <a:r>
              <a:t>Umfangsóháður eiginleiki</a:t>
            </a:r>
          </a:p>
          <a:p>
            <a:pPr marL="342900" indent="-342900">
              <a:buFont typeface="Arial" panose="020B0604020202020204" pitchFamily="34" charset="0"/>
              <a:buChar char="•"/>
            </a:pPr>
            <a:r>
              <a:t>Er ekki háður því magni efnis sem er til staðar.</a:t>
            </a:r>
          </a:p>
          <a:p>
            <a:pPr marL="342900" indent="-342900">
              <a:buFont typeface="Arial" panose="020B0604020202020204" pitchFamily="34" charset="0"/>
              <a:buChar char="•"/>
            </a:pPr>
            <a:r>
              <a:t>Dæmi: eðlismassi, hitastig</a:t>
            </a:r>
          </a:p>
          <a:p>
            <a:endParaRPr lang="en-US" dirty="0"/>
          </a:p>
        </p:txBody>
      </p:sp>
    </p:spTree>
    <p:extLst>
      <p:ext uri="{BB962C8B-B14F-4D97-AF65-F5344CB8AC3E}">
        <p14:creationId xmlns:p14="http://schemas.microsoft.com/office/powerpoint/2010/main" val="3969444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1.22</a:t>
            </a:r>
          </a:p>
        </p:txBody>
      </p:sp>
      <p:sp>
        <p:nvSpPr>
          <p:cNvPr id="7" name="Figure Legend"/>
          <p:cNvSpPr>
            <a:spLocks noGrp="1"/>
          </p:cNvSpPr>
          <p:nvPr>
            <p:ph type="body" sz="quarter" idx="14"/>
          </p:nvPr>
        </p:nvSpPr>
        <p:spPr/>
        <p:txBody>
          <a:bodyPr>
            <a:normAutofit/>
          </a:bodyPr>
          <a:lstStyle/>
          <a:p>
            <a:pPr marL="0" indent="0">
              <a:buNone/>
            </a:pPr>
            <a:r>
              <a:t>Lotukerfið sýnir hvernig frumefnum má flokka saman eftir ákveðnum svipuðum eiginleikum. Athugið að bakgrunnsliturinn gefur til kynna hvort frumefni er málmur, hálfmálmur eða málmleysingi, en litur frumefnatáknsins sýnir hvort það er fast efni, vökvi eða gas.</a:t>
            </a:r>
          </a:p>
        </p:txBody>
      </p:sp>
    </p:spTree>
    <p:extLst>
      <p:ext uri="{BB962C8B-B14F-4D97-AF65-F5344CB8AC3E}">
        <p14:creationId xmlns:p14="http://schemas.microsoft.com/office/powerpoint/2010/main" val="15115308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Námsmarkmið</a:t>
            </a:r>
          </a:p>
        </p:txBody>
      </p:sp>
      <p:sp>
        <p:nvSpPr>
          <p:cNvPr id="4" name="Text Placeholder 3"/>
          <p:cNvSpPr>
            <a:spLocks noGrp="1"/>
          </p:cNvSpPr>
          <p:nvPr>
            <p:ph type="body" sz="quarter" idx="14"/>
          </p:nvPr>
        </p:nvSpPr>
        <p:spPr>
          <a:xfrm>
            <a:off x="457200" y="1037230"/>
            <a:ext cx="8062912" cy="4973134"/>
          </a:xfrm>
        </p:spPr>
        <p:txBody>
          <a:bodyPr/>
          <a:lstStyle/>
          <a:p>
            <a:r>
              <a:t>1.4 Mælingar</a:t>
            </a:r>
          </a:p>
          <a:p>
            <a:pPr lvl="1">
              <a:buFont typeface="Arial" panose="020B0604020202020204" pitchFamily="34" charset="0"/>
              <a:buChar char="•"/>
            </a:pPr>
            <a:r>
              <a:t>Útskýra mælingarferlið</a:t>
            </a:r>
          </a:p>
          <a:p>
            <a:pPr lvl="1">
              <a:buFont typeface="Arial" panose="020B0604020202020204" pitchFamily="34" charset="0"/>
              <a:buChar char="•"/>
            </a:pPr>
            <a:r>
              <a:t>Bera kennsl á þrjá grunnhluta stærðar</a:t>
            </a:r>
          </a:p>
          <a:p>
            <a:pPr lvl="1">
              <a:buFont typeface="Arial" panose="020B0604020202020204" pitchFamily="34" charset="0"/>
              <a:buChar char="•"/>
            </a:pPr>
            <a:r>
              <a:t>Lýsa eiginleikum og mælieiningum lengdar, massa, rúmmáls, eðlismassa, hitastigs og tíma</a:t>
            </a:r>
          </a:p>
          <a:p>
            <a:pPr lvl="1">
              <a:buFont typeface="Arial" panose="020B0604020202020204" pitchFamily="34" charset="0"/>
              <a:buChar char="•"/>
            </a:pPr>
            <a:r>
              <a:t>Framkvæma einfalda útreikninga og umbreytingar á mælieiningum í metrakerfinu og öðrum einingakerfum</a:t>
            </a:r>
          </a:p>
        </p:txBody>
      </p:sp>
    </p:spTree>
    <p:extLst>
      <p:ext uri="{BB962C8B-B14F-4D97-AF65-F5344CB8AC3E}">
        <p14:creationId xmlns:p14="http://schemas.microsoft.com/office/powerpoint/2010/main" val="41539562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Mælingar</a:t>
            </a:r>
          </a:p>
        </p:txBody>
      </p:sp>
      <p:sp>
        <p:nvSpPr>
          <p:cNvPr id="5" name="Text Placeholder 4"/>
          <p:cNvSpPr>
            <a:spLocks noGrp="1"/>
          </p:cNvSpPr>
          <p:nvPr>
            <p:ph type="body" sz="quarter" idx="14"/>
          </p:nvPr>
        </p:nvSpPr>
        <p:spPr>
          <a:xfrm>
            <a:off x="457200" y="1269242"/>
            <a:ext cx="8062912" cy="4741122"/>
          </a:xfrm>
        </p:spPr>
        <p:txBody>
          <a:bodyPr/>
          <a:lstStyle/>
          <a:p>
            <a:pPr marL="342900" indent="-342900">
              <a:buFont typeface="Arial" panose="020B0604020202020204" pitchFamily="34" charset="0"/>
              <a:buChar char="•"/>
            </a:pPr>
            <a:r>
              <a:t>Mælingar veita þær upplýsingar sem eru grundvöllur flestra tilgáta, kenninga og lögmála í efnafræði.</a:t>
            </a:r>
          </a:p>
          <a:p>
            <a:endParaRPr lang="en-US" dirty="0"/>
          </a:p>
          <a:p>
            <a:pPr marL="342900" indent="-342900">
              <a:buFont typeface="Arial" panose="020B0604020202020204" pitchFamily="34" charset="0"/>
              <a:buChar char="•"/>
            </a:pPr>
            <a:r>
              <a:t>Sérhver mæling veitir þrenns konar upplýsingar:</a:t>
            </a:r>
          </a:p>
          <a:p>
            <a:endParaRPr lang="en-US" dirty="0"/>
          </a:p>
          <a:p>
            <a:pPr marL="1188720" lvl="1">
              <a:buFont typeface="+mj-lt"/>
              <a:buAutoNum type="arabicParenR"/>
            </a:pPr>
            <a:r>
              <a:t>Stærð eða umfang mælingarinnar: tala</a:t>
            </a:r>
          </a:p>
          <a:p>
            <a:pPr marL="1188720" lvl="1">
              <a:buFont typeface="+mj-lt"/>
              <a:buAutoNum type="arabicParenR"/>
            </a:pPr>
            <a:endParaRPr lang="en-US" dirty="0"/>
          </a:p>
          <a:p>
            <a:pPr marL="1188720" lvl="1">
              <a:buFont typeface="+mj-lt"/>
              <a:buAutoNum type="arabicParenR"/>
            </a:pPr>
            <a:r>
              <a:t>Samanburðarstaðall fyrir mælinguna: mælieining</a:t>
            </a:r>
          </a:p>
          <a:p>
            <a:pPr marL="1188720" lvl="1">
              <a:buFont typeface="+mj-lt"/>
              <a:buAutoNum type="arabicParenR"/>
            </a:pPr>
            <a:endParaRPr lang="en-US" dirty="0"/>
          </a:p>
          <a:p>
            <a:pPr marL="1188720" lvl="1">
              <a:buFont typeface="+mj-lt"/>
              <a:buAutoNum type="arabicParenR"/>
            </a:pPr>
            <a:r>
              <a:t>Vísbending um óvissu mælingarinnar.</a:t>
            </a:r>
          </a:p>
          <a:p>
            <a:endParaRPr lang="en-US" dirty="0"/>
          </a:p>
        </p:txBody>
      </p:sp>
    </p:spTree>
    <p:extLst>
      <p:ext uri="{BB962C8B-B14F-4D97-AF65-F5344CB8AC3E}">
        <p14:creationId xmlns:p14="http://schemas.microsoft.com/office/powerpoint/2010/main" val="26816218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Mælieiningar</a:t>
            </a:r>
          </a:p>
        </p:txBody>
      </p:sp>
      <p:sp>
        <p:nvSpPr>
          <p:cNvPr id="5" name="Text Placeholder 4"/>
          <p:cNvSpPr>
            <a:spLocks noGrp="1"/>
          </p:cNvSpPr>
          <p:nvPr>
            <p:ph type="body" sz="quarter" idx="14"/>
          </p:nvPr>
        </p:nvSpPr>
        <p:spPr>
          <a:xfrm>
            <a:off x="457200" y="1269242"/>
            <a:ext cx="8062912" cy="4741122"/>
          </a:xfrm>
        </p:spPr>
        <p:txBody>
          <a:bodyPr/>
          <a:lstStyle/>
          <a:p>
            <a:pPr marL="342900" indent="-342900">
              <a:buFont typeface="Arial" panose="020B0604020202020204" pitchFamily="34" charset="0"/>
              <a:buChar char="•"/>
            </a:pPr>
            <a:r>
              <a:t>Án mælieininga getur tala verið merkingarlaus eða ruglingsleg!</a:t>
            </a:r>
          </a:p>
          <a:p>
            <a:endParaRPr lang="en-US" dirty="0"/>
          </a:p>
          <a:p>
            <a:pPr marL="342900" indent="-342900">
              <a:buFont typeface="Arial" panose="020B0604020202020204" pitchFamily="34" charset="0"/>
              <a:buChar char="•"/>
            </a:pPr>
            <a:r>
              <a:t>Í efnafræði notum við uppfærða útgáfu af metrakerfinu sem kallast Alþjóðlega einingakerfið, eða SI-einingar.</a:t>
            </a:r>
          </a:p>
          <a:p>
            <a:pPr marL="902970" lvl="1" indent="-342900">
              <a:buFont typeface="Arial" panose="020B0604020202020204" pitchFamily="34" charset="0"/>
              <a:buChar char="•"/>
            </a:pPr>
            <a:r>
              <a:t>Notað síðan 1964</a:t>
            </a:r>
          </a:p>
          <a:p>
            <a:endParaRPr lang="en-US" dirty="0"/>
          </a:p>
        </p:txBody>
      </p:sp>
    </p:spTree>
    <p:extLst>
      <p:ext uri="{BB962C8B-B14F-4D97-AF65-F5344CB8AC3E}">
        <p14:creationId xmlns:p14="http://schemas.microsoft.com/office/powerpoint/2010/main" val="36236289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Tafla 1.2 Grunneiningar SI-kerfisins</a:t>
            </a:r>
          </a:p>
        </p:txBody>
      </p:sp>
      <p:graphicFrame>
        <p:nvGraphicFramePr>
          <p:cNvPr id="6" name="Table 5"/>
          <p:cNvGraphicFramePr>
            <a:graphicFrameLocks noGrp="1"/>
          </p:cNvGraphicFramePr>
          <p:nvPr>
            <p:extLst>
              <p:ext uri="{D42A27DB-BD31-4B8C-83A1-F6EECF244321}">
                <p14:modId xmlns:p14="http://schemas.microsoft.com/office/powerpoint/2010/main" val="4066533494"/>
              </p:ext>
            </p:extLst>
          </p:nvPr>
        </p:nvGraphicFramePr>
        <p:xfrm>
          <a:off x="735843" y="1066800"/>
          <a:ext cx="7784268" cy="3644830"/>
        </p:xfrm>
        <a:graphic>
          <a:graphicData uri="http://schemas.openxmlformats.org/drawingml/2006/table">
            <a:tbl>
              <a:tblPr>
                <a:tableStyleId>{5940675A-B579-460E-94D1-54222C63F5DA}</a:tableStyleId>
              </a:tblPr>
              <a:tblGrid>
                <a:gridCol w="3150473">
                  <a:extLst>
                    <a:ext uri="{9D8B030D-6E8A-4147-A177-3AD203B41FA5}">
                      <a16:colId xmlns:a16="http://schemas.microsoft.com/office/drawing/2014/main" xmlns="" val="20000"/>
                    </a:ext>
                  </a:extLst>
                </a:gridCol>
                <a:gridCol w="2150414">
                  <a:extLst>
                    <a:ext uri="{9D8B030D-6E8A-4147-A177-3AD203B41FA5}">
                      <a16:colId xmlns:a16="http://schemas.microsoft.com/office/drawing/2014/main" xmlns="" val="20001"/>
                    </a:ext>
                  </a:extLst>
                </a:gridCol>
                <a:gridCol w="2483381">
                  <a:extLst>
                    <a:ext uri="{9D8B030D-6E8A-4147-A177-3AD203B41FA5}">
                      <a16:colId xmlns:a16="http://schemas.microsoft.com/office/drawing/2014/main" xmlns="" val="20002"/>
                    </a:ext>
                  </a:extLst>
                </a:gridCol>
              </a:tblGrid>
              <a:tr h="51634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t>Eiginleiki</a:t>
                      </a:r>
                      <a:endParaRPr kumimoji="0" lang="en-US" sz="1600" b="1" i="0" u="none" strike="noStrike" cap="none" normalizeH="0" baseline="0" dirty="0">
                        <a:ln>
                          <a:noFill/>
                        </a:ln>
                        <a:solidFill>
                          <a:schemeClr val="tx1"/>
                        </a:solidFill>
                        <a:effectLst/>
                        <a:latin typeface="Arial" charset="0"/>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t>Heiti einingar</a:t>
                      </a:r>
                      <a:endParaRPr kumimoji="0" lang="en-US" sz="1600" b="1" i="0" u="none" strike="noStrike" cap="none" normalizeH="0" baseline="0" dirty="0">
                        <a:ln>
                          <a:noFill/>
                        </a:ln>
                        <a:solidFill>
                          <a:schemeClr val="tx1"/>
                        </a:solidFill>
                        <a:effectLst/>
                        <a:latin typeface="Arial" charset="0"/>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t>Tákn einingar</a:t>
                      </a:r>
                      <a:endParaRPr kumimoji="0" lang="en-US" sz="1600" b="1" i="0" u="none" strike="noStrike" cap="none" normalizeH="0" baseline="0" dirty="0">
                        <a:ln>
                          <a:noFill/>
                        </a:ln>
                        <a:solidFill>
                          <a:schemeClr val="tx1"/>
                        </a:solidFill>
                        <a:effectLst/>
                        <a:latin typeface="Arial" charset="0"/>
                        <a:ea typeface="MS PGothic" charset="0"/>
                        <a:cs typeface="MS PGothic" charset="0"/>
                      </a:endParaRPr>
                    </a:p>
                  </a:txBody>
                  <a:tcPr marT="45731" marB="45731" horzOverflow="overflow"/>
                </a:tc>
                <a:extLst>
                  <a:ext uri="{0D108BD9-81ED-4DB2-BD59-A6C34878D82A}">
                    <a16:rowId xmlns:a16="http://schemas.microsoft.com/office/drawing/2014/main" xmlns="" val="10000"/>
                  </a:ext>
                </a:extLst>
              </a:tr>
              <a:tr h="38367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t>lengd</a:t>
                      </a:r>
                      <a:endParaRPr kumimoji="0" lang="en-US" sz="1600" b="0" i="0" u="none" strike="noStrike" cap="none" normalizeH="0" baseline="0" dirty="0">
                        <a:ln>
                          <a:noFill/>
                        </a:ln>
                        <a:solidFill>
                          <a:schemeClr val="tx1"/>
                        </a:solidFill>
                        <a:effectLst/>
                        <a:latin typeface="Arial" charset="0"/>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t>metri</a:t>
                      </a:r>
                      <a:endParaRPr kumimoji="0" lang="en-US" sz="1600" b="0" i="0" u="none" strike="noStrike" cap="none" normalizeH="0" baseline="0" dirty="0">
                        <a:ln>
                          <a:noFill/>
                        </a:ln>
                        <a:solidFill>
                          <a:schemeClr val="tx1"/>
                        </a:solidFill>
                        <a:effectLst/>
                        <a:latin typeface="Arial" charset="0"/>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effectLst/>
                        </a:rPr>
                        <a:t>m</a:t>
                      </a:r>
                      <a:endParaRPr kumimoji="0" lang="en-US" sz="1600" b="0" i="0" u="none" strike="noStrike" cap="none" normalizeH="0" baseline="0" dirty="0">
                        <a:ln>
                          <a:noFill/>
                        </a:ln>
                        <a:solidFill>
                          <a:schemeClr val="tx1"/>
                        </a:solidFill>
                        <a:effectLst/>
                        <a:latin typeface="Arial" charset="0"/>
                        <a:ea typeface="MS PGothic" charset="0"/>
                        <a:cs typeface="MS PGothic" charset="0"/>
                      </a:endParaRPr>
                    </a:p>
                  </a:txBody>
                  <a:tcPr marT="45731" marB="45731" horzOverflow="overflow"/>
                </a:tc>
                <a:extLst>
                  <a:ext uri="{0D108BD9-81ED-4DB2-BD59-A6C34878D82A}">
                    <a16:rowId xmlns:a16="http://schemas.microsoft.com/office/drawing/2014/main" xmlns="" val="10001"/>
                  </a:ext>
                </a:extLst>
              </a:tr>
              <a:tr h="38367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t>massi</a:t>
                      </a:r>
                      <a:endParaRPr kumimoji="0" lang="en-US" sz="1600" b="0" i="0" u="none" strike="noStrike" cap="none" normalizeH="0" baseline="0" dirty="0">
                        <a:ln>
                          <a:noFill/>
                        </a:ln>
                        <a:solidFill>
                          <a:schemeClr val="tx1"/>
                        </a:solidFill>
                        <a:effectLst/>
                        <a:latin typeface="Arial" charset="0"/>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t>kílógramm</a:t>
                      </a:r>
                      <a:endParaRPr kumimoji="0" lang="en-US" sz="1600" b="0" i="0" u="none" strike="noStrike" cap="none" normalizeH="0" baseline="0" dirty="0">
                        <a:ln>
                          <a:noFill/>
                        </a:ln>
                        <a:solidFill>
                          <a:schemeClr val="tx1"/>
                        </a:solidFill>
                        <a:effectLst/>
                        <a:latin typeface="Arial" charset="0"/>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t>kg</a:t>
                      </a:r>
                      <a:endParaRPr kumimoji="0" lang="en-US" sz="1600" b="0" i="0" u="none" strike="noStrike" cap="none" normalizeH="0" baseline="0" dirty="0">
                        <a:ln>
                          <a:noFill/>
                        </a:ln>
                        <a:solidFill>
                          <a:schemeClr val="tx1"/>
                        </a:solidFill>
                        <a:effectLst/>
                        <a:latin typeface="Arial" charset="0"/>
                        <a:ea typeface="MS PGothic" charset="0"/>
                        <a:cs typeface="MS PGothic" charset="0"/>
                      </a:endParaRPr>
                    </a:p>
                  </a:txBody>
                  <a:tcPr marT="45731" marB="45731" horzOverflow="overflow"/>
                </a:tc>
                <a:extLst>
                  <a:ext uri="{0D108BD9-81ED-4DB2-BD59-A6C34878D82A}">
                    <a16:rowId xmlns:a16="http://schemas.microsoft.com/office/drawing/2014/main" xmlns="" val="10002"/>
                  </a:ext>
                </a:extLst>
              </a:tr>
              <a:tr h="38367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t>tími</a:t>
                      </a:r>
                      <a:endParaRPr kumimoji="0" lang="en-US" sz="1600" b="0" i="0" u="none" strike="noStrike" cap="none" normalizeH="0" baseline="0" dirty="0">
                        <a:ln>
                          <a:noFill/>
                        </a:ln>
                        <a:solidFill>
                          <a:schemeClr val="tx1"/>
                        </a:solidFill>
                        <a:effectLst/>
                        <a:latin typeface="Arial" charset="0"/>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t>sekúnda</a:t>
                      </a:r>
                      <a:endParaRPr kumimoji="0" lang="en-US" sz="1600" b="0" i="0" u="none" strike="noStrike" cap="none" normalizeH="0" baseline="0" dirty="0">
                        <a:ln>
                          <a:noFill/>
                        </a:ln>
                        <a:solidFill>
                          <a:schemeClr val="tx1"/>
                        </a:solidFill>
                        <a:effectLst/>
                        <a:latin typeface="Arial" charset="0"/>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effectLst/>
                        </a:rPr>
                        <a:t>s</a:t>
                      </a:r>
                      <a:endParaRPr kumimoji="0" lang="en-US" sz="1600" b="0" i="0" u="none" strike="noStrike" cap="none" normalizeH="0" baseline="0" dirty="0">
                        <a:ln>
                          <a:noFill/>
                        </a:ln>
                        <a:solidFill>
                          <a:schemeClr val="tx1"/>
                        </a:solidFill>
                        <a:effectLst/>
                        <a:latin typeface="Arial" charset="0"/>
                        <a:ea typeface="MS PGothic" charset="0"/>
                        <a:cs typeface="MS PGothic" charset="0"/>
                      </a:endParaRPr>
                    </a:p>
                  </a:txBody>
                  <a:tcPr marT="45731" marB="45731" horzOverflow="overflow"/>
                </a:tc>
                <a:extLst>
                  <a:ext uri="{0D108BD9-81ED-4DB2-BD59-A6C34878D82A}">
                    <a16:rowId xmlns:a16="http://schemas.microsoft.com/office/drawing/2014/main" xmlns="" val="10003"/>
                  </a:ext>
                </a:extLst>
              </a:tr>
              <a:tr h="38367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t>hitastig</a:t>
                      </a:r>
                      <a:endParaRPr kumimoji="0" lang="en-US" sz="1600" b="0" i="0" u="none" strike="noStrike" cap="none" normalizeH="0" baseline="0" dirty="0">
                        <a:ln>
                          <a:noFill/>
                        </a:ln>
                        <a:solidFill>
                          <a:schemeClr val="tx1"/>
                        </a:solidFill>
                        <a:effectLst/>
                        <a:latin typeface="Arial" charset="0"/>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t>kelvin</a:t>
                      </a:r>
                      <a:endParaRPr kumimoji="0" lang="en-US" sz="1600" b="0" i="0" u="none" strike="noStrike" cap="none" normalizeH="0" baseline="0" dirty="0">
                        <a:ln>
                          <a:noFill/>
                        </a:ln>
                        <a:solidFill>
                          <a:schemeClr val="tx1"/>
                        </a:solidFill>
                        <a:effectLst/>
                        <a:latin typeface="Arial" charset="0"/>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effectLst/>
                        </a:rPr>
                        <a:t>K</a:t>
                      </a:r>
                      <a:endParaRPr kumimoji="0" lang="en-US" sz="1600" b="0" i="0" u="none" strike="noStrike" cap="none" normalizeH="0" baseline="0" dirty="0">
                        <a:ln>
                          <a:noFill/>
                        </a:ln>
                        <a:solidFill>
                          <a:schemeClr val="tx1"/>
                        </a:solidFill>
                        <a:effectLst/>
                        <a:latin typeface="Arial" charset="0"/>
                        <a:ea typeface="MS PGothic" charset="0"/>
                        <a:cs typeface="MS PGothic" charset="0"/>
                      </a:endParaRPr>
                    </a:p>
                  </a:txBody>
                  <a:tcPr marT="45731" marB="45731" horzOverflow="overflow"/>
                </a:tc>
                <a:extLst>
                  <a:ext uri="{0D108BD9-81ED-4DB2-BD59-A6C34878D82A}">
                    <a16:rowId xmlns:a16="http://schemas.microsoft.com/office/drawing/2014/main" xmlns="" val="10004"/>
                  </a:ext>
                </a:extLst>
              </a:tr>
              <a:tr h="53125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t>rafstraumur</a:t>
                      </a:r>
                      <a:endParaRPr kumimoji="0" lang="en-US" sz="1600" b="0" i="0" u="none" strike="noStrike" cap="none" normalizeH="0" baseline="0" dirty="0">
                        <a:ln>
                          <a:noFill/>
                        </a:ln>
                        <a:solidFill>
                          <a:schemeClr val="tx1"/>
                        </a:solidFill>
                        <a:effectLst/>
                        <a:latin typeface="Arial" charset="0"/>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t>amper</a:t>
                      </a:r>
                      <a:endParaRPr kumimoji="0" lang="en-US" sz="1600" b="0" i="0" u="none" strike="noStrike" cap="none" normalizeH="0" baseline="0" dirty="0">
                        <a:ln>
                          <a:noFill/>
                        </a:ln>
                        <a:solidFill>
                          <a:schemeClr val="tx1"/>
                        </a:solidFill>
                        <a:effectLst/>
                        <a:latin typeface="Arial" charset="0"/>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effectLst/>
                        </a:rPr>
                        <a:t>A</a:t>
                      </a:r>
                      <a:endParaRPr kumimoji="0" lang="en-US" sz="1600" b="0" i="0" u="none" strike="noStrike" cap="none" normalizeH="0" baseline="0" dirty="0">
                        <a:ln>
                          <a:noFill/>
                        </a:ln>
                        <a:solidFill>
                          <a:schemeClr val="tx1"/>
                        </a:solidFill>
                        <a:effectLst/>
                        <a:latin typeface="Arial" charset="0"/>
                        <a:ea typeface="MS PGothic" charset="0"/>
                        <a:cs typeface="MS PGothic" charset="0"/>
                      </a:endParaRPr>
                    </a:p>
                  </a:txBody>
                  <a:tcPr marT="45731" marB="45731" horzOverflow="overflow"/>
                </a:tc>
                <a:extLst>
                  <a:ext uri="{0D108BD9-81ED-4DB2-BD59-A6C34878D82A}">
                    <a16:rowId xmlns:a16="http://schemas.microsoft.com/office/drawing/2014/main" xmlns="" val="10005"/>
                  </a:ext>
                </a:extLst>
              </a:tr>
              <a:tr h="53125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t>efnismagn</a:t>
                      </a:r>
                      <a:endParaRPr kumimoji="0" lang="en-US" sz="1600" b="0" i="0" u="none" strike="noStrike" cap="none" normalizeH="0" baseline="0" dirty="0">
                        <a:ln>
                          <a:noFill/>
                        </a:ln>
                        <a:solidFill>
                          <a:schemeClr val="tx1"/>
                        </a:solidFill>
                        <a:effectLst/>
                        <a:latin typeface="Arial" charset="0"/>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t>mól</a:t>
                      </a:r>
                      <a:endParaRPr kumimoji="0" lang="en-US" sz="1600" b="0" i="0" u="none" strike="noStrike" cap="none" normalizeH="0" baseline="0" dirty="0">
                        <a:ln>
                          <a:noFill/>
                        </a:ln>
                        <a:solidFill>
                          <a:schemeClr val="tx1"/>
                        </a:solidFill>
                        <a:effectLst/>
                        <a:latin typeface="Arial" charset="0"/>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t>mól</a:t>
                      </a:r>
                      <a:endParaRPr kumimoji="0" lang="en-US" sz="1600" b="0" i="0" u="none" strike="noStrike" cap="none" normalizeH="0" baseline="0" dirty="0">
                        <a:ln>
                          <a:noFill/>
                        </a:ln>
                        <a:solidFill>
                          <a:schemeClr val="tx1"/>
                        </a:solidFill>
                        <a:effectLst/>
                        <a:latin typeface="Arial" charset="0"/>
                        <a:ea typeface="MS PGothic" charset="0"/>
                        <a:cs typeface="MS PGothic" charset="0"/>
                      </a:endParaRPr>
                    </a:p>
                  </a:txBody>
                  <a:tcPr marT="45731" marB="45731" horzOverflow="overflow"/>
                </a:tc>
                <a:extLst>
                  <a:ext uri="{0D108BD9-81ED-4DB2-BD59-A6C34878D82A}">
                    <a16:rowId xmlns:a16="http://schemas.microsoft.com/office/drawing/2014/main" xmlns="" val="10006"/>
                  </a:ext>
                </a:extLst>
              </a:tr>
              <a:tr h="53125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t>ljósstyrkur</a:t>
                      </a:r>
                      <a:endParaRPr kumimoji="0" lang="en-US" sz="1600" b="0" i="0" u="none" strike="noStrike" cap="none" normalizeH="0" baseline="0" dirty="0">
                        <a:ln>
                          <a:noFill/>
                        </a:ln>
                        <a:solidFill>
                          <a:schemeClr val="tx1"/>
                        </a:solidFill>
                        <a:effectLst/>
                        <a:latin typeface="Arial" charset="0"/>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t>kandela</a:t>
                      </a:r>
                      <a:endParaRPr kumimoji="0" lang="en-US" sz="1600" b="0" i="0" u="none" strike="noStrike" cap="none" normalizeH="0" baseline="0" dirty="0">
                        <a:ln>
                          <a:noFill/>
                        </a:ln>
                        <a:solidFill>
                          <a:schemeClr val="tx1"/>
                        </a:solidFill>
                        <a:effectLst/>
                        <a:latin typeface="Arial" charset="0"/>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t>cd</a:t>
                      </a:r>
                      <a:endParaRPr kumimoji="0" lang="en-US" sz="1600" b="0" i="0" u="none" strike="noStrike" cap="none" normalizeH="0" baseline="0" dirty="0">
                        <a:ln>
                          <a:noFill/>
                        </a:ln>
                        <a:solidFill>
                          <a:schemeClr val="tx1"/>
                        </a:solidFill>
                        <a:effectLst/>
                        <a:latin typeface="Arial" charset="0"/>
                        <a:ea typeface="MS PGothic" charset="0"/>
                        <a:cs typeface="MS PGothic" charset="0"/>
                      </a:endParaRPr>
                    </a:p>
                  </a:txBody>
                  <a:tcPr marT="45731" marB="45731" horzOverflow="overflow"/>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val="21312301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Tafla 1.3 Algeng forskeyti eininga</a:t>
            </a:r>
          </a:p>
        </p:txBody>
      </p:sp>
      <p:sp>
        <p:nvSpPr>
          <p:cNvPr id="5" name="Text Placeholder 4"/>
          <p:cNvSpPr>
            <a:spLocks noGrp="1"/>
          </p:cNvSpPr>
          <p:nvPr>
            <p:ph type="body" sz="quarter" idx="14"/>
          </p:nvPr>
        </p:nvSpPr>
        <p:spPr>
          <a:xfrm>
            <a:off x="457200" y="1200030"/>
            <a:ext cx="8062912" cy="792543"/>
          </a:xfrm>
        </p:spPr>
        <p:txBody>
          <a:bodyPr/>
          <a:lstStyle/>
          <a:p>
            <a:pPr marL="342900" indent="-342900">
              <a:buFont typeface="Arial" panose="020B0604020202020204" pitchFamily="34" charset="0"/>
              <a:buChar char="•"/>
            </a:pPr>
            <a:r>
              <a:t>Brot eða margfeldi SI-eininga eru nefnd með því að nota forskeyti og nafn grunneiningarinnar.</a:t>
            </a:r>
          </a:p>
          <a:p>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2949388218"/>
              </p:ext>
            </p:extLst>
          </p:nvPr>
        </p:nvGraphicFramePr>
        <p:xfrm>
          <a:off x="1299032" y="2259569"/>
          <a:ext cx="6400800" cy="3057955"/>
        </p:xfrm>
        <a:graphic>
          <a:graphicData uri="http://schemas.openxmlformats.org/drawingml/2006/table">
            <a:tbl>
              <a:tblPr>
                <a:tableStyleId>{5940675A-B579-460E-94D1-54222C63F5DA}</a:tableStyleId>
              </a:tblPr>
              <a:tblGrid>
                <a:gridCol w="2032000">
                  <a:extLst>
                    <a:ext uri="{9D8B030D-6E8A-4147-A177-3AD203B41FA5}">
                      <a16:colId xmlns:a16="http://schemas.microsoft.com/office/drawing/2014/main" xmlns="" val="20000"/>
                    </a:ext>
                  </a:extLst>
                </a:gridCol>
                <a:gridCol w="2032000">
                  <a:extLst>
                    <a:ext uri="{9D8B030D-6E8A-4147-A177-3AD203B41FA5}">
                      <a16:colId xmlns:a16="http://schemas.microsoft.com/office/drawing/2014/main" xmlns="" val="20001"/>
                    </a:ext>
                  </a:extLst>
                </a:gridCol>
                <a:gridCol w="2336800">
                  <a:extLst>
                    <a:ext uri="{9D8B030D-6E8A-4147-A177-3AD203B41FA5}">
                      <a16:colId xmlns:a16="http://schemas.microsoft.com/office/drawing/2014/main" xmlns="" val="20002"/>
                    </a:ext>
                  </a:extLst>
                </a:gridCol>
              </a:tblGrid>
              <a:tr h="45633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t>Forskeyti</a:t>
                      </a:r>
                      <a:endParaRPr kumimoji="0" lang="en-US" sz="1600" b="1" i="0" u="none" strike="noStrike" cap="none" normalizeH="0" baseline="0" dirty="0">
                        <a:ln>
                          <a:noFill/>
                        </a:ln>
                        <a:solidFill>
                          <a:schemeClr val="tx1"/>
                        </a:solidFill>
                        <a:effectLst/>
                        <a:latin typeface="+mn-lt"/>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t>Tákn</a:t>
                      </a:r>
                      <a:endParaRPr kumimoji="0" lang="en-US" sz="1600" b="1" i="0" u="none" strike="noStrike" cap="none" normalizeH="0" baseline="0" dirty="0">
                        <a:ln>
                          <a:noFill/>
                        </a:ln>
                        <a:solidFill>
                          <a:schemeClr val="tx1"/>
                        </a:solidFill>
                        <a:effectLst/>
                        <a:latin typeface="+mn-lt"/>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t>Stuðull</a:t>
                      </a:r>
                      <a:endParaRPr kumimoji="0" lang="en-US" sz="1600" b="1" i="0" u="none" strike="noStrike" cap="none" normalizeH="0" baseline="0" dirty="0">
                        <a:ln>
                          <a:noFill/>
                        </a:ln>
                        <a:solidFill>
                          <a:schemeClr val="tx1"/>
                        </a:solidFill>
                        <a:effectLst/>
                        <a:latin typeface="+mn-lt"/>
                        <a:ea typeface="MS PGothic" charset="0"/>
                        <a:cs typeface="MS PGothic" charset="0"/>
                      </a:endParaRPr>
                    </a:p>
                  </a:txBody>
                  <a:tcPr marT="45731" marB="45731" horzOverflow="overflow"/>
                </a:tc>
                <a:extLst>
                  <a:ext uri="{0D108BD9-81ED-4DB2-BD59-A6C34878D82A}">
                    <a16:rowId xmlns:a16="http://schemas.microsoft.com/office/drawing/2014/main" xmlns="" val="10000"/>
                  </a:ext>
                </a:extLst>
              </a:tr>
              <a:tr h="3716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t>femtó</a:t>
                      </a:r>
                      <a:endParaRPr kumimoji="0" lang="en-US" sz="1600" b="0" i="0" u="none" strike="noStrike" cap="none" normalizeH="0" baseline="0" dirty="0">
                        <a:ln>
                          <a:noFill/>
                        </a:ln>
                        <a:solidFill>
                          <a:schemeClr val="tx1"/>
                        </a:solidFill>
                        <a:effectLst/>
                        <a:latin typeface="+mn-lt"/>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effectLst/>
                        </a:rPr>
                        <a:t>f</a:t>
                      </a:r>
                      <a:endParaRPr kumimoji="0" lang="en-US" sz="1600" b="0" i="0" u="none" strike="noStrike" cap="none" normalizeH="0" baseline="0" dirty="0">
                        <a:ln>
                          <a:noFill/>
                        </a:ln>
                        <a:solidFill>
                          <a:schemeClr val="tx1"/>
                        </a:solidFill>
                        <a:effectLst/>
                        <a:latin typeface="+mn-lt"/>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effectLst/>
                        </a:rPr>
                        <a:t>10</a:t>
                      </a:r>
                      <a:r>
                        <a:rPr lang="en-US" sz="1600" kern="1200" baseline="30000" dirty="0">
                          <a:effectLst/>
                        </a:rPr>
                        <a:t>–15</a:t>
                      </a:r>
                      <a:endParaRPr kumimoji="0" lang="en-US" sz="1600" b="0" i="0" u="none" strike="noStrike" cap="none" normalizeH="0" baseline="30000" dirty="0">
                        <a:ln>
                          <a:noFill/>
                        </a:ln>
                        <a:solidFill>
                          <a:schemeClr val="tx1"/>
                        </a:solidFill>
                        <a:effectLst/>
                        <a:latin typeface="+mn-lt"/>
                        <a:ea typeface="MS PGothic" charset="0"/>
                        <a:cs typeface="MS PGothic" charset="0"/>
                      </a:endParaRPr>
                    </a:p>
                  </a:txBody>
                  <a:tcPr marT="45731" marB="45731" horzOverflow="overflow"/>
                </a:tc>
                <a:extLst>
                  <a:ext uri="{0D108BD9-81ED-4DB2-BD59-A6C34878D82A}">
                    <a16:rowId xmlns:a16="http://schemas.microsoft.com/office/drawing/2014/main" xmlns="" val="10001"/>
                  </a:ext>
                </a:extLst>
              </a:tr>
              <a:tr h="3716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t>píkó</a:t>
                      </a:r>
                      <a:endParaRPr kumimoji="0" lang="en-US" sz="1600" b="0" i="0" u="none" strike="noStrike" cap="none" normalizeH="0" baseline="0" dirty="0">
                        <a:ln>
                          <a:noFill/>
                        </a:ln>
                        <a:solidFill>
                          <a:schemeClr val="tx1"/>
                        </a:solidFill>
                        <a:effectLst/>
                        <a:latin typeface="+mn-lt"/>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effectLst/>
                        </a:rPr>
                        <a:t>p</a:t>
                      </a:r>
                      <a:endParaRPr kumimoji="0" lang="en-US" sz="1600" b="0" i="0" u="none" strike="noStrike" cap="none" normalizeH="0" baseline="0" dirty="0">
                        <a:ln>
                          <a:noFill/>
                        </a:ln>
                        <a:solidFill>
                          <a:schemeClr val="tx1"/>
                        </a:solidFill>
                        <a:effectLst/>
                        <a:latin typeface="+mn-lt"/>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effectLst/>
                        </a:rPr>
                        <a:t>10</a:t>
                      </a:r>
                      <a:r>
                        <a:rPr lang="en-US" sz="1600" kern="1200" baseline="30000" dirty="0">
                          <a:effectLst/>
                        </a:rPr>
                        <a:t>–</a:t>
                      </a:r>
                      <a:r>
                        <a:rPr kumimoji="0" lang="en-US" sz="1600" u="none" strike="noStrike" cap="none" normalizeH="0" baseline="30000" dirty="0">
                          <a:ln>
                            <a:noFill/>
                          </a:ln>
                          <a:effectLst/>
                        </a:rPr>
                        <a:t>12</a:t>
                      </a:r>
                      <a:endParaRPr kumimoji="0" lang="en-US" sz="1600" b="0" i="0" u="none" strike="noStrike" cap="none" normalizeH="0" baseline="0" dirty="0">
                        <a:ln>
                          <a:noFill/>
                        </a:ln>
                        <a:solidFill>
                          <a:schemeClr val="tx1"/>
                        </a:solidFill>
                        <a:effectLst/>
                        <a:latin typeface="+mn-lt"/>
                        <a:ea typeface="MS PGothic" charset="0"/>
                        <a:cs typeface="MS PGothic" charset="0"/>
                      </a:endParaRPr>
                    </a:p>
                  </a:txBody>
                  <a:tcPr marT="45731" marB="45731" horzOverflow="overflow"/>
                </a:tc>
                <a:extLst>
                  <a:ext uri="{0D108BD9-81ED-4DB2-BD59-A6C34878D82A}">
                    <a16:rowId xmlns:a16="http://schemas.microsoft.com/office/drawing/2014/main" xmlns="" val="10002"/>
                  </a:ext>
                </a:extLst>
              </a:tr>
              <a:tr h="3716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t>nanó</a:t>
                      </a:r>
                      <a:endParaRPr kumimoji="0" lang="en-US" sz="1600" b="0" i="0" u="none" strike="noStrike" cap="none" normalizeH="0" baseline="0" dirty="0">
                        <a:ln>
                          <a:noFill/>
                        </a:ln>
                        <a:solidFill>
                          <a:schemeClr val="tx1"/>
                        </a:solidFill>
                        <a:effectLst/>
                        <a:latin typeface="+mn-lt"/>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effectLst/>
                        </a:rPr>
                        <a:t>n</a:t>
                      </a:r>
                      <a:endParaRPr kumimoji="0" lang="en-US" sz="1600" b="0" i="0" u="none" strike="noStrike" cap="none" normalizeH="0" baseline="0" dirty="0">
                        <a:ln>
                          <a:noFill/>
                        </a:ln>
                        <a:solidFill>
                          <a:schemeClr val="tx1"/>
                        </a:solidFill>
                        <a:effectLst/>
                        <a:latin typeface="+mn-lt"/>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effectLst/>
                        </a:rPr>
                        <a:t>10</a:t>
                      </a:r>
                      <a:r>
                        <a:rPr lang="en-US" sz="1600" kern="1200" baseline="30000" dirty="0">
                          <a:effectLst/>
                        </a:rPr>
                        <a:t>–</a:t>
                      </a:r>
                      <a:r>
                        <a:rPr kumimoji="0" lang="en-US" sz="1600" u="none" strike="noStrike" cap="none" normalizeH="0" baseline="30000" dirty="0">
                          <a:ln>
                            <a:noFill/>
                          </a:ln>
                          <a:effectLst/>
                        </a:rPr>
                        <a:t>9</a:t>
                      </a:r>
                      <a:endParaRPr kumimoji="0" lang="en-US" sz="1600" b="0" i="0" u="none" strike="noStrike" cap="none" normalizeH="0" baseline="0" dirty="0">
                        <a:ln>
                          <a:noFill/>
                        </a:ln>
                        <a:solidFill>
                          <a:schemeClr val="tx1"/>
                        </a:solidFill>
                        <a:effectLst/>
                        <a:latin typeface="+mn-lt"/>
                        <a:ea typeface="MS PGothic" charset="0"/>
                        <a:cs typeface="MS PGothic" charset="0"/>
                      </a:endParaRPr>
                    </a:p>
                  </a:txBody>
                  <a:tcPr marT="45731" marB="45731" horzOverflow="overflow"/>
                </a:tc>
                <a:extLst>
                  <a:ext uri="{0D108BD9-81ED-4DB2-BD59-A6C34878D82A}">
                    <a16:rowId xmlns:a16="http://schemas.microsoft.com/office/drawing/2014/main" xmlns="" val="10003"/>
                  </a:ext>
                </a:extLst>
              </a:tr>
              <a:tr h="3716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t>míkró</a:t>
                      </a:r>
                      <a:endParaRPr kumimoji="0" lang="en-US" sz="1600" b="0" i="0" u="none" strike="noStrike" cap="none" normalizeH="0" baseline="0" dirty="0">
                        <a:ln>
                          <a:noFill/>
                        </a:ln>
                        <a:solidFill>
                          <a:schemeClr val="tx1"/>
                        </a:solidFill>
                        <a:effectLst/>
                        <a:latin typeface="+mn-lt"/>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effectLst/>
                        </a:rPr>
                        <a:t>m</a:t>
                      </a:r>
                      <a:endParaRPr kumimoji="0" lang="en-US" sz="1600" b="0" i="0" u="none" strike="noStrike" cap="none" normalizeH="0" baseline="0" dirty="0">
                        <a:ln>
                          <a:noFill/>
                        </a:ln>
                        <a:solidFill>
                          <a:schemeClr val="tx1"/>
                        </a:solidFill>
                        <a:effectLst/>
                        <a:latin typeface="+mn-lt"/>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effectLst/>
                        </a:rPr>
                        <a:t>10</a:t>
                      </a:r>
                      <a:r>
                        <a:rPr lang="en-US" sz="1600" kern="1200" baseline="30000" dirty="0">
                          <a:effectLst/>
                        </a:rPr>
                        <a:t>–</a:t>
                      </a:r>
                      <a:r>
                        <a:rPr kumimoji="0" lang="en-US" sz="1600" u="none" strike="noStrike" cap="none" normalizeH="0" baseline="30000" dirty="0">
                          <a:ln>
                            <a:noFill/>
                          </a:ln>
                          <a:effectLst/>
                        </a:rPr>
                        <a:t>6</a:t>
                      </a:r>
                      <a:endParaRPr kumimoji="0" lang="en-US" sz="1600" b="0" i="0" u="none" strike="noStrike" cap="none" normalizeH="0" baseline="0" dirty="0">
                        <a:ln>
                          <a:noFill/>
                        </a:ln>
                        <a:solidFill>
                          <a:schemeClr val="tx1"/>
                        </a:solidFill>
                        <a:effectLst/>
                        <a:latin typeface="+mn-lt"/>
                        <a:ea typeface="MS PGothic" charset="0"/>
                        <a:cs typeface="MS PGothic" charset="0"/>
                      </a:endParaRPr>
                    </a:p>
                  </a:txBody>
                  <a:tcPr marT="45731" marB="45731" horzOverflow="overflow"/>
                </a:tc>
                <a:extLst>
                  <a:ext uri="{0D108BD9-81ED-4DB2-BD59-A6C34878D82A}">
                    <a16:rowId xmlns:a16="http://schemas.microsoft.com/office/drawing/2014/main" xmlns="" val="10004"/>
                  </a:ext>
                </a:extLst>
              </a:tr>
              <a:tr h="3716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t>millí</a:t>
                      </a:r>
                      <a:endParaRPr kumimoji="0" lang="en-US" sz="1600" b="0" i="0" u="none" strike="noStrike" cap="none" normalizeH="0" baseline="0" dirty="0">
                        <a:ln>
                          <a:noFill/>
                        </a:ln>
                        <a:solidFill>
                          <a:schemeClr val="tx1"/>
                        </a:solidFill>
                        <a:effectLst/>
                        <a:latin typeface="+mn-lt"/>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effectLst/>
                        </a:rPr>
                        <a:t>m</a:t>
                      </a:r>
                      <a:endParaRPr kumimoji="0" lang="en-US" sz="1600" b="0" i="0" u="none" strike="noStrike" cap="none" normalizeH="0" baseline="0" dirty="0">
                        <a:ln>
                          <a:noFill/>
                        </a:ln>
                        <a:solidFill>
                          <a:schemeClr val="tx1"/>
                        </a:solidFill>
                        <a:effectLst/>
                        <a:latin typeface="+mn-lt"/>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effectLst/>
                        </a:rPr>
                        <a:t>10</a:t>
                      </a:r>
                      <a:r>
                        <a:rPr lang="en-US" sz="1600" kern="1200" baseline="30000" dirty="0">
                          <a:effectLst/>
                        </a:rPr>
                        <a:t>–</a:t>
                      </a:r>
                      <a:r>
                        <a:rPr kumimoji="0" lang="en-US" sz="1600" u="none" strike="noStrike" cap="none" normalizeH="0" baseline="30000" dirty="0">
                          <a:ln>
                            <a:noFill/>
                          </a:ln>
                          <a:effectLst/>
                        </a:rPr>
                        <a:t>3</a:t>
                      </a:r>
                      <a:endParaRPr kumimoji="0" lang="en-US" sz="1600" b="0" i="0" u="none" strike="noStrike" cap="none" normalizeH="0" baseline="0" dirty="0">
                        <a:ln>
                          <a:noFill/>
                        </a:ln>
                        <a:solidFill>
                          <a:schemeClr val="tx1"/>
                        </a:solidFill>
                        <a:effectLst/>
                        <a:latin typeface="+mn-lt"/>
                        <a:ea typeface="MS PGothic" charset="0"/>
                        <a:cs typeface="MS PGothic" charset="0"/>
                      </a:endParaRPr>
                    </a:p>
                  </a:txBody>
                  <a:tcPr marT="45731" marB="45731" horzOverflow="overflow"/>
                </a:tc>
                <a:extLst>
                  <a:ext uri="{0D108BD9-81ED-4DB2-BD59-A6C34878D82A}">
                    <a16:rowId xmlns:a16="http://schemas.microsoft.com/office/drawing/2014/main" xmlns="" val="10005"/>
                  </a:ext>
                </a:extLst>
              </a:tr>
              <a:tr h="3716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t>sentí</a:t>
                      </a:r>
                      <a:endParaRPr kumimoji="0" lang="en-US" sz="1600" b="0" i="0" u="none" strike="noStrike" cap="none" normalizeH="0" baseline="0" dirty="0">
                        <a:ln>
                          <a:noFill/>
                        </a:ln>
                        <a:solidFill>
                          <a:schemeClr val="tx1"/>
                        </a:solidFill>
                        <a:effectLst/>
                        <a:latin typeface="+mn-lt"/>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effectLst/>
                        </a:rPr>
                        <a:t>c</a:t>
                      </a:r>
                      <a:endParaRPr kumimoji="0" lang="en-US" sz="1600" b="0" i="0" u="none" strike="noStrike" cap="none" normalizeH="0" baseline="0" dirty="0">
                        <a:ln>
                          <a:noFill/>
                        </a:ln>
                        <a:solidFill>
                          <a:schemeClr val="tx1"/>
                        </a:solidFill>
                        <a:effectLst/>
                        <a:latin typeface="+mn-lt"/>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effectLst/>
                        </a:rPr>
                        <a:t>10</a:t>
                      </a:r>
                      <a:r>
                        <a:rPr lang="en-US" sz="1600" kern="1200" baseline="30000" dirty="0">
                          <a:effectLst/>
                        </a:rPr>
                        <a:t>–</a:t>
                      </a:r>
                      <a:r>
                        <a:rPr kumimoji="0" lang="en-US" sz="1600" u="none" strike="noStrike" cap="none" normalizeH="0" baseline="30000" dirty="0">
                          <a:ln>
                            <a:noFill/>
                          </a:ln>
                          <a:effectLst/>
                        </a:rPr>
                        <a:t>2</a:t>
                      </a:r>
                      <a:endParaRPr kumimoji="0" lang="en-US" sz="1600" b="0" i="0" u="none" strike="noStrike" cap="none" normalizeH="0" baseline="0" dirty="0">
                        <a:ln>
                          <a:noFill/>
                        </a:ln>
                        <a:solidFill>
                          <a:schemeClr val="tx1"/>
                        </a:solidFill>
                        <a:effectLst/>
                        <a:latin typeface="+mn-lt"/>
                        <a:ea typeface="MS PGothic" charset="0"/>
                        <a:cs typeface="MS PGothic" charset="0"/>
                      </a:endParaRPr>
                    </a:p>
                  </a:txBody>
                  <a:tcPr marT="45731" marB="45731" horzOverflow="overflow"/>
                </a:tc>
                <a:extLst>
                  <a:ext uri="{0D108BD9-81ED-4DB2-BD59-A6C34878D82A}">
                    <a16:rowId xmlns:a16="http://schemas.microsoft.com/office/drawing/2014/main" xmlns="" val="10006"/>
                  </a:ext>
                </a:extLst>
              </a:tr>
              <a:tr h="3716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t>desí</a:t>
                      </a:r>
                      <a:endParaRPr kumimoji="0" lang="en-US" sz="1600" b="0" i="0" u="none" strike="noStrike" cap="none" normalizeH="0" baseline="0" dirty="0">
                        <a:ln>
                          <a:noFill/>
                        </a:ln>
                        <a:solidFill>
                          <a:schemeClr val="tx1"/>
                        </a:solidFill>
                        <a:effectLst/>
                        <a:latin typeface="+mn-lt"/>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effectLst/>
                        </a:rPr>
                        <a:t>d</a:t>
                      </a:r>
                      <a:endParaRPr kumimoji="0" lang="en-US" sz="1600" b="0" i="0" u="none" strike="noStrike" cap="none" normalizeH="0" baseline="0" dirty="0">
                        <a:ln>
                          <a:noFill/>
                        </a:ln>
                        <a:solidFill>
                          <a:schemeClr val="tx1"/>
                        </a:solidFill>
                        <a:effectLst/>
                        <a:latin typeface="+mn-lt"/>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u="none" strike="noStrike" cap="none" normalizeH="0" baseline="0" dirty="0">
                          <a:ln>
                            <a:noFill/>
                          </a:ln>
                          <a:effectLst/>
                        </a:rPr>
                        <a:t>10</a:t>
                      </a:r>
                      <a:r>
                        <a:rPr lang="en-US" sz="1600" kern="1200" baseline="30000" dirty="0">
                          <a:effectLst/>
                        </a:rPr>
                        <a:t>–</a:t>
                      </a:r>
                      <a:r>
                        <a:rPr kumimoji="0" lang="en-US" sz="1600" u="none" strike="noStrike" cap="none" normalizeH="0" baseline="30000" dirty="0">
                          <a:ln>
                            <a:noFill/>
                          </a:ln>
                          <a:effectLst/>
                        </a:rPr>
                        <a:t>1</a:t>
                      </a:r>
                      <a:endParaRPr kumimoji="0" lang="en-US" sz="1600" b="0" i="0" u="none" strike="noStrike" cap="none" normalizeH="0" baseline="0" dirty="0">
                        <a:ln>
                          <a:noFill/>
                        </a:ln>
                        <a:solidFill>
                          <a:schemeClr val="tx1"/>
                        </a:solidFill>
                        <a:effectLst/>
                        <a:latin typeface="+mn-lt"/>
                        <a:ea typeface="MS PGothic" charset="0"/>
                        <a:cs typeface="MS PGothic" charset="0"/>
                      </a:endParaRPr>
                    </a:p>
                  </a:txBody>
                  <a:tcPr marT="45731" marB="45731" horzOverflow="overflow"/>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val="41704577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Tafla 1.3: Algeng forskeyti eininga</a:t>
            </a:r>
          </a:p>
        </p:txBody>
      </p:sp>
      <p:graphicFrame>
        <p:nvGraphicFramePr>
          <p:cNvPr id="7" name="Table 6"/>
          <p:cNvGraphicFramePr>
            <a:graphicFrameLocks noGrp="1"/>
          </p:cNvGraphicFramePr>
          <p:nvPr>
            <p:extLst>
              <p:ext uri="{D42A27DB-BD31-4B8C-83A1-F6EECF244321}">
                <p14:modId xmlns:p14="http://schemas.microsoft.com/office/powerpoint/2010/main" val="1871959548"/>
              </p:ext>
            </p:extLst>
          </p:nvPr>
        </p:nvGraphicFramePr>
        <p:xfrm>
          <a:off x="1263977" y="2005084"/>
          <a:ext cx="6400800" cy="2190188"/>
        </p:xfrm>
        <a:graphic>
          <a:graphicData uri="http://schemas.openxmlformats.org/drawingml/2006/table">
            <a:tbl>
              <a:tblPr>
                <a:tableStyleId>{5940675A-B579-460E-94D1-54222C63F5DA}</a:tableStyleId>
              </a:tblPr>
              <a:tblGrid>
                <a:gridCol w="2032000">
                  <a:extLst>
                    <a:ext uri="{9D8B030D-6E8A-4147-A177-3AD203B41FA5}">
                      <a16:colId xmlns:a16="http://schemas.microsoft.com/office/drawing/2014/main" xmlns="" val="20000"/>
                    </a:ext>
                  </a:extLst>
                </a:gridCol>
                <a:gridCol w="2032000">
                  <a:extLst>
                    <a:ext uri="{9D8B030D-6E8A-4147-A177-3AD203B41FA5}">
                      <a16:colId xmlns:a16="http://schemas.microsoft.com/office/drawing/2014/main" xmlns="" val="20001"/>
                    </a:ext>
                  </a:extLst>
                </a:gridCol>
                <a:gridCol w="2336800">
                  <a:extLst>
                    <a:ext uri="{9D8B030D-6E8A-4147-A177-3AD203B41FA5}">
                      <a16:colId xmlns:a16="http://schemas.microsoft.com/office/drawing/2014/main" xmlns="" val="20002"/>
                    </a:ext>
                  </a:extLst>
                </a:gridCol>
              </a:tblGrid>
              <a:tr h="49245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t>Forskeyti</a:t>
                      </a:r>
                      <a:endParaRPr kumimoji="0" lang="en-US" sz="1600" b="1" i="0" u="none" strike="noStrike" cap="none" normalizeH="0" baseline="0" dirty="0">
                        <a:ln>
                          <a:noFill/>
                        </a:ln>
                        <a:solidFill>
                          <a:schemeClr val="tx1"/>
                        </a:solidFill>
                        <a:effectLst/>
                        <a:latin typeface="Arial" charset="0"/>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t>Tákn</a:t>
                      </a:r>
                      <a:endParaRPr kumimoji="0" lang="en-US" sz="1600" b="1" i="0" u="none" strike="noStrike" cap="none" normalizeH="0" baseline="0" dirty="0">
                        <a:ln>
                          <a:noFill/>
                        </a:ln>
                        <a:solidFill>
                          <a:schemeClr val="tx1"/>
                        </a:solidFill>
                        <a:effectLst/>
                        <a:latin typeface="Arial" charset="0"/>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t>Margfeldi</a:t>
                      </a:r>
                      <a:endParaRPr kumimoji="0" lang="en-US" sz="1600" b="1" i="0" u="none" strike="noStrike" cap="none" normalizeH="0" baseline="0" dirty="0">
                        <a:ln>
                          <a:noFill/>
                        </a:ln>
                        <a:solidFill>
                          <a:schemeClr val="tx1"/>
                        </a:solidFill>
                        <a:effectLst/>
                        <a:latin typeface="Arial" charset="0"/>
                        <a:ea typeface="MS PGothic" charset="0"/>
                        <a:cs typeface="MS PGothic" charset="0"/>
                      </a:endParaRPr>
                    </a:p>
                  </a:txBody>
                  <a:tcPr marT="45731" marB="45731" horzOverflow="overflow"/>
                </a:tc>
                <a:extLst>
                  <a:ext uri="{0D108BD9-81ED-4DB2-BD59-A6C34878D82A}">
                    <a16:rowId xmlns:a16="http://schemas.microsoft.com/office/drawing/2014/main" xmlns="" val="10000"/>
                  </a:ext>
                </a:extLst>
              </a:tr>
              <a:tr h="42443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t>kíló</a:t>
                      </a:r>
                      <a:endParaRPr kumimoji="0" lang="en-US" sz="1600" b="0" i="0" u="none" strike="noStrike" cap="none" normalizeH="0" baseline="0" dirty="0">
                        <a:ln>
                          <a:noFill/>
                        </a:ln>
                        <a:solidFill>
                          <a:schemeClr val="tx1"/>
                        </a:solidFill>
                        <a:effectLst/>
                        <a:latin typeface="Arial" charset="0"/>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effectLst/>
                        </a:rPr>
                        <a:t>k</a:t>
                      </a:r>
                      <a:endParaRPr kumimoji="0" lang="en-US" sz="1600" b="0" i="0" u="none" strike="noStrike" cap="none" normalizeH="0" baseline="0" dirty="0">
                        <a:ln>
                          <a:noFill/>
                        </a:ln>
                        <a:solidFill>
                          <a:schemeClr val="tx1"/>
                        </a:solidFill>
                        <a:effectLst/>
                        <a:latin typeface="Arial" charset="0"/>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effectLst/>
                        </a:rPr>
                        <a:t>10</a:t>
                      </a:r>
                      <a:r>
                        <a:rPr kumimoji="0" lang="en-US" sz="1600" u="none" strike="noStrike" cap="none" normalizeH="0" baseline="30000" dirty="0">
                          <a:ln>
                            <a:noFill/>
                          </a:ln>
                          <a:effectLst/>
                        </a:rPr>
                        <a:t>3</a:t>
                      </a:r>
                      <a:endParaRPr kumimoji="0" lang="en-US" sz="1600" b="0" i="0" u="none" strike="noStrike" cap="none" normalizeH="0" baseline="0" dirty="0">
                        <a:ln>
                          <a:noFill/>
                        </a:ln>
                        <a:solidFill>
                          <a:schemeClr val="tx1"/>
                        </a:solidFill>
                        <a:effectLst/>
                        <a:latin typeface="Arial" charset="0"/>
                        <a:ea typeface="MS PGothic" charset="0"/>
                        <a:cs typeface="MS PGothic" charset="0"/>
                      </a:endParaRPr>
                    </a:p>
                  </a:txBody>
                  <a:tcPr marT="45731" marB="45731" horzOverflow="overflow"/>
                </a:tc>
                <a:extLst>
                  <a:ext uri="{0D108BD9-81ED-4DB2-BD59-A6C34878D82A}">
                    <a16:rowId xmlns:a16="http://schemas.microsoft.com/office/drawing/2014/main" xmlns="" val="10001"/>
                  </a:ext>
                </a:extLst>
              </a:tr>
              <a:tr h="42443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t>mega</a:t>
                      </a:r>
                      <a:endParaRPr kumimoji="0" lang="en-US" sz="1600" b="0" i="0" u="none" strike="noStrike" cap="none" normalizeH="0" baseline="0" dirty="0">
                        <a:ln>
                          <a:noFill/>
                        </a:ln>
                        <a:solidFill>
                          <a:schemeClr val="tx1"/>
                        </a:solidFill>
                        <a:effectLst/>
                        <a:latin typeface="Arial" charset="0"/>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effectLst/>
                        </a:rPr>
                        <a:t>M</a:t>
                      </a:r>
                      <a:endParaRPr kumimoji="0" lang="en-US" sz="1600" b="0" i="0" u="none" strike="noStrike" cap="none" normalizeH="0" baseline="0" dirty="0">
                        <a:ln>
                          <a:noFill/>
                        </a:ln>
                        <a:solidFill>
                          <a:schemeClr val="tx1"/>
                        </a:solidFill>
                        <a:effectLst/>
                        <a:latin typeface="Arial" charset="0"/>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effectLst/>
                        </a:rPr>
                        <a:t>10</a:t>
                      </a:r>
                      <a:r>
                        <a:rPr kumimoji="0" lang="en-US" sz="1600" u="none" strike="noStrike" cap="none" normalizeH="0" baseline="30000" dirty="0">
                          <a:ln>
                            <a:noFill/>
                          </a:ln>
                          <a:effectLst/>
                        </a:rPr>
                        <a:t>6</a:t>
                      </a:r>
                      <a:endParaRPr kumimoji="0" lang="en-US" sz="1600" b="0" i="0" u="none" strike="noStrike" cap="none" normalizeH="0" baseline="0" dirty="0">
                        <a:ln>
                          <a:noFill/>
                        </a:ln>
                        <a:solidFill>
                          <a:schemeClr val="tx1"/>
                        </a:solidFill>
                        <a:effectLst/>
                        <a:latin typeface="Arial" charset="0"/>
                        <a:ea typeface="MS PGothic" charset="0"/>
                        <a:cs typeface="MS PGothic" charset="0"/>
                      </a:endParaRPr>
                    </a:p>
                  </a:txBody>
                  <a:tcPr marT="45731" marB="45731" horzOverflow="overflow"/>
                </a:tc>
                <a:extLst>
                  <a:ext uri="{0D108BD9-81ED-4DB2-BD59-A6C34878D82A}">
                    <a16:rowId xmlns:a16="http://schemas.microsoft.com/office/drawing/2014/main" xmlns="" val="10002"/>
                  </a:ext>
                </a:extLst>
              </a:tr>
              <a:tr h="42443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t>gíga</a:t>
                      </a:r>
                      <a:endParaRPr kumimoji="0" lang="en-US" sz="1600" b="0" i="0" u="none" strike="noStrike" cap="none" normalizeH="0" baseline="0" dirty="0">
                        <a:ln>
                          <a:noFill/>
                        </a:ln>
                        <a:solidFill>
                          <a:schemeClr val="tx1"/>
                        </a:solidFill>
                        <a:effectLst/>
                        <a:latin typeface="Arial" charset="0"/>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effectLst/>
                        </a:rPr>
                        <a:t>G</a:t>
                      </a:r>
                      <a:endParaRPr kumimoji="0" lang="en-US" sz="1600" b="0" i="0" u="none" strike="noStrike" cap="none" normalizeH="0" baseline="0" dirty="0">
                        <a:ln>
                          <a:noFill/>
                        </a:ln>
                        <a:solidFill>
                          <a:schemeClr val="tx1"/>
                        </a:solidFill>
                        <a:effectLst/>
                        <a:latin typeface="Arial"/>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effectLst/>
                        </a:rPr>
                        <a:t>10</a:t>
                      </a:r>
                      <a:r>
                        <a:rPr kumimoji="0" lang="en-US" sz="1600" u="none" strike="noStrike" cap="none" normalizeH="0" baseline="30000" dirty="0">
                          <a:ln>
                            <a:noFill/>
                          </a:ln>
                          <a:effectLst/>
                        </a:rPr>
                        <a:t>9</a:t>
                      </a:r>
                      <a:endParaRPr kumimoji="0" lang="en-US" sz="1600" b="0" i="0" u="none" strike="noStrike" cap="none" normalizeH="0" baseline="0" dirty="0">
                        <a:ln>
                          <a:noFill/>
                        </a:ln>
                        <a:solidFill>
                          <a:schemeClr val="tx1"/>
                        </a:solidFill>
                        <a:effectLst/>
                        <a:latin typeface="Arial" charset="0"/>
                        <a:ea typeface="MS PGothic" charset="0"/>
                        <a:cs typeface="MS PGothic" charset="0"/>
                      </a:endParaRPr>
                    </a:p>
                  </a:txBody>
                  <a:tcPr marT="45731" marB="45731" horzOverflow="overflow"/>
                </a:tc>
                <a:extLst>
                  <a:ext uri="{0D108BD9-81ED-4DB2-BD59-A6C34878D82A}">
                    <a16:rowId xmlns:a16="http://schemas.microsoft.com/office/drawing/2014/main" xmlns="" val="10003"/>
                  </a:ext>
                </a:extLst>
              </a:tr>
              <a:tr h="42443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t>tera</a:t>
                      </a:r>
                      <a:endParaRPr kumimoji="0" lang="en-US" sz="1600" b="0" i="0" u="none" strike="noStrike" cap="none" normalizeH="0" baseline="0" dirty="0">
                        <a:ln>
                          <a:noFill/>
                        </a:ln>
                        <a:solidFill>
                          <a:schemeClr val="tx1"/>
                        </a:solidFill>
                        <a:effectLst/>
                        <a:latin typeface="Arial" charset="0"/>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effectLst/>
                        </a:rPr>
                        <a:t>T</a:t>
                      </a:r>
                      <a:endParaRPr kumimoji="0" lang="en-US" sz="1600" b="0" i="0" u="none" strike="noStrike" cap="none" normalizeH="0" baseline="0" dirty="0">
                        <a:ln>
                          <a:noFill/>
                        </a:ln>
                        <a:solidFill>
                          <a:schemeClr val="tx1"/>
                        </a:solidFill>
                        <a:effectLst/>
                        <a:latin typeface="Arial" charset="0"/>
                        <a:ea typeface="MS PGothic" charset="0"/>
                        <a:cs typeface="MS PGothic" charset="0"/>
                      </a:endParaRPr>
                    </a:p>
                  </a:txBody>
                  <a:tcPr marT="45731" marB="4573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effectLst/>
                        </a:rPr>
                        <a:t>10</a:t>
                      </a:r>
                      <a:r>
                        <a:rPr kumimoji="0" lang="en-US" sz="1600" u="none" strike="noStrike" cap="none" normalizeH="0" baseline="30000" dirty="0">
                          <a:ln>
                            <a:noFill/>
                          </a:ln>
                          <a:effectLst/>
                        </a:rPr>
                        <a:t>12</a:t>
                      </a:r>
                      <a:endParaRPr kumimoji="0" lang="en-US" sz="1600" b="0" i="0" u="none" strike="noStrike" cap="none" normalizeH="0" baseline="0" dirty="0">
                        <a:ln>
                          <a:noFill/>
                        </a:ln>
                        <a:solidFill>
                          <a:schemeClr val="tx1"/>
                        </a:solidFill>
                        <a:effectLst/>
                        <a:latin typeface="Arial" charset="0"/>
                        <a:ea typeface="MS PGothic" charset="0"/>
                        <a:cs typeface="MS PGothic" charset="0"/>
                      </a:endParaRPr>
                    </a:p>
                  </a:txBody>
                  <a:tcPr marT="45731" marB="45731" horzOverflow="overflow"/>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15359628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Algengar SI-grunneiningar: Lengd</a:t>
            </a:r>
          </a:p>
        </p:txBody>
      </p:sp>
      <p:sp>
        <p:nvSpPr>
          <p:cNvPr id="5" name="Text Placeholder 4"/>
          <p:cNvSpPr>
            <a:spLocks noGrp="1"/>
          </p:cNvSpPr>
          <p:nvPr>
            <p:ph type="body" sz="quarter" idx="14"/>
          </p:nvPr>
        </p:nvSpPr>
        <p:spPr>
          <a:xfrm>
            <a:off x="457200" y="1255594"/>
            <a:ext cx="8062912" cy="4754770"/>
          </a:xfrm>
        </p:spPr>
        <p:txBody>
          <a:bodyPr/>
          <a:lstStyle/>
          <a:p>
            <a:pPr marL="342900" indent="-342900">
              <a:buFont typeface="Arial" panose="020B0604020202020204" pitchFamily="34" charset="0"/>
              <a:buChar char="•"/>
            </a:pPr>
            <a:r>
              <a:t>SI-eining lengdar er metri (m).</a:t>
            </a:r>
          </a:p>
          <a:p>
            <a:endParaRPr lang="en-US" dirty="0"/>
          </a:p>
          <a:p>
            <a:pPr marL="342900" indent="-342900">
              <a:buFont typeface="Arial" panose="020B0604020202020204" pitchFamily="34" charset="0"/>
              <a:buChar char="•"/>
            </a:pPr>
            <a:r>
              <a:t>Upphaflega átti metrinn að vera 1/10,000,000 af fjarlægðinni frá norðurpólnum að miðbaug.</a:t>
            </a:r>
          </a:p>
          <a:p>
            <a:endParaRPr lang="en-US" dirty="0"/>
          </a:p>
          <a:p>
            <a:pPr marL="342900" indent="-342900">
              <a:buFont typeface="Arial" panose="020B0604020202020204" pitchFamily="34" charset="0"/>
              <a:buChar char="•"/>
            </a:pPr>
            <a:r>
              <a:t>Metri er nú skilgreindur sem sú vegalengd sem ljós ferðast í lofttæmi á 1/299,792,458 úr 1 sekúndu.</a:t>
            </a:r>
          </a:p>
          <a:p>
            <a:endParaRPr lang="en-US" dirty="0"/>
          </a:p>
          <a:p>
            <a:pPr marL="342900" indent="-342900">
              <a:buFont typeface="Arial" panose="020B0604020202020204" pitchFamily="34" charset="0"/>
              <a:buChar char="•"/>
            </a:pPr>
            <a:r>
              <a:t>Metri er um það bil 3 tommum lengri en 1 jardi.</a:t>
            </a:r>
          </a:p>
          <a:p>
            <a:endParaRPr lang="en-US" dirty="0"/>
          </a:p>
        </p:txBody>
      </p:sp>
    </p:spTree>
    <p:extLst>
      <p:ext uri="{BB962C8B-B14F-4D97-AF65-F5344CB8AC3E}">
        <p14:creationId xmlns:p14="http://schemas.microsoft.com/office/powerpoint/2010/main" val="15227417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1.23</a:t>
            </a:r>
          </a:p>
        </p:txBody>
      </p:sp>
      <p:sp>
        <p:nvSpPr>
          <p:cNvPr id="7" name="Figure Legend"/>
          <p:cNvSpPr>
            <a:spLocks noGrp="1"/>
          </p:cNvSpPr>
          <p:nvPr>
            <p:ph type="body" sz="quarter" idx="14"/>
          </p:nvPr>
        </p:nvSpPr>
        <p:spPr/>
        <p:txBody>
          <a:bodyPr>
            <a:normAutofit/>
          </a:bodyPr>
          <a:lstStyle/>
          <a:p>
            <a:pPr marL="0" indent="0">
              <a:buNone/>
            </a:pPr>
            <a:r>
              <a:t>Hlutfallslegar lengdir 1 m, 1 yd, 1 cm og 1 in. eru sýndar (ekki í raunstærð), auk samanburðar á 2.54 cm og 1 in., og á 1 m og 1.094 yd.</a:t>
            </a:r>
          </a:p>
        </p:txBody>
      </p:sp>
    </p:spTree>
    <p:extLst>
      <p:ext uri="{BB962C8B-B14F-4D97-AF65-F5344CB8AC3E}">
        <p14:creationId xmlns:p14="http://schemas.microsoft.com/office/powerpoint/2010/main" val="26847076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Algengar SI-grunneiningar: Massi</a:t>
            </a:r>
          </a:p>
        </p:txBody>
      </p:sp>
      <p:sp>
        <p:nvSpPr>
          <p:cNvPr id="5" name="Text Placeholder 4"/>
          <p:cNvSpPr>
            <a:spLocks noGrp="1"/>
          </p:cNvSpPr>
          <p:nvPr>
            <p:ph type="body" sz="quarter" idx="14"/>
          </p:nvPr>
        </p:nvSpPr>
        <p:spPr>
          <a:xfrm>
            <a:off x="457200" y="1255594"/>
            <a:ext cx="8062912" cy="4754770"/>
          </a:xfrm>
        </p:spPr>
        <p:txBody>
          <a:bodyPr/>
          <a:lstStyle/>
          <a:p>
            <a:pPr marL="342900" indent="-342900">
              <a:buFont typeface="Arial" panose="020B0604020202020204" pitchFamily="34" charset="0"/>
              <a:buChar char="•"/>
            </a:pPr>
            <a:r>
              <a:t>SI-eining massa er kílógramm (kg).</a:t>
            </a:r>
          </a:p>
          <a:p>
            <a:endParaRPr lang="en-US" dirty="0"/>
          </a:p>
          <a:p>
            <a:pPr marL="342900" indent="-342900">
              <a:buFont typeface="Arial" panose="020B0604020202020204" pitchFamily="34" charset="0"/>
              <a:buChar char="•"/>
            </a:pPr>
            <a:r>
              <a:t>Kílógramm var upphaflega skilgreint sem massi eins lítra af vatni.</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t>Það er nú skilgreint út frá ákveðnum sívalningi úr platínu-iridín málmblöndu, sem er geymdur í Frakklandi.</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t>1 kílógramm er um það bil 2.2 pund.</a:t>
            </a:r>
          </a:p>
          <a:p>
            <a:endParaRPr lang="en-US" dirty="0"/>
          </a:p>
        </p:txBody>
      </p:sp>
    </p:spTree>
    <p:extLst>
      <p:ext uri="{BB962C8B-B14F-4D97-AF65-F5344CB8AC3E}">
        <p14:creationId xmlns:p14="http://schemas.microsoft.com/office/powerpoint/2010/main" val="22711163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normAutofit/>
          </a:bodyPr>
          <a:lstStyle/>
          <a:p>
            <a:r>
              <a:t>Mynd 1.24</a:t>
            </a:r>
          </a:p>
        </p:txBody>
      </p:sp>
      <p:pic>
        <p:nvPicPr>
          <p:cNvPr id="2" name="Figure" descr="The photo shows a small metal cylinder on a stand. The cylinder is covered with 2 glass lids, with the smaller glass lid encased within the larger glass lid."/>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4290" r="-4290"/>
          <a:stretch>
            <a:fillRect/>
          </a:stretch>
        </p:blipFill>
        <p:spPr>
          <a:xfrm>
            <a:off x="2913796" y="910193"/>
            <a:ext cx="3486340" cy="4544596"/>
          </a:xfrm>
        </p:spPr>
      </p:pic>
      <p:sp>
        <p:nvSpPr>
          <p:cNvPr id="14" name="Figure Legend"/>
          <p:cNvSpPr>
            <a:spLocks noGrp="1"/>
          </p:cNvSpPr>
          <p:nvPr>
            <p:ph type="body" sz="quarter" idx="14"/>
          </p:nvPr>
        </p:nvSpPr>
        <p:spPr>
          <a:xfrm>
            <a:off x="573206" y="5745708"/>
            <a:ext cx="7946907" cy="805217"/>
          </a:xfrm>
        </p:spPr>
        <p:txBody>
          <a:bodyPr>
            <a:noAutofit/>
          </a:bodyPr>
          <a:lstStyle/>
          <a:p>
            <a:pPr marL="0" indent="0">
              <a:buNone/>
            </a:pPr>
            <a:r>
              <a:t>Þessi eftirlíking af frumkílógramminu er varðveitt hjá National Institute of Standards and Technology (NIST) í Maryland. (mynd: National Institutes of Standards and Technology)</a:t>
            </a:r>
          </a:p>
        </p:txBody>
      </p:sp>
      <p:pic>
        <p:nvPicPr>
          <p:cNvPr id="15" name="Picture 5" descr="slide_0001_img_002.png"/>
          <p:cNvPicPr>
            <a:picLocks noChangeAspect="1"/>
          </p:cNvPicPr>
          <p:nvPr/>
        </p:nvPicPr>
        <p:blipFill>
          <a:blip r:embed="rId3"/>
          <a:srcRect/>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32850963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Algengar SI-grunneiningar: Hitastig</a:t>
            </a:r>
            <a:endParaRPr lang="en-US" dirty="0"/>
          </a:p>
        </p:txBody>
      </p:sp>
      <p:sp>
        <p:nvSpPr>
          <p:cNvPr id="5" name="Text Placeholder 4"/>
          <p:cNvSpPr>
            <a:spLocks noGrp="1"/>
          </p:cNvSpPr>
          <p:nvPr>
            <p:ph type="body" sz="quarter" idx="14"/>
          </p:nvPr>
        </p:nvSpPr>
        <p:spPr>
          <a:xfrm>
            <a:off x="457200" y="1282890"/>
            <a:ext cx="8062912" cy="4727474"/>
          </a:xfrm>
        </p:spPr>
        <p:txBody>
          <a:bodyPr/>
          <a:lstStyle/>
          <a:p>
            <a:pPr marL="342900" indent="-342900">
              <a:buFont typeface="Arial" panose="020B0604020202020204" pitchFamily="34" charset="0"/>
              <a:buChar char="•"/>
            </a:pPr>
            <a:r>
              <a:t>SI-eining hitastigs er kelvin (K).</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t>Hvorki orðið gráða né táknið (°) er notað með kelvin.</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t>Gráður á Celsius (°C) eru einnig leyfðar í SI-kerfinu.</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t>Celsius-gráður eru af sömu stærðargráðu og kelvin, en kvarðarnir tveir staðsetja núllpunkt sinn á mismunandi stöðum.</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t>Vatn frýs við 273.15 K (0 °C) og sýður við 373.15 K (100 °C).</a:t>
            </a:r>
          </a:p>
          <a:p>
            <a:endParaRPr lang="en-US" dirty="0"/>
          </a:p>
        </p:txBody>
      </p:sp>
    </p:spTree>
    <p:extLst>
      <p:ext uri="{BB962C8B-B14F-4D97-AF65-F5344CB8AC3E}">
        <p14:creationId xmlns:p14="http://schemas.microsoft.com/office/powerpoint/2010/main" val="21256426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Algengar SI grunneiningar: Tími</a:t>
            </a:r>
          </a:p>
        </p:txBody>
      </p:sp>
      <p:sp>
        <p:nvSpPr>
          <p:cNvPr id="5" name="Text Placeholder 4"/>
          <p:cNvSpPr>
            <a:spLocks noGrp="1"/>
          </p:cNvSpPr>
          <p:nvPr>
            <p:ph type="body" sz="quarter" idx="14"/>
          </p:nvPr>
        </p:nvSpPr>
        <p:spPr>
          <a:xfrm>
            <a:off x="457200" y="1187355"/>
            <a:ext cx="8062912" cy="4823009"/>
          </a:xfrm>
        </p:spPr>
        <p:txBody>
          <a:bodyPr/>
          <a:lstStyle/>
          <a:p>
            <a:pPr marL="342900" indent="-342900">
              <a:buFont typeface="Arial" panose="020B0604020202020204" pitchFamily="34" charset="0"/>
              <a:buChar char="•"/>
            </a:pPr>
            <a:r>
              <a:t>SI eining tímans er sekúnda (s).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t>Minni og stærri tímabil má tjá með viðeigandi forskeytum.</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t>Að öðrum kosti má nota klukkustundir, daga og ár.</a:t>
            </a:r>
          </a:p>
          <a:p>
            <a:endParaRPr lang="en-US" dirty="0"/>
          </a:p>
        </p:txBody>
      </p:sp>
    </p:spTree>
    <p:extLst>
      <p:ext uri="{BB962C8B-B14F-4D97-AF65-F5344CB8AC3E}">
        <p14:creationId xmlns:p14="http://schemas.microsoft.com/office/powerpoint/2010/main" val="38589889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Afleiddar SI-einingar: Rúmmál og eðlismassi</a:t>
            </a:r>
          </a:p>
        </p:txBody>
      </p:sp>
      <p:sp>
        <p:nvSpPr>
          <p:cNvPr id="5" name="Text Placeholder 4"/>
          <p:cNvSpPr>
            <a:spLocks noGrp="1"/>
          </p:cNvSpPr>
          <p:nvPr>
            <p:ph type="body" sz="quarter" idx="14"/>
          </p:nvPr>
        </p:nvSpPr>
        <p:spPr>
          <a:xfrm>
            <a:off x="457200" y="1282890"/>
            <a:ext cx="8062912" cy="4727474"/>
          </a:xfrm>
        </p:spPr>
        <p:txBody>
          <a:bodyPr>
            <a:normAutofit/>
          </a:bodyPr>
          <a:lstStyle/>
          <a:p>
            <a:pPr marL="342900" indent="-342900">
              <a:buFont typeface="Arial" panose="020B0604020202020204" pitchFamily="34" charset="0"/>
              <a:buChar char="•"/>
            </a:pPr>
            <a:r>
              <a:t>Við getum leitt margar einingar út frá sjö grunneiningum SI-kerfisins.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t>Rúmmál: Mælikvarði á það rými sem hlutur tekur.</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t>Stöðluð SI-eining fyrir rúmmál er rúmmetri (m3), sem er afleidd af SI-grunneiningu fyrir lengd.</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t>Aðrar einingar fyrir rúmmál eru lítri (L) og millilítri (mL).</a:t>
            </a:r>
          </a:p>
          <a:p>
            <a:pPr marL="902970" lvl="1" indent="-342900">
              <a:buFont typeface="Arial" panose="020B0604020202020204" pitchFamily="34" charset="0"/>
              <a:buChar char="•"/>
            </a:pPr>
            <a:r>
              <a:rPr lang="en-US" dirty="0"/>
              <a:t>1 dm</a:t>
            </a:r>
            <a:r>
              <a:rPr lang="en-US" baseline="30000" dirty="0"/>
              <a:t>3</a:t>
            </a:r>
            <a:r>
              <a:rPr lang="en-US" dirty="0"/>
              <a:t> = 1 L</a:t>
            </a:r>
          </a:p>
          <a:p>
            <a:pPr marL="902970" lvl="1" indent="-342900">
              <a:buFont typeface="Arial" panose="020B0604020202020204" pitchFamily="34" charset="0"/>
              <a:buChar char="•"/>
            </a:pPr>
            <a:r>
              <a:t>1 cm3 = 1 mL</a:t>
            </a:r>
          </a:p>
          <a:p>
            <a:endParaRPr lang="en-US" dirty="0"/>
          </a:p>
        </p:txBody>
      </p:sp>
    </p:spTree>
    <p:extLst>
      <p:ext uri="{BB962C8B-B14F-4D97-AF65-F5344CB8AC3E}">
        <p14:creationId xmlns:p14="http://schemas.microsoft.com/office/powerpoint/2010/main" val="5545697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1.25</a:t>
            </a:r>
          </a:p>
        </p:txBody>
      </p:sp>
      <p:sp>
        <p:nvSpPr>
          <p:cNvPr id="7" name="Figure Legend"/>
          <p:cNvSpPr>
            <a:spLocks noGrp="1"/>
          </p:cNvSpPr>
          <p:nvPr>
            <p:ph type="body" sz="quarter" idx="14"/>
          </p:nvPr>
        </p:nvSpPr>
        <p:spPr/>
        <p:txBody>
          <a:bodyPr>
            <a:normAutofit/>
          </a:bodyPr>
          <a:lstStyle/>
          <a:p>
            <a:pPr marL="0" indent="0">
              <a:buNone/>
            </a:pPr>
            <a:r>
              <a:t>(a) Sýnd eru hlutfallsleg rúmmál fyrir teninga sem eru 1 m3, 1 dm3 (1 L) og 1 cm3 (1 mL) (ekki í réttum hlutföllum). (b) Þvermál tíkalls er borið saman við brúnarlengd 1-cm3 (1-mL) tenings.</a:t>
            </a:r>
          </a:p>
        </p:txBody>
      </p:sp>
    </p:spTree>
    <p:extLst>
      <p:ext uri="{BB962C8B-B14F-4D97-AF65-F5344CB8AC3E}">
        <p14:creationId xmlns:p14="http://schemas.microsoft.com/office/powerpoint/2010/main" val="151802899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Eðlismassi</a:t>
            </a:r>
          </a:p>
        </p:txBody>
      </p:sp>
      <p:sp>
        <p:nvSpPr>
          <p:cNvPr id="5" name="Text Placeholder 4"/>
          <p:cNvSpPr>
            <a:spLocks noGrp="1"/>
          </p:cNvSpPr>
          <p:nvPr>
            <p:ph type="body" sz="quarter" idx="14"/>
          </p:nvPr>
        </p:nvSpPr>
        <p:spPr>
          <a:xfrm>
            <a:off x="457200" y="1255594"/>
            <a:ext cx="8062912" cy="4754770"/>
          </a:xfrm>
        </p:spPr>
        <p:txBody>
          <a:bodyPr>
            <a:normAutofit/>
          </a:bodyPr>
          <a:lstStyle/>
          <a:p>
            <a:pPr marL="342900" indent="-342900">
              <a:buFont typeface="Arial" panose="020B0604020202020204" pitchFamily="34" charset="0"/>
              <a:buChar char="•"/>
            </a:pPr>
            <a:r>
              <a:t>Eðlismassi efnis er hlutfallið milli massa sýnis af efninu og rúmmáls þess.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t>Staðlaða SI-mælieiningin fyrir eðlismassa er kílógramm á rúmmetra (kg/m3).</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t>Algengar mælieiningar eðlismassa eftir ham efnis:</a:t>
            </a:r>
          </a:p>
          <a:p>
            <a:pPr marL="914400" lvl="2" indent="0">
              <a:buNone/>
            </a:pPr>
            <a:r>
              <a:t>g/cm3 (föst efni, vökvar)</a:t>
            </a:r>
          </a:p>
          <a:p>
            <a:pPr marL="914400" lvl="2" indent="0">
              <a:buNone/>
            </a:pPr>
            <a:r>
              <a:rPr lang="en-US" sz="1800" dirty="0"/>
              <a:t>g/L 		(lofttegundir)</a:t>
            </a:r>
          </a:p>
          <a:p>
            <a:endParaRPr lang="en-US" dirty="0"/>
          </a:p>
          <a:p>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1456348368"/>
              </p:ext>
            </p:extLst>
          </p:nvPr>
        </p:nvGraphicFramePr>
        <p:xfrm>
          <a:off x="3249873" y="2051736"/>
          <a:ext cx="2086402" cy="718650"/>
        </p:xfrm>
        <a:graphic>
          <a:graphicData uri="http://schemas.openxmlformats.org/presentationml/2006/ole">
            <mc:AlternateContent xmlns:mc="http://schemas.openxmlformats.org/markup-compatibility/2006">
              <mc:Choice xmlns:v="urn:schemas-microsoft-com:vml" Requires="v">
                <p:oleObj spid="_x0000_s1146" name="Equation" r:id="rId3" imgW="1143000" imgH="393480" progId="Equation.DSMT4">
                  <p:embed/>
                </p:oleObj>
              </mc:Choice>
              <mc:Fallback>
                <p:oleObj name="Equation" r:id="rId3" imgW="1143000" imgH="393480" progId="Equation.DSMT4">
                  <p:embed/>
                  <p:pic>
                    <p:nvPicPr>
                      <p:cNvPr id="0" name=""/>
                      <p:cNvPicPr/>
                      <p:nvPr/>
                    </p:nvPicPr>
                    <p:blipFill>
                      <a:blip r:embed="rId4"/>
                      <a:stretch>
                        <a:fillRect/>
                      </a:stretch>
                    </p:blipFill>
                    <p:spPr>
                      <a:xfrm>
                        <a:off x="3249873" y="2051736"/>
                        <a:ext cx="2086402" cy="718650"/>
                      </a:xfrm>
                      <a:prstGeom prst="rect">
                        <a:avLst/>
                      </a:prstGeom>
                    </p:spPr>
                  </p:pic>
                </p:oleObj>
              </mc:Fallback>
            </mc:AlternateContent>
          </a:graphicData>
        </a:graphic>
      </p:graphicFrame>
    </p:spTree>
    <p:extLst>
      <p:ext uri="{BB962C8B-B14F-4D97-AF65-F5344CB8AC3E}">
        <p14:creationId xmlns:p14="http://schemas.microsoft.com/office/powerpoint/2010/main" val="25659613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Námsefnismarkmið</a:t>
            </a:r>
          </a:p>
        </p:txBody>
      </p:sp>
      <p:sp>
        <p:nvSpPr>
          <p:cNvPr id="4" name="Text Placeholder 3"/>
          <p:cNvSpPr>
            <a:spLocks noGrp="1"/>
          </p:cNvSpPr>
          <p:nvPr>
            <p:ph type="body" sz="quarter" idx="14"/>
          </p:nvPr>
        </p:nvSpPr>
        <p:spPr>
          <a:xfrm>
            <a:off x="457200" y="1091821"/>
            <a:ext cx="8062912" cy="4918543"/>
          </a:xfrm>
        </p:spPr>
        <p:txBody>
          <a:bodyPr/>
          <a:lstStyle/>
          <a:p>
            <a:r>
              <a:t>1.5 Óvissa í mælingum, nákvæmni og áreiðanleiki</a:t>
            </a:r>
          </a:p>
          <a:p>
            <a:pPr lvl="1">
              <a:buFont typeface="Arial" panose="020B0604020202020204" pitchFamily="34" charset="0"/>
              <a:buChar char="•"/>
            </a:pPr>
            <a:r>
              <a:t>Skilgreina nákvæmni og áreiðanleika</a:t>
            </a:r>
          </a:p>
          <a:p>
            <a:pPr lvl="1">
              <a:buFont typeface="Arial" panose="020B0604020202020204" pitchFamily="34" charset="0"/>
              <a:buChar char="•"/>
            </a:pPr>
            <a:r>
              <a:t>Gera greinarmun á nákvæmum og ónákvæmum tölum</a:t>
            </a:r>
          </a:p>
          <a:p>
            <a:pPr lvl="1">
              <a:buFont typeface="Arial" panose="020B0604020202020204" pitchFamily="34" charset="0"/>
              <a:buChar char="•"/>
            </a:pPr>
            <a:r>
              <a:t>Sýna óvissu í stærðum á réttan hátt með því að nota marktæka tölustafi</a:t>
            </a:r>
          </a:p>
          <a:p>
            <a:pPr lvl="1">
              <a:buFont typeface="Arial" panose="020B0604020202020204" pitchFamily="34" charset="0"/>
              <a:buChar char="•"/>
            </a:pPr>
            <a:r>
              <a:t>Beita réttum námundunarreglum á útreiknaðar stærðir</a:t>
            </a:r>
          </a:p>
        </p:txBody>
      </p:sp>
    </p:spTree>
    <p:extLst>
      <p:ext uri="{BB962C8B-B14F-4D97-AF65-F5344CB8AC3E}">
        <p14:creationId xmlns:p14="http://schemas.microsoft.com/office/powerpoint/2010/main" val="6056094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41326"/>
            <a:ext cx="6421120" cy="946029"/>
          </a:xfrm>
        </p:spPr>
        <p:txBody>
          <a:bodyPr>
            <a:normAutofit/>
          </a:bodyPr>
          <a:lstStyle/>
          <a:p>
            <a:r>
              <a:t>Óvissa, nákvæmni og samkvæmni mælinga</a:t>
            </a:r>
          </a:p>
        </p:txBody>
      </p:sp>
      <p:sp>
        <p:nvSpPr>
          <p:cNvPr id="5" name="Text Placeholder 4"/>
          <p:cNvSpPr>
            <a:spLocks noGrp="1"/>
          </p:cNvSpPr>
          <p:nvPr>
            <p:ph type="body" sz="quarter" idx="14"/>
          </p:nvPr>
        </p:nvSpPr>
        <p:spPr>
          <a:xfrm>
            <a:off x="457200" y="1296537"/>
            <a:ext cx="8062912" cy="4713827"/>
          </a:xfrm>
        </p:spPr>
        <p:txBody>
          <a:bodyPr/>
          <a:lstStyle/>
          <a:p>
            <a:pPr marL="342900" indent="-342900">
              <a:buFont typeface="Arial" panose="020B0604020202020204" pitchFamily="34" charset="0"/>
              <a:buChar char="•"/>
            </a:pPr>
            <a:r>
              <a:t>Talning er eina tegund mælinga sem er laus við óvissu.</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t>Niðurstaða talningar er dæmi um nákvæma tölu.</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t>Tölur fyrir skilgreindar stærðir eru einnig nákvæmar.</a:t>
            </a:r>
          </a:p>
          <a:p>
            <a:pPr marL="902970" lvl="1" indent="-342900">
              <a:buFont typeface="Arial" panose="020B0604020202020204" pitchFamily="34" charset="0"/>
              <a:buChar char="•"/>
            </a:pPr>
            <a:r>
              <a:t>1 ft. er nákvæmlega 12 in.</a:t>
            </a:r>
          </a:p>
          <a:p>
            <a:pPr marL="902970" lvl="1" indent="-342900">
              <a:buFont typeface="Arial" panose="020B0604020202020204" pitchFamily="34" charset="0"/>
              <a:buChar char="•"/>
            </a:pPr>
            <a:r>
              <a:t>1 in. er nákvæmlega 2.54 cm</a:t>
            </a:r>
          </a:p>
          <a:p>
            <a:pPr marL="902970" lvl="1" indent="-342900">
              <a:buFont typeface="Arial" panose="020B0604020202020204" pitchFamily="34" charset="0"/>
              <a:buChar char="•"/>
            </a:pPr>
            <a:r>
              <a:t>1 g er nákvæmlega 0.001 kg</a:t>
            </a:r>
          </a:p>
          <a:p>
            <a:endParaRPr lang="en-US" dirty="0"/>
          </a:p>
        </p:txBody>
      </p:sp>
    </p:spTree>
    <p:extLst>
      <p:ext uri="{BB962C8B-B14F-4D97-AF65-F5344CB8AC3E}">
        <p14:creationId xmlns:p14="http://schemas.microsoft.com/office/powerpoint/2010/main" val="5042574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a:spLocks noGrp="1"/>
          </p:cNvSpPr>
          <p:nvPr>
            <p:ph type="title"/>
          </p:nvPr>
        </p:nvSpPr>
        <p:spPr>
          <a:xfrm>
            <a:off x="457200" y="241326"/>
            <a:ext cx="6441440" cy="946029"/>
          </a:xfrm>
        </p:spPr>
        <p:txBody>
          <a:bodyPr>
            <a:normAutofit/>
          </a:bodyPr>
          <a:lstStyle/>
          <a:p>
            <a:r>
              <a:t>1.5 Óvissa, nákvæmni og áreiðanleiki mælinga</a:t>
            </a:r>
          </a:p>
        </p:txBody>
      </p:sp>
      <p:sp>
        <p:nvSpPr>
          <p:cNvPr id="9" name="Text Placeholder 4"/>
          <p:cNvSpPr>
            <a:spLocks noGrp="1"/>
          </p:cNvSpPr>
          <p:nvPr>
            <p:ph type="body" sz="quarter" idx="14"/>
          </p:nvPr>
        </p:nvSpPr>
        <p:spPr>
          <a:xfrm>
            <a:off x="457200" y="1296537"/>
            <a:ext cx="8062912" cy="4713827"/>
          </a:xfrm>
        </p:spPr>
        <p:txBody>
          <a:bodyPr>
            <a:normAutofit/>
          </a:bodyPr>
          <a:lstStyle/>
          <a:p>
            <a:pPr marL="342900" indent="-342900">
              <a:buFont typeface="Arial" panose="020B0604020202020204" pitchFamily="34" charset="0"/>
              <a:buChar char="•"/>
            </a:pPr>
            <a:r>
              <a:t>Stærðir sem fengnar eru með öðrum mælingum en talningu eru óvissar að mismiklu leyti.</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t>Þessar tölur eru ekki nákvæmar.</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t>Það eru alltaf hagnýtar takmarkanir á því mæliferli sem notað er.</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t>Gefa verður upp mælda tölu á þann hátt að óvissa hennar komi fram.</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t>Almennt er leyfilegt að áætla einn óvissan tölustaf þegar mæling er skráð.</a:t>
            </a:r>
          </a:p>
          <a:p>
            <a:endParaRPr lang="en-US" dirty="0"/>
          </a:p>
        </p:txBody>
      </p:sp>
    </p:spTree>
    <p:extLst>
      <p:ext uri="{BB962C8B-B14F-4D97-AF65-F5344CB8AC3E}">
        <p14:creationId xmlns:p14="http://schemas.microsoft.com/office/powerpoint/2010/main" val="23086823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1.26</a:t>
            </a:r>
          </a:p>
        </p:txBody>
      </p:sp>
      <p:sp>
        <p:nvSpPr>
          <p:cNvPr id="7" name="Figure Legend"/>
          <p:cNvSpPr>
            <a:spLocks noGrp="1"/>
          </p:cNvSpPr>
          <p:nvPr>
            <p:ph type="body" sz="quarter" idx="14"/>
          </p:nvPr>
        </p:nvSpPr>
        <p:spPr/>
        <p:txBody>
          <a:bodyPr>
            <a:normAutofit/>
          </a:bodyPr>
          <a:lstStyle/>
          <a:p>
            <a:pPr marL="0" indent="0">
              <a:buNone/>
            </a:pPr>
            <a:r>
              <a:t>Til að mæla rúmmál vökva í þessu mæliglasi þarftu í huganum að skipta bilinu á milli 21 og 22 mL markanna í tíundu hluta úr millilítra og lesa síðan af (áætla) við botn vökvabogans.</a:t>
            </a:r>
            <a:endParaRPr lang="en-US" sz="1600" dirty="0"/>
          </a:p>
        </p:txBody>
      </p:sp>
    </p:spTree>
    <p:extLst>
      <p:ext uri="{BB962C8B-B14F-4D97-AF65-F5344CB8AC3E}">
        <p14:creationId xmlns:p14="http://schemas.microsoft.com/office/powerpoint/2010/main" val="413259652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Marktækir tölustafir</a:t>
            </a:r>
          </a:p>
        </p:txBody>
      </p:sp>
      <p:sp>
        <p:nvSpPr>
          <p:cNvPr id="5" name="Text Placeholder 4"/>
          <p:cNvSpPr>
            <a:spLocks noGrp="1"/>
          </p:cNvSpPr>
          <p:nvPr>
            <p:ph type="body" sz="quarter" idx="14"/>
          </p:nvPr>
        </p:nvSpPr>
        <p:spPr>
          <a:xfrm>
            <a:off x="457200" y="1269242"/>
            <a:ext cx="8062912" cy="4741122"/>
          </a:xfrm>
        </p:spPr>
        <p:txBody>
          <a:bodyPr>
            <a:normAutofit/>
          </a:bodyPr>
          <a:lstStyle/>
          <a:p>
            <a:pPr marL="342900" indent="-342900">
              <a:buFont typeface="Arial" panose="020B0604020202020204" pitchFamily="34" charset="0"/>
              <a:buChar char="•"/>
            </a:pPr>
            <a:r>
              <a:t>Á fyrri glæru, ef rúmmálið í mæliglasinu var skráð sem 21.6 mL:</a:t>
            </a:r>
          </a:p>
          <a:p>
            <a:pPr marL="1074420" lvl="1" indent="-342900">
              <a:buFont typeface="Arial" panose="020B0604020202020204" pitchFamily="34" charset="0"/>
              <a:buChar char="•"/>
            </a:pPr>
            <a:r>
              <a:t>2 og 1 eru öruggir tölustafir.</a:t>
            </a:r>
          </a:p>
          <a:p>
            <a:pPr marL="1074420" lvl="1" indent="-342900">
              <a:buFont typeface="Arial" panose="020B0604020202020204" pitchFamily="34" charset="0"/>
              <a:buChar char="•"/>
            </a:pPr>
            <a:r>
              <a:t>6 er áætlun.</a:t>
            </a:r>
          </a:p>
          <a:p>
            <a:pPr marL="1074420" lvl="1" indent="-342900">
              <a:buFont typeface="Arial" panose="020B0604020202020204" pitchFamily="34" charset="0"/>
              <a:buChar char="•"/>
            </a:pPr>
            <a:r>
              <a:t>Einhver annar gæti metið rúmmálið sem 21.5 mL eða 21.7mL.</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t>Allir tölustafir í mælingu, þar með talinn óvissi síðasti tölustafurinn, kallast marktækir tölustafir.</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t>Oft þurfum við að vita fjölda marktækra tölustafa í mælingu sem einhver annar gefur upp.</a:t>
            </a:r>
          </a:p>
          <a:p>
            <a:endParaRPr lang="en-US" dirty="0"/>
          </a:p>
        </p:txBody>
      </p:sp>
    </p:spTree>
    <p:extLst>
      <p:ext uri="{BB962C8B-B14F-4D97-AF65-F5344CB8AC3E}">
        <p14:creationId xmlns:p14="http://schemas.microsoft.com/office/powerpoint/2010/main" val="25429644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Marktækir tölustafir</a:t>
            </a:r>
          </a:p>
        </p:txBody>
      </p:sp>
      <p:sp>
        <p:nvSpPr>
          <p:cNvPr id="5" name="Text Placeholder 4"/>
          <p:cNvSpPr>
            <a:spLocks noGrp="1"/>
          </p:cNvSpPr>
          <p:nvPr>
            <p:ph type="body" sz="quarter" idx="14"/>
          </p:nvPr>
        </p:nvSpPr>
        <p:spPr>
          <a:xfrm>
            <a:off x="457200" y="1228299"/>
            <a:ext cx="8062912" cy="4782065"/>
          </a:xfrm>
        </p:spPr>
        <p:txBody>
          <a:bodyPr>
            <a:normAutofit/>
          </a:bodyPr>
          <a:lstStyle/>
          <a:p>
            <a:pPr marL="0" indent="0">
              <a:buNone/>
            </a:pPr>
            <a:r>
              <a:t>Þessar tölur eru alltaf marktækar.</a:t>
            </a:r>
          </a:p>
          <a:p>
            <a:pPr marL="342900" indent="-342900">
              <a:buFont typeface="Arial" panose="020B0604020202020204" pitchFamily="34" charset="0"/>
              <a:buChar char="•"/>
            </a:pPr>
            <a:r>
              <a:t>Tölustafir aðrir en núll</a:t>
            </a:r>
          </a:p>
          <a:p>
            <a:pPr marL="342900" indent="-342900">
              <a:buFont typeface="Arial" panose="020B0604020202020204" pitchFamily="34" charset="0"/>
              <a:buChar char="•"/>
            </a:pPr>
            <a:r>
              <a:t>Núll á milli tölustafa</a:t>
            </a:r>
          </a:p>
          <a:p>
            <a:pPr marL="342900" indent="-342900">
              <a:buFont typeface="Arial" panose="020B0604020202020204" pitchFamily="34" charset="0"/>
              <a:buChar char="•"/>
            </a:pPr>
            <a:r>
              <a:t>Aftanstæð núll</a:t>
            </a:r>
          </a:p>
          <a:p>
            <a:pPr marL="1074420" lvl="1" indent="-342900">
              <a:buFont typeface="Arial" panose="020B0604020202020204" pitchFamily="34" charset="0"/>
              <a:buChar char="•"/>
            </a:pPr>
            <a:r>
              <a:t>Þegar þau eru hægra megin við kommu</a:t>
            </a:r>
          </a:p>
          <a:p>
            <a:pPr marL="1074420" lvl="1" indent="-342900">
              <a:buFont typeface="Arial" panose="020B0604020202020204" pitchFamily="34" charset="0"/>
              <a:buChar char="•"/>
            </a:pPr>
            <a:r>
              <a:t>Þegar þau eru í staðalformi</a:t>
            </a:r>
          </a:p>
          <a:p>
            <a:endParaRPr lang="en-US" dirty="0"/>
          </a:p>
          <a:p>
            <a:pPr marL="0" indent="0">
              <a:buNone/>
            </a:pPr>
            <a:r>
              <a:t>Þessar tölur eru aldrei marktækar.</a:t>
            </a:r>
          </a:p>
          <a:p>
            <a:pPr marL="342900" indent="-342900">
              <a:buFont typeface="Arial" panose="020B0604020202020204" pitchFamily="34" charset="0"/>
              <a:buChar char="•"/>
            </a:pPr>
            <a:r>
              <a:t>Framanástæð núll</a:t>
            </a:r>
          </a:p>
          <a:p>
            <a:pPr marL="342900" indent="-342900">
              <a:buFont typeface="Arial" panose="020B0604020202020204" pitchFamily="34" charset="0"/>
              <a:buChar char="•"/>
            </a:pPr>
            <a:r>
              <a:t>Aftanstæð núll</a:t>
            </a:r>
          </a:p>
          <a:p>
            <a:pPr marL="1074420" lvl="1" indent="-342900">
              <a:buFont typeface="Arial" panose="020B0604020202020204" pitchFamily="34" charset="0"/>
              <a:buChar char="•"/>
            </a:pPr>
            <a:r>
              <a:t>Þegar þau eru vinstra megin við kommu</a:t>
            </a:r>
          </a:p>
          <a:p>
            <a:endParaRPr lang="en-US" dirty="0"/>
          </a:p>
        </p:txBody>
      </p:sp>
    </p:spTree>
    <p:extLst>
      <p:ext uri="{BB962C8B-B14F-4D97-AF65-F5344CB8AC3E}">
        <p14:creationId xmlns:p14="http://schemas.microsoft.com/office/powerpoint/2010/main" val="30906527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Markverðir tölustafir</a:t>
            </a:r>
          </a:p>
        </p:txBody>
      </p:sp>
      <p:pic>
        <p:nvPicPr>
          <p:cNvPr id="7" name="Picture 5" descr="slide_0066_img_001.png"/>
          <p:cNvPicPr>
            <a:picLocks noChangeAspect="1"/>
          </p:cNvPicPr>
          <p:nvPr/>
        </p:nvPicPr>
        <p:blipFill>
          <a:blip r:embed="rId4"/>
          <a:srcRect/>
          <a:stretch>
            <a:fillRect/>
          </a:stretch>
        </p:blipFill>
        <p:spPr>
          <a:xfrm>
            <a:off x="328704" y="1916770"/>
            <a:ext cx="8582521" cy="2931261"/>
          </a:xfrm>
          <a:prstGeom prst="rect">
            <a:avLst/>
          </a:prstGeom>
        </p:spPr>
      </p:pic>
    </p:spTree>
    <p:extLst>
      <p:ext uri="{BB962C8B-B14F-4D97-AF65-F5344CB8AC3E}">
        <p14:creationId xmlns:p14="http://schemas.microsoft.com/office/powerpoint/2010/main" val="161146181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Marktækir tölustafir í útreikningum</a:t>
            </a:r>
          </a:p>
        </p:txBody>
      </p:sp>
      <p:sp>
        <p:nvSpPr>
          <p:cNvPr id="5" name="Text Placeholder 4"/>
          <p:cNvSpPr>
            <a:spLocks noGrp="1"/>
          </p:cNvSpPr>
          <p:nvPr>
            <p:ph type="body" sz="quarter" idx="14"/>
          </p:nvPr>
        </p:nvSpPr>
        <p:spPr>
          <a:xfrm>
            <a:off x="457200" y="1187355"/>
            <a:ext cx="8062912" cy="4823009"/>
          </a:xfrm>
        </p:spPr>
        <p:txBody>
          <a:bodyPr>
            <a:normAutofit/>
          </a:bodyPr>
          <a:lstStyle/>
          <a:p>
            <a:pPr marL="0" indent="0">
              <a:buNone/>
            </a:pPr>
            <a:r>
              <a:t>Niðurstöður sem reiknaðar eru út frá mældum tölum eru að minnsta kosti jafn óvissar og mælingin sjálf.</a:t>
            </a:r>
          </a:p>
          <a:p>
            <a:pPr marL="457200" indent="-457200">
              <a:buFont typeface="+mj-lt"/>
              <a:buAutoNum type="arabicParenR"/>
            </a:pPr>
            <a:r>
              <a:t>Þegar við leggjum saman eða drögum frá tölur ættum við að námunda niðurstöðuna að sama fjölda aukastafa og talan með fæsta aukastafi (ónákvæmasta gildið hvað varðar samlagningu og frádrátt).</a:t>
            </a:r>
          </a:p>
          <a:p>
            <a:pPr marL="457200" indent="-457200">
              <a:buFont typeface="+mj-lt"/>
              <a:buAutoNum type="arabicParenR"/>
            </a:pPr>
            <a:r>
              <a:t>Þegar við margföldum eða deilum tölum ættum við að námunda niðurstöðuna að sama fjölda tölustafa og talan með fæsta marktæka tölustafi (ónákvæmasta gildið hvað varðar margföldun og deilingu).</a:t>
            </a:r>
          </a:p>
          <a:p>
            <a:pPr marL="457200" indent="-457200">
              <a:buFont typeface="+mj-lt"/>
              <a:buAutoNum type="arabicParenR"/>
            </a:pPr>
            <a:r>
              <a:t>Ef tölustafurinn sem á að fella niður (sá sem er strax hægra megin við tölustafinn sem á að halda) er minni en 5, „námundum við niður“ og látum tölustafinn sem haldið er óbreyttan; ef hann er stærri en 5, „námundum við upp“ og hækkum tölustafinn sem haldið er um 1; ef tölustafurinn sem felldur er niður er 5, námundum við upp eða niður, hvort sem gefur slétt gildi fyrir tölustafinn sem haldið er.</a:t>
            </a:r>
          </a:p>
          <a:p>
            <a:endParaRPr lang="en-US" dirty="0"/>
          </a:p>
        </p:txBody>
      </p:sp>
    </p:spTree>
    <p:extLst>
      <p:ext uri="{BB962C8B-B14F-4D97-AF65-F5344CB8AC3E}">
        <p14:creationId xmlns:p14="http://schemas.microsoft.com/office/powerpoint/2010/main" val="20025049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Marktækir tölustafir í útreikningum</a:t>
            </a:r>
          </a:p>
        </p:txBody>
      </p:sp>
      <p:sp>
        <p:nvSpPr>
          <p:cNvPr id="5" name="Text Placeholder 4"/>
          <p:cNvSpPr>
            <a:spLocks noGrp="1"/>
          </p:cNvSpPr>
          <p:nvPr>
            <p:ph type="body" sz="quarter" idx="14"/>
          </p:nvPr>
        </p:nvSpPr>
        <p:spPr>
          <a:xfrm>
            <a:off x="457200" y="1228299"/>
            <a:ext cx="8062912" cy="4782065"/>
          </a:xfrm>
        </p:spPr>
        <p:txBody>
          <a:bodyPr>
            <a:normAutofit/>
          </a:bodyPr>
          <a:lstStyle/>
          <a:p>
            <a:pPr marL="0" indent="0">
              <a:buNone/>
            </a:pPr>
            <a:r>
              <a:t>Eftirfarandi dæmi sýna hvernig þessari reglu er beitt við að námunda nokkrar mismunandi tölur að þremur marktækum tölustöfum:</a:t>
            </a:r>
          </a:p>
          <a:p>
            <a:endParaRPr lang="en-US" dirty="0"/>
          </a:p>
          <a:p>
            <a:pPr marL="342900" indent="-342900">
              <a:buFont typeface="Arial" panose="020B0604020202020204" pitchFamily="34" charset="0"/>
              <a:buChar char="•"/>
            </a:pPr>
            <a:r>
              <a:t>0.028675 námundast „upp“ í 0.0287 (tölustafurinn sem fellur niður, 7, er stærri en 5)</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t>18.3384 námundast „niður“ í 18.3 (tölustafurinn sem fellur niður, 3, er minni en 5)</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t>6.8752 námundast „upp“ í 6.88 (tölustafurinn sem fellur niður er 5 og tölustafurinn sem haldið er eftir er slétt tala)</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t>92.85 námundast „niður“ í 92.8 (tölustafurinn sem fellur niður er 5 og tölustafurinn sem haldið er eftir er slétt tala)</a:t>
            </a:r>
          </a:p>
          <a:p>
            <a:endParaRPr lang="en-US" dirty="0"/>
          </a:p>
        </p:txBody>
      </p:sp>
    </p:spTree>
    <p:extLst>
      <p:ext uri="{BB962C8B-B14F-4D97-AF65-F5344CB8AC3E}">
        <p14:creationId xmlns:p14="http://schemas.microsoft.com/office/powerpoint/2010/main" val="170368868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p:txBody>
          <a:bodyPr/>
          <a:lstStyle/>
          <a:p>
            <a:r>
              <a:t>Dæmi 1.7</a:t>
            </a:r>
            <a:endParaRPr lang="en-US" dirty="0"/>
          </a:p>
        </p:txBody>
      </p:sp>
      <p:sp>
        <p:nvSpPr>
          <p:cNvPr id="3" name="Figure Legend" hidden="1"/>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178816951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p:txBody>
          <a:bodyPr/>
          <a:lstStyle/>
          <a:p>
            <a:r>
              <a:t>Dæmi 1.7</a:t>
            </a:r>
            <a:endParaRPr lang="en-US" dirty="0"/>
          </a:p>
        </p:txBody>
      </p:sp>
      <p:sp>
        <p:nvSpPr>
          <p:cNvPr id="7" name="Figure Legend" hidden="1"/>
          <p:cNvSpPr>
            <a:spLocks noGrp="1"/>
          </p:cNvSpPr>
          <p:nvPr>
            <p:ph type="body" sz="quarter" idx="14"/>
          </p:nvPr>
        </p:nvSpPr>
        <p:spPr/>
        <p:txBody>
          <a:bodyPr>
            <a:normAutofit/>
          </a:bodyPr>
          <a:lstStyle/>
          <a:p>
            <a:endParaRPr lang="en-US" sz="1600" dirty="0"/>
          </a:p>
        </p:txBody>
      </p:sp>
    </p:spTree>
    <p:extLst>
      <p:ext uri="{BB962C8B-B14F-4D97-AF65-F5344CB8AC3E}">
        <p14:creationId xmlns:p14="http://schemas.microsoft.com/office/powerpoint/2010/main" val="255781972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Nákvæmni og áreiðanleiki</a:t>
            </a:r>
          </a:p>
        </p:txBody>
      </p:sp>
      <p:sp>
        <p:nvSpPr>
          <p:cNvPr id="5" name="Text Placeholder 4"/>
          <p:cNvSpPr>
            <a:spLocks noGrp="1"/>
          </p:cNvSpPr>
          <p:nvPr>
            <p:ph type="body" sz="quarter" idx="14"/>
          </p:nvPr>
        </p:nvSpPr>
        <p:spPr>
          <a:xfrm>
            <a:off x="457200" y="1255594"/>
            <a:ext cx="8062912" cy="4754770"/>
          </a:xfrm>
        </p:spPr>
        <p:txBody>
          <a:bodyPr/>
          <a:lstStyle/>
          <a:p>
            <a:pPr marL="342900" indent="-342900">
              <a:buFont typeface="Arial" panose="020B0604020202020204" pitchFamily="34" charset="0"/>
              <a:buChar char="•"/>
            </a:pPr>
            <a:r>
              <a:t>Mæling er sögð áreiðanleg ef hún gefur mjög svipaðar niðurstöður þegar hún er endurtekin á sama hátt.</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t>Mæling er talin nákvæm ef hún gefur niðurstöðu sem er mjög nálægt sanna eða samþykkta gildinu.</a:t>
            </a:r>
          </a:p>
          <a:p>
            <a:endParaRPr lang="en-US" dirty="0"/>
          </a:p>
        </p:txBody>
      </p:sp>
    </p:spTree>
    <p:extLst>
      <p:ext uri="{BB962C8B-B14F-4D97-AF65-F5344CB8AC3E}">
        <p14:creationId xmlns:p14="http://schemas.microsoft.com/office/powerpoint/2010/main" val="31617261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1.27</a:t>
            </a:r>
          </a:p>
        </p:txBody>
      </p:sp>
      <p:sp>
        <p:nvSpPr>
          <p:cNvPr id="7" name="Figure Legend"/>
          <p:cNvSpPr>
            <a:spLocks noGrp="1"/>
          </p:cNvSpPr>
          <p:nvPr>
            <p:ph type="body" sz="quarter" idx="14"/>
          </p:nvPr>
        </p:nvSpPr>
        <p:spPr/>
        <p:txBody>
          <a:bodyPr>
            <a:normAutofit/>
          </a:bodyPr>
          <a:lstStyle/>
          <a:p>
            <a:pPr marL="0" indent="0">
              <a:buNone/>
            </a:pPr>
            <a:r>
              <a:t>(a) Þessar örvar eru nálægt bæði miðju marksins og hver annarri, því eru þær bæði réttar og nákvæmar. (b) Þessar örvar eru nálægt hver annarri en ekki í markinu, því eru þær nákvæmar en ekki réttar. (c) Þessar örvar eru hvorki í markinu né nálægt hver annarri, því eru þær hvorki réttar né nákvæmar.</a:t>
            </a:r>
          </a:p>
        </p:txBody>
      </p:sp>
    </p:spTree>
    <p:extLst>
      <p:ext uri="{BB962C8B-B14F-4D97-AF65-F5344CB8AC3E}">
        <p14:creationId xmlns:p14="http://schemas.microsoft.com/office/powerpoint/2010/main" val="44011636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41327"/>
            <a:ext cx="6096000" cy="1287222"/>
          </a:xfrm>
        </p:spPr>
        <p:txBody>
          <a:bodyPr>
            <a:normAutofit/>
          </a:bodyPr>
          <a:lstStyle/>
          <a:p>
            <a:r>
              <a:t>Tafla 1.5 Rúmmál (ML) af hóstasaft sem skammtað er úr 10-oz (296 ML) skömmturum</a:t>
            </a:r>
            <a:endParaRPr lang="en-US" dirty="0"/>
          </a:p>
        </p:txBody>
      </p:sp>
      <p:sp>
        <p:nvSpPr>
          <p:cNvPr id="5" name="Text Placeholder 4"/>
          <p:cNvSpPr>
            <a:spLocks noGrp="1"/>
          </p:cNvSpPr>
          <p:nvPr>
            <p:ph type="body" sz="quarter" idx="14"/>
          </p:nvPr>
        </p:nvSpPr>
        <p:spPr>
          <a:xfrm>
            <a:off x="457200" y="1255594"/>
            <a:ext cx="8062912" cy="4754770"/>
          </a:xfrm>
        </p:spPr>
        <p:txBody>
          <a:bodyPr>
            <a:normAutofit/>
          </a:bodyPr>
          <a:lstStyle/>
          <a:p>
            <a:endParaRPr lang="en-US" dirty="0"/>
          </a:p>
          <a:p>
            <a:endParaRPr lang="en-US" dirty="0"/>
          </a:p>
          <a:p>
            <a:endParaRPr lang="en-US" dirty="0"/>
          </a:p>
          <a:p>
            <a:endParaRPr lang="en-US" dirty="0"/>
          </a:p>
          <a:p>
            <a:endParaRPr lang="en-US" dirty="0"/>
          </a:p>
          <a:p>
            <a:endParaRPr lang="en-US" dirty="0"/>
          </a:p>
          <a:p>
            <a:endParaRPr lang="en-US" dirty="0"/>
          </a:p>
          <a:p>
            <a:pPr marL="342900" indent="-342900">
              <a:buFont typeface="Arial" panose="020B0604020202020204" pitchFamily="34" charset="0"/>
              <a:buChar char="•"/>
            </a:pPr>
            <a:r>
              <a:t>Skammtari #1 er nákvæmur, en ekki réttur.</a:t>
            </a:r>
          </a:p>
          <a:p>
            <a:pPr marL="342900" indent="-342900">
              <a:buFont typeface="Arial" panose="020B0604020202020204" pitchFamily="34" charset="0"/>
              <a:buChar char="•"/>
            </a:pPr>
            <a:r>
              <a:t>Skammtari #2 er réttari, en minna nákvæmur.</a:t>
            </a:r>
          </a:p>
          <a:p>
            <a:pPr marL="342900" indent="-342900">
              <a:buFont typeface="Arial" panose="020B0604020202020204" pitchFamily="34" charset="0"/>
              <a:buChar char="•"/>
            </a:pPr>
            <a:r>
              <a:t>Skammtari #3 er bæði réttur og nákvæmur.</a:t>
            </a:r>
          </a:p>
          <a:p>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2273237477"/>
              </p:ext>
            </p:extLst>
          </p:nvPr>
        </p:nvGraphicFramePr>
        <p:xfrm>
          <a:off x="1524000" y="1574421"/>
          <a:ext cx="6096000" cy="2225040"/>
        </p:xfrm>
        <a:graphic>
          <a:graphicData uri="http://schemas.openxmlformats.org/drawingml/2006/table">
            <a:tbl>
              <a:tblPr firstRow="1" bandRow="1">
                <a:tableStyleId>{5940675A-B579-460E-94D1-54222C63F5DA}</a:tableStyleId>
              </a:tblPr>
              <a:tblGrid>
                <a:gridCol w="2032000">
                  <a:extLst>
                    <a:ext uri="{9D8B030D-6E8A-4147-A177-3AD203B41FA5}">
                      <a16:colId xmlns:a16="http://schemas.microsoft.com/office/drawing/2014/main" xmlns="" val="20000"/>
                    </a:ext>
                  </a:extLst>
                </a:gridCol>
                <a:gridCol w="2032000">
                  <a:extLst>
                    <a:ext uri="{9D8B030D-6E8A-4147-A177-3AD203B41FA5}">
                      <a16:colId xmlns:a16="http://schemas.microsoft.com/office/drawing/2014/main" xmlns="" val="20001"/>
                    </a:ext>
                  </a:extLst>
                </a:gridCol>
                <a:gridCol w="2032000">
                  <a:extLst>
                    <a:ext uri="{9D8B030D-6E8A-4147-A177-3AD203B41FA5}">
                      <a16:colId xmlns:a16="http://schemas.microsoft.com/office/drawing/2014/main" xmlns="" val="20002"/>
                    </a:ext>
                  </a:extLst>
                </a:gridCol>
              </a:tblGrid>
              <a:tr h="370840">
                <a:tc>
                  <a:txBody>
                    <a:bodyPr/>
                    <a:lstStyle/>
                    <a:p>
                      <a:pPr algn="ctr"/>
                      <a:r>
                        <a:t>Skammtari #1</a:t>
                      </a:r>
                    </a:p>
                  </a:txBody>
                  <a:tcPr/>
                </a:tc>
                <a:tc>
                  <a:txBody>
                    <a:bodyPr/>
                    <a:lstStyle/>
                    <a:p>
                      <a:pPr algn="ctr"/>
                      <a:r>
                        <a:t>Skammtari # 2</a:t>
                      </a:r>
                    </a:p>
                  </a:txBody>
                  <a:tcPr/>
                </a:tc>
                <a:tc>
                  <a:txBody>
                    <a:bodyPr/>
                    <a:lstStyle/>
                    <a:p>
                      <a:pPr algn="ctr"/>
                      <a:r>
                        <a:t>Skammtari # 3</a:t>
                      </a:r>
                    </a:p>
                  </a:txBody>
                  <a:tcPr/>
                </a:tc>
                <a:extLst>
                  <a:ext uri="{0D108BD9-81ED-4DB2-BD59-A6C34878D82A}">
                    <a16:rowId xmlns:a16="http://schemas.microsoft.com/office/drawing/2014/main" xmlns="" val="10000"/>
                  </a:ext>
                </a:extLst>
              </a:tr>
              <a:tr h="370840">
                <a:tc>
                  <a:txBody>
                    <a:bodyPr/>
                    <a:lstStyle/>
                    <a:p>
                      <a:pPr algn="ctr"/>
                      <a:r>
                        <a:rPr lang="en-US" sz="1400" dirty="0"/>
                        <a:t>283.3</a:t>
                      </a:r>
                    </a:p>
                  </a:txBody>
                  <a:tcPr marL="45720" marR="45720"/>
                </a:tc>
                <a:tc>
                  <a:txBody>
                    <a:bodyPr/>
                    <a:lstStyle/>
                    <a:p>
                      <a:pPr algn="ctr"/>
                      <a:r>
                        <a:rPr lang="en-US" sz="1400" dirty="0"/>
                        <a:t>298.3</a:t>
                      </a:r>
                    </a:p>
                  </a:txBody>
                  <a:tcPr marL="45720" marR="45720"/>
                </a:tc>
                <a:tc>
                  <a:txBody>
                    <a:bodyPr/>
                    <a:lstStyle/>
                    <a:p>
                      <a:pPr algn="ctr"/>
                      <a:r>
                        <a:rPr lang="en-US" sz="1400" dirty="0"/>
                        <a:t>296.1</a:t>
                      </a:r>
                    </a:p>
                  </a:txBody>
                  <a:tcPr marL="45720" marR="45720"/>
                </a:tc>
                <a:extLst>
                  <a:ext uri="{0D108BD9-81ED-4DB2-BD59-A6C34878D82A}">
                    <a16:rowId xmlns:a16="http://schemas.microsoft.com/office/drawing/2014/main" xmlns="" val="10001"/>
                  </a:ext>
                </a:extLst>
              </a:tr>
              <a:tr h="370840">
                <a:tc>
                  <a:txBody>
                    <a:bodyPr/>
                    <a:lstStyle/>
                    <a:p>
                      <a:pPr algn="ctr"/>
                      <a:r>
                        <a:rPr lang="en-US" sz="1400" dirty="0"/>
                        <a:t>284.1</a:t>
                      </a:r>
                    </a:p>
                  </a:txBody>
                  <a:tcPr marL="45720" marR="45720"/>
                </a:tc>
                <a:tc>
                  <a:txBody>
                    <a:bodyPr/>
                    <a:lstStyle/>
                    <a:p>
                      <a:pPr algn="ctr"/>
                      <a:r>
                        <a:rPr lang="en-US" sz="1400" dirty="0"/>
                        <a:t>294.2</a:t>
                      </a:r>
                    </a:p>
                  </a:txBody>
                  <a:tcPr marL="45720" marR="45720"/>
                </a:tc>
                <a:tc>
                  <a:txBody>
                    <a:bodyPr/>
                    <a:lstStyle/>
                    <a:p>
                      <a:pPr algn="ctr"/>
                      <a:r>
                        <a:rPr lang="en-US" sz="1400" dirty="0"/>
                        <a:t>295.9</a:t>
                      </a:r>
                    </a:p>
                  </a:txBody>
                  <a:tcPr marL="45720" marR="45720"/>
                </a:tc>
                <a:extLst>
                  <a:ext uri="{0D108BD9-81ED-4DB2-BD59-A6C34878D82A}">
                    <a16:rowId xmlns:a16="http://schemas.microsoft.com/office/drawing/2014/main" xmlns="" val="10002"/>
                  </a:ext>
                </a:extLst>
              </a:tr>
              <a:tr h="370840">
                <a:tc>
                  <a:txBody>
                    <a:bodyPr/>
                    <a:lstStyle/>
                    <a:p>
                      <a:pPr algn="ctr"/>
                      <a:r>
                        <a:rPr lang="en-US" sz="1400" dirty="0"/>
                        <a:t>283.9</a:t>
                      </a:r>
                    </a:p>
                  </a:txBody>
                  <a:tcPr marL="45720" marR="45720"/>
                </a:tc>
                <a:tc>
                  <a:txBody>
                    <a:bodyPr/>
                    <a:lstStyle/>
                    <a:p>
                      <a:pPr algn="ctr"/>
                      <a:r>
                        <a:rPr lang="en-US" sz="1400" dirty="0"/>
                        <a:t>296.0</a:t>
                      </a:r>
                    </a:p>
                  </a:txBody>
                  <a:tcPr marL="45720" marR="45720"/>
                </a:tc>
                <a:tc>
                  <a:txBody>
                    <a:bodyPr/>
                    <a:lstStyle/>
                    <a:p>
                      <a:pPr algn="ctr"/>
                      <a:r>
                        <a:rPr lang="en-US" sz="1400" dirty="0"/>
                        <a:t>296.1</a:t>
                      </a:r>
                    </a:p>
                  </a:txBody>
                  <a:tcPr marL="45720" marR="45720"/>
                </a:tc>
                <a:extLst>
                  <a:ext uri="{0D108BD9-81ED-4DB2-BD59-A6C34878D82A}">
                    <a16:rowId xmlns:a16="http://schemas.microsoft.com/office/drawing/2014/main" xmlns="" val="10003"/>
                  </a:ext>
                </a:extLst>
              </a:tr>
              <a:tr h="370840">
                <a:tc>
                  <a:txBody>
                    <a:bodyPr/>
                    <a:lstStyle/>
                    <a:p>
                      <a:pPr algn="ctr"/>
                      <a:r>
                        <a:rPr lang="en-US" sz="1400" dirty="0"/>
                        <a:t>284.0</a:t>
                      </a:r>
                    </a:p>
                  </a:txBody>
                  <a:tcPr marL="45720" marR="45720"/>
                </a:tc>
                <a:tc>
                  <a:txBody>
                    <a:bodyPr/>
                    <a:lstStyle/>
                    <a:p>
                      <a:pPr algn="ctr"/>
                      <a:r>
                        <a:rPr lang="en-US" sz="1400" dirty="0"/>
                        <a:t>297.8</a:t>
                      </a:r>
                    </a:p>
                  </a:txBody>
                  <a:tcPr marL="45720" marR="45720"/>
                </a:tc>
                <a:tc>
                  <a:txBody>
                    <a:bodyPr/>
                    <a:lstStyle/>
                    <a:p>
                      <a:pPr algn="ctr"/>
                      <a:r>
                        <a:rPr lang="en-US" sz="1400" dirty="0"/>
                        <a:t>296.0</a:t>
                      </a:r>
                    </a:p>
                  </a:txBody>
                  <a:tcPr marL="45720" marR="45720"/>
                </a:tc>
                <a:extLst>
                  <a:ext uri="{0D108BD9-81ED-4DB2-BD59-A6C34878D82A}">
                    <a16:rowId xmlns:a16="http://schemas.microsoft.com/office/drawing/2014/main" xmlns="" val="10004"/>
                  </a:ext>
                </a:extLst>
              </a:tr>
              <a:tr h="370840">
                <a:tc>
                  <a:txBody>
                    <a:bodyPr/>
                    <a:lstStyle/>
                    <a:p>
                      <a:pPr algn="ctr"/>
                      <a:r>
                        <a:rPr lang="en-US" sz="1400" dirty="0"/>
                        <a:t>284.1</a:t>
                      </a:r>
                    </a:p>
                  </a:txBody>
                  <a:tcPr marL="45720" marR="45720"/>
                </a:tc>
                <a:tc>
                  <a:txBody>
                    <a:bodyPr/>
                    <a:lstStyle/>
                    <a:p>
                      <a:pPr algn="ctr"/>
                      <a:r>
                        <a:rPr lang="en-US" sz="1400" dirty="0"/>
                        <a:t>293.9</a:t>
                      </a:r>
                    </a:p>
                  </a:txBody>
                  <a:tcPr marL="45720" marR="45720"/>
                </a:tc>
                <a:tc>
                  <a:txBody>
                    <a:bodyPr/>
                    <a:lstStyle/>
                    <a:p>
                      <a:pPr algn="ctr"/>
                      <a:r>
                        <a:rPr lang="en-US" sz="1400" dirty="0"/>
                        <a:t>296.1</a:t>
                      </a:r>
                    </a:p>
                  </a:txBody>
                  <a:tcPr marL="45720" marR="45720"/>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9907377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Hæfniviðmið</a:t>
            </a:r>
          </a:p>
        </p:txBody>
      </p:sp>
      <p:sp>
        <p:nvSpPr>
          <p:cNvPr id="4" name="Text Placeholder 3"/>
          <p:cNvSpPr>
            <a:spLocks noGrp="1"/>
          </p:cNvSpPr>
          <p:nvPr>
            <p:ph type="body" sz="quarter" idx="14"/>
          </p:nvPr>
        </p:nvSpPr>
        <p:spPr>
          <a:xfrm>
            <a:off x="457200" y="1091821"/>
            <a:ext cx="8062912" cy="4918543"/>
          </a:xfrm>
        </p:spPr>
        <p:txBody>
          <a:bodyPr/>
          <a:lstStyle/>
          <a:p>
            <a:r>
              <a:t>1.6 Stærðfræðileg meðhöndlun mæliniðurstaðna</a:t>
            </a:r>
          </a:p>
          <a:p>
            <a:pPr lvl="1">
              <a:buFont typeface="Arial" panose="020B0604020202020204" pitchFamily="34" charset="0"/>
              <a:buChar char="•"/>
            </a:pPr>
            <a:r>
              <a:t>Útskýra víddagreiningu (einingagreiningu) við stærðfræðilega útreikninga sem fela í sér stærðir</a:t>
            </a:r>
          </a:p>
          <a:p>
            <a:pPr lvl="1">
              <a:buFont typeface="Arial" panose="020B0604020202020204" pitchFamily="34" charset="0"/>
              <a:buChar char="•"/>
            </a:pPr>
            <a:r>
              <a:t>Nota víddagreiningu til að framkvæma einingabreytingar fyrir tiltekinn eiginleika og útreikninga sem fela í sér tvo eða fleiri eiginleika</a:t>
            </a:r>
          </a:p>
        </p:txBody>
      </p:sp>
    </p:spTree>
    <p:extLst>
      <p:ext uri="{BB962C8B-B14F-4D97-AF65-F5344CB8AC3E}">
        <p14:creationId xmlns:p14="http://schemas.microsoft.com/office/powerpoint/2010/main" val="85330185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41326"/>
            <a:ext cx="6492240" cy="959677"/>
          </a:xfrm>
        </p:spPr>
        <p:txBody>
          <a:bodyPr>
            <a:normAutofit/>
          </a:bodyPr>
          <a:lstStyle/>
          <a:p>
            <a:r>
              <a:t>Stærðfræðileg meðferð mæliniðurstaðna</a:t>
            </a:r>
          </a:p>
        </p:txBody>
      </p:sp>
      <p:sp>
        <p:nvSpPr>
          <p:cNvPr id="5" name="Text Placeholder 4"/>
          <p:cNvSpPr>
            <a:spLocks noGrp="1"/>
          </p:cNvSpPr>
          <p:nvPr>
            <p:ph type="body" sz="quarter" idx="14"/>
          </p:nvPr>
        </p:nvSpPr>
        <p:spPr>
          <a:xfrm>
            <a:off x="457200" y="1296537"/>
            <a:ext cx="8062912" cy="4713827"/>
          </a:xfrm>
        </p:spPr>
        <p:txBody>
          <a:bodyPr/>
          <a:lstStyle/>
          <a:p>
            <a:pPr marL="342900" indent="-342900">
              <a:buFont typeface="Arial" panose="020B0604020202020204" pitchFamily="34" charset="0"/>
              <a:buChar char="•"/>
            </a:pPr>
            <a:r>
              <a:t>Stærð sem áhugi er á gæti ekki verið auðvelt (eða jafnvel mögulegt) að mæla beint, heldur verður að reikna hana út frá öðrum beint mældum eiginleikum og viðeigandi stærðfræðilegum venslum.</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t>Stærðfræðilega nálgunin sem við munum nota er þekkt sem víddargreining.</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t>Víddargreining byggir á þeirri forsendu að einingar stærða verði að gangast undir sömu stærðfræðilegu aðgerðir og tölurnar sem þeim fylgja.</a:t>
            </a:r>
          </a:p>
          <a:p>
            <a:endParaRPr lang="en-US" dirty="0"/>
          </a:p>
        </p:txBody>
      </p:sp>
    </p:spTree>
    <p:extLst>
      <p:ext uri="{BB962C8B-B14F-4D97-AF65-F5344CB8AC3E}">
        <p14:creationId xmlns:p14="http://schemas.microsoft.com/office/powerpoint/2010/main" val="169363814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D1DF39B-056C-451A-92F3-8C6B816C5730}"/>
              </a:ext>
            </a:extLst>
          </p:cNvPr>
          <p:cNvSpPr>
            <a:spLocks noGrp="1"/>
          </p:cNvSpPr>
          <p:nvPr>
            <p:ph type="title"/>
          </p:nvPr>
        </p:nvSpPr>
        <p:spPr/>
        <p:txBody>
          <a:bodyPr/>
          <a:lstStyle/>
          <a:p>
            <a:endParaRPr lang="en-US"/>
          </a:p>
        </p:txBody>
      </p:sp>
      <p:sp>
        <p:nvSpPr>
          <p:cNvPr id="3" name="图片占位符 2">
            <a:extLst>
              <a:ext uri="{FF2B5EF4-FFF2-40B4-BE49-F238E27FC236}">
                <a16:creationId xmlns:a16="http://schemas.microsoft.com/office/drawing/2014/main" xmlns="" id="{151CC46B-90FA-41E9-9D2F-6B7B5BEFB34E}"/>
              </a:ext>
            </a:extLst>
          </p:cNvPr>
          <p:cNvSpPr>
            <a:spLocks noGrp="1"/>
          </p:cNvSpPr>
          <p:nvPr>
            <p:ph type="pic" sz="quarter" idx="13"/>
          </p:nvPr>
        </p:nvSpPr>
        <p:spPr/>
        <p:txBody>
          <a:bodyPr/>
          <a:p/>
        </p:txBody>
      </p:sp>
      <p:sp>
        <p:nvSpPr>
          <p:cNvPr id="4" name="文本占位符 3">
            <a:extLst>
              <a:ext uri="{FF2B5EF4-FFF2-40B4-BE49-F238E27FC236}">
                <a16:creationId xmlns:a16="http://schemas.microsoft.com/office/drawing/2014/main" xmlns="" id="{188662DC-65C0-4D82-97CE-AA5923357107}"/>
              </a:ext>
            </a:extLst>
          </p:cNvPr>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420689314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41326"/>
            <a:ext cx="8062912" cy="986973"/>
          </a:xfrm>
        </p:spPr>
        <p:txBody>
          <a:bodyPr>
            <a:normAutofit/>
          </a:bodyPr>
          <a:lstStyle/>
          <a:p>
            <a:r>
              <a:t>Umreiknistuðlar og víddagreining</a:t>
            </a:r>
          </a:p>
        </p:txBody>
      </p:sp>
      <p:sp>
        <p:nvSpPr>
          <p:cNvPr id="5" name="Text Placeholder 4"/>
          <p:cNvSpPr>
            <a:spLocks noGrp="1"/>
          </p:cNvSpPr>
          <p:nvPr>
            <p:ph type="body" sz="quarter" idx="14"/>
          </p:nvPr>
        </p:nvSpPr>
        <p:spPr>
          <a:xfrm>
            <a:off x="457200" y="1228299"/>
            <a:ext cx="8062912" cy="4782065"/>
          </a:xfrm>
        </p:spPr>
        <p:txBody>
          <a:bodyPr/>
          <a:lstStyle/>
          <a:p>
            <a:pPr marL="342900" indent="-342900">
              <a:buFont typeface="Arial" panose="020B0604020202020204" pitchFamily="34" charset="0"/>
              <a:buChar char="•"/>
            </a:pPr>
            <a:r>
              <a:t>Umreiknistuðull eða einingaumreiknistuðull er hlutfall tveggja jafngildra stærða sem eru settar fram með mismunandi mælieiningum.</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t>Dæmi: Lengdirnar 2.54 sentímetrar og 1 tomma eru jafngildar.</a:t>
            </a:r>
          </a:p>
        </p:txBody>
      </p:sp>
      <p:graphicFrame>
        <p:nvGraphicFramePr>
          <p:cNvPr id="6" name="Object 5"/>
          <p:cNvGraphicFramePr>
            <a:graphicFrameLocks noChangeAspect="1"/>
          </p:cNvGraphicFramePr>
          <p:nvPr>
            <p:extLst>
              <p:ext uri="{D42A27DB-BD31-4B8C-83A1-F6EECF244321}">
                <p14:modId xmlns:p14="http://schemas.microsoft.com/office/powerpoint/2010/main" val="683694254"/>
              </p:ext>
            </p:extLst>
          </p:nvPr>
        </p:nvGraphicFramePr>
        <p:xfrm>
          <a:off x="2942988" y="3197082"/>
          <a:ext cx="2379640" cy="438355"/>
        </p:xfrm>
        <a:graphic>
          <a:graphicData uri="http://schemas.openxmlformats.org/presentationml/2006/ole">
            <mc:AlternateContent xmlns:mc="http://schemas.openxmlformats.org/markup-compatibility/2006">
              <mc:Choice xmlns:v="urn:schemas-microsoft-com:vml" Requires="v">
                <p:oleObj spid="_x0000_s2286" name="Equation" r:id="rId4" imgW="965160" imgH="177480" progId="Equation.DSMT4">
                  <p:embed/>
                </p:oleObj>
              </mc:Choice>
              <mc:Fallback>
                <p:oleObj name="Equation" r:id="rId4" imgW="965160" imgH="177480" progId="Equation.DSMT4">
                  <p:embed/>
                  <p:pic>
                    <p:nvPicPr>
                      <p:cNvPr id="0" name=""/>
                      <p:cNvPicPr/>
                      <p:nvPr/>
                    </p:nvPicPr>
                    <p:blipFill>
                      <a:blip r:embed="rId5"/>
                      <a:stretch>
                        <a:fillRect/>
                      </a:stretch>
                    </p:blipFill>
                    <p:spPr>
                      <a:xfrm>
                        <a:off x="2942988" y="3197082"/>
                        <a:ext cx="2379640" cy="438355"/>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1667036437"/>
              </p:ext>
            </p:extLst>
          </p:nvPr>
        </p:nvGraphicFramePr>
        <p:xfrm>
          <a:off x="2792863" y="4314445"/>
          <a:ext cx="3239448" cy="956408"/>
        </p:xfrm>
        <a:graphic>
          <a:graphicData uri="http://schemas.openxmlformats.org/presentationml/2006/ole">
            <mc:AlternateContent xmlns:mc="http://schemas.openxmlformats.org/markup-compatibility/2006">
              <mc:Choice xmlns:v="urn:schemas-microsoft-com:vml" Requires="v">
                <p:oleObj spid="_x0000_s2287" name="Equation" r:id="rId6" imgW="1333440" imgH="393480" progId="Equation.DSMT4">
                  <p:embed/>
                </p:oleObj>
              </mc:Choice>
              <mc:Fallback>
                <p:oleObj name="Equation" r:id="rId6" imgW="1333440" imgH="393480" progId="Equation.DSMT4">
                  <p:embed/>
                  <p:pic>
                    <p:nvPicPr>
                      <p:cNvPr id="0" name=""/>
                      <p:cNvPicPr/>
                      <p:nvPr/>
                    </p:nvPicPr>
                    <p:blipFill>
                      <a:blip r:embed="rId7"/>
                      <a:stretch>
                        <a:fillRect/>
                      </a:stretch>
                    </p:blipFill>
                    <p:spPr>
                      <a:xfrm>
                        <a:off x="2792863" y="4314445"/>
                        <a:ext cx="3239448" cy="956408"/>
                      </a:xfrm>
                      <a:prstGeom prst="rect">
                        <a:avLst/>
                      </a:prstGeom>
                    </p:spPr>
                  </p:pic>
                </p:oleObj>
              </mc:Fallback>
            </mc:AlternateContent>
          </a:graphicData>
        </a:graphic>
      </p:graphicFrame>
    </p:spTree>
    <p:extLst>
      <p:ext uri="{BB962C8B-B14F-4D97-AF65-F5344CB8AC3E}">
        <p14:creationId xmlns:p14="http://schemas.microsoft.com/office/powerpoint/2010/main" val="159326963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Tafla 1.6 Algengir umreikningsstuðlar</a:t>
            </a:r>
          </a:p>
        </p:txBody>
      </p:sp>
      <p:graphicFrame>
        <p:nvGraphicFramePr>
          <p:cNvPr id="6" name="Table 5"/>
          <p:cNvGraphicFramePr>
            <a:graphicFrameLocks noGrp="1"/>
          </p:cNvGraphicFramePr>
          <p:nvPr>
            <p:extLst>
              <p:ext uri="{D42A27DB-BD31-4B8C-83A1-F6EECF244321}">
                <p14:modId xmlns:p14="http://schemas.microsoft.com/office/powerpoint/2010/main" val="121803660"/>
              </p:ext>
            </p:extLst>
          </p:nvPr>
        </p:nvGraphicFramePr>
        <p:xfrm>
          <a:off x="457200" y="1574421"/>
          <a:ext cx="8209128" cy="1854200"/>
        </p:xfrm>
        <a:graphic>
          <a:graphicData uri="http://schemas.openxmlformats.org/drawingml/2006/table">
            <a:tbl>
              <a:tblPr firstRow="1" bandRow="1">
                <a:tableStyleId>{5940675A-B579-460E-94D1-54222C63F5DA}</a:tableStyleId>
              </a:tblPr>
              <a:tblGrid>
                <a:gridCol w="2490716">
                  <a:extLst>
                    <a:ext uri="{9D8B030D-6E8A-4147-A177-3AD203B41FA5}">
                      <a16:colId xmlns:a16="http://schemas.microsoft.com/office/drawing/2014/main" xmlns="" val="20000"/>
                    </a:ext>
                  </a:extLst>
                </a:gridCol>
                <a:gridCol w="2402006">
                  <a:extLst>
                    <a:ext uri="{9D8B030D-6E8A-4147-A177-3AD203B41FA5}">
                      <a16:colId xmlns:a16="http://schemas.microsoft.com/office/drawing/2014/main" xmlns="" val="20001"/>
                    </a:ext>
                  </a:extLst>
                </a:gridCol>
                <a:gridCol w="3316406">
                  <a:extLst>
                    <a:ext uri="{9D8B030D-6E8A-4147-A177-3AD203B41FA5}">
                      <a16:colId xmlns:a16="http://schemas.microsoft.com/office/drawing/2014/main" xmlns="" val="20002"/>
                    </a:ext>
                  </a:extLst>
                </a:gridCol>
              </a:tblGrid>
              <a:tr h="370840">
                <a:tc>
                  <a:txBody>
                    <a:bodyPr/>
                    <a:lstStyle/>
                    <a:p>
                      <a:pPr algn="ctr"/>
                      <a:r>
                        <a:t>Lengd</a:t>
                      </a:r>
                    </a:p>
                  </a:txBody>
                  <a:tcPr/>
                </a:tc>
                <a:tc>
                  <a:txBody>
                    <a:bodyPr/>
                    <a:lstStyle/>
                    <a:p>
                      <a:pPr algn="ctr"/>
                      <a:r>
                        <a:t>Rúmmál</a:t>
                      </a:r>
                    </a:p>
                  </a:txBody>
                  <a:tcPr/>
                </a:tc>
                <a:tc>
                  <a:txBody>
                    <a:bodyPr/>
                    <a:lstStyle/>
                    <a:p>
                      <a:pPr algn="ctr"/>
                      <a:r>
                        <a:t>Massi</a:t>
                      </a:r>
                    </a:p>
                  </a:txBody>
                  <a:tcPr/>
                </a:tc>
                <a:extLst>
                  <a:ext uri="{0D108BD9-81ED-4DB2-BD59-A6C34878D82A}">
                    <a16:rowId xmlns:a16="http://schemas.microsoft.com/office/drawing/2014/main" xmlns="" val="10000"/>
                  </a:ext>
                </a:extLst>
              </a:tr>
              <a:tr h="370840">
                <a:tc>
                  <a:txBody>
                    <a:bodyPr/>
                    <a:lstStyle/>
                    <a:p>
                      <a:pPr algn="ctr"/>
                      <a:r>
                        <a:t>1 m = 1.0936 yd.</a:t>
                      </a:r>
                      <a:endParaRPr lang="en-US" dirty="0"/>
                    </a:p>
                  </a:txBody>
                  <a:tcPr/>
                </a:tc>
                <a:tc>
                  <a:txBody>
                    <a:bodyPr/>
                    <a:lstStyle/>
                    <a:p>
                      <a:pPr algn="ctr"/>
                      <a:r>
                        <a:t>1 L = 1.0567 qt.</a:t>
                      </a:r>
                      <a:endParaRPr lang="en-US" dirty="0"/>
                    </a:p>
                  </a:txBody>
                  <a:tcPr/>
                </a:tc>
                <a:tc>
                  <a:txBody>
                    <a:bodyPr/>
                    <a:lstStyle/>
                    <a:p>
                      <a:pPr algn="ctr"/>
                      <a:r>
                        <a:t>1 kg = 2.2046 lb</a:t>
                      </a:r>
                      <a:endParaRPr lang="en-US" dirty="0"/>
                    </a:p>
                  </a:txBody>
                  <a:tcPr/>
                </a:tc>
                <a:extLst>
                  <a:ext uri="{0D108BD9-81ED-4DB2-BD59-A6C34878D82A}">
                    <a16:rowId xmlns:a16="http://schemas.microsoft.com/office/drawing/2014/main" xmlns="" val="10001"/>
                  </a:ext>
                </a:extLst>
              </a:tr>
              <a:tr h="370840">
                <a:tc>
                  <a:txBody>
                    <a:bodyPr/>
                    <a:lstStyle/>
                    <a:p>
                      <a:pPr algn="ctr"/>
                      <a:r>
                        <a:t>1 in. = 2.54 cm (nákvæmt)</a:t>
                      </a:r>
                      <a:endParaRPr lang="en-US" dirty="0"/>
                    </a:p>
                  </a:txBody>
                  <a:tcPr/>
                </a:tc>
                <a:tc>
                  <a:txBody>
                    <a:bodyPr/>
                    <a:lstStyle/>
                    <a:p>
                      <a:pPr algn="ctr"/>
                      <a:r>
                        <a:t>1 qt. = 0.94635 L</a:t>
                      </a:r>
                      <a:endParaRPr lang="en-US" dirty="0"/>
                    </a:p>
                  </a:txBody>
                  <a:tcPr/>
                </a:tc>
                <a:tc>
                  <a:txBody>
                    <a:bodyPr/>
                    <a:lstStyle/>
                    <a:p>
                      <a:pPr algn="ctr"/>
                      <a:r>
                        <a:rPr lang="en-US" dirty="0"/>
                        <a:t>1 </a:t>
                      </a:r>
                      <a:r>
                        <a:rPr lang="en-US" dirty="0" err="1"/>
                        <a:t>lb</a:t>
                      </a:r>
                      <a:r>
                        <a:rPr lang="en-US" dirty="0"/>
                        <a:t> = 453.59 g</a:t>
                      </a:r>
                    </a:p>
                  </a:txBody>
                  <a:tcPr/>
                </a:tc>
                <a:extLst>
                  <a:ext uri="{0D108BD9-81ED-4DB2-BD59-A6C34878D82A}">
                    <a16:rowId xmlns:a16="http://schemas.microsoft.com/office/drawing/2014/main" xmlns="" val="10002"/>
                  </a:ext>
                </a:extLst>
              </a:tr>
              <a:tr h="370840">
                <a:tc>
                  <a:txBody>
                    <a:bodyPr/>
                    <a:lstStyle/>
                    <a:p>
                      <a:pPr algn="ctr"/>
                      <a:r>
                        <a:t>1 km = 0.62137 mi</a:t>
                      </a:r>
                    </a:p>
                  </a:txBody>
                  <a:tcPr/>
                </a:tc>
                <a:tc>
                  <a:txBody>
                    <a:bodyPr/>
                    <a:lstStyle/>
                    <a:p>
                      <a:pPr algn="ctr"/>
                      <a:r>
                        <a:rPr lang="en-US" dirty="0"/>
                        <a:t>1 ft</a:t>
                      </a:r>
                      <a:r>
                        <a:rPr lang="en-US" baseline="30000" dirty="0"/>
                        <a:t>3</a:t>
                      </a:r>
                      <a:r>
                        <a:rPr lang="en-US" dirty="0"/>
                        <a:t> = 28.317 L</a:t>
                      </a:r>
                    </a:p>
                  </a:txBody>
                  <a:tcPr/>
                </a:tc>
                <a:tc>
                  <a:txBody>
                    <a:bodyPr/>
                    <a:lstStyle/>
                    <a:p>
                      <a:pPr algn="ctr"/>
                      <a:r>
                        <a:t>1 (avoirdupois) oz = 28.349 g</a:t>
                      </a:r>
                    </a:p>
                  </a:txBody>
                  <a:tcPr/>
                </a:tc>
                <a:extLst>
                  <a:ext uri="{0D108BD9-81ED-4DB2-BD59-A6C34878D82A}">
                    <a16:rowId xmlns:a16="http://schemas.microsoft.com/office/drawing/2014/main" xmlns="" val="10003"/>
                  </a:ext>
                </a:extLst>
              </a:tr>
              <a:tr h="370840">
                <a:tc>
                  <a:txBody>
                    <a:bodyPr/>
                    <a:lstStyle/>
                    <a:p>
                      <a:pPr algn="ctr"/>
                      <a:r>
                        <a:rPr lang="en-US" dirty="0"/>
                        <a:t>1 mi = 1609.3 m</a:t>
                      </a:r>
                    </a:p>
                  </a:txBody>
                  <a:tcPr/>
                </a:tc>
                <a:tc>
                  <a:txBody>
                    <a:bodyPr/>
                    <a:lstStyle/>
                    <a:p>
                      <a:pPr algn="ctr"/>
                      <a:r>
                        <a:t>1 tbsp = 14.1787 mL</a:t>
                      </a:r>
                      <a:endParaRPr lang="en-US" dirty="0"/>
                    </a:p>
                  </a:txBody>
                  <a:tcPr/>
                </a:tc>
                <a:tc>
                  <a:txBody>
                    <a:bodyPr/>
                    <a:lstStyle/>
                    <a:p>
                      <a:pPr algn="ctr"/>
                      <a:r>
                        <a:t>1 (troy) oz = 31.103 g</a:t>
                      </a:r>
                      <a:endParaRPr lang="en-US" dirty="0"/>
                    </a:p>
                  </a:txBody>
                  <a:tcPr/>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19676308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41326"/>
            <a:ext cx="8062912" cy="946029"/>
          </a:xfrm>
        </p:spPr>
        <p:txBody>
          <a:bodyPr>
            <a:normAutofit/>
          </a:bodyPr>
          <a:lstStyle/>
          <a:p>
            <a:r>
              <a:t>Umreiknistuðlar og víddagreining</a:t>
            </a:r>
          </a:p>
        </p:txBody>
      </p:sp>
      <p:sp>
        <p:nvSpPr>
          <p:cNvPr id="5" name="Text Placeholder 4"/>
          <p:cNvSpPr>
            <a:spLocks noGrp="1"/>
          </p:cNvSpPr>
          <p:nvPr>
            <p:ph type="body" sz="quarter" idx="14"/>
          </p:nvPr>
        </p:nvSpPr>
        <p:spPr>
          <a:xfrm>
            <a:off x="457200" y="1337481"/>
            <a:ext cx="8062912" cy="4672883"/>
          </a:xfrm>
        </p:spPr>
        <p:txBody>
          <a:bodyPr/>
          <a:lstStyle/>
          <a:p>
            <a:pPr marL="342900" indent="-342900">
              <a:buFont typeface="Arial" panose="020B0604020202020204" pitchFamily="34" charset="0"/>
              <a:buChar char="•"/>
            </a:pPr>
            <a:r>
              <a:t>Við verðum að nota það form umreiknistuðla sem leiðir til þess að upprunalega einingin styttist út og skilur aðeins eftir þá einingu sem leitað er að.</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t>Dæmi: Breytið 34 tommum í sentimetra.</a:t>
            </a:r>
          </a:p>
          <a:p>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3620234489"/>
              </p:ext>
            </p:extLst>
          </p:nvPr>
        </p:nvGraphicFramePr>
        <p:xfrm>
          <a:off x="1798638" y="3573463"/>
          <a:ext cx="5541962" cy="1363662"/>
        </p:xfrm>
        <a:graphic>
          <a:graphicData uri="http://schemas.openxmlformats.org/presentationml/2006/ole">
            <mc:AlternateContent xmlns:mc="http://schemas.openxmlformats.org/markup-compatibility/2006">
              <mc:Choice xmlns:v="urn:schemas-microsoft-com:vml" Requires="v">
                <p:oleObj spid="_x0000_s3192" name="Equation" r:id="rId3" imgW="1790640" imgH="431640" progId="Equation.DSMT4">
                  <p:embed/>
                </p:oleObj>
              </mc:Choice>
              <mc:Fallback>
                <p:oleObj name="Equation" r:id="rId3" imgW="1790640" imgH="431640" progId="Equation.DSMT4">
                  <p:embed/>
                  <p:pic>
                    <p:nvPicPr>
                      <p:cNvPr id="0" name="Object 3"/>
                      <p:cNvPicPr>
                        <a:picLocks noChangeAspect="1" noChangeArrowheads="1"/>
                      </p:cNvPicPr>
                      <p:nvPr/>
                    </p:nvPicPr>
                    <p:blipFill>
                      <a:blip r:embed="rId4"/>
                      <a:srcRect/>
                      <a:stretch>
                        <a:fillRect/>
                      </a:stretch>
                    </p:blipFill>
                    <p:spPr bwMode="auto">
                      <a:xfrm>
                        <a:off x="1798638" y="3573463"/>
                        <a:ext cx="5541962" cy="1363662"/>
                      </a:xfrm>
                      <a:prstGeom prst="rect">
                        <a:avLst/>
                      </a:prstGeom>
                      <a:noFill/>
                      <a:ln>
                        <a:noFill/>
                      </a:ln>
                    </p:spPr>
                  </p:pic>
                </p:oleObj>
              </mc:Fallback>
            </mc:AlternateContent>
          </a:graphicData>
        </a:graphic>
      </p:graphicFrame>
      <p:cxnSp>
        <p:nvCxnSpPr>
          <p:cNvPr id="7" name="Straight Connector 6"/>
          <p:cNvCxnSpPr/>
          <p:nvPr/>
        </p:nvCxnSpPr>
        <p:spPr>
          <a:xfrm flipH="1">
            <a:off x="4596858" y="4339991"/>
            <a:ext cx="466461" cy="476201"/>
          </a:xfrm>
          <a:prstGeom prst="line">
            <a:avLst/>
          </a:prstGeom>
          <a:ln w="41275">
            <a:solidFill>
              <a:srgbClr val="FF0000">
                <a:alpha val="98000"/>
              </a:srgb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2104967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Umbreyting hitastigseininga</a:t>
            </a:r>
          </a:p>
        </p:txBody>
      </p:sp>
      <p:sp>
        <p:nvSpPr>
          <p:cNvPr id="5" name="Text Placeholder 4"/>
          <p:cNvSpPr>
            <a:spLocks noGrp="1"/>
          </p:cNvSpPr>
          <p:nvPr>
            <p:ph type="body" sz="quarter" idx="14"/>
          </p:nvPr>
        </p:nvSpPr>
        <p:spPr>
          <a:xfrm>
            <a:off x="457200" y="1214651"/>
            <a:ext cx="8062912" cy="4795713"/>
          </a:xfrm>
        </p:spPr>
        <p:txBody>
          <a:bodyPr>
            <a:normAutofit/>
          </a:bodyPr>
          <a:lstStyle/>
          <a:p>
            <a:pPr marL="342900" indent="-342900">
              <a:buFont typeface="Arial" panose="020B0604020202020204" pitchFamily="34" charset="0"/>
              <a:buChar char="•"/>
            </a:pPr>
            <a:r>
              <a:t>Hitastig vísar til þess hversu heitt eða kalt efni er.</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t>Selsíuskvarði</a:t>
            </a:r>
          </a:p>
          <a:p>
            <a:pPr marL="1074420" lvl="1" indent="-342900">
              <a:buFont typeface="Arial" panose="020B0604020202020204" pitchFamily="34" charset="0"/>
              <a:buChar char="•"/>
            </a:pPr>
            <a:r>
              <a:t>Vatn frýs við 0 °C.</a:t>
            </a:r>
          </a:p>
          <a:p>
            <a:pPr marL="1074420" lvl="1" indent="-342900">
              <a:buFont typeface="Arial" panose="020B0604020202020204" pitchFamily="34" charset="0"/>
              <a:buChar char="•"/>
            </a:pPr>
            <a:r>
              <a:t>Vatn sýður við 100 °C.</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t>Fahrenheitkvarði</a:t>
            </a:r>
          </a:p>
          <a:p>
            <a:pPr marL="1074420" lvl="1" indent="-342900">
              <a:buFont typeface="Arial" panose="020B0604020202020204" pitchFamily="34" charset="0"/>
              <a:buChar char="•"/>
            </a:pPr>
            <a:r>
              <a:t>Vatn frýs við 32 °F.</a:t>
            </a:r>
          </a:p>
          <a:p>
            <a:pPr marL="1074420" lvl="1" indent="-342900">
              <a:buFont typeface="Arial" panose="020B0604020202020204" pitchFamily="34" charset="0"/>
              <a:buChar char="•"/>
            </a:pPr>
            <a:r>
              <a:t>Vatn sýður við 212 °F.</a:t>
            </a:r>
          </a:p>
          <a:p>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t>100 °C spannar sama hitastigsbil og 180 °F.</a:t>
            </a:r>
          </a:p>
          <a:p>
            <a:endParaRPr lang="en-US" dirty="0"/>
          </a:p>
        </p:txBody>
      </p:sp>
    </p:spTree>
    <p:extLst>
      <p:ext uri="{BB962C8B-B14F-4D97-AF65-F5344CB8AC3E}">
        <p14:creationId xmlns:p14="http://schemas.microsoft.com/office/powerpoint/2010/main" val="45108824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Umbreyting hitastigseininga</a:t>
            </a:r>
          </a:p>
        </p:txBody>
      </p:sp>
      <p:sp>
        <p:nvSpPr>
          <p:cNvPr id="5" name="Text Placeholder 4"/>
          <p:cNvSpPr>
            <a:spLocks noGrp="1"/>
          </p:cNvSpPr>
          <p:nvPr>
            <p:ph type="body" sz="quarter" idx="14"/>
          </p:nvPr>
        </p:nvSpPr>
        <p:spPr>
          <a:xfrm>
            <a:off x="457200" y="1241946"/>
            <a:ext cx="8062912" cy="4768418"/>
          </a:xfrm>
        </p:spPr>
        <p:txBody>
          <a:bodyPr>
            <a:normAutofit/>
          </a:bodyPr>
          <a:lstStyle/>
          <a:p>
            <a:pPr marL="342900" indent="-342900">
              <a:buFont typeface="Arial" panose="020B0604020202020204" pitchFamily="34" charset="0"/>
              <a:buChar char="•"/>
            </a:pPr>
            <a:r>
              <a:t>SI-eining hitastigs er kelvin (K).</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t>Ólíkt Celsius- og Fahrenheit-kvörðunum er kelvin-kvarðinn algildur hitakvarði.</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t>Núll kelvin samsvarar lægsta hitastigi sem fræðilega er hægt að ná.</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t>Kelvin-kvarði</a:t>
            </a:r>
          </a:p>
          <a:p>
            <a:pPr marL="1074420" lvl="1" indent="-342900">
              <a:buFont typeface="Arial" panose="020B0604020202020204" pitchFamily="34" charset="0"/>
              <a:buChar char="•"/>
            </a:pPr>
            <a:r>
              <a:t>Vatn frýs við 273.15 K.</a:t>
            </a:r>
          </a:p>
          <a:p>
            <a:pPr marL="1074420" lvl="1" indent="-342900">
              <a:buFont typeface="Arial" panose="020B0604020202020204" pitchFamily="34" charset="0"/>
              <a:buChar char="•"/>
            </a:pPr>
            <a:r>
              <a:t>Vatn sýður við 373.15 K.</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t>100 °C spannar sama hitabil og 100 K.</a:t>
            </a:r>
          </a:p>
          <a:p>
            <a:endParaRPr lang="en-US" dirty="0"/>
          </a:p>
        </p:txBody>
      </p:sp>
    </p:spTree>
    <p:extLst>
      <p:ext uri="{BB962C8B-B14F-4D97-AF65-F5344CB8AC3E}">
        <p14:creationId xmlns:p14="http://schemas.microsoft.com/office/powerpoint/2010/main" val="168663187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41326"/>
            <a:ext cx="8062912" cy="986973"/>
          </a:xfrm>
        </p:spPr>
        <p:txBody>
          <a:bodyPr>
            <a:normAutofit/>
          </a:bodyPr>
          <a:lstStyle/>
          <a:p>
            <a:r>
              <a:t>Stærðfræðileg tengsl milli hitakvarða</a:t>
            </a:r>
          </a:p>
        </p:txBody>
      </p:sp>
      <p:sp>
        <p:nvSpPr>
          <p:cNvPr id="5" name="Text Placeholder 4"/>
          <p:cNvSpPr>
            <a:spLocks noGrp="1"/>
          </p:cNvSpPr>
          <p:nvPr>
            <p:ph type="body" sz="quarter" idx="14"/>
          </p:nvPr>
        </p:nvSpPr>
        <p:spPr>
          <a:xfrm>
            <a:off x="457200" y="1337481"/>
            <a:ext cx="8062912" cy="4672883"/>
          </a:xfrm>
        </p:spPr>
        <p:txBody>
          <a:bodyPr/>
          <a:lstStyle/>
          <a:p>
            <a:pPr marL="0" indent="0">
              <a:buNone/>
            </a:pPr>
            <a:r>
              <a:t>Fahrenheit og Celsíus</a:t>
            </a:r>
          </a:p>
          <a:p>
            <a:endParaRPr lang="en-US" dirty="0"/>
          </a:p>
          <a:p>
            <a:endParaRPr lang="en-US" dirty="0"/>
          </a:p>
          <a:p>
            <a:endParaRPr lang="en-US" dirty="0"/>
          </a:p>
          <a:p>
            <a:endParaRPr lang="en-US" dirty="0"/>
          </a:p>
          <a:p>
            <a:endParaRPr lang="en-US" dirty="0"/>
          </a:p>
          <a:p>
            <a:pPr marL="0" indent="0">
              <a:buNone/>
            </a:pPr>
            <a:r>
              <a:t>Kelvin og Celsíus</a:t>
            </a:r>
          </a:p>
          <a:p>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93287305"/>
              </p:ext>
            </p:extLst>
          </p:nvPr>
        </p:nvGraphicFramePr>
        <p:xfrm>
          <a:off x="1817688" y="2051050"/>
          <a:ext cx="4967287" cy="1379538"/>
        </p:xfrm>
        <a:graphic>
          <a:graphicData uri="http://schemas.openxmlformats.org/presentationml/2006/ole">
            <mc:AlternateContent xmlns:mc="http://schemas.openxmlformats.org/markup-compatibility/2006">
              <mc:Choice xmlns:v="urn:schemas-microsoft-com:vml" Requires="v">
                <p:oleObj spid="_x0000_s4334" name="Equation" r:id="rId3" imgW="1752480" imgH="482400" progId="Equation.DSMT4">
                  <p:embed/>
                </p:oleObj>
              </mc:Choice>
              <mc:Fallback>
                <p:oleObj name="Equation" r:id="rId3" imgW="1752480" imgH="482400" progId="Equation.DSMT4">
                  <p:embed/>
                  <p:pic>
                    <p:nvPicPr>
                      <p:cNvPr id="0" name="Object 9"/>
                      <p:cNvPicPr>
                        <a:picLocks noChangeAspect="1" noChangeArrowheads="1"/>
                      </p:cNvPicPr>
                      <p:nvPr/>
                    </p:nvPicPr>
                    <p:blipFill>
                      <a:blip r:embed="rId4"/>
                      <a:srcRect/>
                      <a:stretch>
                        <a:fillRect/>
                      </a:stretch>
                    </p:blipFill>
                    <p:spPr bwMode="auto">
                      <a:xfrm>
                        <a:off x="1817688" y="2051050"/>
                        <a:ext cx="4967287" cy="1379538"/>
                      </a:xfrm>
                      <a:prstGeom prst="rect">
                        <a:avLst/>
                      </a:prstGeom>
                      <a:noFill/>
                      <a:ln>
                        <a:noFill/>
                      </a:ln>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500176926"/>
              </p:ext>
            </p:extLst>
          </p:nvPr>
        </p:nvGraphicFramePr>
        <p:xfrm>
          <a:off x="2701925" y="5180013"/>
          <a:ext cx="3157538" cy="692150"/>
        </p:xfrm>
        <a:graphic>
          <a:graphicData uri="http://schemas.openxmlformats.org/presentationml/2006/ole">
            <mc:AlternateContent xmlns:mc="http://schemas.openxmlformats.org/markup-compatibility/2006">
              <mc:Choice xmlns:v="urn:schemas-microsoft-com:vml" Requires="v">
                <p:oleObj spid="_x0000_s4335" name="Equation" r:id="rId5" imgW="1130040" imgH="241200" progId="Equation.DSMT4">
                  <p:embed/>
                </p:oleObj>
              </mc:Choice>
              <mc:Fallback>
                <p:oleObj name="Equation" r:id="rId5" imgW="1130040" imgH="241200" progId="Equation.DSMT4">
                  <p:embed/>
                  <p:pic>
                    <p:nvPicPr>
                      <p:cNvPr id="0" name="Object 6"/>
                      <p:cNvPicPr>
                        <a:picLocks noChangeAspect="1" noChangeArrowheads="1"/>
                      </p:cNvPicPr>
                      <p:nvPr/>
                    </p:nvPicPr>
                    <p:blipFill>
                      <a:blip r:embed="rId6"/>
                      <a:srcRect/>
                      <a:stretch>
                        <a:fillRect/>
                      </a:stretch>
                    </p:blipFill>
                    <p:spPr bwMode="auto">
                      <a:xfrm>
                        <a:off x="2701925" y="5180013"/>
                        <a:ext cx="3157538" cy="692150"/>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29636310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t>Mynd 1.28</a:t>
            </a:r>
          </a:p>
        </p:txBody>
      </p:sp>
      <p:sp>
        <p:nvSpPr>
          <p:cNvPr id="7" name="Figure Legend"/>
          <p:cNvSpPr>
            <a:spLocks noGrp="1"/>
          </p:cNvSpPr>
          <p:nvPr>
            <p:ph type="body" sz="quarter" idx="14"/>
          </p:nvPr>
        </p:nvSpPr>
        <p:spPr/>
        <p:txBody>
          <a:bodyPr>
            <a:normAutofit/>
          </a:bodyPr>
          <a:lstStyle/>
          <a:p>
            <a:pPr marL="0" indent="0">
              <a:buNone/>
            </a:pPr>
            <a:r>
              <a:t>Hitakvarðarnir Fahrenheit, Celsíus og kelvin eru bornir saman.</a:t>
            </a:r>
          </a:p>
        </p:txBody>
      </p:sp>
    </p:spTree>
    <p:extLst>
      <p:ext uri="{BB962C8B-B14F-4D97-AF65-F5344CB8AC3E}">
        <p14:creationId xmlns:p14="http://schemas.microsoft.com/office/powerpoint/2010/main" val="429278468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p:txBody>
          <a:bodyPr/>
          <a:lstStyle/>
          <a:p>
            <a:r>
              <a:t>Dæmi 55</a:t>
            </a:r>
          </a:p>
        </p:txBody>
      </p:sp>
      <p:sp>
        <p:nvSpPr>
          <p:cNvPr id="3" name="Figure Legend" hidden="1"/>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126998258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hidden="1"/>
          <p:cNvSpPr>
            <a:spLocks noGrp="1"/>
          </p:cNvSpPr>
          <p:nvPr>
            <p:ph type="title"/>
          </p:nvPr>
        </p:nvSpPr>
        <p:spPr/>
        <p:txBody>
          <a:bodyPr>
            <a:normAutofit/>
          </a:bodyPr>
          <a:lstStyle/>
          <a:p>
            <a:pPr algn="r"/>
            <a:r>
              <a:t>AUÐ SÍÐA</a:t>
            </a:r>
          </a:p>
        </p:txBody>
      </p:sp>
      <p:sp>
        <p:nvSpPr>
          <p:cNvPr id="6" name="Disclaimer" hidden="1">
            <a:extLst>
              <a:ext uri="{FF2B5EF4-FFF2-40B4-BE49-F238E27FC236}">
                <a16:creationId xmlns:a16="http://schemas.microsoft.com/office/drawing/2014/main" xmlns="" id="{23610FE2-4480-4F8A-8087-953E5D3DD02E}"/>
              </a:ext>
            </a:extLst>
          </p:cNvPr>
          <p:cNvSpPr>
            <a:spLocks noGrp="1"/>
          </p:cNvSpPr>
          <p:nvPr>
            <p:ph type="ftr" sz="quarter" idx="11"/>
          </p:nvPr>
        </p:nvSpPr>
        <p:spPr>
          <a:xfrm>
            <a:off x="457200" y="6492875"/>
            <a:ext cx="7827818" cy="283845"/>
          </a:xfrm>
        </p:spPr>
        <p:txBody>
          <a:bodyPr/>
          <a:lstStyle/>
          <a:p>
            <a:r>
              <a:t>Þetta viðbótarefni frá OpenStax er © Rice University samkvæmt CC-BY 4.0 alþjóðlegu leyfi; það má afrita eða breyta því en geta verður uppruna frá OpenStax, Rice University og taka verður fram allar breytingar. Allar myndir sem eignaðar eru öðrum heimildum eru sömuleiðis fáanlegar til afritunar, en geta verður uppruna þeirra.</a:t>
            </a:r>
          </a:p>
        </p:txBody>
      </p:sp>
      <p:sp>
        <p:nvSpPr>
          <p:cNvPr id="7" name="Copyright"/>
          <p:cNvSpPr>
            <a:spLocks noGrp="1"/>
          </p:cNvSpPr>
          <p:nvPr>
            <p:ph type="body" sz="quarter" idx="14"/>
          </p:nvPr>
        </p:nvSpPr>
        <p:spPr>
          <a:xfrm>
            <a:off x="457200" y="1107617"/>
            <a:ext cx="8062912" cy="5256973"/>
          </a:xfrm>
        </p:spPr>
        <p:txBody>
          <a:bodyPr anchor="ctr">
            <a:noAutofit/>
          </a:bodyPr>
          <a:lstStyle/>
          <a:p>
            <a:pPr marL="0" indent="0">
              <a:buNone/>
            </a:pPr>
            <a:r>
              <a:t>Þetta viðbótarefni frá OpenStax er © Rice University samkvæmt CC-BY 4.0 alþjóðlegu leyfi; það má afrita eða breyta því en geta verður uppruna frá OpenStax, Rice University og taka verður fram allar breytingar.</a:t>
            </a:r>
            <a:endParaRPr lang="en-US" sz="1600" dirty="0"/>
          </a:p>
        </p:txBody>
      </p:sp>
    </p:spTree>
    <p:extLst>
      <p:ext uri="{BB962C8B-B14F-4D97-AF65-F5344CB8AC3E}">
        <p14:creationId xmlns:p14="http://schemas.microsoft.com/office/powerpoint/2010/main" val="674073860"/>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4928</TotalTime>
  <Words>4520</Words>
  <Application>Microsoft Office PowerPoint</Application>
  <PresentationFormat>On-screen Show (4:3)</PresentationFormat>
  <Paragraphs>513</Paragraphs>
  <Slides>85</Slides>
  <Notes>1</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85</vt:i4>
      </vt:variant>
    </vt:vector>
  </HeadingPairs>
  <TitlesOfParts>
    <vt:vector size="91" baseType="lpstr">
      <vt:lpstr>MS PGothic</vt:lpstr>
      <vt:lpstr>Arial</vt:lpstr>
      <vt:lpstr>Calibri</vt:lpstr>
      <vt:lpstr>Calibri Light</vt:lpstr>
      <vt:lpstr>Office Theme</vt:lpstr>
      <vt:lpstr>Equation</vt:lpstr>
      <vt:lpstr>PowerPoint Presentation</vt:lpstr>
      <vt:lpstr>Chapter Outline</vt:lpstr>
      <vt:lpstr>Figure 1.1</vt:lpstr>
      <vt:lpstr>Learning Objectives</vt:lpstr>
      <vt:lpstr>Chemistry in Context</vt:lpstr>
      <vt:lpstr>Figure 1.2</vt:lpstr>
      <vt:lpstr>Chemistry the Central Science</vt:lpstr>
      <vt:lpstr>Figure 1.3</vt:lpstr>
      <vt:lpstr>Chemistry and Everyday Life</vt:lpstr>
      <vt:lpstr>The Scientific Method</vt:lpstr>
      <vt:lpstr>The Domains of Chemistry</vt:lpstr>
      <vt:lpstr>Figure 1.4</vt:lpstr>
      <vt:lpstr>Figure 1.5</vt:lpstr>
      <vt:lpstr>Learning Objectives</vt:lpstr>
      <vt:lpstr>Phases and Classification of Matter</vt:lpstr>
      <vt:lpstr>Figure 1.6</vt:lpstr>
      <vt:lpstr>Plasma: A Fourth State of Matter</vt:lpstr>
      <vt:lpstr>Figure 1.7</vt:lpstr>
      <vt:lpstr>Mass vs. Weight</vt:lpstr>
      <vt:lpstr>Law of Conservation of Matter</vt:lpstr>
      <vt:lpstr>Figure 1.8</vt:lpstr>
      <vt:lpstr>Elements</vt:lpstr>
      <vt:lpstr>Pure Substances and Mixtures</vt:lpstr>
      <vt:lpstr>Figure 1.9</vt:lpstr>
      <vt:lpstr>Pure Substances and Mixtures</vt:lpstr>
      <vt:lpstr>Two Type of Mixtures</vt:lpstr>
      <vt:lpstr>Figure 1.10</vt:lpstr>
      <vt:lpstr>Figure 1.11</vt:lpstr>
      <vt:lpstr>Atoms and Molecules</vt:lpstr>
      <vt:lpstr>Figure 1.12</vt:lpstr>
      <vt:lpstr>Figure 1.13</vt:lpstr>
      <vt:lpstr>Figure 1.14</vt:lpstr>
      <vt:lpstr>Figure 1.15</vt:lpstr>
      <vt:lpstr>Figure 1.16</vt:lpstr>
      <vt:lpstr>Figure 1.17</vt:lpstr>
      <vt:lpstr>Learning Objectives</vt:lpstr>
      <vt:lpstr>Physical and Chemical Properties</vt:lpstr>
      <vt:lpstr>Figure 1.18</vt:lpstr>
      <vt:lpstr>Physical and Chemical Properties</vt:lpstr>
      <vt:lpstr>Figure 1.19</vt:lpstr>
      <vt:lpstr>Figure 1.20</vt:lpstr>
      <vt:lpstr>Figure 1.21</vt:lpstr>
      <vt:lpstr>Extensive Properties and Intensive Properties</vt:lpstr>
      <vt:lpstr>Figure 1.22</vt:lpstr>
      <vt:lpstr>Learning Objectives</vt:lpstr>
      <vt:lpstr>Measurements</vt:lpstr>
      <vt:lpstr>Units</vt:lpstr>
      <vt:lpstr>Table 1.2 Base Units of the SI System</vt:lpstr>
      <vt:lpstr>Table 1.3 Common Unit Prefixes</vt:lpstr>
      <vt:lpstr>Table 1.3: Common Unit Prefixes</vt:lpstr>
      <vt:lpstr>Common SI Base Units: Length</vt:lpstr>
      <vt:lpstr>Figure 1.23</vt:lpstr>
      <vt:lpstr>Common SI Base Units: Mass</vt:lpstr>
      <vt:lpstr>Figure 1.24</vt:lpstr>
      <vt:lpstr>Common SI Base Units: Temperature</vt:lpstr>
      <vt:lpstr>Common SI Base Units: Time</vt:lpstr>
      <vt:lpstr>Derived SI Units: Volume and Density</vt:lpstr>
      <vt:lpstr>Figure 1.25</vt:lpstr>
      <vt:lpstr>Density</vt:lpstr>
      <vt:lpstr>Learning Objectives</vt:lpstr>
      <vt:lpstr>Measurement Uncertainty, Accuracy, and Precision</vt:lpstr>
      <vt:lpstr>1.5 Measurement Uncertainty, Accuracy, and Precision</vt:lpstr>
      <vt:lpstr>Figure 1.26</vt:lpstr>
      <vt:lpstr>Significant Figures</vt:lpstr>
      <vt:lpstr>Significant Figures</vt:lpstr>
      <vt:lpstr>Significant Figures</vt:lpstr>
      <vt:lpstr>Significant Figures in Calculations</vt:lpstr>
      <vt:lpstr>Significant Figures in Calculations</vt:lpstr>
      <vt:lpstr>Example 1.7</vt:lpstr>
      <vt:lpstr>Example 1.7</vt:lpstr>
      <vt:lpstr>Accuracy and Precision</vt:lpstr>
      <vt:lpstr>Figure 1.27</vt:lpstr>
      <vt:lpstr>Table 1.5 Volume (ML) of Cough Medicine Delivered by 10-oz (296 ML) Dispensers </vt:lpstr>
      <vt:lpstr>Learning Objectives</vt:lpstr>
      <vt:lpstr>Mathematical Treatment of Measurement Results</vt:lpstr>
      <vt:lpstr>PowerPoint Presentation</vt:lpstr>
      <vt:lpstr>Conversion Factors and Dimensional Analysis</vt:lpstr>
      <vt:lpstr>Table 1.6 Common Conversion Factors</vt:lpstr>
      <vt:lpstr>Conversion Factors and Dimensional Analysis</vt:lpstr>
      <vt:lpstr>Conversion of Temperature Units</vt:lpstr>
      <vt:lpstr>Conversion of Temperature Units</vt:lpstr>
      <vt:lpstr>Mathematical Relationships Between Temperature Scales</vt:lpstr>
      <vt:lpstr>Figure 1.28</vt:lpstr>
      <vt:lpstr>Exercise 55</vt:lpstr>
      <vt:lpstr>BLANK page</vt:lpstr>
    </vt:vector>
  </TitlesOfParts>
  <Company>WNI</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Chemistry - Chapter 1 - Essential Ideas</dc:title>
  <dc:creator>Spuddy McSpare</dc:creator>
  <cp:lastModifiedBy>Sarah Evans</cp:lastModifiedBy>
  <cp:revision>292</cp:revision>
  <cp:lastPrinted>2015-06-09T23:57:19Z</cp:lastPrinted>
  <dcterms:created xsi:type="dcterms:W3CDTF">2012-06-04T02:13:36Z</dcterms:created>
  <dcterms:modified xsi:type="dcterms:W3CDTF">2019-12-03T18:31:47Z</dcterms:modified>
</cp:coreProperties>
</file>