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drawings/vmlDrawing1.vml" ContentType="application/vnd.openxmlformats-officedocument.vmlDrawing"/>
  <Override PartName="/ppt/drawings/vmlDrawing2.vml" ContentType="application/vnd.openxmlformats-officedocument.vmlDrawing"/>
  <Override PartName="/ppt/drawings/vmlDrawing3.vml" ContentType="application/vnd.openxmlformats-officedocument.vmlDrawing"/>
  <Override PartName="/ppt/drawings/vmlDrawing4.vml" ContentType="application/vnd.openxmlformats-officedocument.vmlDrawing"/>
  <Override PartName="/ppt/drawings/vmlDrawing5.vml" ContentType="application/vnd.openxmlformats-officedocument.vmlDrawing"/>
  <Override PartName="/ppt/drawings/vmlDrawing6.vml" ContentType="application/vnd.openxmlformats-officedocument.vmlDrawing"/>
  <Override PartName="/ppt/drawings/vmlDrawing7.vml" ContentType="application/vnd.openxmlformats-officedocument.vmlDrawing"/>
  <Override PartName="/ppt/embeddings/oleObject1.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109"/>
  </p:notesMasterIdLst>
  <p:handoutMasterIdLst>
    <p:handoutMasterId r:id="rId110"/>
  </p:handoutMasterIdLst>
  <p:sldIdLst>
    <p:sldId id="256" r:id="rId2"/>
    <p:sldId id="336" r:id="rId3"/>
    <p:sldId id="282" r:id="rId4"/>
    <p:sldId id="337" r:id="rId5"/>
    <p:sldId id="338" r:id="rId6"/>
    <p:sldId id="339" r:id="rId7"/>
    <p:sldId id="340" r:id="rId8"/>
    <p:sldId id="341" r:id="rId9"/>
    <p:sldId id="291" r:id="rId10"/>
    <p:sldId id="343" r:id="rId11"/>
    <p:sldId id="342" r:id="rId12"/>
    <p:sldId id="290" r:id="rId13"/>
    <p:sldId id="344" r:id="rId14"/>
    <p:sldId id="289" r:id="rId15"/>
    <p:sldId id="345" r:id="rId16"/>
    <p:sldId id="287" r:id="rId17"/>
    <p:sldId id="346" r:id="rId18"/>
    <p:sldId id="347" r:id="rId19"/>
    <p:sldId id="348" r:id="rId20"/>
    <p:sldId id="349" r:id="rId21"/>
    <p:sldId id="286" r:id="rId22"/>
    <p:sldId id="350" r:id="rId23"/>
    <p:sldId id="285" r:id="rId24"/>
    <p:sldId id="351" r:id="rId25"/>
    <p:sldId id="352" r:id="rId26"/>
    <p:sldId id="284" r:id="rId27"/>
    <p:sldId id="353" r:id="rId28"/>
    <p:sldId id="354" r:id="rId29"/>
    <p:sldId id="355" r:id="rId30"/>
    <p:sldId id="356" r:id="rId31"/>
    <p:sldId id="331" r:id="rId32"/>
    <p:sldId id="357" r:id="rId33"/>
    <p:sldId id="277" r:id="rId34"/>
    <p:sldId id="304" r:id="rId35"/>
    <p:sldId id="303" r:id="rId36"/>
    <p:sldId id="301" r:id="rId37"/>
    <p:sldId id="302" r:id="rId38"/>
    <p:sldId id="358" r:id="rId39"/>
    <p:sldId id="359" r:id="rId40"/>
    <p:sldId id="332" r:id="rId41"/>
    <p:sldId id="360" r:id="rId42"/>
    <p:sldId id="333" r:id="rId43"/>
    <p:sldId id="361" r:id="rId44"/>
    <p:sldId id="298" r:id="rId45"/>
    <p:sldId id="334" r:id="rId46"/>
    <p:sldId id="362" r:id="rId47"/>
    <p:sldId id="363" r:id="rId48"/>
    <p:sldId id="296" r:id="rId49"/>
    <p:sldId id="364" r:id="rId50"/>
    <p:sldId id="365" r:id="rId51"/>
    <p:sldId id="375" r:id="rId52"/>
    <p:sldId id="366" r:id="rId53"/>
    <p:sldId id="367" r:id="rId54"/>
    <p:sldId id="368" r:id="rId55"/>
    <p:sldId id="369" r:id="rId56"/>
    <p:sldId id="370" r:id="rId57"/>
    <p:sldId id="371" r:id="rId58"/>
    <p:sldId id="372" r:id="rId59"/>
    <p:sldId id="373" r:id="rId60"/>
    <p:sldId id="295" r:id="rId61"/>
    <p:sldId id="374" r:id="rId62"/>
    <p:sldId id="376" r:id="rId63"/>
    <p:sldId id="377" r:id="rId64"/>
    <p:sldId id="378" r:id="rId65"/>
    <p:sldId id="379" r:id="rId66"/>
    <p:sldId id="292" r:id="rId67"/>
    <p:sldId id="311" r:id="rId68"/>
    <p:sldId id="380" r:id="rId69"/>
    <p:sldId id="381" r:id="rId70"/>
    <p:sldId id="308" r:id="rId71"/>
    <p:sldId id="382" r:id="rId72"/>
    <p:sldId id="310" r:id="rId73"/>
    <p:sldId id="384" r:id="rId74"/>
    <p:sldId id="309" r:id="rId75"/>
    <p:sldId id="307" r:id="rId76"/>
    <p:sldId id="383" r:id="rId77"/>
    <p:sldId id="385" r:id="rId78"/>
    <p:sldId id="386" r:id="rId79"/>
    <p:sldId id="306" r:id="rId80"/>
    <p:sldId id="305" r:id="rId81"/>
    <p:sldId id="387" r:id="rId82"/>
    <p:sldId id="388" r:id="rId83"/>
    <p:sldId id="312" r:id="rId84"/>
    <p:sldId id="316" r:id="rId85"/>
    <p:sldId id="389" r:id="rId86"/>
    <p:sldId id="390" r:id="rId87"/>
    <p:sldId id="315" r:id="rId88"/>
    <p:sldId id="314" r:id="rId89"/>
    <p:sldId id="391" r:id="rId90"/>
    <p:sldId id="392" r:id="rId91"/>
    <p:sldId id="393" r:id="rId92"/>
    <p:sldId id="394" r:id="rId93"/>
    <p:sldId id="318" r:id="rId94"/>
    <p:sldId id="319" r:id="rId95"/>
    <p:sldId id="395" r:id="rId96"/>
    <p:sldId id="396" r:id="rId97"/>
    <p:sldId id="317" r:id="rId98"/>
    <p:sldId id="313" r:id="rId99"/>
    <p:sldId id="322" r:id="rId100"/>
    <p:sldId id="321" r:id="rId101"/>
    <p:sldId id="324" r:id="rId102"/>
    <p:sldId id="320" r:id="rId103"/>
    <p:sldId id="325" r:id="rId104"/>
    <p:sldId id="273" r:id="rId105"/>
    <p:sldId id="327" r:id="rId106"/>
    <p:sldId id="330" r:id="rId107"/>
    <p:sldId id="335" r:id="rId10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64" autoAdjust="0"/>
    <p:restoredTop sz="86401" autoAdjust="0"/>
  </p:normalViewPr>
  <p:slideViewPr>
    <p:cSldViewPr snapToGrid="0" snapToObjects="1">
      <p:cViewPr varScale="1">
        <p:scale>
          <a:sx n="109" d="100"/>
          <a:sy n="109" d="100"/>
        </p:scale>
        <p:origin x="1520" y="176"/>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notesMaster" Target="notesMasters/notesMaster1.xml"/><Relationship Id="rId110" Type="http://schemas.openxmlformats.org/officeDocument/2006/relationships/handoutMaster" Target="handoutMasters/handout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 Id="rId2" Type="http://schemas.openxmlformats.org/officeDocument/2006/relationships/image" Target="../media/image9.wmf"/><Relationship Id="rId3"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vml.rels><?xml version='1.0' encoding='utf-8'?>
<ns0:Relationships xmlns:ns0="http://schemas.openxmlformats.org/package/2006/relationships"><ns0:Relationship Id="rId1" Type="http://schemas.openxmlformats.org/officeDocument/2006/relationships/image" Target="../media/v3_image28_61dadd191c72.png" /></ns0: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1.wmf"/><Relationship Id="rId2" Type="http://schemas.openxmlformats.org/officeDocument/2006/relationships/image" Target="../media/image3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3.wmf"/><Relationship Id="rId2" Type="http://schemas.openxmlformats.org/officeDocument/2006/relationships/image" Target="../media/image4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5.wmf"/><Relationship Id="rId2" Type="http://schemas.openxmlformats.org/officeDocument/2006/relationships/image" Target="../media/image4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1.wmf"/><Relationship Id="rId2" Type="http://schemas.openxmlformats.org/officeDocument/2006/relationships/image" Target="../media/image52.wmf"/><Relationship Id="rId3" Type="http://schemas.openxmlformats.org/officeDocument/2006/relationships/image" Target="../media/image5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8/20/19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241DD-C5D6-4048-8EAD-0DF536064423}" type="datetimeFigureOut">
              <a:rPr lang="en-US" smtClean="0"/>
              <a:t>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D5CDC3-E2C5-4AEF-855A-7CA5CFA66F4E}" type="slidenum">
              <a:rPr lang="en-US" smtClean="0"/>
              <a:t>‹#›</a:t>
            </a:fld>
            <a:endParaRPr lang="en-US"/>
          </a:p>
        </p:txBody>
      </p:sp>
    </p:spTree>
    <p:extLst>
      <p:ext uri="{BB962C8B-B14F-4D97-AF65-F5344CB8AC3E}">
        <p14:creationId xmlns:p14="http://schemas.microsoft.com/office/powerpoint/2010/main" val="3636731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66c868442c59.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80536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414063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2516362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2056422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E8455FC7-E002-49DF-9F84-921207C8F3CE}" type="datetime4">
              <a:rPr lang="en-US" smtClean="0"/>
              <a:t>August 20, 2019</a:t>
            </a:fld>
            <a:endParaRPr lang="en-US" dirty="0"/>
          </a:p>
        </p:txBody>
      </p:sp>
      <p:sp>
        <p:nvSpPr>
          <p:cNvPr id="5" name="Footer Placeholder 4"/>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6981DE43-6664-4240-A1F7-E4C2B442834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2280023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BB552C34-B4DB-41DF-A87F-EB9523420B51}" type="datetime4">
              <a:rPr lang="en-US" smtClean="0"/>
              <a:t>August 20, 2019</a:t>
            </a:fld>
            <a:endParaRPr lang="en-US"/>
          </a:p>
        </p:txBody>
      </p:sp>
      <p:sp>
        <p:nvSpPr>
          <p:cNvPr id="6" name="Footer Placeholder 5"/>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041F36C6-65EC-45B3-B005-150838FDAD33}"/>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EC9E669F-3909-40DF-9CE5-C6801D4E7932}" type="datetime4">
              <a:rPr lang="en-US" smtClean="0"/>
              <a:t>August 20, 2019</a:t>
            </a:fld>
            <a:endParaRPr lang="en-US"/>
          </a:p>
        </p:txBody>
      </p:sp>
      <p:sp>
        <p:nvSpPr>
          <p:cNvPr id="5" name="Footer Placeholder 4"/>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6" name="Slide Number Placeholder 5"/>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6432682D-0B8C-4A42-AD87-D8015823317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C3BF85EF-322A-4140-A563-A61DFA000809}" type="datetime4">
              <a:rPr lang="en-US" smtClean="0"/>
              <a:t>August 20, 2019</a:t>
            </a:fld>
            <a:endParaRPr lang="en-US"/>
          </a:p>
        </p:txBody>
      </p:sp>
      <p:sp>
        <p:nvSpPr>
          <p:cNvPr id="6" name="Footer Placeholder 5"/>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CAC78A8F-528B-426E-9D00-0BACE626F50D}"/>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0FE11471-3C26-4D98-873A-4AE74550E3C7}"/>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879496155"/>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16" r:id="rId6"/>
    <p:sldLayoutId id="2147483914"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6" Type="http://schemas.openxmlformats.org/officeDocument/2006/relationships/image" Target="../media/image99.png" /><ns0:Relationship Id="rId7" Type="http://schemas.openxmlformats.org/officeDocument/2006/relationships/image" Target="../media/v3_image100_90460234cfd0.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0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oleObject" Target="../embeddings/oleObject1.bin"/><Relationship Id="rId4" Type="http://schemas.openxmlformats.org/officeDocument/2006/relationships/image" Target="../media/image8.wmf"/><Relationship Id="rId5" Type="http://schemas.openxmlformats.org/officeDocument/2006/relationships/oleObject" Target="../embeddings/oleObject2.bin"/><Relationship Id="rId6" Type="http://schemas.openxmlformats.org/officeDocument/2006/relationships/image" Target="../media/image9.wmf"/><Relationship Id="rId7" Type="http://schemas.openxmlformats.org/officeDocument/2006/relationships/oleObject" Target="../embeddings/oleObject3.bin"/><Relationship Id="rId8" Type="http://schemas.openxmlformats.org/officeDocument/2006/relationships/image" Target="../media/image10.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ns0:Relationships xmlns:ns0="http://schemas.openxmlformats.org/package/2006/relationships"><ns0:Relationship Id="rId1" Type="http://schemas.openxmlformats.org/officeDocument/2006/relationships/slideLayout" Target="../slideLayouts/slideLayout3.xml" /><ns0:Relationship Id="rId4" Type="http://schemas.openxmlformats.org/officeDocument/2006/relationships/image" Target="../media/v3_image108_b73f908a2b6c.png" /></ns0:Relationships>
</file>

<file path=ppt/slides/_rels/slide32.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oleObject" Target="../embeddings/oleObject4.bin"/><Relationship Id="rId4" Type="http://schemas.openxmlformats.org/officeDocument/2006/relationships/image" Target="../media/image16.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3" Type="http://schemas.openxmlformats.org/officeDocument/2006/relationships/image" Target="../media/image10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1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3" Type="http://schemas.openxmlformats.org/officeDocument/2006/relationships/image" Target="../media/image11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1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4" Type="http://schemas.openxmlformats.org/officeDocument/2006/relationships/image" Target="../media/image11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2.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image" Target="../media/image11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15.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4" Type="http://schemas.openxmlformats.org/officeDocument/2006/relationships/image" Target="../media/image116.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BLq5NibwV5g"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ns0:Relationships xmlns:ns0="http://schemas.openxmlformats.org/package/2006/relationships"><ns0:Relationship Id="rId1" Type="http://schemas.openxmlformats.org/officeDocument/2006/relationships/vmlDrawing" Target="../drawings/vmlDrawing3.vml" /><ns0:Relationship Id="rId2" Type="http://schemas.openxmlformats.org/officeDocument/2006/relationships/slideLayout" Target="../slideLayouts/slideLayout2.xml" /><ns0:Relationship Id="rId3" Type="http://schemas.openxmlformats.org/officeDocument/2006/relationships/oleObject" Target="../embeddings/oleObject5.bin" /><ns0:Relationship Id="rId4" Type="http://schemas.openxmlformats.org/officeDocument/2006/relationships/image" Target="../media/v3_image28_61dadd191c72.png" /></ns0: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vmlDrawing" Target="../drawings/vmlDrawing4.vml"/><Relationship Id="rId2" Type="http://schemas.openxmlformats.org/officeDocument/2006/relationships/slideLayout" Target="../slideLayouts/slideLayout2.xml"/><Relationship Id="rId3" Type="http://schemas.openxmlformats.org/officeDocument/2006/relationships/oleObject" Target="../embeddings/oleObject6.bin"/><Relationship Id="rId4" Type="http://schemas.openxmlformats.org/officeDocument/2006/relationships/image" Target="../media/image31.wmf"/><Relationship Id="rId5" Type="http://schemas.openxmlformats.org/officeDocument/2006/relationships/oleObject" Target="../embeddings/oleObject7.bin"/><Relationship Id="rId6" Type="http://schemas.openxmlformats.org/officeDocument/2006/relationships/image" Target="../media/image32.w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20_c9145670a7e1.png" /></ns0:Relationships>
</file>

<file path=ppt/slides/_rels/slide71.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21_c02ced5869fd.png" /></ns0: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22.jpg"/></Relationships>
</file>

<file path=ppt/slides/_rels/slide73.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23_1d894c815aeb.png" /></ns0: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24_52e5898cd6f6.png" /></ns0: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25_cad86ae39542.png" /></ns0: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27.jpg"/></Relationships>
</file>

<file path=ppt/slides/_rels/slide85.xml.rels><?xml version='1.0' encoding='UTF-8' standalone='yes'?>
<Relationships xmlns="http://schemas.openxmlformats.org/package/2006/relationships"><Relationship Id="rId1" Type="http://schemas.openxmlformats.org/officeDocument/2006/relationships/vmlDrawing" Target="../drawings/vmlDrawing5.vml"/><Relationship Id="rId2" Type="http://schemas.openxmlformats.org/officeDocument/2006/relationships/slideLayout" Target="../slideLayouts/slideLayout2.xml"/><Relationship Id="rId3" Type="http://schemas.openxmlformats.org/officeDocument/2006/relationships/oleObject" Target="../embeddings/oleObject8.bin"/><Relationship Id="rId4" Type="http://schemas.openxmlformats.org/officeDocument/2006/relationships/image" Target="../media/image43.wmf"/><Relationship Id="rId5" Type="http://schemas.openxmlformats.org/officeDocument/2006/relationships/oleObject" Target="../embeddings/oleObject9.bin"/><Relationship Id="rId6" Type="http://schemas.openxmlformats.org/officeDocument/2006/relationships/image" Target="../media/image44.wmf"/></Relationships>
</file>

<file path=ppt/slides/_rels/slide86.xml.rels><?xml version='1.0' encoding='UTF-8' standalone='yes'?>
<Relationships xmlns="http://schemas.openxmlformats.org/package/2006/relationships"><Relationship Id="rId1" Type="http://schemas.openxmlformats.org/officeDocument/2006/relationships/vmlDrawing" Target="../drawings/vmlDrawing6.vml"/><Relationship Id="rId2" Type="http://schemas.openxmlformats.org/officeDocument/2006/relationships/slideLayout" Target="../slideLayouts/slideLayout2.xml"/><Relationship Id="rId3" Type="http://schemas.openxmlformats.org/officeDocument/2006/relationships/oleObject" Target="../embeddings/oleObject10.bin"/><Relationship Id="rId4" Type="http://schemas.openxmlformats.org/officeDocument/2006/relationships/image" Target="../media/image45.wmf"/><Relationship Id="rId5" Type="http://schemas.openxmlformats.org/officeDocument/2006/relationships/oleObject" Target="../embeddings/oleObject11.bin"/><Relationship Id="rId6" Type="http://schemas.openxmlformats.org/officeDocument/2006/relationships/image" Target="../media/image46.wmf"/></Relationships>
</file>

<file path=ppt/slides/_rels/slide87.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28_37b20f1ba914.png" /></ns0:Relationships>
</file>

<file path=ppt/slides/_rels/slide88.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29_09918928f58e.png" /></ns0: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31_77417b95e85f.png" /></ns0: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vmlDrawing" Target="../drawings/vmlDrawing7.vml"/><Relationship Id="rId2" Type="http://schemas.openxmlformats.org/officeDocument/2006/relationships/slideLayout" Target="../slideLayouts/slideLayout2.xml"/><Relationship Id="rId3" Type="http://schemas.openxmlformats.org/officeDocument/2006/relationships/oleObject" Target="../embeddings/oleObject12.bin"/><Relationship Id="rId4" Type="http://schemas.openxmlformats.org/officeDocument/2006/relationships/image" Target="../media/image51.wmf"/><Relationship Id="rId5" Type="http://schemas.openxmlformats.org/officeDocument/2006/relationships/oleObject" Target="../embeddings/oleObject13.bin"/><Relationship Id="rId6" Type="http://schemas.openxmlformats.org/officeDocument/2006/relationships/image" Target="../media/image52.wmf"/><Relationship Id="rId7" Type="http://schemas.openxmlformats.org/officeDocument/2006/relationships/oleObject" Target="../embeddings/oleObject14.bin"/><Relationship Id="rId8" Type="http://schemas.openxmlformats.org/officeDocument/2006/relationships/image" Target="../media/image53.wm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3" Type="http://schemas.openxmlformats.org/officeDocument/2006/relationships/image" Target="../media/image132.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ns0:Relationships xmlns:ns0="http://schemas.openxmlformats.org/package/2006/relationships"><ns0:Relationship Id="rId1" Type="http://schemas.openxmlformats.org/officeDocument/2006/relationships/slideLayout" Target="../slideLayouts/slideLayout7.xml" /><ns0:Relationship Id="rId4" Type="http://schemas.openxmlformats.org/officeDocument/2006/relationships/image" Target="../media/v3_image137_41a6044c7dc4.png" /></ns0: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 Id="rId7" Type="http://schemas.openxmlformats.org/officeDocument/2006/relationships/image" Target="../media/image99.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40.jp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41.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0" y="1000678"/>
            <a:ext cx="9144000" cy="709154"/>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3000"/>
              <a:t>Kafli 11 Lausnir og kvoður</a:t>
            </a:r>
          </a:p>
        </p:txBody>
      </p:sp>
      <p:pic>
        <p:nvPicPr>
          <p:cNvPr id="10" name="Picture 6" descr="slide_0001_img_001.png"/>
          <p:cNvPicPr>
            <a:picLocks noChangeAspect="1"/>
          </p:cNvPicPr>
          <p:nvPr/>
        </p:nvPicPr>
        <p:blipFill>
          <a:blip r:embed="rId6"/>
          <a:srcRect/>
          <a:stretch>
            <a:fillRect/>
          </a:stretch>
        </p:blipFill>
        <p:spPr>
          <a:xfrm>
            <a:off x="7017183" y="365986"/>
            <a:ext cx="1829055" cy="447737"/>
          </a:xfrm>
          <a:prstGeom prst="rect">
            <a:avLst/>
          </a:prstGeom>
        </p:spPr>
      </p:pic>
      <p:pic>
        <p:nvPicPr>
          <p:cNvPr id="11" name="Picture 3" descr="slide_0001_img_002.png"/>
          <p:cNvPicPr>
            <a:picLocks noChangeAspect="1"/>
          </p:cNvPicPr>
          <p:nvPr/>
        </p:nvPicPr>
        <p:blipFill>
          <a:blip r:embed="rId7"/>
          <a:srcRect/>
          <a:stretch>
            <a:fillRect/>
          </a:stretch>
        </p:blipFill>
        <p:spPr>
          <a:xfrm>
            <a:off x="3407965" y="2504061"/>
            <a:ext cx="2320268" cy="3002699"/>
          </a:xfrm>
          <a:prstGeom prst="rect">
            <a:avLst/>
          </a:prstGeom>
        </p:spPr>
      </p:pic>
      <p:sp>
        <p:nvSpPr>
          <p:cNvPr id="9"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p:txBody>
      </p:sp>
      <p:sp>
        <p:nvSpPr>
          <p:cNvPr id="12"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14" name="codex-title-cleanup-text"/>
          <p:cNvSpPr txBox="1"/>
          <p:nvPr/>
        </p:nvSpPr>
        <p:spPr>
          <a:xfrm>
            <a:off x="600000" y="1120000"/>
            <a:ext cx="7944000" cy="650000"/>
          </a:xfrm>
          <a:prstGeom prst="rect">
            <a:avLst/>
          </a:prstGeom>
          <a:noFill/>
        </p:spPr>
        <p:txBody>
          <a:bodyPr wrap="none">
            <a:spAutoFit/>
          </a:bodyPr>
          <a:lstStyle/>
          <a:p>
            <a:pPr algn="ctr"/>
            <a:r>
              <a:rPr sz="3000">
                <a:solidFill>
                  <a:srgbClr val="63AC4F"/>
                </a:solidFill>
                <a:latin typeface="Arial"/>
              </a:rPr>
              <a:t>Kafli 11 Lausnir og kvoður</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Efnisyfirlit kafla</a:t>
            </a:r>
          </a:p>
        </p:txBody>
      </p:sp>
      <p:sp>
        <p:nvSpPr>
          <p:cNvPr id="3" name="Content Placeholder 2"/>
          <p:cNvSpPr>
            <a:spLocks noGrp="1"/>
          </p:cNvSpPr>
          <p:nvPr>
            <p:ph idx="1"/>
          </p:nvPr>
        </p:nvSpPr>
        <p:spPr/>
        <p:txBody>
          <a:bodyPr/>
          <a:lstStyle/>
          <a:p>
            <a:r>
              <a:rPr/>
              <a:t>11.1 Upplausnarferlið</a:t>
            </a:r>
          </a:p>
          <a:p>
            <a:r>
              <a:rPr/>
              <a:t>11.2 Raflausnir</a:t>
            </a:r>
          </a:p>
          <a:p>
            <a:r>
              <a:rPr/>
              <a:t>11.3 Leysni</a:t>
            </a:r>
          </a:p>
          <a:p>
            <a:r>
              <a:rPr/>
              <a:t>11.4 Samsafnseiginleikar</a:t>
            </a:r>
          </a:p>
          <a:p>
            <a:r>
              <a:rPr/>
              <a:t>11.5 Kvoður</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46113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11.1</a:t>
            </a:r>
          </a:p>
        </p:txBody>
      </p:sp>
      <p:sp>
        <p:nvSpPr>
          <p:cNvPr id="7" name="Figure Legend"/>
          <p:cNvSpPr>
            <a:spLocks noGrp="1"/>
          </p:cNvSpPr>
          <p:nvPr>
            <p:ph idx="13"/>
          </p:nvPr>
        </p:nvSpPr>
        <p:spPr/>
        <p:txBody>
          <a:bodyPr wrap="square">
            <a:normAutofit/>
          </a:bodyPr>
          <a:lstStyle/>
          <a:p>
            <a:pPr>
              <a:spcBef>
                <a:spcPts val="0"/>
              </a:spcBef>
              <a:spcAft>
                <a:spcPts val="0"/>
              </a:spcAft>
            </a:pPr>
            <a:r>
              <a:rPr sz="1400"/>
              <a:t>Kóralrif, eins og þetta í þjóðgarðinum á Palmyra-hringrifinu, eru lífsnauðsynleg fyrir vistkerfi heimshafanna en þeim stafar ógn af loftslagsbreytingum og uppleystri mengun. Sjávarlíf er háð hinni tilteknu efnasamsetningu þeirrar flóknu blöndu sem við þekkjum sem sjó. (framlag: breytt verk eftir „USFWS – Pacific Region“/Wikimedia Commons)</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52519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11.1 Upplausnarferlið</a:t>
            </a:r>
          </a:p>
          <a:p>
            <a:pPr lvl="1"/>
            <a:r>
              <a:rPr/>
              <a:t>Lýsa grunneiginleikum lausna og hvernig þær myndast</a:t>
            </a:r>
          </a:p>
          <a:p>
            <a:pPr lvl="1"/>
            <a:r>
              <a:rPr/>
              <a:t>Spá fyrir um hvort tiltekin blanda muni mynda lausn út frá sameindaeiginleikum efna hennar</a:t>
            </a:r>
          </a:p>
          <a:p>
            <a:pPr lvl="1"/>
            <a:r>
              <a:rPr/>
              <a:t>Útskýra hvers vegna sumar lausnir ýmist gefa frá sér eða taka til sín varma þegar þær myndast</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00399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Upprifjun á lausnum</a:t>
            </a:r>
          </a:p>
        </p:txBody>
      </p:sp>
      <p:sp>
        <p:nvSpPr>
          <p:cNvPr id="3" name="Content Placeholder 2"/>
          <p:cNvSpPr>
            <a:spLocks noGrp="1"/>
          </p:cNvSpPr>
          <p:nvPr>
            <p:ph idx="1"/>
          </p:nvPr>
        </p:nvSpPr>
        <p:spPr/>
        <p:txBody>
          <a:bodyPr/>
          <a:lstStyle/>
          <a:p>
            <a:r>
              <a:rPr/>
              <a:t>Lausnir eru einsleitar blöndur sem samanstanda af tveimur eða fleiri efnum.</a:t>
            </a:r>
          </a:p>
          <a:p>
            <a:pPr lvl="1"/>
            <a:r>
              <a:rPr/>
              <a:t>Leyst efni: efnið sem er leyst upp</a:t>
            </a:r>
          </a:p>
          <a:p>
            <a:pPr lvl="1"/>
            <a:endParaRPr lang="en-US" dirty="0"/>
          </a:p>
          <a:p>
            <a:pPr lvl="1"/>
            <a:r>
              <a:rPr/>
              <a:t>Leysir: efnið sem leysir upp</a:t>
            </a:r>
          </a:p>
          <a:p>
            <a:pPr lvl="2"/>
            <a:r>
              <a:rPr/>
              <a:t>Venjulega til staðar í mestu magni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25694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Upprifjun á lausnum</a:t>
            </a:r>
          </a:p>
        </p:txBody>
      </p:sp>
      <p:sp>
        <p:nvSpPr>
          <p:cNvPr id="3" name="Content Placeholder 2"/>
          <p:cNvSpPr>
            <a:spLocks noGrp="1"/>
          </p:cNvSpPr>
          <p:nvPr>
            <p:ph idx="1"/>
          </p:nvPr>
        </p:nvSpPr>
        <p:spPr/>
        <p:txBody>
          <a:bodyPr/>
          <a:lstStyle/>
          <a:p>
            <a:r>
              <a:rPr/>
              <a:t>Lausnir geta verið til í öllum 3 hamunum.</a:t>
            </a:r>
          </a:p>
          <a:p>
            <a:endParaRPr lang="en-US" dirty="0"/>
          </a:p>
          <a:p>
            <a:pPr lvl="1"/>
            <a:r>
              <a:rPr/>
              <a:t>Fastar lausnir: málmblöndur (tveir eða fleiri málmar)</a:t>
            </a:r>
          </a:p>
          <a:p>
            <a:pPr lvl="1"/>
            <a:endParaRPr lang="en-US" dirty="0"/>
          </a:p>
          <a:p>
            <a:pPr lvl="1"/>
            <a:r>
              <a:rPr/>
              <a:t>Gaslausnir: Dæmi: loft — samanstendur af köfnunarefni, súrefni og öðrum lofttegundum</a:t>
            </a:r>
          </a:p>
          <a:p>
            <a:pPr lvl="1"/>
            <a:endParaRPr lang="en-US" dirty="0"/>
          </a:p>
          <a:p>
            <a:pPr lvl="1"/>
            <a:r>
              <a:rPr/>
              <a:t>Vökvamkenndar lausnir: Þetta er það sem við munum aðallega fjalla um í þessum kafla. Aðallega lausnir þar sem vatn er leysirinn (vatnslausnir).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55802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Upplausnarferlið</a:t>
            </a:r>
          </a:p>
        </p:txBody>
      </p:sp>
      <p:sp>
        <p:nvSpPr>
          <p:cNvPr id="3" name="Content Placeholder 2"/>
          <p:cNvSpPr>
            <a:spLocks noGrp="1"/>
          </p:cNvSpPr>
          <p:nvPr>
            <p:ph idx="1"/>
          </p:nvPr>
        </p:nvSpPr>
        <p:spPr/>
        <p:txBody>
          <a:bodyPr/>
          <a:lstStyle/>
          <a:p>
            <a:pPr>
              <a:spcBef>
                <a:spcPct val="20000"/>
              </a:spcBef>
              <a:buFont typeface="Times" pitchFamily="14" charset="0"/>
              <a:buChar char="•"/>
            </a:pPr>
            <a:r>
              <a:rPr/>
              <a:t>Skoðum upplausn mismunandi leystra efna í vatni.</a:t>
            </a:r>
          </a:p>
          <a:p>
            <a:pPr>
              <a:spcBef>
                <a:spcPct val="20000"/>
              </a:spcBef>
              <a:buFont typeface="Times" pitchFamily="14" charset="0"/>
              <a:buChar char="•"/>
            </a:pPr>
            <a:endParaRPr lang="en-US" altLang="en-US" dirty="0">
              <a:ea typeface="Osaka" pitchFamily="14" charset="-128"/>
            </a:endParaRPr>
          </a:p>
          <a:p>
            <a:pPr>
              <a:spcBef>
                <a:spcPct val="20000"/>
              </a:spcBef>
              <a:buFont typeface="Times" pitchFamily="14" charset="0"/>
              <a:buChar char="•"/>
            </a:pPr>
            <a:r>
              <a:rPr/>
              <a:t>Súkrósi, C12H22O11(s)</a:t>
            </a:r>
          </a:p>
          <a:p>
            <a:pPr>
              <a:spcBef>
                <a:spcPct val="20000"/>
              </a:spcBef>
              <a:buFont typeface="Times" pitchFamily="14" charset="0"/>
              <a:buChar char="•"/>
            </a:pPr>
            <a:endParaRPr lang="en-US" altLang="en-US" dirty="0">
              <a:ea typeface="Osaka" pitchFamily="14" charset="-128"/>
            </a:endParaRPr>
          </a:p>
          <a:p>
            <a:pPr>
              <a:spcBef>
                <a:spcPct val="20000"/>
              </a:spcBef>
              <a:buFont typeface="Times" pitchFamily="14" charset="0"/>
              <a:buChar char="•"/>
            </a:pPr>
            <a:r>
              <a:rPr/>
              <a:t>Álsúlfat, Al2(SO4)3(s)</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73032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Eiginleikar lausna</a:t>
            </a:r>
          </a:p>
        </p:txBody>
      </p:sp>
      <p:sp>
        <p:nvSpPr>
          <p:cNvPr id="3" name="Content Placeholder 2"/>
          <p:cNvSpPr>
            <a:spLocks noGrp="1"/>
          </p:cNvSpPr>
          <p:nvPr>
            <p:ph idx="1"/>
          </p:nvPr>
        </p:nvSpPr>
        <p:spPr>
          <a:xfrm>
            <a:off x="628650" y="955965"/>
            <a:ext cx="7886700" cy="4634344"/>
          </a:xfrm>
        </p:spPr>
        <p:txBody>
          <a:bodyPr>
            <a:normAutofit/>
          </a:bodyPr>
          <a:lstStyle/>
          <a:p>
            <a:pPr marL="514350" indent="-514350">
              <a:spcBef>
                <a:spcPct val="20000"/>
              </a:spcBef>
              <a:buFont typeface="+mj-lt"/>
              <a:buAutoNum type="arabicParenR"/>
            </a:pPr>
            <a:r>
              <a:rPr/>
              <a:t>Einsleit</a:t>
            </a:r>
          </a:p>
          <a:p>
            <a:pPr marL="514350" indent="-514350">
              <a:spcBef>
                <a:spcPct val="20000"/>
              </a:spcBef>
              <a:buFont typeface="+mj-lt"/>
              <a:buAutoNum type="arabicParenR"/>
            </a:pPr>
            <a:endParaRPr lang="en-US" altLang="en-US" dirty="0">
              <a:ea typeface="Osaka" pitchFamily="14" charset="-128"/>
            </a:endParaRPr>
          </a:p>
          <a:p>
            <a:pPr marL="514350" indent="-514350">
              <a:spcBef>
                <a:spcPct val="20000"/>
              </a:spcBef>
              <a:buFont typeface="+mj-lt"/>
              <a:buAutoNum type="arabicParenR"/>
            </a:pPr>
            <a:r>
              <a:rPr/>
              <a:t>Hamur lausnarinnar er venjulega sá sami og leysisins.</a:t>
            </a:r>
          </a:p>
          <a:p>
            <a:pPr marL="514350" indent="-514350">
              <a:spcBef>
                <a:spcPct val="20000"/>
              </a:spcBef>
              <a:buFont typeface="+mj-lt"/>
              <a:buAutoNum type="arabicParenR"/>
            </a:pPr>
            <a:endParaRPr lang="en-US" altLang="en-US" sz="1800" dirty="0">
              <a:ea typeface="Osaka" pitchFamily="14" charset="-128"/>
            </a:endParaRPr>
          </a:p>
          <a:p>
            <a:pPr lvl="1">
              <a:spcBef>
                <a:spcPct val="20000"/>
              </a:spcBef>
              <a:buFont typeface="Times" pitchFamily="14" charset="0"/>
              <a:buChar char="•"/>
            </a:pPr>
            <a:r>
              <a:rPr/>
              <a:t>En eiginleikar lausnarinnar og hreina leysisins geta verið mjög ólíkir (11.4).</a:t>
            </a:r>
          </a:p>
          <a:p>
            <a:pPr>
              <a:spcBef>
                <a:spcPct val="20000"/>
              </a:spcBef>
            </a:pPr>
            <a:endParaRPr lang="en-US" altLang="en-US" dirty="0">
              <a:ea typeface="Osaka" pitchFamily="14" charset="-128"/>
            </a:endParaRPr>
          </a:p>
          <a:p>
            <a:pPr marL="514350" indent="-514350">
              <a:spcBef>
                <a:spcPct val="20000"/>
              </a:spcBef>
              <a:buFont typeface="+mj-lt"/>
              <a:buAutoNum type="arabicParenR" startAt="3"/>
            </a:pPr>
            <a:r>
              <a:rPr/>
              <a:t>Uppleysta efnið sest ekki til eða skilur sig frá lausninni, jafnvel þótt það sé þyngra en leysirinn.</a:t>
            </a:r>
          </a:p>
          <a:p>
            <a:pPr marL="514350" indent="-514350">
              <a:spcBef>
                <a:spcPct val="20000"/>
              </a:spcBef>
              <a:buFont typeface="+mj-lt"/>
              <a:buAutoNum type="arabicParenR" startAt="3"/>
            </a:pPr>
            <a:endParaRPr lang="en-US" altLang="en-US" dirty="0">
              <a:ea typeface="Osaka" pitchFamily="14" charset="-128"/>
            </a:endParaRPr>
          </a:p>
          <a:p>
            <a:pPr marL="514350" indent="-514350">
              <a:spcBef>
                <a:spcPct val="20000"/>
              </a:spcBef>
              <a:buFont typeface="+mj-lt"/>
              <a:buAutoNum type="arabicParenR" startAt="3"/>
            </a:pPr>
            <a:r>
              <a:rPr/>
              <a:t>Innihaldsefni lausnar dreifast og samanstanda af blöndu aðskilinna sameinda, frumeinda og/eða jóna.</a:t>
            </a:r>
          </a:p>
          <a:p>
            <a:pPr marL="0" indent="0">
              <a:buNone/>
            </a:pPr>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99109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e" descr="The first photo shows a small mound of an orange crystalline solid. There is a right-facing arrow. The second photo shows a translucent, colorless liquid in a clear container. There is a right-facing arrow. The third photo shows a translucent orange liquid in a clear, covered container."/>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2086379"/>
            <a:ext cx="7886700" cy="1534304"/>
          </a:xfrm>
        </p:spPr>
      </p:pic>
      <p:sp>
        <p:nvSpPr>
          <p:cNvPr id="7" name="Figure Legend"/>
          <p:cNvSpPr>
            <a:spLocks noGrp="1"/>
          </p:cNvSpPr>
          <p:nvPr>
            <p:ph idx="13"/>
          </p:nvPr>
        </p:nvSpPr>
        <p:spPr/>
        <p:txBody>
          <a:bodyPr>
            <a:normAutofit/>
          </a:bodyPr>
          <a:lstStyle/>
          <a:p>
            <a:r>
              <a:rPr/>
              <a:t>Þegar kalíumdíkrómat (K2Cr2O7) er blandað við vatn myndar það einsleita appelsínugula lausn. (heimild: breytt verk eftir Mark Ott)</a:t>
            </a:r>
          </a:p>
        </p:txBody>
      </p:sp>
      <p:sp>
        <p:nvSpPr>
          <p:cNvPr id="8" name="Figure Number">
            <a:extLst>
              <a:ext uri="{FF2B5EF4-FFF2-40B4-BE49-F238E27FC236}">
                <a16:creationId xmlns:a16="http://schemas.microsoft.com/office/drawing/2014/main" id="{C32E3E97-A9CF-47FB-ADBD-68586E68E38D}"/>
              </a:ext>
            </a:extLst>
          </p:cNvPr>
          <p:cNvSpPr>
            <a:spLocks noGrp="1"/>
          </p:cNvSpPr>
          <p:nvPr>
            <p:ph type="title"/>
          </p:nvPr>
        </p:nvSpPr>
        <p:spPr>
          <a:xfrm>
            <a:off x="628650" y="365127"/>
            <a:ext cx="7886700" cy="424583"/>
          </a:xfrm>
        </p:spPr>
        <p:txBody>
          <a:bodyPr/>
          <a:lstStyle/>
          <a:p>
            <a:r>
              <a:rPr/>
              <a:t>Mynd 11.2</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88123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Upprifjun á millisameindakröftum (IMFs)</a:t>
            </a:r>
          </a:p>
        </p:txBody>
      </p:sp>
      <p:sp>
        <p:nvSpPr>
          <p:cNvPr id="3" name="Content Placeholder 2"/>
          <p:cNvSpPr>
            <a:spLocks noGrp="1"/>
          </p:cNvSpPr>
          <p:nvPr>
            <p:ph idx="1"/>
          </p:nvPr>
        </p:nvSpPr>
        <p:spPr/>
        <p:txBody>
          <a:bodyPr/>
          <a:lstStyle/>
          <a:p>
            <a:r>
              <a:rPr/>
              <a:t>Rifjum upp millisameindakrafta (IMFs).</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92265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Myndun lausna</a:t>
            </a:r>
          </a:p>
        </p:txBody>
      </p:sp>
      <p:sp>
        <p:nvSpPr>
          <p:cNvPr id="3" name="Content Placeholder 2"/>
          <p:cNvSpPr>
            <a:spLocks noGrp="1"/>
          </p:cNvSpPr>
          <p:nvPr>
            <p:ph idx="1"/>
          </p:nvPr>
        </p:nvSpPr>
        <p:spPr/>
        <p:txBody>
          <a:bodyPr/>
          <a:lstStyle/>
          <a:p>
            <a:r>
              <a:rPr/>
              <a:t>Þrjár gerðir millisameindakrafta hafa áhrif á hvort efni myndi lausn.</a:t>
            </a:r>
          </a:p>
          <a:p>
            <a:endParaRPr lang="en-US" dirty="0"/>
          </a:p>
          <a:p>
            <a:pPr marL="457200" indent="-457200">
              <a:buFont typeface="+mj-lt"/>
              <a:buAutoNum type="arabicParenR"/>
            </a:pPr>
            <a:r>
              <a:rPr/>
              <a:t>leyst efni-leyst efni</a:t>
            </a:r>
          </a:p>
          <a:p>
            <a:pPr marL="457200" indent="-457200">
              <a:buFont typeface="+mj-lt"/>
              <a:buAutoNum type="arabicParenR"/>
            </a:pPr>
            <a:endParaRPr lang="en-US" dirty="0"/>
          </a:p>
          <a:p>
            <a:pPr marL="457200" indent="-457200">
              <a:buFont typeface="+mj-lt"/>
              <a:buAutoNum type="arabicParenR"/>
            </a:pPr>
            <a:r>
              <a:rPr/>
              <a:t>leysir-leysir</a:t>
            </a:r>
          </a:p>
          <a:p>
            <a:pPr marL="457200" indent="-457200">
              <a:buFont typeface="+mj-lt"/>
              <a:buAutoNum type="arabicParenR"/>
            </a:pPr>
            <a:endParaRPr lang="en-US" dirty="0"/>
          </a:p>
          <a:p>
            <a:pPr marL="457200" indent="-457200">
              <a:buFont typeface="+mj-lt"/>
              <a:buAutoNum type="arabicParenR"/>
            </a:pPr>
            <a:r>
              <a:rPr/>
              <a:t>leyst efni-leysir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11241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11.3</a:t>
            </a:r>
          </a:p>
        </p:txBody>
      </p:sp>
      <p:sp>
        <p:nvSpPr>
          <p:cNvPr id="7" name="Figure Legend"/>
          <p:cNvSpPr>
            <a:spLocks noGrp="1"/>
          </p:cNvSpPr>
          <p:nvPr>
            <p:ph idx="13"/>
          </p:nvPr>
        </p:nvSpPr>
        <p:spPr/>
        <p:txBody>
          <a:bodyPr>
            <a:normAutofit/>
          </a:bodyPr>
          <a:lstStyle/>
          <a:p>
            <a:r>
              <a:rPr/>
              <a:t>Sýni af helíum og argon blandast sjálfkrafa og mynda lausn.</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40846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Myndun lausna</a:t>
            </a:r>
          </a:p>
        </p:txBody>
      </p:sp>
      <p:sp>
        <p:nvSpPr>
          <p:cNvPr id="3" name="Content Placeholder 2"/>
          <p:cNvSpPr>
            <a:spLocks noGrp="1"/>
          </p:cNvSpPr>
          <p:nvPr>
            <p:ph idx="1"/>
          </p:nvPr>
        </p:nvSpPr>
        <p:spPr>
          <a:xfrm>
            <a:off x="628650" y="955965"/>
            <a:ext cx="7886700" cy="4343399"/>
          </a:xfrm>
        </p:spPr>
        <p:txBody>
          <a:bodyPr/>
          <a:lstStyle/>
          <a:p>
            <a:r>
              <a:rPr/>
              <a:t>Við getum litið á myndun lausna sem skrefaskipt ferli.</a:t>
            </a:r>
          </a:p>
          <a:p>
            <a:endParaRPr lang="en-US" dirty="0"/>
          </a:p>
          <a:p>
            <a:r>
              <a:rPr/>
              <a:t>Skref 1: Yfirvinna þarf IMFs milli agna uppleysts efnis. Orka er tekin upp.</a:t>
            </a:r>
          </a:p>
          <a:p>
            <a:endParaRPr lang="en-US" dirty="0"/>
          </a:p>
          <a:p>
            <a:r>
              <a:rPr/>
              <a:t>Skref 2: Yfirvinna þarf IMFs milli agna leysis. Orka er tekin upp.</a:t>
            </a:r>
          </a:p>
          <a:p>
            <a:endParaRPr lang="en-US" dirty="0"/>
          </a:p>
          <a:p>
            <a:r>
              <a:rPr/>
              <a:t>Skref 3: Aðdráttarkraftar leysisöfnunar milli uppleysts efnis og leysis myndast. Orka losnar.</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24246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11.4</a:t>
            </a:r>
          </a:p>
        </p:txBody>
      </p:sp>
      <p:sp>
        <p:nvSpPr>
          <p:cNvPr id="7" name="Figure Legend"/>
          <p:cNvSpPr>
            <a:spLocks noGrp="1"/>
          </p:cNvSpPr>
          <p:nvPr>
            <p:ph idx="13"/>
          </p:nvPr>
        </p:nvSpPr>
        <p:spPr/>
        <p:txBody>
          <a:bodyPr>
            <a:normAutofit/>
          </a:bodyPr>
          <a:lstStyle/>
          <a:p>
            <a:r>
              <a:rPr/>
              <a:t>Þessi skýringarmynd af upplausn sýnir skrefaskipt ferli sem felur í sér innverminn aðskilnað einda uppleysts efnis og leysis (skref 1 og 2) og útverma solvötun (skref 3).</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7277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Myndun lausna</a:t>
            </a:r>
          </a:p>
        </p:txBody>
      </p:sp>
      <p:sp>
        <p:nvSpPr>
          <p:cNvPr id="3" name="Content Placeholder 2"/>
          <p:cNvSpPr>
            <a:spLocks noGrp="1"/>
          </p:cNvSpPr>
          <p:nvPr>
            <p:ph idx="1"/>
          </p:nvPr>
        </p:nvSpPr>
        <p:spPr>
          <a:xfrm>
            <a:off x="628650" y="955965"/>
            <a:ext cx="7886700" cy="5164280"/>
          </a:xfrm>
        </p:spPr>
        <p:txBody>
          <a:bodyPr/>
          <a:lstStyle/>
          <a:p>
            <a:r>
              <a:rPr/>
              <a:t>Hlutfallsleg stærð orkubreytinganna í þessum þremur skrefum ákvarðar hvort myndun lausnarinnar er útvermin, innvermin eða á sér alls ekki stað.</a:t>
            </a:r>
          </a:p>
          <a:p>
            <a:pPr marL="457200" indent="-457200">
              <a:buFont typeface="+mj-lt"/>
              <a:buAutoNum type="arabicParenR"/>
            </a:pPr>
            <a:r>
              <a:rPr/>
              <a:t>Ef,</a:t>
            </a:r>
          </a:p>
          <a:p>
            <a:endParaRPr lang="en-US" dirty="0"/>
          </a:p>
          <a:p>
            <a:endParaRPr lang="en-US" dirty="0"/>
          </a:p>
          <a:p>
            <a:pPr marL="457200" indent="-457200">
              <a:buFont typeface="+mj-lt"/>
              <a:buAutoNum type="arabicParenR" startAt="2"/>
            </a:pPr>
            <a:r>
              <a:rPr/>
              <a:t>Ef,</a:t>
            </a:r>
          </a:p>
          <a:p>
            <a:endParaRPr lang="en-US" dirty="0"/>
          </a:p>
          <a:p>
            <a:endParaRPr lang="en-US" dirty="0"/>
          </a:p>
          <a:p>
            <a:pPr marL="457200" indent="-457200">
              <a:buFont typeface="+mj-lt"/>
              <a:buAutoNum type="arabicParenR" startAt="3"/>
            </a:pPr>
            <a:r>
              <a:rPr/>
              <a:t>Ef,</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544952875"/>
              </p:ext>
            </p:extLst>
          </p:nvPr>
        </p:nvGraphicFramePr>
        <p:xfrm>
          <a:off x="2894660" y="2244003"/>
          <a:ext cx="2680598" cy="551151"/>
        </p:xfrm>
        <a:graphic>
          <a:graphicData uri="http://schemas.openxmlformats.org/presentationml/2006/ole">
            <mc:AlternateContent xmlns:mc="http://schemas.openxmlformats.org/markup-compatibility/2006">
              <mc:Choice xmlns:v="urn:schemas-microsoft-com:vml" Requires="v">
                <p:oleObj spid="_x0000_s1134" name="Equation" r:id="rId3" imgW="1358640" imgH="279360" progId="Equation.DSMT4">
                  <p:embed/>
                </p:oleObj>
              </mc:Choice>
              <mc:Fallback>
                <p:oleObj name="Equation" r:id="rId3" imgW="1358640" imgH="279360" progId="Equation.DSMT4">
                  <p:embed/>
                  <p:pic>
                    <p:nvPicPr>
                      <p:cNvPr id="0" name=""/>
                      <p:cNvPicPr/>
                      <p:nvPr/>
                    </p:nvPicPr>
                    <p:blipFill>
                      <a:blip r:embed="rId4"/>
                      <a:stretch>
                        <a:fillRect/>
                      </a:stretch>
                    </p:blipFill>
                    <p:spPr>
                      <a:xfrm>
                        <a:off x="2894660" y="2244003"/>
                        <a:ext cx="2680598" cy="551151"/>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856089631"/>
              </p:ext>
            </p:extLst>
          </p:nvPr>
        </p:nvGraphicFramePr>
        <p:xfrm>
          <a:off x="2894659" y="3433545"/>
          <a:ext cx="2680598" cy="551151"/>
        </p:xfrm>
        <a:graphic>
          <a:graphicData uri="http://schemas.openxmlformats.org/presentationml/2006/ole">
            <mc:AlternateContent xmlns:mc="http://schemas.openxmlformats.org/markup-compatibility/2006">
              <mc:Choice xmlns:v="urn:schemas-microsoft-com:vml" Requires="v">
                <p:oleObj spid="_x0000_s1135" name="Equation" r:id="rId5" imgW="1358640" imgH="279360" progId="Equation.DSMT4">
                  <p:embed/>
                </p:oleObj>
              </mc:Choice>
              <mc:Fallback>
                <p:oleObj name="Equation" r:id="rId5" imgW="1358640" imgH="279360" progId="Equation.DSMT4">
                  <p:embed/>
                  <p:pic>
                    <p:nvPicPr>
                      <p:cNvPr id="0" name=""/>
                      <p:cNvPicPr/>
                      <p:nvPr/>
                    </p:nvPicPr>
                    <p:blipFill>
                      <a:blip r:embed="rId6"/>
                      <a:stretch>
                        <a:fillRect/>
                      </a:stretch>
                    </p:blipFill>
                    <p:spPr>
                      <a:xfrm>
                        <a:off x="2894659" y="3433545"/>
                        <a:ext cx="2680598" cy="551151"/>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715090296"/>
              </p:ext>
            </p:extLst>
          </p:nvPr>
        </p:nvGraphicFramePr>
        <p:xfrm>
          <a:off x="2894659" y="4683559"/>
          <a:ext cx="2809587" cy="542201"/>
        </p:xfrm>
        <a:graphic>
          <a:graphicData uri="http://schemas.openxmlformats.org/presentationml/2006/ole">
            <mc:AlternateContent xmlns:mc="http://schemas.openxmlformats.org/markup-compatibility/2006">
              <mc:Choice xmlns:v="urn:schemas-microsoft-com:vml" Requires="v">
                <p:oleObj spid="_x0000_s1136" name="Equation" r:id="rId7" imgW="1447560" imgH="279360" progId="Equation.DSMT4">
                  <p:embed/>
                </p:oleObj>
              </mc:Choice>
              <mc:Fallback>
                <p:oleObj name="Equation" r:id="rId7" imgW="1447560" imgH="279360" progId="Equation.DSMT4">
                  <p:embed/>
                  <p:pic>
                    <p:nvPicPr>
                      <p:cNvPr id="0" name=""/>
                      <p:cNvPicPr/>
                      <p:nvPr/>
                    </p:nvPicPr>
                    <p:blipFill>
                      <a:blip r:embed="rId8"/>
                      <a:stretch>
                        <a:fillRect/>
                      </a:stretch>
                    </p:blipFill>
                    <p:spPr>
                      <a:xfrm>
                        <a:off x="2894659" y="4683559"/>
                        <a:ext cx="2809587" cy="542201"/>
                      </a:xfrm>
                      <a:prstGeom prst="rect">
                        <a:avLst/>
                      </a:prstGeom>
                    </p:spPr>
                  </p:pic>
                </p:oleObj>
              </mc:Fallback>
            </mc:AlternateContent>
          </a:graphicData>
        </a:graphic>
      </p:graphicFrame>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21950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11.5</a:t>
            </a:r>
          </a:p>
        </p:txBody>
      </p:sp>
      <p:sp>
        <p:nvSpPr>
          <p:cNvPr id="7" name="Figure Legend"/>
          <p:cNvSpPr>
            <a:spLocks noGrp="1"/>
          </p:cNvSpPr>
          <p:nvPr>
            <p:ph idx="13"/>
          </p:nvPr>
        </p:nvSpPr>
        <p:spPr/>
        <p:txBody>
          <a:bodyPr>
            <a:normAutofit/>
          </a:bodyPr>
          <a:lstStyle/>
          <a:p>
            <a:r>
              <a:rPr/>
              <a:t>Kælipoki verður kaldur þegar ákveðin sölt, eins og ammóníumnítrat, leysast upp í vatni — innvermið ferli.</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6319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Víxlverkanir leysis og leysis</a:t>
            </a:r>
          </a:p>
        </p:txBody>
      </p:sp>
      <p:sp>
        <p:nvSpPr>
          <p:cNvPr id="3" name="Content Placeholder 2"/>
          <p:cNvSpPr>
            <a:spLocks noGrp="1"/>
          </p:cNvSpPr>
          <p:nvPr>
            <p:ph idx="1"/>
          </p:nvPr>
        </p:nvSpPr>
        <p:spPr>
          <a:xfrm>
            <a:off x="628650" y="955965"/>
            <a:ext cx="7886700" cy="4914899"/>
          </a:xfrm>
        </p:spPr>
        <p:txBody>
          <a:bodyPr/>
          <a:lstStyle/>
          <a:p>
            <a:r>
              <a:rPr/>
              <a:t>Gullna reglan um leysni er „líkt leysir líkt“</a:t>
            </a:r>
          </a:p>
          <a:p>
            <a:endParaRPr lang="en-US" dirty="0"/>
          </a:p>
          <a:p>
            <a:r>
              <a:rPr/>
              <a:t>Ef tvö efni hafa mjög svipuð IMFs eru þau líkleg til að leysast upp í hvoru öðru.</a:t>
            </a:r>
          </a:p>
          <a:p>
            <a:endParaRPr lang="en-US" dirty="0"/>
          </a:p>
          <a:p>
            <a:r>
              <a:rPr/>
              <a:t>Skref 3 verður mjög útvermið.</a:t>
            </a:r>
          </a:p>
          <a:p>
            <a:endParaRPr lang="en-US" dirty="0"/>
          </a:p>
          <a:p>
            <a:r>
              <a:rPr/>
              <a:t>Óskautaðir leysar leysa upp óskautuð leyst efni.</a:t>
            </a:r>
          </a:p>
          <a:p>
            <a:endParaRPr lang="en-US" dirty="0"/>
          </a:p>
          <a:p>
            <a:r>
              <a:rPr/>
              <a:t>Skautaðir leysar leysa upp skautuð leyst efni og mörg jónísk leyst efni.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88276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11.2 Raflausnir</a:t>
            </a:r>
          </a:p>
          <a:p>
            <a:pPr lvl="1"/>
            <a:r>
              <a:rPr/>
              <a:t>Skilgreina og nefna dæmi um raflausnir</a:t>
            </a:r>
          </a:p>
          <a:p>
            <a:pPr lvl="1"/>
            <a:r>
              <a:rPr/>
              <a:t>Gera greinarmun á eðlis- og efnafræðilegum breytingum sem fylgja upplausn jóna- og samgildra raflausna</a:t>
            </a:r>
          </a:p>
          <a:p>
            <a:pPr lvl="1"/>
            <a:r>
              <a:rPr/>
              <a:t>Tengja styrk raflausnar við aðdráttarkrafta milli leysis og leysts efnis</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87125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Raflausnir</a:t>
            </a:r>
          </a:p>
        </p:txBody>
      </p:sp>
      <p:sp>
        <p:nvSpPr>
          <p:cNvPr id="3" name="Content Placeholder 2"/>
          <p:cNvSpPr>
            <a:spLocks noGrp="1"/>
          </p:cNvSpPr>
          <p:nvPr>
            <p:ph idx="1"/>
          </p:nvPr>
        </p:nvSpPr>
        <p:spPr>
          <a:xfrm>
            <a:off x="628650" y="955965"/>
            <a:ext cx="7886700" cy="4551217"/>
          </a:xfrm>
        </p:spPr>
        <p:txBody>
          <a:bodyPr/>
          <a:lstStyle/>
          <a:p>
            <a:r>
              <a:rPr/>
              <a:t>Raflausnir: Efni sem leysast upp í vatni og gangast undir eðlis- eða efnafræðilega breytingu til að mynda jónir.</a:t>
            </a:r>
          </a:p>
          <a:p>
            <a:endParaRPr lang="en-US" dirty="0"/>
          </a:p>
          <a:p>
            <a:r>
              <a:rPr/>
              <a:t>Óraflausnir: Efni sem mynda ekki jónir þegar þau leysast upp í vatni.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93233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Sterkir og veikir rafvakar</a:t>
            </a:r>
          </a:p>
        </p:txBody>
      </p:sp>
      <p:sp>
        <p:nvSpPr>
          <p:cNvPr id="3" name="Content Placeholder 2"/>
          <p:cNvSpPr>
            <a:spLocks noGrp="1"/>
          </p:cNvSpPr>
          <p:nvPr>
            <p:ph idx="1"/>
          </p:nvPr>
        </p:nvSpPr>
        <p:spPr>
          <a:xfrm>
            <a:off x="628650" y="955965"/>
            <a:ext cx="7886700" cy="4779817"/>
          </a:xfrm>
        </p:spPr>
        <p:txBody>
          <a:bodyPr/>
          <a:lstStyle/>
          <a:p>
            <a:r>
              <a:rPr/>
              <a:t>Sterkir rafvakar: Nánast 100% af uppleysta efninu myndar jónir.</a:t>
            </a:r>
          </a:p>
          <a:p>
            <a:endParaRPr lang="en-US" dirty="0"/>
          </a:p>
          <a:p>
            <a:r>
              <a:rPr/>
              <a:t>Veikir rafvakar: Aðeins tiltölulega lítill hluti af uppleysta efninu myndar jónir.</a:t>
            </a:r>
          </a:p>
          <a:p>
            <a:endParaRPr lang="en-US"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43859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11.6</a:t>
            </a:r>
          </a:p>
        </p:txBody>
      </p:sp>
      <p:sp>
        <p:nvSpPr>
          <p:cNvPr id="7" name="Figure Legend"/>
          <p:cNvSpPr>
            <a:spLocks noGrp="1"/>
          </p:cNvSpPr>
          <p:nvPr>
            <p:ph idx="13"/>
          </p:nvPr>
        </p:nvSpPr>
        <p:spPr/>
        <p:txBody>
          <a:bodyPr wrap="square">
            <a:normAutofit/>
          </a:bodyPr>
          <a:lstStyle/>
          <a:p>
            <a:pPr>
              <a:spcBef>
                <a:spcPts val="0"/>
              </a:spcBef>
              <a:spcAft>
                <a:spcPts val="0"/>
              </a:spcAft>
            </a:pPr>
            <a:r>
              <a:rPr sz="1500"/>
              <a:t>Lausnir rafleysingja eins og etanóls innihalda ekki uppleystar jónir og geta ekki leitt rafmagn. Lausnir rafvaka innihalda jónir sem leyfa rafstraumi að fara í gegn. Leiðni rafvakalausnar tengist styrk rafvakans.</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551550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Jónískir rafvakar</a:t>
            </a:r>
          </a:p>
        </p:txBody>
      </p:sp>
      <p:sp>
        <p:nvSpPr>
          <p:cNvPr id="3" name="Content Placeholder 2"/>
          <p:cNvSpPr>
            <a:spLocks noGrp="1"/>
          </p:cNvSpPr>
          <p:nvPr>
            <p:ph idx="1"/>
          </p:nvPr>
        </p:nvSpPr>
        <p:spPr>
          <a:xfrm>
            <a:off x="628650" y="955965"/>
            <a:ext cx="7886700" cy="4862944"/>
          </a:xfrm>
        </p:spPr>
        <p:txBody>
          <a:bodyPr/>
          <a:lstStyle/>
          <a:p>
            <a:r>
              <a:rPr/>
              <a:t>Vatn og aðrar skautaðar sameindir dragast að jónum.</a:t>
            </a:r>
          </a:p>
          <a:p>
            <a:endParaRPr lang="en-US" dirty="0"/>
          </a:p>
          <a:p>
            <a:r>
              <a:rPr/>
              <a:t>Rafstöðueiginleikakrafturinn milli jónar og sameindar með tvískaut (skautuð sameind) kallast jóna-tvískautskraftur.</a:t>
            </a:r>
          </a:p>
          <a:p>
            <a:endParaRPr lang="en-US" dirty="0"/>
          </a:p>
          <a:p>
            <a:r>
              <a:rPr/>
              <a:t>Vatnssameindir umlykja og leysa upp aðskildu jónirnar.</a:t>
            </a:r>
          </a:p>
          <a:p>
            <a:endParaRPr lang="en-US" dirty="0"/>
          </a:p>
          <a:p>
            <a:r>
              <a:rPr/>
              <a:t>Þetta eðlisfræðilega ferli er þekkt sem sundrun.</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781270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11.7</a:t>
            </a:r>
          </a:p>
        </p:txBody>
      </p:sp>
      <p:sp>
        <p:nvSpPr>
          <p:cNvPr id="7" name="Figure Legend"/>
          <p:cNvSpPr>
            <a:spLocks noGrp="1"/>
          </p:cNvSpPr>
          <p:nvPr>
            <p:ph idx="13"/>
          </p:nvPr>
        </p:nvSpPr>
        <p:spPr/>
        <p:txBody>
          <a:bodyPr wrap="square">
            <a:normAutofit/>
          </a:bodyPr>
          <a:lstStyle/>
          <a:p>
            <a:pPr>
              <a:spcBef>
                <a:spcPts val="0"/>
              </a:spcBef>
              <a:spcAft>
                <a:spcPts val="0"/>
              </a:spcAft>
            </a:pPr>
            <a:r>
              <a:rPr sz="1500"/>
              <a:t>Þegar kalíumklóríð (KCl) leysist upp í vatni, vökvast jónirnar. Skautaðar vatnssameindir dragast að hleðslum K+  og Cl− jónanna. Vatnssameindir fyrir framan og aftan jónirnar eru ekki sýndar.</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08152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Leysni jónaefna</a:t>
            </a:r>
          </a:p>
        </p:txBody>
      </p:sp>
      <p:sp>
        <p:nvSpPr>
          <p:cNvPr id="3" name="Content Placeholder 2"/>
          <p:cNvSpPr>
            <a:spLocks noGrp="1"/>
          </p:cNvSpPr>
          <p:nvPr>
            <p:ph idx="1"/>
          </p:nvPr>
        </p:nvSpPr>
        <p:spPr/>
        <p:txBody>
          <a:bodyPr/>
          <a:lstStyle/>
          <a:p>
            <a:r>
              <a:rPr/>
              <a:t>Samkeppniskraftar hafa áhrif á hversu vel jónaefni leysast upp.</a:t>
            </a:r>
          </a:p>
          <a:p>
            <a:endParaRPr lang="en-US" dirty="0"/>
          </a:p>
          <a:p>
            <a:pPr marL="457200" indent="-457200">
              <a:buFont typeface="+mj-lt"/>
              <a:buAutoNum type="arabicParenR"/>
            </a:pPr>
            <a:r>
              <a:rPr/>
              <a:t>Jóna-tvískauts aðdráttarafl: Ef þetta er ríkjandi krafturinn er efnið „togað“ út í lausnina og hefur mjög mikla vatnsleysni.</a:t>
            </a:r>
          </a:p>
          <a:p>
            <a:pPr marL="457200" indent="-457200">
              <a:buFont typeface="+mj-lt"/>
              <a:buAutoNum type="arabicParenR"/>
            </a:pPr>
            <a:endParaRPr lang="en-US" dirty="0"/>
          </a:p>
          <a:p>
            <a:pPr marL="457200" indent="-457200">
              <a:buFont typeface="+mj-lt"/>
              <a:buAutoNum type="arabicParenR"/>
            </a:pPr>
            <a:r>
              <a:rPr/>
              <a:t>Aðdráttarafl milli andstætt hlaðinna jóna: Ef þetta er ríkjandi krafturinn hefur efnið tilhneigingu til að vera óleyst og í föstu formi, og hefur mjög litla vatnsleysni.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064797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Samgildar raflausnir</a:t>
            </a:r>
          </a:p>
        </p:txBody>
      </p:sp>
      <p:sp>
        <p:nvSpPr>
          <p:cNvPr id="3" name="Content Placeholder 2"/>
          <p:cNvSpPr>
            <a:spLocks noGrp="1"/>
          </p:cNvSpPr>
          <p:nvPr>
            <p:ph idx="1"/>
          </p:nvPr>
        </p:nvSpPr>
        <p:spPr/>
        <p:txBody>
          <a:bodyPr/>
          <a:lstStyle/>
          <a:p>
            <a:r>
              <a:rPr/>
              <a:t>Sum samgild efnasambönd eru raflausnir vegna þess að þau hvarfast efnafræðilega við vatn og mynda jónir.</a:t>
            </a:r>
          </a:p>
          <a:p>
            <a:endParaRPr lang="en-US" dirty="0"/>
          </a:p>
          <a:p>
            <a:r>
              <a:rPr/>
              <a:t>Dæmi: HCl</a:t>
            </a:r>
            <a:endParaRPr lang="en-US"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640487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11.1</a:t>
            </a:r>
          </a:p>
        </p:txBody>
      </p:sp>
      <p:sp>
        <p:nvSpPr>
          <p:cNvPr id="7" name="Figure Legend" hidden="1"/>
          <p:cNvSpPr>
            <a:spLocks noGrp="1"/>
          </p:cNvSpPr>
          <p:nvPr>
            <p:ph idx="13"/>
          </p:nvPr>
        </p:nvSpPr>
        <p:spPr/>
        <p:txBody>
          <a:bodyPr>
            <a:normAutofit/>
          </a:bodyPr>
          <a:lstStyle/>
          <a:p>
            <a:endParaRPr lang="en-US" sz="1600" dirty="0"/>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08409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11.3 Leysni</a:t>
            </a:r>
          </a:p>
          <a:p>
            <a:pPr lvl="1"/>
            <a:r>
              <a:rPr/>
              <a:t>Lýsa áhrifum hitastigs og þrýstings á leysni</a:t>
            </a:r>
          </a:p>
          <a:p>
            <a:pPr lvl="1"/>
            <a:r>
              <a:rPr/>
              <a:t>Setja fram lögmál Henrys og nota það í útreikningum sem varða leysni gass í vökva</a:t>
            </a:r>
          </a:p>
          <a:p>
            <a:pPr lvl="1"/>
            <a:r>
              <a:rPr/>
              <a:t>Útskýra möguleg stig leysni fyrir vökva-vökva lausnir</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04496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Leysni</a:t>
            </a:r>
          </a:p>
        </p:txBody>
      </p:sp>
      <p:sp>
        <p:nvSpPr>
          <p:cNvPr id="3" name="Content Placeholder 2"/>
          <p:cNvSpPr>
            <a:spLocks noGrp="1"/>
          </p:cNvSpPr>
          <p:nvPr>
            <p:ph idx="1"/>
          </p:nvPr>
        </p:nvSpPr>
        <p:spPr/>
        <p:txBody>
          <a:bodyPr/>
          <a:lstStyle/>
          <a:p>
            <a:r>
              <a:rPr/>
              <a:t>Jafnvel þau efnasambönd sem eru hvað mest vatnsleysanleg hafa mörk fyrir því hversu mikið er hægt að leysa upp.</a:t>
            </a:r>
          </a:p>
          <a:p>
            <a:endParaRPr lang="en-US" dirty="0"/>
          </a:p>
          <a:p>
            <a:r>
              <a:rPr/>
              <a:t>Leysni: Hámarksstyrkur uppleysts efnis sem hægt er að ná í tilteknum leysi við gefnar aðstæður.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492487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Hugtök um leysni</a:t>
            </a:r>
          </a:p>
        </p:txBody>
      </p:sp>
      <p:sp>
        <p:nvSpPr>
          <p:cNvPr id="3" name="Content Placeholder 2"/>
          <p:cNvSpPr>
            <a:spLocks noGrp="1"/>
          </p:cNvSpPr>
          <p:nvPr>
            <p:ph idx="1"/>
          </p:nvPr>
        </p:nvSpPr>
        <p:spPr>
          <a:xfrm>
            <a:off x="628650" y="955965"/>
            <a:ext cx="7886700" cy="4457699"/>
          </a:xfrm>
        </p:spPr>
        <p:txBody>
          <a:bodyPr/>
          <a:lstStyle/>
          <a:p>
            <a:r>
              <a:rPr/>
              <a:t>Þegar styrkur uppleysts efnis er jafn leysni þess kallast lausnin mettuð.</a:t>
            </a:r>
          </a:p>
          <a:p>
            <a:endParaRPr lang="en-US" dirty="0"/>
          </a:p>
          <a:p>
            <a:r>
              <a:rPr/>
              <a:t>Þegar styrkur uppleysts efnis er minni en leysni þess kallast lausnin ómettuð.</a:t>
            </a:r>
          </a:p>
          <a:p>
            <a:endParaRPr lang="en-US" dirty="0"/>
          </a:p>
          <a:p>
            <a:r>
              <a:rPr/>
              <a:t>Þegar styrkur uppleysts efnis er meiri en leysni þess kallast lausnin yfirmettuð.</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782786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Lögmál leysni</a:t>
            </a:r>
          </a:p>
        </p:txBody>
      </p:sp>
      <p:sp>
        <p:nvSpPr>
          <p:cNvPr id="3" name="Content Placeholder 2"/>
          <p:cNvSpPr>
            <a:spLocks noGrp="1"/>
          </p:cNvSpPr>
          <p:nvPr>
            <p:ph idx="1"/>
          </p:nvPr>
        </p:nvSpPr>
        <p:spPr>
          <a:xfrm>
            <a:off x="628650" y="955965"/>
            <a:ext cx="7886700" cy="4894117"/>
          </a:xfrm>
        </p:spPr>
        <p:txBody>
          <a:bodyPr/>
          <a:lstStyle/>
          <a:p>
            <a:r>
              <a:rPr/>
              <a:t>Að hve miklu leyti leyst efni leysist upp í leysi fer eftir nokkrum þáttum:</a:t>
            </a:r>
          </a:p>
          <a:p>
            <a:endParaRPr lang="en-US" dirty="0"/>
          </a:p>
          <a:p>
            <a:pPr lvl="1"/>
            <a:r>
              <a:rPr/>
              <a:t>Eðli leysis- og leystra sameinda og víxlverkunum milli þeirra.</a:t>
            </a:r>
          </a:p>
          <a:p>
            <a:pPr lvl="1"/>
            <a:endParaRPr lang="en-US" dirty="0"/>
          </a:p>
          <a:p>
            <a:pPr lvl="1"/>
            <a:r>
              <a:rPr/>
              <a:t>Hitastiginu sem lausnin er mynduð við.</a:t>
            </a:r>
          </a:p>
          <a:p>
            <a:pPr lvl="1"/>
            <a:endParaRPr lang="en-US" dirty="0"/>
          </a:p>
          <a:p>
            <a:pPr lvl="1"/>
            <a:r>
              <a:rPr/>
              <a:t>Þegar um er að ræða gastegund sem leyst efni skiptir þrýstingur einnig máli.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748105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628650" y="365126"/>
            <a:ext cx="5715000" cy="466148"/>
          </a:xfrm>
        </p:spPr>
        <p:txBody>
          <a:bodyPr wrap="none">
            <a:normAutofit/>
          </a:bodyPr>
          <a:lstStyle/>
          <a:p>
            <a:r>
              <a:rPr sz="2300"/>
              <a:t>Mynd 11.8</a:t>
            </a:r>
          </a:p>
        </p:txBody>
      </p:sp>
      <p:sp>
        <p:nvSpPr>
          <p:cNvPr id="14" name="Figure Legend"/>
          <p:cNvSpPr>
            <a:spLocks noGrp="1"/>
          </p:cNvSpPr>
          <p:nvPr>
            <p:ph sz="half" idx="2"/>
          </p:nvPr>
        </p:nvSpPr>
        <p:spPr>
          <a:xfrm>
            <a:off x="4606925" y="1107617"/>
            <a:ext cx="3913188" cy="5256973"/>
          </a:xfrm>
        </p:spPr>
        <p:txBody>
          <a:bodyPr>
            <a:noAutofit/>
          </a:bodyPr>
          <a:lstStyle/>
          <a:p>
            <a:pPr marL="0" indent="0">
              <a:buNone/>
            </a:pPr>
            <a:r>
              <a:rPr/>
              <a:t>Leysni þessara lofttegunda í vatni minnkar þegar hitastig hækkar. Öll leysni var mæld við fastan þrýsting sem var 101.3 kPa (1 atm) af lofttegund yfir lausnunum.</a:t>
            </a:r>
          </a:p>
        </p:txBody>
      </p:sp>
      <p:sp>
        <p:nvSpPr>
          <p:cNvPr id="3" name="Content Placeholder 2"/>
          <p:cNvSpPr>
            <a:spLocks noGrp="1"/>
          </p:cNvSpPr>
          <p:nvPr>
            <p:ph sz="half" idx="1"/>
          </p:nvPr>
        </p:nvSpPr>
        <p:spPr/>
        <p:txBody>
          <a:bodyPr/>
          <a:lstStyle/>
          <a:p>
            <a:endParaRPr lang="en-US"/>
          </a:p>
        </p:txBody>
      </p:sp>
      <p:pic>
        <p:nvPicPr>
          <p:cNvPr id="14339" name="Picture 2" descr="slide_0031_img_003.png"/>
          <p:cNvPicPr>
            <a:picLocks noChangeAspect="1"/>
          </p:cNvPicPr>
          <p:nvPr/>
        </p:nvPicPr>
        <p:blipFill>
          <a:blip r:embed="rId4"/>
          <a:srcRect/>
          <a:stretch>
            <a:fillRect/>
          </a:stretch>
        </p:blipFill>
        <p:spPr>
          <a:xfrm>
            <a:off x="385763" y="1107617"/>
            <a:ext cx="4221162" cy="4397044"/>
          </a:xfrm>
          <a:prstGeom prst="rect">
            <a:avLst/>
          </a:prstGeom>
        </p:spPr>
      </p:pic>
      <p:sp>
        <p:nvSpPr>
          <p:cNvPr id="1434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34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34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333327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Þrýstingur og leysni lofttegunda</a:t>
            </a:r>
          </a:p>
        </p:txBody>
      </p:sp>
      <p:sp>
        <p:nvSpPr>
          <p:cNvPr id="3" name="Content Placeholder 2"/>
          <p:cNvSpPr>
            <a:spLocks noGrp="1"/>
          </p:cNvSpPr>
          <p:nvPr>
            <p:ph idx="1"/>
          </p:nvPr>
        </p:nvSpPr>
        <p:spPr>
          <a:xfrm>
            <a:off x="628650" y="955965"/>
            <a:ext cx="7886700" cy="4675908"/>
          </a:xfrm>
        </p:spPr>
        <p:txBody>
          <a:bodyPr/>
          <a:lstStyle/>
          <a:p>
            <a:r>
              <a:rPr/>
              <a:t>Þrýstingur hefur mikil áhrif á leysni lofttegundar í vökva.</a:t>
            </a:r>
          </a:p>
          <a:p>
            <a:endParaRPr lang="en-US" dirty="0"/>
          </a:p>
          <a:p>
            <a:r>
              <a:rPr/>
              <a:t>Leysni lofttegundar (Cg) og hlutþrýstingur (Pg) eru í beinu hlutfalli.</a:t>
            </a:r>
          </a:p>
          <a:p>
            <a:endParaRPr lang="en-US" dirty="0"/>
          </a:p>
          <a:p>
            <a:r>
              <a:rPr/>
              <a:t>Lögmál Henrys: Leysni lofttegundar</a:t>
            </a:r>
          </a:p>
          <a:p>
            <a:endParaRPr lang="en-US" dirty="0"/>
          </a:p>
          <a:p>
            <a:endParaRPr lang="en-US" dirty="0"/>
          </a:p>
          <a:p>
            <a:endParaRPr lang="en-US" dirty="0"/>
          </a:p>
          <a:p>
            <a:r>
              <a:rPr/>
              <a:t>k = fasti fyrir viðkomandi gas-vökvakerfi og hitastig.</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726604305"/>
              </p:ext>
            </p:extLst>
          </p:nvPr>
        </p:nvGraphicFramePr>
        <p:xfrm>
          <a:off x="3716480" y="3060988"/>
          <a:ext cx="1624445" cy="701465"/>
        </p:xfrm>
        <a:graphic>
          <a:graphicData uri="http://schemas.openxmlformats.org/presentationml/2006/ole">
            <mc:AlternateContent xmlns:mc="http://schemas.openxmlformats.org/markup-compatibility/2006">
              <mc:Choice xmlns:v="urn:schemas-microsoft-com:vml" Requires="v">
                <p:oleObj spid="_x0000_s2082" name="Equation" r:id="rId3" imgW="558720" imgH="241200" progId="Equation.DSMT4">
                  <p:embed/>
                </p:oleObj>
              </mc:Choice>
              <mc:Fallback>
                <p:oleObj name="Equation" r:id="rId3" imgW="558720" imgH="241200" progId="Equation.DSMT4">
                  <p:embed/>
                  <p:pic>
                    <p:nvPicPr>
                      <p:cNvPr id="0" name=""/>
                      <p:cNvPicPr/>
                      <p:nvPr/>
                    </p:nvPicPr>
                    <p:blipFill>
                      <a:blip r:embed="rId4"/>
                      <a:stretch>
                        <a:fillRect/>
                      </a:stretch>
                    </p:blipFill>
                    <p:spPr>
                      <a:xfrm>
                        <a:off x="3716480" y="3060988"/>
                        <a:ext cx="1624445" cy="701465"/>
                      </a:xfrm>
                      <a:prstGeom prst="rect">
                        <a:avLst/>
                      </a:prstGeom>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70863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(a) Litlu loftbólurnar í þessu glasi af kældu vatni mynduðust þegar vatnið hitnaði upp í stofuhita og leysni uppleysts lofts í því minnkaði. (b) Minnkuð leysni súrefnis í náttúrulegum vötnum sem verða fyrir varmamengun getur leitt til mikils fiskadauða. (heimild a: breyting á verki eftir Liz West; heimild b: breyting á verki eftir U.S. Fish and Wildlife Service)</a:t>
            </a:r>
          </a:p>
        </p:txBody>
      </p:sp>
      <p:pic>
        <p:nvPicPr>
          <p:cNvPr id="8" name="Figure" descr="Two photos are shown. The first shows the top portion of a transparent colorless glass of a clear colorless liquid with small bubbles near the interface of the liquid with the container. The second photo shows a portion of a partially frozen body of water with dead fish appearing on in the water and on an icy surface.">
            <a:extLst>
              <a:ext uri="{FF2B5EF4-FFF2-40B4-BE49-F238E27FC236}">
                <a16:creationId xmlns:a16="http://schemas.microsoft.com/office/drawing/2014/main" id="{17860263-27CA-42B2-9171-41A9DBCB5FE2}"/>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628650" y="1478700"/>
            <a:ext cx="7886700" cy="2749662"/>
          </a:xfrm>
          <a:prstGeom prst="rect">
            <a:avLst/>
          </a:prstGeom>
        </p:spPr>
      </p:pic>
      <p:sp>
        <p:nvSpPr>
          <p:cNvPr id="9" name="Figure Number">
            <a:extLst>
              <a:ext uri="{FF2B5EF4-FFF2-40B4-BE49-F238E27FC236}">
                <a16:creationId xmlns:a16="http://schemas.microsoft.com/office/drawing/2014/main" id="{FD72D8C4-DAF3-4564-B83A-B403DFFC7992}"/>
              </a:ext>
            </a:extLst>
          </p:cNvPr>
          <p:cNvSpPr>
            <a:spLocks noGrp="1"/>
          </p:cNvSpPr>
          <p:nvPr>
            <p:ph type="title"/>
          </p:nvPr>
        </p:nvSpPr>
        <p:spPr>
          <a:xfrm>
            <a:off x="628650" y="365126"/>
            <a:ext cx="7886700" cy="466148"/>
          </a:xfrm>
        </p:spPr>
        <p:txBody>
          <a:bodyPr>
            <a:normAutofit/>
          </a:bodyPr>
          <a:lstStyle/>
          <a:p>
            <a:r>
              <a:rPr/>
              <a:t>Mynd 11.9</a:t>
            </a:r>
          </a:p>
        </p:txBody>
      </p:sp>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39996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628650" y="376013"/>
            <a:ext cx="5715000" cy="424583"/>
          </a:xfrm>
        </p:spPr>
        <p:txBody>
          <a:bodyPr wrap="none">
            <a:normAutofit/>
          </a:bodyPr>
          <a:lstStyle/>
          <a:p>
            <a:r>
              <a:rPr sz="2300"/>
              <a:t>Mynd 11.10</a:t>
            </a:r>
          </a:p>
        </p:txBody>
      </p:sp>
      <p:pic>
        <p:nvPicPr>
          <p:cNvPr id="2" name="Figure" descr="A dark brown liquid is shown in a clear, colorless container. A thick layer of beige bubbles appear at the surface of the liquid. In the liquid, thirteen small clusters of single black spheres with two red spheres attached to the left and right are shown. Red spheres represent oxygen atoms and black represent carbon atoms. Seven white arrows point upward in the container from these clusters to the bubble layer at the top of the liquid."/>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2024062" y="1100931"/>
            <a:ext cx="5095875" cy="3505200"/>
          </a:xfrm>
        </p:spPr>
      </p:pic>
      <p:sp>
        <p:nvSpPr>
          <p:cNvPr id="7" name="Figure Legend"/>
          <p:cNvSpPr>
            <a:spLocks noGrp="1"/>
          </p:cNvSpPr>
          <p:nvPr>
            <p:ph idx="13"/>
          </p:nvPr>
        </p:nvSpPr>
        <p:spPr/>
        <p:txBody>
          <a:bodyPr wrap="square">
            <a:normAutofit/>
          </a:bodyPr>
          <a:lstStyle/>
          <a:p>
            <a:pPr>
              <a:spcBef>
                <a:spcPts val="0"/>
              </a:spcBef>
              <a:spcAft>
                <a:spcPts val="0"/>
              </a:spcAft>
            </a:pPr>
            <a:r>
              <a:rPr sz="1500"/>
              <a:t>Þegar flaska með kolsýrðum drykk er opnuð minnkar þrýstingur koldíoxíðgassins ofan við drykkinn. Leysni CO2 minnkar því og sjá má uppleyst koldíoxíð yfirgefa lausnina sem litlar gasbólur. (framlag: breytt verk eftir Derrick Coetzee)</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74952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pPr marL="342900" indent="-342900">
              <a:buAutoNum type="alphaLcParenBoth"/>
            </a:pPr>
            <a:r>
              <a:rPr/>
              <a:t>Kafarar bandaríska sjóhersins fá þjálfun í þrýstiklefa.</a:t>
            </a:r>
          </a:p>
          <a:p>
            <a:pPr marL="342900" indent="-342900">
              <a:buAutoNum type="alphaLcParenBoth"/>
            </a:pPr>
            <a:r>
              <a:rPr/>
              <a:t>Kafarar fá háþrýstisúrefnismeðferð.</a:t>
            </a:r>
          </a:p>
        </p:txBody>
      </p:sp>
      <p:pic>
        <p:nvPicPr>
          <p:cNvPr id="8" name="Figure" descr="Two photos are shown. The first shows two people seated in a steel chamber on benches that run length of the chamber on each side. The chamber has a couple of small circular windows and an open hatch-type door. One of the two people is giving a thumbs up gesture. The second image provides a view through a small, circular window. Inside the two people can be seen with masks over their mouths and noses. The people appear to be reading.">
            <a:extLst>
              <a:ext uri="{FF2B5EF4-FFF2-40B4-BE49-F238E27FC236}">
                <a16:creationId xmlns:a16="http://schemas.microsoft.com/office/drawing/2014/main" id="{B614A5A1-60AC-483C-BDCE-D56EA6F9F339}"/>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628650" y="1164861"/>
            <a:ext cx="7886700" cy="3377341"/>
          </a:xfrm>
          <a:prstGeom prst="rect">
            <a:avLst/>
          </a:prstGeom>
        </p:spPr>
      </p:pic>
      <p:sp>
        <p:nvSpPr>
          <p:cNvPr id="9" name="Figure Number">
            <a:extLst>
              <a:ext uri="{FF2B5EF4-FFF2-40B4-BE49-F238E27FC236}">
                <a16:creationId xmlns:a16="http://schemas.microsoft.com/office/drawing/2014/main" id="{33D0AAC5-62DA-4B79-9652-4C7424DB3834}"/>
              </a:ext>
            </a:extLst>
          </p:cNvPr>
          <p:cNvSpPr>
            <a:spLocks noGrp="1"/>
          </p:cNvSpPr>
          <p:nvPr>
            <p:ph type="title"/>
          </p:nvPr>
        </p:nvSpPr>
        <p:spPr>
          <a:xfrm>
            <a:off x="628650" y="365126"/>
            <a:ext cx="7886700" cy="466148"/>
          </a:xfrm>
        </p:spPr>
        <p:txBody>
          <a:bodyPr>
            <a:normAutofit/>
          </a:bodyPr>
          <a:lstStyle/>
          <a:p>
            <a:r>
              <a:rPr/>
              <a:t>Mynd 11.11</a:t>
            </a:r>
          </a:p>
        </p:txBody>
      </p:sp>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169499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11.2</a:t>
            </a:r>
          </a:p>
        </p:txBody>
      </p:sp>
      <p:pic>
        <p:nvPicPr>
          <p:cNvPr id="2" name="Figure" descr="This reaction diagram shows three H atoms bonded to an N atom above, below, and two the left of the N. A single pair of dots is present on the right side of the N. This is followed by a plus, then two H atoms bonded to an O atom to the left and below the O. Two pairs of dots are present on the O, one above and the other to the right of the O. A double arrow, with a top arrow pointing right and a bottom arrow pointing left follows. To the right of the double arrow, four H atoms are shown bonded to a central N atom. These 5 atoms are enclosed in brackets with a superscript plus outside. A plus follows, then an O atom linked by a bond to an H atom on its right. The O atom has pairs of dots above, to the left, and below the atom. The linked O and H are enclosed in brackets with superscript minus outside."/>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2091057"/>
            <a:ext cx="7886700" cy="1524949"/>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315442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(a) Talið er að hamfarirnar árið 1986 sem urðu meira en 1700 manns að bana nærri Nyos-vatni í Kamerún hafi orðið þegar mikið magn koldíoxíðgass losnaði úr vatninu. (b) Síðan þá hefur CO2 loftræsting verið sett upp til að hjálpa til við að losa gas úr vatninu á hægan, stýrðan hátt og koma í veg fyrir að svipaðar hamfarir gerist í framtíðinni. (mynd a: breytt verk eftir Jack Lockwood; mynd b: breytt verk eftir Bill Evans)</a:t>
            </a:r>
          </a:p>
        </p:txBody>
      </p:sp>
      <p:pic>
        <p:nvPicPr>
          <p:cNvPr id="10" name="Figure" descr="slide_0037_img_001.png"/>
          <p:cNvPicPr>
            <a:picLocks noChangeAspect="1"/>
          </p:cNvPicPr>
          <p:nvPr/>
        </p:nvPicPr>
        <p:blipFill>
          <a:blip r:embed="rId4"/>
          <a:srcRect/>
          <a:stretch>
            <a:fillRect/>
          </a:stretch>
        </p:blipFill>
        <p:spPr>
          <a:xfrm>
            <a:off x="628650" y="1395687"/>
            <a:ext cx="7886700" cy="2915689"/>
          </a:xfrm>
          <a:prstGeom prst="rect">
            <a:avLst/>
          </a:prstGeom>
        </p:spPr>
      </p:pic>
      <p:sp>
        <p:nvSpPr>
          <p:cNvPr id="9" name="Figure Number">
            <a:extLst>
              <a:ext uri="{FF2B5EF4-FFF2-40B4-BE49-F238E27FC236}">
                <a16:creationId xmlns:a16="http://schemas.microsoft.com/office/drawing/2014/main" id="{59E4ECC1-3487-4AC1-A27E-48E64AF23D2A}"/>
              </a:ext>
            </a:extLst>
          </p:cNvPr>
          <p:cNvSpPr>
            <a:spLocks noGrp="1"/>
          </p:cNvSpPr>
          <p:nvPr>
            <p:ph type="title"/>
          </p:nvPr>
        </p:nvSpPr>
        <p:spPr>
          <a:xfrm>
            <a:off x="628650" y="365126"/>
            <a:ext cx="7886700" cy="466148"/>
          </a:xfrm>
        </p:spPr>
        <p:txBody>
          <a:bodyPr>
            <a:normAutofit/>
          </a:bodyPr>
          <a:lstStyle/>
          <a:p>
            <a:r>
              <a:rPr/>
              <a:t>Mynd 11.12</a:t>
            </a:r>
          </a:p>
        </p:txBody>
      </p:sp>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339334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Lausnir vökva í vökvum</a:t>
            </a:r>
          </a:p>
        </p:txBody>
      </p:sp>
      <p:sp>
        <p:nvSpPr>
          <p:cNvPr id="3" name="Content Placeholder 2"/>
          <p:cNvSpPr>
            <a:spLocks noGrp="1"/>
          </p:cNvSpPr>
          <p:nvPr>
            <p:ph idx="1"/>
          </p:nvPr>
        </p:nvSpPr>
        <p:spPr/>
        <p:txBody>
          <a:bodyPr/>
          <a:lstStyle/>
          <a:p>
            <a:r>
              <a:rPr/>
              <a:t>Vökva er hægt að leysa upp í öðrum vökvum.</a:t>
            </a:r>
          </a:p>
          <a:p>
            <a:endParaRPr lang="en-US" dirty="0"/>
          </a:p>
          <a:p>
            <a:r>
              <a:rPr/>
              <a:t>Bæði leysir og uppleyst efni eru vökvar.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451445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Blandanlegir vökvar</a:t>
            </a:r>
          </a:p>
        </p:txBody>
      </p:sp>
      <p:sp>
        <p:nvSpPr>
          <p:cNvPr id="3" name="Content Placeholder 2"/>
          <p:cNvSpPr>
            <a:spLocks noGrp="1"/>
          </p:cNvSpPr>
          <p:nvPr>
            <p:ph idx="1"/>
          </p:nvPr>
        </p:nvSpPr>
        <p:spPr/>
        <p:txBody>
          <a:bodyPr/>
          <a:lstStyle/>
          <a:p>
            <a:r>
              <a:rPr/>
              <a:t>Tveir vökvar sem blandast hvor öðrum í öllum hlutföllum kallast blandanlegir.</a:t>
            </a:r>
          </a:p>
          <a:p>
            <a:endParaRPr lang="en-US" dirty="0"/>
          </a:p>
          <a:p>
            <a:r>
              <a:rPr/>
              <a:t>Dæmi:</a:t>
            </a:r>
          </a:p>
          <a:p>
            <a:pPr lvl="1"/>
            <a:r>
              <a:rPr/>
              <a:t>Etanól og vatn</a:t>
            </a:r>
          </a:p>
          <a:p>
            <a:pPr lvl="1"/>
            <a:r>
              <a:rPr/>
              <a:t>Bensín og olía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946197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628650" y="365126"/>
            <a:ext cx="5240522" cy="466148"/>
          </a:xfrm>
        </p:spPr>
        <p:txBody>
          <a:bodyPr wrap="none">
            <a:normAutofit/>
          </a:bodyPr>
          <a:lstStyle/>
          <a:p>
            <a:r>
              <a:rPr sz="2300"/>
              <a:t>Mynd 11.13</a:t>
            </a:r>
            <a:endParaRPr lang="en-US" sz="2400" dirty="0">
              <a:solidFill>
                <a:srgbClr val="6CB255"/>
              </a:solidFill>
            </a:endParaRPr>
          </a:p>
        </p:txBody>
      </p:sp>
      <p:sp>
        <p:nvSpPr>
          <p:cNvPr id="14" name="Figure Legend"/>
          <p:cNvSpPr>
            <a:spLocks noGrp="1"/>
          </p:cNvSpPr>
          <p:nvPr>
            <p:ph sz="half" idx="2"/>
          </p:nvPr>
        </p:nvSpPr>
        <p:spPr>
          <a:xfrm>
            <a:off x="4898850" y="1107617"/>
            <a:ext cx="4030664" cy="5256973"/>
          </a:xfrm>
        </p:spPr>
        <p:txBody>
          <a:bodyPr>
            <a:noAutofit/>
          </a:bodyPr>
          <a:lstStyle/>
          <a:p>
            <a:pPr marL="0" indent="0">
              <a:buNone/>
            </a:pPr>
            <a:r>
              <a:rPr/>
              <a:t>Vatn og frostlögur eru blandanleg; blöndur af þessu tvennu eru einsleitar í öllum hlutföllum. (mynd: „dno1967“/Wikimedia commons)</a:t>
            </a:r>
          </a:p>
        </p:txBody>
      </p:sp>
      <p:pic>
        <p:nvPicPr>
          <p:cNvPr id="15" name="Figure" descr="slide_0040_img_002.png"/>
          <p:cNvPicPr>
            <a:picLocks noChangeAspect="1"/>
          </p:cNvPicPr>
          <p:nvPr/>
        </p:nvPicPr>
        <p:blipFill>
          <a:blip r:embed="rId2"/>
          <a:srcRect t="-2350" b="-2350"/>
          <a:stretch>
            <a:fillRect/>
          </a:stretch>
        </p:blipFill>
        <p:spPr>
          <a:xfrm>
            <a:off x="702359" y="1033968"/>
            <a:ext cx="4030663" cy="5256213"/>
          </a:xfrm>
          <a:prstGeom prst="rect">
            <a:avLst/>
          </a:prstGeom>
        </p:spPr>
      </p:pic>
      <p:sp>
        <p:nvSpPr>
          <p:cNvPr id="1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976986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Óblandanlegir vökvar</a:t>
            </a:r>
          </a:p>
        </p:txBody>
      </p:sp>
      <p:sp>
        <p:nvSpPr>
          <p:cNvPr id="3" name="Content Placeholder 2"/>
          <p:cNvSpPr>
            <a:spLocks noGrp="1"/>
          </p:cNvSpPr>
          <p:nvPr>
            <p:ph idx="1"/>
          </p:nvPr>
        </p:nvSpPr>
        <p:spPr/>
        <p:txBody>
          <a:bodyPr/>
          <a:lstStyle/>
          <a:p>
            <a:r>
              <a:rPr/>
              <a:t>Tveir vökvar sem blandast ekki að neinu marki kallast óblandanlegir.</a:t>
            </a:r>
          </a:p>
          <a:p>
            <a:endParaRPr lang="en-US" dirty="0"/>
          </a:p>
          <a:p>
            <a:r>
              <a:rPr/>
              <a:t>Dæmi:</a:t>
            </a:r>
          </a:p>
          <a:p>
            <a:pPr lvl="1"/>
            <a:r>
              <a:rPr/>
              <a:t>Óskautaðir vökvar (bensín, olía, kolvetni) og vatn.</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006342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e" descr="This is a photo of a clear, colorless martini glass containing a golden colored liquid layer resting on top of a clear, colorless liquid."/>
          <p:cNvPicPr>
            <a:picLocks noGrp="1" noChangeAspect="1"/>
          </p:cNvPicPr>
          <p:nvPr>
            <p:ph sz="half" idx="1"/>
          </p:nvPr>
        </p:nvPicPr>
        <p:blipFill>
          <a:blip r:embed="rId3" cstate="email">
            <a:extLst>
              <a:ext uri="{28A0092B-C50C-407E-A947-70E740481C1C}">
                <a14:useLocalDpi xmlns:a14="http://schemas.microsoft.com/office/drawing/2010/main" val="0"/>
              </a:ext>
            </a:extLst>
          </a:blip>
          <a:stretch>
            <a:fillRect/>
          </a:stretch>
        </p:blipFill>
        <p:spPr>
          <a:xfrm>
            <a:off x="543414" y="1011238"/>
            <a:ext cx="3577708" cy="5165725"/>
          </a:xfrm>
        </p:spPr>
      </p:pic>
      <p:sp>
        <p:nvSpPr>
          <p:cNvPr id="14" name="Figure Legend"/>
          <p:cNvSpPr>
            <a:spLocks noGrp="1"/>
          </p:cNvSpPr>
          <p:nvPr>
            <p:ph sz="half" idx="2"/>
          </p:nvPr>
        </p:nvSpPr>
        <p:spPr>
          <a:xfrm>
            <a:off x="4606925" y="1107617"/>
            <a:ext cx="3913188" cy="5256973"/>
          </a:xfrm>
        </p:spPr>
        <p:txBody>
          <a:bodyPr>
            <a:noAutofit/>
          </a:bodyPr>
          <a:lstStyle/>
          <a:p>
            <a:pPr marL="0" indent="0">
              <a:buNone/>
            </a:pPr>
            <a:r>
              <a:rPr/>
              <a:t>Vatn og olía eru óblandanleg. Blöndur þessara tveggja efna mynda tvö aðskilin lög þar sem eðlisléttari olían flýtur ofan á vatninu. (mynd: „Yortw“/Flickr)</a:t>
            </a:r>
          </a:p>
        </p:txBody>
      </p:sp>
      <p:sp>
        <p:nvSpPr>
          <p:cNvPr id="8" name="Figure Number">
            <a:extLst>
              <a:ext uri="{FF2B5EF4-FFF2-40B4-BE49-F238E27FC236}">
                <a16:creationId xmlns:a16="http://schemas.microsoft.com/office/drawing/2014/main" id="{C30511C1-79BF-469A-AFBD-EE3F53A8DADA}"/>
              </a:ext>
            </a:extLst>
          </p:cNvPr>
          <p:cNvSpPr>
            <a:spLocks noGrp="1"/>
          </p:cNvSpPr>
          <p:nvPr>
            <p:ph type="title"/>
          </p:nvPr>
        </p:nvSpPr>
        <p:spPr>
          <a:xfrm>
            <a:off x="628650" y="365126"/>
            <a:ext cx="7886700" cy="466148"/>
          </a:xfrm>
        </p:spPr>
        <p:txBody>
          <a:bodyPr>
            <a:normAutofit/>
          </a:bodyPr>
          <a:lstStyle/>
          <a:p>
            <a:r>
              <a:rPr/>
              <a:t>Mynd 11.14</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533608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Vökvar sem blandast að hluta</a:t>
            </a:r>
          </a:p>
        </p:txBody>
      </p:sp>
      <p:sp>
        <p:nvSpPr>
          <p:cNvPr id="3" name="Content Placeholder 2"/>
          <p:cNvSpPr>
            <a:spLocks noGrp="1"/>
          </p:cNvSpPr>
          <p:nvPr>
            <p:ph idx="1"/>
          </p:nvPr>
        </p:nvSpPr>
        <p:spPr/>
        <p:txBody>
          <a:bodyPr/>
          <a:lstStyle/>
          <a:p>
            <a:r>
              <a:rPr/>
              <a:t>Tveir vökvar sem hafa miðlungs leysni hvor í öðrum kallast blandanlegir að hluta.</a:t>
            </a:r>
          </a:p>
          <a:p>
            <a:endParaRPr lang="en-US" dirty="0"/>
          </a:p>
          <a:p>
            <a:r>
              <a:rPr/>
              <a:t>Dæmi:</a:t>
            </a:r>
          </a:p>
          <a:p>
            <a:pPr lvl="1"/>
            <a:r>
              <a:rPr/>
              <a:t>Bróm og vatn.</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183886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11.15</a:t>
            </a:r>
          </a:p>
        </p:txBody>
      </p:sp>
      <p:pic>
        <p:nvPicPr>
          <p:cNvPr id="2" name="Figure" descr="This figure shows three test tubes. The first test tube holds a dark orange-brown substance. The second test tube holds a clear substance. The amount of substance in both test tubes is the same. The third test tube holds a dark orange-brown substance on the bottom with a lighter orange substance on top. The amount of substance in the third test tube is almost double of the first two."/>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2928937" y="1100931"/>
            <a:ext cx="3286125" cy="3505200"/>
          </a:xfrm>
        </p:spPr>
      </p:pic>
      <p:sp>
        <p:nvSpPr>
          <p:cNvPr id="7" name="Figure Legend"/>
          <p:cNvSpPr>
            <a:spLocks noGrp="1"/>
          </p:cNvSpPr>
          <p:nvPr>
            <p:ph idx="13"/>
          </p:nvPr>
        </p:nvSpPr>
        <p:spPr/>
        <p:txBody>
          <a:bodyPr wrap="square">
            <a:normAutofit/>
          </a:bodyPr>
          <a:lstStyle/>
          <a:p>
            <a:pPr>
              <a:spcBef>
                <a:spcPts val="0"/>
              </a:spcBef>
              <a:spcAft>
                <a:spcPts val="0"/>
              </a:spcAft>
            </a:pPr>
            <a:r>
              <a:rPr sz="1500"/>
              <a:t>Bróm (djúpappelsínuguli vökvinn til vinstri) og vatn (tæri vökvinn í miðjunni) eru blandanleg að hluta. Efra lagið í blöndunni til hægri er mettuð lausn af brómi í vatni; neðra lagið er mettuð lausn af vatni í brómi. (mynd: Paul Flowers)</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846031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igure Legend"/>
          <p:cNvSpPr>
            <a:spLocks noGrp="1"/>
          </p:cNvSpPr>
          <p:nvPr>
            <p:ph sz="half" idx="2"/>
          </p:nvPr>
        </p:nvSpPr>
        <p:spPr>
          <a:xfrm>
            <a:off x="4702623" y="1107617"/>
            <a:ext cx="3913188" cy="5256973"/>
          </a:xfrm>
        </p:spPr>
        <p:txBody>
          <a:bodyPr>
            <a:noAutofit/>
          </a:bodyPr>
          <a:lstStyle/>
          <a:p>
            <a:pPr marL="0" indent="0">
              <a:buNone/>
            </a:pPr>
            <a:r>
              <a:rPr/>
              <a:t>Þetta línurit sýnir hvernig leysni nokkurra fastra efna breytist með hitastigi.</a:t>
            </a:r>
          </a:p>
        </p:txBody>
      </p:sp>
      <p:pic>
        <p:nvPicPr>
          <p:cNvPr id="15" name="Figure" descr="slide_0045_img_001.png"/>
          <p:cNvPicPr>
            <a:picLocks noChangeAspect="1"/>
          </p:cNvPicPr>
          <p:nvPr/>
        </p:nvPicPr>
        <p:blipFill>
          <a:blip r:embed="rId4"/>
          <a:srcRect t="-1622" b="-1622"/>
          <a:stretch>
            <a:fillRect/>
          </a:stretch>
        </p:blipFill>
        <p:spPr>
          <a:xfrm>
            <a:off x="541337" y="1108075"/>
            <a:ext cx="4030663" cy="5256213"/>
          </a:xfrm>
          <a:prstGeom prst="rect">
            <a:avLst/>
          </a:prstGeom>
        </p:spPr>
      </p:pic>
      <p:sp>
        <p:nvSpPr>
          <p:cNvPr id="9" name="Figure Number">
            <a:extLst>
              <a:ext uri="{FF2B5EF4-FFF2-40B4-BE49-F238E27FC236}">
                <a16:creationId xmlns:a16="http://schemas.microsoft.com/office/drawing/2014/main" id="{0F6A8F36-BEFC-4AFB-A1B2-A53D387CC6FF}"/>
              </a:ext>
            </a:extLst>
          </p:cNvPr>
          <p:cNvSpPr>
            <a:spLocks noGrp="1"/>
          </p:cNvSpPr>
          <p:nvPr>
            <p:ph type="title"/>
          </p:nvPr>
        </p:nvSpPr>
        <p:spPr>
          <a:xfrm>
            <a:off x="628650" y="365126"/>
            <a:ext cx="7886700" cy="466148"/>
          </a:xfrm>
        </p:spPr>
        <p:txBody>
          <a:bodyPr>
            <a:normAutofit/>
          </a:bodyPr>
          <a:lstStyle/>
          <a:p>
            <a:r>
              <a:rPr/>
              <a:t>Mynd 11.16</a:t>
            </a:r>
          </a:p>
        </p:txBody>
      </p:sp>
      <p:sp>
        <p:nvSpPr>
          <p:cNvPr id="1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145940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Hitastig og leysni fastra efna</a:t>
            </a:r>
          </a:p>
        </p:txBody>
      </p:sp>
      <p:sp>
        <p:nvSpPr>
          <p:cNvPr id="3" name="Content Placeholder 2"/>
          <p:cNvSpPr>
            <a:spLocks noGrp="1"/>
          </p:cNvSpPr>
          <p:nvPr>
            <p:ph idx="1"/>
          </p:nvPr>
        </p:nvSpPr>
        <p:spPr>
          <a:xfrm>
            <a:off x="628650" y="955965"/>
            <a:ext cx="7886700" cy="4561608"/>
          </a:xfrm>
        </p:spPr>
        <p:txBody>
          <a:bodyPr>
            <a:normAutofit/>
          </a:bodyPr>
          <a:lstStyle/>
          <a:p>
            <a:r>
              <a:rPr/>
              <a:t>Bæði jónísk og samgild föst efni geta leysts upp í vökvum.</a:t>
            </a:r>
          </a:p>
          <a:p>
            <a:pPr marL="0" indent="0">
              <a:buNone/>
            </a:pPr>
            <a:r>
              <a:rPr lang="en-US" dirty="0"/>
              <a:t>                                                  H</a:t>
            </a:r>
            <a:r>
              <a:rPr lang="en-US" baseline="-25000" dirty="0"/>
              <a:t>2</a:t>
            </a:r>
            <a:r>
              <a:rPr lang="en-US" dirty="0"/>
              <a:t>O</a:t>
            </a:r>
          </a:p>
          <a:p>
            <a:pPr marL="0" lvl="1" indent="0" algn="ctr">
              <a:buNone/>
            </a:pPr>
            <a:r>
              <a:rPr/>
              <a:t>NaC2H3O2(s) Na+ (aq) + C2H3O2–(aq)</a:t>
            </a:r>
          </a:p>
          <a:p>
            <a:endParaRPr lang="en-US" dirty="0"/>
          </a:p>
          <a:p>
            <a:r>
              <a:rPr/>
              <a:t>Að leysa upp fast efni í vökva er venjulega innvermið ferli.</a:t>
            </a:r>
          </a:p>
          <a:p>
            <a:endParaRPr lang="en-US" dirty="0"/>
          </a:p>
          <a:p>
            <a:r>
              <a:rPr/>
              <a:t>Viðbættur varmi ýtir undir myndun myndefna (uppleystra jóna).</a:t>
            </a:r>
          </a:p>
          <a:p>
            <a:endParaRPr lang="en-US" dirty="0"/>
          </a:p>
          <a:p>
            <a:r>
              <a:rPr/>
              <a:t>Þannig hefur leysni flestra fastra efna tilhneigingu til að aukast með hitastigi.</a:t>
            </a:r>
          </a:p>
          <a:p>
            <a:endParaRPr lang="en-US" dirty="0"/>
          </a:p>
        </p:txBody>
      </p:sp>
      <p:sp>
        <p:nvSpPr>
          <p:cNvPr id="5" name="Right Arrow 4">
            <a:extLst>
              <a:ext uri="{FF2B5EF4-FFF2-40B4-BE49-F238E27FC236}">
                <a16:creationId xmlns:a16="http://schemas.microsoft.com/office/drawing/2014/main" id="{BF9273D1-2F0D-4949-B111-23551B220070}"/>
              </a:ext>
            </a:extLst>
          </p:cNvPr>
          <p:cNvSpPr>
            <a:spLocks noChangeArrowheads="1"/>
          </p:cNvSpPr>
          <p:nvPr/>
        </p:nvSpPr>
        <p:spPr bwMode="auto">
          <a:xfrm>
            <a:off x="3390900" y="1818409"/>
            <a:ext cx="1181100" cy="89694"/>
          </a:xfrm>
          <a:prstGeom prst="rightArrow">
            <a:avLst>
              <a:gd name="adj1" fmla="val 50000"/>
              <a:gd name="adj2" fmla="val 49994"/>
            </a:avLst>
          </a:prstGeom>
          <a:solidFill>
            <a:schemeClr val="tx1"/>
          </a:solidFill>
          <a:ln w="9525">
            <a:solidFill>
              <a:schemeClr val="accent1"/>
            </a:solidFill>
            <a:miter lim="800000"/>
            <a:headEnd/>
            <a:tailEnd/>
          </a:ln>
          <a:effectLst>
            <a:outerShdw blurRad="38100" dist="25401" dir="2700000" algn="br" rotWithShape="0">
              <a:srgbClr val="808080">
                <a:alpha val="59998"/>
              </a:srgbClr>
            </a:outerShdw>
          </a:effectLst>
        </p:spPr>
        <p:txBody>
          <a:bodyPr anchor="ctr"/>
          <a:lstStyle>
            <a:defPPr>
              <a:defRPr lang="en-US"/>
            </a:defPPr>
            <a:lvl1pPr algn="l" rtl="0" eaLnBrk="0" fontAlgn="base" hangingPunct="0">
              <a:spcBef>
                <a:spcPct val="0"/>
              </a:spcBef>
              <a:spcAft>
                <a:spcPct val="0"/>
              </a:spcAft>
              <a:defRPr kern="1200">
                <a:solidFill>
                  <a:schemeClr val="tx1"/>
                </a:solidFill>
                <a:latin typeface="Arial"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pitchFamily="34" charset="-128"/>
                <a:cs typeface="+mn-cs"/>
              </a:defRPr>
            </a:lvl5pPr>
            <a:lvl6pPr marL="2286000" algn="l" defTabSz="914400" rtl="0" eaLnBrk="1" latinLnBrk="0" hangingPunct="1">
              <a:defRPr kern="1200">
                <a:solidFill>
                  <a:schemeClr val="tx1"/>
                </a:solidFill>
                <a:latin typeface="Arial" charset="0"/>
                <a:ea typeface="MS PGothic" pitchFamily="34" charset="-128"/>
                <a:cs typeface="+mn-cs"/>
              </a:defRPr>
            </a:lvl6pPr>
            <a:lvl7pPr marL="2743200" algn="l" defTabSz="914400" rtl="0" eaLnBrk="1" latinLnBrk="0" hangingPunct="1">
              <a:defRPr kern="1200">
                <a:solidFill>
                  <a:schemeClr val="tx1"/>
                </a:solidFill>
                <a:latin typeface="Arial" charset="0"/>
                <a:ea typeface="MS PGothic" pitchFamily="34" charset="-128"/>
                <a:cs typeface="+mn-cs"/>
              </a:defRPr>
            </a:lvl7pPr>
            <a:lvl8pPr marL="3200400" algn="l" defTabSz="914400" rtl="0" eaLnBrk="1" latinLnBrk="0" hangingPunct="1">
              <a:defRPr kern="1200">
                <a:solidFill>
                  <a:schemeClr val="tx1"/>
                </a:solidFill>
                <a:latin typeface="Arial" charset="0"/>
                <a:ea typeface="MS PGothic" pitchFamily="34" charset="-128"/>
                <a:cs typeface="+mn-cs"/>
              </a:defRPr>
            </a:lvl8pPr>
            <a:lvl9pPr marL="3657600" algn="l" defTabSz="914400" rtl="0" eaLnBrk="1" latinLnBrk="0" hangingPunct="1">
              <a:defRPr kern="1200">
                <a:solidFill>
                  <a:schemeClr val="tx1"/>
                </a:solidFill>
                <a:latin typeface="Arial" charset="0"/>
                <a:ea typeface="MS PGothic" pitchFamily="34" charset="-128"/>
                <a:cs typeface="+mn-cs"/>
              </a:defRPr>
            </a:lvl9pPr>
          </a:lstStyle>
          <a:p>
            <a:pPr algn="ctr">
              <a:defRPr/>
            </a:pPr>
            <a:endParaRPr lang="en-US">
              <a:solidFill>
                <a:schemeClr val="lt1"/>
              </a:solidFill>
              <a:latin typeface="+mn-lt"/>
              <a:ea typeface="+mn-ea"/>
            </a:endParaRPr>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737516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Yfirmettaðar lausnir</a:t>
            </a:r>
          </a:p>
        </p:txBody>
      </p:sp>
      <p:sp>
        <p:nvSpPr>
          <p:cNvPr id="3" name="Content Placeholder 2"/>
          <p:cNvSpPr>
            <a:spLocks noGrp="1"/>
          </p:cNvSpPr>
          <p:nvPr>
            <p:ph idx="1"/>
          </p:nvPr>
        </p:nvSpPr>
        <p:spPr>
          <a:xfrm>
            <a:off x="628650" y="955965"/>
            <a:ext cx="7886700" cy="4603171"/>
          </a:xfrm>
        </p:spPr>
        <p:txBody>
          <a:bodyPr/>
          <a:lstStyle/>
          <a:p>
            <a:r>
              <a:rPr/>
              <a:t>Til að búa til yfirmettaða lausn með föstu uppleystu efni.</a:t>
            </a:r>
          </a:p>
          <a:p>
            <a:pPr lvl="1"/>
            <a:r>
              <a:rPr/>
              <a:t>Búðu til mettaða lausn af efnasambandinu við háan hita.</a:t>
            </a:r>
          </a:p>
          <a:p>
            <a:pPr lvl="1"/>
            <a:r>
              <a:rPr/>
              <a:t>Kældu hægt niður í lægra hitastig.</a:t>
            </a:r>
          </a:p>
          <a:p>
            <a:pPr lvl="1"/>
            <a:r>
              <a:rPr/>
              <a:t>Ef kælingin er hæg og varkár mun fasta efnið ekki falla út.</a:t>
            </a:r>
          </a:p>
          <a:p>
            <a:pPr lvl="1"/>
            <a:r>
              <a:rPr/>
              <a:t>Við lægra hitastigið verður styrkur uppleysta efnisins meiri en leysni efnasambandsins.</a:t>
            </a:r>
          </a:p>
          <a:p>
            <a:endParaRPr lang="en-US" dirty="0"/>
          </a:p>
          <a:p>
            <a:r>
              <a:rPr/>
              <a:t>Ef kristalli af fasta efninu er bætt við eða lausnin hrist fellur umfram uppleyst efni út. https://www.youtube.com/watch?v=BLq5NibwV5g</a:t>
            </a:r>
            <a:endParaRPr lang="en-US" dirty="0"/>
          </a:p>
          <a:p>
            <a:pPr marL="0" indent="0">
              <a:buNone/>
            </a:pPr>
            <a:r>
              <a:rPr lang="en-US" dirty="0"/>
              <a:t>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394946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11.17</a:t>
            </a:r>
          </a:p>
        </p:txBody>
      </p:sp>
      <p:pic>
        <p:nvPicPr>
          <p:cNvPr id="2" name="Figure" descr="Three photos of hand warmers are shown side by side with an arrow pointing from the first photo to the second, and another arrow pointing from the second photo to the third. The first packet contains a clear colorless liquid and a small metal disc can be seen. In the second packet, the disc can't be seen and a dispersion of white liquid is beginning. In the third packet, all of the liquid is white."/>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2034134"/>
            <a:ext cx="7886700" cy="1638794"/>
          </a:xfrm>
        </p:spPr>
      </p:pic>
      <p:sp>
        <p:nvSpPr>
          <p:cNvPr id="7" name="Figure Legend"/>
          <p:cNvSpPr>
            <a:spLocks noGrp="1"/>
          </p:cNvSpPr>
          <p:nvPr>
            <p:ph idx="13"/>
          </p:nvPr>
        </p:nvSpPr>
        <p:spPr/>
        <p:txBody>
          <a:bodyPr wrap="square">
            <a:normAutofit/>
          </a:bodyPr>
          <a:lstStyle/>
          <a:p>
            <a:pPr>
              <a:spcBef>
                <a:spcPts val="0"/>
              </a:spcBef>
              <a:spcAft>
                <a:spcPts val="0"/>
              </a:spcAft>
            </a:pPr>
            <a:r>
              <a:rPr sz="1400"/>
              <a:t>Þessi handhitari framleiðir varma þegar natríumasetat í yfirmettaðri lausn fellur út. Útfelling uppleysta efnisins hefst við vélræna höggbylgju sem myndast þegar „smellt“ er á sveigjanlega málmskífu í lausninni. (framlag: breyting á verki eftir „Velela“/Wikimedia Commons)</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610261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normAutofit/>
          </a:bodyPr>
          <a:lstStyle/>
          <a:p>
            <a:r>
              <a:rPr/>
              <a:t>11.4 Eiginleikar lausna</a:t>
            </a:r>
          </a:p>
          <a:p>
            <a:pPr lvl="1"/>
            <a:r>
              <a:rPr/>
              <a:t>Tjá styrk efna í lausn með mólhluta og mólstyrk</a:t>
            </a:r>
          </a:p>
          <a:p>
            <a:pPr lvl="1"/>
            <a:r>
              <a:rPr/>
              <a:t>Lýsa áhrifum styrks uppleysts efnis á ýmsa eiginleika lausnar (gufuþrýsting, suðumark, frostmark og osmósuþrýsting)</a:t>
            </a:r>
          </a:p>
          <a:p>
            <a:pPr lvl="1"/>
            <a:r>
              <a:rPr/>
              <a:t>Framkvæma útreikninga með stærðfræðilegum jöfnum sem lýsa þessum ýmsu eiginleikum lausna</a:t>
            </a:r>
          </a:p>
          <a:p>
            <a:pPr lvl="1"/>
            <a:r>
              <a:rPr/>
              <a:t>Lýsa eimingu og hagnýtingu hennar</a:t>
            </a:r>
          </a:p>
          <a:p>
            <a:pPr lvl="1"/>
            <a:r>
              <a:rPr/>
              <a:t>Útskýra osmósu og lýsa hvernig hún er nýtt í iðnaði og í náttúrunni</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825871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Samræmdir eiginleikar</a:t>
            </a:r>
          </a:p>
        </p:txBody>
      </p:sp>
      <p:sp>
        <p:nvSpPr>
          <p:cNvPr id="3" name="Content Placeholder 2"/>
          <p:cNvSpPr>
            <a:spLocks noGrp="1"/>
          </p:cNvSpPr>
          <p:nvPr>
            <p:ph idx="1"/>
          </p:nvPr>
        </p:nvSpPr>
        <p:spPr>
          <a:xfrm>
            <a:off x="628650" y="955965"/>
            <a:ext cx="7886700" cy="4675908"/>
          </a:xfrm>
        </p:spPr>
        <p:txBody>
          <a:bodyPr>
            <a:normAutofit/>
          </a:bodyPr>
          <a:lstStyle/>
          <a:p>
            <a:r>
              <a:rPr/>
              <a:t>Eiginleikar lausnar eru talsvert frábrugðnir eiginleikum hreins leysis og hreins leysiefnis.</a:t>
            </a:r>
          </a:p>
          <a:p>
            <a:endParaRPr lang="en-US" dirty="0"/>
          </a:p>
          <a:p>
            <a:r>
              <a:rPr/>
              <a:t>Sumir eiginleikar lausnar ráðast af því hvaða leysiefni er um að ræða.</a:t>
            </a:r>
          </a:p>
          <a:p>
            <a:pPr lvl="1"/>
            <a:r>
              <a:rPr/>
              <a:t>Dæmi: sýrustig, basastig, eðlismassi</a:t>
            </a:r>
          </a:p>
          <a:p>
            <a:endParaRPr lang="en-US" dirty="0"/>
          </a:p>
          <a:p>
            <a:r>
              <a:rPr/>
              <a:t>Aðrir eiginleikar ráðast eingöngu af styrk leysiefnisins en ekki af því hvaða efni það er.</a:t>
            </a:r>
          </a:p>
          <a:p>
            <a:endParaRPr lang="en-US" dirty="0"/>
          </a:p>
          <a:p>
            <a:r>
              <a:rPr/>
              <a:t>Samræmdir eiginleikar ráðast fyrst og fremst af styrk leysiefnisagna, en ekki af eðli eða tegund leysiefnisins.</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129578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Safneiginleikar sem við munum ræða</a:t>
            </a:r>
          </a:p>
        </p:txBody>
      </p:sp>
      <p:sp>
        <p:nvSpPr>
          <p:cNvPr id="3" name="Content Placeholder 2"/>
          <p:cNvSpPr>
            <a:spLocks noGrp="1"/>
          </p:cNvSpPr>
          <p:nvPr>
            <p:ph idx="1"/>
          </p:nvPr>
        </p:nvSpPr>
        <p:spPr>
          <a:xfrm>
            <a:off x="628650" y="955965"/>
            <a:ext cx="7886700" cy="4800599"/>
          </a:xfrm>
        </p:spPr>
        <p:txBody>
          <a:bodyPr/>
          <a:lstStyle/>
          <a:p>
            <a:pPr marL="457200" indent="-457200">
              <a:buFont typeface="+mj-lt"/>
              <a:buAutoNum type="arabicParenR"/>
            </a:pPr>
            <a:r>
              <a:rPr/>
              <a:t>Lækkun gufuþrýstings</a:t>
            </a:r>
          </a:p>
          <a:p>
            <a:pPr marL="457200" indent="-457200">
              <a:buFont typeface="+mj-lt"/>
              <a:buAutoNum type="arabicParenR"/>
            </a:pPr>
            <a:endParaRPr lang="en-US" dirty="0"/>
          </a:p>
          <a:p>
            <a:pPr marL="457200" indent="-457200">
              <a:buFont typeface="+mj-lt"/>
              <a:buAutoNum type="arabicParenR"/>
            </a:pPr>
            <a:r>
              <a:rPr/>
              <a:t>Hækkun suðumarks</a:t>
            </a:r>
          </a:p>
          <a:p>
            <a:pPr marL="457200" indent="-457200">
              <a:buFont typeface="+mj-lt"/>
              <a:buAutoNum type="arabicParenR"/>
            </a:pPr>
            <a:endParaRPr lang="en-US" dirty="0"/>
          </a:p>
          <a:p>
            <a:pPr marL="457200" indent="-457200">
              <a:buFont typeface="+mj-lt"/>
              <a:buAutoNum type="arabicParenR"/>
            </a:pPr>
            <a:r>
              <a:rPr/>
              <a:t>Lækkun frostmarks</a:t>
            </a:r>
          </a:p>
          <a:p>
            <a:pPr marL="457200" indent="-457200">
              <a:buFont typeface="+mj-lt"/>
              <a:buAutoNum type="arabicParenR"/>
            </a:pPr>
            <a:endParaRPr lang="en-US" dirty="0"/>
          </a:p>
          <a:p>
            <a:pPr marL="457200" indent="-457200">
              <a:buFont typeface="+mj-lt"/>
              <a:buAutoNum type="arabicParenR"/>
            </a:pPr>
            <a:r>
              <a:rPr/>
              <a:t>Osmósuþrýstingur</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888947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Styrkeiningar</a:t>
            </a:r>
          </a:p>
        </p:txBody>
      </p:sp>
      <p:sp>
        <p:nvSpPr>
          <p:cNvPr id="3" name="Content Placeholder 2"/>
          <p:cNvSpPr>
            <a:spLocks noGrp="1"/>
          </p:cNvSpPr>
          <p:nvPr>
            <p:ph idx="1"/>
          </p:nvPr>
        </p:nvSpPr>
        <p:spPr>
          <a:xfrm>
            <a:off x="628650" y="955965"/>
            <a:ext cx="7886700" cy="4613562"/>
          </a:xfrm>
        </p:spPr>
        <p:txBody>
          <a:bodyPr/>
          <a:lstStyle/>
          <a:p>
            <a:pPr marL="457200" indent="-457200">
              <a:buFont typeface="+mj-lt"/>
              <a:buAutoNum type="arabicParenR"/>
            </a:pPr>
            <a:r>
              <a:rPr/>
              <a:t>Mólstyrkur (M)</a:t>
            </a:r>
          </a:p>
          <a:p>
            <a:pPr marL="457200" indent="-457200">
              <a:buFont typeface="+mj-lt"/>
              <a:buAutoNum type="arabicParenR"/>
            </a:pPr>
            <a:endParaRPr lang="en-US" dirty="0"/>
          </a:p>
          <a:p>
            <a:pPr marL="457200" indent="-457200">
              <a:buFont typeface="+mj-lt"/>
              <a:buAutoNum type="arabicParenR"/>
            </a:pPr>
            <a:r>
              <a:rPr/>
              <a:t>Massaprósenta</a:t>
            </a:r>
          </a:p>
          <a:p>
            <a:pPr marL="457200" indent="-457200">
              <a:buFont typeface="+mj-lt"/>
              <a:buAutoNum type="arabicParenR"/>
            </a:pPr>
            <a:endParaRPr lang="en-US" dirty="0"/>
          </a:p>
          <a:p>
            <a:pPr marL="457200" indent="-457200">
              <a:buFont typeface="+mj-lt"/>
              <a:buAutoNum type="arabicParenR"/>
            </a:pPr>
            <a:r>
              <a:rPr/>
              <a:t>Mólhlutfall (X)</a:t>
            </a:r>
          </a:p>
          <a:p>
            <a:pPr marL="457200" indent="-457200">
              <a:buFont typeface="+mj-lt"/>
              <a:buAutoNum type="arabicParenR"/>
            </a:pPr>
            <a:endParaRPr lang="en-US" dirty="0"/>
          </a:p>
          <a:p>
            <a:pPr marL="457200" indent="-457200">
              <a:buFont typeface="+mj-lt"/>
              <a:buAutoNum type="arabicParenR"/>
            </a:pPr>
            <a:r>
              <a:rPr/>
              <a:t>Mólleiki (m)</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203503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Mólstyrkur</a:t>
            </a:r>
          </a:p>
        </p:txBody>
      </p:sp>
      <p:sp>
        <p:nvSpPr>
          <p:cNvPr id="3" name="Content Placeholder 2"/>
          <p:cNvSpPr>
            <a:spLocks noGrp="1"/>
          </p:cNvSpPr>
          <p:nvPr>
            <p:ph idx="1"/>
          </p:nvPr>
        </p:nvSpPr>
        <p:spPr/>
        <p:txBody>
          <a:bodyPr/>
          <a:lstStyle/>
          <a:p>
            <a:r>
              <a:rPr/>
              <a:t>Mólstyrkur er skilgreindur sem mól af leystu efni á lítra af lausn. Tákn M (hástafur!)</a:t>
            </a:r>
          </a:p>
          <a:p>
            <a:endParaRPr lang="en-US" dirty="0"/>
          </a:p>
          <a:p>
            <a:r>
              <a:rPr/>
              <a:t>Takmörkun: Mólstyrkur er háður hitastigi. Rúmmál lausnar breytist með hitastigi.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545991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Massastyrkur</a:t>
            </a:r>
          </a:p>
        </p:txBody>
      </p:sp>
      <p:sp>
        <p:nvSpPr>
          <p:cNvPr id="3" name="Content Placeholder 2"/>
          <p:cNvSpPr>
            <a:spLocks noGrp="1"/>
          </p:cNvSpPr>
          <p:nvPr>
            <p:ph idx="1"/>
          </p:nvPr>
        </p:nvSpPr>
        <p:spPr/>
        <p:txBody>
          <a:bodyPr/>
          <a:lstStyle/>
          <a:p>
            <a:r>
              <a:rPr/>
              <a:t>Massaprósenta</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596289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Mólhlutfall (X)</a:t>
            </a:r>
          </a:p>
        </p:txBody>
      </p:sp>
      <p:sp>
        <p:nvSpPr>
          <p:cNvPr id="3" name="Content Placeholder 2"/>
          <p:cNvSpPr>
            <a:spLocks noGrp="1"/>
          </p:cNvSpPr>
          <p:nvPr>
            <p:ph idx="1"/>
          </p:nvPr>
        </p:nvSpPr>
        <p:spPr/>
        <p:txBody>
          <a:bodyPr/>
          <a:lstStyle/>
          <a:p>
            <a:r>
              <a:rPr/>
              <a:t>Mólhlutfall er óháð hitastigi.</a:t>
            </a:r>
          </a:p>
          <a:p>
            <a:endParaRPr lang="en-US" dirty="0"/>
          </a:p>
          <a:p>
            <a:pPr lvl="1"/>
            <a:r>
              <a:rPr/>
              <a:t>Mólhlutfall efnisþáttar A er fjöldi móla af A deilt með heildarfjölda móla allra efnisþátta lausnarinnar.</a:t>
            </a:r>
          </a:p>
          <a:p>
            <a:pPr lvl="1"/>
            <a:endParaRPr lang="en-US" dirty="0"/>
          </a:p>
          <a:p>
            <a:pPr lvl="1"/>
            <a:r>
              <a:rPr/>
              <a:t>Summa mólhlutfalla allra efnisþátta verður að vera 1.</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479422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Mólalstyrkur (m)</a:t>
            </a:r>
          </a:p>
        </p:txBody>
      </p:sp>
      <p:sp>
        <p:nvSpPr>
          <p:cNvPr id="3" name="Content Placeholder 2"/>
          <p:cNvSpPr>
            <a:spLocks noGrp="1"/>
          </p:cNvSpPr>
          <p:nvPr>
            <p:ph idx="1"/>
          </p:nvPr>
        </p:nvSpPr>
        <p:spPr/>
        <p:txBody>
          <a:bodyPr/>
          <a:lstStyle/>
          <a:p>
            <a:r>
              <a:rPr/>
              <a:t>Mólalstyrkur (m): Mól leysts efnis á kílógramm leysis.</a:t>
            </a:r>
          </a:p>
          <a:p>
            <a:endParaRPr lang="en-US" dirty="0"/>
          </a:p>
          <a:p>
            <a:r>
              <a:rPr/>
              <a:t>Lágstafurinn „m“ er táknið fyrir mólalstyrk.</a:t>
            </a:r>
          </a:p>
          <a:p>
            <a:endParaRPr lang="en-US" dirty="0"/>
          </a:p>
          <a:p>
            <a:r>
              <a:rPr/>
              <a:t>Mólalstyrkur er einnig óháður hitastigi.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463550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Lækkun gufuþrýstings</a:t>
            </a:r>
          </a:p>
        </p:txBody>
      </p:sp>
      <p:sp>
        <p:nvSpPr>
          <p:cNvPr id="3" name="Content Placeholder 2"/>
          <p:cNvSpPr>
            <a:spLocks noGrp="1"/>
          </p:cNvSpPr>
          <p:nvPr>
            <p:ph idx="1"/>
          </p:nvPr>
        </p:nvSpPr>
        <p:spPr/>
        <p:txBody>
          <a:bodyPr/>
          <a:lstStyle/>
          <a:p>
            <a:r>
              <a:rPr/>
              <a:t>Þegar órokgjörnu uppleystu efni er bætt við hreinan leysi lækkar gufuþrýstingur leysisins.</a:t>
            </a:r>
          </a:p>
          <a:p>
            <a:endParaRPr lang="en-US" dirty="0"/>
          </a:p>
          <a:p>
            <a:r>
              <a:rPr/>
              <a:t>Afleiðing: Leysirinn í lausninni gufar hægar upp en hreini leysirinn myndi gera.</a:t>
            </a:r>
          </a:p>
          <a:p>
            <a:endParaRPr lang="en-US" dirty="0"/>
          </a:p>
          <a:p>
            <a:r>
              <a:rPr/>
              <a:t>Lækkun gufuþrýstings (ΔP) er safneiginleiki.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633815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Upprifjun á gufuþrýstingi</a:t>
            </a:r>
          </a:p>
        </p:txBody>
      </p:sp>
      <p:sp>
        <p:nvSpPr>
          <p:cNvPr id="3" name="Content Placeholder 2"/>
          <p:cNvSpPr>
            <a:spLocks noGrp="1"/>
          </p:cNvSpPr>
          <p:nvPr>
            <p:ph idx="1"/>
          </p:nvPr>
        </p:nvSpPr>
        <p:spPr/>
        <p:txBody>
          <a:bodyPr>
            <a:normAutofit/>
          </a:bodyPr>
          <a:lstStyle/>
          <a:p>
            <a:r>
              <a:rPr/>
              <a:t>Rifjum upp jafnvægi vökva og gufu (kafli 10).</a:t>
            </a:r>
          </a:p>
          <a:p>
            <a:endParaRPr lang="en-US" altLang="en-US" dirty="0"/>
          </a:p>
          <a:p>
            <a:r>
              <a:rPr/>
              <a:t>Þegar vökvi er settur í lokað ílát eiga uppgufun og þétting sér stað á sama hraða.</a:t>
            </a:r>
          </a:p>
          <a:p>
            <a:endParaRPr lang="en-US" altLang="en-US" b="1" dirty="0">
              <a:ea typeface="Osaka" pitchFamily="14" charset="-128"/>
            </a:endParaRPr>
          </a:p>
          <a:p>
            <a:pPr marL="0" indent="0" algn="ctr">
              <a:buNone/>
            </a:pPr>
            <a:r>
              <a:rPr/>
              <a:t>Vökvi ⇌ Gas</a:t>
            </a:r>
          </a:p>
          <a:p>
            <a:pPr>
              <a:buFont typeface="Arial" charset="0"/>
              <a:buNone/>
            </a:pPr>
            <a:endParaRPr lang="en-US" altLang="en-US" dirty="0"/>
          </a:p>
          <a:p>
            <a:r>
              <a:rPr/>
              <a:t>Gufuþrýstingur vökvans er sá þrýstingur sem sameindir í gasfasa valda.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528571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square">
            <a:normAutofit/>
          </a:bodyPr>
          <a:lstStyle/>
          <a:p>
            <a:r>
              <a:rPr sz="2000"/>
              <a:t>Hvers vegna á sér stað lækkun gufuþrýstings (ΔP)?</a:t>
            </a:r>
          </a:p>
        </p:txBody>
      </p:sp>
      <p:sp>
        <p:nvSpPr>
          <p:cNvPr id="3" name="Content Placeholder 2"/>
          <p:cNvSpPr>
            <a:spLocks noGrp="1"/>
          </p:cNvSpPr>
          <p:nvPr>
            <p:ph idx="1"/>
          </p:nvPr>
        </p:nvSpPr>
        <p:spPr>
          <a:xfrm>
            <a:off x="628650" y="955965"/>
            <a:ext cx="7886700" cy="4904508"/>
          </a:xfrm>
        </p:spPr>
        <p:txBody>
          <a:bodyPr/>
          <a:lstStyle/>
          <a:p>
            <a:pPr marL="0" indent="0" algn="ctr">
              <a:buNone/>
            </a:pPr>
            <a:r>
              <a:rPr/>
              <a:t>Vökvi ⇌ Gas</a:t>
            </a:r>
          </a:p>
          <a:p>
            <a:endParaRPr lang="en-US" dirty="0"/>
          </a:p>
          <a:p>
            <a:r>
              <a:rPr/>
              <a:t>Til að gufa upp verða sameindir leysisins að vera á yfirborði vökvans.</a:t>
            </a:r>
          </a:p>
          <a:p>
            <a:endParaRPr lang="en-US" dirty="0"/>
          </a:p>
          <a:p>
            <a:r>
              <a:rPr/>
              <a:t>Sameindir leysta efnisins minnka það yfirborð sem er tiltækt fyrir sameindir leysisins.</a:t>
            </a:r>
          </a:p>
          <a:p>
            <a:endParaRPr lang="en-US" dirty="0"/>
          </a:p>
          <a:p>
            <a:r>
              <a:rPr/>
              <a:t>Hraði uppgufunar leysisins minnkar.</a:t>
            </a:r>
          </a:p>
          <a:p>
            <a:endParaRPr lang="en-US" dirty="0"/>
          </a:p>
          <a:p>
            <a:r>
              <a:rPr/>
              <a:t>Hraði þéttingar leysisins helst óbreyttur.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151907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11.18</a:t>
            </a:r>
          </a:p>
        </p:txBody>
      </p:sp>
      <p:sp>
        <p:nvSpPr>
          <p:cNvPr id="7" name="Figure Legend"/>
          <p:cNvSpPr>
            <a:spLocks noGrp="1"/>
          </p:cNvSpPr>
          <p:nvPr>
            <p:ph idx="13"/>
          </p:nvPr>
        </p:nvSpPr>
        <p:spPr/>
        <p:txBody>
          <a:bodyPr>
            <a:normAutofit/>
          </a:bodyPr>
          <a:lstStyle/>
          <a:p>
            <a:r>
              <a:rPr/>
              <a:t>Tilvist órokgjarnra uppleystra efna lækkar gufuþrýsting lausnar með því að hindra uppgufun leysissameinda.</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966767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square">
            <a:normAutofit/>
          </a:bodyPr>
          <a:lstStyle/>
          <a:p>
            <a:r>
              <a:rPr sz="2000"/>
              <a:t>Hvers vegna á sér stað lækkun gufuþrýstings (ΔP)?</a:t>
            </a:r>
          </a:p>
        </p:txBody>
      </p:sp>
      <p:sp>
        <p:nvSpPr>
          <p:cNvPr id="3" name="Content Placeholder 2"/>
          <p:cNvSpPr>
            <a:spLocks noGrp="1"/>
          </p:cNvSpPr>
          <p:nvPr>
            <p:ph idx="1"/>
          </p:nvPr>
        </p:nvSpPr>
        <p:spPr/>
        <p:txBody>
          <a:bodyPr/>
          <a:lstStyle/>
          <a:p>
            <a:pPr marL="0" indent="0" algn="ctr">
              <a:buNone/>
            </a:pPr>
            <a:r>
              <a:rPr/>
              <a:t>Vökvi ⇌ Gas</a:t>
            </a:r>
          </a:p>
          <a:p>
            <a:endParaRPr lang="en-US" b="1" dirty="0"/>
          </a:p>
          <a:p>
            <a:r>
              <a:rPr/>
              <a:t>Niðurstaða: Færri leysisameindir í gasfasa.</a:t>
            </a:r>
          </a:p>
          <a:p>
            <a:endParaRPr lang="en-US" dirty="0"/>
          </a:p>
          <a:p>
            <a:r>
              <a:rPr/>
              <a:t>Fækkun sameinda í gasfasa leiðir til lækkunar á gufuþrýstingi.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453034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Lögmál Raoults</a:t>
            </a:r>
          </a:p>
        </p:txBody>
      </p:sp>
      <p:sp>
        <p:nvSpPr>
          <p:cNvPr id="3" name="Content Placeholder 2"/>
          <p:cNvSpPr>
            <a:spLocks noGrp="1"/>
          </p:cNvSpPr>
          <p:nvPr>
            <p:ph idx="1"/>
          </p:nvPr>
        </p:nvSpPr>
        <p:spPr>
          <a:xfrm>
            <a:off x="628650" y="955965"/>
            <a:ext cx="7886700" cy="4904508"/>
          </a:xfrm>
        </p:spPr>
        <p:txBody>
          <a:bodyPr/>
          <a:lstStyle/>
          <a:p>
            <a:pPr>
              <a:buClr>
                <a:schemeClr val="tx1"/>
              </a:buClr>
              <a:buFont typeface="Arial" panose="020B0604020202020204" pitchFamily="34" charset="0"/>
              <a:buChar char="•"/>
              <a:defRPr/>
            </a:pPr>
            <a:r>
              <a:rPr/>
              <a:t>Lögmál Raoults: Hlutþrýstingur sem hver hluti kjörlausnar veldur er jafn gufuþrýstingi hreina hlutans margfaldað með mólhluta hans.</a:t>
            </a:r>
          </a:p>
          <a:p>
            <a:pPr>
              <a:buClr>
                <a:schemeClr val="tx1"/>
              </a:buClr>
              <a:buNone/>
              <a:defRPr/>
            </a:pPr>
            <a:endParaRPr lang="en-US" altLang="en-US" dirty="0">
              <a:ea typeface="Osaka" pitchFamily="14" charset="-128"/>
            </a:endParaRPr>
          </a:p>
          <a:p>
            <a:pPr>
              <a:buClr>
                <a:schemeClr val="tx1"/>
              </a:buClr>
              <a:buNone/>
              <a:defRPr/>
            </a:pPr>
            <a:endParaRPr lang="en-US" altLang="en-US" dirty="0">
              <a:ea typeface="Osaka" pitchFamily="14" charset="-128"/>
            </a:endParaRPr>
          </a:p>
          <a:p>
            <a:pPr>
              <a:buClr>
                <a:schemeClr val="tx1"/>
              </a:buClr>
              <a:buNone/>
              <a:defRPr/>
            </a:pPr>
            <a:endParaRPr lang="en-US" altLang="en-US" dirty="0">
              <a:ea typeface="Osaka" pitchFamily="14" charset="-128"/>
            </a:endParaRPr>
          </a:p>
          <a:p>
            <a:pPr>
              <a:buClr>
                <a:schemeClr val="tx1"/>
              </a:buClr>
              <a:buFont typeface="Arial" panose="020B0604020202020204" pitchFamily="34" charset="0"/>
              <a:buChar char="•"/>
              <a:defRPr/>
            </a:pPr>
            <a:r>
              <a:rPr/>
              <a:t>Psolution = gufuþrýstingur leysisins í lausninni.</a:t>
            </a:r>
          </a:p>
          <a:p>
            <a:pPr>
              <a:buClr>
                <a:schemeClr val="tx1"/>
              </a:buClr>
              <a:buFont typeface="Arial" panose="020B0604020202020204" pitchFamily="34" charset="0"/>
              <a:buChar char="•"/>
              <a:defRPr/>
            </a:pPr>
            <a:endParaRPr lang="en-US" altLang="en-US" dirty="0">
              <a:ea typeface="Osaka" pitchFamily="14" charset="-128"/>
            </a:endParaRPr>
          </a:p>
          <a:p>
            <a:pPr>
              <a:buClr>
                <a:schemeClr val="tx1"/>
              </a:buClr>
              <a:buFont typeface="Arial" panose="020B0604020202020204" pitchFamily="34" charset="0"/>
              <a:buChar char="•"/>
              <a:defRPr/>
            </a:pPr>
            <a:r>
              <a:rPr/>
              <a:t>Csolvent = mólhlutfall leysisins.</a:t>
            </a:r>
          </a:p>
          <a:p>
            <a:pPr>
              <a:buClr>
                <a:schemeClr val="tx1"/>
              </a:buClr>
              <a:buFont typeface="Arial" panose="020B0604020202020204" pitchFamily="34" charset="0"/>
              <a:buChar char="•"/>
              <a:defRPr/>
            </a:pPr>
            <a:endParaRPr lang="en-US" altLang="en-US" b="1" dirty="0">
              <a:ea typeface="Osaka" pitchFamily="14" charset="-128"/>
            </a:endParaRPr>
          </a:p>
          <a:p>
            <a:pPr>
              <a:buClr>
                <a:schemeClr val="tx1"/>
              </a:buClr>
              <a:buFont typeface="Arial" panose="020B0604020202020204" pitchFamily="34" charset="0"/>
              <a:buChar char="•"/>
              <a:defRPr/>
            </a:pPr>
            <a:r>
              <a:rPr/>
              <a:t>P*solvent = gufuþrýstingur hreina leysisins.</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920186336"/>
              </p:ext>
            </p:extLst>
          </p:nvPr>
        </p:nvGraphicFramePr>
        <p:xfrm>
          <a:off x="2869459" y="2223655"/>
          <a:ext cx="3157267" cy="593941"/>
        </p:xfrm>
        <a:graphic>
          <a:graphicData uri="http://schemas.openxmlformats.org/presentationml/2006/ole">
            <mc:AlternateContent xmlns:mc="http://schemas.openxmlformats.org/markup-compatibility/2006">
              <mc:Choice xmlns:v="urn:schemas-microsoft-com:vml" Requires="v">
                <p:oleObj spid="_x0000_s3099" name="Equation" r:id="rId3" imgW="1282680" imgH="241200" progId="Equation.DSMT4">
                  <p:embed/>
                </p:oleObj>
              </mc:Choice>
              <mc:Fallback>
                <p:oleObj name="Equation" r:id="rId3" imgW="1282680" imgH="241200" progId="Equation.DSMT4">
                  <p:embed/>
                  <p:pic>
                    <p:nvPicPr>
                      <p:cNvPr id="0" name=""/>
                      <p:cNvPicPr/>
                      <p:nvPr/>
                    </p:nvPicPr>
                    <p:blipFill>
                      <a:blip r:embed="rId4"/>
                      <a:stretch>
                        <a:fillRect/>
                      </a:stretch>
                    </p:blipFill>
                    <p:spPr>
                      <a:xfrm>
                        <a:off x="2869459" y="2223655"/>
                        <a:ext cx="3157267" cy="593941"/>
                      </a:xfrm>
                      <a:prstGeom prst="rect">
                        <a:avLst/>
                      </a:prstGeom>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657130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Suðumarkshækkun og frostmarkslækkun</a:t>
            </a:r>
          </a:p>
        </p:txBody>
      </p:sp>
      <p:sp>
        <p:nvSpPr>
          <p:cNvPr id="3" name="Content Placeholder 2"/>
          <p:cNvSpPr>
            <a:spLocks noGrp="1"/>
          </p:cNvSpPr>
          <p:nvPr>
            <p:ph idx="1"/>
          </p:nvPr>
        </p:nvSpPr>
        <p:spPr>
          <a:xfrm>
            <a:off x="628650" y="955965"/>
            <a:ext cx="7886700" cy="5029199"/>
          </a:xfrm>
        </p:spPr>
        <p:txBody>
          <a:bodyPr/>
          <a:lstStyle/>
          <a:p>
            <a:r>
              <a:rPr/>
              <a:t>Lausn sýður við hærra hitastig en hreini leysirinn.</a:t>
            </a:r>
          </a:p>
          <a:p>
            <a:pPr lvl="1"/>
            <a:r>
              <a:rPr/>
              <a:t>Mismunurinn á suðumarki lausnarinnar og hreina leysisins kallast suðumarkshækkun (DTb).</a:t>
            </a:r>
          </a:p>
          <a:p>
            <a:pPr lvl="1"/>
            <a:endParaRPr lang="en-US" altLang="en-US" sz="2100" b="1" dirty="0">
              <a:solidFill>
                <a:schemeClr val="accent3"/>
              </a:solidFill>
            </a:endParaRPr>
          </a:p>
          <a:p>
            <a:r>
              <a:rPr/>
              <a:t>Lausn frýs við lægra hitastig en hreini leysirinn.</a:t>
            </a:r>
          </a:p>
          <a:p>
            <a:pPr lvl="1"/>
            <a:r>
              <a:rPr/>
              <a:t>Mismunurinn á frostmarki lausnarinnar og hreina leysisins kallast frostmarkslækkun (DTf).</a:t>
            </a:r>
          </a:p>
          <a:p>
            <a:endParaRPr lang="en-US" altLang="en-US" sz="2100" b="1" dirty="0">
              <a:solidFill>
                <a:schemeClr val="accent3"/>
              </a:solidFill>
            </a:endParaRPr>
          </a:p>
          <a:p>
            <a:r>
              <a:rPr/>
              <a:t>DTb og DTf eru bæði jákvæðar stærðir.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466971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Hækkun suðumarks og lækkun frostmarks</a:t>
            </a:r>
          </a:p>
        </p:txBody>
      </p:sp>
      <p:sp>
        <p:nvSpPr>
          <p:cNvPr id="3" name="Content Placeholder 2"/>
          <p:cNvSpPr>
            <a:spLocks noGrp="1"/>
          </p:cNvSpPr>
          <p:nvPr>
            <p:ph idx="1"/>
          </p:nvPr>
        </p:nvSpPr>
        <p:spPr/>
        <p:txBody>
          <a:bodyPr/>
          <a:lstStyle/>
          <a:p>
            <a:r>
              <a:rPr/>
              <a:t>Hækkun suðumarks (DTb) og lækkun frostmarks (DTf) eru bæði bein afleiðing af lækkun gufuþrýstings.</a:t>
            </a:r>
          </a:p>
          <a:p>
            <a:endParaRPr lang="en-US" altLang="en-US" dirty="0"/>
          </a:p>
          <a:p>
            <a:r>
              <a:rPr/>
              <a:t>Suða á sér stað þegar gufuþrýstingur er jafn loftþrýstingi.</a:t>
            </a:r>
          </a:p>
          <a:p>
            <a:endParaRPr lang="en-US" altLang="en-US" dirty="0"/>
          </a:p>
          <a:p>
            <a:r>
              <a:rPr/>
              <a:t>Gufuþrýstingur er í beinu hlutfalli við hitastig.</a:t>
            </a:r>
          </a:p>
          <a:p>
            <a:endParaRPr lang="en-US" altLang="en-US"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044812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Suðumarkshækkun og frostmarkslækkun</a:t>
            </a:r>
            <a:endParaRPr lang="en-US" dirty="0"/>
          </a:p>
        </p:txBody>
      </p:sp>
      <p:sp>
        <p:nvSpPr>
          <p:cNvPr id="3" name="Content Placeholder 2"/>
          <p:cNvSpPr>
            <a:spLocks noGrp="1"/>
          </p:cNvSpPr>
          <p:nvPr>
            <p:ph idx="1"/>
          </p:nvPr>
        </p:nvSpPr>
        <p:spPr/>
        <p:txBody>
          <a:bodyPr>
            <a:normAutofit/>
          </a:bodyPr>
          <a:lstStyle/>
          <a:p>
            <a:r>
              <a:rPr/>
              <a:t>Tilvist uppleysts efnis lækkar gufuþrýstinginn.</a:t>
            </a:r>
          </a:p>
          <a:p>
            <a:endParaRPr lang="en-US" dirty="0"/>
          </a:p>
          <a:p>
            <a:r>
              <a:rPr/>
              <a:t>Nú þarf hærra hitastig til að gufuþrýstingurinn verði jafn loftþrýstingnum.</a:t>
            </a:r>
          </a:p>
          <a:p>
            <a:endParaRPr lang="en-US" dirty="0"/>
          </a:p>
          <a:p>
            <a:r>
              <a:rPr/>
              <a:t>Suðumarkið hefur því hækkað.</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461219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11.19</a:t>
            </a:r>
          </a:p>
        </p:txBody>
      </p:sp>
      <p:sp>
        <p:nvSpPr>
          <p:cNvPr id="7" name="Figure Legend"/>
          <p:cNvSpPr>
            <a:spLocks noGrp="1"/>
          </p:cNvSpPr>
          <p:nvPr>
            <p:ph idx="13"/>
          </p:nvPr>
        </p:nvSpPr>
        <p:spPr/>
        <p:txBody>
          <a:bodyPr wrap="square">
            <a:normAutofit/>
          </a:bodyPr>
          <a:lstStyle/>
          <a:p>
            <a:pPr>
              <a:spcBef>
                <a:spcPts val="0"/>
              </a:spcBef>
              <a:spcAft>
                <a:spcPts val="0"/>
              </a:spcAft>
            </a:pPr>
            <a:r>
              <a:rPr sz="1500"/>
              <a:t>Dæmigerður eimingarbúnaður á rannsóknarstofu er sýndur á (a) ljósmynd og (b) skýringarmynd af íhlutunum. (framlag a: breyting á verki eftir „Rifleman82“/Wikimedia commons; framlag b: breyting á verki eftir „Slashme“/Wikimedia Commons)</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010530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11.20</a:t>
            </a:r>
          </a:p>
        </p:txBody>
      </p:sp>
      <p:sp>
        <p:nvSpPr>
          <p:cNvPr id="7" name="Figure Legend"/>
          <p:cNvSpPr>
            <a:spLocks noGrp="1"/>
          </p:cNvSpPr>
          <p:nvPr>
            <p:ph idx="13"/>
          </p:nvPr>
        </p:nvSpPr>
        <p:spPr/>
        <p:txBody>
          <a:bodyPr>
            <a:normAutofit/>
          </a:bodyPr>
          <a:lstStyle/>
          <a:p>
            <a:r>
              <a:rPr/>
              <a:t>Hráolía er flókin blanda sem er aðskilin með stórtækri hlutaeimingu til að einangra ýmsar einfaldari blöndur.</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641682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Suðumarkshækkun og frostmarkslækkun</a:t>
            </a:r>
          </a:p>
        </p:txBody>
      </p:sp>
      <p:sp>
        <p:nvSpPr>
          <p:cNvPr id="3" name="Content Placeholder 2"/>
          <p:cNvSpPr>
            <a:spLocks noGrp="1"/>
          </p:cNvSpPr>
          <p:nvPr>
            <p:ph idx="1"/>
          </p:nvPr>
        </p:nvSpPr>
        <p:spPr>
          <a:xfrm>
            <a:off x="628650" y="955965"/>
            <a:ext cx="7886700" cy="4873335"/>
          </a:xfrm>
        </p:spPr>
        <p:txBody>
          <a:bodyPr/>
          <a:lstStyle/>
          <a:p>
            <a:r>
              <a:rPr/>
              <a:t>Suðumarkshækkun (DTb) og frostmarkslækkun (DTf) eru hvort tveggja samsafnseiginleikar.</a:t>
            </a:r>
          </a:p>
          <a:p>
            <a:endParaRPr lang="en-US" altLang="en-US" dirty="0"/>
          </a:p>
          <a:p>
            <a:pPr lvl="1"/>
            <a:r>
              <a:rPr/>
              <a:t>Hafa háð styrk uppleysta efnisins</a:t>
            </a:r>
          </a:p>
          <a:p>
            <a:pPr lvl="1"/>
            <a:endParaRPr lang="en-US" altLang="en-US" u="sng" dirty="0"/>
          </a:p>
          <a:p>
            <a:pPr lvl="1"/>
            <a:r>
              <a:rPr/>
              <a:t>Styrkur er gefinn upp í mólalstyrk (m).</a:t>
            </a:r>
          </a:p>
          <a:p>
            <a:pPr lvl="1"/>
            <a:endParaRPr lang="en-US" altLang="en-US" sz="1800" dirty="0">
              <a:solidFill>
                <a:schemeClr val="accent3"/>
              </a:solidFill>
            </a:endParaRPr>
          </a:p>
          <a:p>
            <a:pPr lvl="1"/>
            <a:r>
              <a:rPr/>
              <a:t>Dæmi: 1 m súkrósa- og 1 m etýlenglýkóllausnir sjóða við sama hitastig.</a:t>
            </a:r>
          </a:p>
          <a:p>
            <a:pPr lvl="1"/>
            <a:endParaRPr lang="en-US" altLang="en-US" dirty="0">
              <a:solidFill>
                <a:schemeClr val="accent3"/>
              </a:solidFill>
            </a:endParaRPr>
          </a:p>
          <a:p>
            <a:endParaRPr lang="en-US" altLang="en-US" sz="2400" i="1" dirty="0"/>
          </a:p>
          <a:p>
            <a:endParaRPr lang="en-US" altLang="en-US" sz="2400" i="1" dirty="0"/>
          </a:p>
          <a:p>
            <a:r>
              <a:rPr/>
              <a:t>kb og kf kallast suðumarkshækkunarfasti og frostmarkslækkunarfasti, í sömu röð.</a:t>
            </a:r>
          </a:p>
          <a:p>
            <a:endParaRPr lang="en-US" altLang="en-US" sz="2100" dirty="0">
              <a:solidFill>
                <a:schemeClr val="accent3"/>
              </a:solidFill>
            </a:endParaRP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415464117"/>
              </p:ext>
            </p:extLst>
          </p:nvPr>
        </p:nvGraphicFramePr>
        <p:xfrm>
          <a:off x="2120566" y="3983903"/>
          <a:ext cx="1608889" cy="556923"/>
        </p:xfrm>
        <a:graphic>
          <a:graphicData uri="http://schemas.openxmlformats.org/presentationml/2006/ole">
            <mc:AlternateContent xmlns:mc="http://schemas.openxmlformats.org/markup-compatibility/2006">
              <mc:Choice xmlns:v="urn:schemas-microsoft-com:vml" Requires="v">
                <p:oleObj spid="_x0000_s4142" name="Equation" r:id="rId3" imgW="660240" imgH="228600" progId="Equation.DSMT4">
                  <p:embed/>
                </p:oleObj>
              </mc:Choice>
              <mc:Fallback>
                <p:oleObj name="Equation" r:id="rId3" imgW="660240" imgH="228600" progId="Equation.DSMT4">
                  <p:embed/>
                  <p:pic>
                    <p:nvPicPr>
                      <p:cNvPr id="0" name=""/>
                      <p:cNvPicPr/>
                      <p:nvPr/>
                    </p:nvPicPr>
                    <p:blipFill>
                      <a:blip r:embed="rId4"/>
                      <a:stretch>
                        <a:fillRect/>
                      </a:stretch>
                    </p:blipFill>
                    <p:spPr>
                      <a:xfrm>
                        <a:off x="2120566" y="3983903"/>
                        <a:ext cx="1608889" cy="556923"/>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951819657"/>
              </p:ext>
            </p:extLst>
          </p:nvPr>
        </p:nvGraphicFramePr>
        <p:xfrm>
          <a:off x="5011738" y="3943350"/>
          <a:ext cx="1700212" cy="585788"/>
        </p:xfrm>
        <a:graphic>
          <a:graphicData uri="http://schemas.openxmlformats.org/presentationml/2006/ole">
            <mc:AlternateContent xmlns:mc="http://schemas.openxmlformats.org/markup-compatibility/2006">
              <mc:Choice xmlns:v="urn:schemas-microsoft-com:vml" Requires="v">
                <p:oleObj spid="_x0000_s4143" name="Equation" r:id="rId5" imgW="698400" imgH="241200" progId="Equation.DSMT4">
                  <p:embed/>
                </p:oleObj>
              </mc:Choice>
              <mc:Fallback>
                <p:oleObj name="Equation" r:id="rId5" imgW="698400" imgH="241200" progId="Equation.DSMT4">
                  <p:embed/>
                  <p:pic>
                    <p:nvPicPr>
                      <p:cNvPr id="0" name="Object 4"/>
                      <p:cNvPicPr>
                        <a:picLocks noChangeAspect="1" noChangeArrowheads="1"/>
                      </p:cNvPicPr>
                      <p:nvPr/>
                    </p:nvPicPr>
                    <p:blipFill>
                      <a:blip r:embed="rId6"/>
                      <a:srcRect/>
                      <a:stretch>
                        <a:fillRect/>
                      </a:stretch>
                    </p:blipFill>
                    <p:spPr bwMode="auto">
                      <a:xfrm>
                        <a:off x="5011738" y="3943350"/>
                        <a:ext cx="170021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337866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841248"/>
          </a:xfrm>
        </p:spPr>
        <p:txBody>
          <a:bodyPr wrap="square">
            <a:normAutofit/>
          </a:bodyPr>
          <a:lstStyle/>
          <a:p>
            <a:r>
              <a:rPr sz="1500"/>
              <a:t>Tafla 11.2 Fastar fyrir suðumarkshækkun og frostmarkslækkun nokkurra leysa</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51082125"/>
              </p:ext>
            </p:extLst>
          </p:nvPr>
        </p:nvGraphicFramePr>
        <p:xfrm>
          <a:off x="628650" y="955675"/>
          <a:ext cx="7886700" cy="2489200"/>
        </p:xfrm>
        <a:graphic>
          <a:graphicData uri="http://schemas.openxmlformats.org/drawingml/2006/table">
            <a:tbl>
              <a:tblPr firstRow="1" bandRow="1">
                <a:tableStyleId>{5940675A-B579-460E-94D1-54222C63F5DA}</a:tableStyleId>
              </a:tblPr>
              <a:tblGrid>
                <a:gridCol w="1262495">
                  <a:extLst>
                    <a:ext uri="{9D8B030D-6E8A-4147-A177-3AD203B41FA5}">
                      <a16:colId xmlns:a16="http://schemas.microsoft.com/office/drawing/2014/main" val="20000"/>
                    </a:ext>
                  </a:extLst>
                </a:gridCol>
                <a:gridCol w="2067791">
                  <a:extLst>
                    <a:ext uri="{9D8B030D-6E8A-4147-A177-3AD203B41FA5}">
                      <a16:colId xmlns:a16="http://schemas.microsoft.com/office/drawing/2014/main" val="20001"/>
                    </a:ext>
                  </a:extLst>
                </a:gridCol>
                <a:gridCol w="1132609">
                  <a:extLst>
                    <a:ext uri="{9D8B030D-6E8A-4147-A177-3AD203B41FA5}">
                      <a16:colId xmlns:a16="http://schemas.microsoft.com/office/drawing/2014/main" val="20002"/>
                    </a:ext>
                  </a:extLst>
                </a:gridCol>
                <a:gridCol w="2244437">
                  <a:extLst>
                    <a:ext uri="{9D8B030D-6E8A-4147-A177-3AD203B41FA5}">
                      <a16:colId xmlns:a16="http://schemas.microsoft.com/office/drawing/2014/main" val="20003"/>
                    </a:ext>
                  </a:extLst>
                </a:gridCol>
                <a:gridCol w="1179368">
                  <a:extLst>
                    <a:ext uri="{9D8B030D-6E8A-4147-A177-3AD203B41FA5}">
                      <a16:colId xmlns:a16="http://schemas.microsoft.com/office/drawing/2014/main" val="20004"/>
                    </a:ext>
                  </a:extLst>
                </a:gridCol>
              </a:tblGrid>
              <a:tr h="370840">
                <a:tc>
                  <a:txBody>
                    <a:bodyPr/>
                    <a:lstStyle/>
                    <a:p>
                      <a:pPr algn="ctr"/>
                      <a:r>
                        <a:t>Leysir</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Suðumark (°C við 1 atm)</a:t>
                      </a:r>
                      <a:endParaRPr lang="en-US" sz="1350" b="1" kern="1200" dirty="0">
                        <a:solidFill>
                          <a:schemeClr val="tx1"/>
                        </a:solidFill>
                        <a:effectLst/>
                        <a:latin typeface="+mn-lt"/>
                        <a:ea typeface="+mn-ea"/>
                        <a:cs typeface="+mn-cs"/>
                      </a:endParaRPr>
                    </a:p>
                  </a:txBody>
                  <a:tcPr/>
                </a:tc>
                <a:tc>
                  <a:txBody>
                    <a:bodyPr/>
                    <a:lstStyle/>
                    <a:p>
                      <a:pPr algn="ctr"/>
                      <a:r>
                        <a:t>Kb (Cm–1)</a:t>
                      </a:r>
                      <a:endParaRPr lang="en-US" b="1" baseline="30000"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Frostmark (°C við 1 atm)</a:t>
                      </a:r>
                      <a:endParaRPr lang="en-US" sz="1350" b="1" kern="1200" dirty="0">
                        <a:solidFill>
                          <a:schemeClr val="tx1"/>
                        </a:solidFill>
                        <a:effectLst/>
                        <a:latin typeface="+mn-lt"/>
                        <a:ea typeface="+mn-ea"/>
                        <a:cs typeface="+mn-cs"/>
                      </a:endParaRP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Kt (Cm–1)</a:t>
                      </a:r>
                      <a:endParaRPr lang="en-US" b="1" baseline="30000" dirty="0"/>
                    </a:p>
                    <a:p>
                      <a:pPr algn="ctr"/>
                      <a:endParaRPr lang="en-US" b="1" dirty="0"/>
                    </a:p>
                  </a:txBody>
                  <a:tcPr/>
                </a:tc>
                <a:extLst>
                  <a:ext uri="{0D108BD9-81ED-4DB2-BD59-A6C34878D82A}">
                    <a16:rowId xmlns:a16="http://schemas.microsoft.com/office/drawing/2014/main" val="10000"/>
                  </a:ext>
                </a:extLst>
              </a:tr>
              <a:tr h="370840">
                <a:tc>
                  <a:txBody>
                    <a:bodyPr/>
                    <a:lstStyle/>
                    <a:p>
                      <a:pPr algn="ctr"/>
                      <a:r>
                        <a:t>vatn</a:t>
                      </a:r>
                    </a:p>
                  </a:txBody>
                  <a:tcPr/>
                </a:tc>
                <a:tc>
                  <a:txBody>
                    <a:bodyPr/>
                    <a:lstStyle/>
                    <a:p>
                      <a:pPr algn="ctr"/>
                      <a:r>
                        <a:rPr lang="en-US" dirty="0"/>
                        <a:t>100.0</a:t>
                      </a:r>
                    </a:p>
                  </a:txBody>
                  <a:tcPr/>
                </a:tc>
                <a:tc>
                  <a:txBody>
                    <a:bodyPr/>
                    <a:lstStyle/>
                    <a:p>
                      <a:pPr algn="ctr"/>
                      <a:r>
                        <a:rPr lang="en-US" dirty="0"/>
                        <a:t>0.512</a:t>
                      </a:r>
                    </a:p>
                  </a:txBody>
                  <a:tcPr/>
                </a:tc>
                <a:tc>
                  <a:txBody>
                    <a:bodyPr/>
                    <a:lstStyle/>
                    <a:p>
                      <a:pPr algn="ctr"/>
                      <a:r>
                        <a:rPr lang="en-US" dirty="0"/>
                        <a:t>0.0</a:t>
                      </a:r>
                    </a:p>
                  </a:txBody>
                  <a:tcPr/>
                </a:tc>
                <a:tc>
                  <a:txBody>
                    <a:bodyPr/>
                    <a:lstStyle/>
                    <a:p>
                      <a:pPr algn="ctr"/>
                      <a:r>
                        <a:rPr lang="en-US" dirty="0"/>
                        <a:t>1.86</a:t>
                      </a:r>
                    </a:p>
                  </a:txBody>
                  <a:tcPr/>
                </a:tc>
                <a:extLst>
                  <a:ext uri="{0D108BD9-81ED-4DB2-BD59-A6C34878D82A}">
                    <a16:rowId xmlns:a16="http://schemas.microsoft.com/office/drawing/2014/main" val="10001"/>
                  </a:ext>
                </a:extLst>
              </a:tr>
              <a:tr h="370840">
                <a:tc>
                  <a:txBody>
                    <a:bodyPr/>
                    <a:lstStyle/>
                    <a:p>
                      <a:pPr algn="ctr"/>
                      <a:r>
                        <a:t>vetnisasetat</a:t>
                      </a:r>
                    </a:p>
                  </a:txBody>
                  <a:tcPr/>
                </a:tc>
                <a:tc>
                  <a:txBody>
                    <a:bodyPr/>
                    <a:lstStyle/>
                    <a:p>
                      <a:pPr algn="ctr"/>
                      <a:r>
                        <a:rPr lang="en-US" dirty="0"/>
                        <a:t>118.1</a:t>
                      </a:r>
                    </a:p>
                  </a:txBody>
                  <a:tcPr/>
                </a:tc>
                <a:tc>
                  <a:txBody>
                    <a:bodyPr/>
                    <a:lstStyle/>
                    <a:p>
                      <a:pPr algn="ctr"/>
                      <a:r>
                        <a:rPr lang="en-US" dirty="0"/>
                        <a:t>3.07</a:t>
                      </a:r>
                    </a:p>
                  </a:txBody>
                  <a:tcPr/>
                </a:tc>
                <a:tc>
                  <a:txBody>
                    <a:bodyPr/>
                    <a:lstStyle/>
                    <a:p>
                      <a:pPr algn="ctr"/>
                      <a:r>
                        <a:rPr lang="en-US" dirty="0"/>
                        <a:t>16.6</a:t>
                      </a:r>
                    </a:p>
                  </a:txBody>
                  <a:tcPr/>
                </a:tc>
                <a:tc>
                  <a:txBody>
                    <a:bodyPr/>
                    <a:lstStyle/>
                    <a:p>
                      <a:pPr algn="ctr"/>
                      <a:r>
                        <a:rPr lang="en-US" dirty="0"/>
                        <a:t>3.9</a:t>
                      </a:r>
                    </a:p>
                  </a:txBody>
                  <a:tcPr/>
                </a:tc>
                <a:extLst>
                  <a:ext uri="{0D108BD9-81ED-4DB2-BD59-A6C34878D82A}">
                    <a16:rowId xmlns:a16="http://schemas.microsoft.com/office/drawing/2014/main" val="10002"/>
                  </a:ext>
                </a:extLst>
              </a:tr>
              <a:tr h="370840">
                <a:tc>
                  <a:txBody>
                    <a:bodyPr/>
                    <a:lstStyle/>
                    <a:p>
                      <a:pPr algn="ctr"/>
                      <a:r>
                        <a:t>bensen</a:t>
                      </a:r>
                    </a:p>
                  </a:txBody>
                  <a:tcPr/>
                </a:tc>
                <a:tc>
                  <a:txBody>
                    <a:bodyPr/>
                    <a:lstStyle/>
                    <a:p>
                      <a:pPr algn="ctr"/>
                      <a:r>
                        <a:rPr lang="en-US" dirty="0"/>
                        <a:t>80.1</a:t>
                      </a:r>
                    </a:p>
                  </a:txBody>
                  <a:tcPr/>
                </a:tc>
                <a:tc>
                  <a:txBody>
                    <a:bodyPr/>
                    <a:lstStyle/>
                    <a:p>
                      <a:pPr algn="ctr"/>
                      <a:r>
                        <a:rPr lang="en-US" dirty="0"/>
                        <a:t>2.53</a:t>
                      </a:r>
                    </a:p>
                  </a:txBody>
                  <a:tcPr/>
                </a:tc>
                <a:tc>
                  <a:txBody>
                    <a:bodyPr/>
                    <a:lstStyle/>
                    <a:p>
                      <a:pPr algn="ctr"/>
                      <a:r>
                        <a:rPr lang="en-US" dirty="0"/>
                        <a:t>5.5</a:t>
                      </a:r>
                    </a:p>
                  </a:txBody>
                  <a:tcPr/>
                </a:tc>
                <a:tc>
                  <a:txBody>
                    <a:bodyPr/>
                    <a:lstStyle/>
                    <a:p>
                      <a:pPr algn="ctr"/>
                      <a:r>
                        <a:rPr lang="en-US" dirty="0"/>
                        <a:t>5.12</a:t>
                      </a:r>
                    </a:p>
                  </a:txBody>
                  <a:tcPr/>
                </a:tc>
                <a:extLst>
                  <a:ext uri="{0D108BD9-81ED-4DB2-BD59-A6C34878D82A}">
                    <a16:rowId xmlns:a16="http://schemas.microsoft.com/office/drawing/2014/main" val="10003"/>
                  </a:ext>
                </a:extLst>
              </a:tr>
              <a:tr h="370840">
                <a:tc>
                  <a:txBody>
                    <a:bodyPr/>
                    <a:lstStyle/>
                    <a:p>
                      <a:pPr algn="ctr"/>
                      <a:r>
                        <a:t>klóróform</a:t>
                      </a:r>
                    </a:p>
                  </a:txBody>
                  <a:tcPr/>
                </a:tc>
                <a:tc>
                  <a:txBody>
                    <a:bodyPr/>
                    <a:lstStyle/>
                    <a:p>
                      <a:pPr algn="ctr"/>
                      <a:r>
                        <a:rPr lang="en-US" dirty="0"/>
                        <a:t>61.26</a:t>
                      </a:r>
                    </a:p>
                  </a:txBody>
                  <a:tcPr/>
                </a:tc>
                <a:tc>
                  <a:txBody>
                    <a:bodyPr/>
                    <a:lstStyle/>
                    <a:p>
                      <a:pPr algn="ctr"/>
                      <a:r>
                        <a:rPr lang="en-US" dirty="0"/>
                        <a:t>3.63</a:t>
                      </a:r>
                    </a:p>
                  </a:txBody>
                  <a:tcPr/>
                </a:tc>
                <a:tc>
                  <a:txBody>
                    <a:bodyPr/>
                    <a:lstStyle/>
                    <a:p>
                      <a:pPr algn="ctr"/>
                      <a:r>
                        <a:rPr lang="en-US" sz="1350" kern="1200" dirty="0">
                          <a:solidFill>
                            <a:schemeClr val="tx1"/>
                          </a:solidFill>
                          <a:effectLst/>
                          <a:latin typeface="+mn-lt"/>
                          <a:ea typeface="+mn-ea"/>
                          <a:cs typeface="+mn-cs"/>
                        </a:rPr>
                        <a:t>–</a:t>
                      </a:r>
                      <a:r>
                        <a:rPr lang="en-US" dirty="0"/>
                        <a:t>63.5</a:t>
                      </a:r>
                    </a:p>
                  </a:txBody>
                  <a:tcPr/>
                </a:tc>
                <a:tc>
                  <a:txBody>
                    <a:bodyPr/>
                    <a:lstStyle/>
                    <a:p>
                      <a:pPr algn="ctr"/>
                      <a:r>
                        <a:rPr lang="en-US" dirty="0"/>
                        <a:t>4.68</a:t>
                      </a:r>
                    </a:p>
                  </a:txBody>
                  <a:tcPr/>
                </a:tc>
                <a:extLst>
                  <a:ext uri="{0D108BD9-81ED-4DB2-BD59-A6C34878D82A}">
                    <a16:rowId xmlns:a16="http://schemas.microsoft.com/office/drawing/2014/main" val="10004"/>
                  </a:ext>
                </a:extLst>
              </a:tr>
              <a:tr h="370840">
                <a:tc>
                  <a:txBody>
                    <a:bodyPr/>
                    <a:lstStyle/>
                    <a:p>
                      <a:pPr algn="ctr"/>
                      <a:r>
                        <a:t>nítróbensen</a:t>
                      </a:r>
                    </a:p>
                  </a:txBody>
                  <a:tcPr/>
                </a:tc>
                <a:tc>
                  <a:txBody>
                    <a:bodyPr/>
                    <a:lstStyle/>
                    <a:p>
                      <a:pPr algn="ctr"/>
                      <a:r>
                        <a:rPr lang="en-US" dirty="0"/>
                        <a:t>210.9</a:t>
                      </a:r>
                    </a:p>
                  </a:txBody>
                  <a:tcPr/>
                </a:tc>
                <a:tc>
                  <a:txBody>
                    <a:bodyPr/>
                    <a:lstStyle/>
                    <a:p>
                      <a:pPr algn="ctr"/>
                      <a:r>
                        <a:rPr lang="en-US" dirty="0"/>
                        <a:t>5.24</a:t>
                      </a:r>
                    </a:p>
                  </a:txBody>
                  <a:tcPr/>
                </a:tc>
                <a:tc>
                  <a:txBody>
                    <a:bodyPr/>
                    <a:lstStyle/>
                    <a:p>
                      <a:pPr algn="ctr"/>
                      <a:r>
                        <a:rPr lang="en-US" dirty="0"/>
                        <a:t>5.67</a:t>
                      </a:r>
                    </a:p>
                  </a:txBody>
                  <a:tcPr/>
                </a:tc>
                <a:tc>
                  <a:txBody>
                    <a:bodyPr/>
                    <a:lstStyle/>
                    <a:p>
                      <a:pPr algn="ctr"/>
                      <a:r>
                        <a:rPr lang="en-US" dirty="0"/>
                        <a:t>8.1</a:t>
                      </a:r>
                    </a:p>
                  </a:txBody>
                  <a:tcPr/>
                </a:tc>
                <a:extLst>
                  <a:ext uri="{0D108BD9-81ED-4DB2-BD59-A6C34878D82A}">
                    <a16:rowId xmlns:a16="http://schemas.microsoft.com/office/drawing/2014/main" val="10005"/>
                  </a:ext>
                </a:extLst>
              </a:tr>
            </a:tbl>
          </a:graphicData>
        </a:graphic>
      </p:graphicFrame>
      <p:sp>
        <p:nvSpPr>
          <p:cNvPr id="6" name="Content Placeholder 2"/>
          <p:cNvSpPr>
            <a:spLocks noGrp="1"/>
          </p:cNvSpPr>
          <p:nvPr>
            <p:ph idx="1"/>
          </p:nvPr>
        </p:nvSpPr>
        <p:spPr>
          <a:xfrm>
            <a:off x="628650" y="955965"/>
            <a:ext cx="7886700" cy="3796145"/>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r>
              <a:rPr/>
              <a:t>Gildi kb og kf ráðast af því hvaða leysir á í hlut</a:t>
            </a:r>
          </a:p>
          <a:p>
            <a:endParaRPr lang="en-US" dirty="0"/>
          </a:p>
        </p:txBody>
      </p:sp>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06578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Dæmi 11.7</a:t>
            </a:r>
            <a:endParaRPr lang="en-US" dirty="0"/>
          </a:p>
        </p:txBody>
      </p:sp>
      <p:sp>
        <p:nvSpPr>
          <p:cNvPr id="7" name="Figure Legend" hidden="1"/>
          <p:cNvSpPr>
            <a:spLocks noGrp="1"/>
          </p:cNvSpPr>
          <p:nvPr>
            <p:ph idx="13"/>
          </p:nvPr>
        </p:nvSpPr>
        <p:spPr/>
        <p:txBody>
          <a:bodyPr>
            <a:normAutofit/>
          </a:bodyPr>
          <a:lstStyle/>
          <a:p>
            <a:endParaRPr lang="en-US" sz="1600" dirty="0"/>
          </a:p>
        </p:txBody>
      </p:sp>
      <p:sp>
        <p:nvSpPr>
          <p:cNvPr id="3" name="Content Placeholder 2"/>
          <p:cNvSpPr>
            <a:spLocks noGrp="1"/>
          </p:cNvSpPr>
          <p:nvPr>
            <p:ph idx="1"/>
          </p:nvPr>
        </p:nvSpPr>
        <p:spPr/>
        <p:txBody>
          <a:bodyPr/>
          <a:lstStyle/>
          <a:p>
            <a:endParaRPr lang="en-US"/>
          </a:p>
        </p:txBody>
      </p:sp>
      <p:pic>
        <p:nvPicPr>
          <p:cNvPr id="10243" name="Picture 2" descr="slide_0070_img_003.png"/>
          <p:cNvPicPr>
            <a:picLocks noChangeAspect="1"/>
          </p:cNvPicPr>
          <p:nvPr/>
        </p:nvPicPr>
        <p:blipFill>
          <a:blip r:embed="rId4"/>
          <a:srcRect/>
          <a:stretch>
            <a:fillRect/>
          </a:stretch>
        </p:blipFill>
        <p:spPr>
          <a:xfrm>
            <a:off x="468086" y="1930171"/>
            <a:ext cx="8218714" cy="1475153"/>
          </a:xfrm>
          <a:prstGeom prst="rect">
            <a:avLst/>
          </a:prstGeom>
        </p:spPr>
      </p:pic>
      <p:sp>
        <p:nvSpPr>
          <p:cNvPr id="1024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4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24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147534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Dæmi 11.8</a:t>
            </a:r>
            <a:endParaRPr lang="en-US" dirty="0"/>
          </a:p>
        </p:txBody>
      </p:sp>
      <p:sp>
        <p:nvSpPr>
          <p:cNvPr id="4" name="Content Placeholder 3"/>
          <p:cNvSpPr>
            <a:spLocks noGrp="1"/>
          </p:cNvSpPr>
          <p:nvPr>
            <p:ph idx="13"/>
          </p:nvPr>
        </p:nvSpPr>
        <p:spPr/>
        <p:txBody>
          <a:bodyPr/>
          <a:lstStyle/>
          <a:p>
            <a:endParaRPr lang="en-US" dirty="0"/>
          </a:p>
        </p:txBody>
      </p:sp>
      <p:pic>
        <p:nvPicPr>
          <p:cNvPr id="9219" name="Picture 2" descr="slide_0071_img_002.png"/>
          <p:cNvPicPr>
            <a:picLocks noChangeAspect="1"/>
          </p:cNvPicPr>
          <p:nvPr/>
        </p:nvPicPr>
        <p:blipFill>
          <a:blip r:embed="rId4"/>
          <a:srcRect/>
          <a:stretch>
            <a:fillRect/>
          </a:stretch>
        </p:blipFill>
        <p:spPr>
          <a:xfrm>
            <a:off x="519793" y="1931532"/>
            <a:ext cx="8089797" cy="1440996"/>
          </a:xfrm>
          <a:prstGeom prst="rect">
            <a:avLst/>
          </a:prstGeom>
        </p:spPr>
      </p:pic>
      <p:sp>
        <p:nvSpPr>
          <p:cNvPr id="922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2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22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825627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11.21</a:t>
            </a:r>
          </a:p>
        </p:txBody>
      </p:sp>
      <p:pic>
        <p:nvPicPr>
          <p:cNvPr id="2" name="Figure" descr="This is a photo of damp brick pavement on which a white crystalline material has been spread."/>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976312" y="1100931"/>
            <a:ext cx="7191375" cy="3505200"/>
          </a:xfrm>
        </p:spPr>
      </p:pic>
      <p:sp>
        <p:nvSpPr>
          <p:cNvPr id="7" name="Figure Legend"/>
          <p:cNvSpPr>
            <a:spLocks noGrp="1"/>
          </p:cNvSpPr>
          <p:nvPr>
            <p:ph idx="13"/>
          </p:nvPr>
        </p:nvSpPr>
        <p:spPr/>
        <p:txBody>
          <a:bodyPr>
            <a:normAutofit/>
          </a:bodyPr>
          <a:lstStyle/>
          <a:p>
            <a:r>
              <a:rPr/>
              <a:t>Steinsalt (NaCl), kalsíumklóríð (CaCl2) eða blanda af þessu tvennu er notuð til að bræða ís. (innsending: breyting á verki eftir Eddie Welker)</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947068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Dæmi 11.9</a:t>
            </a:r>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3"/>
          </p:nvPr>
        </p:nvSpPr>
        <p:spPr/>
        <p:txBody>
          <a:bodyPr/>
          <a:lstStyle/>
          <a:p>
            <a:endParaRPr lang="en-US"/>
          </a:p>
        </p:txBody>
      </p:sp>
      <p:pic>
        <p:nvPicPr>
          <p:cNvPr id="6" name="Figure" descr="slide_0073_img_003.png"/>
          <p:cNvPicPr>
            <a:picLocks noChangeAspect="1"/>
          </p:cNvPicPr>
          <p:nvPr/>
        </p:nvPicPr>
        <p:blipFill>
          <a:blip r:embed="rId4"/>
          <a:srcRect/>
          <a:stretch>
            <a:fillRect/>
          </a:stretch>
        </p:blipFill>
        <p:spPr>
          <a:xfrm>
            <a:off x="628650" y="2147190"/>
            <a:ext cx="7886700" cy="1412682"/>
          </a:xfrm>
          <a:prstGeom prst="rect">
            <a:avLst/>
          </a:prstGeom>
        </p:spPr>
      </p:pic>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855504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11.22</a:t>
            </a:r>
          </a:p>
        </p:txBody>
      </p:sp>
      <p:sp>
        <p:nvSpPr>
          <p:cNvPr id="7" name="Figure Legend"/>
          <p:cNvSpPr>
            <a:spLocks noGrp="1"/>
          </p:cNvSpPr>
          <p:nvPr>
            <p:ph idx="13"/>
          </p:nvPr>
        </p:nvSpPr>
        <p:spPr/>
        <p:txBody>
          <a:bodyPr>
            <a:normAutofit/>
          </a:bodyPr>
          <a:lstStyle/>
          <a:p>
            <a:r>
              <a:rPr/>
              <a:t>Frostmarkslækkun er nýtt til að fjarlægja ís af (a) vegum og (b) stjórnflötum flugvéla.</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807219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11.23</a:t>
            </a:r>
          </a:p>
        </p:txBody>
      </p:sp>
      <p:sp>
        <p:nvSpPr>
          <p:cNvPr id="7" name="Figure Legend"/>
          <p:cNvSpPr>
            <a:spLocks noGrp="1"/>
          </p:cNvSpPr>
          <p:nvPr>
            <p:ph idx="13"/>
          </p:nvPr>
        </p:nvSpPr>
        <p:spPr>
          <a:xfrm>
            <a:off x="628650" y="5410200"/>
            <a:ext cx="7886700" cy="779896"/>
          </a:xfrm>
        </p:spPr>
        <p:txBody>
          <a:bodyPr>
            <a:normAutofit/>
          </a:bodyPr>
          <a:lstStyle/>
          <a:p>
            <a:r>
              <a:rPr/>
              <a:t>Þessi fasarit sýna vatn (heilar línur) og vatnslausn óraflausnar (brotalínur).</a:t>
            </a:r>
          </a:p>
        </p:txBody>
      </p:sp>
      <p:pic>
        <p:nvPicPr>
          <p:cNvPr id="8195" name="Picture 2" descr="slide_0075_img_002.png"/>
          <p:cNvPicPr>
            <a:picLocks noChangeAspect="1"/>
          </p:cNvPicPr>
          <p:nvPr/>
        </p:nvPicPr>
        <p:blipFill>
          <a:blip r:embed="rId4"/>
          <a:srcRect/>
          <a:stretch>
            <a:fillRect/>
          </a:stretch>
        </p:blipFill>
        <p:spPr>
          <a:xfrm>
            <a:off x="939800" y="955965"/>
            <a:ext cx="7035800" cy="4248918"/>
          </a:xfrm>
          <a:prstGeom prst="rect">
            <a:avLst/>
          </a:prstGeom>
        </p:spPr>
      </p:pic>
      <p:sp>
        <p:nvSpPr>
          <p:cNvPr id="819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9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19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750081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Hálfgegndræpar himnur</a:t>
            </a:r>
          </a:p>
        </p:txBody>
      </p:sp>
      <p:sp>
        <p:nvSpPr>
          <p:cNvPr id="3" name="Content Placeholder 2"/>
          <p:cNvSpPr>
            <a:spLocks noGrp="1"/>
          </p:cNvSpPr>
          <p:nvPr>
            <p:ph idx="1"/>
          </p:nvPr>
        </p:nvSpPr>
        <p:spPr/>
        <p:txBody>
          <a:bodyPr/>
          <a:lstStyle/>
          <a:p>
            <a:r>
              <a:rPr/>
              <a:t>Hálfgegndræpar himnur: Efni sem leyfir aðeins völdum sameindum eða jónum af ákveðinni stærð, lögun, skautun, hleðslu eða öðrum þáttum að komast í gegn.</a:t>
            </a:r>
          </a:p>
          <a:p>
            <a:endParaRPr lang="en-US" dirty="0"/>
          </a:p>
          <a:p>
            <a:r>
              <a:rPr/>
              <a:t>Hugsum okkur hálfgegndræpa himnu sem hleypir aðeins leysissameindum í gegn en ekki leysta efninu.</a:t>
            </a:r>
          </a:p>
          <a:p>
            <a:endParaRPr lang="en-US" dirty="0"/>
          </a:p>
          <a:p>
            <a:r>
              <a:rPr/>
              <a:t>Þessi hálfgegndræpa himna aðskilur sýni af hreinum leysi frá lausn.</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555012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Osmósa og osmósuþrýstingur lausna</a:t>
            </a:r>
          </a:p>
        </p:txBody>
      </p:sp>
      <p:sp>
        <p:nvSpPr>
          <p:cNvPr id="3" name="Content Placeholder 2"/>
          <p:cNvSpPr>
            <a:spLocks noGrp="1"/>
          </p:cNvSpPr>
          <p:nvPr>
            <p:ph idx="1"/>
          </p:nvPr>
        </p:nvSpPr>
        <p:spPr/>
        <p:txBody>
          <a:bodyPr/>
          <a:lstStyle/>
          <a:p>
            <a:r>
              <a:rPr/>
              <a:t>Leysissameindir flæða í gegnum himnuna í báðar áttir.</a:t>
            </a:r>
          </a:p>
          <a:p>
            <a:endParaRPr lang="en-US" dirty="0"/>
          </a:p>
          <a:p>
            <a:r>
              <a:rPr/>
              <a:t>Styrkur leysisins er hærri í hreina sýninu.</a:t>
            </a:r>
          </a:p>
          <a:p>
            <a:endParaRPr lang="en-US" dirty="0"/>
          </a:p>
          <a:p>
            <a:r>
              <a:rPr/>
              <a:t>Þetta leiðir til þess að leysissameindir flæða hraðar frá hreinum leysi yfir í lausnina en í öfuga átt.</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553242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Osmósa og osmósuþrýstingur lausna</a:t>
            </a:r>
          </a:p>
        </p:txBody>
      </p:sp>
      <p:sp>
        <p:nvSpPr>
          <p:cNvPr id="3" name="Content Placeholder 2"/>
          <p:cNvSpPr>
            <a:spLocks noGrp="1"/>
          </p:cNvSpPr>
          <p:nvPr>
            <p:ph idx="1"/>
          </p:nvPr>
        </p:nvSpPr>
        <p:spPr/>
        <p:txBody>
          <a:bodyPr/>
          <a:lstStyle/>
          <a:p>
            <a:r>
              <a:rPr/>
              <a:t>Niðurstaða: Nettóflutningur leysissameinda frá hreina leysinum yfir í lausnina.</a:t>
            </a:r>
          </a:p>
          <a:p>
            <a:endParaRPr lang="en-US" dirty="0"/>
          </a:p>
          <a:p>
            <a:r>
              <a:rPr/>
              <a:t>Sveimknúinn flutningur leysissameinda í gegnum hálfgegndræpa himnu er ferli sem kallast osmósa.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39500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11.24</a:t>
            </a:r>
          </a:p>
        </p:txBody>
      </p:sp>
      <p:sp>
        <p:nvSpPr>
          <p:cNvPr id="7" name="Figure Legend"/>
          <p:cNvSpPr>
            <a:spLocks noGrp="1"/>
          </p:cNvSpPr>
          <p:nvPr>
            <p:ph idx="13"/>
          </p:nvPr>
        </p:nvSpPr>
        <p:spPr/>
        <p:txBody>
          <a:bodyPr wrap="square">
            <a:normAutofit/>
          </a:bodyPr>
          <a:lstStyle/>
          <a:p>
            <a:pPr>
              <a:spcBef>
                <a:spcPts val="0"/>
              </a:spcBef>
              <a:spcAft>
                <a:spcPts val="0"/>
              </a:spcAft>
            </a:pPr>
            <a:r>
              <a:rPr sz="1500"/>
              <a:t>(a) Lausn og hreinn leysir eru upphaflega aðskilin með osmósuhimnu. (b) Nettóflutningur leysissameinda yfir í lausnina á sér stað þar til osmósuþrýstingur hennar leiðir til jafns flutningshraða í báðar áttir.</a:t>
            </a:r>
          </a:p>
        </p:txBody>
      </p:sp>
      <p:pic>
        <p:nvPicPr>
          <p:cNvPr id="8195" name="Picture 2" descr="slide_0079_img_002.png"/>
          <p:cNvPicPr>
            <a:picLocks noChangeAspect="1"/>
          </p:cNvPicPr>
          <p:nvPr/>
        </p:nvPicPr>
        <p:blipFill>
          <a:blip r:embed="rId4"/>
          <a:srcRect/>
          <a:stretch>
            <a:fillRect/>
          </a:stretch>
        </p:blipFill>
        <p:spPr>
          <a:xfrm>
            <a:off x="1469799" y="1110570"/>
            <a:ext cx="5943600" cy="3679826"/>
          </a:xfrm>
          <a:prstGeom prst="rect">
            <a:avLst/>
          </a:prstGeom>
        </p:spPr>
      </p:pic>
      <p:sp>
        <p:nvSpPr>
          <p:cNvPr id="819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9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19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28113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11.25</a:t>
            </a:r>
          </a:p>
        </p:txBody>
      </p:sp>
      <p:sp>
        <p:nvSpPr>
          <p:cNvPr id="7" name="Figure Legend"/>
          <p:cNvSpPr>
            <a:spLocks noGrp="1"/>
          </p:cNvSpPr>
          <p:nvPr>
            <p:ph idx="13"/>
          </p:nvPr>
        </p:nvSpPr>
        <p:spPr/>
        <p:txBody>
          <a:bodyPr>
            <a:normAutofit/>
          </a:bodyPr>
          <a:lstStyle/>
          <a:p>
            <a:r>
              <a:rPr/>
              <a:t>Ef beitt er þrýstingi sem er meiri en osmósuþrýstingur lausnarinnar snýst osmósan við. Leysisameindum úr lausninni er þrýst yfir í hreina leysinn.</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482889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square">
            <a:normAutofit/>
          </a:bodyPr>
          <a:lstStyle/>
          <a:p>
            <a:r>
              <a:rPr sz="2000"/>
              <a:t>Osmósuþrýstingur er kolligatífur eiginleiki</a:t>
            </a:r>
          </a:p>
        </p:txBody>
      </p:sp>
      <p:sp>
        <p:nvSpPr>
          <p:cNvPr id="3" name="Content Placeholder 2"/>
          <p:cNvSpPr>
            <a:spLocks noGrp="1"/>
          </p:cNvSpPr>
          <p:nvPr>
            <p:ph idx="1"/>
          </p:nvPr>
        </p:nvSpPr>
        <p:spPr>
          <a:xfrm>
            <a:off x="628650" y="955965"/>
            <a:ext cx="7886700" cy="4104408"/>
          </a:xfrm>
        </p:spPr>
        <p:txBody>
          <a:bodyPr/>
          <a:lstStyle/>
          <a:p>
            <a:r>
              <a:rPr/>
              <a:t>Flæði leysis í osmósu skapar kraft.</a:t>
            </a:r>
          </a:p>
          <a:p>
            <a:endParaRPr lang="en-US" dirty="0"/>
          </a:p>
          <a:p>
            <a:r>
              <a:rPr/>
              <a:t>Osmósuþrýstingurinn (táknaður með π) er sá þrýstingur sem nægir nákvæmlega til að koma í veg fyrir osmósu.</a:t>
            </a:r>
          </a:p>
          <a:p>
            <a:endParaRPr lang="en-US" dirty="0"/>
          </a:p>
          <a:p>
            <a:r>
              <a:rPr/>
              <a:t>Styrkur er gefinn upp í mólarstyrk (M), ekki mólalstyrk (m)!</a:t>
            </a:r>
          </a:p>
          <a:p>
            <a:endParaRPr lang="en-US" dirty="0"/>
          </a:p>
          <a:p>
            <a:r>
              <a:rPr/>
              <a:t>R = gasfastinn = 0.08206 L ∙ atm/mol ∙ K</a:t>
            </a:r>
          </a:p>
          <a:p>
            <a:r>
              <a:rPr/>
              <a:t>T = hitastig í K</a:t>
            </a:r>
          </a:p>
          <a:p>
            <a:endParaRPr lang="en-US"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320589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Öfug osmósa</a:t>
            </a:r>
          </a:p>
        </p:txBody>
      </p:sp>
      <p:sp>
        <p:nvSpPr>
          <p:cNvPr id="3" name="Content Placeholder 2"/>
          <p:cNvSpPr>
            <a:spLocks noGrp="1"/>
          </p:cNvSpPr>
          <p:nvPr>
            <p:ph idx="1"/>
          </p:nvPr>
        </p:nvSpPr>
        <p:spPr/>
        <p:txBody>
          <a:bodyPr/>
          <a:lstStyle/>
          <a:p>
            <a:r>
              <a:rPr/>
              <a:t>Ef beitt er þrýstingi á lausnina sem er meiri en osmósuþrýstingurinn leiðir það til öfugrar osmósu.</a:t>
            </a:r>
          </a:p>
          <a:p>
            <a:endParaRPr lang="en-US" dirty="0"/>
          </a:p>
          <a:p>
            <a:r>
              <a:rPr/>
              <a:t>Leysisameindum er þrýst úr lausninni yfir í hreina leysinn.</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05669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11.26</a:t>
            </a:r>
          </a:p>
        </p:txBody>
      </p:sp>
      <p:sp>
        <p:nvSpPr>
          <p:cNvPr id="7" name="Figure Legend"/>
          <p:cNvSpPr>
            <a:spLocks noGrp="1"/>
          </p:cNvSpPr>
          <p:nvPr>
            <p:ph idx="13"/>
          </p:nvPr>
        </p:nvSpPr>
        <p:spPr/>
        <p:txBody>
          <a:bodyPr wrap="square">
            <a:normAutofit/>
          </a:bodyPr>
          <a:lstStyle/>
          <a:p>
            <a:pPr>
              <a:spcBef>
                <a:spcPts val="0"/>
              </a:spcBef>
              <a:spcAft>
                <a:spcPts val="0"/>
              </a:spcAft>
            </a:pPr>
            <a:r>
              <a:rPr sz="1500"/>
              <a:t>Hér má sjá kerfi fyrir öfugan osmósuþrýsting til að hreinsa drykkjarvatn á (a) litlum og (b) stórum skala. (mynd a: breytt verk eftir Jerry Kirkhart; mynd b: breytt verk eftir Willard J. Lathrop)</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793290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11.27</a:t>
            </a:r>
          </a:p>
        </p:txBody>
      </p:sp>
      <p:pic>
        <p:nvPicPr>
          <p:cNvPr id="2" name="Figure" descr="This figure shows three scenarios relating to red blood cell membranes. In a, H subscript 2 O has two arrows drawn from it pointing into a red disk. Beneath it in a circle are eleven similar disks with a bulging appearance, one of which appears to have burst with blue liquid erupting from it. In b, the image is similar except that rather than having two arrows pointing into the red disk, one points in and a second points out toward the H subscript 2 O. In the circle beneath, twelve of the red disks are present. In c, both arrows are drawn from a red shriveled disk toward the H subscript 2 O. In the circle below, twelve shriveled disks are shown."/>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014412" y="1105694"/>
            <a:ext cx="7115175" cy="3495675"/>
          </a:xfrm>
        </p:spPr>
      </p:pic>
      <p:sp>
        <p:nvSpPr>
          <p:cNvPr id="7" name="Figure Legend"/>
          <p:cNvSpPr>
            <a:spLocks noGrp="1"/>
          </p:cNvSpPr>
          <p:nvPr>
            <p:ph idx="13"/>
          </p:nvPr>
        </p:nvSpPr>
        <p:spPr/>
        <p:txBody>
          <a:bodyPr wrap="square">
            <a:normAutofit/>
          </a:bodyPr>
          <a:lstStyle/>
          <a:p>
            <a:pPr>
              <a:spcBef>
                <a:spcPts val="0"/>
              </a:spcBef>
              <a:spcAft>
                <a:spcPts val="0"/>
              </a:spcAft>
            </a:pPr>
            <a:r>
              <a:rPr sz="1400"/>
              <a:t>Frumuhimnur rauðra blóðkorna eru gegndræpar fyrir vatni og munu (a) bólgna út og hugsanlega springa í undirþrýstinni lausn; (b) halda eðlilegu rúmmáli og lögun í jafnþrýstinni lausn; og (c) skreppa saman og hugsanlega deyja í yfirþrýstinni lausn. (framlag a/b/c: breytingar á verki eftir „LadyofHats“/Wikimedia commons)</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535078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Ákvörðun mólmassa út frá safneiginleikum</a:t>
            </a:r>
          </a:p>
        </p:txBody>
      </p:sp>
      <p:sp>
        <p:nvSpPr>
          <p:cNvPr id="3" name="Content Placeholder 2"/>
          <p:cNvSpPr>
            <a:spLocks noGrp="1"/>
          </p:cNvSpPr>
          <p:nvPr>
            <p:ph idx="1"/>
          </p:nvPr>
        </p:nvSpPr>
        <p:spPr/>
        <p:txBody>
          <a:bodyPr/>
          <a:lstStyle/>
          <a:p>
            <a:r>
              <a:rPr/>
              <a:t>Hægt er að nota safneiginleika til að ákvarða mólmassa óþekkts uppleysts efnis.</a:t>
            </a:r>
          </a:p>
          <a:p>
            <a:endParaRPr lang="en-US" dirty="0"/>
          </a:p>
          <a:p>
            <a:pPr lvl="1"/>
            <a:r>
              <a:rPr/>
              <a:t>Lækkun frostmarks (DTf) og osmósuþrýstingur (P) eru oftast notuð.</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035073157"/>
              </p:ext>
            </p:extLst>
          </p:nvPr>
        </p:nvGraphicFramePr>
        <p:xfrm>
          <a:off x="3584286" y="3135891"/>
          <a:ext cx="2051633" cy="708746"/>
        </p:xfrm>
        <a:graphic>
          <a:graphicData uri="http://schemas.openxmlformats.org/presentationml/2006/ole">
            <mc:AlternateContent xmlns:mc="http://schemas.openxmlformats.org/markup-compatibility/2006">
              <mc:Choice xmlns:v="urn:schemas-microsoft-com:vml" Requires="v">
                <p:oleObj spid="_x0000_s5163" name="Equation" r:id="rId3" imgW="698400" imgH="241200" progId="Equation.DSMT4">
                  <p:embed/>
                </p:oleObj>
              </mc:Choice>
              <mc:Fallback>
                <p:oleObj name="Equation" r:id="rId3" imgW="698400" imgH="241200" progId="Equation.DSMT4">
                  <p:embed/>
                  <p:pic>
                    <p:nvPicPr>
                      <p:cNvPr id="0" name=""/>
                      <p:cNvPicPr/>
                      <p:nvPr/>
                    </p:nvPicPr>
                    <p:blipFill>
                      <a:blip r:embed="rId4"/>
                      <a:stretch>
                        <a:fillRect/>
                      </a:stretch>
                    </p:blipFill>
                    <p:spPr>
                      <a:xfrm>
                        <a:off x="3584286" y="3135891"/>
                        <a:ext cx="2051633" cy="708746"/>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584750548"/>
              </p:ext>
            </p:extLst>
          </p:nvPr>
        </p:nvGraphicFramePr>
        <p:xfrm>
          <a:off x="3695700" y="4135438"/>
          <a:ext cx="1827213" cy="522287"/>
        </p:xfrm>
        <a:graphic>
          <a:graphicData uri="http://schemas.openxmlformats.org/presentationml/2006/ole">
            <mc:AlternateContent xmlns:mc="http://schemas.openxmlformats.org/markup-compatibility/2006">
              <mc:Choice xmlns:v="urn:schemas-microsoft-com:vml" Requires="v">
                <p:oleObj spid="_x0000_s5164" name="Equation" r:id="rId5" imgW="622080" imgH="177480" progId="Equation.DSMT4">
                  <p:embed/>
                </p:oleObj>
              </mc:Choice>
              <mc:Fallback>
                <p:oleObj name="Equation" r:id="rId5" imgW="622080" imgH="177480" progId="Equation.DSMT4">
                  <p:embed/>
                  <p:pic>
                    <p:nvPicPr>
                      <p:cNvPr id="0" name="Object 4"/>
                      <p:cNvPicPr>
                        <a:picLocks noChangeAspect="1" noChangeArrowheads="1"/>
                      </p:cNvPicPr>
                      <p:nvPr/>
                    </p:nvPicPr>
                    <p:blipFill>
                      <a:blip r:embed="rId6"/>
                      <a:srcRect/>
                      <a:stretch>
                        <a:fillRect/>
                      </a:stretch>
                    </p:blipFill>
                    <p:spPr bwMode="auto">
                      <a:xfrm>
                        <a:off x="3695700" y="4135438"/>
                        <a:ext cx="18272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645406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Ákvörðun mólmassa út frá safneiginleikum</a:t>
            </a:r>
          </a:p>
        </p:txBody>
      </p:sp>
      <p:sp>
        <p:nvSpPr>
          <p:cNvPr id="3" name="Content Placeholder 2"/>
          <p:cNvSpPr>
            <a:spLocks noGrp="1"/>
          </p:cNvSpPr>
          <p:nvPr>
            <p:ph idx="1"/>
          </p:nvPr>
        </p:nvSpPr>
        <p:spPr>
          <a:xfrm>
            <a:off x="628650" y="955965"/>
            <a:ext cx="7886700" cy="5091544"/>
          </a:xfrm>
        </p:spPr>
        <p:txBody>
          <a:bodyPr>
            <a:normAutofit/>
          </a:bodyPr>
          <a:lstStyle/>
          <a:p>
            <a:pPr>
              <a:spcBef>
                <a:spcPct val="20000"/>
              </a:spcBef>
              <a:buClr>
                <a:schemeClr val="accent5"/>
              </a:buClr>
              <a:buSzPct val="85000"/>
              <a:buFont typeface="Arial" panose="020B0604020202020204" pitchFamily="34" charset="0"/>
              <a:buChar char="•"/>
            </a:pPr>
            <a:r>
              <a:rPr/>
              <a:t>Dæmigerð aðferð:</a:t>
            </a:r>
          </a:p>
          <a:p>
            <a:pPr marL="457200" indent="-457200">
              <a:spcBef>
                <a:spcPct val="20000"/>
              </a:spcBef>
              <a:buClr>
                <a:schemeClr val="accent5"/>
              </a:buClr>
              <a:buSzPct val="85000"/>
              <a:buFont typeface="+mj-lt"/>
              <a:buAutoNum type="arabicParenR"/>
            </a:pPr>
            <a:r>
              <a:rPr/>
              <a:t>Bætið þekktum massa af uppleysta efninu annaðhvort við</a:t>
            </a:r>
          </a:p>
          <a:p>
            <a:pPr lvl="1">
              <a:spcBef>
                <a:spcPct val="20000"/>
              </a:spcBef>
              <a:buClr>
                <a:schemeClr val="accent5"/>
              </a:buClr>
              <a:buSzPct val="85000"/>
              <a:buFont typeface="Arial" panose="020B0604020202020204" pitchFamily="34" charset="0"/>
              <a:buChar char="•"/>
            </a:pPr>
            <a:r>
              <a:rPr/>
              <a:t>Þekktan massa af leysinum</a:t>
            </a:r>
          </a:p>
          <a:p>
            <a:pPr lvl="1">
              <a:spcBef>
                <a:spcPct val="20000"/>
              </a:spcBef>
              <a:buClr>
                <a:schemeClr val="accent5"/>
              </a:buClr>
              <a:buSzPct val="85000"/>
              <a:buFont typeface="Arial" panose="020B0604020202020204" pitchFamily="34" charset="0"/>
              <a:buChar char="•"/>
            </a:pPr>
            <a:r>
              <a:rPr/>
              <a:t>Eða til að búa til lausn með þekktu rúmmáli</a:t>
            </a:r>
          </a:p>
          <a:p>
            <a:pPr lvl="1">
              <a:spcBef>
                <a:spcPct val="20000"/>
              </a:spcBef>
              <a:buClr>
                <a:schemeClr val="accent5"/>
              </a:buClr>
              <a:buSzPct val="85000"/>
              <a:buFont typeface="Arial" panose="020B0604020202020204" pitchFamily="34" charset="0"/>
              <a:buChar char="•"/>
            </a:pPr>
            <a:endParaRPr lang="en-US" altLang="en-US" dirty="0"/>
          </a:p>
          <a:p>
            <a:pPr marL="457200" indent="-457200">
              <a:spcBef>
                <a:spcPct val="20000"/>
              </a:spcBef>
              <a:buClr>
                <a:schemeClr val="accent5"/>
              </a:buClr>
              <a:buSzPct val="85000"/>
              <a:buFont typeface="+mj-lt"/>
              <a:buAutoNum type="arabicParenR"/>
            </a:pPr>
            <a:r>
              <a:rPr/>
              <a:t>Mælið safneiginleikann (DTf eða P).</a:t>
            </a:r>
          </a:p>
          <a:p>
            <a:pPr marL="457200" indent="-457200">
              <a:spcBef>
                <a:spcPct val="20000"/>
              </a:spcBef>
              <a:buClr>
                <a:schemeClr val="accent5"/>
              </a:buClr>
              <a:buSzPct val="85000"/>
              <a:buFont typeface="+mj-lt"/>
              <a:buAutoNum type="arabicParenR"/>
            </a:pPr>
            <a:r>
              <a:rPr/>
              <a:t>Reiknið styrk (m eða M) uppleysta efnisins.</a:t>
            </a:r>
          </a:p>
          <a:p>
            <a:pPr marL="457200" indent="-457200">
              <a:spcBef>
                <a:spcPct val="20000"/>
              </a:spcBef>
              <a:buClr>
                <a:schemeClr val="accent5"/>
              </a:buClr>
              <a:buSzPct val="85000"/>
              <a:buFont typeface="+mj-lt"/>
              <a:buAutoNum type="arabicParenR"/>
            </a:pPr>
            <a:endParaRPr lang="en-US" altLang="en-US" sz="2400" dirty="0"/>
          </a:p>
          <a:p>
            <a:pPr marL="457200" indent="-457200">
              <a:spcBef>
                <a:spcPct val="20000"/>
              </a:spcBef>
              <a:buClr>
                <a:schemeClr val="accent5"/>
              </a:buClr>
              <a:buSzPct val="85000"/>
              <a:buFont typeface="+mj-lt"/>
              <a:buAutoNum type="arabicParenR"/>
            </a:pPr>
            <a:endParaRPr lang="en-US" altLang="en-US" sz="2400" dirty="0"/>
          </a:p>
          <a:p>
            <a:pPr marL="457200" indent="-457200">
              <a:spcBef>
                <a:spcPct val="20000"/>
              </a:spcBef>
              <a:buClr>
                <a:schemeClr val="accent5"/>
              </a:buClr>
              <a:buSzPct val="85000"/>
              <a:buFont typeface="+mj-lt"/>
              <a:buAutoNum type="arabicParenR"/>
            </a:pPr>
            <a:endParaRPr lang="en-US" altLang="en-US" sz="2400" dirty="0"/>
          </a:p>
          <a:p>
            <a:pPr marL="457200" indent="-457200">
              <a:spcBef>
                <a:spcPct val="20000"/>
              </a:spcBef>
              <a:buClr>
                <a:schemeClr val="accent5"/>
              </a:buClr>
              <a:buSzPct val="85000"/>
              <a:buFont typeface="+mj-lt"/>
              <a:buAutoNum type="arabicParenR"/>
            </a:pPr>
            <a:r>
              <a:rPr/>
              <a:t>Ákvarðið fjölda móla af uppleysta efninu út frá styrknum.</a:t>
            </a:r>
          </a:p>
          <a:p>
            <a:pPr marL="457200" indent="-457200">
              <a:spcBef>
                <a:spcPct val="20000"/>
              </a:spcBef>
              <a:buClr>
                <a:schemeClr val="accent5"/>
              </a:buClr>
              <a:buSzPct val="85000"/>
              <a:buFont typeface="+mj-lt"/>
              <a:buAutoNum type="arabicParenR"/>
            </a:pPr>
            <a:r>
              <a:rPr/>
              <a:t>Reiknið mólmassann (MM).</a:t>
            </a:r>
          </a:p>
          <a:p>
            <a:pPr marL="0" indent="0" algn="ctr">
              <a:spcBef>
                <a:spcPct val="20000"/>
              </a:spcBef>
              <a:buClr>
                <a:schemeClr val="accent5"/>
              </a:buClr>
              <a:buSzPct val="85000"/>
              <a:buNone/>
            </a:pPr>
            <a:r>
              <a:rPr/>
              <a:t>MM = g/mól</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524956590"/>
              </p:ext>
            </p:extLst>
          </p:nvPr>
        </p:nvGraphicFramePr>
        <p:xfrm>
          <a:off x="2535383" y="3470275"/>
          <a:ext cx="1129145" cy="908226"/>
        </p:xfrm>
        <a:graphic>
          <a:graphicData uri="http://schemas.openxmlformats.org/presentationml/2006/ole">
            <mc:AlternateContent xmlns:mc="http://schemas.openxmlformats.org/markup-compatibility/2006">
              <mc:Choice xmlns:v="urn:schemas-microsoft-com:vml" Requires="v">
                <p:oleObj spid="_x0000_s6186" name="Equation" r:id="rId3" imgW="583920" imgH="469800" progId="Equation.DSMT4">
                  <p:embed/>
                </p:oleObj>
              </mc:Choice>
              <mc:Fallback>
                <p:oleObj name="Equation" r:id="rId3" imgW="583920" imgH="469800" progId="Equation.DSMT4">
                  <p:embed/>
                  <p:pic>
                    <p:nvPicPr>
                      <p:cNvPr id="0" name=""/>
                      <p:cNvPicPr/>
                      <p:nvPr/>
                    </p:nvPicPr>
                    <p:blipFill>
                      <a:blip r:embed="rId4"/>
                      <a:stretch>
                        <a:fillRect/>
                      </a:stretch>
                    </p:blipFill>
                    <p:spPr>
                      <a:xfrm>
                        <a:off x="2535383" y="3470275"/>
                        <a:ext cx="1129145" cy="908226"/>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29288206"/>
              </p:ext>
            </p:extLst>
          </p:nvPr>
        </p:nvGraphicFramePr>
        <p:xfrm>
          <a:off x="4887913" y="3470275"/>
          <a:ext cx="1030287" cy="760413"/>
        </p:xfrm>
        <a:graphic>
          <a:graphicData uri="http://schemas.openxmlformats.org/presentationml/2006/ole">
            <mc:AlternateContent xmlns:mc="http://schemas.openxmlformats.org/markup-compatibility/2006">
              <mc:Choice xmlns:v="urn:schemas-microsoft-com:vml" Requires="v">
                <p:oleObj spid="_x0000_s6187" name="Equation" r:id="rId5" imgW="533160" imgH="393480" progId="Equation.DSMT4">
                  <p:embed/>
                </p:oleObj>
              </mc:Choice>
              <mc:Fallback>
                <p:oleObj name="Equation" r:id="rId5" imgW="533160" imgH="393480" progId="Equation.DSMT4">
                  <p:embed/>
                  <p:pic>
                    <p:nvPicPr>
                      <p:cNvPr id="0" name="Object 4"/>
                      <p:cNvPicPr>
                        <a:picLocks noChangeAspect="1" noChangeArrowheads="1"/>
                      </p:cNvPicPr>
                      <p:nvPr/>
                    </p:nvPicPr>
                    <p:blipFill>
                      <a:blip r:embed="rId6"/>
                      <a:srcRect/>
                      <a:stretch>
                        <a:fillRect/>
                      </a:stretch>
                    </p:blipFill>
                    <p:spPr bwMode="auto">
                      <a:xfrm>
                        <a:off x="4887913" y="3470275"/>
                        <a:ext cx="1030287" cy="76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308790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Sýnidæmi 11.11</a:t>
            </a:r>
            <a:endParaRPr lang="en-US" dirty="0"/>
          </a:p>
        </p:txBody>
      </p:sp>
      <p:sp>
        <p:nvSpPr>
          <p:cNvPr id="7" name="Figure Legend" hidden="1"/>
          <p:cNvSpPr>
            <a:spLocks noGrp="1"/>
          </p:cNvSpPr>
          <p:nvPr>
            <p:ph idx="13"/>
          </p:nvPr>
        </p:nvSpPr>
        <p:spPr/>
        <p:txBody>
          <a:bodyPr>
            <a:normAutofit/>
          </a:bodyPr>
          <a:lstStyle/>
          <a:p>
            <a:endParaRPr lang="en-US" sz="1600" dirty="0"/>
          </a:p>
        </p:txBody>
      </p:sp>
      <p:sp>
        <p:nvSpPr>
          <p:cNvPr id="3" name="Content Placeholder 2"/>
          <p:cNvSpPr>
            <a:spLocks noGrp="1"/>
          </p:cNvSpPr>
          <p:nvPr>
            <p:ph idx="1"/>
          </p:nvPr>
        </p:nvSpPr>
        <p:spPr/>
        <p:txBody>
          <a:bodyPr/>
          <a:lstStyle/>
          <a:p>
            <a:endParaRPr lang="en-US"/>
          </a:p>
        </p:txBody>
      </p:sp>
      <p:pic>
        <p:nvPicPr>
          <p:cNvPr id="11267" name="Picture 2" descr="slide_0087_img_003.png"/>
          <p:cNvPicPr>
            <a:picLocks noChangeAspect="1"/>
          </p:cNvPicPr>
          <p:nvPr/>
        </p:nvPicPr>
        <p:blipFill>
          <a:blip r:embed="rId4"/>
          <a:srcRect/>
          <a:stretch>
            <a:fillRect/>
          </a:stretch>
        </p:blipFill>
        <p:spPr>
          <a:xfrm>
            <a:off x="413884" y="1630363"/>
            <a:ext cx="8293072" cy="3366180"/>
          </a:xfrm>
          <a:prstGeom prst="rect">
            <a:avLst/>
          </a:prstGeom>
        </p:spPr>
      </p:pic>
      <p:sp>
        <p:nvSpPr>
          <p:cNvPr id="1126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6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27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434241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Dæmi 11.12</a:t>
            </a:r>
            <a:endParaRPr lang="en-US" dirty="0"/>
          </a:p>
        </p:txBody>
      </p:sp>
      <p:sp>
        <p:nvSpPr>
          <p:cNvPr id="7" name="Figure Legend" hidden="1"/>
          <p:cNvSpPr>
            <a:spLocks noGrp="1"/>
          </p:cNvSpPr>
          <p:nvPr>
            <p:ph idx="13"/>
          </p:nvPr>
        </p:nvSpPr>
        <p:spPr/>
        <p:txBody>
          <a:bodyPr>
            <a:normAutofit/>
          </a:bodyPr>
          <a:lstStyle/>
          <a:p>
            <a:endParaRPr lang="en-US" sz="1600" dirty="0"/>
          </a:p>
        </p:txBody>
      </p:sp>
      <p:sp>
        <p:nvSpPr>
          <p:cNvPr id="3" name="Content Placeholder 2"/>
          <p:cNvSpPr>
            <a:spLocks noGrp="1"/>
          </p:cNvSpPr>
          <p:nvPr>
            <p:ph idx="1"/>
          </p:nvPr>
        </p:nvSpPr>
        <p:spPr/>
        <p:txBody>
          <a:bodyPr/>
          <a:lstStyle/>
          <a:p>
            <a:endParaRPr lang="en-US" dirty="0"/>
          </a:p>
        </p:txBody>
      </p:sp>
      <p:pic>
        <p:nvPicPr>
          <p:cNvPr id="12291" name="Picture 2" descr="slide_0088_img_003.png"/>
          <p:cNvPicPr>
            <a:picLocks noChangeAspect="1"/>
          </p:cNvPicPr>
          <p:nvPr/>
        </p:nvPicPr>
        <p:blipFill>
          <a:blip r:embed="rId4"/>
          <a:srcRect/>
          <a:stretch>
            <a:fillRect/>
          </a:stretch>
        </p:blipFill>
        <p:spPr>
          <a:xfrm>
            <a:off x="228600" y="2065337"/>
            <a:ext cx="8572352" cy="1526949"/>
          </a:xfrm>
          <a:prstGeom prst="rect">
            <a:avLst/>
          </a:prstGeom>
        </p:spPr>
      </p:pic>
      <p:sp>
        <p:nvSpPr>
          <p:cNvPr id="1229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29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29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513254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Samsætufræðilegir eiginleikar rafvaka</a:t>
            </a:r>
          </a:p>
        </p:txBody>
      </p:sp>
      <p:sp>
        <p:nvSpPr>
          <p:cNvPr id="3" name="Content Placeholder 2"/>
          <p:cNvSpPr>
            <a:spLocks noGrp="1"/>
          </p:cNvSpPr>
          <p:nvPr>
            <p:ph idx="1"/>
          </p:nvPr>
        </p:nvSpPr>
        <p:spPr>
          <a:xfrm>
            <a:off x="628650" y="955965"/>
            <a:ext cx="7886700" cy="4738253"/>
          </a:xfrm>
        </p:spPr>
        <p:txBody>
          <a:bodyPr>
            <a:normAutofit/>
          </a:bodyPr>
          <a:lstStyle/>
          <a:p>
            <a:r>
              <a:rPr/>
              <a:t>Samsætufræðilegir eiginleikar eru í beinu hlutfalli við styrk uppleystra agna. Það skiptir ekki máli hverjar þessar agnir eru.</a:t>
            </a:r>
          </a:p>
          <a:p>
            <a:pPr>
              <a:buNone/>
            </a:pPr>
            <a:endParaRPr lang="en-US" altLang="en-US" dirty="0"/>
          </a:p>
          <a:p>
            <a:r>
              <a:rPr/>
              <a:t>Við tiltekinn styrk hafa rafvakar meiri áhrif á samsætufræðilega eiginleika en efni sem ekki eru rafvakar.</a:t>
            </a:r>
          </a:p>
          <a:p>
            <a:pPr>
              <a:buNone/>
            </a:pPr>
            <a:endParaRPr lang="en-US" altLang="en-US" dirty="0"/>
          </a:p>
          <a:p>
            <a:r>
              <a:rPr/>
              <a:t>Að leysa upp 1 mól af glúkósa, C6H12O6 (ekki rafvaki), skilar 1 móli af uppleystum ögnum.</a:t>
            </a:r>
          </a:p>
          <a:p>
            <a:pPr>
              <a:buNone/>
            </a:pPr>
            <a:endParaRPr lang="en-US" altLang="en-US" dirty="0"/>
          </a:p>
          <a:p>
            <a:r>
              <a:rPr/>
              <a:t>Að leysa upp 1 mól af NaCl (rafvaki) skilar 2 mólum af uppleystum ögnum.</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8171182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Van't Hoff-stuðullinn (i)</a:t>
            </a:r>
          </a:p>
        </p:txBody>
      </p:sp>
      <p:sp>
        <p:nvSpPr>
          <p:cNvPr id="3" name="Content Placeholder 2"/>
          <p:cNvSpPr>
            <a:spLocks noGrp="1"/>
          </p:cNvSpPr>
          <p:nvPr>
            <p:ph idx="1"/>
          </p:nvPr>
        </p:nvSpPr>
        <p:spPr>
          <a:xfrm>
            <a:off x="628650" y="955965"/>
            <a:ext cx="7886700" cy="4686299"/>
          </a:xfrm>
        </p:spPr>
        <p:txBody>
          <a:bodyPr/>
          <a:lstStyle/>
          <a:p>
            <a:r>
              <a:rPr/>
              <a:t>Van't Hoff-stuðullinn, (i), er hlutfall uppleystra agna í lausn og fjölda formúlueininga sem leystar eru upp.</a:t>
            </a:r>
          </a:p>
          <a:p>
            <a:endParaRPr lang="en-US" altLang="en-US" dirty="0"/>
          </a:p>
          <a:p>
            <a:r>
              <a:rPr/>
              <a:t>Fyrir NaCl, i (spáð) = 2</a:t>
            </a:r>
          </a:p>
          <a:p>
            <a:r>
              <a:rPr/>
              <a:t>Fyrir C6H12O6, i (spáð) = 1</a:t>
            </a:r>
          </a:p>
          <a:p>
            <a:endParaRPr lang="en-US" altLang="en-US" dirty="0"/>
          </a:p>
          <a:p>
            <a:r>
              <a:rPr/>
              <a:t>Hvert er áætlað gildi i fyrir CaCl2?</a:t>
            </a:r>
          </a:p>
          <a:p>
            <a:endParaRPr lang="en-US" altLang="en-US" dirty="0"/>
          </a:p>
          <a:p>
            <a:r>
              <a:rPr/>
              <a:t>Hvert er áætlað gildi i fyrir Na3PO4?</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157207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841248"/>
          </a:xfrm>
        </p:spPr>
        <p:txBody>
          <a:bodyPr wrap="square">
            <a:normAutofit/>
          </a:bodyPr>
          <a:lstStyle/>
          <a:p>
            <a:r>
              <a:rPr sz="1500"/>
              <a:t>Tafla 11.3 Spáðir og mældir van't Hoff þættir fyrir nokkrar 0.050 m vatnslausnir</a:t>
            </a:r>
          </a:p>
        </p:txBody>
      </p:sp>
      <p:sp>
        <p:nvSpPr>
          <p:cNvPr id="3" name="Content Placeholder 2"/>
          <p:cNvSpPr>
            <a:spLocks noGrp="1"/>
          </p:cNvSpPr>
          <p:nvPr>
            <p:ph idx="1"/>
          </p:nvPr>
        </p:nvSpPr>
        <p:spPr>
          <a:xfrm>
            <a:off x="628650" y="955965"/>
            <a:ext cx="7886700" cy="5288971"/>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a:t>Fyrir sterka rafvaka eru tilraunamældir van't Hoff þættir lægri en spáð var.</a:t>
            </a:r>
          </a:p>
          <a:p>
            <a:endParaRPr lang="en-US" dirty="0"/>
          </a:p>
          <a:p>
            <a:r>
              <a:rPr/>
              <a:t>Þetta gefur til kynna ófullkomið sundrun.</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222881378"/>
              </p:ext>
            </p:extLst>
          </p:nvPr>
        </p:nvGraphicFramePr>
        <p:xfrm>
          <a:off x="758535" y="1116446"/>
          <a:ext cx="7678883" cy="2791460"/>
        </p:xfrm>
        <a:graphic>
          <a:graphicData uri="http://schemas.openxmlformats.org/drawingml/2006/table">
            <a:tbl>
              <a:tblPr firstRow="1" bandRow="1">
                <a:tableStyleId>{5940675A-B579-460E-94D1-54222C63F5DA}</a:tableStyleId>
              </a:tblPr>
              <a:tblGrid>
                <a:gridCol w="1257301">
                  <a:extLst>
                    <a:ext uri="{9D8B030D-6E8A-4147-A177-3AD203B41FA5}">
                      <a16:colId xmlns:a16="http://schemas.microsoft.com/office/drawing/2014/main" val="20000"/>
                    </a:ext>
                  </a:extLst>
                </a:gridCol>
                <a:gridCol w="1859973">
                  <a:extLst>
                    <a:ext uri="{9D8B030D-6E8A-4147-A177-3AD203B41FA5}">
                      <a16:colId xmlns:a16="http://schemas.microsoft.com/office/drawing/2014/main" val="20001"/>
                    </a:ext>
                  </a:extLst>
                </a:gridCol>
                <a:gridCol w="1704109">
                  <a:extLst>
                    <a:ext uri="{9D8B030D-6E8A-4147-A177-3AD203B41FA5}">
                      <a16:colId xmlns:a16="http://schemas.microsoft.com/office/drawing/2014/main" val="20002"/>
                    </a:ext>
                  </a:extLst>
                </a:gridCol>
                <a:gridCol w="1475509">
                  <a:extLst>
                    <a:ext uri="{9D8B030D-6E8A-4147-A177-3AD203B41FA5}">
                      <a16:colId xmlns:a16="http://schemas.microsoft.com/office/drawing/2014/main" val="20003"/>
                    </a:ext>
                  </a:extLst>
                </a:gridCol>
                <a:gridCol w="1381991">
                  <a:extLst>
                    <a:ext uri="{9D8B030D-6E8A-4147-A177-3AD203B41FA5}">
                      <a16:colId xmlns:a16="http://schemas.microsoft.com/office/drawing/2014/main" val="20004"/>
                    </a:ext>
                  </a:extLst>
                </a:gridCol>
              </a:tblGrid>
              <a:tr h="370840">
                <a:tc>
                  <a:txBody>
                    <a:bodyPr/>
                    <a:lstStyle/>
                    <a:p>
                      <a:pPr algn="ctr"/>
                      <a:r>
                        <a:t>Formúlueining</a:t>
                      </a:r>
                    </a:p>
                  </a:txBody>
                  <a:tcPr/>
                </a:tc>
                <a:tc>
                  <a:txBody>
                    <a:bodyPr/>
                    <a:lstStyle/>
                    <a:p>
                      <a:pPr algn="ctr"/>
                      <a:r>
                        <a:t>Flokkun</a:t>
                      </a:r>
                    </a:p>
                  </a:txBody>
                  <a:tcPr/>
                </a:tc>
                <a:tc>
                  <a:txBody>
                    <a:bodyPr/>
                    <a:lstStyle/>
                    <a:p>
                      <a:pPr algn="ctr"/>
                      <a:r>
                        <a:t>Upplausnarefni</a:t>
                      </a:r>
                    </a:p>
                  </a:txBody>
                  <a:tcPr/>
                </a:tc>
                <a:tc>
                  <a:txBody>
                    <a:bodyPr/>
                    <a:lstStyle/>
                    <a:p>
                      <a:pPr algn="ctr"/>
                      <a:r>
                        <a:t>i, (spáð)</a:t>
                      </a:r>
                      <a:endParaRPr lang="en-US" b="1" i="1" dirty="0"/>
                    </a:p>
                  </a:txBody>
                  <a:tcPr/>
                </a:tc>
                <a:tc>
                  <a:txBody>
                    <a:bodyPr/>
                    <a:lstStyle/>
                    <a:p>
                      <a:pPr algn="ctr"/>
                      <a:r>
                        <a:t>i, (mælt)</a:t>
                      </a:r>
                      <a:endParaRPr lang="en-US" b="1" i="1" dirty="0"/>
                    </a:p>
                  </a:txBody>
                  <a:tcPr/>
                </a:tc>
                <a:extLst>
                  <a:ext uri="{0D108BD9-81ED-4DB2-BD59-A6C34878D82A}">
                    <a16:rowId xmlns:a16="http://schemas.microsoft.com/office/drawing/2014/main" val="10000"/>
                  </a:ext>
                </a:extLst>
              </a:tr>
              <a:tr h="370840">
                <a:tc>
                  <a:txBody>
                    <a:bodyPr/>
                    <a:lstStyle/>
                    <a:p>
                      <a:pPr algn="ctr"/>
                      <a:r>
                        <a:t>C12H22O11 (glúkósi)</a:t>
                      </a:r>
                    </a:p>
                  </a:txBody>
                  <a:tcPr/>
                </a:tc>
                <a:tc>
                  <a:txBody>
                    <a:bodyPr/>
                    <a:lstStyle/>
                    <a:p>
                      <a:pPr algn="ctr"/>
                      <a:r>
                        <a:t>Ekki rafvaki</a:t>
                      </a:r>
                    </a:p>
                  </a:txBody>
                  <a:tcPr/>
                </a:tc>
                <a:tc>
                  <a:txBody>
                    <a:bodyPr/>
                    <a:lstStyle/>
                    <a:p>
                      <a:pPr algn="ctr"/>
                      <a:r>
                        <a:rPr lang="en-US" dirty="0"/>
                        <a:t>C</a:t>
                      </a:r>
                      <a:r>
                        <a:rPr lang="en-US" baseline="-25000" dirty="0"/>
                        <a:t>12</a:t>
                      </a:r>
                      <a:r>
                        <a:rPr lang="en-US" dirty="0"/>
                        <a:t>H</a:t>
                      </a:r>
                      <a:r>
                        <a:rPr lang="en-US" baseline="-25000" dirty="0"/>
                        <a:t>22</a:t>
                      </a:r>
                      <a:r>
                        <a:rPr lang="en-US" dirty="0"/>
                        <a:t>O</a:t>
                      </a:r>
                      <a:r>
                        <a:rPr lang="en-US" baseline="-25000" dirty="0"/>
                        <a:t>11 </a:t>
                      </a:r>
                      <a:endParaRPr lang="en-US" dirty="0"/>
                    </a:p>
                  </a:txBody>
                  <a:tcPr/>
                </a:tc>
                <a:tc>
                  <a:txBody>
                    <a:bodyPr/>
                    <a:lstStyle/>
                    <a:p>
                      <a:pPr algn="ctr"/>
                      <a:r>
                        <a:rPr lang="en-US" dirty="0"/>
                        <a:t>1</a:t>
                      </a:r>
                    </a:p>
                  </a:txBody>
                  <a:tcPr/>
                </a:tc>
                <a:tc>
                  <a:txBody>
                    <a:bodyPr/>
                    <a:lstStyle/>
                    <a:p>
                      <a:pPr algn="ctr"/>
                      <a:r>
                        <a:rPr lang="en-US" dirty="0"/>
                        <a:t>1.0</a:t>
                      </a:r>
                    </a:p>
                  </a:txBody>
                  <a:tcPr/>
                </a:tc>
                <a:extLst>
                  <a:ext uri="{0D108BD9-81ED-4DB2-BD59-A6C34878D82A}">
                    <a16:rowId xmlns:a16="http://schemas.microsoft.com/office/drawing/2014/main" val="10001"/>
                  </a:ext>
                </a:extLst>
              </a:tr>
              <a:tr h="370840">
                <a:tc>
                  <a:txBody>
                    <a:bodyPr/>
                    <a:lstStyle/>
                    <a:p>
                      <a:pPr algn="ctr"/>
                      <a:r>
                        <a:rPr lang="en-US" dirty="0" err="1"/>
                        <a:t>NaCl</a:t>
                      </a:r>
                      <a:endParaRPr lang="en-US" dirty="0"/>
                    </a:p>
                  </a:txBody>
                  <a:tcPr/>
                </a:tc>
                <a:tc>
                  <a:txBody>
                    <a:bodyPr/>
                    <a:lstStyle/>
                    <a:p>
                      <a:pPr algn="ctr"/>
                      <a:r>
                        <a:t>Sterkur rafvaki</a:t>
                      </a:r>
                    </a:p>
                  </a:txBody>
                  <a:tcPr/>
                </a:tc>
                <a:tc>
                  <a:txBody>
                    <a:bodyPr/>
                    <a:lstStyle/>
                    <a:p>
                      <a:pPr algn="ctr"/>
                      <a:r>
                        <a:t>Na+, Cl–</a:t>
                      </a:r>
                      <a:endParaRPr lang="en-US" baseline="30000" dirty="0"/>
                    </a:p>
                  </a:txBody>
                  <a:tcPr/>
                </a:tc>
                <a:tc>
                  <a:txBody>
                    <a:bodyPr/>
                    <a:lstStyle/>
                    <a:p>
                      <a:pPr algn="ctr"/>
                      <a:r>
                        <a:rPr lang="en-US" dirty="0"/>
                        <a:t>2</a:t>
                      </a:r>
                    </a:p>
                  </a:txBody>
                  <a:tcPr/>
                </a:tc>
                <a:tc>
                  <a:txBody>
                    <a:bodyPr/>
                    <a:lstStyle/>
                    <a:p>
                      <a:pPr algn="ctr"/>
                      <a:r>
                        <a:rPr lang="en-US" dirty="0"/>
                        <a:t>1.9</a:t>
                      </a:r>
                    </a:p>
                  </a:txBody>
                  <a:tcPr/>
                </a:tc>
                <a:extLst>
                  <a:ext uri="{0D108BD9-81ED-4DB2-BD59-A6C34878D82A}">
                    <a16:rowId xmlns:a16="http://schemas.microsoft.com/office/drawing/2014/main" val="10002"/>
                  </a:ext>
                </a:extLst>
              </a:tr>
              <a:tr h="370840">
                <a:tc>
                  <a:txBody>
                    <a:bodyPr/>
                    <a:lstStyle/>
                    <a:p>
                      <a:pPr algn="ctr"/>
                      <a:r>
                        <a:rPr lang="en-US" dirty="0" err="1"/>
                        <a:t>HCl</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Sterkur rafvaki (sýra)</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H3O+, Cl–</a:t>
                      </a:r>
                      <a:endParaRPr lang="en-US" baseline="30000" dirty="0"/>
                    </a:p>
                  </a:txBody>
                  <a:tcPr/>
                </a:tc>
                <a:tc>
                  <a:txBody>
                    <a:bodyPr/>
                    <a:lstStyle/>
                    <a:p>
                      <a:pPr algn="ctr"/>
                      <a:r>
                        <a:rPr lang="en-US" dirty="0"/>
                        <a:t>2</a:t>
                      </a:r>
                    </a:p>
                  </a:txBody>
                  <a:tcPr/>
                </a:tc>
                <a:tc>
                  <a:txBody>
                    <a:bodyPr/>
                    <a:lstStyle/>
                    <a:p>
                      <a:pPr algn="ctr"/>
                      <a:r>
                        <a:rPr lang="en-US" dirty="0"/>
                        <a:t>1.9</a:t>
                      </a:r>
                    </a:p>
                  </a:txBody>
                  <a:tcPr/>
                </a:tc>
                <a:extLst>
                  <a:ext uri="{0D108BD9-81ED-4DB2-BD59-A6C34878D82A}">
                    <a16:rowId xmlns:a16="http://schemas.microsoft.com/office/drawing/2014/main" val="10003"/>
                  </a:ext>
                </a:extLst>
              </a:tr>
              <a:tr h="370840">
                <a:tc>
                  <a:txBody>
                    <a:bodyPr/>
                    <a:lstStyle/>
                    <a:p>
                      <a:pPr algn="ctr"/>
                      <a:r>
                        <a:rPr lang="en-US" dirty="0"/>
                        <a:t>MgSO</a:t>
                      </a:r>
                      <a:r>
                        <a:rPr lang="en-US" baseline="-25000" dirty="0"/>
                        <a:t>4</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Sterkur rafvaki</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Mg2+, SO42–</a:t>
                      </a:r>
                      <a:endParaRPr lang="en-US" baseline="30000" dirty="0"/>
                    </a:p>
                    <a:p>
                      <a:pPr marL="0" marR="0" indent="0" algn="ctr" defTabSz="685800" rtl="0" eaLnBrk="1" fontAlgn="auto" latinLnBrk="0" hangingPunct="1">
                        <a:lnSpc>
                          <a:spcPct val="100000"/>
                        </a:lnSpc>
                        <a:spcBef>
                          <a:spcPts val="0"/>
                        </a:spcBef>
                        <a:spcAft>
                          <a:spcPts val="0"/>
                        </a:spcAft>
                        <a:buClrTx/>
                        <a:buSzTx/>
                        <a:buFontTx/>
                        <a:buNone/>
                        <a:tabLst/>
                        <a:defRPr/>
                      </a:pPr>
                      <a:endParaRPr lang="en-US" baseline="30000" dirty="0"/>
                    </a:p>
                  </a:txBody>
                  <a:tcPr/>
                </a:tc>
                <a:tc>
                  <a:txBody>
                    <a:bodyPr/>
                    <a:lstStyle/>
                    <a:p>
                      <a:pPr algn="ctr"/>
                      <a:r>
                        <a:rPr lang="en-US" dirty="0"/>
                        <a:t>2</a:t>
                      </a:r>
                    </a:p>
                  </a:txBody>
                  <a:tcPr/>
                </a:tc>
                <a:tc>
                  <a:txBody>
                    <a:bodyPr/>
                    <a:lstStyle/>
                    <a:p>
                      <a:pPr algn="ctr"/>
                      <a:r>
                        <a:rPr lang="en-US" dirty="0"/>
                        <a:t>1.3</a:t>
                      </a:r>
                    </a:p>
                  </a:txBody>
                  <a:tcPr/>
                </a:tc>
                <a:extLst>
                  <a:ext uri="{0D108BD9-81ED-4DB2-BD59-A6C34878D82A}">
                    <a16:rowId xmlns:a16="http://schemas.microsoft.com/office/drawing/2014/main" val="10004"/>
                  </a:ext>
                </a:extLst>
              </a:tr>
              <a:tr h="370840">
                <a:tc>
                  <a:txBody>
                    <a:bodyPr/>
                    <a:lstStyle/>
                    <a:p>
                      <a:pPr algn="ctr"/>
                      <a:r>
                        <a:rPr lang="en-US" dirty="0"/>
                        <a:t>MgCl</a:t>
                      </a:r>
                      <a:r>
                        <a:rPr lang="en-US" baseline="-25000" dirty="0"/>
                        <a:t>2</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Sterkur rafvaki</a:t>
                      </a:r>
                    </a:p>
                  </a:txBody>
                  <a:tcPr/>
                </a:tc>
                <a:tc>
                  <a:txBody>
                    <a:bodyPr/>
                    <a:lstStyle/>
                    <a:p>
                      <a:pPr algn="ctr"/>
                      <a:r>
                        <a:t>Mg2+, 2Cl–</a:t>
                      </a:r>
                      <a:endParaRPr lang="en-US" dirty="0"/>
                    </a:p>
                  </a:txBody>
                  <a:tcPr/>
                </a:tc>
                <a:tc>
                  <a:txBody>
                    <a:bodyPr/>
                    <a:lstStyle/>
                    <a:p>
                      <a:pPr algn="ctr"/>
                      <a:r>
                        <a:rPr lang="en-US" dirty="0"/>
                        <a:t>3</a:t>
                      </a:r>
                    </a:p>
                  </a:txBody>
                  <a:tcPr/>
                </a:tc>
                <a:tc>
                  <a:txBody>
                    <a:bodyPr/>
                    <a:lstStyle/>
                    <a:p>
                      <a:pPr algn="ctr"/>
                      <a:r>
                        <a:rPr lang="en-US" dirty="0"/>
                        <a:t>2.7</a:t>
                      </a:r>
                    </a:p>
                  </a:txBody>
                  <a:tcPr/>
                </a:tc>
                <a:extLst>
                  <a:ext uri="{0D108BD9-81ED-4DB2-BD59-A6C34878D82A}">
                    <a16:rowId xmlns:a16="http://schemas.microsoft.com/office/drawing/2014/main" val="10005"/>
                  </a:ext>
                </a:extLst>
              </a:tr>
              <a:tr h="370840">
                <a:tc>
                  <a:txBody>
                    <a:bodyPr/>
                    <a:lstStyle/>
                    <a:p>
                      <a:pPr algn="ctr"/>
                      <a:r>
                        <a:rPr lang="en-US" dirty="0"/>
                        <a:t>FeCl</a:t>
                      </a:r>
                      <a:r>
                        <a:rPr lang="en-US" baseline="-25000" dirty="0"/>
                        <a:t>3</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Sterkur rafvaki</a:t>
                      </a:r>
                    </a:p>
                  </a:txBody>
                  <a:tcPr/>
                </a:tc>
                <a:tc>
                  <a:txBody>
                    <a:bodyPr/>
                    <a:lstStyle/>
                    <a:p>
                      <a:pPr algn="ctr"/>
                      <a:r>
                        <a:t>Fe3+, 3Cl–</a:t>
                      </a:r>
                      <a:endParaRPr lang="en-US" dirty="0"/>
                    </a:p>
                  </a:txBody>
                  <a:tcPr/>
                </a:tc>
                <a:tc>
                  <a:txBody>
                    <a:bodyPr/>
                    <a:lstStyle/>
                    <a:p>
                      <a:pPr algn="ctr"/>
                      <a:r>
                        <a:rPr lang="en-US" dirty="0"/>
                        <a:t>4</a:t>
                      </a:r>
                    </a:p>
                  </a:txBody>
                  <a:tcPr/>
                </a:tc>
                <a:tc>
                  <a:txBody>
                    <a:bodyPr/>
                    <a:lstStyle/>
                    <a:p>
                      <a:pPr algn="ctr"/>
                      <a:r>
                        <a:rPr lang="en-US" dirty="0"/>
                        <a:t>3.4</a:t>
                      </a:r>
                    </a:p>
                  </a:txBody>
                  <a:tcPr/>
                </a:tc>
                <a:extLst>
                  <a:ext uri="{0D108BD9-81ED-4DB2-BD59-A6C34878D82A}">
                    <a16:rowId xmlns:a16="http://schemas.microsoft.com/office/drawing/2014/main" val="10006"/>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084256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Af hverju ófullkomin klofnun?</a:t>
            </a:r>
          </a:p>
        </p:txBody>
      </p:sp>
      <p:sp>
        <p:nvSpPr>
          <p:cNvPr id="3" name="Content Placeholder 2"/>
          <p:cNvSpPr>
            <a:spLocks noGrp="1"/>
          </p:cNvSpPr>
          <p:nvPr>
            <p:ph idx="1"/>
          </p:nvPr>
        </p:nvSpPr>
        <p:spPr>
          <a:xfrm>
            <a:off x="628650" y="955965"/>
            <a:ext cx="7886700" cy="4977244"/>
          </a:xfrm>
        </p:spPr>
        <p:txBody>
          <a:bodyPr/>
          <a:lstStyle/>
          <a:p>
            <a:r>
              <a:rPr/>
              <a:t>Aðdráttarafl milli katjóna og anjóna kemur í veg fyrir að sumar jónir hagi sér sem fullkomlega sjálfstæðar agnir.</a:t>
            </a:r>
          </a:p>
          <a:p>
            <a:endParaRPr lang="en-US" altLang="en-US" dirty="0"/>
          </a:p>
          <a:p>
            <a:r>
              <a:rPr/>
              <a:t>Sum „jónapör“ myndast.</a:t>
            </a:r>
          </a:p>
          <a:p>
            <a:endParaRPr lang="en-US" altLang="en-US" dirty="0"/>
          </a:p>
          <a:p>
            <a:r>
              <a:rPr/>
              <a:t>„Virkur styrkur“, þekktur sem virkni, er minni en spáður styrkur jóna í lausn.</a:t>
            </a:r>
          </a:p>
          <a:p>
            <a:endParaRPr lang="en-US" altLang="en-US" dirty="0"/>
          </a:p>
          <a:p>
            <a:r>
              <a:rPr/>
              <a:t>Þetta er minna vandamál í þunnum lausnum.</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989917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11.28</a:t>
            </a:r>
          </a:p>
        </p:txBody>
      </p:sp>
      <p:sp>
        <p:nvSpPr>
          <p:cNvPr id="7" name="Figure Legend"/>
          <p:cNvSpPr>
            <a:spLocks noGrp="1"/>
          </p:cNvSpPr>
          <p:nvPr>
            <p:ph idx="13"/>
          </p:nvPr>
        </p:nvSpPr>
        <p:spPr/>
        <p:txBody>
          <a:bodyPr>
            <a:normAutofit/>
          </a:bodyPr>
          <a:lstStyle/>
          <a:p>
            <a:r>
              <a:rPr/>
              <a:t>Sundrun jónaefna í vatni er ekki alltaf fullkomin vegna myndunar jónapara.</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82433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Dæmi 11.13</a:t>
            </a:r>
            <a:endParaRPr lang="en-US" dirty="0"/>
          </a:p>
        </p:txBody>
      </p:sp>
      <p:sp>
        <p:nvSpPr>
          <p:cNvPr id="7" name="Figure Legend" hidden="1"/>
          <p:cNvSpPr>
            <a:spLocks noGrp="1"/>
          </p:cNvSpPr>
          <p:nvPr>
            <p:ph idx="13"/>
          </p:nvPr>
        </p:nvSpPr>
        <p:spPr/>
        <p:txBody>
          <a:bodyPr>
            <a:normAutofit/>
          </a:bodyPr>
          <a:lstStyle/>
          <a:p>
            <a:endParaRPr lang="en-US" sz="1600" dirty="0"/>
          </a:p>
        </p:txBody>
      </p:sp>
      <p:sp>
        <p:nvSpPr>
          <p:cNvPr id="3" name="Content Placeholder 2"/>
          <p:cNvSpPr>
            <a:spLocks noGrp="1"/>
          </p:cNvSpPr>
          <p:nvPr>
            <p:ph idx="1"/>
          </p:nvPr>
        </p:nvSpPr>
        <p:spPr/>
        <p:txBody>
          <a:bodyPr/>
          <a:lstStyle/>
          <a:p>
            <a:endParaRPr lang="en-US"/>
          </a:p>
        </p:txBody>
      </p:sp>
      <p:pic>
        <p:nvPicPr>
          <p:cNvPr id="13315" name="Picture 2" descr="slide_0094_img_003.png"/>
          <p:cNvPicPr>
            <a:picLocks noChangeAspect="1"/>
          </p:cNvPicPr>
          <p:nvPr/>
        </p:nvPicPr>
        <p:blipFill>
          <a:blip r:embed="rId4"/>
          <a:srcRect/>
          <a:stretch>
            <a:fillRect/>
          </a:stretch>
        </p:blipFill>
        <p:spPr>
          <a:xfrm>
            <a:off x="293688" y="1464582"/>
            <a:ext cx="8448460" cy="3118304"/>
          </a:xfrm>
          <a:prstGeom prst="rect">
            <a:avLst/>
          </a:prstGeom>
        </p:spPr>
      </p:pic>
      <p:sp>
        <p:nvSpPr>
          <p:cNvPr id="1331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1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31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12659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11.5 Kvoður</a:t>
            </a:r>
          </a:p>
          <a:p>
            <a:pPr lvl="1"/>
            <a:r>
              <a:rPr/>
              <a:t>Lýsa samsetningu og eiginleikum kvoðudreifa</a:t>
            </a:r>
          </a:p>
          <a:p>
            <a:pPr lvl="1"/>
            <a:r>
              <a:rPr/>
              <a:t>Telja upp og útskýra nokkur tæknileg notagildi kvoða</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980238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square">
            <a:normAutofit/>
          </a:bodyPr>
          <a:lstStyle/>
          <a:p>
            <a:r>
              <a:rPr sz="2000"/>
              <a:t>Aðlagaðar jöfnur fyrir samræmda eiginleika raflausna</a:t>
            </a:r>
          </a:p>
        </p:txBody>
      </p:sp>
      <p:graphicFrame>
        <p:nvGraphicFramePr>
          <p:cNvPr id="5" name="Object 4"/>
          <p:cNvGraphicFramePr>
            <a:graphicFrameLocks noChangeAspect="1"/>
          </p:cNvGraphicFramePr>
          <p:nvPr>
            <p:extLst>
              <p:ext uri="{D42A27DB-BD31-4B8C-83A1-F6EECF244321}">
                <p14:modId xmlns:p14="http://schemas.microsoft.com/office/powerpoint/2010/main" val="3550659031"/>
              </p:ext>
            </p:extLst>
          </p:nvPr>
        </p:nvGraphicFramePr>
        <p:xfrm>
          <a:off x="3480376" y="1199141"/>
          <a:ext cx="2082709" cy="681614"/>
        </p:xfrm>
        <a:graphic>
          <a:graphicData uri="http://schemas.openxmlformats.org/presentationml/2006/ole">
            <mc:AlternateContent xmlns:mc="http://schemas.openxmlformats.org/markup-compatibility/2006">
              <mc:Choice xmlns:v="urn:schemas-microsoft-com:vml" Requires="v">
                <p:oleObj spid="_x0000_s7223" name="Equation" r:id="rId3" imgW="698400" imgH="228600" progId="Equation.DSMT4">
                  <p:embed/>
                </p:oleObj>
              </mc:Choice>
              <mc:Fallback>
                <p:oleObj name="Equation" r:id="rId3" imgW="698400" imgH="228600" progId="Equation.DSMT4">
                  <p:embed/>
                  <p:pic>
                    <p:nvPicPr>
                      <p:cNvPr id="0" name=""/>
                      <p:cNvPicPr/>
                      <p:nvPr/>
                    </p:nvPicPr>
                    <p:blipFill>
                      <a:blip r:embed="rId4"/>
                      <a:stretch>
                        <a:fillRect/>
                      </a:stretch>
                    </p:blipFill>
                    <p:spPr>
                      <a:xfrm>
                        <a:off x="3480376" y="1199141"/>
                        <a:ext cx="2082709" cy="681614"/>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4265723887"/>
              </p:ext>
            </p:extLst>
          </p:nvPr>
        </p:nvGraphicFramePr>
        <p:xfrm>
          <a:off x="3367573" y="2246313"/>
          <a:ext cx="2195512" cy="720725"/>
        </p:xfrm>
        <a:graphic>
          <a:graphicData uri="http://schemas.openxmlformats.org/presentationml/2006/ole">
            <mc:AlternateContent xmlns:mc="http://schemas.openxmlformats.org/markup-compatibility/2006">
              <mc:Choice xmlns:v="urn:schemas-microsoft-com:vml" Requires="v">
                <p:oleObj spid="_x0000_s7224" name="Equation" r:id="rId5" imgW="736560" imgH="241200" progId="Equation.DSMT4">
                  <p:embed/>
                </p:oleObj>
              </mc:Choice>
              <mc:Fallback>
                <p:oleObj name="Equation" r:id="rId5" imgW="736560" imgH="241200" progId="Equation.DSMT4">
                  <p:embed/>
                  <p:pic>
                    <p:nvPicPr>
                      <p:cNvPr id="0" name="Object 4"/>
                      <p:cNvPicPr>
                        <a:picLocks noChangeAspect="1" noChangeArrowheads="1"/>
                      </p:cNvPicPr>
                      <p:nvPr/>
                    </p:nvPicPr>
                    <p:blipFill>
                      <a:blip r:embed="rId6"/>
                      <a:srcRect/>
                      <a:stretch>
                        <a:fillRect/>
                      </a:stretch>
                    </p:blipFill>
                    <p:spPr bwMode="auto">
                      <a:xfrm>
                        <a:off x="3367573" y="2246313"/>
                        <a:ext cx="2195512"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210709169"/>
              </p:ext>
            </p:extLst>
          </p:nvPr>
        </p:nvGraphicFramePr>
        <p:xfrm>
          <a:off x="3784745" y="3354965"/>
          <a:ext cx="1970087" cy="531812"/>
        </p:xfrm>
        <a:graphic>
          <a:graphicData uri="http://schemas.openxmlformats.org/presentationml/2006/ole">
            <mc:AlternateContent xmlns:mc="http://schemas.openxmlformats.org/markup-compatibility/2006">
              <mc:Choice xmlns:v="urn:schemas-microsoft-com:vml" Requires="v">
                <p:oleObj spid="_x0000_s7225" name="Equation" r:id="rId7" imgW="660240" imgH="177480" progId="Equation.DSMT4">
                  <p:embed/>
                </p:oleObj>
              </mc:Choice>
              <mc:Fallback>
                <p:oleObj name="Equation" r:id="rId7" imgW="660240" imgH="177480" progId="Equation.DSMT4">
                  <p:embed/>
                  <p:pic>
                    <p:nvPicPr>
                      <p:cNvPr id="0" name="Object 5"/>
                      <p:cNvPicPr>
                        <a:picLocks noChangeAspect="1" noChangeArrowheads="1"/>
                      </p:cNvPicPr>
                      <p:nvPr/>
                    </p:nvPicPr>
                    <p:blipFill>
                      <a:blip r:embed="rId8"/>
                      <a:srcRect/>
                      <a:stretch>
                        <a:fillRect/>
                      </a:stretch>
                    </p:blipFill>
                    <p:spPr bwMode="auto">
                      <a:xfrm>
                        <a:off x="3784745" y="3354965"/>
                        <a:ext cx="1970087"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841749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(a) Lausn er einsleit blanda sem virðist tær, eins og saltvatnið í þessu fiskabúri. (b) Í kvoðu, eins og mjólk, eru agnirnar mun stærri en haldast dreifðar og setjast ekki til. (c) Sviflausn, eins og drulla, er misleit blanda svifagna sem virðist skýjuð og þar sem agnirnar geta sest til. (ljósmynd a: breytt verk eftir Adam Wimsatt; ljósmynd b: breytt verk eftir Melissa Wiese; ljósmynd c: breytt verk eftir Peter Burgess)</a:t>
            </a:r>
          </a:p>
        </p:txBody>
      </p:sp>
      <p:pic>
        <p:nvPicPr>
          <p:cNvPr id="8" name="Figure" descr="This figure contains three photos and correponding particle diagrams. In a, a photo of an aquarium containing fish is shown. The particle diagram beneath it shows 90 tiny red spheres. In b, a photo is shown of milk being poured into a cup. The corresponding particle diagram shows about 25 medium sized red spheres.In c, a photo is shown of two pairs of sandal clad feet in mud. The particle diagram below shows 10 fairly large red spheres.">
            <a:extLst>
              <a:ext uri="{FF2B5EF4-FFF2-40B4-BE49-F238E27FC236}">
                <a16:creationId xmlns:a16="http://schemas.microsoft.com/office/drawing/2014/main" id="{E29B5371-BC1A-484B-A189-81A89F8111E8}"/>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1728787" y="1105694"/>
            <a:ext cx="5686425" cy="3495675"/>
          </a:xfrm>
          <a:prstGeom prst="rect">
            <a:avLst/>
          </a:prstGeom>
        </p:spPr>
      </p:pic>
      <p:sp>
        <p:nvSpPr>
          <p:cNvPr id="9" name="Figure Number">
            <a:extLst>
              <a:ext uri="{FF2B5EF4-FFF2-40B4-BE49-F238E27FC236}">
                <a16:creationId xmlns:a16="http://schemas.microsoft.com/office/drawing/2014/main" id="{5714717D-3D4C-4048-B5E8-21BC6827A1C3}"/>
              </a:ext>
            </a:extLst>
          </p:cNvPr>
          <p:cNvSpPr>
            <a:spLocks noGrp="1"/>
          </p:cNvSpPr>
          <p:nvPr>
            <p:ph type="title"/>
          </p:nvPr>
        </p:nvSpPr>
        <p:spPr>
          <a:xfrm>
            <a:off x="628650" y="365126"/>
            <a:ext cx="7886700" cy="466148"/>
          </a:xfrm>
        </p:spPr>
        <p:txBody>
          <a:bodyPr>
            <a:normAutofit/>
          </a:bodyPr>
          <a:lstStyle/>
          <a:p>
            <a:r>
              <a:rPr/>
              <a:t>Mynd 11.29</a:t>
            </a:r>
          </a:p>
        </p:txBody>
      </p:sp>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907136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11.30</a:t>
            </a:r>
            <a:endParaRPr lang="en-US" dirty="0"/>
          </a:p>
        </p:txBody>
      </p:sp>
      <p:sp>
        <p:nvSpPr>
          <p:cNvPr id="7" name="Figure Legend"/>
          <p:cNvSpPr>
            <a:spLocks noGrp="1"/>
          </p:cNvSpPr>
          <p:nvPr>
            <p:ph idx="13"/>
          </p:nvPr>
        </p:nvSpPr>
        <p:spPr/>
        <p:txBody>
          <a:bodyPr>
            <a:normAutofit/>
          </a:bodyPr>
          <a:lstStyle/>
          <a:p>
            <a:r>
              <a:rPr/>
              <a:t>Leiðir leitarljósageisla verða sýnilegar þegar ljós dreifist vegna agna af kvoðustærð í loftinu (þoka, reykur o.s.frv.). (mynd: „Bahman“/Wikimedia Commons)</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852405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11.31</a:t>
            </a:r>
            <a:endParaRPr lang="en-US" dirty="0"/>
          </a:p>
        </p:txBody>
      </p:sp>
      <p:sp>
        <p:nvSpPr>
          <p:cNvPr id="7" name="Figure Legend"/>
          <p:cNvSpPr>
            <a:spLocks noGrp="1"/>
          </p:cNvSpPr>
          <p:nvPr>
            <p:ph idx="13"/>
          </p:nvPr>
        </p:nvSpPr>
        <p:spPr/>
        <p:txBody>
          <a:bodyPr>
            <a:normAutofit/>
          </a:bodyPr>
          <a:lstStyle/>
          <a:p>
            <a:r>
              <a:rPr/>
              <a:t>Sápur innihalda óskautaðan kolvetnisenda (blár) og jónaðan enda (rauður). Jónaði endinn er karboxýlathópur. Lengd kolvetnisendans getur verið breytileg milli sáputegunda.</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654153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11.32</a:t>
            </a:r>
            <a:endParaRPr lang="en-US" dirty="0"/>
          </a:p>
        </p:txBody>
      </p:sp>
      <p:sp>
        <p:nvSpPr>
          <p:cNvPr id="7" name="Figure Legend"/>
          <p:cNvSpPr>
            <a:spLocks noGrp="1"/>
          </p:cNvSpPr>
          <p:nvPr>
            <p:ph idx="13"/>
          </p:nvPr>
        </p:nvSpPr>
        <p:spPr/>
        <p:txBody>
          <a:bodyPr wrap="square">
            <a:normAutofit/>
          </a:bodyPr>
          <a:lstStyle/>
          <a:p>
            <a:pPr>
              <a:spcBef>
                <a:spcPts val="0"/>
              </a:spcBef>
              <a:spcAft>
                <a:spcPts val="0"/>
              </a:spcAft>
            </a:pPr>
            <a:r>
              <a:rPr sz="1500"/>
              <a:t>Hreinsiefni innihalda óskautaðan kolvetnisenda (blár) og jónaðan enda (rauður). Jónaði endinn getur verið annað hvort súlfat eða súlfónat. Lengd kolvetnisendans getur verið breytileg milli hreinsiefna.</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819699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11.33</a:t>
            </a:r>
            <a:endParaRPr lang="en-US" dirty="0"/>
          </a:p>
        </p:txBody>
      </p:sp>
      <p:sp>
        <p:nvSpPr>
          <p:cNvPr id="7" name="Figure Legend"/>
          <p:cNvSpPr>
            <a:spLocks noGrp="1"/>
          </p:cNvSpPr>
          <p:nvPr>
            <p:ph idx="13"/>
          </p:nvPr>
        </p:nvSpPr>
        <p:spPr/>
        <p:txBody>
          <a:bodyPr>
            <a:normAutofit/>
          </a:bodyPr>
          <a:lstStyle/>
          <a:p>
            <a:r>
              <a:rPr/>
              <a:t>Þetta skematíska þversnið af fleyttum olíudropa í vatni sýnir hvernig sápa eða hreinsiefni virkar sem fleytiefni.</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564055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(a) Þessi gervihnattamynd frá NASA sýnir olíubrákina frá Deepwater Horizon olíulekanum. (b) Flugvél bandaríska flughersins úðar Corexit, sem er dreifiefni. (c) Sameindabygging 2-bútoxýetanóls er sýnd. (mynd a: breytt verk eftir „NASA, FT2, demis.nl“/Wikimedia Commons; mynd b: breytt verk eftir „NASA/MODIS Rapid Response Team“/Wikimedia Commons)</a:t>
            </a:r>
          </a:p>
        </p:txBody>
      </p:sp>
      <p:pic>
        <p:nvPicPr>
          <p:cNvPr id="10" name="Figure" descr="slide_0102_img_001.png"/>
          <p:cNvPicPr>
            <a:picLocks noChangeAspect="1"/>
          </p:cNvPicPr>
          <p:nvPr/>
        </p:nvPicPr>
        <p:blipFill>
          <a:blip r:embed="rId4"/>
          <a:srcRect/>
          <a:stretch>
            <a:fillRect/>
          </a:stretch>
        </p:blipFill>
        <p:spPr>
          <a:xfrm>
            <a:off x="628650" y="1787384"/>
            <a:ext cx="7886700" cy="2132295"/>
          </a:xfrm>
          <a:prstGeom prst="rect">
            <a:avLst/>
          </a:prstGeom>
        </p:spPr>
      </p:pic>
      <p:sp>
        <p:nvSpPr>
          <p:cNvPr id="9" name="Figure Number">
            <a:extLst>
              <a:ext uri="{FF2B5EF4-FFF2-40B4-BE49-F238E27FC236}">
                <a16:creationId xmlns:a16="http://schemas.microsoft.com/office/drawing/2014/main" id="{9A4A79B0-012C-443E-9B8E-892186691824}"/>
              </a:ext>
            </a:extLst>
          </p:cNvPr>
          <p:cNvSpPr>
            <a:spLocks noGrp="1"/>
          </p:cNvSpPr>
          <p:nvPr>
            <p:ph type="title"/>
          </p:nvPr>
        </p:nvSpPr>
        <p:spPr>
          <a:xfrm>
            <a:off x="628650" y="365126"/>
            <a:ext cx="7886700" cy="466148"/>
          </a:xfrm>
        </p:spPr>
        <p:txBody>
          <a:bodyPr>
            <a:normAutofit/>
          </a:bodyPr>
          <a:lstStyle/>
          <a:p>
            <a:r>
              <a:rPr/>
              <a:t>Mynd 11.34</a:t>
            </a:r>
          </a:p>
        </p:txBody>
      </p:sp>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236954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11.35</a:t>
            </a:r>
            <a:endParaRPr lang="en-US" dirty="0"/>
          </a:p>
        </p:txBody>
      </p:sp>
      <p:sp>
        <p:nvSpPr>
          <p:cNvPr id="7" name="Figure Legend"/>
          <p:cNvSpPr>
            <a:spLocks noGrp="1"/>
          </p:cNvSpPr>
          <p:nvPr>
            <p:ph idx="13"/>
          </p:nvPr>
        </p:nvSpPr>
        <p:spPr/>
        <p:txBody>
          <a:bodyPr wrap="square">
            <a:normAutofit/>
          </a:bodyPr>
          <a:lstStyle/>
          <a:p>
            <a:pPr>
              <a:spcBef>
                <a:spcPts val="0"/>
              </a:spcBef>
              <a:spcAft>
                <a:spcPts val="0"/>
              </a:spcAft>
            </a:pPr>
            <a:r>
              <a:rPr sz="1500"/>
              <a:t>(a) Frederick Cottrell þróaði (b) rafstöðusíuna, tæki sem hannað er til að draga úr loftmengun með því að fjarlægja kvoðuagnir úr lofti. (inneign b: breyting á verki eftir „SpLot“/Wikimedia Commons)</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9339901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628650" y="365126"/>
            <a:ext cx="5715000" cy="466148"/>
          </a:xfrm>
        </p:spPr>
        <p:txBody>
          <a:bodyPr wrap="none">
            <a:normAutofit/>
          </a:bodyPr>
          <a:lstStyle/>
          <a:p>
            <a:r>
              <a:rPr sz="2300"/>
              <a:t>Mynd 11.36</a:t>
            </a:r>
            <a:endParaRPr lang="en-US" sz="2400" dirty="0">
              <a:solidFill>
                <a:srgbClr val="6CB255"/>
              </a:solidFill>
            </a:endParaRPr>
          </a:p>
        </p:txBody>
      </p:sp>
      <p:sp>
        <p:nvSpPr>
          <p:cNvPr id="14" name="Figure Legend"/>
          <p:cNvSpPr>
            <a:spLocks noGrp="1"/>
          </p:cNvSpPr>
          <p:nvPr>
            <p:ph sz="half" idx="2"/>
          </p:nvPr>
        </p:nvSpPr>
        <p:spPr>
          <a:xfrm>
            <a:off x="4606925" y="1107617"/>
            <a:ext cx="3913188" cy="5256973"/>
          </a:xfrm>
        </p:spPr>
        <p:txBody>
          <a:bodyPr>
            <a:noAutofit/>
          </a:bodyPr>
          <a:lstStyle/>
          <a:p>
            <a:pPr marL="0" indent="0">
              <a:buNone/>
            </a:pPr>
            <a:r>
              <a:rPr/>
              <a:t>Í Cottrell-rafsíu dragast jákvætt og neikvætt hlaðnar agnir að mjög hlöðnum rafskautum, þar sem þær afhlaðast og setjast til sem ryk.</a:t>
            </a:r>
          </a:p>
        </p:txBody>
      </p:sp>
      <p:pic>
        <p:nvPicPr>
          <p:cNvPr id="16" name="Picture 6" descr="slide_0001_img_001.png"/>
          <p:cNvPicPr>
            <a:picLocks noChangeAspect="1"/>
          </p:cNvPicPr>
          <p:nvPr/>
        </p:nvPicPr>
        <p:blipFill>
          <a:blip r:embed="rId7"/>
          <a:srcRect/>
          <a:stretch>
            <a:fillRect/>
          </a:stretch>
        </p:blipFill>
        <p:spPr>
          <a:xfrm>
            <a:off x="7017183" y="365986"/>
            <a:ext cx="1829055" cy="447737"/>
          </a:xfrm>
          <a:prstGeom prst="rect">
            <a:avLst/>
          </a:prstGeom>
        </p:spPr>
      </p:pic>
      <p:sp>
        <p:nvSpPr>
          <p:cNvPr id="1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850963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11.37</a:t>
            </a:r>
            <a:endParaRPr lang="en-US" dirty="0"/>
          </a:p>
        </p:txBody>
      </p:sp>
      <p:pic>
        <p:nvPicPr>
          <p:cNvPr id="2" name="Figure" descr="In this figure, a large molecular model of gelatin is shown with black carbon atoms, red oxygen atoms, white hydrogen atoms, and blue nitrogen atoms. A photo is shown of gelatin dessert cut into colorful rectangles."/>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538287" y="1105694"/>
            <a:ext cx="6067425" cy="3495675"/>
          </a:xfrm>
        </p:spPr>
      </p:pic>
      <p:sp>
        <p:nvSpPr>
          <p:cNvPr id="7" name="Figure Legend"/>
          <p:cNvSpPr>
            <a:spLocks noGrp="1"/>
          </p:cNvSpPr>
          <p:nvPr>
            <p:ph idx="13"/>
          </p:nvPr>
        </p:nvSpPr>
        <p:spPr/>
        <p:txBody>
          <a:bodyPr>
            <a:normAutofit/>
          </a:bodyPr>
          <a:lstStyle/>
          <a:p>
            <a:r>
              <a:rPr/>
              <a:t>Matarlímseftirréttir eru kvoður þar sem vatnslausn sætuefna og bragðefna er dreift um miðil úr föstum prótínum. (ljósmynd: breytt verk eftir Steven Depolo)</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273734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sz="2300"/>
              <a:t>Dæmi 11</a:t>
            </a:r>
            <a:endParaRPr lang="en-US" dirty="0"/>
          </a:p>
        </p:txBody>
      </p:sp>
      <p:pic>
        <p:nvPicPr>
          <p:cNvPr id="2" name="Figure" descr="In this figure, three beakers labeled x, y, and z are shown containing various arrangements of blue and red spheres suspended in solution. In beaker x, three small red spheres surround a single central blue sphere in small clusters which in turn are grouped in threes around a single red sphere, forming four larger clusters. In beaker y, the four large clusters are present without the central red spheres. Four individual red spheres are now present. In beaker z, the large clusters are not present. Twelve of the small clusters of three red and one blue sphere are present along with four single red spheres."/>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529792"/>
            <a:ext cx="7886700" cy="2647478"/>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2457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pyright"/>
          <p:cNvSpPr>
            <a:spLocks noGrp="1"/>
          </p:cNvSpPr>
          <p:nvPr>
            <p:ph sz="half" idx="1"/>
          </p:nvPr>
        </p:nvSpPr>
        <p:spPr>
          <a:xfrm>
            <a:off x="457200" y="1107617"/>
            <a:ext cx="8062912" cy="5256973"/>
          </a:xfrm>
        </p:spPr>
        <p:txBody>
          <a:bodyPr anchor="ctr" wrap="square">
            <a:normAutofit/>
          </a:bodyPr>
          <a:lstStyle/>
          <a:p>
            <a:pPr marL="0" indent="0">
              <a:spcBef>
                <a:spcPts val="0"/>
              </a:spcBef>
              <a:spcAft>
                <a:spcPts val="0"/>
              </a:spcAft>
              <a:buNone/>
            </a:pPr>
            <a:r>
              <a:rPr sz="1700"/>
              <a:t>Þetta viðbótarefni frá OpenStax er © Rice University samkvæmt CC-BY 4.0 alþjóðlegu leyfi; heimilt er að afrita það eða breyta því, en geta verður uppruna frá OpenStax, Rice University og taka verður fram ef breytingar hafa verið gerðar.</a:t>
            </a:r>
          </a:p>
          <a:p>
            <a:pPr>
              <a:spcBef>
                <a:spcPts val="0"/>
              </a:spcBef>
              <a:spcAft>
                <a:spcPts val="0"/>
              </a:spcAft>
            </a:pPr>
            <a:endParaRPr lang="en-US" sz="1600"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92847400"/>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819</TotalTime>
  <Words>4246</Words>
  <Application>Microsoft Macintosh PowerPoint</Application>
  <PresentationFormat>On-screen Show (4:3)</PresentationFormat>
  <Paragraphs>557</Paragraphs>
  <Slides>107</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107</vt:i4>
      </vt:variant>
    </vt:vector>
  </HeadingPairs>
  <TitlesOfParts>
    <vt:vector size="114" baseType="lpstr">
      <vt:lpstr>Arial</vt:lpstr>
      <vt:lpstr>Calibri</vt:lpstr>
      <vt:lpstr>Calibri Light</vt:lpstr>
      <vt:lpstr>Symbol</vt:lpstr>
      <vt:lpstr>Times</vt:lpstr>
      <vt:lpstr>Office Theme</vt:lpstr>
      <vt:lpstr>Equation</vt:lpstr>
      <vt:lpstr>PowerPoint Presentation</vt:lpstr>
      <vt:lpstr>Chapter Outline</vt:lpstr>
      <vt:lpstr>Figure 11.1</vt:lpstr>
      <vt:lpstr>Learning Objectives</vt:lpstr>
      <vt:lpstr>Review of Solutions</vt:lpstr>
      <vt:lpstr>Review of Solutions</vt:lpstr>
      <vt:lpstr>The Dissolution Process</vt:lpstr>
      <vt:lpstr>Traits of Solutions</vt:lpstr>
      <vt:lpstr>Figure 11.2</vt:lpstr>
      <vt:lpstr>Review Intermolecular Forces (IMFs)</vt:lpstr>
      <vt:lpstr>The Formation of Solutions</vt:lpstr>
      <vt:lpstr>Figure 11.3</vt:lpstr>
      <vt:lpstr>The Formation of Solutions</vt:lpstr>
      <vt:lpstr>Figure 11.4</vt:lpstr>
      <vt:lpstr>The Formation of Solutions</vt:lpstr>
      <vt:lpstr>Figure 11.5</vt:lpstr>
      <vt:lpstr>Solvent-Solvent Interactions</vt:lpstr>
      <vt:lpstr>Learning Objectives</vt:lpstr>
      <vt:lpstr>Electrolytes</vt:lpstr>
      <vt:lpstr>Strong vs. Weak Electrolytes</vt:lpstr>
      <vt:lpstr>Figure 11.6</vt:lpstr>
      <vt:lpstr>Ionic Electrolytes</vt:lpstr>
      <vt:lpstr>Figure 11.7</vt:lpstr>
      <vt:lpstr>Solubility of Ionic Compounds</vt:lpstr>
      <vt:lpstr>Covalent Electrolytes</vt:lpstr>
      <vt:lpstr>UNFIGURE 11.1</vt:lpstr>
      <vt:lpstr>Learning Objectives</vt:lpstr>
      <vt:lpstr>Solubility</vt:lpstr>
      <vt:lpstr>Solubility Terms</vt:lpstr>
      <vt:lpstr>Principles of Solubility</vt:lpstr>
      <vt:lpstr>Figure 11.8</vt:lpstr>
      <vt:lpstr>Pressure and Gas Solubility</vt:lpstr>
      <vt:lpstr>Figure 11.9</vt:lpstr>
      <vt:lpstr>Figure 11.10</vt:lpstr>
      <vt:lpstr>Figure 11.11</vt:lpstr>
      <vt:lpstr>UNFIGURE 11.2</vt:lpstr>
      <vt:lpstr>Figure 11.12</vt:lpstr>
      <vt:lpstr>Solutions of Liquids in Liquids</vt:lpstr>
      <vt:lpstr>Miscible Liquids</vt:lpstr>
      <vt:lpstr>Figure 11.13</vt:lpstr>
      <vt:lpstr>Immiscible Liquids</vt:lpstr>
      <vt:lpstr>Figure 11.14</vt:lpstr>
      <vt:lpstr>Partially Miscible Liquids</vt:lpstr>
      <vt:lpstr>Figure 11.15</vt:lpstr>
      <vt:lpstr>Figure 11.16</vt:lpstr>
      <vt:lpstr>Temperature and Solubility of Solids</vt:lpstr>
      <vt:lpstr>Supersaturated Solutions</vt:lpstr>
      <vt:lpstr>Figure 11.17</vt:lpstr>
      <vt:lpstr>Learning Objectives</vt:lpstr>
      <vt:lpstr>Colligative Properties</vt:lpstr>
      <vt:lpstr>Colligative Properties That We Will Discuss</vt:lpstr>
      <vt:lpstr>Concentration Units</vt:lpstr>
      <vt:lpstr>Molarity</vt:lpstr>
      <vt:lpstr>Concentration by Mass</vt:lpstr>
      <vt:lpstr>Mole Fraction (X)</vt:lpstr>
      <vt:lpstr>Molality (m)</vt:lpstr>
      <vt:lpstr>Vapor Pressure Lowering</vt:lpstr>
      <vt:lpstr>Vapor Pressure Review</vt:lpstr>
      <vt:lpstr>Why Does Vapor Pressure Lowering (ΔP) Occur?</vt:lpstr>
      <vt:lpstr>Figure 11.18</vt:lpstr>
      <vt:lpstr>Why Does Vapor Pressure Lowering (ΔP) Occur?</vt:lpstr>
      <vt:lpstr>Raoult’s Law</vt:lpstr>
      <vt:lpstr>Boiling Point Elevation and Freezing Point Depression</vt:lpstr>
      <vt:lpstr>Boiling Point Elevation and Freezing Point Depression</vt:lpstr>
      <vt:lpstr>Boiling Point Elevation and Freezing Point Depression</vt:lpstr>
      <vt:lpstr>Figure 11.19</vt:lpstr>
      <vt:lpstr>Figure 11.20</vt:lpstr>
      <vt:lpstr>Boiling Point Elevation and Freezing Point Lowering</vt:lpstr>
      <vt:lpstr>Table 11.2 Boiling Point Elevation and Freezing Point Depression  Constants for Several Solvents</vt:lpstr>
      <vt:lpstr>Example 11.7</vt:lpstr>
      <vt:lpstr>Example 11.8</vt:lpstr>
      <vt:lpstr>Figure 11.21</vt:lpstr>
      <vt:lpstr>Example 11.9</vt:lpstr>
      <vt:lpstr>Figure 11.22</vt:lpstr>
      <vt:lpstr>Figure 11.23</vt:lpstr>
      <vt:lpstr>Semipermeable Membranes</vt:lpstr>
      <vt:lpstr>Osmosis and Osmotic Pressure of Solutions</vt:lpstr>
      <vt:lpstr>Osmosis and Osmotic Pressure of Solutions</vt:lpstr>
      <vt:lpstr>Figure 11.24</vt:lpstr>
      <vt:lpstr>Figure 11.25</vt:lpstr>
      <vt:lpstr>Osmotic Pressure Is a Colligative Property</vt:lpstr>
      <vt:lpstr>Reverse Osmosis</vt:lpstr>
      <vt:lpstr>Figure 11.26</vt:lpstr>
      <vt:lpstr>Figure 11.27</vt:lpstr>
      <vt:lpstr>Determination of Molar Mass from Colligative Properties</vt:lpstr>
      <vt:lpstr>Determination of Molar Mass from Colligative Properties</vt:lpstr>
      <vt:lpstr>Example 11.11</vt:lpstr>
      <vt:lpstr>Example 11.12</vt:lpstr>
      <vt:lpstr>Colligative Properties of Electrolytes</vt:lpstr>
      <vt:lpstr>The van’t Hoff Factor (i)</vt:lpstr>
      <vt:lpstr>Table 11.3 Predicated and Measured van’t Hoff Factors for Several  0.050 m Aqueous Solutions</vt:lpstr>
      <vt:lpstr>Why Incomplete Dissociation? </vt:lpstr>
      <vt:lpstr>Figure 11.28</vt:lpstr>
      <vt:lpstr>Example 11.13</vt:lpstr>
      <vt:lpstr>Learning Objectives</vt:lpstr>
      <vt:lpstr>Adjusted Colligative Property Equations for Electrolyte  Solutions</vt:lpstr>
      <vt:lpstr>Figure 11.29</vt:lpstr>
      <vt:lpstr>Figure 11.30</vt:lpstr>
      <vt:lpstr>Figure 11.31</vt:lpstr>
      <vt:lpstr>Figure 11.32</vt:lpstr>
      <vt:lpstr>Figure 11.33</vt:lpstr>
      <vt:lpstr>Figure 11.34</vt:lpstr>
      <vt:lpstr>Figure 11.35</vt:lpstr>
      <vt:lpstr>Figure 11.36</vt:lpstr>
      <vt:lpstr>Figure 11.37</vt:lpstr>
      <vt:lpstr>Exercise 11</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11 - Solutions and Colloids</dc:title>
  <dc:creator>Spuddy McSpare</dc:creator>
  <cp:lastModifiedBy>Microsoft Office User</cp:lastModifiedBy>
  <cp:revision>345</cp:revision>
  <dcterms:created xsi:type="dcterms:W3CDTF">2012-06-04T02:13:36Z</dcterms:created>
  <dcterms:modified xsi:type="dcterms:W3CDTF">2019-08-20T15:58:14Z</dcterms:modified>
</cp:coreProperties>
</file>