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embeddings/oleObject1.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94"/>
  </p:notesMasterIdLst>
  <p:handoutMasterIdLst>
    <p:handoutMasterId r:id="rId95"/>
  </p:handoutMasterIdLst>
  <p:sldIdLst>
    <p:sldId id="256" r:id="rId2"/>
    <p:sldId id="326" r:id="rId3"/>
    <p:sldId id="280" r:id="rId4"/>
    <p:sldId id="327" r:id="rId5"/>
    <p:sldId id="328" r:id="rId6"/>
    <p:sldId id="329" r:id="rId7"/>
    <p:sldId id="330" r:id="rId8"/>
    <p:sldId id="331" r:id="rId9"/>
    <p:sldId id="288" r:id="rId10"/>
    <p:sldId id="371" r:id="rId11"/>
    <p:sldId id="287" r:id="rId12"/>
    <p:sldId id="282" r:id="rId13"/>
    <p:sldId id="333" r:id="rId14"/>
    <p:sldId id="283" r:id="rId15"/>
    <p:sldId id="334" r:id="rId16"/>
    <p:sldId id="335" r:id="rId17"/>
    <p:sldId id="372" r:id="rId18"/>
    <p:sldId id="286" r:id="rId19"/>
    <p:sldId id="336" r:id="rId20"/>
    <p:sldId id="373" r:id="rId21"/>
    <p:sldId id="285" r:id="rId22"/>
    <p:sldId id="337" r:id="rId23"/>
    <p:sldId id="338" r:id="rId24"/>
    <p:sldId id="339" r:id="rId25"/>
    <p:sldId id="340" r:id="rId26"/>
    <p:sldId id="341" r:id="rId27"/>
    <p:sldId id="342" r:id="rId28"/>
    <p:sldId id="293" r:id="rId29"/>
    <p:sldId id="343" r:id="rId30"/>
    <p:sldId id="345" r:id="rId31"/>
    <p:sldId id="344" r:id="rId32"/>
    <p:sldId id="346" r:id="rId33"/>
    <p:sldId id="374" r:id="rId34"/>
    <p:sldId id="347" r:id="rId35"/>
    <p:sldId id="350" r:id="rId36"/>
    <p:sldId id="349" r:id="rId37"/>
    <p:sldId id="292" r:id="rId38"/>
    <p:sldId id="291" r:id="rId39"/>
    <p:sldId id="290" r:id="rId40"/>
    <p:sldId id="289" r:id="rId41"/>
    <p:sldId id="324" r:id="rId42"/>
    <p:sldId id="351" r:id="rId43"/>
    <p:sldId id="352" r:id="rId44"/>
    <p:sldId id="296" r:id="rId45"/>
    <p:sldId id="348" r:id="rId46"/>
    <p:sldId id="353" r:id="rId47"/>
    <p:sldId id="354" r:id="rId48"/>
    <p:sldId id="355" r:id="rId49"/>
    <p:sldId id="356" r:id="rId50"/>
    <p:sldId id="375" r:id="rId51"/>
    <p:sldId id="297" r:id="rId52"/>
    <p:sldId id="357" r:id="rId53"/>
    <p:sldId id="358" r:id="rId54"/>
    <p:sldId id="301" r:id="rId55"/>
    <p:sldId id="359" r:id="rId56"/>
    <p:sldId id="360" r:id="rId57"/>
    <p:sldId id="361" r:id="rId58"/>
    <p:sldId id="376" r:id="rId59"/>
    <p:sldId id="300" r:id="rId60"/>
    <p:sldId id="362" r:id="rId61"/>
    <p:sldId id="363" r:id="rId62"/>
    <p:sldId id="299" r:id="rId63"/>
    <p:sldId id="364" r:id="rId64"/>
    <p:sldId id="294" r:id="rId65"/>
    <p:sldId id="304" r:id="rId66"/>
    <p:sldId id="303" r:id="rId67"/>
    <p:sldId id="365" r:id="rId68"/>
    <p:sldId id="366" r:id="rId69"/>
    <p:sldId id="277" r:id="rId70"/>
    <p:sldId id="307" r:id="rId71"/>
    <p:sldId id="306" r:id="rId72"/>
    <p:sldId id="367" r:id="rId73"/>
    <p:sldId id="368" r:id="rId74"/>
    <p:sldId id="312" r:id="rId75"/>
    <p:sldId id="311" r:id="rId76"/>
    <p:sldId id="310" r:id="rId77"/>
    <p:sldId id="369" r:id="rId78"/>
    <p:sldId id="309" r:id="rId79"/>
    <p:sldId id="308" r:id="rId80"/>
    <p:sldId id="370" r:id="rId81"/>
    <p:sldId id="313" r:id="rId82"/>
    <p:sldId id="314" r:id="rId83"/>
    <p:sldId id="316" r:id="rId84"/>
    <p:sldId id="315" r:id="rId85"/>
    <p:sldId id="317" r:id="rId86"/>
    <p:sldId id="318" r:id="rId87"/>
    <p:sldId id="321" r:id="rId88"/>
    <p:sldId id="320" r:id="rId89"/>
    <p:sldId id="319" r:id="rId90"/>
    <p:sldId id="323" r:id="rId91"/>
    <p:sldId id="322" r:id="rId92"/>
    <p:sldId id="325" r:id="rId9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88" autoAdjust="0"/>
    <p:restoredTop sz="86395" autoAdjust="0"/>
  </p:normalViewPr>
  <p:slideViewPr>
    <p:cSldViewPr snapToGrid="0" snapToObjects="1">
      <p:cViewPr varScale="1">
        <p:scale>
          <a:sx n="107" d="100"/>
          <a:sy n="107" d="100"/>
        </p:scale>
        <p:origin x="184" y="224"/>
      </p:cViewPr>
      <p:guideLst>
        <p:guide orient="horz" pos="2160"/>
        <p:guide pos="2880"/>
      </p:guideLst>
    </p:cSldViewPr>
  </p:slideViewPr>
  <p:outlineViewPr>
    <p:cViewPr>
      <p:scale>
        <a:sx n="33" d="100"/>
        <a:sy n="33" d="100"/>
      </p:scale>
      <p:origin x="0" y="-7832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notesMaster" Target="notesMasters/notesMaster1.xml"/><Relationship Id="rId95" Type="http://schemas.openxmlformats.org/officeDocument/2006/relationships/handoutMaster" Target="handoutMasters/handoutMaster1.xml"/><Relationship Id="rId96" Type="http://schemas.openxmlformats.org/officeDocument/2006/relationships/presProps" Target="presProps.xml"/><Relationship Id="rId97" Type="http://schemas.openxmlformats.org/officeDocument/2006/relationships/viewProps" Target="viewProps.xml"/><Relationship Id="rId98" Type="http://schemas.openxmlformats.org/officeDocument/2006/relationships/theme" Target="theme/theme1.xml"/><Relationship Id="rId9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12/20/25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0AB38D-E882-46B5-A44C-EAD200329F8E}" type="datetimeFigureOut">
              <a:rPr lang="en-US" smtClean="0"/>
              <a:t>12/19/25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AA6AD2-59FA-4DC2-9A5B-61ED3F000E5D}" type="slidenum">
              <a:rPr lang="en-US" smtClean="0"/>
              <a:t>‹#›</a:t>
            </a:fld>
            <a:endParaRPr lang="en-US"/>
          </a:p>
        </p:txBody>
      </p:sp>
    </p:spTree>
    <p:extLst>
      <p:ext uri="{BB962C8B-B14F-4D97-AF65-F5344CB8AC3E}">
        <p14:creationId xmlns:p14="http://schemas.microsoft.com/office/powerpoint/2010/main" val="3210641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AA6AD2-59FA-4DC2-9A5B-61ED3F000E5D}" type="slidenum">
              <a:rPr lang="en-US" smtClean="0"/>
              <a:t>1</a:t>
            </a:fld>
            <a:endParaRPr lang="en-US"/>
          </a:p>
        </p:txBody>
      </p:sp>
    </p:spTree>
    <p:extLst>
      <p:ext uri="{BB962C8B-B14F-4D97-AF65-F5344CB8AC3E}">
        <p14:creationId xmlns:p14="http://schemas.microsoft.com/office/powerpoint/2010/main" val="2486903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AA6AD2-59FA-4DC2-9A5B-61ED3F000E5D}" type="slidenum">
              <a:rPr lang="en-US" smtClean="0"/>
              <a:t>92</a:t>
            </a:fld>
            <a:endParaRPr lang="en-US"/>
          </a:p>
        </p:txBody>
      </p:sp>
    </p:spTree>
    <p:extLst>
      <p:ext uri="{BB962C8B-B14F-4D97-AF65-F5344CB8AC3E}">
        <p14:creationId xmlns:p14="http://schemas.microsoft.com/office/powerpoint/2010/main" val="568167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v3_image2_03cc818eef03.png" /><ns0:Relationship Id="rId3" Type="http://schemas.openxmlformats.org/officeDocument/2006/relationships/image" Target="../media/image1.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873205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673438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2584788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4133097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9A398DE-2555-4360-BDB0-1F67E0C66746}" type="datetime4">
              <a:rPr lang="en-US" smtClean="0"/>
              <a:t>December 19, 2025</a:t>
            </a:fld>
            <a:endParaRPr lang="en-US" dirty="0"/>
          </a:p>
        </p:txBody>
      </p:sp>
      <p:sp>
        <p:nvSpPr>
          <p:cNvPr id="5" name="Footer Placeholder 4"/>
          <p:cNvSpPr>
            <a:spLocks noGrp="1"/>
          </p:cNvSpPr>
          <p:nvPr>
            <p:ph type="ftr" sz="quarter" idx="11"/>
          </p:nvPr>
        </p:nvSpPr>
        <p:spPr>
          <a:xfrm>
            <a:off x="457200" y="6492875"/>
            <a:ext cx="7695488" cy="283845"/>
          </a:xfrm>
        </p:spPr>
        <p:txBody>
          <a:bodyPr/>
          <a:lstStyle>
            <a:lvl1pPr>
              <a:defRPr sz="800"/>
            </a:lvl1p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1C4D2D4D-1D3E-4400-B719-348CEC900837}"/>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538154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FBE0A6D-B171-4B8E-824E-271142215E8D}" type="datetime4">
              <a:rPr lang="en-US" smtClean="0"/>
              <a:t>December 19, 2025</a:t>
            </a:fld>
            <a:endParaRPr lang="en-US"/>
          </a:p>
        </p:txBody>
      </p:sp>
      <p:sp>
        <p:nvSpPr>
          <p:cNvPr id="5" name="Footer Placeholder 4"/>
          <p:cNvSpPr>
            <a:spLocks noGrp="1"/>
          </p:cNvSpPr>
          <p:nvPr>
            <p:ph type="ftr" sz="quarter" idx="11"/>
          </p:nvPr>
        </p:nvSpPr>
        <p:spPr>
          <a:xfrm>
            <a:off x="457200" y="6492875"/>
            <a:ext cx="7798037"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8463E91C-03EB-41C8-A888-C76AF256B39C}"/>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427609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E9C2CB86-6064-4ABA-8CF9-F994ED34C4C3}" type="datetime4">
              <a:rPr lang="en-US" smtClean="0"/>
              <a:t>December 19, 2025</a:t>
            </a:fld>
            <a:endParaRPr lang="en-US"/>
          </a:p>
        </p:txBody>
      </p:sp>
      <p:sp>
        <p:nvSpPr>
          <p:cNvPr id="6" name="Footer Placeholder 5"/>
          <p:cNvSpPr>
            <a:spLocks noGrp="1"/>
          </p:cNvSpPr>
          <p:nvPr>
            <p:ph type="ftr" sz="quarter" idx="11"/>
          </p:nvPr>
        </p:nvSpPr>
        <p:spPr>
          <a:xfrm>
            <a:off x="457200" y="6492875"/>
            <a:ext cx="7738218"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3640F266-E2BE-4CDA-A031-C89555E68623}"/>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2638101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C016AC22-932D-4351-A72D-69F0AFAEE669}" type="datetime4">
              <a:rPr lang="en-US" smtClean="0"/>
              <a:t>December 19, 2025</a:t>
            </a:fld>
            <a:endParaRPr lang="en-US"/>
          </a:p>
        </p:txBody>
      </p:sp>
      <p:sp>
        <p:nvSpPr>
          <p:cNvPr id="6" name="Footer Placeholder 5"/>
          <p:cNvSpPr>
            <a:spLocks noGrp="1"/>
          </p:cNvSpPr>
          <p:nvPr>
            <p:ph type="ftr" sz="quarter" idx="11"/>
          </p:nvPr>
        </p:nvSpPr>
        <p:spPr>
          <a:xfrm>
            <a:off x="457200" y="6492875"/>
            <a:ext cx="7832221" cy="283845"/>
          </a:xfrm>
        </p:spPr>
        <p:txBody>
          <a:bodyPr/>
          <a:lstStyle>
            <a:lvl1pPr>
              <a:defRPr sz="800"/>
            </a:lvl1p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C6DFABE8-538A-4C5D-B8A9-A5BAD204EF6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9B6285AA-2A96-439E-B789-5FB722163225}"/>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4129013644"/>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7" Type="http://schemas.openxmlformats.org/officeDocument/2006/relationships/image" Target="../media/image78.png"/><Relationship Id="rId8" Type="http://schemas.openxmlformats.org/officeDocument/2006/relationships/image" Target="../media/image7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81_512685b96bb5.png" /></ns0: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82_92562210c064.png" /></ns0: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84_40074af2fee7.png" /></ns0: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jI__JY7pqO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m4_twEXWjgg"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87_4162c9c080d6.png" /></ns0: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bin"/><Relationship Id="rId3" Type="http://schemas.openxmlformats.org/officeDocument/2006/relationships/image" Target="../media/image12.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2.bin"/><Relationship Id="rId3" Type="http://schemas.openxmlformats.org/officeDocument/2006/relationships/image" Target="../media/image13.emf"/><Relationship Id="rId4" Type="http://schemas.openxmlformats.org/officeDocument/2006/relationships/oleObject" Target="../embeddings/oleObject3.bin"/><Relationship Id="rId5" Type="http://schemas.openxmlformats.org/officeDocument/2006/relationships/image" Target="../media/image14.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4.bin"/><Relationship Id="rId3" Type="http://schemas.openxmlformats.org/officeDocument/2006/relationships/image" Target="../media/image15.emf"/><Relationship Id="rId4" Type="http://schemas.openxmlformats.org/officeDocument/2006/relationships/oleObject" Target="../embeddings/oleObject5.bin"/><Relationship Id="rId5" Type="http://schemas.openxmlformats.org/officeDocument/2006/relationships/image" Target="../media/image16.emf"/></Relationships>
</file>

<file path=ppt/slides/_rels/slide37.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88_28c97e21a865.png" /></ns0:Relationships>
</file>

<file path=ppt/slides/_rels/slide38.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89_45e64b8899f8.png" /></ns0:Relationships>
</file>

<file path=ppt/slides/_rels/slide39.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90_b481556294a5.png" /></ns0:Relationships>
</file>

<file path=ppt/slides/_rels/slide40.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91_d9745424dab9.png" /></ns0:Relationships>
</file>

<file path=ppt/slides/_rels/slide41.xml.rels><?xml version='1.0' encoding='utf-8'?>
<ns0:Relationships xmlns:ns0="http://schemas.openxmlformats.org/package/2006/relationships"><ns0:Relationship Id="rId1" Type="http://schemas.openxmlformats.org/officeDocument/2006/relationships/slideLayout" Target="../slideLayouts/slideLayout7.xml" /><ns0:Relationship Id="rId4" Type="http://schemas.openxmlformats.org/officeDocument/2006/relationships/image" Target="../media/v3_image92_23426aef9936.png" /></ns0: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6.bin"/><Relationship Id="rId3" Type="http://schemas.openxmlformats.org/officeDocument/2006/relationships/image" Target="../media/image22.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7.bin"/><Relationship Id="rId3" Type="http://schemas.openxmlformats.org/officeDocument/2006/relationships/image" Target="../media/image22.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9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8.bin"/><Relationship Id="rId3" Type="http://schemas.openxmlformats.org/officeDocument/2006/relationships/image" Target="../media/image24.wmf"/></Relationships>
</file>

<file path=ppt/slides/_rels/slide4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oleObject" Target="../embeddings/oleObject9.bin" /><ns0:Relationship Id="rId3" Type="http://schemas.openxmlformats.org/officeDocument/2006/relationships/image" Target="../media/v3_image25_008f713e933b.png" /></ns0: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94_3823327383dc.png" /></ns0: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95_da39b8a42db9.png" /></ns0: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0.bin"/><Relationship Id="rId3" Type="http://schemas.openxmlformats.org/officeDocument/2006/relationships/image" Target="../media/image28.w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1.bin"/><Relationship Id="rId3" Type="http://schemas.openxmlformats.org/officeDocument/2006/relationships/image" Target="../media/image28.w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2.bin"/><Relationship Id="rId3" Type="http://schemas.openxmlformats.org/officeDocument/2006/relationships/image" Target="../media/image28.wmf"/></Relationships>
</file>

<file path=ppt/slides/_rels/slide59.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96_fb3a14898c0c.png" /></ns0: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3.bin"/><Relationship Id="rId3" Type="http://schemas.openxmlformats.org/officeDocument/2006/relationships/image" Target="../media/image28.wmf"/><Relationship Id="rId4" Type="http://schemas.openxmlformats.org/officeDocument/2006/relationships/oleObject" Target="../embeddings/oleObject14.bin"/><Relationship Id="rId5" Type="http://schemas.openxmlformats.org/officeDocument/2006/relationships/image" Target="../media/image30.e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5.bin"/><Relationship Id="rId3" Type="http://schemas.openxmlformats.org/officeDocument/2006/relationships/image" Target="../media/image31.w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97.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98.jpg"/></Relationships>
</file>

<file path=ppt/slides/_rels/slide65.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99_2c60b9cdbd46.png" /></ns0: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00.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101_ad6525389580.png" /></ns0:Relationships>
</file>

<file path=ppt/slides/_rels/slide70.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102_82019a76570f.png" /></ns0:Relationships>
</file>

<file path=ppt/slides/_rels/slide71.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103_2627879a55a6.png" /></ns0: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04.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05.jpg"/></Relationships>
</file>

<file path=ppt/slides/_rels/slide76.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106_e78c8c5b56e6.png" /></ns0: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107_4e025a6201b0.png" /></ns0:Relationships>
</file>

<file path=ppt/slides/_rels/slide79.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108_51330ccb4914.png" /></ns0: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109_b927edb43e2e.png" /></ns0: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10.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11.jpg"/></Relationships>
</file>

<file path=ppt/slides/_rels/slide84.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112_0fa82f31279f.png" /></ns0:Relationships>
</file>

<file path=ppt/slides/_rels/slide85.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113_9d554ac769c0.png" /></ns0:Relationships>
</file>

<file path=ppt/slides/_rels/slide86.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114_0093d1339c1e.png" /></ns0:Relationships>
</file>

<file path=ppt/slides/_rels/slide87.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115_07b9d84faa83.png" /></ns0:Relationships>
</file>

<file path=ppt/slides/_rels/slide88.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116_999ba3848204.png" /></ns0:Relationships>
</file>

<file path=ppt/slides/_rels/slide89.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117_afb0ff608b84.png" /></ns0:Relationships>
</file>

<file path=ppt/slides/_rels/slide90.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118_0b4f418de2a8.png" /></ns0:Relationships>
</file>

<file path=ppt/slides/_rels/slide91.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119_1beadd781621.png" /></ns0: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0" y="1565023"/>
            <a:ext cx="9144000" cy="709154"/>
          </a:xfrm>
          <a:prstGeom prst="rect">
            <a:avLst/>
          </a:prstGeom>
        </p:spPr>
        <p:txBody>
          <a:bodyPr wrap="square">
            <a:normAutofit/>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spcBef>
                <a:spcPts val="0"/>
              </a:spcBef>
              <a:spcAft>
                <a:spcPts val="0"/>
              </a:spcAft>
            </a:pPr>
            <a:r>
              <a:rPr sz="3000"/>
              <a:t>Kafli 12 Hvarfahraðafræði</a:t>
            </a:r>
          </a:p>
        </p:txBody>
      </p:sp>
      <p:pic>
        <p:nvPicPr>
          <p:cNvPr id="10" name="Picture 6" descr="slide_0001_img_001.png"/>
          <p:cNvPicPr>
            <a:picLocks noChangeAspect="1"/>
          </p:cNvPicPr>
          <p:nvPr/>
        </p:nvPicPr>
        <p:blipFill>
          <a:blip r:embed="rId7"/>
          <a:srcRect/>
          <a:stretch>
            <a:fillRect/>
          </a:stretch>
        </p:blipFill>
        <p:spPr>
          <a:xfrm>
            <a:off x="7017183" y="365986"/>
            <a:ext cx="1829055" cy="447737"/>
          </a:xfrm>
          <a:prstGeom prst="rect">
            <a:avLst/>
          </a:prstGeom>
        </p:spPr>
      </p:pic>
      <p:pic>
        <p:nvPicPr>
          <p:cNvPr id="11" name="Picture 3" descr="slide_0001_img_002.png"/>
          <p:cNvPicPr>
            <a:picLocks noChangeAspect="1"/>
          </p:cNvPicPr>
          <p:nvPr/>
        </p:nvPicPr>
        <p:blipFill>
          <a:blip r:embed="rId8"/>
          <a:srcRect/>
          <a:stretch>
            <a:fillRect/>
          </a:stretch>
        </p:blipFill>
        <p:spPr>
          <a:xfrm>
            <a:off x="3407965" y="2504061"/>
            <a:ext cx="2320268" cy="3002699"/>
          </a:xfrm>
          <a:prstGeom prst="rect">
            <a:avLst/>
          </a:prstGeom>
        </p:spPr>
      </p:pic>
      <p:sp>
        <p:nvSpPr>
          <p:cNvPr id="9" name="Title">
            <a:extLst>
              <a:ext uri="{FF2B5EF4-FFF2-40B4-BE49-F238E27FC236}">
                <a16:creationId xmlns:a16="http://schemas.microsoft.com/office/drawing/2014/main"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p:txBody>
      </p:sp>
      <p:sp>
        <p:nvSpPr>
          <p:cNvPr id="2" name="Title 1">
            <a:extLst>
              <a:ext uri="{FF2B5EF4-FFF2-40B4-BE49-F238E27FC236}">
                <a16:creationId xmlns:a16="http://schemas.microsoft.com/office/drawing/2014/main" id="{1266F1DE-08F7-4F89-5216-CB19D7ED74D1}"/>
              </a:ext>
            </a:extLst>
          </p:cNvPr>
          <p:cNvSpPr>
            <a:spLocks noGrp="1"/>
          </p:cNvSpPr>
          <p:nvPr>
            <p:ph type="title" idx="4294967295"/>
          </p:nvPr>
        </p:nvSpPr>
        <p:spPr>
          <a:xfrm>
            <a:off x="0" y="7062809"/>
            <a:ext cx="7886700" cy="434975"/>
          </a:xfrm>
        </p:spPr>
        <p:txBody>
          <a:bodyPr/>
          <a:lstStyle/>
          <a:p/>
        </p:txBody>
      </p:sp>
      <p:sp>
        <p:nvSpPr>
          <p:cNvPr id="12" name="codex-title-cleanup-cover"/>
          <p:cNvSpPr/>
          <p:nvPr/>
        </p:nvSpPr>
        <p:spPr>
          <a:xfrm>
            <a:off x="0" y="250000"/>
            <a:ext cx="9144000" cy="220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title-cleanup-brand"/>
          <p:cNvSpPr txBox="1"/>
          <p:nvPr/>
        </p:nvSpPr>
        <p:spPr>
          <a:xfrm>
            <a:off x="600000" y="650000"/>
            <a:ext cx="7944000" cy="360000"/>
          </a:xfrm>
          <a:prstGeom prst="rect">
            <a:avLst/>
          </a:prstGeom>
          <a:noFill/>
        </p:spPr>
        <p:txBody>
          <a:bodyPr wrap="none">
            <a:spAutoFit/>
          </a:bodyPr>
          <a:lstStyle/>
          <a:p>
            <a:pPr algn="ctr"/>
            <a:r>
              <a:rPr sz="3000">
                <a:solidFill>
                  <a:srgbClr val="63AC4F"/>
                </a:solidFill>
                <a:latin typeface="Arial"/>
              </a:rPr>
              <a:t>Efnafræði 2e</a:t>
            </a:r>
          </a:p>
        </p:txBody>
      </p:sp>
      <p:sp>
        <p:nvSpPr>
          <p:cNvPr id="14" name="codex-title-cleanup-text"/>
          <p:cNvSpPr txBox="1"/>
          <p:nvPr/>
        </p:nvSpPr>
        <p:spPr>
          <a:xfrm>
            <a:off x="600000" y="1120000"/>
            <a:ext cx="7944000" cy="650000"/>
          </a:xfrm>
          <a:prstGeom prst="rect">
            <a:avLst/>
          </a:prstGeom>
          <a:noFill/>
        </p:spPr>
        <p:txBody>
          <a:bodyPr wrap="none">
            <a:spAutoFit/>
          </a:bodyPr>
          <a:lstStyle/>
          <a:p>
            <a:pPr algn="ctr"/>
            <a:r>
              <a:rPr sz="3000">
                <a:solidFill>
                  <a:srgbClr val="63AC4F"/>
                </a:solidFill>
                <a:latin typeface="Arial"/>
              </a:rPr>
              <a:t>Kafli 12 Hvarfahraðafræði</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Efnisyfirlit kafla</ns1:t>
            </ns1:r>
          </ns1:p>
        </ns0:txBody>
      </ns0:sp>
      <ns0:sp>
        <ns0:nvSpPr>
          <ns0:cNvPr id="3" name="Content Placeholder 2"/>
          <ns0:cNvSpPr>
            <ns1:spLocks noGrp="1"/>
          </ns0:cNvSpPr>
          <ns0:nvPr>
            <ns0:ph idx="1"/>
          </ns0:nvPr>
        </ns0:nvSpPr>
        <ns0:spPr/>
        <ns0:txBody>
          <ns1:bodyPr/>
          <ns1:lstStyle/>
          <ns1:p>
            <ns1:r>
              <ns1:rPr/>
              <ns1:t>12.1 Hvarfhraði</ns1:t>
            </ns1:r>
          </ns1:p>
          <ns1:p>
            <ns1:r>
              <ns1:rPr/>
              <ns1:t>12.2 Þættir sem hafa áhrif á hvarfhraða</ns1:t>
            </ns1:r>
          </ns1:p>
          <ns1:p>
            <ns1:r>
              <ns1:rPr/>
              <ns1:t>12.3 Hraðalögmál</ns1:t>
            </ns1:r>
          </ns1:p>
          <ns1:p>
            <ns1:r>
              <ns1:rPr/>
              <ns1:t>12.4 Heildarhraðalögmál</ns1:t>
            </ns1:r>
          </ns1:p>
          <ns1:p>
            <ns1:r>
              <ns1:rPr/>
              <ns1:t>12.5 Árekstrakenning</ns1:t>
            </ns1:r>
          </ns1:p>
          <ns1:p>
            <ns1:r>
              <ns1:rPr/>
              <ns1:t>12.6 Hvarfgangar</ns1:t>
            </ns1:r>
          </ns1:p>
          <ns1:p>
            <ns1:r>
              <ns1:rPr/>
              <ns1:t>12.7 Hvötun</ns1:t>
            </ns1:r>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2639562351"/>
      </ns0:ext>
    </ns0:extLst>
  </ns0:cSld>
  <ns0:clrMapOvr>
    <ns1:masterClrMapping/>
  </ns0:clrMapOvr>
</ns0: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12.1</a:t>
            </a:r>
          </a:p>
        </p:txBody>
      </p:sp>
      <p:sp>
        <p:nvSpPr>
          <p:cNvPr id="7" name="Figure Legend"/>
          <p:cNvSpPr>
            <a:spLocks noGrp="1"/>
          </p:cNvSpPr>
          <p:nvPr>
            <p:ph type="body" sz="quarter" idx="14"/>
          </p:nvPr>
        </p:nvSpPr>
        <p:spPr/>
        <p:txBody>
          <a:bodyPr>
            <a:normAutofit/>
          </a:bodyPr>
          <a:lstStyle/>
          <a:p>
            <a:pPr marL="0" indent="0">
              <a:buNone/>
            </a:pPr>
            <a:r>
              <a:rPr/>
              <a:t>Agama-eðla baðar sig í sólinni. Eftir því sem líkami hennar hitnar, verða efnahvörf efnaskipta hennar hraðari.</a:t>
            </a:r>
          </a:p>
        </p:txBody>
      </p:sp>
      <p:pic>
        <p:nvPicPr>
          <p:cNvPr id="9" name="Figure" descr="A photograph shows the head and part of the body of a lizard on a rock in a well-lit area.">
            <a:extLst>
              <a:ext uri="{FF2B5EF4-FFF2-40B4-BE49-F238E27FC236}">
                <a16:creationId xmlns:a16="http://schemas.microsoft.com/office/drawing/2014/main" id="{4652A1AD-ADC1-4320-B50C-CBA4E429538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3161" r="-3161"/>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11139456"/>
      </p:ext>
    </p:extLst>
  </p:cSld>
  <p:clrMapOvr>
    <a:masterClrMapping/>
  </p:clrMapOvr>
</p:sld>
</file>

<file path=ppt/slides/slide4.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Námsmarkmið</ns1:t>
            </ns1:r>
          </ns1:p>
        </ns0:txBody>
      </ns0:sp>
      <ns0:sp>
        <ns0:nvSpPr>
          <ns0:cNvPr id="3" name="Content Placeholder 2"/>
          <ns0:cNvSpPr>
            <ns1:spLocks noGrp="1"/>
          </ns0:cNvSpPr>
          <ns0:nvPr>
            <ns0:ph idx="1"/>
          </ns0:nvPr>
        </ns0:nvSpPr>
        <ns0:spPr/>
        <ns0:txBody>
          <ns1:bodyPr/>
          <ns1:lstStyle/>
          <ns1:p>
            <ns1:r>
              <ns1:rPr/>
              <ns1:t>12.1 Hvarfhraði</ns1:t>
            </ns1:r>
          </ns1:p>
          <ns1:p>
            <ns1:pPr lvl="1"/>
            <ns1:r>
              <ns1:rPr/>
              <ns1:t>Skilgreina hvarfhraða</ns1:t>
            </ns1:r>
          </ns1:p>
          <ns1:p>
            <ns1:pPr lvl="1"/>
            <ns1:r>
              <ns1:rPr/>
              <ns1:t>Leiða út hraðalögmál frá stilltri efnajöfnu fyrir tiltekið efnahvarf</ns1:t>
            </ns1:r>
          </ns1:p>
          <ns1:p>
            <ns1:pPr lvl="1"/>
            <ns1:r>
              <ns1:rPr/>
              <ns1:t>Reikna hvarfhraða út frá tilraunagögnum</ns1:t>
            </ns1:r>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748020410"/>
      </ns0:ext>
    </ns0:extLst>
  </ns0:cSld>
  <ns0:clrMapOvr>
    <ns1:masterClrMapping/>
  </ns0:clrMapOvr>
</ns0:sld>
</file>

<file path=ppt/slides/slide5.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Hvarfhraði</ns1:t>
            </ns1:r>
          </ns1:p>
        </ns0:txBody>
      </ns0:sp>
      <ns0:sp>
        <ns0:nvSpPr>
          <ns0:cNvPr id="3" name="Content Placeholder 2"/>
          <ns0:cNvSpPr>
            <ns1:spLocks noGrp="1"/>
          </ns0:cNvSpPr>
          <ns0:nvPr>
            <ns0:ph idx="1"/>
          </ns0:nvPr>
        </ns0:nvSpPr>
        <ns0:spPr/>
        <ns0:txBody>
          <ns1:bodyPr/>
          <ns1:lstStyle/>
          <ns1:p>
            <ns1:r>
              <ns1:rPr/>
              <ns1:t>Efnahvörf gerast mishratt.</ns1:t>
            </ns1:r>
          </ns1:p>
          <ns1:p>
            <ns1:endParaRPr lang="en-US" dirty="0"/>
          </ns1:p>
          <ns1:p>
            <ns1:r>
              <ns1:rPr/>
              <ns1:t>Sum efnahvörf eru hröð, en önnur eru hæg.</ns1:t>
            </ns1:r>
          </ns1:p>
          <ns1:p>
            <ns1:endParaRPr lang="en-US" dirty="0"/>
          </ns1:p>
          <ns1:p>
            <ns1:r>
              <ns1:rPr/>
              <ns1:t>Efnafræðingar rannsaka hvarfhraða og reyna einnig að stjórna honum.</ns1:t>
            </ns1:r>
          </ns1:p>
          <ns1:p>
            <ns1:endParaRPr lang="en-US" dirty="0"/>
          </ns1:p>
          <ns1:p>
            <ns1:r>
              <ns1:rPr/>
              <ns1:t>Rannsóknir á hvarfhraða kallast hraðafræði.</ns1:t>
            </ns1:r>
          </ns1:p>
          <ns1:p>
            <ns1:endParaRPr lang="en-US" dirty="0"/>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3049197978"/>
      </ns0:ext>
    </ns0:extLst>
  </ns0:cSld>
  <ns0:clrMapOvr>
    <ns1:masterClrMapping/>
  </ns0:clrMapOvr>
</ns0:sld>
</file>

<file path=ppt/slides/slide6.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Hvarfhraði</ns1:t>
            </ns1:r>
          </ns1:p>
        </ns0:txBody>
      </ns0:sp>
      <ns0:sp>
        <ns0:nvSpPr>
          <ns0:cNvPr id="3" name="Content Placeholder 2"/>
          <ns0:cNvSpPr>
            <ns1:spLocks noGrp="1"/>
          </ns0:cNvSpPr>
          <ns0:nvPr>
            <ns0:ph idx="1"/>
          </ns0:nvPr>
        </ns0:nvSpPr>
        <ns0:spPr/>
        <ns0:txBody>
          <ns1:bodyPr/>
          <ns1:lstStyle/>
          <ns1:p>
            <ns1:r>
              <ns1:rPr/>
              <ns1:t>Hvarfhraði er breyting á magni hvarfefnis eða myndefnis á tímaeiningu.</ns1:t>
            </ns1:r>
          </ns1:p>
          <ns1:p>
            <ns1:endParaRPr lang="en-US" dirty="0"/>
          </ns1:p>
          <ns1:p>
            <ns1:r>
              <ns1:rPr/>
              <ns1:t>Oft er hentugt að setja magnið fram sem styrk.</ns1:t>
            </ns1:r>
          </ns1:p>
          <ns1:p>
            <ns1:endParaRPr lang="en-US" dirty="0"/>
          </ns1:p>
          <ns1:p>
            <ns1:r>
              <ns1:rPr/>
              <ns1:t>Hraðajafna: Stærðfræðileg framsetning á hvarfhraða.</ns1:t>
            </ns1:r>
          </ns1:p>
          <ns1:p>
            <ns1:endParaRPr lang="en-US" dirty="0"/>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3416266858"/>
      </ns0:ext>
    </ns0:extLst>
  </ns0:cSld>
  <ns0:clrMapOvr>
    <ns1:masterClrMapping/>
  </ns0:clrMapOvr>
</ns0:sld>
</file>

<file path=ppt/slides/slide7.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Hraðalögmál</ns1:t>
            </ns1:r>
          </ns1:p>
        </ns0:txBody>
      </ns0:sp>
      <ns0:sp>
        <ns0:nvSpPr>
          <ns0:cNvPr id="3" name="Content Placeholder 2"/>
          <ns0:cNvSpPr>
            <ns1:spLocks noGrp="1"/>
          </ns0:cNvSpPr>
          <ns0:nvPr>
            <ns0:ph idx="1"/>
          </ns0:nvPr>
        </ns0:nvSpPr>
        <ns0:spPr/>
        <ns0:txBody>
          <ns1:bodyPr/>
          <ns1:lstStyle/>
          <ns1:p>
            <ns1:r>
              <ns1:rPr/>
              <ns1:t>Hvarfhraði er alltaf jákvæð stærð.</ns1:t>
            </ns1:r>
          </ns1:p>
          <ns1:p>
            <ns1:endParaRPr lang="en-US" dirty="0"/>
          </ns1:p>
          <ns1:p>
            <ns1:r>
              <ns1:rPr/>
              <ns1:t>Styrkur er oftast gefinn upp í mólstyrk (M).</ns1:t>
            </ns1:r>
          </ns1:p>
          <ns1:p>
            <ns1:endParaRPr lang="en-US" dirty="0"/>
          </ns1:p>
          <ns1:p>
            <ns1:r>
              <ns1:rPr/>
              <ns1:t>Hraðalögmál má skrifa út frá styrk hvarfefna eða myndefna.</ns1:t>
            </ns1:r>
          </ns1:p>
          <ns1:p>
            <ns1:endParaRPr lang="en-US" dirty="0"/>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3244328312"/>
      </ns0:ext>
    </ns0:extLst>
  </ns0:cSld>
  <ns0:clrMapOvr>
    <ns1:masterClrMapping/>
  </ns0:clrMapOvr>
</ns0:sld>
</file>

<file path=ppt/slides/slide8.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Að skrifa hraðalögmál</ns1:t>
            </ns1:r>
          </ns1:p>
        </ns0:txBody>
      </ns0:sp>
      <ns0:sp>
        <ns0:nvSpPr>
          <ns0:cNvPr id="3" name="Content Placeholder 2"/>
          <ns0:cNvSpPr>
            <ns1:spLocks noGrp="1"/>
          </ns0:cNvSpPr>
          <ns0:nvPr>
            <ns0:ph idx="1"/>
          </ns0:nvPr>
        </ns0:nvSpPr>
        <ns0:spPr/>
        <ns0:txBody>
          <ns1:bodyPr>
            <ns1:normAutofit/>
          </ns1:bodyPr>
          <ns1:lstStyle/>
          <ns1:p>
            <ns1:pPr algn="ctr">
              <ns1:buNone/>
            </ns1:pPr>
            <ns1:r>
              <ns1:rPr lang="en-US" dirty="0"/>
              <ns1:t>2N</ns1:t>
            </ns1:r>
            <ns1:r>
              <ns1:rPr lang="en-US" baseline="-25000" dirty="0"/>
              <ns1:t>2</ns1:t>
            </ns1:r>
            <ns1:r>
              <ns1:rPr lang="en-US" dirty="0"/>
              <ns1:t>O</ns1:t>
            </ns1:r>
            <ns1:r>
              <ns1:rPr lang="en-US" baseline="-25000" dirty="0"/>
              <ns1:t>5</ns1:t>
            </ns1:r>
            <ns1:r>
              <ns1:rPr lang="en-US" dirty="0"/>
              <ns1:t>(g) </ns1:t>
            </ns1:r>
            <ns1:r>
              <ns1:rPr lang="en-US" dirty="0">
                <ns1:latin typeface="Times New Roman"/>
                <ns1:cs typeface="Times New Roman"/>
                <ns1:sym typeface="Wingdings" pitchFamily="2" charset="2"/>
              </ns1:rPr>
              <ns1:t>→</ns1:t>
            </ns1:r>
            <ns1:r>
              <ns1:rPr lang="en-US" dirty="0">
                <ns1:sym typeface="Wingdings" pitchFamily="2" charset="2"/>
              </ns1:rPr>
              <ns1:t> 4NO</ns1:t>
            </ns1:r>
            <ns1:r>
              <ns1:rPr lang="en-US" baseline="-25000" dirty="0">
                <ns1:sym typeface="Wingdings" pitchFamily="2" charset="2"/>
              </ns1:rPr>
              <ns1:t>2</ns1:t>
            </ns1:r>
            <ns1:r>
              <ns1:rPr lang="en-US" dirty="0">
                <ns1:sym typeface="Wingdings" pitchFamily="2" charset="2"/>
              </ns1:rPr>
              <ns1:t>(g) + O</ns1:t>
            </ns1:r>
            <ns1:r>
              <ns1:rPr lang="en-US" baseline="-25000" dirty="0">
                <ns1:sym typeface="Wingdings" pitchFamily="2" charset="2"/>
              </ns1:rPr>
              <ns1:t>2</ns1:t>
            </ns1:r>
            <ns1:r>
              <ns1:rPr lang="en-US" dirty="0">
                <ns1:sym typeface="Wingdings" pitchFamily="2" charset="2"/>
              </ns1:rPr>
              <ns1:t>(g)</ns1:t>
            </ns1:r>
          </ns1:p>
          <ns1:p>
            <ns1:pPr>
              <ns1:buNone/>
            </ns1:pPr>
            <ns1:endParaRPr lang="en-US" dirty="0">
              <ns1:sym typeface="Wingdings" pitchFamily="2" charset="2"/>
            </ns1:endParaRPr>
          </ns1:p>
          <ns1:p>
            <ns1:r>
              <ns1:rPr/>
              <ns1:t>Skrifið hraðalögmálið með tilliti til hverrar efnategundar.</ns1:t>
            </ns1:r>
          </ns1:p>
          <ns1:p>
            <ns1:pPr>
              <ns1:buNone/>
            </ns1:pPr>
            <ns1:endParaRPr lang="en-US" dirty="0">
              <ns1:sym typeface="Wingdings" pitchFamily="2" charset="2"/>
            </ns1:endParaRPr>
          </ns1:p>
          <ns1:p>
            <ns1:r>
              <ns1:rPr/>
              <ns1:t>Hraði sundrunar N2O5 =</ns1:t>
            </ns1:r>
          </ns1:p>
          <ns1:p>
            <ns1:pPr marL="0" indent="0">
              <ns1:buNone/>
            </ns1:pPr>
            <ns1:endParaRPr lang="en-US" dirty="0">
              <ns1:sym typeface="Wingdings" pitchFamily="2" charset="2"/>
            </ns1:endParaRPr>
          </ns1:p>
          <ns1:p>
            <ns1:r>
              <ns1:rPr/>
              <ns1:t>Hraði myndunar NO2 =</ns1:t>
            </ns1:r>
          </ns1:p>
          <ns1:p>
            <ns1:pPr marL="0" indent="0">
              <ns1:buNone/>
            </ns1:pPr>
            <ns1:endParaRPr lang="en-US" dirty="0">
              <ns1:sym typeface="Wingdings" pitchFamily="2" charset="2"/>
            </ns1:endParaRPr>
          </ns1:p>
          <ns1:p>
            <ns1:r>
              <ns1:rPr/>
              <ns1:t>Hraði myndunar O2 =</ns1:t>
            </ns1:r>
            <ns1:endParaRPr lang="en-US" dirty="0"/>
          </ns1:p>
          <ns1:p>
            <ns1:endParaRPr lang="en-US" dirty="0"/>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3646707196"/>
      </ns0:ext>
    </ns0:extLst>
  </ns0:cSld>
  <ns0:clrMapOvr>
    <ns1:masterClrMapping/>
  </ns0:clrMapOvr>
</ns0: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12.2</a:t>
            </a:r>
          </a:p>
        </p:txBody>
      </p:sp>
      <p:sp>
        <p:nvSpPr>
          <p:cNvPr id="7" name="Figure Legend"/>
          <p:cNvSpPr>
            <a:spLocks noGrp="1"/>
          </p:cNvSpPr>
          <p:nvPr>
            <p:ph type="body" sz="quarter" idx="14"/>
          </p:nvPr>
        </p:nvSpPr>
        <p:spPr/>
        <p:txBody>
          <a:bodyPr>
            <a:normAutofit/>
          </a:bodyPr>
          <a:lstStyle/>
          <a:p>
            <a:pPr marL="0" indent="0">
              <a:buNone/>
            </a:pPr>
            <a:r>
              <a:rPr/>
              <a:t>Hraði niðurbrots H2O2 í vatnslausn minnkar eftir því sem styrkur H2O2 minnkar.</a:t>
            </a:r>
          </a:p>
        </p:txBody>
      </p:sp>
      <p:pic>
        <p:nvPicPr>
          <p:cNvPr id="13315" name="Picture 2" descr="slide_0009_img_002.png"/>
          <p:cNvPicPr>
            <a:picLocks noChangeAspect="1"/>
          </p:cNvPicPr>
          <p:nvPr/>
        </p:nvPicPr>
        <p:blipFill>
          <a:blip r:embed="rId4"/>
          <a:srcRect/>
          <a:stretch>
            <a:fillRect/>
          </a:stretch>
        </p:blipFill>
        <p:spPr>
          <a:xfrm>
            <a:off x="555160" y="1625706"/>
            <a:ext cx="7964951" cy="2554960"/>
          </a:xfrm>
          <a:prstGeom prst="rect">
            <a:avLst/>
          </a:prstGeom>
        </p:spPr>
      </p:pic>
      <p:sp>
        <p:nvSpPr>
          <p:cNvPr id="1331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1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31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35784753"/>
      </p:ext>
    </p:extLst>
  </p:cSld>
  <p:clrMapOvr>
    <a:masterClrMapping/>
  </p:clrMapOvr>
</p:sld>
</file>

<file path=ppt/slides/slide10.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Meðalhraði og augnablikshraði efnahvarfa</ns1:t>
            </ns1:r>
          </ns1:p>
        </ns0:txBody>
      </ns0:sp>
      <ns0:sp>
        <ns0:nvSpPr>
          <ns0:cNvPr id="3" name="Content Placeholder 2"/>
          <ns0:cNvSpPr>
            <ns1:spLocks noGrp="1"/>
          </ns0:cNvSpPr>
          <ns0:nvPr>
            <ns0:ph idx="1"/>
          </ns0:nvPr>
        </ns0:nvSpPr>
        <ns0:spPr>
          <ns1:xfrm>
            <ns1:off x="628650" y="955965"/>
            <ns1:ext cx="7886700" cy="4592080"/>
          </ns1:xfrm>
        </ns0:spPr>
        <ns0:txBody>
          <ns1:bodyPr>
            <ns1:normAutofit/>
          </ns1:bodyPr>
          <ns1:lstStyle/>
          <ns1:p>
            <ns1:r>
              <ns1:rPr/>
              <ns1:t>Meðalhraði efnahvarfs: Hraðinn sem efnahvarf gengur á yfir ákveðið tímabil.</ns1:t>
            </ns1:r>
          </ns1:p>
          <ns1:p>
            <ns1:pPr lvl="1"/>
            <ns1:r>
              <ns1:rPr/>
              <ns1:t>Reiknaður út frá styrk í upphafi og lok tímabilsins.</ns1:t>
            </ns1:r>
          </ns1:p>
          <ns1:p>
            <ns1:endParaRPr lang="en-US" dirty="0"/>
          </ns1:p>
          <ns1:p>
            <ns1:r>
              <ns1:rPr/>
              <ns1:t>Augnablikshraði efnahvarfs: Hraðinn sem efnahvarf gengur á við tiltekinn tíma og/eða styrk.</ns1:t>
            </ns1:r>
          </ns1:p>
          <ns1:p>
            <ns1:pPr lvl="1"/>
            <ns1:r>
              <ns1:rPr/>
              <ns1:t>Reiknaður með því að nota línurit (styrkur vs. tími) og halla snertils við ferilinn á þeim tiltekna tíma.</ns1:t>
            </ns1:r>
          </ns1:p>
          <ns1:p>
            <ns1:pPr lvl="1"/>
            <ns1:r>
              <ns1:rPr/>
              <ns1:t>Eða með því að ákvarða meðalhraða efnahvarfsins yfir mjög stutt tímabil.</ns1:t>
            </ns1:r>
          </ns1:p>
          <ns1:p>
            <ns1:endParaRPr lang="en-US" dirty="0"/>
          </ns1:p>
          <ns1:p>
            <ns1:r>
              <ns1:rPr/>
              <ns1:t>Upphafshraði efnahvarfs: Augnablikshraði efnahvarfs við „tíma núll“.</ns1:t>
            </ns1:r>
          </ns1:p>
          <ns1:p>
            <ns1:endParaRPr lang="en-US" dirty="0"/>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2383210159"/>
      </ns0:ext>
    </ns0:extLst>
  </ns0:cSld>
  <ns0:clrMapOvr>
    <ns1:masterClrMapping/>
  </ns0:clrMapOvr>
</ns0:sld>
</file>

<file path=ppt/slides/slide11.xml><?xml version="1.0" encoding="utf-8"?>
<ns0:sld xmlns:ns0="http://schemas.openxmlformats.org/presentationml/2006/main" xmlns:ns1="http://schemas.openxmlformats.org/drawingml/2006/main" xmlns:ns2="http://schemas.openxmlformats.org/officeDocument/2006/relationships" xmlns:ns3="http://schemas.microsoft.com/office/powerpoint/2010/main">
  <ns0:cSld>
    <ns0:spTree>
      <ns0:nvGrpSpPr>
        <ns0:cNvPr id="1" name=""/>
        <ns0:cNvGrpSpPr/>
        <ns0:nvPr/>
      </ns0:nvGrpSpPr>
      <ns0:grpSpPr>
        <ns1:xfrm>
          <ns1:off x="0" y="0"/>
          <ns1:ext cx="0" cy="0"/>
          <ns1:chOff x="0" y="0"/>
          <ns1:chExt cx="0" cy="0"/>
        </ns1:xfrm>
      </ns0:grpSpPr>
      <ns0:sp>
        <ns0:nvSpPr>
          <ns0:cNvPr id="5" name="Figure Number"/>
          <ns0:cNvSpPr>
            <ns1:spLocks noGrp="1"/>
          </ns0:cNvSpPr>
          <ns0:nvPr>
            <ns0:ph type="title"/>
          </ns0:nvPr>
        </ns0:nvSpPr>
        <ns0:spPr>
          <ns1:xfrm>
            <ns1:ext cx="5715000" cy="420624"/>
          </ns1:xfrm>
        </ns0:spPr>
        <ns0:txBody>
          <ns1:bodyPr wrap="none">
            <ns1:normAutofit/>
          </ns1:bodyPr>
          <ns1:lstStyle/>
          <ns1:p>
            <ns1:r>
              <ns1:rPr sz="2300"/>
              <ns1:t>Mynd 12.3</ns1:t>
            </ns1:r>
          </ns1:p>
        </ns0:txBody>
      </ns0:sp>
      <ns0:sp>
        <ns0:nvSpPr>
          <ns0:cNvPr id="7" name="Figure Legend"/>
          <ns0:cNvSpPr>
            <ns1:spLocks noGrp="1"/>
          </ns0:cNvSpPr>
          <ns0:nvPr>
            <ns0:ph type="body" sz="quarter" idx="14"/>
          </ns0:nvPr>
        </ns0:nvSpPr>
        <ns0:spPr>
          <ns1:xfrm>
            <ns1:off x="457200" y="5380073"/>
            <ns1:ext cx="8062912" cy="1010093"/>
          </ns1:xfrm>
        </ns0:spPr>
        <ns0:txBody>
          <ns1:bodyPr wrap="square">
            <ns1:normAutofit/>
          </ns1:bodyPr>
          <ns1:lstStyle/>
          <ns1:p>
            <ns1:pPr marL="0" indent="0">
              <ns1:spcBef>
                <ns1:spcPts val="0"/>
              </ns1:spcBef>
              <ns1:spcAft>
                <ns1:spcPts val="0"/>
              </ns1:spcAft>
              <ns1:buNone/>
            </ns1:pPr>
            <ns1:r>
              <ns1:rPr sz="1400"/>
              <ns1:t>Þetta línurit sýnir styrk sem fall af tíma fyrir 1.000 M lausn af H2O2. Hraðinn á hverju augnabliki er jafn neikvæðri hallatölu snertils við ferilinn á þeim tíma. Snertlar eru sýndir við t = 0 klst. („upphafshraði“) og við t = 10 klst. („augnablikshraði“ á þeim tiltekna tíma).</ns1:t>
            </ns1:r>
          </ns1:p>
        </ns0:txBody>
      </ns0:sp>
      <ns0:sp>
        <ns0:nvSpPr>
          <ns0:cNvPr id="6" name="Figure Legend"/>
          <ns0:cNvSpPr txBox="1">
            <ns1:spLocks/>
          </ns0:cNvSpPr>
          <ns0:nvPr/>
        </ns0:nvSpPr>
        <ns0:spPr>
          <ns1:xfrm>
            <ns1:off x="457200" y="900861"/>
            <ns1:ext cx="8062912" cy="784101"/>
          </ns1:xfrm>
          <ns1:prstGeom prst="rect">
            <ns1:avLst/>
          </ns1:prstGeom>
        </ns0:spPr>
        <ns0:txBody>
          <ns1:bodyPr vert="horz" lIns="91440" tIns="45720" rIns="91440" bIns="45720" rtlCol="0">
            <ns1:normAutofit/>
          </ns1:bodyPr>
          <ns1:lstStyle>
            <ns1:lvl1pPr marL="171450" indent="-171450" algn="l" defTabSz="685800" rtl="0" eaLnBrk="1" latinLnBrk="0" hangingPunct="1">
              <ns1:lnSpc>
                <ns1:spcPct val="90000"/>
              </ns1:lnSpc>
              <ns1:spcBef>
                <ns1:spcPts val="750"/>
              </ns1:spcBef>
              <ns1:buClr>
                <ns1:srgbClr val="6CB255"/>
              </ns1:buClr>
              <ns1:buFont typeface="Arial"/>
              <ns1:buChar char="•"/>
              <ns1:defRPr sz="2100" kern="1200">
                <ns1:solidFill>
                  <ns1:srgbClr val="000000"/>
                </ns1:solidFill>
                <ns1:latin typeface="+mn-lt"/>
                <ns1:ea typeface="+mn-ea"/>
                <ns1:cs typeface="+mn-cs"/>
              </ns1:defRPr>
            </ns1:lvl1pPr>
            <ns1:lvl2pPr marL="731520" indent="-457200" algn="l" defTabSz="685800" rtl="0" eaLnBrk="1" latinLnBrk="0" hangingPunct="1">
              <ns1:lnSpc>
                <ns1:spcPct val="90000"/>
              </ns1:lnSpc>
              <ns1:spcBef>
                <ns1:spcPts val="375"/>
              </ns1:spcBef>
              <ns1:buClr>
                <ns1:srgbClr val="6CB255"/>
              </ns1:buClr>
              <ns1:buFont typeface="+mj-lt"/>
              <ns1:buAutoNum type="alphaLcParenR"/>
              <ns1:defRPr sz="1800" kern="1200">
                <ns1:solidFill>
                  <ns1:schemeClr val="tx1"/>
                </ns1:solidFill>
                <ns1:latin typeface="+mn-lt"/>
                <ns1:ea typeface="+mn-ea"/>
                <ns1:cs typeface="+mn-cs"/>
              </ns1:defRPr>
            </ns1:lvl2pPr>
            <ns1:lvl3pPr marL="1257300" indent="-342900" algn="l" defTabSz="685800" rtl="0" eaLnBrk="1" latinLnBrk="0" hangingPunct="1">
              <ns1:lnSpc>
                <ns1:spcPct val="90000"/>
              </ns1:lnSpc>
              <ns1:spcBef>
                <ns1:spcPts val="375"/>
              </ns1:spcBef>
              <ns1:buClr>
                <ns1:srgbClr val="6CB255"/>
              </ns1:buClr>
              <ns1:buFont typeface="+mj-lt"/>
              <ns1:buAutoNum type="alphaLcParenR"/>
              <ns1:defRPr sz="1500" kern="1200">
                <ns1:solidFill>
                  <ns1:schemeClr val="tx1"/>
                </ns1:solidFill>
                <ns1:latin typeface="+mn-lt"/>
                <ns1:ea typeface="+mn-ea"/>
                <ns1:cs typeface="+mn-cs"/>
              </ns1:defRPr>
            </ns1:lvl3pPr>
            <ns1:lvl4pPr marL="1714500" indent="-342900" algn="l" defTabSz="685800" rtl="0" eaLnBrk="1" latinLnBrk="0" hangingPunct="1">
              <ns1:lnSpc>
                <ns1:spcPct val="90000"/>
              </ns1:lnSpc>
              <ns1:spcBef>
                <ns1:spcPts val="375"/>
              </ns1:spcBef>
              <ns1:buClr>
                <ns1:srgbClr val="6CB255"/>
              </ns1:buClr>
              <ns1:buFont typeface="+mj-lt"/>
              <ns1:buAutoNum type="alphaLcParenR"/>
              <ns1:defRPr sz="1350" kern="1200">
                <ns1:solidFill>
                  <ns1:schemeClr val="tx1"/>
                </ns1:solidFill>
                <ns1:latin typeface="+mn-lt"/>
                <ns1:ea typeface="+mn-ea"/>
                <ns1:cs typeface="+mn-cs"/>
              </ns1:defRPr>
            </ns1:lvl4pPr>
            <ns1:lvl5pPr marL="2171700" indent="-342900" algn="l" defTabSz="685800" rtl="0" eaLnBrk="1" latinLnBrk="0" hangingPunct="1">
              <ns1:lnSpc>
                <ns1:spcPct val="90000"/>
              </ns1:lnSpc>
              <ns1:spcBef>
                <ns1:spcPts val="375"/>
              </ns1:spcBef>
              <ns1:buClr>
                <ns1:srgbClr val="6CB255"/>
              </ns1:buClr>
              <ns1:buFont typeface="+mj-lt"/>
              <ns1:buAutoNum type="alphaLcParenR"/>
              <ns1:defRPr sz="1350" kern="1200">
                <ns1:solidFill>
                  <ns1:schemeClr val="tx1"/>
                </ns1:solidFill>
                <ns1:latin typeface="+mn-lt"/>
                <ns1:ea typeface="+mn-ea"/>
                <ns1:cs typeface="+mn-cs"/>
              </ns1:defRPr>
            </ns1:lvl5pPr>
            <ns1:lvl6pPr marL="1885950" indent="-171450" algn="l" defTabSz="685800" rtl="0" eaLnBrk="1" latinLnBrk="0" hangingPunct="1">
              <ns1:lnSpc>
                <ns1:spcPct val="90000"/>
              </ns1:lnSpc>
              <ns1:spcBef>
                <ns1:spcPts val="375"/>
              </ns1:spcBef>
              <ns1:buFont typeface="Arial"/>
              <ns1:buChar char="•"/>
              <ns1:defRPr sz="1350" kern="1200">
                <ns1:solidFill>
                  <ns1:schemeClr val="tx1"/>
                </ns1:solidFill>
                <ns1:latin typeface="+mn-lt"/>
                <ns1:ea typeface="+mn-ea"/>
                <ns1:cs typeface="+mn-cs"/>
              </ns1:defRPr>
            </ns1:lvl6pPr>
            <ns1:lvl7pPr marL="2228850" indent="-171450" algn="l" defTabSz="685800" rtl="0" eaLnBrk="1" latinLnBrk="0" hangingPunct="1">
              <ns1:lnSpc>
                <ns1:spcPct val="90000"/>
              </ns1:lnSpc>
              <ns1:spcBef>
                <ns1:spcPts val="375"/>
              </ns1:spcBef>
              <ns1:buFont typeface="Arial"/>
              <ns1:buChar char="•"/>
              <ns1:defRPr sz="1350" kern="1200">
                <ns1:solidFill>
                  <ns1:schemeClr val="tx1"/>
                </ns1:solidFill>
                <ns1:latin typeface="+mn-lt"/>
                <ns1:ea typeface="+mn-ea"/>
                <ns1:cs typeface="+mn-cs"/>
              </ns1:defRPr>
            </ns1:lvl7pPr>
            <ns1:lvl8pPr marL="2571750" indent="-171450" algn="l" defTabSz="685800" rtl="0" eaLnBrk="1" latinLnBrk="0" hangingPunct="1">
              <ns1:lnSpc>
                <ns1:spcPct val="90000"/>
              </ns1:lnSpc>
              <ns1:spcBef>
                <ns1:spcPts val="375"/>
              </ns1:spcBef>
              <ns1:buFont typeface="Arial"/>
              <ns1:buChar char="•"/>
              <ns1:defRPr sz="1350" kern="1200">
                <ns1:solidFill>
                  <ns1:schemeClr val="tx1"/>
                </ns1:solidFill>
                <ns1:latin typeface="+mn-lt"/>
                <ns1:ea typeface="+mn-ea"/>
                <ns1:cs typeface="+mn-cs"/>
              </ns1:defRPr>
            </ns1:lvl8pPr>
            <ns1:lvl9pPr marL="2914650" indent="-171450" algn="l" defTabSz="685800" rtl="0" eaLnBrk="1" latinLnBrk="0" hangingPunct="1">
              <ns1:lnSpc>
                <ns1:spcPct val="90000"/>
              </ns1:lnSpc>
              <ns1:spcBef>
                <ns1:spcPts val="375"/>
              </ns1:spcBef>
              <ns1:buFont typeface="Arial"/>
              <ns1:buChar char="•"/>
              <ns1:defRPr sz="1350" kern="1200">
                <ns1:solidFill>
                  <ns1:schemeClr val="tx1"/>
                </ns1:solidFill>
                <ns1:latin typeface="+mn-lt"/>
                <ns1:ea typeface="+mn-ea"/>
                <ns1:cs typeface="+mn-cs"/>
              </ns1:defRPr>
            </ns1:lvl9pPr>
          </ns1:lstStyle>
          <ns1:p>
            <ns1:pPr marL="0" indent="0" algn="ctr">
              <ns1:buNone/>
            </ns1:pPr>
            <ns1:r>
              <ns1:rPr/>
              <ns1:t>Ákvörðun mismunandi hvarfhraða</ns1:t>
            </ns1:r>
          </ns1:p>
          <ns1:p>
            <ns1:pPr marL="0" indent="0" algn="ctr">
              <ns1:buNone/>
            </ns1:pPr>
            <ns1:r>
              <ns1:rPr lang="en-US" dirty="0"/>
              <ns1:t>2H</ns1:t>
            </ns1:r>
            <ns1:r>
              <ns1:rPr lang="en-US" baseline="-25000" dirty="0"/>
              <ns1:t>2</ns1:t>
            </ns1:r>
            <ns1:r>
              <ns1:rPr lang="en-US" dirty="0"/>
              <ns1:t>O</ns1:t>
            </ns1:r>
            <ns1:r>
              <ns1:rPr lang="en-US" baseline="-25000" dirty="0"/>
              <ns1:t>2</ns1:t>
            </ns1:r>
            <ns1:r>
              <ns1:rPr lang="en-US" dirty="0"/>
              <ns1:t>(</ns1:t>
            </ns1:r>
            <ns1:r>
              <ns1:rPr lang="en-US" dirty="0" err="1"/>
              <ns1:t>aq</ns1:t>
            </ns1:r>
            <ns1:r>
              <ns1:rPr lang="en-US" dirty="0"/>
              <ns1:t>) </ns1:t>
            </ns1:r>
            <ns1:r>
              <ns1:rPr lang="en-US" dirty="0">
                <ns1:latin typeface="Times New Roman"/>
                <ns1:cs typeface="Times New Roman"/>
                <ns1:sym typeface="Wingdings" pitchFamily="2" charset="2"/>
              </ns1:rPr>
              <ns1:t>→</ns1:t>
            </ns1:r>
            <ns1:r>
              <ns1:rPr lang="en-US" dirty="0">
                <ns1:sym typeface="Wingdings" pitchFamily="2" charset="2"/>
              </ns1:rPr>
              <ns1:t> 2H</ns1:t>
            </ns1:r>
            <ns1:r>
              <ns1:rPr lang="en-US" baseline="-25000" dirty="0">
                <ns1:sym typeface="Wingdings" pitchFamily="2" charset="2"/>
              </ns1:rPr>
              <ns1:t>2</ns1:t>
            </ns1:r>
            <ns1:r>
              <ns1:rPr lang="en-US" dirty="0">
                <ns1:sym typeface="Wingdings" pitchFamily="2" charset="2"/>
              </ns1:rPr>
              <ns1:t>O(</ns1:t>
            </ns1:r>
            <ns1:r>
              <ns1:rPr lang="en-US" i="1" dirty="0">
                <ns1:sym typeface="Wingdings" pitchFamily="2" charset="2"/>
              </ns1:rPr>
              <ns1:t>l</ns1:t>
            </ns1:r>
            <ns1:r>
              <ns1:rPr lang="en-US" dirty="0">
                <ns1:sym typeface="Wingdings" pitchFamily="2" charset="2"/>
              </ns1:rPr>
              <ns1:t>) + O</ns1:t>
            </ns1:r>
            <ns1:r>
              <ns1:rPr lang="en-US" baseline="-25000" dirty="0">
                <ns1:sym typeface="Wingdings" pitchFamily="2" charset="2"/>
              </ns1:rPr>
              <ns1:t>2</ns1:t>
            </ns1:r>
            <ns1:r>
              <ns1:rPr lang="en-US" dirty="0">
                <ns1:sym typeface="Wingdings" pitchFamily="2" charset="2"/>
              </ns1:rPr>
              <ns1:t>(g)</ns1:t>
            </ns1:r>
            <ns1:endParaRPr lang="en-US" dirty="0">
              <ns1:latin typeface="Arial" charset="0"/>
              <ns1:ea typeface="Osaka" charset="0"/>
              <ns1:sym typeface="Wingdings" charset="0"/>
            </ns1:endParaRPr>
          </ns1:p>
        </ns0:txBody>
      </ns0:sp>
      <ns0:pic>
        <ns0:nvPicPr>
          <ns0:cNvPr id="14340" name="Picture 3" descr="slide_0011_img_003.png"/>
          <ns0:cNvPicPr>
            <ns1:picLocks noChangeAspect="1"/>
          </ns0:cNvPicPr>
          <ns0:nvPr/>
        </ns0:nvPicPr>
        <ns0:blipFill>
          <ns1:blip ns2:embed="rId4"/>
          <ns1:srcRect/>
          <ns1:stretch>
            <ns1:fillRect/>
          </ns1:stretch>
        </ns0:blipFill>
        <ns0:spPr>
          <ns1:xfrm>
            <ns1:off x="1704457" y="1861140"/>
            <ns1:ext cx="4908995" cy="3443115"/>
          </ns1:xfrm>
          <ns1:prstGeom prst="rect">
            <ns1:avLst/>
          </ns1:prstGeom>
        </ns0:spPr>
      </ns0:pic>
      <ns0:sp>
        <ns0:nvSpPr>
          <ns0:cNvPr id="14341"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14342"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14343"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3:creationId val="1089355131"/>
      </ns0:ext>
    </ns0:extLst>
  </ns0:cSld>
  <ns0:clrMapOvr>
    <ns1:masterClrMapping/>
  </ns0:clrMapOvr>
</ns0: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12.4</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Prófunarstrimlar eru almennt notaðir til að greina tilvist tiltekinna efna í þvagi fólks. Margir prófunarstrimlar hafa nokkra púða sem innihalda ýmis hvarfefni til að gera kleift að greina mörg efni á einum strimli. (mynd: Iqbal Osman)</a:t>
            </a:r>
            <a:endParaRPr lang="en-US" sz="1600" dirty="0"/>
          </a:p>
        </p:txBody>
      </p:sp>
      <p:pic>
        <p:nvPicPr>
          <p:cNvPr id="9" name="Figure" descr="A photograph shows 8 test strips laid on paper toweling. Each strip contains 11 small sections of various colors, including yellow, tan, black, red, orange, blue, white, and green.">
            <a:extLst>
              <a:ext uri="{FF2B5EF4-FFF2-40B4-BE49-F238E27FC236}">
                <a16:creationId xmlns:a16="http://schemas.microsoft.com/office/drawing/2014/main" id="{EE72EDF4-8D2C-4942-AE9A-7DF3BE9ABF4F}"/>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7083" r="-27083"/>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50389151"/>
      </p:ext>
    </p:extLst>
  </p:cSld>
  <p:clrMapOvr>
    <a:masterClrMapping/>
  </p:clrMapOvr>
</p:sld>
</file>

<file path=ppt/slides/slide13.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Hlutfallslegur hvarfhraði</ns1:t>
            </ns1:r>
          </ns1:p>
        </ns0:txBody>
      </ns0:sp>
      <ns0:sp>
        <ns0:nvSpPr>
          <ns0:cNvPr id="3" name="Content Placeholder 2"/>
          <ns0:cNvSpPr>
            <ns1:spLocks noGrp="1"/>
          </ns0:cNvSpPr>
          <ns0:nvPr>
            <ns0:ph idx="1"/>
          </ns0:nvPr>
        </ns0:nvSpPr>
        <ns0:spPr/>
        <ns0:txBody>
          <ns1:bodyPr/>
          <ns1:lstStyle/>
          <ns1:p>
            <ns1:r>
              <ns1:rPr/>
              <ns1:t>Hvarfhraða má setja fram sem breytingu á styrk hvaða hvarfefnis eða myndefnis sem er.</ns1:t>
            </ns1:r>
          </ns1:p>
          <ns1:p>
            <ns1:endParaRPr lang="en-US" dirty="0"/>
          </ns1:p>
          <ns1:p>
            <ns1:r>
              <ns1:rPr/>
              <ns1:t>Efnamagnfræðilega stuðla úr stilltri efnajöfnu má nota til að tengja saman hvarfhraða.</ns1:t>
            </ns1:r>
          </ns1:p>
          <ns1:p>
            <ns1:endParaRPr lang="en-US" dirty="0"/>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2626364819"/>
      </ns0:ext>
    </ns0:extLst>
  </ns0:cSld>
  <ns0:clrMapOvr>
    <ns1:masterClrMapping/>
  </ns0:clrMapOvr>
</ns0: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12.5</a:t>
            </a:r>
          </a:p>
        </p:txBody>
      </p:sp>
      <p:sp>
        <p:nvSpPr>
          <p:cNvPr id="7" name="Figure Legend"/>
          <p:cNvSpPr>
            <a:spLocks noGrp="1"/>
          </p:cNvSpPr>
          <p:nvPr>
            <p:ph type="body" sz="quarter" idx="14"/>
          </p:nvPr>
        </p:nvSpPr>
        <p:spPr>
          <a:xfrm>
            <a:off x="457200" y="5082362"/>
            <a:ext cx="8062912" cy="928001"/>
          </a:xfrm>
        </p:spPr>
        <p:txBody>
          <a:bodyPr wrap="square">
            <a:normAutofit/>
          </a:bodyPr>
          <a:lstStyle/>
          <a:p>
            <a:pPr marL="0" indent="0">
              <a:spcBef>
                <a:spcPts val="0"/>
              </a:spcBef>
              <a:spcAft>
                <a:spcPts val="0"/>
              </a:spcAft>
              <a:buNone/>
            </a:pPr>
            <a:r>
              <a:rPr sz="1500"/>
              <a:t>Þetta línurit sýnir breytingar á styrk hvarfefna og myndefna í efnahvarfinu 2NH3 ⟶ 3N2 + H2. Hraði breytinga á styrk efnanna þriggja tengist hvarfhlutföllum þeirra, eins og sést á mismunandi halla snertlanna við t = 500 s.</a:t>
            </a:r>
          </a:p>
        </p:txBody>
      </p:sp>
      <p:pic>
        <p:nvPicPr>
          <p:cNvPr id="19459" name="Picture 2" descr="slide_0014_img_002.png"/>
          <p:cNvPicPr>
            <a:picLocks noChangeAspect="1"/>
          </p:cNvPicPr>
          <p:nvPr/>
        </p:nvPicPr>
        <p:blipFill>
          <a:blip r:embed="rId4"/>
          <a:srcRect/>
          <a:stretch>
            <a:fillRect/>
          </a:stretch>
        </p:blipFill>
        <p:spPr>
          <a:xfrm>
            <a:off x="1844121" y="1070983"/>
            <a:ext cx="5056409" cy="3759894"/>
          </a:xfrm>
          <a:prstGeom prst="rect">
            <a:avLst/>
          </a:prstGeom>
        </p:spPr>
      </p:pic>
      <p:sp>
        <p:nvSpPr>
          <p:cNvPr id="1946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46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946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41834862"/>
      </p:ext>
    </p:extLst>
  </p:cSld>
  <p:clrMapOvr>
    <a:masterClrMapping/>
  </p:clrMapOvr>
</p:sld>
</file>

<file path=ppt/slides/slide15.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Námsmarkmið</ns1:t>
            </ns1:r>
          </ns1:p>
        </ns0:txBody>
      </ns0:sp>
      <ns0:sp>
        <ns0:nvSpPr>
          <ns0:cNvPr id="3" name="Content Placeholder 2"/>
          <ns0:cNvSpPr>
            <ns1:spLocks noGrp="1"/>
          </ns0:cNvSpPr>
          <ns0:nvPr>
            <ns0:ph idx="1"/>
          </ns0:nvPr>
        </ns0:nvSpPr>
        <ns0:spPr/>
        <ns0:txBody>
          <ns1:bodyPr/>
          <ns1:lstStyle/>
          <ns1:p>
            <ns1:r>
              <ns1:rPr/>
              <ns1:t>12.2 Þættir sem hafa áhrif á hvarfhraða</ns1:t>
            </ns1:r>
          </ns1:p>
          <ns1:p>
            <ns1:pPr lvl="1"/>
            <ns1:r>
              <ns1:rPr/>
              <ns1:t>Lýsa áhrifum efnaeiginleika, hamar, hitastigs, styrks og hvata á hvarfhraða</ns1:t>
            </ns1:r>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2426894154"/>
      </ns0:ext>
    </ns0:extLst>
  </ns0:cSld>
  <ns0:clrMapOvr>
    <ns1:masterClrMapping/>
  </ns0:clrMapOvr>
</ns0: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Þættir sem hafa áhrif á hvarfhraða</a:t>
            </a:r>
          </a:p>
        </p:txBody>
      </p:sp>
      <p:sp>
        <p:nvSpPr>
          <p:cNvPr id="3" name="Content Placeholder 2"/>
          <p:cNvSpPr>
            <a:spLocks noGrp="1"/>
          </p:cNvSpPr>
          <p:nvPr>
            <p:ph idx="1"/>
          </p:nvPr>
        </p:nvSpPr>
        <p:spPr/>
        <p:txBody>
          <a:bodyPr/>
          <a:lstStyle/>
          <a:p>
            <a:pPr marL="457200" indent="-457200">
              <a:buFont typeface="+mj-lt"/>
              <a:buAutoNum type="arabicParenR"/>
            </a:pPr>
            <a:r>
              <a:rPr/>
              <a:t>Efnafræðilegir eiginleikar hvarfefnanna.</a:t>
            </a:r>
          </a:p>
          <a:p>
            <a:pPr lvl="1"/>
            <a:endParaRPr lang="en-US" dirty="0"/>
          </a:p>
          <a:p>
            <a:pPr lvl="1"/>
            <a:r>
              <a:rPr/>
              <a:t>Dæmi: Þegar farið er niður flokk hvarfast alkalímálmar hraðar við vatn.</a:t>
            </a:r>
          </a:p>
          <a:p>
            <a:endParaRPr lang="en-US" dirty="0"/>
          </a:p>
          <a:p>
            <a:pPr marL="0" indent="0">
              <a:buNone/>
            </a:pPr>
            <a:r>
              <a:rPr/>
              <a:t>https://www.youtube.com/watch?v=jI__JY7pqOM</a:t>
            </a:r>
            <a:endParaRPr lang="en-US" dirty="0"/>
          </a:p>
          <a:p>
            <a:pPr marL="0" indent="0">
              <a:buNone/>
            </a:pPr>
            <a:endParaRPr lang="en-US"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10548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Þættir sem hafa áhrif á hvarfhraða</a:t>
            </a:r>
          </a:p>
        </p:txBody>
      </p:sp>
      <p:sp>
        <p:nvSpPr>
          <p:cNvPr id="3" name="Content Placeholder 2"/>
          <p:cNvSpPr>
            <a:spLocks noGrp="1"/>
          </p:cNvSpPr>
          <p:nvPr>
            <p:ph idx="1"/>
          </p:nvPr>
        </p:nvSpPr>
        <p:spPr/>
        <p:txBody>
          <a:bodyPr/>
          <a:lstStyle/>
          <a:p>
            <a:pPr marL="457200" indent="-457200">
              <a:buFont typeface="+mj-lt"/>
              <a:buAutoNum type="arabicParenR" startAt="2"/>
            </a:pPr>
            <a:r>
              <a:rPr/>
              <a:t>Kornastærð hvarfefna.</a:t>
            </a:r>
          </a:p>
          <a:p>
            <a:pPr marL="457200" indent="-457200">
              <a:buFont typeface="+mj-lt"/>
              <a:buAutoNum type="arabicParenR" startAt="2"/>
            </a:pPr>
            <a:endParaRPr lang="en-US" dirty="0"/>
          </a:p>
          <a:p>
            <a:pPr lvl="1"/>
            <a:r>
              <a:rPr/>
              <a:t>Hraði flestra efnahvarfa eykst með auknu snertiyfirborði milli hvarfefna.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30012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12.6</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 Járnduft hvarfast hratt við þynnta saltsýru og myndar bólur af vetnisgasi: Fe(s) + 2HCl(aq) → FeCl2(aq) + H2(g). (b) Járnnagli hvarfast hægar vegna þess að yfirborðsflöturinn sem kemst í snertingu við sýruna er mun minni.</a:t>
            </a:r>
            <a:endParaRPr lang="en-US" sz="1600" dirty="0"/>
          </a:p>
        </p:txBody>
      </p:sp>
      <p:pic>
        <p:nvPicPr>
          <p:cNvPr id="9" name="Figure" descr="This figure shows two photos labeled (a) and (b). Photo (a) shows the bottom of a test tube. The test tube is filled with a dark gas, and there is a dark substance and bubbles in the bottom. Photo (b) shows a rod and bubbles in a test tube similar to photo (a), but the gas in the test tube is not as dark.">
            <a:extLst>
              <a:ext uri="{FF2B5EF4-FFF2-40B4-BE49-F238E27FC236}">
                <a16:creationId xmlns:a16="http://schemas.microsoft.com/office/drawing/2014/main" id="{59AD7A64-7F5D-4207-896E-8FBF7E650DA5}"/>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10811" b="-10811"/>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9789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Þættir sem hafa áhrif á hvarfhraða</a:t>
            </a:r>
          </a:p>
        </p:txBody>
      </p:sp>
      <p:sp>
        <p:nvSpPr>
          <p:cNvPr id="3" name="Content Placeholder 2"/>
          <p:cNvSpPr>
            <a:spLocks noGrp="1"/>
          </p:cNvSpPr>
          <p:nvPr>
            <p:ph idx="1"/>
          </p:nvPr>
        </p:nvSpPr>
        <p:spPr/>
        <p:txBody>
          <a:bodyPr/>
          <a:lstStyle/>
          <a:p>
            <a:pPr marL="457200" indent="-457200">
              <a:buFont typeface="+mj-lt"/>
              <a:buAutoNum type="arabicParenR" startAt="3"/>
            </a:pPr>
            <a:r>
              <a:rPr/>
              <a:t>Hitastig hvarfefna.</a:t>
            </a:r>
          </a:p>
          <a:p>
            <a:pPr lvl="1"/>
            <a:r>
              <a:rPr/>
              <a:t>Hvarfhraði eykst venjulega með hitastigi.</a:t>
            </a:r>
          </a:p>
          <a:p>
            <a:endParaRPr lang="en-US" dirty="0"/>
          </a:p>
          <a:p>
            <a:pPr marL="457200" indent="-457200">
              <a:buFont typeface="+mj-lt"/>
              <a:buAutoNum type="arabicParenR" startAt="4"/>
            </a:pPr>
            <a:r>
              <a:rPr/>
              <a:t>Styrkur hvarfefna.</a:t>
            </a:r>
          </a:p>
          <a:p>
            <a:pPr lvl="1"/>
            <a:r>
              <a:rPr/>
              <a:t>Hvarfhraði eykst venjulega með styrk hvarfefna.</a:t>
            </a:r>
          </a:p>
          <a:p>
            <a:endParaRPr lang="en-US" dirty="0"/>
          </a:p>
          <a:p>
            <a:pPr marL="457200" indent="-457200">
              <a:buFont typeface="+mj-lt"/>
              <a:buAutoNum type="arabicParenR" startAt="5"/>
            </a:pPr>
            <a:r>
              <a:rPr/>
              <a:t>Tilvist hvata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5193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Hraði og árekstrar</a:t>
            </a:r>
          </a:p>
        </p:txBody>
      </p:sp>
      <p:sp>
        <p:nvSpPr>
          <p:cNvPr id="3" name="Content Placeholder 2"/>
          <p:cNvSpPr>
            <a:spLocks noGrp="1"/>
          </p:cNvSpPr>
          <p:nvPr>
            <p:ph idx="1"/>
          </p:nvPr>
        </p:nvSpPr>
        <p:spPr>
          <a:xfrm>
            <a:off x="628650" y="955965"/>
            <a:ext cx="7886700" cy="4592080"/>
          </a:xfrm>
        </p:spPr>
        <p:txBody>
          <a:bodyPr>
            <a:normAutofit/>
          </a:bodyPr>
          <a:lstStyle/>
          <a:p>
            <a:r>
              <a:rPr/>
              <a:t>Efnahvörf eiga sér stað vegna árekstra milli hvarfefnasameinda.</a:t>
            </a:r>
          </a:p>
          <a:p>
            <a:endParaRPr lang="en-US" dirty="0"/>
          </a:p>
          <a:p>
            <a:r>
              <a:rPr/>
              <a:t>Því hærri sem styrkur hvarfefnasameinda er, því líklegra er að sameindir rekist á og hvörfist, og þar af leiðandi verður hvarfhraðinn meiri.</a:t>
            </a:r>
          </a:p>
          <a:p>
            <a:endParaRPr lang="en-US" dirty="0"/>
          </a:p>
          <a:p>
            <a:pPr marL="0" indent="0">
              <a:buNone/>
            </a:pPr>
            <a:r>
              <a:rPr/>
              <a:t>https://www.youtube.com/watch?v=m4_twEXWjgg</a:t>
            </a:r>
          </a:p>
          <a:p>
            <a:endParaRPr lang="en-US" dirty="0"/>
          </a:p>
          <a:p>
            <a:r>
              <a:rPr/>
              <a:t>Eftir því sem hvarfefni eyðast verða árekstrar sjaldgæfari og hvarfhraðinn minnkar.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70247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12.7</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Styttur úr karbónatsamböndum eins og kalksteini og marmara veðrast venjulega hægt með tímanum vegna áhrifa vatns, og varmaþenslu og samdráttar. Hins vegar geta mengunarefni eins og brennisteinsdíoxíð flýtt fyrir veðrun. Eftir því sem styrkur loftmengunarefna eykst, á sér stað hraðari niðurbrot kalksteins. (mynd: James P Fisher III)</a:t>
            </a:r>
          </a:p>
        </p:txBody>
      </p:sp>
      <p:pic>
        <p:nvPicPr>
          <p:cNvPr id="10" name="Figure" descr="A photograph is shown of an angel statue. While some details of the statue, including facial features, are present, effects of weathering appear to be diminishing these features.">
            <a:extLst>
              <a:ext uri="{FF2B5EF4-FFF2-40B4-BE49-F238E27FC236}">
                <a16:creationId xmlns:a16="http://schemas.microsoft.com/office/drawing/2014/main" id="{E940F095-872C-4760-B88F-F074013FB227}"/>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6906" r="-26906"/>
          <a:stretch>
            <a:fillRect/>
          </a:stretch>
        </p:blipFill>
        <p:spPr>
          <a:xfrm>
            <a:off x="457199" y="1122386"/>
            <a:ext cx="8062913" cy="3500071"/>
          </a:xfr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29672793"/>
      </p:ext>
    </p:extLst>
  </p:cSld>
  <p:clrMapOvr>
    <a:masterClrMapping/>
  </p:clrMapOvr>
</p:sld>
</file>

<file path=ppt/slides/slide22.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Námsmarkmið</ns1:t>
            </ns1:r>
          </ns1:p>
        </ns0:txBody>
      </ns0:sp>
      <ns0:sp>
        <ns0:nvSpPr>
          <ns0:cNvPr id="3" name="Content Placeholder 2"/>
          <ns0:cNvSpPr>
            <ns1:spLocks noGrp="1"/>
          </ns0:cNvSpPr>
          <ns0:nvPr>
            <ns0:ph idx="1"/>
          </ns0:nvPr>
        </ns0:nvSpPr>
        <ns0:spPr/>
        <ns0:txBody>
          <ns1:bodyPr/>
          <ns1:lstStyle/>
          <ns1:p>
            <ns1:r>
              <ns1:rPr/>
              <ns1:t>12.3 Hraðalögmál</ns1:t>
            </ns1:r>
          </ns1:p>
          <ns1:p>
            <ns1:pPr lvl="1"/>
            <ns1:r>
              <ns1:rPr/>
              <ns1:t>Útskýra form og hlutverk hraðalögmáls</ns1:t>
            </ns1:r>
          </ns1:p>
          <ns1:p>
            <ns1:pPr lvl="1"/>
            <ns1:r>
              <ns1:rPr/>
              <ns1:t>Nota hraðalögmál til að reikna hvarfhraða</ns1:t>
            </ns1:r>
          </ns1:p>
          <ns1:p>
            <ns1:pPr lvl="1"/>
            <ns1:r>
              <ns1:rPr/>
              <ns1:t>Nota gögn um hraða og styrk til að ákvarða hvarfstig og leiða út hraðalögmál</ns1:t>
            </ns1:r>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1534885911"/>
      </ns0:ext>
    </ns0:extLst>
  </ns0:cSld>
  <ns0:clrMapOvr>
    <ns1:masterClrMapping/>
  </ns0:clrMapOvr>
</ns0: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Hraðalögmál</a:t>
            </a:r>
          </a:p>
        </p:txBody>
      </p:sp>
      <p:sp>
        <p:nvSpPr>
          <p:cNvPr id="3" name="Content Placeholder 2"/>
          <p:cNvSpPr>
            <a:spLocks noGrp="1"/>
          </p:cNvSpPr>
          <p:nvPr>
            <p:ph idx="1"/>
          </p:nvPr>
        </p:nvSpPr>
        <p:spPr/>
        <p:txBody>
          <a:bodyPr/>
          <a:lstStyle/>
          <a:p>
            <a:r>
              <a:rPr/>
              <a:t>Hraði er í beinu hlutfalli við styrk hvarfefna.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81791771"/>
      </p:ext>
    </p:extLst>
  </p:cSld>
  <p:clrMapOvr>
    <a:masterClrMapping/>
  </p:clrMapOvr>
</p:sld>
</file>

<file path=ppt/slides/slide24.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Hraðalögmál</ns1:t>
            </ns1:r>
          </ns1:p>
        </ns0:txBody>
      </ns0:sp>
      <ns0:sp>
        <ns0:nvSpPr>
          <ns0:cNvPr id="3" name="Content Placeholder 2"/>
          <ns0:cNvSpPr>
            <ns1:spLocks noGrp="1"/>
          </ns0:cNvSpPr>
          <ns0:nvPr>
            <ns0:ph idx="1"/>
          </ns0:nvPr>
        </ns0:nvSpPr>
        <ns0:spPr>
          <ns1:xfrm>
            <ns1:off x="628650" y="955965"/>
            <ns1:ext cx="7886700" cy="4181114"/>
          </ns1:xfrm>
        </ns0:spPr>
        <ns0:txBody>
          <ns1:bodyPr/>
          <ns1:lstStyle/>
          <ns1:p>
            <ns1:pPr marL="0" indent="0" algn="ctr">
              <ns1:buNone/>
            </ns1:pPr>
            <ns1:r>
              <ns1:rPr/>
              <ns1:t>N2O5 (g) → 2NO2 (g) + ½O2 (g)</ns1:t>
            </ns1:r>
          </ns1:p>
          <ns1:p>
            <ns1:endParaRPr lang="en-US" dirty="0"/>
          </ns1:p>
          <ns1:p>
            <ns1:r>
              <ns1:rPr/>
              <ns1:t>Hraðalögmálið fyrir þetta hvarf er: hraði = k[N2O5]</ns1:t>
            </ns1:r>
          </ns1:p>
          <ns1:p>
            <ns1:pPr lvl="1"/>
            <ns1:r>
              <ns1:rPr/>
              <ns1:t>Aðeins hvarfefni koma fyrir í hraðalögmáli.</ns1:t>
            </ns1:r>
          </ns1:p>
          <ns1:p>
            <ns1:pPr lvl="1"/>
            <ns1:r>
              <ns1:rPr/>
              <ns1:t>k er hraðafasti hvarfsins.</ns1:t>
            </ns1:r>
          </ns1:p>
          <ns1:p>
            <ns1:endParaRPr lang="en-US" dirty="0"/>
          </ns1:p>
          <ns1:p>
            <ns1:r>
              <ns1:rPr/>
              <ns1:t>Hraðalögmálið er notað til að reikna augnablikshraða eða upphafshraða hvarfs við tiltekinn styrk hvarfefnis.</ns1:t>
            </ns1:r>
          </ns1:p>
          <ns1:p>
            <ns1:endParaRPr lang="en-US" dirty="0"/>
          </ns1:p>
          <ns1:p>
            <ns1:r>
              <ns1:rPr/>
              <ns1:t>Fyrir sum hvörf er hraðalögmálið flóknara…</ns1:t>
            </ns1:r>
          </ns1:p>
          <ns1:p>
            <ns1:endParaRPr lang="en-US" dirty="0"/>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437056989"/>
      </ns0:ext>
    </ns0:extLst>
  </ns0:cSld>
  <ns0:clrMapOvr>
    <ns1:masterClrMapping/>
  </ns0:clrMapOvr>
</ns0: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Hraðafasti, k</a:t>
            </a:r>
          </a:p>
        </p:txBody>
      </p:sp>
      <p:sp>
        <p:nvSpPr>
          <p:cNvPr id="3" name="Content Placeholder 2"/>
          <p:cNvSpPr>
            <a:spLocks noGrp="1"/>
          </p:cNvSpPr>
          <p:nvPr>
            <p:ph idx="1"/>
          </p:nvPr>
        </p:nvSpPr>
        <p:spPr/>
        <p:txBody>
          <a:bodyPr/>
          <a:lstStyle/>
          <a:p>
            <a:r>
              <a:rPr/>
              <a:t>Hraðafastinn, k, er sérstakur fyrir tiltekið efnahvarf við tiltekið hitastig.</a:t>
            </a:r>
          </a:p>
          <a:p>
            <a:endParaRPr lang="en-US" dirty="0"/>
          </a:p>
          <a:p>
            <a:r>
              <a:rPr/>
              <a:t>k er óháð styrk hvarfefna.</a:t>
            </a:r>
          </a:p>
          <a:p>
            <a:endParaRPr lang="en-US" dirty="0"/>
          </a:p>
          <a:p>
            <a:r>
              <a:rPr/>
              <a:t>k verður að ákvarða með tilraunum.</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67596378"/>
      </p:ext>
    </p:extLst>
  </p:cSld>
  <p:clrMapOvr>
    <a:masterClrMapping/>
  </p:clrMapOvr>
</p:sld>
</file>

<file path=ppt/slides/slide26.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Hraðalögmál</ns1:t>
            </ns1:r>
          </ns1:p>
        </ns0:txBody>
      </ns0:sp>
      <ns0:sp>
        <ns0:nvSpPr>
          <ns0:cNvPr id="3" name="Content Placeholder 2"/>
          <ns0:cNvSpPr>
            <ns1:spLocks noGrp="1"/>
          </ns0:cNvSpPr>
          <ns0:nvPr>
            <ns0:ph idx="1"/>
          </ns0:nvPr>
        </ns0:nvSpPr>
        <ns0:spPr>
          <ns1:xfrm>
            <ns1:off x="628650" y="955965"/>
            <ns1:ext cx="7886700" cy="4818111"/>
          </ns1:xfrm>
        </ns0:spPr>
        <ns0:txBody>
          <ns1:bodyPr>
            <ns1:normAutofit/>
          </ns1:bodyPr>
          <ns1:lstStyle/>
          <ns1:p>
            <ns1:r>
              <ns1:rPr/>
              <ns1:t>Gera þarf tilraunir til að ákvarða hraðalögmál efnahvarfs.</ns1:t>
            </ns1:r>
          </ns1:p>
          <ns1:p>
            <ns1:pPr lvl="1"/>
            <ns1:r>
              <ns1:rPr/>
              <ns1:t>Ekki er hægt að nota eingöngu stillta efnajöfnu.</ns1:t>
            </ns1:r>
          </ns1:p>
          <ns1:p>
            <ns1:pPr lvl="1"/>
            <ns1:endParaRPr lang="en-US" sz="1800" i="1" dirty="0">
              <ns1:solidFill>
                <ns1:schemeClr val="accent3"/>
              </ns1:solidFill>
            </ns1:endParaRPr>
          </ns1:p>
          <ns1:p>
            <ns1:r>
              <ns1:rPr/>
              <ns1:t>Fyrir efnahvarf með einu hvarfefni:</ns1:t>
            </ns1:r>
          </ns1:p>
          <ns1:p>
            <ns1:pPr lvl="1"/>
            <ns1:r>
              <ns1:rPr/>
              <ns1:t>A → myndefni</ns1:t>
            </ns1:r>
          </ns1:p>
          <ns1:p>
            <ns1:pPr lvl="1"/>
            <ns1:r>
              <ns1:rPr lang="en-US" sz="1800" dirty="0">
                <ns1:solidFill>
                  <ns1:schemeClr val="accent3"/>
                </ns1:solidFill>
                <ns1:sym typeface="Wingdings" pitchFamily="2" charset="2"/>
              </ns1:rPr>
              <ns1:t>hraði = </ns1:t>
            </ns1:r>
            <ns1:r>
              <ns1:rPr lang="en-US" sz="1800" i="1" dirty="0">
                <ns1:solidFill>
                  <ns1:schemeClr val="accent3"/>
                </ns1:solidFill>
                <ns1:sym typeface="Wingdings" pitchFamily="2" charset="2"/>
              </ns1:rPr>
              <ns1:t>k</ns1:t>
            </ns1:r>
            <ns1:r>
              <ns1:rPr lang="en-US" sz="1800" dirty="0">
                <ns1:solidFill>
                  <ns1:schemeClr val="accent3"/>
                </ns1:solidFill>
                <ns1:sym typeface="Wingdings" pitchFamily="2" charset="2"/>
              </ns1:rPr>
              <ns1:t>[</ns1:t>
            </ns1:r>
            <ns1:r>
              <ns1:rPr lang="en-US" sz="1800" i="1" dirty="0">
                <ns1:solidFill>
                  <ns1:schemeClr val="accent3"/>
                </ns1:solidFill>
                <ns1:sym typeface="Wingdings" pitchFamily="2" charset="2"/>
              </ns1:rPr>
              <ns1:t>A</ns1:t>
            </ns1:r>
            <ns1:r>
              <ns1:rPr lang="en-US" sz="1800" dirty="0">
                <ns1:solidFill>
                  <ns1:schemeClr val="accent3"/>
                </ns1:solidFill>
                <ns1:sym typeface="Wingdings" pitchFamily="2" charset="2"/>
              </ns1:rPr>
              <ns1:t>]</ns1:t>
            </ns1:r>
            <ns1:r>
              <ns1:rPr lang="en-US" sz="1800" i="1" baseline="30000" dirty="0">
                <ns1:solidFill>
                  <ns1:schemeClr val="accent3"/>
                </ns1:solidFill>
                <ns1:sym typeface="Wingdings" pitchFamily="2" charset="2"/>
              </ns1:rPr>
              <ns1:t>m</ns1:t>
            </ns1:r>
          </ns1:p>
          <ns1:p>
            <ns1:pPr lvl="1"/>
            <ns1:r>
              <ns1:rPr/>
              <ns1:t>m er stig efnahvarfsins</ns1:t>
            </ns1:r>
          </ns1:p>
          <ns1:p>
            <ns1:pPr lvl="1"/>
            <ns1:r>
              <ns1:rPr/>
              <ns1:t>Ákvarða verður m með tilraunum (ekki út frá stilltum efnajöfnum).</ns1:t>
            </ns1:r>
          </ns1:p>
          <ns1:p>
            <ns1:pPr lvl="1"/>
            <ns1:r>
              <ns1:rPr/>
              <ns1:t>Hvarfstig eru venjulega jákvæðar heiltölur (0, 1, 2...) en geta einnig verið brot eða neikvæðar tölur.</ns1:t>
            </ns1:r>
            <ns1:endParaRPr lang="en-US" sz="1800" dirty="0">
              <ns1:solidFill>
                <ns1:schemeClr val="accent3"/>
              </ns1:solidFill>
            </ns1:endParaRPr>
          </ns1:p>
          <ns1:p>
            <ns1:endParaRPr lang="en-US" dirty="0"/>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2341914425"/>
      </ns0:ext>
    </ns0:extLst>
  </ns0:cSld>
  <ns0:clrMapOvr>
    <ns1:masterClrMapping/>
  </ns0:clrMapOvr>
</ns0:sld>
</file>

<file path=ppt/slides/slide27.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Hraðalögmál</ns1:t>
            </ns1:r>
          </ns1:p>
        </ns0:txBody>
      </ns0:sp>
      <ns0:sp>
        <ns0:nvSpPr>
          <ns0:cNvPr id="3" name="Content Placeholder 2"/>
          <ns0:cNvSpPr>
            <ns1:spLocks noGrp="1"/>
          </ns0:cNvSpPr>
          <ns0:nvPr>
            <ns0:ph idx="1"/>
          </ns0:nvPr>
        </ns0:nvSpPr>
        <ns0:spPr/>
        <ns0:txBody>
          <ns1:bodyPr/>
          <ns1:lstStyle/>
          <ns1:p>
            <ns1:r>
              <ns1:rPr/>
              <ns1:t>Flest efnahvörf fela í sér fleiri en eitt hvarfefni.</ns1:t>
            </ns1:r>
          </ns1:p>
          <ns1:p>
            <ns1:endParaRPr lang="en-US" dirty="0"/>
          </ns1:p>
          <ns1:p>
            <ns1:r>
              <ns1:rPr/>
              <ns1:t>A + B → myndefni</ns1:t>
            </ns1:r>
          </ns1:p>
          <ns1:p>
            <ns1:pPr>
              <ns1:buNone/>
            </ns1:pPr>
            <ns1:endParaRPr lang="en-US" dirty="0">
              <ns1:sym typeface="Wingdings" pitchFamily="2" charset="2"/>
            </ns1:endParaRPr>
          </ns1:p>
          <ns1:p>
            <ns1:r>
              <ns1:rPr lang="en-US" dirty="0">
                <ns1:sym typeface="Wingdings" pitchFamily="2" charset="2"/>
              </ns1:rPr>
              <ns1:t>hraði = </ns1:t>
            </ns1:r>
            <ns1:r>
              <ns1:rPr lang="en-US" i="1" dirty="0">
                <ns1:sym typeface="Wingdings" pitchFamily="2" charset="2"/>
              </ns1:rPr>
              <ns1:t>k</ns1:t>
            </ns1:r>
            <ns1:r>
              <ns1:rPr lang="en-US" dirty="0">
                <ns1:sym typeface="Wingdings" pitchFamily="2" charset="2"/>
              </ns1:rPr>
              <ns1:t>[</ns1:t>
            </ns1:r>
            <ns1:r>
              <ns1:rPr lang="en-US" i="1" dirty="0">
                <ns1:sym typeface="Wingdings" pitchFamily="2" charset="2"/>
              </ns1:rPr>
              <ns1:t>A</ns1:t>
            </ns1:r>
            <ns1:r>
              <ns1:rPr lang="en-US" dirty="0">
                <ns1:sym typeface="Wingdings" pitchFamily="2" charset="2"/>
              </ns1:rPr>
              <ns1:t>]</ns1:t>
            </ns1:r>
            <ns1:r>
              <ns1:rPr lang="en-US" i="1" baseline="30000" dirty="0">
                <ns1:sym typeface="Wingdings" pitchFamily="2" charset="2"/>
              </ns1:rPr>
              <ns1:t>m</ns1:t>
            </ns1:r>
            <ns1:r>
              <ns1:rPr lang="en-US" dirty="0">
                <ns1:sym typeface="Wingdings" pitchFamily="2" charset="2"/>
              </ns1:rPr>
              <ns1:t>[</ns1:t>
            </ns1:r>
            <ns1:r>
              <ns1:rPr lang="en-US" i="1" dirty="0">
                <ns1:sym typeface="Wingdings" pitchFamily="2" charset="2"/>
              </ns1:rPr>
              <ns1:t>B</ns1:t>
            </ns1:r>
            <ns1:r>
              <ns1:rPr lang="en-US" dirty="0">
                <ns1:sym typeface="Wingdings" pitchFamily="2" charset="2"/>
              </ns1:rPr>
              <ns1:t>]</ns1:t>
            </ns1:r>
            <ns1:r>
              <ns1:rPr lang="en-US" i="1" baseline="30000" dirty="0">
                <ns1:sym typeface="Wingdings" pitchFamily="2" charset="2"/>
              </ns1:rPr>
              <ns1:t>n</ns1:t>
            </ns1:r>
          </ns1:p>
          <ns1:p>
            <ns1:endParaRPr lang="en-US" baseline="30000" dirty="0">
              <ns1:sym typeface="Wingdings" pitchFamily="2" charset="2"/>
            </ns1:endParaRPr>
          </ns1:p>
          <ns1:p>
            <ns1:r>
              <ns1:rPr/>
              <ns1:t>Það eru þrjú stig:</ns1:t>
            </ns1:r>
          </ns1:p>
          <ns1:p>
            <ns1:pPr lvl="1"/>
            <ns1:r>
              <ns1:rPr/>
              <ns1:t>m er stig hvarfsins með tilliti til A</ns1:t>
            </ns1:r>
          </ns1:p>
          <ns1:p>
            <ns1:pPr lvl="1"/>
            <ns1:r>
              <ns1:rPr/>
              <ns1:t>n er stig hvarfsins með tilliti til B</ns1:t>
            </ns1:r>
          </ns1:p>
          <ns1:p>
            <ns1:pPr lvl="1"/>
            <ns1:r>
              <ns1:rPr/>
              <ns1:t>Heildarstig hvarfsins = m + n</ns1:t>
            </ns1:r>
          </ns1:p>
          <ns1:p>
            <ns1:endParaRPr lang="en-US" dirty="0"/>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1189549196"/>
      </ns0:ext>
    </ns0:extLst>
  </ns0:cSld>
  <ns0:clrMapOvr>
    <ns1:masterClrMapping/>
  </ns0:clrMapOvr>
</ns0: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12.8</a:t>
            </a:r>
          </a:p>
        </p:txBody>
      </p:sp>
      <p:sp>
        <p:nvSpPr>
          <p:cNvPr id="7" name="Figure Legend"/>
          <p:cNvSpPr>
            <a:spLocks noGrp="1"/>
          </p:cNvSpPr>
          <p:nvPr>
            <p:ph type="body" sz="quarter" idx="14"/>
          </p:nvPr>
        </p:nvSpPr>
        <p:spPr/>
        <p:txBody>
          <a:bodyPr>
            <a:normAutofit/>
          </a:bodyPr>
          <a:lstStyle/>
          <a:p>
            <a:pPr marL="0" indent="0">
              <a:buNone/>
            </a:pPr>
            <a:r>
              <a:rPr/>
              <a:t>Jafngildislínukort sem sýnir styrk ósons í heiðhvolfi og „ósongatið“ sem myndast yfir Suðurskautslandinu á vormánuðum þar. (heimild: breytt verk frá NASA)</a:t>
            </a:r>
          </a:p>
        </p:txBody>
      </p:sp>
      <p:pic>
        <p:nvPicPr>
          <p:cNvPr id="9" name="Figure" descr="A view of Earth’s southern hemisphere is shown. A nearly circular region of approximately half the diameter of the image is shown in shades of purple, with Antarctica appearing in a slightly lighter color than the surrounding ocean areas. Immediately outside this region is a narrow bright blue zone followed by a bright green zone. In the top half of the figure, the purple region extends slightly outward from the circle and the blue zone extends more outward to the right of the center as compared to the lower half of the image. In the upper half of the image, the majority of the space outside the purple region is shaded green, with a few small strips of interspersed blue regions. The lower half however shows the majority of the space outside the central purple zone in yellow, orange, and red. The red zones appear in the lower central and left regions outside the purple zone. To the lower right of this image is a color scale that is labeled “Total Ozone (Dobsone units).” This scale begins at 0 and increases by 100’s up to 700. At the left end of the scale, the value 0 shows a very deep purple color, 100 is indigo, 200 is blue, 300 is green, 400 is a yellow-orange, 500 is red, 600 is pink, and 700 is white.">
            <a:extLst>
              <a:ext uri="{FF2B5EF4-FFF2-40B4-BE49-F238E27FC236}">
                <a16:creationId xmlns:a16="http://schemas.microsoft.com/office/drawing/2014/main" id="{B584B6F6-A282-42FC-88AD-45BE7A0E2B9C}"/>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67781" r="-67781"/>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93697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Stig með tilliti til hvarfefnis</a:t>
            </a:r>
          </a:p>
        </p:txBody>
      </p:sp>
      <p:sp>
        <p:nvSpPr>
          <p:cNvPr id="3" name="Content Placeholder 2"/>
          <p:cNvSpPr>
            <a:spLocks noGrp="1"/>
          </p:cNvSpPr>
          <p:nvPr>
            <p:ph idx="1"/>
          </p:nvPr>
        </p:nvSpPr>
        <p:spPr/>
        <p:txBody>
          <a:bodyPr/>
          <a:lstStyle/>
          <a:p>
            <a:r>
              <a:rPr/>
              <a:t>Stig með tilliti til hvarfefnis gefur til kynna hvernig hvarfhraðinn er háður styrk þess tiltekna hvarfefnis.</a:t>
            </a:r>
          </a:p>
          <a:p>
            <a:endParaRPr lang="en-US" dirty="0"/>
          </a:p>
          <a:p>
            <a:r>
              <a:rPr/>
              <a:t>Heildarstigið veitir skilning á því hvernig öll hvarfefnin stuðla að hraða hvarfsins.</a:t>
            </a:r>
          </a:p>
          <a:p>
            <a:pPr lvl="1"/>
            <a:r>
              <a:rPr/>
              <a:t>Það ákvarðar einnig einingar hraðafastans fyrir það hvarf.</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40606350"/>
      </p:ext>
    </p:extLst>
  </p:cSld>
  <p:clrMapOvr>
    <a:masterClrMapping/>
  </p:clrMapOvr>
</p:sld>
</file>

<file path=ppt/slides/slide30.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Ákvörðun hraðalögmáls efnahvarfs</ns1:t>
            </ns1:r>
          </ns1:p>
        </ns0:txBody>
      </ns0:sp>
      <ns0:sp>
        <ns0:nvSpPr>
          <ns0:cNvPr id="3" name="Content Placeholder 2"/>
          <ns0:cNvSpPr>
            <ns1:spLocks noGrp="1"/>
          </ns0:cNvSpPr>
          <ns0:nvPr>
            <ns0:ph idx="1"/>
          </ns0:nvPr>
        </ns0:nvSpPr>
        <ns0:spPr/>
        <ns0:txBody>
          <ns1:bodyPr/>
          <ns1:lstStyle/>
          <ns1:p>
            <ns1:r>
              <ns1:rPr/>
              <ns1:t>Ein leið til að ákvarða hraðalögmál efnahvarfs er að mæla upphafshraðann.</ns1:t>
            </ns1:r>
          </ns1:p>
          <ns1:p>
            <ns1:pPr lvl="1"/>
            <ns1:r>
              <ns1:rPr/>
              <ns1:t>Hraðinn á tímanum núll.</ns1:t>
            </ns1:r>
          </ns1:p>
          <ns1:p>
            <ns1:endParaRPr lang="en-US" dirty="0"/>
          </ns1:p>
          <ns1:p>
            <ns1:endParaRPr lang="en-US" dirty="0"/>
          </ns1:p>
          <ns1:p>
            <ns1:r>
              <ns1:rPr/>
              <ns1:t>Ef upphafshraðinn er mældur við nokkra mismunandi upphafsstyrki hvarfefna er hægt að ákvarða hraðalögmálið.</ns1:t>
            </ns1:r>
          </ns1:p>
          <ns1:p>
            <ns1:endParaRPr lang="en-US" dirty="0"/>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576347658"/>
      </ns0:ext>
    </ns0:extLst>
  </ns0:cSld>
  <ns0:clrMapOvr>
    <ns1:masterClrMapping/>
  </ns0:clrMapOvr>
</ns0:sld>
</file>

<file path=ppt/slides/slide31.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Hvernig á að ákvarða hraðalögmál</ns1:t>
            </ns1:r>
          </ns1:p>
        </ns0:txBody>
      </ns0:sp>
      <ns0:sp>
        <ns0:nvSpPr>
          <ns0:cNvPr id="3" name="Content Placeholder 2"/>
          <ns0:cNvSpPr>
            <ns1:spLocks noGrp="1"/>
          </ns0:cNvSpPr>
          <ns0:nvPr>
            <ns0:ph idx="1"/>
          </ns0:nvPr>
        </ns0:nvSpPr>
        <ns0:spPr/>
        <ns0:txBody>
          <ns1:bodyPr/>
          <ns1:lstStyle/>
          <ns1:p>
            <ns1:r>
              <ns1:rPr/>
              <ns1:t>Hægt er að ákvarða stig hvarfsins með tilliti til tiltekins hvarfefnis með því að breyta upphafsstyrk þess á meðan upphafsstyrk annarra hvarfefna er haldið stöðugum.</ns1:t>
            </ns1:r>
          </ns1:p>
          <ns1:p>
            <ns1:pPr lvl="1"/>
            <ns1:r>
              <ns1:rPr/>
              <ns1:t>Mælið upphafshraðann með tilraunum fyrir hvorn hinna tveggja mismunandi styrkja.</ns1:t>
            </ns1:r>
          </ns1:p>
          <ns1:p>
            <ns1:pPr lvl="1"/>
            <ns1:r>
              <ns1:rPr/>
              <ns1:t>Breytingin á hraða er þá bein afleiðing af hvarfefninu sem breyttist í styrk.</ns1:t>
            </ns1:r>
          </ns1:p>
          <ns1:p>
            <ns1:pPr lvl="1"/>
            <ns1:r>
              <ns1:rPr/>
              <ns1:t>Þá er hægt að reikna út stig hvarfsins með tilliti til þess hvarfefnis.</ns1:t>
            </ns1:r>
          </ns1:p>
          <ns1:p>
            <ns1:endParaRPr lang="en-US" dirty="0"/>
          </ns1:p>
          <ns1:p>
            <ns1:r>
              <ns1:rPr/>
              <ns1:t>Endurtakið þetta ferli fyrir öll hvarfefni.</ns1:t>
            </ns1:r>
          </ns1:p>
          <ns1:p>
            <ns1:endParaRPr lang="en-US" dirty="0"/>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2589360919"/>
      </ns0:ext>
    </ns0:extLst>
  </ns0:cSld>
  <ns0:clrMapOvr>
    <ns1:masterClrMapping/>
  </ns0:clrMapOvr>
</ns0:sld>
</file>

<file path=ppt/slides/slide32.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Námsmarkmið</ns1:t>
            </ns1:r>
          </ns1:p>
        </ns0:txBody>
      </ns0:sp>
      <ns0:sp>
        <ns0:nvSpPr>
          <ns0:cNvPr id="3" name="Content Placeholder 2"/>
          <ns0:cNvSpPr>
            <ns1:spLocks noGrp="1"/>
          </ns0:cNvSpPr>
          <ns0:nvPr>
            <ns0:ph idx="1"/>
          </ns0:nvPr>
        </ns0:nvSpPr>
        <ns0:spPr/>
        <ns0:txBody>
          <ns1:bodyPr/>
          <ns1:lstStyle/>
          <ns1:p>
            <ns1:r>
              <ns1:rPr/>
              <ns1:t>12.4 Heildarhraðalögmál</ns1:t>
            </ns1:r>
          </ns1:p>
          <ns1:p>
            <ns1:pPr lvl="1"/>
            <ns1:r>
              <ns1:rPr/>
              <ns1:t>Útskýra form og hlutverk heildarhraðalögmáls</ns1:t>
            </ns1:r>
          </ns1:p>
          <ns1:p>
            <ns1:pPr lvl="1"/>
            <ns1:r>
              <ns1:rPr/>
              <ns1:t>Framkvæma útreikninga með heildarhraðalögmálum fyrir núllta, fyrsta og annars stigs efnahvörf</ns1:t>
            </ns1:r>
          </ns1:p>
          <ns1:p>
            <ns1:pPr lvl="1"/>
            <ns1:r>
              <ns1:rPr/>
              <ns1:t>Skilgreina helmingunartíma og framkvæma tengda útreikninga</ns1:t>
            </ns1:r>
          </ns1:p>
          <ns1:p>
            <ns1:pPr lvl="1"/>
            <ns1:r>
              <ns1:rPr/>
              <ns1:t>Ákvarða stig efnahvarfs út frá gögnum um styrk og tíma</ns1:t>
            </ns1:r>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2174815683"/>
      </ns0:ext>
    </ns0:extLst>
  </ns0:cSld>
  <ns0:clrMapOvr>
    <ns1:masterClrMapping/>
  </ns0:clrMapOvr>
</ns0:sld>
</file>

<file path=ppt/slides/slide33.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Heildarhraðalögmál</ns1:t>
            </ns1:r>
          </ns1:p>
        </ns0:txBody>
      </ns0:sp>
      <ns0:sp>
        <ns0:nvSpPr>
          <ns0:cNvPr id="3" name="Content Placeholder 2"/>
          <ns0:cNvSpPr>
            <ns1:spLocks noGrp="1"/>
          </ns0:cNvSpPr>
          <ns0:nvPr>
            <ns0:ph idx="1"/>
          </ns0:nvPr>
        </ns0:nvSpPr>
        <ns0:spPr>
          <ns1:xfrm>
            <ns1:off x="628650" y="955965"/>
            <ns1:ext cx="7886700" cy="4746192"/>
          </ns1:xfrm>
        </ns0:spPr>
        <ns0:txBody>
          <ns1:bodyPr>
            <ns1:normAutofit/>
          </ns1:bodyPr>
          <ns1:lstStyle/>
          <ns1:p>
            <ns1:r>
              <ns1:rPr/>
              <ns1:t>Hingað til höfum við aðeins rætt um sambandið milli styrks og hraða.</ns1:t>
            </ns1:r>
          </ns1:p>
          <ns1:p>
            <ns1:pPr marL="0" indent="0" algn="ctr">
              <ns1:buNone/>
            </ns1:pPr>
            <ns1:r>
              <ns1:rPr/>
              <ns1:t>A → myndefni hraði = k[A]m</ns1:t>
            </ns1:r>
            <ns1:endParaRPr lang="en-US" sz="2100" i="1" dirty="0">
              <ns1:solidFill>
                <ns1:schemeClr val="accent3"/>
              </ns1:solidFill>
            </ns1:endParaRPr>
          </ns1:p>
          <ns1:p>
            <ns1:endParaRPr lang="en-US" dirty="0"/>
          </ns1:p>
          <ns1:p>
            <ns1:r>
              <ns1:rPr/>
              <ns1:t>Hægt er að heilda hraðalögmálið með tilliti til tíma til að fá samband milli styrks og tíma sem kallast heildarhraðalögmál.</ns1:t>
            </ns1:r>
          </ns1:p>
          <ns1:p>
            <ns1:endParaRPr lang="en-US" dirty="0"/>
          </ns1:p>
          <ns1:p>
            <ns1:r>
              <ns1:rPr/>
              <ns1:t>Þetta samband er háð stigi hvarfsins: Núllta stigs, 1. stigs, 2. stigs o.s.frv.</ns1:t>
            </ns1:r>
          </ns1:p>
          <ns1:p>
            <ns1:endParaRPr lang="en-US" dirty="0"/>
          </ns1:p>
          <ns1:p>
            <ns1:r>
              <ns1:rPr/>
              <ns1:t>Nýtt hugtak, helmingunartími, verður einnig kynnt.</ns1:t>
            </ns1:r>
          </ns1:p>
          <ns1:p>
            <ns1:endParaRPr lang="en-US" dirty="0"/>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336949405"/>
      </ns0:ext>
    </ns0:extLst>
  </ns0:cSld>
  <ns0:clrMapOvr>
    <ns1:masterClrMapping/>
  </ns0:clrMapOvr>
</ns0:sld>
</file>

<file path=ppt/slides/slide34.xml><?xml version="1.0" encoding="utf-8"?>
<ns0:sld xmlns:ns0="http://schemas.openxmlformats.org/presentationml/2006/main" xmlns:ns1="http://schemas.openxmlformats.org/drawingml/2006/main" xmlns:ns2="http://schemas.microsoft.com/office/powerpoint/2010/main" xmlns:ns3="http://schemas.openxmlformats.org/markup-compatibility/2006" xmlns:ns4="http://schemas.openxmlformats.org/officeDocument/2006/relationships" xmlns:ns5="http://schemas.microsoft.com/office/drawing/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Fyrsta stigs efnahvörf</ns1:t>
            </ns1:r>
          </ns1:p>
        </ns0:txBody>
      </ns0:sp>
      <ns0:sp>
        <ns0:nvSpPr>
          <ns0:cNvPr id="3" name="Content Placeholder 2"/>
          <ns0:cNvSpPr>
            <ns1:spLocks noGrp="1"/>
          </ns0:cNvSpPr>
          <ns0:nvPr>
            <ns0:ph idx="1"/>
          </ns0:nvPr>
        </ns0:nvSpPr>
        <ns0:spPr>
          <ns1:xfrm>
            <ns1:off x="628650" y="955965"/>
            <ns1:ext cx="7886700" cy="4694822"/>
          </ns1:xfrm>
        </ns0:spPr>
        <ns0:txBody>
          <ns1:bodyPr>
            <ns1:normAutofit/>
          </ns1:bodyPr>
          <ns1:lstStyle/>
          <ns1:p>
            <ns1:r>
              <ns1:rPr/>
              <ns1:t>Fyrir 1. stigs efnahvörf af gerðinni A → myndefni</ns1:t>
            </ns1:r>
          </ns1:p>
          <ns1:p>
            <ns1:pPr marL="0" indent="0">
              <ns1:buNone/>
            </ns1:pPr>
            <ns1:r>
              <ns1:rPr lang="en-US" dirty="0">
                <ns1:sym typeface="Wingdings" pitchFamily="2" charset="2"/>
              </ns1:rPr>
              <ns1:t>	hraði = </ns1:t>
            </ns1:r>
            <ns1:r>
              <ns1:rPr lang="en-US" i="1" dirty="0">
                <ns1:sym typeface="Wingdings" pitchFamily="2" charset="2"/>
              </ns1:rPr>
              <ns1:t>k</ns1:t>
            </ns1:r>
            <ns1:r>
              <ns1:rPr lang="en-US" dirty="0">
                <ns1:sym typeface="Wingdings" pitchFamily="2" charset="2"/>
              </ns1:rPr>
              <ns1:t>[</ns1:t>
            </ns1:r>
            <ns1:r>
              <ns1:rPr lang="en-US" i="1" dirty="0">
                <ns1:sym typeface="Wingdings" pitchFamily="2" charset="2"/>
              </ns1:rPr>
              <ns1:t>A</ns1:t>
            </ns1:r>
            <ns1:r>
              <ns1:rPr lang="en-US" dirty="0">
                <ns1:sym typeface="Wingdings" pitchFamily="2" charset="2"/>
              </ns1:rPr>
              <ns1:t>]</ns1:t>
            </ns1:r>
          </ns1:p>
          <ns1:p>
            <ns1:endParaRPr lang="en-US" sz="2400" b="1" baseline="30000" dirty="0">
              <ns1:solidFill>
                <ns1:srgbClr val="FF0000"/>
              </ns1:solidFill>
              <ns1:sym typeface="Wingdings" pitchFamily="2" charset="2"/>
            </ns1:endParaRPr>
          </ns1:p>
          <ns1:p>
            <ns1:pPr marL="0" indent="0">
              <ns1:buNone/>
            </ns1:pPr>
            <ns1:r>
              <ns1:rPr/>
              <ns1:t>Heildun með tilliti til tíma gefur okkur:</ns1:t>
            </ns1:r>
            <ns1:endParaRPr lang="en-US" b="1" dirty="0"/>
          </ns1:p>
          <ns1:p>
            <ns1:endParaRPr lang="en-US" i="1" dirty="0">
              <ns1:sym typeface="Wingdings" pitchFamily="2" charset="2"/>
            </ns1:endParaRPr>
          </ns1:p>
          <ns1:p>
            <ns1:r>
              <ns1:rPr/>
              <ns1:t>k er hraðafastinn</ns1:t>
            </ns1:r>
          </ns1:p>
          <ns1:p>
            <ns1:r>
              <ns1:rPr/>
              <ns1:t>t er tími</ns1:t>
            </ns1:r>
          </ns1:p>
          <ns1:p>
            <ns1:r>
              <ns1:rPr/>
              <ns1:t>[A]0 er upphafsstyrkur hvarfefnis</ns1:t>
            </ns1:r>
          </ns1:p>
          <ns1:p>
            <ns1:r>
              <ns1:rPr/>
              <ns1:t>[A]t er styrkur hvarfefnis á tíma t</ns1:t>
            </ns1:r>
          </ns1:p>
          <ns1:p>
            <ns1:endParaRPr lang="en-US" dirty="0"/>
          </ns1:p>
        </ns0:txBody>
      </ns0:sp>
      <ns0:graphicFrame>
        <ns0:nvGraphicFramePr>
          <ns0:cNvPr id="5" name="Object 4"/>
          <ns0:cNvGraphicFramePr>
            <ns1:graphicFrameLocks noChangeAspect="1"/>
          </ns0:cNvGraphicFramePr>
          <ns0:nvPr>
            <ns0:extLst>
              <ns0:ext uri="{D42A27DB-BD31-4B8C-83A1-F6EECF244321}">
                <ns2:modId val="2399939380"/>
              </ns0:ext>
            </ns0:extLst>
          </ns0:nvPr>
        </ns0:nvGraphicFramePr>
        <ns0:xfrm>
          <ns1:off x="6359704" y="1632502"/>
          <ns1:ext cx="2001534" cy="1202310"/>
        </ns0:xfrm>
        <ns1:graphic>
          <ns1:graphicData uri="http://schemas.openxmlformats.org/presentationml/2006/ole">
            <ns3:AlternateContent>
              <ns3:Choice Requires="v">
                <ns0:oleObj name="Equation" ns4:id="rId2" imgW="722160" imgH="429480" progId="Equation.3">
                  <ns0:embed/>
                </ns0:oleObj>
              </ns3:Choice>
              <ns3:Fallback>
                <ns0:oleObj name="Equation" ns4:id="rId2" imgW="722160" imgH="429480" progId="Equation.3">
                  <ns0:embed/>
                  <ns0:pic>
                    <ns0:nvPicPr>
                      <ns0:cNvPr id="0" name="Object 4"/>
                      <ns0:cNvPicPr>
                        <ns1:picLocks noChangeAspect="1" noChangeArrowheads="1"/>
                      </ns0:cNvPicPr>
                      <ns0:nvPr/>
                    </ns0:nvPicPr>
                    <ns0:blipFill>
                      <ns1:blip ns4:embed="rId3">
                        <ns1:extLst>
                          <ns1:ext uri="{28A0092B-C50C-407E-A947-70E740481C1C}">
                            <ns5:useLocalDpi val="0"/>
                          </ns1:ext>
                        </ns1:extLst>
                      </ns1:blip>
                      <ns1:srcRect/>
                      <ns1:stretch>
                        <ns1:fillRect/>
                      </ns1:stretch>
                    </ns0:blipFill>
                    <ns0:spPr bwMode="auto">
                      <ns1:xfrm>
                        <ns1:off x="6359704" y="1632502"/>
                        <ns1:ext cx="2001534" cy="1202310"/>
                      </ns1:xfrm>
                      <ns1:prstGeom prst="rect">
                        <ns1:avLst/>
                      </ns1:prstGeom>
                      <ns1:noFill/>
                      <ns1:ln>
                        <ns1:noFill/>
                      </ns1:ln>
                    </ns0:spPr>
                  </ns0:pic>
                </ns0:oleObj>
              </ns3:Fallback>
            </ns3:AlternateContent>
          </ns1:graphicData>
        </ns1:graphic>
      </ns0:graphicFrame>
      <ns0:sp>
        <ns0:nvSpPr>
          <ns0:cNvPr id="6"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7"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8"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3422513023"/>
      </ns0:ext>
    </ns0:extLst>
  </ns0:cSld>
  <ns0:clrMapOvr>
    <ns1:masterClrMapping/>
  </ns0:clrMapOvr>
</ns0:sld>
</file>

<file path=ppt/slides/slide35.xml><?xml version="1.0" encoding="utf-8"?>
<ns0:sld xmlns:ns0="http://schemas.openxmlformats.org/presentationml/2006/main" xmlns:ns1="http://schemas.openxmlformats.org/drawingml/2006/main" xmlns:ns2="http://schemas.microsoft.com/office/powerpoint/2010/main" xmlns:ns3="http://schemas.openxmlformats.org/markup-compatibility/2006" xmlns:ns4="http://schemas.openxmlformats.org/officeDocument/2006/relationships" xmlns:ns5="http://schemas.microsoft.com/office/drawing/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square">
            <ns1:normAutofit/>
          </ns1:bodyPr>
          <ns1:lstStyle/>
          <ns1:p>
            <ns1:r>
              <ns1:rPr sz="2000"/>
              <ns1:t>Línulegt form heildaðs hraðalögmáls fyrsta stigs</ns1:t>
            </ns1:r>
          </ns1:p>
        </ns0:txBody>
      </ns0:sp>
      <ns0:sp>
        <ns0:nvSpPr>
          <ns0:cNvPr id="3" name="Content Placeholder 2"/>
          <ns0:cNvSpPr>
            <ns1:spLocks noGrp="1"/>
          </ns0:cNvSpPr>
          <ns0:nvPr>
            <ns0:ph idx="1"/>
          </ns0:nvPr>
        </ns0:nvSpPr>
        <ns0:spPr>
          <ns1:xfrm>
            <ns1:off x="628650" y="955965"/>
            <ns1:ext cx="7886700" cy="4818111"/>
          </ns1:xfrm>
        </ns0:spPr>
        <ns0:txBody>
          <ns1:bodyPr/>
          <ns1:lstStyle/>
          <ns1:p>
            <ns1:endParaRPr lang="en-US" dirty="0"/>
          </ns1:p>
          <ns1:p>
            <ns1:endParaRPr lang="en-US" dirty="0"/>
          </ns1:p>
          <ns1:p>
            <ns1:endParaRPr lang="en-US" dirty="0"/>
          </ns1:p>
          <ns1:p>
            <ns1:endParaRPr lang="en-US" dirty="0"/>
          </ns1:p>
          <ns1:p>
            <ns1:r>
              <ns1:rPr/>
              <ns1:t>Við getum sett heildarhraðalögmál fyrsta stigs á formið</ns1:t>
            </ns1:r>
          </ns1:p>
          <ns1:p>
            <ns1:pPr marL="0" indent="0">
              <ns1:buNone/>
            </ns1:pPr>
            <ns1:endParaRPr lang="en-US" dirty="0"/>
          </ns1:p>
          <ns1:p>
            <ns1:pPr marL="0" indent="0">
              <ns1:buNone/>
            </ns1:pPr>
            <ns1:endParaRPr lang="en-US" dirty="0"/>
          </ns1:p>
          <ns1:p>
            <ns1:r>
              <ns1:rPr lang="en-US" i="1" dirty="0"/>
              <ns1:t>y</ns1:t>
            </ns1:r>
            <ns1:r>
              <ns1:rPr lang="en-US" dirty="0"/>
              <ns1:t> = </ns1:t>
            </ns1:r>
            <ns1:r>
              <ns1:rPr lang="en-US" i="1" dirty="0"/>
              <ns1:t>mx</ns1:t>
            </ns1:r>
            <ns1:r>
              <ns1:rPr lang="en-US" dirty="0"/>
              <ns1:t> + </ns1:t>
            </ns1:r>
            <ns1:r>
              <ns1:rPr lang="en-US" i="1" dirty="0"/>
              <ns1:t>b</ns1:t>
            </ns1:r>
          </ns1:p>
          <ns1:p>
            <ns1:pPr lvl="1"/>
            <ns1:r>
              <ns1:rPr/>
              <ns1:t>ln[A]t teiknað á y-ás</ns1:t>
            </ns1:r>
          </ns1:p>
          <ns1:p>
            <ns1:pPr lvl="1"/>
            <ns1:r>
              <ns1:rPr/>
              <ns1:t>tími (t) teiknaður á x-ás</ns1:t>
            </ns1:r>
          </ns1:p>
          <ns1:p>
            <ns1:pPr lvl="1"/>
            <ns1:r>
              <ns1:rPr/>
              <ns1:t>Hallatala línunnar er –k</ns1:t>
            </ns1:r>
          </ns1:p>
          <ns1:p>
            <ns1:pPr lvl="1"/>
            <ns1:r>
              <ns1:rPr/>
              <ns1:t>Skurðpunktur við y-ás er ln[A]0</ns1:t>
            </ns1:r>
          </ns1:p>
          <ns1:p>
            <ns1:endParaRPr lang="en-US" dirty="0"/>
          </ns1:p>
        </ns0:txBody>
      </ns0:sp>
      <ns0:graphicFrame>
        <ns0:nvGraphicFramePr>
          <ns0:cNvPr id="5" name="Object 4"/>
          <ns0:cNvGraphicFramePr>
            <ns1:graphicFrameLocks noChangeAspect="1"/>
          </ns0:cNvGraphicFramePr>
          <ns0:nvPr>
            <ns0:extLst>
              <ns0:ext uri="{D42A27DB-BD31-4B8C-83A1-F6EECF244321}">
                <ns2:modId val="151786297"/>
              </ns0:ext>
            </ns0:extLst>
          </ns0:nvPr>
        </ns0:nvGraphicFramePr>
        <ns0:xfrm>
          <ns1:off x="2681555" y="2983120"/>
          <ns1:ext cx="3238697" cy="540721"/>
        </ns0:xfrm>
        <ns1:graphic>
          <ns1:graphicData uri="http://schemas.openxmlformats.org/presentationml/2006/ole">
            <ns3:AlternateContent>
              <ns3:Choice Requires="v">
                <ns0:oleObj name="Equation" ns4:id="rId2" imgW="1362240" imgH="219240" progId="Equation.3">
                  <ns0:embed/>
                </ns0:oleObj>
              </ns3:Choice>
              <ns3:Fallback>
                <ns0:oleObj name="Equation" ns4:id="rId2" imgW="1362240" imgH="219240" progId="Equation.3">
                  <ns0:embed/>
                  <ns0:pic>
                    <ns0:nvPicPr>
                      <ns0:cNvPr id="0" name="Object 4"/>
                      <ns0:cNvPicPr>
                        <ns1:picLocks noChangeAspect="1" noChangeArrowheads="1"/>
                      </ns0:cNvPicPr>
                      <ns0:nvPr/>
                    </ns0:nvPicPr>
                    <ns0:blipFill>
                      <ns1:blip ns4:embed="rId3">
                        <ns1:extLst>
                          <ns1:ext uri="{28A0092B-C50C-407E-A947-70E740481C1C}">
                            <ns5:useLocalDpi val="0"/>
                          </ns1:ext>
                        </ns1:extLst>
                      </ns1:blip>
                      <ns1:srcRect/>
                      <ns1:stretch>
                        <ns1:fillRect/>
                      </ns1:stretch>
                    </ns0:blipFill>
                    <ns0:spPr bwMode="auto">
                      <ns1:xfrm>
                        <ns1:off x="2681555" y="2983120"/>
                        <ns1:ext cx="3238697" cy="540721"/>
                      </ns1:xfrm>
                      <ns1:prstGeom prst="rect">
                        <ns1:avLst/>
                      </ns1:prstGeom>
                      <ns1:noFill/>
                      <ns1:ln>
                        <ns1:noFill/>
                      </ns1:ln>
                    </ns0:spPr>
                  </ns0:pic>
                </ns0:oleObj>
              </ns3:Fallback>
            </ns3:AlternateContent>
          </ns1:graphicData>
        </ns1:graphic>
      </ns0:graphicFrame>
      <ns0:graphicFrame>
        <ns0:nvGraphicFramePr>
          <ns0:cNvPr id="6" name="Object 5"/>
          <ns0:cNvGraphicFramePr>
            <ns1:graphicFrameLocks noChangeAspect="1"/>
          </ns0:cNvGraphicFramePr>
          <ns0:nvPr>
            <ns0:extLst>
              <ns0:ext uri="{D42A27DB-BD31-4B8C-83A1-F6EECF244321}">
                <ns2:modId val="2121176127"/>
              </ns0:ext>
            </ns0:extLst>
          </ns0:nvPr>
        </ns0:nvGraphicFramePr>
        <ns0:xfrm>
          <ns1:off x="811746" y="1079255"/>
          <ns1:ext cx="1869809" cy="1123184"/>
        </ns0:xfrm>
        <ns1:graphic>
          <ns1:graphicData uri="http://schemas.openxmlformats.org/presentationml/2006/ole">
            <ns3:AlternateContent>
              <ns3:Choice Requires="v">
                <ns0:oleObj name="Equation" ns4:id="rId4" imgW="722160" imgH="429480" progId="Equation.3">
                  <ns0:embed/>
                </ns0:oleObj>
              </ns3:Choice>
              <ns3:Fallback>
                <ns0:oleObj name="Equation" ns4:id="rId4" imgW="722160" imgH="429480" progId="Equation.3">
                  <ns0:embed/>
                  <ns0:pic>
                    <ns0:nvPicPr>
                      <ns0:cNvPr id="0" name="Object 633"/>
                      <ns0:cNvPicPr>
                        <ns1:picLocks noChangeAspect="1" noChangeArrowheads="1"/>
                      </ns0:cNvPicPr>
                      <ns0:nvPr/>
                    </ns0:nvPicPr>
                    <ns0:blipFill>
                      <ns1:blip ns4:embed="rId5">
                        <ns1:extLst>
                          <ns1:ext uri="{28A0092B-C50C-407E-A947-70E740481C1C}">
                            <ns5:useLocalDpi val="0"/>
                          </ns1:ext>
                        </ns1:extLst>
                      </ns1:blip>
                      <ns1:srcRect/>
                      <ns1:stretch>
                        <ns1:fillRect/>
                      </ns1:stretch>
                    </ns0:blipFill>
                    <ns0:spPr bwMode="auto">
                      <ns1:xfrm>
                        <ns1:off x="811746" y="1079255"/>
                        <ns1:ext cx="1869809" cy="1123184"/>
                      </ns1:xfrm>
                      <ns1:prstGeom prst="rect">
                        <ns1:avLst/>
                      </ns1:prstGeom>
                      <ns1:noFill/>
                      <ns1:ln>
                        <ns1:noFill/>
                      </ns1:ln>
                    </ns0:spPr>
                  </ns0:pic>
                </ns0:oleObj>
              </ns3:Fallback>
            </ns3:AlternateContent>
          </ns1:graphicData>
        </ns1:graphic>
      </ns0:graphicFrame>
      <ns0:sp>
        <ns0:nvSpPr>
          <ns0:cNvPr id="7"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8"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9"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1058888825"/>
      </ns0:ext>
    </ns0:extLst>
  </ns0:cSld>
  <ns0:clrMapOvr>
    <ns1:masterClrMapping/>
  </ns0:clrMapOvr>
</ns0:sld>
</file>

<file path=ppt/slides/slide36.xml><?xml version="1.0" encoding="utf-8"?>
<ns0:sld xmlns:ns0="http://schemas.openxmlformats.org/presentationml/2006/main" xmlns:ns1="http://schemas.openxmlformats.org/drawingml/2006/main" xmlns:ns2="http://schemas.microsoft.com/office/powerpoint/2010/main" xmlns:ns3="http://schemas.openxmlformats.org/markup-compatibility/2006" xmlns:ns4="http://schemas.openxmlformats.org/officeDocument/2006/relationships" xmlns:ns5="http://schemas.microsoft.com/office/drawing/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Heildarhraðalögmál</ns1:t>
            </ns1:r>
          </ns1:p>
        </ns0:txBody>
      </ns0:sp>
      <ns0:sp>
        <ns0:nvSpPr>
          <ns0:cNvPr id="3" name="Content Placeholder 2"/>
          <ns0:cNvSpPr>
            <ns1:spLocks noGrp="1"/>
          </ns0:cNvSpPr>
          <ns0:nvPr>
            <ns0:ph idx="1"/>
          </ns0:nvPr>
        </ns0:nvSpPr>
        <ns0:spPr>
          <ns1:xfrm>
            <ns1:off x="628650" y="955965"/>
            <ns1:ext cx="7886700" cy="4540709"/>
          </ns1:xfrm>
        </ns0:spPr>
        <ns0:txBody>
          <ns1:bodyPr>
            <ns1:normAutofit fontScale="92500" lnSpcReduction="10000"/>
          </ns1:bodyPr>
          <ns1:lstStyle/>
          <ns1:p>
            <ns1:r>
              <ns1:rPr/>
              <ns1:t>Athugið að þegar heildarhraðalögmál eru notuð</ns1:t>
            </ns1:r>
          </ns1:p>
          <ns1:p>
            <ns1:endParaRPr lang="en-US" sz="2300" dirty="0">
              <ns1:sym typeface="Wingdings" pitchFamily="2" charset="2"/>
            </ns1:endParaRPr>
          </ns1:p>
          <ns1:p>
            <ns1:pPr>
              <ns1:buNone/>
            </ns1:pPr>
            <ns1:endParaRPr lang="en-US" sz="2300" dirty="0">
              <ns1:sym typeface="Wingdings" pitchFamily="2" charset="2"/>
            </ns1:endParaRPr>
          </ns1:p>
          <ns1:p>
            <ns1:pPr>
              <ns1:buNone/>
            </ns1:pPr>
            <ns1:endParaRPr lang="en-US" sz="2300" dirty="0">
              <ns1:sym typeface="Wingdings" pitchFamily="2" charset="2"/>
            </ns1:endParaRPr>
          </ns1:p>
          <ns1:p>
            <ns1:pPr>
              <ns1:buNone/>
            </ns1:pPr>
            <ns1:endParaRPr lang="en-US" sz="2300" dirty="0">
              <ns1:sym typeface="Wingdings" pitchFamily="2" charset="2"/>
            </ns1:endParaRPr>
          </ns1:p>
          <ns1:p>
            <ns1:r>
              <ns1:rPr/>
              <ns1:t>Magn hvarfefnis (A) þarf ekki alltaf að vera gefið upp í mólstyrk (M) eins og jöfnurnar gefa til kynna.</ns1:t>
            </ns1:r>
          </ns1:p>
          <ns1:p>
            <ns1:pPr marL="0" indent="0">
              <ns1:buNone/>
            </ns1:pPr>
            <ns1:r>
              <ns1:rPr lang="en-US" sz="2300" dirty="0">
                <ns1:sym typeface="Wingdings" pitchFamily="2" charset="2"/>
              </ns1:rPr>
              <ns1:t> </ns1:t>
            </ns1:r>
            <ns1:endParaRPr lang="en-US" sz="2300" i="1" dirty="0">
              <ns1:sym typeface="Wingdings" pitchFamily="2" charset="2"/>
            </ns1:endParaRPr>
          </ns1:p>
          <ns1:p>
            <ns1:r>
              <ns1:rPr/>
              <ns1:t>Magnið má einnig gefa upp í</ns1:t>
            </ns1:r>
          </ns1:p>
          <ns1:p>
            <ns1:pPr lvl="1"/>
            <ns1:r>
              <ns1:rPr/>
              <ns1:t>Massa (g, mg, o.s.frv.)</ns1:t>
            </ns1:r>
          </ns1:p>
          <ns1:p>
            <ns1:pPr lvl="1"/>
            <ns1:r>
              <ns1:rPr/>
              <ns1:t>Fjölda sameinda eða frumeinda</ns1:t>
            </ns1:r>
          </ns1:p>
          <ns1:p>
            <ns1:pPr lvl="1"/>
            <ns1:r>
              <ns1:rPr/>
              <ns1:t>Öðrum styrkeiningum eins og g/L</ns1:t>
            </ns1:r>
          </ns1:p>
          <ns1:p>
            <ns1:pPr lvl="1"/>
            <ns1:r>
              <ns1:rPr/>
              <ns1:t>Hlutþrýstingi ef A er gas (að því gefnu að rúmmál og hitastig haldist stöðug).</ns1:t>
            </ns1:r>
          </ns1:p>
          <ns1:p>
            <ns1:endParaRPr lang="en-US" dirty="0"/>
          </ns1:p>
        </ns0:txBody>
      </ns0:sp>
      <ns0:graphicFrame>
        <ns0:nvGraphicFramePr>
          <ns0:cNvPr id="5" name="Object 4"/>
          <ns0:cNvGraphicFramePr>
            <ns1:graphicFrameLocks noChangeAspect="1"/>
          </ns0:cNvGraphicFramePr>
          <ns0:nvPr>
            <ns0:extLst>
              <ns0:ext uri="{D42A27DB-BD31-4B8C-83A1-F6EECF244321}">
                <ns2:modId val="2616054515"/>
              </ns0:ext>
            </ns0:extLst>
          </ns0:nvPr>
        </ns0:nvGraphicFramePr>
        <ns0:xfrm>
          <ns1:off x="1776329" y="1513465"/>
          <ns1:ext cx="1768254" cy="1062181"/>
        </ns0:xfrm>
        <ns1:graphic>
          <ns1:graphicData uri="http://schemas.openxmlformats.org/presentationml/2006/ole">
            <ns3:AlternateContent>
              <ns3:Choice Requires="v">
                <ns0:oleObj name="Equation" ns4:id="rId2" imgW="722160" imgH="429480" progId="Equation.3">
                  <ns0:embed/>
                </ns0:oleObj>
              </ns3:Choice>
              <ns3:Fallback>
                <ns0:oleObj name="Equation" ns4:id="rId2" imgW="722160" imgH="429480" progId="Equation.3">
                  <ns0:embed/>
                  <ns0:pic>
                    <ns0:nvPicPr>
                      <ns0:cNvPr id="0" name="Object 4"/>
                      <ns0:cNvPicPr>
                        <ns1:picLocks noChangeAspect="1" noChangeArrowheads="1"/>
                      </ns0:cNvPicPr>
                      <ns0:nvPr/>
                    </ns0:nvPicPr>
                    <ns0:blipFill>
                      <ns1:blip ns4:embed="rId3">
                        <ns1:extLst>
                          <ns1:ext uri="{28A0092B-C50C-407E-A947-70E740481C1C}">
                            <ns5:useLocalDpi val="0"/>
                          </ns1:ext>
                        </ns1:extLst>
                      </ns1:blip>
                      <ns1:srcRect/>
                      <ns1:stretch>
                        <ns1:fillRect/>
                      </ns1:stretch>
                    </ns0:blipFill>
                    <ns0:spPr bwMode="auto">
                      <ns1:xfrm>
                        <ns1:off x="1776329" y="1513465"/>
                        <ns1:ext cx="1768254" cy="1062181"/>
                      </ns1:xfrm>
                      <ns1:prstGeom prst="rect">
                        <ns1:avLst/>
                      </ns1:prstGeom>
                      <ns1:noFill/>
                      <ns1:ln>
                        <ns1:noFill/>
                      </ns1:ln>
                    </ns0:spPr>
                  </ns0:pic>
                </ns0:oleObj>
              </ns3:Fallback>
            </ns3:AlternateContent>
          </ns1:graphicData>
        </ns1:graphic>
      </ns0:graphicFrame>
      <ns0:graphicFrame>
        <ns0:nvGraphicFramePr>
          <ns0:cNvPr id="6" name="Object 5"/>
          <ns0:cNvGraphicFramePr>
            <ns1:graphicFrameLocks noChangeAspect="1"/>
          </ns0:cNvGraphicFramePr>
          <ns0:nvPr>
            <ns0:extLst>
              <ns0:ext uri="{D42A27DB-BD31-4B8C-83A1-F6EECF244321}">
                <ns2:modId val="330841213"/>
              </ns0:ext>
            </ns0:extLst>
          </ns0:nvPr>
        </ns0:nvGraphicFramePr>
        <ns0:xfrm>
          <ns1:off x="4664467" y="1770027"/>
          <ns1:ext cx="3105364" cy="518759"/>
        </ns0:xfrm>
        <ns1:graphic>
          <ns1:graphicData uri="http://schemas.openxmlformats.org/presentationml/2006/ole">
            <ns3:AlternateContent>
              <ns3:Choice Requires="v">
                <ns0:oleObj name="Equation" ns4:id="rId4" imgW="1362240" imgH="219240" progId="Equation.3">
                  <ns0:embed/>
                </ns0:oleObj>
              </ns3:Choice>
              <ns3:Fallback>
                <ns0:oleObj name="Equation" ns4:id="rId4" imgW="1362240" imgH="219240" progId="Equation.3">
                  <ns0:embed/>
                  <ns0:pic>
                    <ns0:nvPicPr>
                      <ns0:cNvPr id="0" name="Object 372"/>
                      <ns0:cNvPicPr>
                        <ns1:picLocks noChangeAspect="1" noChangeArrowheads="1"/>
                      </ns0:cNvPicPr>
                      <ns0:nvPr/>
                    </ns0:nvPicPr>
                    <ns0:blipFill>
                      <ns1:blip ns4:embed="rId5">
                        <ns1:extLst>
                          <ns1:ext uri="{28A0092B-C50C-407E-A947-70E740481C1C}">
                            <ns5:useLocalDpi val="0"/>
                          </ns1:ext>
                        </ns1:extLst>
                      </ns1:blip>
                      <ns1:srcRect/>
                      <ns1:stretch>
                        <ns1:fillRect/>
                      </ns1:stretch>
                    </ns0:blipFill>
                    <ns0:spPr bwMode="auto">
                      <ns1:xfrm>
                        <ns1:off x="4664467" y="1770027"/>
                        <ns1:ext cx="3105364" cy="518759"/>
                      </ns1:xfrm>
                      <ns1:prstGeom prst="rect">
                        <ns1:avLst/>
                      </ns1:prstGeom>
                      <ns1:noFill/>
                      <ns1:ln>
                        <ns1:noFill/>
                      </ns1:ln>
                    </ns0:spPr>
                  </ns0:pic>
                </ns0:oleObj>
              </ns3:Fallback>
            </ns3:AlternateContent>
          </ns1:graphicData>
        </ns1:graphic>
      </ns0:graphicFrame>
      <ns0:sp>
        <ns0:nvSpPr>
          <ns0:cNvPr id="7"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8"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9"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550384657"/>
      </ns0:ext>
    </ns0:extLst>
  </ns0:cSld>
  <ns0:clrMapOvr>
    <ns1:masterClrMapping/>
  </ns0:clrMapOvr>
</ns0: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12.9</a:t>
            </a:r>
          </a:p>
        </p:txBody>
      </p:sp>
      <p:sp>
        <p:nvSpPr>
          <p:cNvPr id="7" name="Figure Legend"/>
          <p:cNvSpPr>
            <a:spLocks noGrp="1"/>
          </p:cNvSpPr>
          <p:nvPr>
            <p:ph type="body" sz="quarter" idx="14"/>
          </p:nvPr>
        </p:nvSpPr>
        <p:spPr>
          <a:xfrm>
            <a:off x="457200" y="5178056"/>
            <a:ext cx="8062912" cy="832308"/>
          </a:xfrm>
        </p:spPr>
        <p:txBody>
          <a:bodyPr>
            <a:normAutofit/>
          </a:bodyPr>
          <a:lstStyle/>
          <a:p>
            <a:pPr marL="0" indent="0">
              <a:buNone/>
            </a:pPr>
            <a:r>
              <a:rPr/>
              <a:t>Línulega sambandið milli ln[H2O2] og tíma sýnir að niðurbrot vetnisperoxíðs er fyrsta stigs hvarf.</a:t>
            </a:r>
          </a:p>
        </p:txBody>
      </p:sp>
      <p:pic>
        <p:nvPicPr>
          <p:cNvPr id="24579" name="Picture 2" descr="slide_0037_img_002.png"/>
          <p:cNvPicPr>
            <a:picLocks noChangeAspect="1"/>
          </p:cNvPicPr>
          <p:nvPr/>
        </p:nvPicPr>
        <p:blipFill>
          <a:blip r:embed="rId4"/>
          <a:srcRect/>
          <a:stretch>
            <a:fillRect/>
          </a:stretch>
        </p:blipFill>
        <p:spPr>
          <a:xfrm>
            <a:off x="1629327" y="1145410"/>
            <a:ext cx="5260569" cy="3754338"/>
          </a:xfrm>
          <a:prstGeom prst="rect">
            <a:avLst/>
          </a:prstGeom>
        </p:spPr>
      </p:pic>
      <p:sp>
        <p:nvSpPr>
          <p:cNvPr id="2458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58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458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213561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Dæmi 12.7</a:t>
            </a:r>
            <a:endParaRPr lang="en-US" dirty="0"/>
          </a:p>
        </p:txBody>
      </p:sp>
      <p:sp>
        <p:nvSpPr>
          <p:cNvPr id="7" name="Figure Legend" hidden="1"/>
          <p:cNvSpPr>
            <a:spLocks noGrp="1"/>
          </p:cNvSpPr>
          <p:nvPr>
            <p:ph type="body" sz="quarter" idx="14"/>
          </p:nvPr>
        </p:nvSpPr>
        <p:spPr/>
        <p:txBody>
          <a:bodyPr>
            <a:normAutofit/>
          </a:bodyPr>
          <a:lstStyle/>
          <a:p>
            <a:endParaRPr lang="en-US" sz="1600" dirty="0"/>
          </a:p>
        </p:txBody>
      </p:sp>
      <p:pic>
        <p:nvPicPr>
          <p:cNvPr id="22531" name="Picture 2" descr="slide_0038_img_002.png"/>
          <p:cNvPicPr>
            <a:picLocks noChangeAspect="1"/>
          </p:cNvPicPr>
          <p:nvPr/>
        </p:nvPicPr>
        <p:blipFill>
          <a:blip r:embed="rId4"/>
          <a:srcRect/>
          <a:stretch>
            <a:fillRect/>
          </a:stretch>
        </p:blipFill>
        <p:spPr>
          <a:xfrm>
            <a:off x="1735617" y="1498120"/>
            <a:ext cx="5451992" cy="3162854"/>
          </a:xfrm>
          <a:prstGeom prst="rect">
            <a:avLst/>
          </a:prstGeom>
        </p:spPr>
      </p:pic>
      <p:sp>
        <p:nvSpPr>
          <p:cNvPr id="2253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53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253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087343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12.10</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Þessi tvö línurit sýna fyrsta og annars stigs ferla fyrir tvenndarmyndun C4H6. Línuleg tilhneiging í annars stigs línuritinu (hægra megin) gefur til kynna að hvarfið fylgi annars stigs hvarfhraðafræði.</a:t>
            </a:r>
          </a:p>
        </p:txBody>
      </p:sp>
      <p:pic>
        <p:nvPicPr>
          <p:cNvPr id="20483" name="Picture 2" descr="slide_0039_img_002.png"/>
          <p:cNvPicPr>
            <a:picLocks noChangeAspect="1"/>
          </p:cNvPicPr>
          <p:nvPr/>
        </p:nvPicPr>
        <p:blipFill>
          <a:blip r:embed="rId4"/>
          <a:srcRect/>
          <a:stretch>
            <a:fillRect/>
          </a:stretch>
        </p:blipFill>
        <p:spPr>
          <a:xfrm>
            <a:off x="780458" y="1516801"/>
            <a:ext cx="7517917" cy="2736222"/>
          </a:xfrm>
          <a:prstGeom prst="rect">
            <a:avLst/>
          </a:prstGeom>
        </p:spPr>
      </p:pic>
      <p:sp>
        <p:nvSpPr>
          <p:cNvPr id="2048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48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048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741224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Dæmi 12.9</a:t>
            </a:r>
            <a:endParaRPr lang="en-US" dirty="0"/>
          </a:p>
        </p:txBody>
      </p:sp>
      <p:sp>
        <p:nvSpPr>
          <p:cNvPr id="7" name="Figure Legend" hidden="1"/>
          <p:cNvSpPr>
            <a:spLocks noGrp="1"/>
          </p:cNvSpPr>
          <p:nvPr>
            <p:ph type="body" sz="quarter" idx="14"/>
          </p:nvPr>
        </p:nvSpPr>
        <p:spPr/>
        <p:txBody>
          <a:bodyPr>
            <a:normAutofit/>
          </a:bodyPr>
          <a:lstStyle/>
          <a:p>
            <a:endParaRPr lang="en-US" sz="1600" dirty="0"/>
          </a:p>
        </p:txBody>
      </p:sp>
      <p:pic>
        <p:nvPicPr>
          <p:cNvPr id="23555" name="Picture 2" descr="slide_0040_img_002.png"/>
          <p:cNvPicPr>
            <a:picLocks noChangeAspect="1"/>
          </p:cNvPicPr>
          <p:nvPr/>
        </p:nvPicPr>
        <p:blipFill>
          <a:blip r:embed="rId4"/>
          <a:srcRect/>
          <a:stretch>
            <a:fillRect/>
          </a:stretch>
        </p:blipFill>
        <p:spPr>
          <a:xfrm>
            <a:off x="1469176" y="1296988"/>
            <a:ext cx="5973614" cy="4023892"/>
          </a:xfrm>
          <a:prstGeom prst="rect">
            <a:avLst/>
          </a:prstGeom>
        </p:spPr>
      </p:pic>
      <p:sp>
        <p:nvSpPr>
          <p:cNvPr id="2355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55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355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52152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12.11</a:t>
            </a:r>
            <a:endParaRPr lang="en-US" sz="2400" dirty="0">
              <a:solidFill>
                <a:srgbClr val="6CB255"/>
              </a:solidFill>
            </a:endParaRPr>
          </a:p>
        </p:txBody>
      </p:sp>
      <p:sp>
        <p:nvSpPr>
          <p:cNvPr id="14" name="Figure Legend"/>
          <p:cNvSpPr>
            <a:spLocks noGrp="1"/>
          </p:cNvSpPr>
          <p:nvPr>
            <p:ph type="body" sz="quarter" idx="14"/>
          </p:nvPr>
        </p:nvSpPr>
        <p:spPr>
          <a:xfrm>
            <a:off x="5528929" y="1107617"/>
            <a:ext cx="2991183" cy="5256973"/>
          </a:xfrm>
        </p:spPr>
        <p:txBody>
          <a:bodyPr>
            <a:noAutofit/>
          </a:bodyPr>
          <a:lstStyle/>
          <a:p>
            <a:pPr marL="0" indent="0">
              <a:buNone/>
            </a:pPr>
            <a:r>
              <a:rPr/>
              <a:t>Sundrun NH3 á yfirborði volframs (W) er núllta stigs efnahvarf, en á yfirborði kvars (SiO2) er efnahvarfið fyrsta stigs.</a:t>
            </a:r>
          </a:p>
        </p:txBody>
      </p:sp>
      <p:pic>
        <p:nvPicPr>
          <p:cNvPr id="21507" name="Picture 2" descr="slide_0041_img_002.png"/>
          <p:cNvPicPr>
            <a:picLocks noChangeAspect="1"/>
          </p:cNvPicPr>
          <p:nvPr/>
        </p:nvPicPr>
        <p:blipFill>
          <a:blip r:embed="rId4"/>
          <a:srcRect/>
          <a:stretch>
            <a:fillRect/>
          </a:stretch>
        </p:blipFill>
        <p:spPr>
          <a:xfrm>
            <a:off x="568066" y="1236774"/>
            <a:ext cx="4457701" cy="4503738"/>
          </a:xfrm>
          <a:prstGeom prst="rect">
            <a:avLst/>
          </a:prstGeom>
        </p:spPr>
      </p:pic>
      <p:sp>
        <p:nvSpPr>
          <p:cNvPr id="2150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50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15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496510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Helmingunartími: Fyrsta stigs hvarf</a:t>
            </a:r>
          </a:p>
        </p:txBody>
      </p:sp>
      <p:sp>
        <p:nvSpPr>
          <p:cNvPr id="3" name="Content Placeholder 2"/>
          <p:cNvSpPr>
            <a:spLocks noGrp="1"/>
          </p:cNvSpPr>
          <p:nvPr>
            <p:ph idx="1"/>
          </p:nvPr>
        </p:nvSpPr>
        <p:spPr>
          <a:xfrm>
            <a:off x="628650" y="955965"/>
            <a:ext cx="7886700" cy="4561257"/>
          </a:xfrm>
        </p:spPr>
        <p:txBody>
          <a:bodyPr/>
          <a:lstStyle/>
          <a:p>
            <a:r>
              <a:rPr/>
              <a:t>Helmingunartími (t1/2) hvarfs er sá tími sem það tekur helming af tilteknu magni hvarfefnis að eyðast.</a:t>
            </a:r>
          </a:p>
          <a:p>
            <a:endParaRPr lang="en-US" i="1" dirty="0"/>
          </a:p>
          <a:p>
            <a:r>
              <a:rPr/>
              <a:t>Fyrir fyrsta stigs hvarf, við helmingunartíma, t1/2</a:t>
            </a:r>
            <a:endParaRPr lang="en-US" dirty="0"/>
          </a:p>
          <a:p>
            <a:pPr lvl="1"/>
            <a:r>
              <a:rPr lang="en-US" dirty="0">
                <a:solidFill>
                  <a:schemeClr val="accent3"/>
                </a:solidFill>
              </a:rPr>
              <a:t>[</a:t>
            </a:r>
            <a:r>
              <a:rPr lang="en-US" i="1" dirty="0">
                <a:solidFill>
                  <a:schemeClr val="accent3"/>
                </a:solidFill>
              </a:rPr>
              <a:t>A</a:t>
            </a:r>
            <a:r>
              <a:rPr lang="en-US" dirty="0">
                <a:solidFill>
                  <a:schemeClr val="accent3"/>
                </a:solidFill>
              </a:rPr>
              <a:t>]</a:t>
            </a:r>
            <a:r>
              <a:rPr lang="en-US" i="1" baseline="-25000" dirty="0">
                <a:solidFill>
                  <a:schemeClr val="accent3"/>
                </a:solidFill>
              </a:rPr>
              <a:t>t</a:t>
            </a:r>
            <a:r>
              <a:rPr lang="en-US" dirty="0">
                <a:solidFill>
                  <a:schemeClr val="accent3"/>
                </a:solidFill>
              </a:rPr>
              <a:t> = ½[</a:t>
            </a:r>
            <a:r>
              <a:rPr lang="en-US" i="1" dirty="0">
                <a:solidFill>
                  <a:schemeClr val="accent3"/>
                </a:solidFill>
              </a:rPr>
              <a:t>A</a:t>
            </a:r>
            <a:r>
              <a:rPr lang="en-US" dirty="0">
                <a:solidFill>
                  <a:schemeClr val="accent3"/>
                </a:solidFill>
              </a:rPr>
              <a:t>]</a:t>
            </a:r>
            <a:r>
              <a:rPr lang="en-US" baseline="-25000" dirty="0">
                <a:solidFill>
                  <a:schemeClr val="accent3"/>
                </a:solidFill>
              </a:rPr>
              <a:t>0 </a:t>
            </a:r>
          </a:p>
          <a:p>
            <a:pPr lvl="1"/>
            <a:r>
              <a:rPr/>
              <a:t>Leyst fyrir t í ln[A]t = –kt + ln[A]0</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137734769"/>
              </p:ext>
            </p:extLst>
          </p:nvPr>
        </p:nvGraphicFramePr>
        <p:xfrm>
          <a:off x="3359649" y="3611381"/>
          <a:ext cx="2351534" cy="731679"/>
        </p:xfrm>
        <a:graphic>
          <a:graphicData uri="http://schemas.openxmlformats.org/presentationml/2006/ole">
            <mc:AlternateContent xmlns:mc="http://schemas.openxmlformats.org/markup-compatibility/2006">
              <mc:Choice xmlns:v="urn:schemas-microsoft-com:vml" Requires="v">
                <p:oleObj name="Equation" r:id="rId2" imgW="1143000" imgH="355600" progId="Equation.3">
                  <p:embed/>
                </p:oleObj>
              </mc:Choice>
              <mc:Fallback>
                <p:oleObj name="Equation" r:id="rId2" imgW="1143000" imgH="35560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9649" y="3611381"/>
                        <a:ext cx="2351534" cy="731679"/>
                      </a:xfrm>
                      <a:prstGeom prst="rect">
                        <a:avLst/>
                      </a:prstGeom>
                      <a:noFill/>
                      <a:ln>
                        <a:noFill/>
                      </a:ln>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058465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Helmingunartími: Fyrsta stigs hvarf</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r>
              <a:rPr/>
              <a:t>Athugið að fyrir fyrsta stigs hvarf er helmingunartíminn óháður upphafsstyrk hvarfefnis.</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972868836"/>
              </p:ext>
            </p:extLst>
          </p:nvPr>
        </p:nvGraphicFramePr>
        <p:xfrm>
          <a:off x="2979504" y="1393255"/>
          <a:ext cx="2666002" cy="830243"/>
        </p:xfrm>
        <a:graphic>
          <a:graphicData uri="http://schemas.openxmlformats.org/presentationml/2006/ole">
            <mc:AlternateContent xmlns:mc="http://schemas.openxmlformats.org/markup-compatibility/2006">
              <mc:Choice xmlns:v="urn:schemas-microsoft-com:vml" Requires="v">
                <p:oleObj name="Equation" r:id="rId2" imgW="1143000" imgH="355600" progId="Equation.3">
                  <p:embed/>
                </p:oleObj>
              </mc:Choice>
              <mc:Fallback>
                <p:oleObj name="Equation" r:id="rId2" imgW="1143000" imgH="355600" progId="Equation.3">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9504" y="1393255"/>
                        <a:ext cx="2666002" cy="830243"/>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277655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12.12</a:t>
            </a:r>
          </a:p>
        </p:txBody>
      </p:sp>
      <p:sp>
        <p:nvSpPr>
          <p:cNvPr id="7" name="Figure Legend"/>
          <p:cNvSpPr>
            <a:spLocks noGrp="1"/>
          </p:cNvSpPr>
          <p:nvPr>
            <p:ph type="body" sz="quarter" idx="14"/>
          </p:nvPr>
        </p:nvSpPr>
        <p:spPr>
          <a:xfrm>
            <a:off x="457199" y="4843982"/>
            <a:ext cx="8062912" cy="1166382"/>
          </a:xfrm>
        </p:spPr>
        <p:txBody>
          <a:bodyPr>
            <a:normAutofit/>
          </a:bodyPr>
          <a:lstStyle/>
          <a:p>
            <a:pPr marL="0" indent="0">
              <a:buNone/>
            </a:pPr>
            <a:r>
              <a:rPr/>
              <a:t>Sundrun H2O2 (2H2O2 ⟶ 2H2O + O2) við 40 °C er sýnd. Styrkur litarins táknar styrk H2O2 á tilgreindum tímum; H2O2 er í raun litlaust.</a:t>
            </a:r>
          </a:p>
        </p:txBody>
      </p:sp>
      <p:pic>
        <p:nvPicPr>
          <p:cNvPr id="9" name="Figure" descr="A diagram of 5 beakers is shown, each approximately half-filled with colored substances. Beneath each beaker are three rows of text. The first beaker contains a bright green substance and is labeled below as, “1.000 M, 0 s, and ( 0 h ).” The second beaker contains a slightly lighter green substance and is labeled below as, “0.500 M, 2.16 times 10 superscript 4 s, and ( 6 h ).” The third beaker contains an even lighter green substance and is labeled below as, “0.250 M, 4.32 times 10 superscript 4 s, and ( 12 h ).” The fourth beaker contains a green tinted substance and is labeled below as, “0.125 M, 6.48 times 10 superscript 4 s, and ( 18 h ).” The fifth beaker contains a colorless substance and is labeled below as, “0.0625 M, 8.64 times 10 superscript 4 s, and ( 24 h ).”">
            <a:extLst>
              <a:ext uri="{FF2B5EF4-FFF2-40B4-BE49-F238E27FC236}">
                <a16:creationId xmlns:a16="http://schemas.microsoft.com/office/drawing/2014/main" id="{33228BCB-567F-4669-A05E-D10572B53C54}"/>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18904" b="-18904"/>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82945089"/>
      </p:ext>
    </p:extLst>
  </p:cSld>
  <p:clrMapOvr>
    <a:masterClrMapping/>
  </p:clrMapOvr>
</p:sld>
</file>

<file path=ppt/slides/slide45.xml><?xml version="1.0" encoding="utf-8"?>
<ns0:sld xmlns:ns0="http://schemas.openxmlformats.org/presentationml/2006/main" xmlns:ns1="http://schemas.openxmlformats.org/drawingml/2006/main" xmlns:ns2="http://schemas.microsoft.com/office/powerpoint/2010/main" xmlns:ns3="http://schemas.openxmlformats.org/markup-compatibility/2006" xmlns:ns4="http://schemas.openxmlformats.org/officeDocument/2006/relationships" xmlns:ns5="http://schemas.microsoft.com/office/drawing/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Heildarhraðalögmál annars stigs</ns1:t>
            </ns1:r>
          </ns1:p>
        </ns0:txBody>
      </ns0:sp>
      <ns0:sp>
        <ns0:nvSpPr>
          <ns0:cNvPr id="3" name="Content Placeholder 2"/>
          <ns0:cNvSpPr>
            <ns1:spLocks noGrp="1"/>
          </ns0:cNvSpPr>
          <ns0:nvPr>
            <ns0:ph idx="1"/>
          </ns0:nvPr>
        </ns0:nvSpPr>
        <ns0:spPr>
          <ns1:xfrm>
            <ns1:off x="628650" y="955965"/>
            <ns1:ext cx="7886700" cy="5126336"/>
          </ns1:xfrm>
        </ns0:spPr>
        <ns0:txBody>
          <ns1:bodyPr/>
          <ns1:lstStyle/>
          <ns1:p>
            <ns1:r>
              <ns1:rPr/>
              <ns1:t>Fyrir A → myndefni, hraði = k[A]2</ns1:t>
            </ns1:r>
          </ns1:p>
          <ns1:p>
            <ns1:endParaRPr lang="en-US" baseline="30000" dirty="0">
              <ns1:sym typeface="Wingdings" pitchFamily="2" charset="2"/>
            </ns1:endParaRPr>
          </ns1:p>
          <ns1:p>
            <ns1:r>
              <ns1:rPr/>
              <ns1:t>Heildun með tilliti til tíma gefur okkur:</ns1:t>
            </ns1:r>
          </ns1:p>
          <ns1:p>
            <ns1:endParaRPr lang="en-US" b="1" dirty="0">
              <ns1:sym typeface="Wingdings" pitchFamily="2" charset="2"/>
            </ns1:endParaRPr>
          </ns1:p>
          <ns1:p>
            <ns1:endParaRPr lang="en-US" b="1" dirty="0">
              <ns1:sym typeface="Wingdings" pitchFamily="2" charset="2"/>
            </ns1:endParaRPr>
          </ns1:p>
          <ns1:p>
            <ns1:endParaRPr lang="en-US" b="1" dirty="0"/>
          </ns1:p>
          <ns1:p>
            <ns1:endParaRPr lang="en-US" dirty="0"/>
          </ns1:p>
          <ns1:p>
            <ns1:endParaRPr lang="en-US" dirty="0"/>
          </ns1:p>
          <ns1:p>
            <ns1:endParaRPr lang="en-US" dirty="0"/>
          </ns1:p>
          <ns1:p>
            <ns1:endParaRPr lang="en-US" dirty="0"/>
          </ns1:p>
          <ns1:p>
            <ns1:endParaRPr lang="en-US" dirty="0"/>
          </ns1:p>
          <ns1:p>
            <ns1:r>
              <ns1:rPr/>
              <ns1:t>Helmingunartími annars stigs hvarfs er háður upphafsstyrk hvarfefnis.</ns1:t>
            </ns1:r>
          </ns1:p>
          <ns1:p>
            <ns1:endParaRPr lang="en-US" dirty="0"/>
          </ns1:p>
        </ns0:txBody>
      </ns0:sp>
      <ns0:graphicFrame>
        <ns0:nvGraphicFramePr>
          <ns0:cNvPr id="5" name="Object 4"/>
          <ns0:cNvGraphicFramePr>
            <ns1:graphicFrameLocks noChangeAspect="1"/>
          </ns0:cNvGraphicFramePr>
          <ns0:nvPr>
            <ns0:extLst>
              <ns0:ext uri="{D42A27DB-BD31-4B8C-83A1-F6EECF244321}">
                <ns2:modId val="1011892635"/>
              </ns0:ext>
            </ns0:extLst>
          </ns0:nvPr>
        </ns0:nvGraphicFramePr>
        <ns0:xfrm>
          <ns1:off x="1500911" y="2445249"/>
          <ns1:ext cx="2276840" cy="2858008"/>
        </ns0:xfrm>
        <ns1:graphic>
          <ns1:graphicData uri="http://schemas.openxmlformats.org/presentationml/2006/ole">
            <ns3:AlternateContent>
              <ns3:Choice Requires="v">
                <ns0:oleObj name="Equation" ns4:id="rId2" imgW="1041400" imgH="1308100" progId="Equation.3">
                  <ns0:embed/>
                </ns0:oleObj>
              </ns3:Choice>
              <ns3:Fallback>
                <ns0:oleObj name="Equation" ns4:id="rId2" imgW="1041400" imgH="1308100" progId="Equation.3">
                  <ns0:embed/>
                  <ns0:pic>
                    <ns0:nvPicPr>
                      <ns0:cNvPr id="0" name="Object 4"/>
                      <ns0:cNvPicPr>
                        <ns1:picLocks noChangeAspect="1" noChangeArrowheads="1"/>
                      </ns0:cNvPicPr>
                      <ns0:nvPr/>
                    </ns0:nvPicPr>
                    <ns0:blipFill>
                      <ns1:blip ns4:embed="rId3">
                        <ns1:extLst>
                          <ns1:ext uri="{28A0092B-C50C-407E-A947-70E740481C1C}">
                            <ns5:useLocalDpi val="0"/>
                          </ns1:ext>
                        </ns1:extLst>
                      </ns1:blip>
                      <ns1:srcRect/>
                      <ns1:stretch>
                        <ns1:fillRect/>
                      </ns1:stretch>
                    </ns0:blipFill>
                    <ns0:spPr bwMode="auto">
                      <ns1:xfrm>
                        <ns1:off x="1500911" y="2445249"/>
                        <ns1:ext cx="2276840" cy="2858008"/>
                      </ns1:xfrm>
                      <ns1:prstGeom prst="rect">
                        <ns1:avLst/>
                      </ns1:prstGeom>
                      <ns1:noFill/>
                      <ns1:ln>
                        <ns1:noFill/>
                      </ns1:ln>
                    </ns0:spPr>
                  </ns0:pic>
                </ns0:oleObj>
              </ns3:Fallback>
            </ns3:AlternateContent>
          </ns1:graphicData>
        </ns1:graphic>
      </ns0:graphicFrame>
      <ns0:sp>
        <ns0:nvSpPr>
          <ns0:cNvPr id="6"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7"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8"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3771281971"/>
      </ns0:ext>
    </ns0:extLst>
  </ns0:cSld>
  <ns0:clrMapOvr>
    <ns1:masterClrMapping/>
  </ns0:clrMapOvr>
</ns0:sld>
</file>

<file path=ppt/slides/slide46.xml><?xml version="1.0" encoding="utf-8"?>
<ns0:sld xmlns:ns0="http://schemas.openxmlformats.org/presentationml/2006/main" xmlns:ns1="http://schemas.openxmlformats.org/drawingml/2006/main" xmlns:ns2="http://schemas.microsoft.com/office/powerpoint/2010/main" xmlns:ns3="http://schemas.openxmlformats.org/markup-compatibility/2006" xmlns:ns4="http://schemas.openxmlformats.org/officeDocument/2006/relationships">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Heildarhraðalögmál núllta stigs</ns1:t>
            </ns1:r>
          </ns1:p>
        </ns0:txBody>
      </ns0:sp>
      <ns0:sp>
        <ns0:nvSpPr>
          <ns0:cNvPr id="3" name="Content Placeholder 2"/>
          <ns0:cNvSpPr>
            <ns1:spLocks noGrp="1"/>
          </ns0:cNvSpPr>
          <ns0:nvPr>
            <ns0:ph idx="1"/>
          </ns0:nvPr>
        </ns0:nvSpPr>
        <ns0:spPr>
          <ns1:xfrm>
            <ns1:off x="628650" y="955965"/>
            <ns1:ext cx="7886700" cy="5198255"/>
          </ns1:xfrm>
        </ns0:spPr>
        <ns0:txBody>
          <ns1:bodyPr>
            <ns1:normAutofit/>
          </ns1:bodyPr>
          <ns1:lstStyle/>
          <ns1:p>
            <ns1:r>
              <ns1:rPr/>
              <ns1:t>Fyrir efnahvarf af núllta stigi: A → myndefni</ns1:t>
            </ns1:r>
          </ns1:p>
          <ns1:p>
            <ns1:endParaRPr lang="en-US" dirty="0">
              <ns1:sym typeface="Wingdings" pitchFamily="2" charset="2"/>
            </ns1:endParaRPr>
          </ns1:p>
          <ns1:p>
            <ns1:endParaRPr lang="en-US" dirty="0">
              <ns1:sym typeface="Wingdings" pitchFamily="2" charset="2"/>
            </ns1:endParaRPr>
          </ns1:p>
          <ns1:p>
            <ns1:r>
              <ns1:rPr/>
              <ns1:t>Heildun með tilliti til tíma gefur okkur:</ns1:t>
            </ns1:r>
            <ns1:endParaRPr lang="en-US" b="1" dirty="0"/>
          </ns1:p>
          <ns1:p>
            <ns1:endParaRPr lang="en-US" dirty="0">
              <ns1:sym typeface="Wingdings" pitchFamily="2" charset="2"/>
            </ns1:endParaRPr>
          </ns1:p>
          <ns1:p>
            <ns1:pPr>
              <ns1:buNone/>
            </ns1:pPr>
            <ns1:endParaRPr lang="en-US" dirty="0">
              <ns1:sym typeface="Wingdings" pitchFamily="2" charset="2"/>
            </ns1:endParaRPr>
          </ns1:p>
          <ns1:p>
            <ns1:pPr>
              <ns1:buNone/>
            </ns1:pPr>
            <ns1:endParaRPr lang="en-US" dirty="0">
              <ns1:sym typeface="Wingdings" pitchFamily="2" charset="2"/>
            </ns1:endParaRPr>
          </ns1:p>
          <ns1:p>
            <ns1:pPr>
              <ns1:buNone/>
            </ns1:pPr>
            <ns1:endParaRPr lang="en-US" dirty="0">
              <ns1:sym typeface="Wingdings" pitchFamily="2" charset="2"/>
            </ns1:endParaRPr>
          </ns1:p>
          <ns1:p>
            <ns1:pPr>
              <ns1:buNone/>
            </ns1:pPr>
            <ns1:endParaRPr lang="en-US" dirty="0">
              <ns1:sym typeface="Wingdings" pitchFamily="2" charset="2"/>
            </ns1:endParaRPr>
          </ns1:p>
          <ns1:p>
            <ns1:pPr>
              <ns1:buNone/>
            </ns1:pPr>
            <ns1:endParaRPr lang="en-US" dirty="0">
              <ns1:sym typeface="Wingdings" pitchFamily="2" charset="2"/>
            </ns1:endParaRPr>
          </ns1:p>
          <ns1:p>
            <ns1:pPr>
              <ns1:buNone/>
            </ns1:pPr>
            <ns1:endParaRPr lang="en-US" dirty="0">
              <ns1:sym typeface="Wingdings" pitchFamily="2" charset="2"/>
            </ns1:endParaRPr>
          </ns1:p>
          <ns1:p>
            <ns1:r>
              <ns1:rPr/>
              <ns1:t>Athugið að helmingunartími efnahvarfs af núllta stigi ER HÁÐUR upphafsstyrk hvarfefnis.</ns1:t>
            </ns1:r>
          </ns1:p>
          <ns1:p>
            <ns1:endParaRPr lang="en-US" dirty="0"/>
          </ns1:p>
        </ns0:txBody>
      </ns0:sp>
      <ns0:graphicFrame>
        <ns0:nvGraphicFramePr>
          <ns0:cNvPr id="5" name="Object 4"/>
          <ns0:cNvGraphicFramePr>
            <ns1:graphicFrameLocks noChangeAspect="1"/>
          </ns0:cNvGraphicFramePr>
          <ns0:nvPr>
            <ns0:extLst>
              <ns0:ext uri="{D42A27DB-BD31-4B8C-83A1-F6EECF244321}">
                <ns2:modId val="3224578918"/>
              </ns0:ext>
            </ns0:extLst>
          </ns0:nvPr>
        </ns0:nvGraphicFramePr>
        <ns0:xfrm>
          <ns1:off x="1449102" y="1558033"/>
          <ns1:ext cx="2568575" cy="3160713"/>
        </ns0:xfrm>
        <ns1:graphic>
          <ns1:graphicData uri="http://schemas.openxmlformats.org/presentationml/2006/ole">
            <ns3:AlternateContent>
              <ns3:Choice Requires="v">
                <ns0:oleObj name="Equation" ns4:id="rId2" imgW="1117440" imgH="1371600" progId="Equation.DSMT4">
                  <ns0:embed/>
                </ns0:oleObj>
              </ns3:Choice>
              <ns3:Fallback>
                <ns0:oleObj name="Equation" ns4:id="rId2" imgW="1117440" imgH="1371600" progId="Equation.DSMT4">
                  <ns0:embed/>
                  <ns0:pic>
                    <ns0:nvPicPr>
                      <ns0:cNvPr id="0" name="Object 4"/>
                      <ns0:cNvPicPr>
                        <ns1:picLocks noChangeAspect="1" noChangeArrowheads="1"/>
                      </ns0:cNvPicPr>
                      <ns0:nvPr/>
                    </ns0:nvPicPr>
                    <ns0:blipFill>
                      <ns1:blip ns4:embed="rId3"/>
                      <ns1:srcRect/>
                      <ns1:stretch>
                        <ns1:fillRect/>
                      </ns1:stretch>
                    </ns0:blipFill>
                    <ns0:spPr bwMode="auto">
                      <ns1:xfrm>
                        <ns1:off x="1449102" y="1558033"/>
                        <ns1:ext cx="2568575" cy="3160713"/>
                      </ns1:xfrm>
                      <ns1:prstGeom prst="rect">
                        <ns1:avLst/>
                      </ns1:prstGeom>
                      <ns1:noFill/>
                      <ns1:ln>
                        <ns1:noFill/>
                      </ns1:ln>
                    </ns0:spPr>
                  </ns0:pic>
                </ns0:oleObj>
              </ns3:Fallback>
            </ns3:AlternateContent>
          </ns1:graphicData>
        </ns1:graphic>
      </ns0:graphicFrame>
      <ns0:sp>
        <ns0:nvSpPr>
          <ns0:cNvPr id="6"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7"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8"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1317835429"/>
      </ns0:ext>
    </ns0:extLst>
  </ns0:cSld>
  <ns0:clrMapOvr>
    <ns1:masterClrMapping/>
  </ns0:clrMapOvr>
</ns0:sld>
</file>

<file path=ppt/slides/slide47.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Námsmarkmið</ns1:t>
            </ns1:r>
          </ns1:p>
        </ns0:txBody>
      </ns0:sp>
      <ns0:sp>
        <ns0:nvSpPr>
          <ns0:cNvPr id="3" name="Content Placeholder 2"/>
          <ns0:cNvSpPr>
            <ns1:spLocks noGrp="1"/>
          </ns0:cNvSpPr>
          <ns0:nvPr>
            <ns0:ph idx="1"/>
          </ns0:nvPr>
        </ns0:nvSpPr>
        <ns0:spPr/>
        <ns0:txBody>
          <ns1:bodyPr/>
          <ns1:lstStyle/>
          <ns1:p>
            <ns1:r>
              <ns1:rPr/>
              <ns1:t>12.5 Árekstrakenningin</ns1:t>
            </ns1:r>
          </ns1:p>
          <ns1:p>
            <ns1:pPr lvl="1"/>
            <ns1:r>
              <ns1:rPr/>
              <ns1:t>Nota forsendur árekstrakenningarinnar til að útskýra áhrif hamar, hitastigs og styrks á hvarfhraða</ns1:t>
            </ns1:r>
          </ns1:p>
          <ns1:p>
            <ns1:pPr lvl="1"/>
            <ns1:r>
              <ns1:rPr/>
              <ns1:t>Skilgreina hugtökin virkjunarorka og hvarfstig</ns1:t>
            </ns1:r>
          </ns1:p>
          <ns1:p>
            <ns1:pPr lvl="1"/>
            <ns1:r>
              <ns1:rPr/>
              <ns1:t>Nota jöfnu Arrheniusar í útreikningum sem tengja hraðafasta við hitastig</ns1:t>
            </ns1:r>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2374889691"/>
      </ns0:ext>
    </ns0:extLst>
  </ns0:cSld>
  <ns0:clrMapOvr>
    <ns1:masterClrMapping/>
  </ns0:clrMapOvr>
</ns0: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Árekstrakenningin</a:t>
            </a:r>
          </a:p>
        </p:txBody>
      </p:sp>
      <p:sp>
        <p:nvSpPr>
          <p:cNvPr id="3" name="Content Placeholder 2"/>
          <p:cNvSpPr>
            <a:spLocks noGrp="1"/>
          </p:cNvSpPr>
          <p:nvPr>
            <p:ph idx="1"/>
          </p:nvPr>
        </p:nvSpPr>
        <p:spPr/>
        <p:txBody>
          <a:bodyPr/>
          <a:lstStyle/>
          <a:p>
            <a:r>
              <a:rPr/>
              <a:t>Árekstrakenningin: Hvarfefni (frumeindir, sameindir eða jónir) verða að rekast á til að hvarfast hvert við annað.</a:t>
            </a:r>
          </a:p>
          <a:p>
            <a:endParaRPr lang="en-US" dirty="0"/>
          </a:p>
          <a:p>
            <a:endParaRPr lang="en-US" dirty="0"/>
          </a:p>
          <a:p>
            <a:r>
              <a:rPr/>
              <a:t>Forsendur árekstrakenningarinnar:</a:t>
            </a:r>
          </a:p>
          <a:p>
            <a:endParaRPr lang="en-US" dirty="0"/>
          </a:p>
          <a:p>
            <a:pPr marL="457200" indent="-457200">
              <a:buFont typeface="+mj-lt"/>
              <a:buAutoNum type="arabicParenR"/>
            </a:pPr>
            <a:r>
              <a:rPr/>
              <a:t>Hvarfhraði er í réttu hlutfalli við tíðni árekstra hvarfefna.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945262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Árekstrar: Virkir og óvirkir</a:t>
            </a:r>
          </a:p>
        </p:txBody>
      </p:sp>
      <p:sp>
        <p:nvSpPr>
          <p:cNvPr id="3" name="Content Placeholder 2"/>
          <p:cNvSpPr>
            <a:spLocks noGrp="1"/>
          </p:cNvSpPr>
          <p:nvPr>
            <p:ph idx="1"/>
          </p:nvPr>
        </p:nvSpPr>
        <p:spPr/>
        <p:txBody>
          <a:bodyPr/>
          <a:lstStyle/>
          <a:p>
            <a:r>
              <a:rPr/>
              <a:t>Hvers vegna leiðir ekki hver árekstur til efnahvarfs?</a:t>
            </a:r>
          </a:p>
          <a:p>
            <a:endParaRPr lang="en-US" dirty="0"/>
          </a:p>
          <a:p>
            <a:pPr marL="457200" indent="-457200">
              <a:buFont typeface="+mj-lt"/>
              <a:buAutoNum type="arabicParenR" startAt="2"/>
            </a:pPr>
            <a:r>
              <a:rPr/>
              <a:t>Sameindir verða að snúa rétt þegar þær rekast á.</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618336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Árekstrar: Virkir og óvirkir</a:t>
            </a:r>
          </a:p>
        </p:txBody>
      </p:sp>
      <p:sp>
        <p:nvSpPr>
          <p:cNvPr id="3" name="Content Placeholder 2"/>
          <p:cNvSpPr>
            <a:spLocks noGrp="1"/>
          </p:cNvSpPr>
          <p:nvPr>
            <p:ph idx="1"/>
          </p:nvPr>
        </p:nvSpPr>
        <p:spPr>
          <a:xfrm>
            <a:off x="628650" y="955965"/>
            <a:ext cx="7886700" cy="4602354"/>
          </a:xfrm>
        </p:spPr>
        <p:txBody>
          <a:bodyPr/>
          <a:lstStyle/>
          <a:p>
            <a:r>
              <a:rPr/>
              <a:t>Hvers vegna leiðir ekki hver árekstur til efnahvarfs?</a:t>
            </a:r>
          </a:p>
          <a:p>
            <a:endParaRPr lang="en-US" dirty="0"/>
          </a:p>
          <a:p>
            <a:pPr marL="457200" indent="-457200">
              <a:buFont typeface="+mj-lt"/>
              <a:buAutoNum type="arabicParenR" startAt="3"/>
            </a:pPr>
            <a:r>
              <a:rPr/>
              <a:t>Sameindir verða að hafa nægjanlega hreyfiorku til að hvarfast.</a:t>
            </a:r>
          </a:p>
          <a:p>
            <a:pPr lvl="1"/>
            <a:r>
              <a:rPr/>
              <a:t>Hreyfiorkan sem til staðar er verður að vera nægjanlega mikil til að rjúfa efnatengin.</a:t>
            </a:r>
          </a:p>
          <a:p>
            <a:pPr lvl="1"/>
            <a:r>
              <a:rPr/>
              <a:t>Sameindir með of litla hreyfiorku endurkastast aðeins hvor af annarri og hvarfast ekki.</a:t>
            </a:r>
          </a:p>
          <a:p>
            <a:pPr lvl="1"/>
            <a:r>
              <a:rPr/>
              <a:t>Þessi nauðsynlega orka kallast virkjunarorka</a:t>
            </a:r>
          </a:p>
          <a:p>
            <a:endParaRPr lang="en-US" dirty="0"/>
          </a:p>
          <a:p>
            <a:r>
              <a:rPr/>
              <a:t>Virkjunarorka (Ea): lágmarksorka sem þarf til að mynda myndefni við árekstur milli hvarfefna.</a:t>
            </a:r>
          </a:p>
          <a:p>
            <a:endParaRPr lang="en-US"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918319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12.13</a:t>
            </a:r>
            <a:endParaRPr lang="en-US" dirty="0"/>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Sýndir eru tveir árekstrar sem gætu átt sér stað milli sameinda kolsýrings og súrefnis. Afstaða sameindanna við áreksturinn ræður því að hluta hvort efnahvarf verði milli sameindanna tveggja.</a:t>
            </a:r>
          </a:p>
        </p:txBody>
      </p:sp>
      <p:pic>
        <p:nvPicPr>
          <p:cNvPr id="9" name="Figure" descr="A diagram is shown that illustrates two possible collisions between C O and O subscript 2. In the diagram, oxygen atoms are represented as red spheres and carbon atoms are represented as black spheres. The diagram is divided into upper and lower halves by a horizontal dashed line. At the top left, a C O molecule is shown striking an O subscript 2 molecule such that the O atom from the C O molecule is at the point of collision. Surrounding this collision are a mix of molecules of C O, and O subscript 2 of varying sizes. At the top middle region of the figure, two separated O atoms are shown as red spheres with the label, “Oxygen to oxygen,” beneath them. To the upper right, “No reaction” is written. Similarly in the lower left of the diagram, a C O molecule is shown striking an O subscript 2 molecule such that the C atom from the C O molecule is at the point of collision. Surrounding this collision are a mix of molecules of C O, and O subscript 2 of varying sizes. At the lower middle region of the figure, a black sphere and a red spheres are shown with the label, “Carbon to oxygen,” beneath them. To the lower right, “More C O subscript 2 formation” is written and three models of C O subscript 2 composed each of a single central black sphere and two red spheres in a linear arrangement are shown.">
            <a:extLst>
              <a:ext uri="{FF2B5EF4-FFF2-40B4-BE49-F238E27FC236}">
                <a16:creationId xmlns:a16="http://schemas.microsoft.com/office/drawing/2014/main" id="{7B0974AD-B6FC-4FDD-8F2B-DDC8EFB9B5D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5103" r="-5103"/>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420155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Líkan um hvarfástand</a:t>
            </a:r>
          </a:p>
        </p:txBody>
      </p:sp>
      <p:sp>
        <p:nvSpPr>
          <p:cNvPr id="3" name="Content Placeholder 2"/>
          <p:cNvSpPr>
            <a:spLocks noGrp="1"/>
          </p:cNvSpPr>
          <p:nvPr>
            <p:ph idx="1"/>
          </p:nvPr>
        </p:nvSpPr>
        <p:spPr>
          <a:xfrm>
            <a:off x="628650" y="955965"/>
            <a:ext cx="7886700" cy="4181114"/>
          </a:xfrm>
        </p:spPr>
        <p:txBody>
          <a:bodyPr/>
          <a:lstStyle/>
          <a:p>
            <a:r>
              <a:rPr/>
              <a:t>Orkurit hvarfs</a:t>
            </a:r>
          </a:p>
          <a:p>
            <a:pPr lvl="1"/>
            <a:r>
              <a:rPr/>
              <a:t>Stöðuorka er sýnd á y-ás</a:t>
            </a:r>
          </a:p>
          <a:p>
            <a:pPr lvl="1"/>
            <a:r>
              <a:rPr/>
              <a:t>Hvarfferill (eða framvinda hvarfs) er sýndur á x-ás.</a:t>
            </a:r>
          </a:p>
          <a:p>
            <a:endParaRPr lang="en-US" dirty="0"/>
          </a:p>
          <a:p>
            <a:endParaRPr lang="en-US" dirty="0"/>
          </a:p>
          <a:p>
            <a:r>
              <a:rPr/>
              <a:t>Hvarfefnin mynda millistig sem kallast virkjað flóki.</a:t>
            </a:r>
          </a:p>
          <a:p>
            <a:pPr lvl="1"/>
            <a:r>
              <a:rPr/>
              <a:t>Ástand kerfisins við virkjaða flókann kallast hvarfástand.</a:t>
            </a:r>
            <a:endParaRPr lang="en-US" b="1"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490652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Hvarfhraði og hitastig</a:t>
            </a:r>
          </a:p>
        </p:txBody>
      </p:sp>
      <p:sp>
        <p:nvSpPr>
          <p:cNvPr id="3" name="Content Placeholder 2"/>
          <p:cNvSpPr>
            <a:spLocks noGrp="1"/>
          </p:cNvSpPr>
          <p:nvPr>
            <p:ph idx="1"/>
          </p:nvPr>
        </p:nvSpPr>
        <p:spPr>
          <a:xfrm>
            <a:off x="628650" y="955965"/>
            <a:ext cx="7886700" cy="4900305"/>
          </a:xfrm>
        </p:spPr>
        <p:txBody>
          <a:bodyPr>
            <a:normAutofit/>
          </a:bodyPr>
          <a:lstStyle/>
          <a:p>
            <a:r>
              <a:rPr/>
              <a:t>Hingað til höfum við rætt:</a:t>
            </a:r>
          </a:p>
          <a:p>
            <a:pPr lvl="1"/>
            <a:r>
              <a:rPr/>
              <a:t>Samband styrks og hraða</a:t>
            </a:r>
          </a:p>
          <a:p>
            <a:pPr lvl="1"/>
            <a:r>
              <a:rPr/>
              <a:t>Samband styrks og tíma</a:t>
            </a:r>
          </a:p>
          <a:p>
            <a:endParaRPr lang="en-US" dirty="0"/>
          </a:p>
          <a:p>
            <a:r>
              <a:rPr/>
              <a:t>Nú munum við skoða samband hitastigs og hraða.</a:t>
            </a:r>
          </a:p>
          <a:p>
            <a:endParaRPr lang="en-US" dirty="0"/>
          </a:p>
          <a:p>
            <a:r>
              <a:rPr/>
              <a:t>Hvarfhraði eykst venjulega með hitastigi.</a:t>
            </a:r>
          </a:p>
          <a:p>
            <a:pPr lvl="1"/>
            <a:r>
              <a:rPr/>
              <a:t>Til að elda mat hraðar er hitastig ofnsins hækkað.</a:t>
            </a:r>
          </a:p>
          <a:p>
            <a:pPr lvl="1"/>
            <a:r>
              <a:rPr/>
              <a:t>Til að hægja á hvörfum sem leiða til skemmda á matvælum er matur settur í ísskáp.</a:t>
            </a:r>
          </a:p>
          <a:p>
            <a:pPr lvl="1"/>
            <a:r>
              <a:rPr/>
              <a:t>Til að hægja verulega á hvörfunum er matur settur í frysti.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425152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12.14</a:t>
            </a:r>
          </a:p>
        </p:txBody>
      </p:sp>
      <p:sp>
        <p:nvSpPr>
          <p:cNvPr id="7" name="Figure Legend"/>
          <p:cNvSpPr>
            <a:spLocks noGrp="1"/>
          </p:cNvSpPr>
          <p:nvPr>
            <p:ph type="body" sz="quarter" idx="14"/>
          </p:nvPr>
        </p:nvSpPr>
        <p:spPr>
          <a:xfrm>
            <a:off x="457200" y="4843982"/>
            <a:ext cx="8062912" cy="1536270"/>
          </a:xfrm>
        </p:spPr>
        <p:txBody>
          <a:bodyPr wrap="square">
            <a:normAutofit/>
          </a:bodyPr>
          <a:lstStyle/>
          <a:p>
            <a:pPr marL="0" indent="0">
              <a:spcBef>
                <a:spcPts val="0"/>
              </a:spcBef>
              <a:spcAft>
                <a:spcPts val="0"/>
              </a:spcAft>
              <a:buNone/>
            </a:pPr>
            <a:r>
              <a:rPr sz="1400"/>
              <a:t>Þetta línurit sýnir vensl stöðuorku fyrir efnahvarfið A + B ⟶ C + D. Brotalínan á ferlinum táknar orku kerfisins þegar sameind af A og sameind af B eru til staðar, en heila línan táknar orku kerfisins þegar sameind af C og sameind af D eru til staðar. Virkjunarorka framhvarfsins er táknuð með Ea. Virkjunarorka bakhvarfsins er meiri en framhvarfsins sem nemur ΔH. Hæsti punktur ferilsins táknar hvarfstöðuna.</a:t>
            </a:r>
          </a:p>
        </p:txBody>
      </p:sp>
      <p:pic>
        <p:nvPicPr>
          <p:cNvPr id="16388" name="Picture 3" descr="slide_0054_img_002.png"/>
          <p:cNvPicPr>
            <a:picLocks noChangeAspect="1"/>
          </p:cNvPicPr>
          <p:nvPr/>
        </p:nvPicPr>
        <p:blipFill>
          <a:blip r:embed="rId4"/>
          <a:srcRect/>
          <a:stretch>
            <a:fillRect/>
          </a:stretch>
        </p:blipFill>
        <p:spPr>
          <a:xfrm>
            <a:off x="2139175" y="1063071"/>
            <a:ext cx="4559336" cy="3592425"/>
          </a:xfrm>
          <a:prstGeom prst="rect">
            <a:avLst/>
          </a:prstGeom>
        </p:spPr>
      </p:pic>
      <p:sp>
        <p:nvSpPr>
          <p:cNvPr id="1638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39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639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515324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Hreyfikenningin</a:t>
            </a:r>
          </a:p>
        </p:txBody>
      </p:sp>
      <p:sp>
        <p:nvSpPr>
          <p:cNvPr id="3" name="Content Placeholder 2"/>
          <p:cNvSpPr>
            <a:spLocks noGrp="1"/>
          </p:cNvSpPr>
          <p:nvPr>
            <p:ph idx="1"/>
          </p:nvPr>
        </p:nvSpPr>
        <p:spPr/>
        <p:txBody>
          <a:bodyPr/>
          <a:lstStyle/>
          <a:p>
            <a:r>
              <a:rPr/>
              <a:t>Hitastig er mælikvarði á meðalhreyfiorku sameinda.</a:t>
            </a:r>
          </a:p>
          <a:p>
            <a:endParaRPr lang="en-US" dirty="0"/>
          </a:p>
          <a:p>
            <a:r>
              <a:rPr/>
              <a:t>Hærra hitastig þýðir meiri hreyfiorku.</a:t>
            </a:r>
          </a:p>
          <a:p>
            <a:endParaRPr lang="en-US" dirty="0"/>
          </a:p>
          <a:p>
            <a:r>
              <a:rPr/>
              <a:t>Því hærra sem hitastigið er, því stærra hlutfall sameinda hefur hreyfiorku sem er jöfn eða meiri en virkjunarorkan (Ea).</a:t>
            </a:r>
          </a:p>
          <a:p>
            <a:endParaRPr lang="en-US" dirty="0"/>
          </a:p>
          <a:p>
            <a:r>
              <a:rPr/>
              <a:t>Þegar stærra hlutfall sameinda hefur Ea, leiðir stærra hlutfall árekstra til myndunar myndefna, sem hefur í för með sér meiri hvarfhraða.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81524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Hreyfikenningin</a:t>
            </a:r>
          </a:p>
        </p:txBody>
      </p:sp>
      <p:sp>
        <p:nvSpPr>
          <p:cNvPr id="3" name="Content Placeholder 2"/>
          <p:cNvSpPr>
            <a:spLocks noGrp="1"/>
          </p:cNvSpPr>
          <p:nvPr>
            <p:ph idx="1"/>
          </p:nvPr>
        </p:nvSpPr>
        <p:spPr/>
        <p:txBody>
          <a:bodyPr>
            <a:normAutofit lnSpcReduction="10000"/>
          </a:bodyPr>
          <a:lstStyle/>
          <a:p>
            <a:r>
              <a:rPr/>
              <a:t>Skoðum eftirfarandi jöfnu:</a:t>
            </a:r>
          </a:p>
          <a:p>
            <a:endParaRPr lang="en-US" dirty="0"/>
          </a:p>
          <a:p>
            <a:endParaRPr lang="en-US" dirty="0"/>
          </a:p>
          <a:p>
            <a:endParaRPr lang="en-US" dirty="0"/>
          </a:p>
          <a:p>
            <a:endParaRPr lang="en-US" dirty="0"/>
          </a:p>
          <a:p>
            <a:r>
              <a:rPr/>
              <a:t>A er fasti sem kallast tíðnistuðull og tengist tíðni árekstra og stefnu.</a:t>
            </a:r>
          </a:p>
          <a:p>
            <a:endParaRPr lang="en-US" dirty="0"/>
          </a:p>
          <a:p>
            <a:endParaRPr lang="en-US" dirty="0"/>
          </a:p>
          <a:p>
            <a:r>
              <a:rPr/>
              <a:t>Hraðafastinn (k) er háður virkjunarorku hvarfsins og hitastigi.</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4097157960"/>
              </p:ext>
            </p:extLst>
          </p:nvPr>
        </p:nvGraphicFramePr>
        <p:xfrm>
          <a:off x="3328827" y="1721688"/>
          <a:ext cx="2327774" cy="488111"/>
        </p:xfrm>
        <a:graphic>
          <a:graphicData uri="http://schemas.openxmlformats.org/presentationml/2006/ole">
            <mc:AlternateContent xmlns:mc="http://schemas.openxmlformats.org/markup-compatibility/2006">
              <mc:Choice xmlns:v="urn:schemas-microsoft-com:vml" Requires="v">
                <p:oleObj name="Equation" r:id="rId2" imgW="787400" imgH="165100" progId="Equation.3">
                  <p:embed/>
                </p:oleObj>
              </mc:Choice>
              <mc:Fallback>
                <p:oleObj name="Equation" r:id="rId2" imgW="787400" imgH="165100" progId="Equation.3">
                  <p:embed/>
                  <p:pic>
                    <p:nvPicPr>
                      <p:cNvPr id="0" name="Object 4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8827" y="1721688"/>
                        <a:ext cx="2327774" cy="488111"/>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542537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Hreyfikenning</a:t>
            </a:r>
          </a:p>
        </p:txBody>
      </p:sp>
      <p:sp>
        <p:nvSpPr>
          <p:cNvPr id="3" name="Content Placeholder 2"/>
          <p:cNvSpPr>
            <a:spLocks noGrp="1"/>
          </p:cNvSpPr>
          <p:nvPr>
            <p:ph idx="1"/>
          </p:nvPr>
        </p:nvSpPr>
        <p:spPr/>
        <p:txBody>
          <a:bodyPr/>
          <a:lstStyle/>
          <a:p>
            <a:endParaRPr lang="en-US" dirty="0"/>
          </a:p>
          <a:p>
            <a:endParaRPr lang="en-US" dirty="0"/>
          </a:p>
          <a:p>
            <a:endParaRPr lang="en-US" dirty="0"/>
          </a:p>
          <a:p>
            <a:r>
              <a:rPr/>
              <a:t>Skoðum tvö mismunandi efnahvörf sem eiga sér stað við sama hitastig. Hvert efnahvarf hefur mismunandi Ea.</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064628725"/>
              </p:ext>
            </p:extLst>
          </p:nvPr>
        </p:nvGraphicFramePr>
        <p:xfrm>
          <a:off x="3328988" y="1235076"/>
          <a:ext cx="2327275" cy="487362"/>
        </p:xfrm>
        <a:graphic>
          <a:graphicData uri="http://schemas.openxmlformats.org/presentationml/2006/ole">
            <mc:AlternateContent xmlns:mc="http://schemas.openxmlformats.org/markup-compatibility/2006">
              <mc:Choice xmlns:v="urn:schemas-microsoft-com:vml" Requires="v">
                <p:oleObj name="Equation" r:id="rId2" imgW="787400" imgH="165100" progId="Equation.3">
                  <p:embed/>
                </p:oleObj>
              </mc:Choice>
              <mc:Fallback>
                <p:oleObj name="Equation" r:id="rId2" imgW="787400" imgH="16510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8988" y="1235076"/>
                        <a:ext cx="2327275"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850856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Hreyfikenningin</a:t>
            </a:r>
          </a:p>
        </p:txBody>
      </p:sp>
      <p:sp>
        <p:nvSpPr>
          <p:cNvPr id="3" name="Content Placeholder 2"/>
          <p:cNvSpPr>
            <a:spLocks noGrp="1"/>
          </p:cNvSpPr>
          <p:nvPr>
            <p:ph idx="1"/>
          </p:nvPr>
        </p:nvSpPr>
        <p:spPr/>
        <p:txBody>
          <a:bodyPr/>
          <a:lstStyle/>
          <a:p>
            <a:endParaRPr lang="en-US" dirty="0"/>
          </a:p>
          <a:p>
            <a:endParaRPr lang="en-US" dirty="0"/>
          </a:p>
          <a:p>
            <a:endParaRPr lang="en-US" dirty="0"/>
          </a:p>
          <a:p>
            <a:r>
              <a:rPr/>
              <a:t>Skoðum sama efnahvarf við tvö mismunandi hitastig. Ea er óháð hitastigi.</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064628725"/>
              </p:ext>
            </p:extLst>
          </p:nvPr>
        </p:nvGraphicFramePr>
        <p:xfrm>
          <a:off x="3328988" y="1235075"/>
          <a:ext cx="2327275" cy="487363"/>
        </p:xfrm>
        <a:graphic>
          <a:graphicData uri="http://schemas.openxmlformats.org/presentationml/2006/ole">
            <mc:AlternateContent xmlns:mc="http://schemas.openxmlformats.org/markup-compatibility/2006">
              <mc:Choice xmlns:v="urn:schemas-microsoft-com:vml" Requires="v">
                <p:oleObj name="Equation" r:id="rId2" imgW="787400" imgH="165100" progId="Equation.3">
                  <p:embed/>
                </p:oleObj>
              </mc:Choice>
              <mc:Fallback>
                <p:oleObj name="Equation" r:id="rId2" imgW="787400" imgH="165100" progId="Equation.3">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8988" y="1235075"/>
                        <a:ext cx="2327275"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867925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12.15</a:t>
            </a:r>
          </a:p>
        </p:txBody>
      </p:sp>
      <p:sp>
        <p:nvSpPr>
          <p:cNvPr id="7" name="Figure Legend"/>
          <p:cNvSpPr>
            <a:spLocks noGrp="1"/>
          </p:cNvSpPr>
          <p:nvPr>
            <p:ph type="body" sz="quarter" idx="14"/>
          </p:nvPr>
        </p:nvSpPr>
        <p:spPr>
          <a:xfrm>
            <a:off x="457200" y="5506948"/>
            <a:ext cx="8062912" cy="821932"/>
          </a:xfrm>
        </p:spPr>
        <p:txBody>
          <a:bodyPr wrap="square">
            <a:normAutofit/>
          </a:bodyPr>
          <a:lstStyle/>
          <a:p>
            <a:pPr marL="0" indent="0">
              <a:spcBef>
                <a:spcPts val="0"/>
              </a:spcBef>
              <a:spcAft>
                <a:spcPts val="0"/>
              </a:spcAft>
              <a:buNone/>
            </a:pPr>
            <a:r>
              <a:rPr sz="1500"/>
              <a:t>Orkudreifing sameinda sem sýnir fjölda sameinda með orku sem er meiri en (a) tvær mismunandi virkjunarorkur við tiltekið hitastig, og (b) tiltekin virkjunarorka við tvö mismunandi hitastig.</a:t>
            </a:r>
          </a:p>
        </p:txBody>
      </p:sp>
      <p:sp>
        <p:nvSpPr>
          <p:cNvPr id="6" name="Figure Legend"/>
          <p:cNvSpPr txBox="1">
            <a:spLocks/>
          </p:cNvSpPr>
          <p:nvPr/>
        </p:nvSpPr>
        <p:spPr>
          <a:xfrm>
            <a:off x="457200" y="900861"/>
            <a:ext cx="8062912" cy="82193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Clr>
                <a:srgbClr val="6CB255"/>
              </a:buClr>
              <a:buFont typeface="Arial"/>
              <a:buChar char="•"/>
              <a:defRPr sz="2100" kern="1200">
                <a:solidFill>
                  <a:srgbClr val="000000"/>
                </a:solidFill>
                <a:latin typeface="+mn-lt"/>
                <a:ea typeface="+mn-ea"/>
                <a:cs typeface="+mn-cs"/>
              </a:defRPr>
            </a:lvl1pPr>
            <a:lvl2pPr marL="731520" indent="-457200" algn="l" defTabSz="685800" rtl="0" eaLnBrk="1" latinLnBrk="0" hangingPunct="1">
              <a:lnSpc>
                <a:spcPct val="90000"/>
              </a:lnSpc>
              <a:spcBef>
                <a:spcPts val="375"/>
              </a:spcBef>
              <a:buClr>
                <a:srgbClr val="6CB255"/>
              </a:buClr>
              <a:buFont typeface="+mj-lt"/>
              <a:buAutoNum type="alphaLcParenR"/>
              <a:defRPr sz="1800" kern="1200">
                <a:solidFill>
                  <a:schemeClr val="tx1"/>
                </a:solidFill>
                <a:latin typeface="+mn-lt"/>
                <a:ea typeface="+mn-ea"/>
                <a:cs typeface="+mn-cs"/>
              </a:defRPr>
            </a:lvl2pPr>
            <a:lvl3pPr marL="1257300" indent="-342900" algn="l" defTabSz="685800" rtl="0" eaLnBrk="1" latinLnBrk="0" hangingPunct="1">
              <a:lnSpc>
                <a:spcPct val="90000"/>
              </a:lnSpc>
              <a:spcBef>
                <a:spcPts val="375"/>
              </a:spcBef>
              <a:buClr>
                <a:srgbClr val="6CB255"/>
              </a:buClr>
              <a:buFont typeface="+mj-lt"/>
              <a:buAutoNum type="alphaLcParenR"/>
              <a:defRPr sz="1500" kern="1200">
                <a:solidFill>
                  <a:schemeClr val="tx1"/>
                </a:solidFill>
                <a:latin typeface="+mn-lt"/>
                <a:ea typeface="+mn-ea"/>
                <a:cs typeface="+mn-cs"/>
              </a:defRPr>
            </a:lvl3pPr>
            <a:lvl4pPr marL="1714500" indent="-342900" algn="l" defTabSz="685800" rtl="0" eaLnBrk="1" latinLnBrk="0" hangingPunct="1">
              <a:lnSpc>
                <a:spcPct val="90000"/>
              </a:lnSpc>
              <a:spcBef>
                <a:spcPts val="375"/>
              </a:spcBef>
              <a:buClr>
                <a:srgbClr val="6CB255"/>
              </a:buClr>
              <a:buFont typeface="+mj-lt"/>
              <a:buAutoNum type="alphaLcParenR"/>
              <a:defRPr sz="1350" kern="1200">
                <a:solidFill>
                  <a:schemeClr val="tx1"/>
                </a:solidFill>
                <a:latin typeface="+mn-lt"/>
                <a:ea typeface="+mn-ea"/>
                <a:cs typeface="+mn-cs"/>
              </a:defRPr>
            </a:lvl4pPr>
            <a:lvl5pPr marL="2171700" indent="-342900" algn="l" defTabSz="685800" rtl="0" eaLnBrk="1" latinLnBrk="0" hangingPunct="1">
              <a:lnSpc>
                <a:spcPct val="90000"/>
              </a:lnSpc>
              <a:spcBef>
                <a:spcPts val="375"/>
              </a:spcBef>
              <a:buClr>
                <a:srgbClr val="6CB255"/>
              </a:buClr>
              <a:buFont typeface="+mj-lt"/>
              <a:buAutoNum type="alphaLcParen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buNone/>
            </a:pPr>
            <a:r>
              <a:rPr/>
              <a:t>Flatarmálið undir ferlinum (hægra megin) er í beinu hlutfalli við fjölda sameinda sem búa yfir þessari orku.</a:t>
            </a:r>
          </a:p>
        </p:txBody>
      </p:sp>
      <p:pic>
        <p:nvPicPr>
          <p:cNvPr id="32771" name="Picture 2" descr="slide_0059_img_003.png"/>
          <p:cNvPicPr>
            <a:picLocks noChangeAspect="1"/>
          </p:cNvPicPr>
          <p:nvPr/>
        </p:nvPicPr>
        <p:blipFill>
          <a:blip r:embed="rId4"/>
          <a:srcRect/>
          <a:stretch>
            <a:fillRect/>
          </a:stretch>
        </p:blipFill>
        <p:spPr>
          <a:xfrm>
            <a:off x="696232" y="2064821"/>
            <a:ext cx="7823880" cy="3017542"/>
          </a:xfrm>
          <a:prstGeom prst="rect">
            <a:avLst/>
          </a:prstGeom>
        </p:spPr>
      </p:pic>
      <p:sp>
        <p:nvSpPr>
          <p:cNvPr id="3277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77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3277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265894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Arrheniusar-jafnan</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r>
              <a:rPr/>
              <a:t>Ef náttúrlegur logri er tekinn af báðum hliðum jöfnunnar fæst Arrheniusar-jafnan.</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260343046"/>
              </p:ext>
            </p:extLst>
          </p:nvPr>
        </p:nvGraphicFramePr>
        <p:xfrm>
          <a:off x="3010328" y="1427771"/>
          <a:ext cx="2574016" cy="539728"/>
        </p:xfrm>
        <a:graphic>
          <a:graphicData uri="http://schemas.openxmlformats.org/presentationml/2006/ole">
            <mc:AlternateContent xmlns:mc="http://schemas.openxmlformats.org/markup-compatibility/2006">
              <mc:Choice xmlns:v="urn:schemas-microsoft-com:vml" Requires="v">
                <p:oleObj name="Equation" r:id="rId2" imgW="787400" imgH="165100" progId="Equation.3">
                  <p:embed/>
                </p:oleObj>
              </mc:Choice>
              <mc:Fallback>
                <p:oleObj name="Equation" r:id="rId2" imgW="787400" imgH="165100" progId="Equation.3">
                  <p:embed/>
                  <p:pic>
                    <p:nvPicPr>
                      <p:cNvPr id="0" name="Object 4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0328" y="1427771"/>
                        <a:ext cx="2574016" cy="539728"/>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440023763"/>
              </p:ext>
            </p:extLst>
          </p:nvPr>
        </p:nvGraphicFramePr>
        <p:xfrm>
          <a:off x="2460787" y="3358699"/>
          <a:ext cx="4513654" cy="1110559"/>
        </p:xfrm>
        <a:graphic>
          <a:graphicData uri="http://schemas.openxmlformats.org/presentationml/2006/ole">
            <mc:AlternateContent xmlns:mc="http://schemas.openxmlformats.org/markup-compatibility/2006">
              <mc:Choice xmlns:v="urn:schemas-microsoft-com:vml" Requires="v">
                <p:oleObj name="Equation" r:id="rId4" imgW="1590840" imgH="383760" progId="Equation.3">
                  <p:embed/>
                </p:oleObj>
              </mc:Choice>
              <mc:Fallback>
                <p:oleObj name="Equation" r:id="rId4" imgW="1590840" imgH="38376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0787" y="3358699"/>
                        <a:ext cx="4513654" cy="1110559"/>
                      </a:xfrm>
                      <a:prstGeom prst="rect">
                        <a:avLst/>
                      </a:prstGeom>
                      <a:noFill/>
                      <a:ln>
                        <a:noFill/>
                      </a:ln>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397273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Tveggja punkta form Arrheniusarjöfnunnar</a:t>
            </a:r>
          </a:p>
        </p:txBody>
      </p:sp>
      <p:sp>
        <p:nvSpPr>
          <p:cNvPr id="3" name="Content Placeholder 2"/>
          <p:cNvSpPr>
            <a:spLocks noGrp="1"/>
          </p:cNvSpPr>
          <p:nvPr>
            <p:ph idx="1"/>
          </p:nvPr>
        </p:nvSpPr>
        <p:spPr>
          <a:xfrm>
            <a:off x="628650" y="955965"/>
            <a:ext cx="7886700" cy="4191388"/>
          </a:xfrm>
        </p:spPr>
        <p:txBody>
          <a:bodyPr/>
          <a:lstStyle/>
          <a:p>
            <a:endParaRPr lang="en-US" sz="2000" dirty="0"/>
          </a:p>
          <a:p>
            <a:endParaRPr lang="en-US" sz="2000" dirty="0"/>
          </a:p>
          <a:p>
            <a:endParaRPr lang="en-US" sz="2000" dirty="0"/>
          </a:p>
          <a:p>
            <a:endParaRPr lang="en-US" dirty="0"/>
          </a:p>
          <a:p>
            <a:r>
              <a:rPr/>
              <a:t>Þetta form Arrheniusarjöfnunnar má nota með tveimur k-gildum og tveimur samsvarandi hitastigum til að reikna Ea.</a:t>
            </a:r>
            <a:endParaRPr lang="en-US" baseline="-25000" dirty="0"/>
          </a:p>
          <a:p>
            <a:endParaRPr lang="en-US" baseline="-25000" dirty="0"/>
          </a:p>
          <a:p>
            <a:r>
              <a:rPr/>
              <a:t>Það þarf ekki að þekkja gildi fastans, A, til að nota þessa jöfnu.</a:t>
            </a:r>
          </a:p>
          <a:p>
            <a:endParaRPr lang="en-US" dirty="0"/>
          </a:p>
          <a:p>
            <a:r>
              <a:rPr/>
              <a:t>Gætið þess að orkueiningar fyrir Ea og R séu þær sömu.</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473303938"/>
              </p:ext>
            </p:extLst>
          </p:nvPr>
        </p:nvGraphicFramePr>
        <p:xfrm>
          <a:off x="2652146" y="1166116"/>
          <a:ext cx="3582234" cy="1160980"/>
        </p:xfrm>
        <a:graphic>
          <a:graphicData uri="http://schemas.openxmlformats.org/presentationml/2006/ole">
            <mc:AlternateContent xmlns:mc="http://schemas.openxmlformats.org/markup-compatibility/2006">
              <mc:Choice xmlns:v="urn:schemas-microsoft-com:vml" Requires="v">
                <p:oleObj name="Equation" r:id="rId2" imgW="1371600" imgH="444500" progId="Equation.3">
                  <p:embed/>
                </p:oleObj>
              </mc:Choice>
              <mc:Fallback>
                <p:oleObj name="Equation" r:id="rId2" imgW="1371600" imgH="444500" progId="Equation.3">
                  <p:embed/>
                  <p:pic>
                    <p:nvPicPr>
                      <p:cNvPr id="0"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2146" y="1166116"/>
                        <a:ext cx="3582234" cy="1160980"/>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515252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12.16</a:t>
            </a:r>
          </a:p>
        </p:txBody>
      </p:sp>
      <p:sp>
        <p:nvSpPr>
          <p:cNvPr id="7" name="Figure Legend"/>
          <p:cNvSpPr>
            <a:spLocks noGrp="1"/>
          </p:cNvSpPr>
          <p:nvPr>
            <p:ph type="body" sz="quarter" idx="14"/>
          </p:nvPr>
        </p:nvSpPr>
        <p:spPr>
          <a:xfrm>
            <a:off x="457200" y="5295014"/>
            <a:ext cx="8062912" cy="715350"/>
          </a:xfrm>
        </p:spPr>
        <p:txBody>
          <a:bodyPr>
            <a:normAutofit/>
          </a:bodyPr>
          <a:lstStyle/>
          <a:p>
            <a:pPr marL="0" indent="0">
              <a:buNone/>
            </a:pPr>
            <a:r>
              <a:rPr/>
              <a:t>Þetta línurit sýnir línulegt samband milli ln k og 1/T fyrir efnahvarfið 2HI ⟶ H2 + I2 samkvæmt Arrheniusarjöfnunni.</a:t>
            </a:r>
          </a:p>
        </p:txBody>
      </p:sp>
      <p:pic>
        <p:nvPicPr>
          <p:cNvPr id="15363" name="Picture 3" descr="A graph is shown with the label “1 divided by T ( K superscript negative 1 )” on the x-axis and “l n k” on the y-axis. The horizontal axis has markings at 1.4 times 10 superscript negative 3, 1.6 times 10 superscript negative 3, and 1.8 times 10 superscript negative 3. The y-axis shows markings at intervals of 2 from negative 14 through negative 2. A decreasing linear trend line is drawn through five points at the coordinates: (1.28 times 10 superscript negative 3, negative 3.231), (1.43 times 10 superscript negative 3, negative 6.759), (1.55 times 10 superscript negative 3, negative 9.362), (1.74 times 10 superscript negative 3, negative 13.617), and (1.80 times 10 superscript negative 3, negative 14.860). A vertical dashed line is drawn from a point just left of the data point nearest the y-axis. Similarly, a horizontal dashed line is draw from a point just above the data point closest to the x-axis. These dashed lines intersect to form a right triangle with a vertical leg label of “capital delta l n k” and a horizontal leg label of “capital delta 1 divided by T.”"/>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374457" y="1069791"/>
            <a:ext cx="4196464" cy="3976777"/>
          </a:xfrm>
          <a:prstGeom prst="rect">
            <a:avLst/>
          </a:prstGeom>
          <a:noFill/>
          <a:extLst>
            <a:ext uri="{909E8E84-426E-40DD-AFC4-6F175D3DCCD1}">
              <a14:hiddenFill xmlns:a14="http://schemas.microsoft.com/office/drawing/2010/main">
                <a:solidFill>
                  <a:srgbClr val="FFFFFF"/>
                </a:solidFill>
              </a14:hiddenFill>
            </a:ext>
          </a:extLst>
        </p:spPr>
      </p:pic>
      <p:sp>
        <p:nvSpPr>
          <p:cNvPr id="1536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36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36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14735081"/>
      </p:ext>
    </p:extLst>
  </p:cSld>
  <p:clrMapOvr>
    <a:masterClrMapping/>
  </p:clrMapOvr>
</p:sld>
</file>

<file path=ppt/slides/slide63.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Námsmarkmið</ns1:t>
            </ns1:r>
          </ns1:p>
        </ns0:txBody>
      </ns0:sp>
      <ns0:sp>
        <ns0:nvSpPr>
          <ns0:cNvPr id="3" name="Content Placeholder 2"/>
          <ns0:cNvSpPr>
            <ns1:spLocks noGrp="1"/>
          </ns0:cNvSpPr>
          <ns0:nvPr>
            <ns0:ph idx="1"/>
          </ns0:nvPr>
        </ns0:nvSpPr>
        <ns0:spPr/>
        <ns0:txBody>
          <ns1:bodyPr/>
          <ns1:lstStyle/>
          <ns1:p>
            <ns1:r>
              <ns1:rPr/>
              <ns1:t>12.6 Hvarfgangar</ns1:t>
            </ns1:r>
          </ns1:p>
          <ns1:p>
            <ns1:pPr lvl="1"/>
            <ns1:r>
              <ns1:rPr/>
              <ns1:t>Gera greinarmun á heildarhvörfum og grunnhvörfum (skrefum)</ns1:t>
            </ns1:r>
          </ns1:p>
          <ns1:p>
            <ns1:pPr lvl="1"/>
            <ns1:r>
              <ns1:rPr/>
              <ns1:t>Bera kennsl á sameindastig grunnhvarfa</ns1:t>
            </ns1:r>
          </ns1:p>
          <ns1:p>
            <ns1:pPr lvl="1"/>
            <ns1:r>
              <ns1:rPr/>
              <ns1:t>Skrifa stillta efnajöfnu fyrir ferli út frá gefnum hvarfgangi</ns1:t>
            </ns1:r>
          </ns1:p>
          <ns1:p>
            <ns1:pPr lvl="1"/>
            <ns1:r>
              <ns1:rPr/>
              <ns1:t>Leiða út hraðalögmál sem samræmist gefnum hvarfgangi</ns1:t>
            </ns1:r>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1311373984"/>
      </ns0:ext>
    </ns0:extLst>
  </ns0:cSld>
  <ns0:clrMapOvr>
    <ns1:masterClrMapping/>
  </ns0:clrMapOvr>
</ns0: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12.1</a:t>
            </a:r>
          </a:p>
        </p:txBody>
      </p:sp>
      <p:sp>
        <p:nvSpPr>
          <p:cNvPr id="7" name="Figure Legend" hidden="1"/>
          <p:cNvSpPr>
            <a:spLocks noGrp="1"/>
          </p:cNvSpPr>
          <p:nvPr>
            <p:ph type="body" sz="quarter" idx="14"/>
          </p:nvPr>
        </p:nvSpPr>
        <p:spPr/>
        <p:txBody>
          <a:bodyPr>
            <a:normAutofit/>
          </a:bodyPr>
          <a:lstStyle/>
          <a:p>
            <a:endParaRPr lang="en-US" sz="1600" dirty="0"/>
          </a:p>
        </p:txBody>
      </p:sp>
      <p:pic>
        <p:nvPicPr>
          <p:cNvPr id="9" name="Figure" descr="In this figure, structural formulas are used to illustrate a chemical reaction. On the left, a structural formula for cyclobutane is shown. This structure is composed of 4 C atoms connected with single bonds in a square shape. Each C atom is bonded to two other C atoms in the structure, leaving two bonds for H atoms pointing outward above, below, left, and right. An arrow points right to two identical ethane molecules with a plus symbol between them. Each of these molecules contains two C atoms connected with a double bond oriented vertically between them. The C atom at the top of these molecules has H atoms bonded above to the right and left. Similarly, the lower C atom has two H atoms bonded below to the right and left.">
            <a:extLst>
              <a:ext uri="{FF2B5EF4-FFF2-40B4-BE49-F238E27FC236}">
                <a16:creationId xmlns:a16="http://schemas.microsoft.com/office/drawing/2014/main" id="{2F785133-6D3A-47FB-93C2-F70331CAA79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9842" b="-19842"/>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462771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12.17</a:t>
            </a:r>
          </a:p>
        </p:txBody>
      </p:sp>
      <p:sp>
        <p:nvSpPr>
          <p:cNvPr id="7" name="Figure Legend"/>
          <p:cNvSpPr>
            <a:spLocks noGrp="1"/>
          </p:cNvSpPr>
          <p:nvPr>
            <p:ph type="body" sz="quarter" idx="14"/>
          </p:nvPr>
        </p:nvSpPr>
        <p:spPr/>
        <p:txBody>
          <a:bodyPr>
            <a:normAutofit/>
          </a:bodyPr>
          <a:lstStyle/>
          <a:p>
            <a:pPr marL="0" indent="0">
              <a:buNone/>
            </a:pPr>
            <a:r>
              <a:rPr/>
              <a:t>Líklegur hvarfgangur fyrir hvarfið milli NO2 og CO sem myndar NO og CO2.</a:t>
            </a:r>
          </a:p>
        </p:txBody>
      </p:sp>
      <p:pic>
        <p:nvPicPr>
          <p:cNvPr id="18435" name="Picture 2" descr="slide_0065_img_002.png"/>
          <p:cNvPicPr>
            <a:picLocks noChangeAspect="1"/>
          </p:cNvPicPr>
          <p:nvPr/>
        </p:nvPicPr>
        <p:blipFill>
          <a:blip r:embed="rId4"/>
          <a:srcRect/>
          <a:stretch>
            <a:fillRect/>
          </a:stretch>
        </p:blipFill>
        <p:spPr>
          <a:xfrm>
            <a:off x="711335" y="2235569"/>
            <a:ext cx="7808777" cy="1028626"/>
          </a:xfrm>
          <a:prstGeom prst="rect">
            <a:avLst/>
          </a:prstGeom>
        </p:spPr>
      </p:pic>
      <p:sp>
        <p:nvSpPr>
          <p:cNvPr id="1843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43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843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797469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12.18</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Nautgriparenna er dæmi um hraðaákvarðandi skref sem ekki er efnafræðilegt. Aðeins er hægt að færa nautgripi frá einni kví í aðra jafn hratt og eitt dýr kemst í gegnum rennuna. (mynd: Loren Kerns)</a:t>
            </a:r>
          </a:p>
        </p:txBody>
      </p:sp>
      <p:pic>
        <p:nvPicPr>
          <p:cNvPr id="9" name="Figure" descr="A photo is shown of cattle passing through a narrow chute into a holding pen. A person directs them through the gate with a long white and red pole.">
            <a:extLst>
              <a:ext uri="{FF2B5EF4-FFF2-40B4-BE49-F238E27FC236}">
                <a16:creationId xmlns:a16="http://schemas.microsoft.com/office/drawing/2014/main" id="{BD10D44E-19CD-470E-A8FC-0B308191F2A1}"/>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7261" r="-27261"/>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04655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12.7 Hvatun</a:t>
            </a:r>
          </a:p>
          <a:p>
            <a:pPr lvl="1"/>
            <a:r>
              <a:rPr/>
              <a:t>Útskýra hlutverk hvata með tilliti til hvarfgangs og stöðuorkurita</a:t>
            </a:r>
          </a:p>
          <a:p>
            <a:pPr lvl="1"/>
            <a:r>
              <a:rPr/>
              <a:t>Nefna dæmi um hvatun í náttúrulegum ferlum og iðnferlum</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025498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Hvatun</a:t>
            </a:r>
          </a:p>
        </p:txBody>
      </p:sp>
      <p:sp>
        <p:nvSpPr>
          <p:cNvPr id="3" name="Content Placeholder 2"/>
          <p:cNvSpPr>
            <a:spLocks noGrp="1"/>
          </p:cNvSpPr>
          <p:nvPr>
            <p:ph idx="1"/>
          </p:nvPr>
        </p:nvSpPr>
        <p:spPr>
          <a:xfrm>
            <a:off x="628650" y="955965"/>
            <a:ext cx="7886700" cy="4766741"/>
          </a:xfrm>
        </p:spPr>
        <p:txBody>
          <a:bodyPr>
            <a:normAutofit/>
          </a:bodyPr>
          <a:lstStyle/>
          <a:p>
            <a:r>
              <a:rPr/>
              <a:t>Hvati: Efni sem eykur hraða efnahvarfs með því að lækka virkjunarorkuna án þess að eyðast sjálft í hvarfinu.</a:t>
            </a:r>
          </a:p>
          <a:p>
            <a:endParaRPr lang="en-US" dirty="0"/>
          </a:p>
          <a:p>
            <a:r>
              <a:rPr/>
              <a:t>Hvatinn endurmyndast í ferlinu.</a:t>
            </a:r>
          </a:p>
          <a:p>
            <a:endParaRPr lang="en-US" dirty="0"/>
          </a:p>
          <a:p>
            <a:r>
              <a:rPr/>
              <a:t>Hvatar bjóða upp á aðra hvarfleið með lægri virkjunarorku.</a:t>
            </a:r>
          </a:p>
          <a:p>
            <a:endParaRPr lang="en-US" dirty="0"/>
          </a:p>
          <a:p>
            <a:r>
              <a:rPr/>
              <a:t>Stundum inniheldur hvataða leiðin mörg skref, en hvert einstakt skref hefur virkjunarorku sem er lægri en virkjunarorka óhvataða hvarfsins.</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433754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12.19</a:t>
            </a:r>
          </a:p>
        </p:txBody>
      </p:sp>
      <p:sp>
        <p:nvSpPr>
          <p:cNvPr id="7" name="Figure Legend"/>
          <p:cNvSpPr>
            <a:spLocks noGrp="1"/>
          </p:cNvSpPr>
          <p:nvPr>
            <p:ph type="body" sz="quarter" idx="14"/>
          </p:nvPr>
        </p:nvSpPr>
        <p:spPr>
          <a:xfrm>
            <a:off x="457200" y="5114260"/>
            <a:ext cx="8062912" cy="1095154"/>
          </a:xfrm>
        </p:spPr>
        <p:txBody>
          <a:bodyPr wrap="square">
            <a:normAutofit/>
          </a:bodyPr>
          <a:lstStyle/>
          <a:p>
            <a:pPr marL="0" indent="0">
              <a:spcBef>
                <a:spcPts val="0"/>
              </a:spcBef>
              <a:spcAft>
                <a:spcPts val="0"/>
              </a:spcAft>
              <a:buNone/>
            </a:pPr>
            <a:r>
              <a:rPr sz="1500"/>
              <a:t>Hvarfrit fyrir innvermið ferli án hvata (rauður ferill) og með hvata (blár ferill). Hvataða ferlið felur í sér tveggja skrefa hvarfgang (takið eftir tveimur hvarfstigum) og milliefni (táknað með dalnum milli hvarfstiganna tveggja).</a:t>
            </a:r>
          </a:p>
        </p:txBody>
      </p:sp>
      <p:pic>
        <p:nvPicPr>
          <p:cNvPr id="17412" name="Picture 3" descr="slide_0069_img_002.png"/>
          <p:cNvPicPr>
            <a:picLocks noChangeAspect="1"/>
          </p:cNvPicPr>
          <p:nvPr/>
        </p:nvPicPr>
        <p:blipFill>
          <a:blip r:embed="rId4"/>
          <a:srcRect/>
          <a:stretch>
            <a:fillRect/>
          </a:stretch>
        </p:blipFill>
        <p:spPr>
          <a:xfrm>
            <a:off x="2172402" y="979488"/>
            <a:ext cx="4526110" cy="3948257"/>
          </a:xfrm>
          <a:prstGeom prst="rect">
            <a:avLst/>
          </a:prstGeom>
        </p:spPr>
      </p:pic>
      <p:sp>
        <p:nvSpPr>
          <p:cNvPr id="1741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41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41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399969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Dæmi 12.15</a:t>
            </a:r>
            <a:endParaRPr lang="en-US" dirty="0"/>
          </a:p>
        </p:txBody>
      </p:sp>
      <p:sp>
        <p:nvSpPr>
          <p:cNvPr id="7" name="Figure Legend" hidden="1"/>
          <p:cNvSpPr>
            <a:spLocks noGrp="1"/>
          </p:cNvSpPr>
          <p:nvPr>
            <p:ph type="body" sz="quarter" idx="14"/>
          </p:nvPr>
        </p:nvSpPr>
        <p:spPr/>
        <p:txBody>
          <a:bodyPr>
            <a:normAutofit/>
          </a:bodyPr>
          <a:lstStyle/>
          <a:p>
            <a:endParaRPr lang="en-US" sz="1600" dirty="0"/>
          </a:p>
        </p:txBody>
      </p:sp>
      <p:pic>
        <p:nvPicPr>
          <p:cNvPr id="9" name="Figure" descr="In this figure, two graphs are shown. The x-axes are labeled, “Extent of reaction,” and the y-axes are labeled, “Energy ( k J ).” The y-axes are marked off from 0 to 50 in intervals of five. In a, a blue curve is shown. It begins with a horizontal segment at about 6. The curve then rises sharply near the middle to reach a maximum of about 32 and similarly falls to another horizontal segment at about 10. In b, the curve begins and ends similarly, but the maximum reached near the center of the graph is only 20.">
            <a:extLst>
              <a:ext uri="{FF2B5EF4-FFF2-40B4-BE49-F238E27FC236}">
                <a16:creationId xmlns:a16="http://schemas.microsoft.com/office/drawing/2014/main" id="{A637EA94-69BC-4685-ADD4-396A56F40DF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9587" b="-9587"/>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284760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Dæmi 12.15</a:t>
            </a:r>
          </a:p>
        </p:txBody>
      </p:sp>
      <p:sp>
        <p:nvSpPr>
          <p:cNvPr id="7" name="Figure Legend" hidden="1"/>
          <p:cNvSpPr>
            <a:spLocks noGrp="1"/>
          </p:cNvSpPr>
          <p:nvPr>
            <p:ph type="body" sz="quarter" idx="14"/>
          </p:nvPr>
        </p:nvSpPr>
        <p:spPr/>
        <p:txBody>
          <a:bodyPr>
            <a:normAutofit/>
          </a:bodyPr>
          <a:lstStyle/>
          <a:p>
            <a:endParaRPr lang="en-US" sz="1600" dirty="0"/>
          </a:p>
        </p:txBody>
      </p:sp>
      <p:pic>
        <p:nvPicPr>
          <p:cNvPr id="9" name="Figure" descr="In this figure, two graphs are shown. The x-axes are labeled, “Extent of reaction,” and the y-axes are labeledc “Energy (k J).” The y-axes are marked off from 0 to 100 at intervals of 10. In a, a blue curve is shown. It begins with a horizontal segment at about 10. The curve then rises sharply near the middle to reach a maximum of about 91, then sharply falls to about 52, again rises sharply to about 73 and falls to another horizontal segment at about 5. In b, the curve begins and ends similarly, but the first peak reaches about 81, drops to about 55, then rises to about 77 before falling to the horizontal region at about 5.">
            <a:extLst>
              <a:ext uri="{FF2B5EF4-FFF2-40B4-BE49-F238E27FC236}">
                <a16:creationId xmlns:a16="http://schemas.microsoft.com/office/drawing/2014/main" id="{8F406195-0A1A-4718-AB00-6D9883163B5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9587" b="-9587"/>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71586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Tegundir hvatunar</a:t>
            </a:r>
          </a:p>
        </p:txBody>
      </p:sp>
      <p:sp>
        <p:nvSpPr>
          <p:cNvPr id="3" name="Content Placeholder 2"/>
          <p:cNvSpPr>
            <a:spLocks noGrp="1"/>
          </p:cNvSpPr>
          <p:nvPr>
            <p:ph idx="1"/>
          </p:nvPr>
        </p:nvSpPr>
        <p:spPr/>
        <p:txBody>
          <a:bodyPr/>
          <a:lstStyle/>
          <a:p>
            <a:pPr marL="457200" indent="-457200">
              <a:buFont typeface="+mj-lt"/>
              <a:buAutoNum type="arabicParenR"/>
            </a:pPr>
            <a:r>
              <a:rPr/>
              <a:t>Einsleitur hvati er í sama fasa og hvarfefnin. Hann flýtir fyrir efnahvarfinu með því að mynda hvarfgjarnt milliefni.</a:t>
            </a:r>
          </a:p>
          <a:p>
            <a:endParaRPr lang="en-US" dirty="0"/>
          </a:p>
          <a:p>
            <a:r>
              <a:rPr/>
              <a:t>Hvarfgjarna milliefnið hvarfast áfram til að mynda myndefni og endurmynda hvatann.</a:t>
            </a:r>
          </a:p>
          <a:p>
            <a:endParaRPr lang="en-US" dirty="0"/>
          </a:p>
          <a:p>
            <a:r>
              <a:rPr/>
              <a:t>Hvarfgjarna milliefnið myndast en eyðist strax aftur.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52691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Einsleitur hvati</a:t>
            </a:r>
          </a:p>
        </p:txBody>
      </p:sp>
      <p:sp>
        <p:nvSpPr>
          <p:cNvPr id="3" name="Content Placeholder 2"/>
          <p:cNvSpPr>
            <a:spLocks noGrp="1"/>
          </p:cNvSpPr>
          <p:nvPr>
            <p:ph idx="1"/>
          </p:nvPr>
        </p:nvSpPr>
        <p:spPr/>
        <p:txBody>
          <a:bodyPr/>
          <a:lstStyle/>
          <a:p>
            <a:r>
              <a:rPr/>
              <a:t>Dæmi: Klórstakeindir (Cl) sem hvata sundrun ósons.</a:t>
            </a:r>
          </a:p>
          <a:p>
            <a:endParaRPr lang="en-US" dirty="0"/>
          </a:p>
          <a:p>
            <a:pPr marL="0" indent="0" algn="ctr">
              <a:buNone/>
            </a:pPr>
            <a:r>
              <a:rPr lang="en-US" dirty="0"/>
              <a:t>Cl(g)  +   O</a:t>
            </a:r>
            <a:r>
              <a:rPr lang="en-US" baseline="-25000" dirty="0"/>
              <a:t>3</a:t>
            </a:r>
            <a:r>
              <a:rPr lang="en-US" dirty="0"/>
              <a:t>(g)  </a:t>
            </a:r>
            <a:r>
              <a:rPr lang="en-US" dirty="0">
                <a:ea typeface="Wingdings"/>
                <a:cs typeface="Wingdings"/>
                <a:sym typeface="Wingdings" panose="05000000000000000000" pitchFamily="2" charset="2"/>
              </a:rPr>
              <a:t></a:t>
            </a:r>
            <a:r>
              <a:rPr lang="en-US" dirty="0"/>
              <a:t>  </a:t>
            </a:r>
            <a:r>
              <a:rPr lang="en-US" dirty="0" err="1"/>
              <a:t>ClO</a:t>
            </a:r>
            <a:r>
              <a:rPr lang="en-US" dirty="0"/>
              <a:t>(g)  +  O</a:t>
            </a:r>
            <a:r>
              <a:rPr lang="en-US" baseline="-25000" dirty="0"/>
              <a:t>2</a:t>
            </a:r>
            <a:r>
              <a:rPr lang="en-US" dirty="0"/>
              <a:t>(g)</a:t>
            </a:r>
          </a:p>
          <a:p>
            <a:pPr algn="ctr"/>
            <a:endParaRPr lang="en-US" dirty="0"/>
          </a:p>
          <a:p>
            <a:pPr marL="0" indent="0" algn="ctr">
              <a:buNone/>
            </a:pPr>
            <a:r>
              <a:rPr lang="en-US" dirty="0" err="1"/>
              <a:t>ClO</a:t>
            </a:r>
            <a:r>
              <a:rPr lang="en-US" dirty="0"/>
              <a:t>(g)  +   O(g) </a:t>
            </a:r>
            <a:r>
              <a:rPr lang="en-US" dirty="0">
                <a:ea typeface="Wingdings"/>
                <a:cs typeface="Wingdings"/>
                <a:sym typeface="Wingdings" panose="05000000000000000000" pitchFamily="2" charset="2"/>
              </a:rPr>
              <a:t></a:t>
            </a:r>
            <a:r>
              <a:rPr lang="en-US" dirty="0"/>
              <a:t>  Cl(g)  +  O</a:t>
            </a:r>
            <a:r>
              <a:rPr lang="en-US" baseline="-25000" dirty="0"/>
              <a:t>2</a:t>
            </a:r>
            <a:r>
              <a:rPr lang="en-US" dirty="0"/>
              <a:t>(g)</a:t>
            </a:r>
          </a:p>
          <a:p>
            <a:endParaRPr lang="en-US"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659657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12.20</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 Mexíkóski efnafræðingurinn Mario Molina (1943–2020) deildi Nóbelsverðlaununum í efnafræði árið 1995 fyrir rannsóknir sínar á (b) ósongatinu yfir Suðurskautslandinu. (mynd a: með leyfi Mario Molina; mynd b: breytt verk frá NASA)</a:t>
            </a:r>
          </a:p>
        </p:txBody>
      </p:sp>
      <p:pic>
        <p:nvPicPr>
          <p:cNvPr id="9" name="Figure" descr="A photograph is shown of Mario Molina. To the right of the photo, an image of Earth’s southern hemisphere is shown with a central circular region in purple with a radius of about half that of the entire hemisphere. Just outside this region is a narrow royal blue band, followed by an outer thin turquoise blue band. The majority of the outermost region is green. Two small bands of yellow are present in the lower regions of the image.">
            <a:extLst>
              <a:ext uri="{FF2B5EF4-FFF2-40B4-BE49-F238E27FC236}">
                <a16:creationId xmlns:a16="http://schemas.microsoft.com/office/drawing/2014/main" id="{7A48B102-AB4C-490F-A6AA-962DEE32B32C}"/>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970" b="-970"/>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769843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12.21</a:t>
            </a:r>
          </a:p>
        </p:txBody>
      </p:sp>
      <p:sp>
        <p:nvSpPr>
          <p:cNvPr id="7" name="Figure Legend"/>
          <p:cNvSpPr>
            <a:spLocks noGrp="1"/>
          </p:cNvSpPr>
          <p:nvPr>
            <p:ph type="body" sz="quarter" idx="14"/>
          </p:nvPr>
        </p:nvSpPr>
        <p:spPr/>
        <p:txBody>
          <a:bodyPr>
            <a:normAutofit/>
          </a:bodyPr>
          <a:lstStyle/>
          <a:p>
            <a:pPr marL="0" indent="0">
              <a:buNone/>
            </a:pPr>
            <a:r>
              <a:rPr/>
              <a:t>Glúkósa-6-fosfat dehýdrógenasi er hraðatakmarkandi ensím fyrir efnaskiptaferlið sem sér frumum fyrir NADPH.</a:t>
            </a:r>
          </a:p>
        </p:txBody>
      </p:sp>
      <p:pic>
        <p:nvPicPr>
          <p:cNvPr id="9" name="Figure" descr="A colorful model of the Glucose-6-phosphate dehydrogenase structure is shown. The molecule has two distinct lobes which are filled with spiraled ribbon-like regions of yellow, lavender, blue, silver, green, and pink.">
            <a:extLst>
              <a:ext uri="{FF2B5EF4-FFF2-40B4-BE49-F238E27FC236}">
                <a16:creationId xmlns:a16="http://schemas.microsoft.com/office/drawing/2014/main" id="{A1C49DDA-E222-4365-8698-03CDAD24953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39258" r="-39258"/>
          <a:stretch>
            <a:fillRect/>
          </a:stretch>
        </p:blipFill>
        <p:spPr>
          <a:xfrm>
            <a:off x="457199" y="1241258"/>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229636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12.22</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Í hvarfgangi pentósa-fosfat ferilsins hvatar G6PD efnahvarfið sem stýrir NAPDH, kóensími sem stýrir glútaþíoni, andoxunarefni sem verndar rauð blóðkorn og aðrar frumur gegn oxunarskemmdum.</a:t>
            </a:r>
          </a:p>
        </p:txBody>
      </p:sp>
      <p:pic>
        <p:nvPicPr>
          <p:cNvPr id="33795" name="Picture 2" descr="slide_0076_img_002.png"/>
          <p:cNvPicPr>
            <a:picLocks noChangeAspect="1"/>
          </p:cNvPicPr>
          <p:nvPr/>
        </p:nvPicPr>
        <p:blipFill>
          <a:blip r:embed="rId4"/>
          <a:srcRect/>
          <a:stretch>
            <a:fillRect/>
          </a:stretch>
        </p:blipFill>
        <p:spPr>
          <a:xfrm>
            <a:off x="659219" y="1425500"/>
            <a:ext cx="7776305" cy="2774359"/>
          </a:xfrm>
          <a:prstGeom prst="rect">
            <a:avLst/>
          </a:prstGeom>
        </p:spPr>
      </p:pic>
      <p:sp>
        <p:nvSpPr>
          <p:cNvPr id="3379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79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3379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070235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Tegundir hvata</a:t>
            </a:r>
          </a:p>
        </p:txBody>
      </p:sp>
      <p:sp>
        <p:nvSpPr>
          <p:cNvPr id="3" name="Content Placeholder 2"/>
          <p:cNvSpPr>
            <a:spLocks noGrp="1"/>
          </p:cNvSpPr>
          <p:nvPr>
            <p:ph idx="1"/>
          </p:nvPr>
        </p:nvSpPr>
        <p:spPr>
          <a:xfrm>
            <a:off x="628650" y="955965"/>
            <a:ext cx="7886700" cy="4427693"/>
          </a:xfrm>
        </p:spPr>
        <p:txBody>
          <a:bodyPr/>
          <a:lstStyle/>
          <a:p>
            <a:pPr marL="457200" indent="-457200">
              <a:buFont typeface="+mj-lt"/>
              <a:buAutoNum type="arabicParenR" startAt="2"/>
            </a:pPr>
            <a:r>
              <a:rPr/>
              <a:t>Misleitur hvati er í öðrum fasa en hvarfefnin.</a:t>
            </a:r>
          </a:p>
          <a:p>
            <a:pPr lvl="1"/>
            <a:r>
              <a:rPr/>
              <a:t>Oftast er hvatinn fast efni og hvarfefnin í gas- eða vökvafasa.</a:t>
            </a:r>
          </a:p>
          <a:p>
            <a:pPr lvl="1"/>
            <a:r>
              <a:rPr/>
              <a:t>Dæmi um þetta er hvarfakútur í bifreiðum sem inniheldur málmana platínu og ródíum.</a:t>
            </a:r>
          </a:p>
          <a:p>
            <a:pPr marL="0" indent="0">
              <a:buNone/>
            </a:pPr>
            <a:r>
              <a:rPr/>
              <a:t>Pt</a:t>
            </a:r>
          </a:p>
          <a:p>
            <a:pPr marL="0" indent="0">
              <a:buNone/>
            </a:pPr>
            <a:r>
              <a:rPr lang="en-US" dirty="0"/>
              <a:t>                           2CO(g) + O</a:t>
            </a:r>
            <a:r>
              <a:rPr lang="en-US" baseline="-25000" dirty="0"/>
              <a:t>2</a:t>
            </a:r>
            <a:r>
              <a:rPr lang="en-US" dirty="0"/>
              <a:t>(g)   </a:t>
            </a:r>
            <a:r>
              <a:rPr lang="en-US" dirty="0">
                <a:cs typeface="Times New Roman"/>
                <a:sym typeface="Wingdings" pitchFamily="2" charset="2"/>
              </a:rPr>
              <a:t>→</a:t>
            </a:r>
            <a:r>
              <a:rPr lang="en-US" dirty="0">
                <a:sym typeface="Wingdings" pitchFamily="2" charset="2"/>
              </a:rPr>
              <a:t>   CO</a:t>
            </a:r>
            <a:r>
              <a:rPr lang="en-US" baseline="-25000" dirty="0">
                <a:sym typeface="Wingdings" pitchFamily="2" charset="2"/>
              </a:rPr>
              <a:t>2</a:t>
            </a:r>
            <a:r>
              <a:rPr lang="en-US" dirty="0">
                <a:sym typeface="Wingdings" pitchFamily="2" charset="2"/>
              </a:rPr>
              <a:t>(g)</a:t>
            </a:r>
          </a:p>
          <a:p>
            <a:pPr marL="0" indent="0">
              <a:buNone/>
            </a:pPr>
            <a:r>
              <a:rPr lang="en-US" dirty="0">
                <a:sym typeface="Wingdings" pitchFamily="2" charset="2"/>
              </a:rPr>
              <a:t>             </a:t>
            </a:r>
          </a:p>
          <a:p>
            <a:pPr marL="0" indent="0">
              <a:buNone/>
            </a:pPr>
            <a:r>
              <a:rPr/>
              <a:t>Rh</a:t>
            </a:r>
          </a:p>
          <a:p>
            <a:pPr marL="0" indent="0" algn="ctr">
              <a:buNone/>
            </a:pPr>
            <a:r>
              <a:rPr lang="en-US" dirty="0"/>
              <a:t>NO(g)   </a:t>
            </a:r>
            <a:r>
              <a:rPr lang="en-US" dirty="0">
                <a:cs typeface="Times New Roman"/>
                <a:sym typeface="Wingdings" pitchFamily="2" charset="2"/>
              </a:rPr>
              <a:t>→</a:t>
            </a:r>
            <a:r>
              <a:rPr lang="en-US" dirty="0">
                <a:sym typeface="Wingdings" pitchFamily="2" charset="2"/>
              </a:rPr>
              <a:t>   N</a:t>
            </a:r>
            <a:r>
              <a:rPr lang="en-US" baseline="-25000" dirty="0">
                <a:sym typeface="Wingdings" pitchFamily="2" charset="2"/>
              </a:rPr>
              <a:t>2</a:t>
            </a:r>
            <a:r>
              <a:rPr lang="en-US" dirty="0">
                <a:sym typeface="Wingdings" pitchFamily="2" charset="2"/>
              </a:rPr>
              <a:t>(g) </a:t>
            </a:r>
            <a:r>
              <a:rPr lang="en-US" dirty="0"/>
              <a:t>+ O</a:t>
            </a:r>
            <a:r>
              <a:rPr lang="en-US" baseline="-25000" dirty="0"/>
              <a:t>2</a:t>
            </a:r>
            <a:r>
              <a:rPr lang="en-US" dirty="0"/>
              <a:t>(g)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451722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12.23</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Hvarfgangur fyrir Ni-hvataða hvarfið C2 H4 + H2 ⟶ C2 H6. (a) Vetni aðsogast á yfirborðið, sem rýfur H–H tengin og myndar Ni–H tengi. (b) Etýlen aðsogast á yfirborðið, sem rýfur C–C π-tengið og myndar Ni–C tengi. (c) Frumeindir sveima yfir yfirborðið og mynda ný C–H tengi þegar þær rekast saman. (d) C2H6 sameindir afsogast af Ni yfirborðinu.</a:t>
            </a:r>
          </a:p>
        </p:txBody>
      </p:sp>
      <p:pic>
        <p:nvPicPr>
          <p:cNvPr id="8" name="Picture 1" descr="slide_0078_img_002.png"/>
          <p:cNvPicPr>
            <a:picLocks noChangeAspect="1"/>
          </p:cNvPicPr>
          <p:nvPr/>
        </p:nvPicPr>
        <p:blipFill>
          <a:blip r:embed="rId4"/>
          <a:srcRect/>
          <a:stretch>
            <a:fillRect/>
          </a:stretch>
        </p:blipFill>
        <p:spPr>
          <a:xfrm>
            <a:off x="558800" y="1304698"/>
            <a:ext cx="8062912" cy="3316474"/>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70465587"/>
      </p:ext>
    </p:extLst>
  </p:cSld>
  <p:clrMapOvr>
    <a:masterClrMapping/>
  </p:clrMapOvr>
</p:sld>
</file>

<file path=ppt/slides/slide79.xml><?xml version="1.0" encoding="utf-8"?>
<p:sld xmlns:a="http://schemas.openxmlformats.org/drawingml/2006/main" xmlns:ns2="http://schemas.microsoft.com/office/drawing/2014/main" xmlns:ns4="http://schemas.microsoft.com/office/drawing/2010/main" xmlns:ns5="http://schemas.microsoft.com/office/powerpoint/2010/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12.24</a:t>
            </a:r>
          </a:p>
        </p:txBody>
      </p:sp>
      <p:sp>
        <p:nvSpPr>
          <p:cNvPr id="7" name="Figure Legend"/>
          <p:cNvSpPr>
            <a:spLocks noGrp="1"/>
          </p:cNvSpPr>
          <p:nvPr>
            <p:ph type="body" sz="quarter" idx="14"/>
          </p:nvPr>
        </p:nvSpPr>
        <p:spPr/>
        <p:txBody>
          <a:bodyPr>
            <a:normAutofit/>
          </a:bodyPr>
          <a:lstStyle/>
          <a:p>
            <a:pPr marL="0" indent="0">
              <a:buNone/>
            </a:pPr>
            <a:r>
              <a:rPr/>
              <a:t>Hvarfakútur gerir bruna allra kolefnissambanda í koldíoxíð mögulegan, um leið og hann dregur úr losun nituroxíðs og annarra mengandi efna í útblæstri frá bensínvélum.</a:t>
            </a:r>
            <a:endParaRPr lang="en-US" sz="1600" dirty="0"/>
          </a:p>
        </p:txBody>
      </p:sp>
      <p:pic>
        <p:nvPicPr>
          <p:cNvPr id="9" name="Figure" descr="An image is shown of a catalytic converter. At the upper left, a blue arrow pointing into a pipe that enters a larger, widened chamber is labeled, “Dirty emissions.” A small black arrow that points to the lower right is positioned along the upper left side of the widened region. This arrow is labeled, “Additional oxygen from air pump.” The image shows the converter with the upper surface removed, exposing a red-brown interior. The portion of the converter closest to the dirty emissions inlet shows small, round components in an interior layer. This layer is labeled “Three-way reduction catalyst.” The middle region shows closely packed small brown rods that are aligned parallel to the dirty emissions inlet pipe. The final quarter of the interior of the catalytic converter again shows a layer of closely packed small red brown circles. Two large light grey arrows extend from this layer to the open region at the lower right of the image to the label “Clean emissions.”">
            <a:extLst>
              <a:ext uri="{FF2B5EF4-FFF2-40B4-BE49-F238E27FC236}">
                <ns2:creationId id="{322C380E-388F-4181-B9C3-FEC9D01C246A}"/>
              </a:ext>
            </a:extLst>
          </p:cNvPr>
          <p:cNvPicPr>
            <a:picLocks noGrp="1" noChangeAspect="1"/>
          </p:cNvPicPr>
          <p:nvPr>
            <p:ph type="pic" sz="quarter" idx="13"/>
          </p:nvPr>
        </p:nvPicPr>
        <p:blipFill>
          <a:blip r:embed="rId3" cstate="email">
            <a:extLst>
              <a:ext uri="{28A0092B-C50C-407E-A947-70E740481C1C}">
                <ns4:useLocalDpi val="0"/>
              </a:ext>
            </a:extLst>
          </a:blip>
          <a:srcRect l="-20002" r="-20002"/>
          <a:stretch>
            <a:fillRect/>
          </a:stretch>
        </p:blipFill>
        <p:spPr>
          <a:xfrm>
            <a:off x="457200" y="1122386"/>
            <a:ext cx="8062913" cy="3500071"/>
          </a:xfrm>
        </p:spPr>
      </p:pic>
      <p:sp>
        <p:nvSpPr>
          <p:cNvPr id="10" name="Icelandic label 79-10"/>
          <p:cNvSpPr txBox="1"/>
          <p:nvPr/>
        </p:nvSpPr>
        <p:spPr>
          <a:xfrm>
            <a:off x="510421" y="1445762"/>
            <a:ext cx="1250683" cy="361420"/>
          </a:xfrm>
          <a:prstGeom prst="rect">
            <a:avLst/>
          </a:prstGeom>
          <a:noFill/>
          <a:ln>
            <a:noFill/>
          </a:ln>
        </p:spPr>
        <p:txBody>
          <a:bodyPr wrap="square" anchor="ctr" lIns="0" tIns="0" rIns="0" bIns="0"/>
          <a:lstStyle/>
          <a:p>
            <a:pPr algn="ctr"/>
            <a:r>
              <a:rPr lang="is-IS" sz="700" dirty="0">
                <a:solidFill>
                  <a:srgbClr val="000000"/>
                </a:solidFill>
                <a:latin typeface="Arial"/>
              </a:rPr>
              <a:t>Óhreinn</a:t>
            </a:r>
            <a:endParaRPr lang="is-IS" sz="700" dirty="0"/>
          </a:p>
          <a:p>
            <a:pPr algn="ctr"/>
            <a:r>
              <a:rPr lang="is-IS" sz="700" dirty="0">
                <a:solidFill>
                  <a:srgbClr val="000000"/>
                </a:solidFill>
                <a:latin typeface="Arial"/>
              </a:rPr>
              <a:t>útblástur</a:t>
            </a:r>
            <a:endParaRPr lang="is-IS" sz="700" dirty="0"/>
          </a:p>
        </p:txBody>
      </p:sp>
      <p:sp>
        <p:nvSpPr>
          <p:cNvPr id="11" name="Icelandic label 79-11"/>
          <p:cNvSpPr txBox="1"/>
          <p:nvPr/>
        </p:nvSpPr>
        <p:spPr>
          <a:xfrm>
            <a:off x="510421" y="2777311"/>
            <a:ext cx="1995771" cy="323376"/>
          </a:xfrm>
          <a:prstGeom prst="rect">
            <a:avLst/>
          </a:prstGeom>
          <a:noFill/>
          <a:ln>
            <a:noFill/>
          </a:ln>
        </p:spPr>
        <p:txBody>
          <a:bodyPr wrap="square" anchor="ctr" lIns="0" tIns="0" rIns="0" bIns="0"/>
          <a:lstStyle/>
          <a:p>
            <a:pPr algn="ctr"/>
            <a:r>
              <a:rPr lang="is-IS" sz="700" dirty="0">
                <a:solidFill>
                  <a:srgbClr val="000000"/>
                </a:solidFill>
                <a:latin typeface="Arial"/>
              </a:rPr>
              <a:t>Viðbótarsúrefni</a:t>
            </a:r>
            <a:endParaRPr lang="is-IS" sz="700" dirty="0"/>
          </a:p>
          <a:p>
            <a:pPr algn="ctr"/>
            <a:r>
              <a:rPr lang="is-IS" sz="700" dirty="0">
                <a:solidFill>
                  <a:srgbClr val="000000"/>
                </a:solidFill>
                <a:latin typeface="Arial"/>
              </a:rPr>
              <a:t>frá loftdælu</a:t>
            </a:r>
            <a:endParaRPr lang="is-IS" sz="700" dirty="0"/>
          </a:p>
        </p:txBody>
      </p:sp>
      <p:sp>
        <p:nvSpPr>
          <p:cNvPr id="12" name="Icelandic label 79-12"/>
          <p:cNvSpPr txBox="1"/>
          <p:nvPr/>
        </p:nvSpPr>
        <p:spPr>
          <a:xfrm>
            <a:off x="563641" y="3633306"/>
            <a:ext cx="1995771" cy="323376"/>
          </a:xfrm>
          <a:prstGeom prst="rect">
            <a:avLst/>
          </a:prstGeom>
          <a:noFill/>
          <a:ln>
            <a:noFill/>
          </a:ln>
        </p:spPr>
        <p:txBody>
          <a:bodyPr wrap="square" anchor="ctr" lIns="0" tIns="0" rIns="0" bIns="0"/>
          <a:lstStyle/>
          <a:p>
            <a:pPr algn="ctr"/>
            <a:r>
              <a:rPr lang="is-IS" sz="700" dirty="0">
                <a:solidFill>
                  <a:srgbClr val="000000"/>
                </a:solidFill>
                <a:latin typeface="Arial"/>
              </a:rPr>
              <a:t>Þrívirkur</a:t>
            </a:r>
            <a:endParaRPr lang="is-IS" sz="700" dirty="0"/>
          </a:p>
          <a:p>
            <a:pPr algn="ctr"/>
            <a:r>
              <a:rPr lang="is-IS" sz="700" dirty="0">
                <a:solidFill>
                  <a:srgbClr val="000000"/>
                </a:solidFill>
                <a:latin typeface="Arial"/>
              </a:rPr>
              <a:t>afoxunarhvati</a:t>
            </a:r>
            <a:endParaRPr lang="is-IS" sz="700" dirty="0"/>
          </a:p>
        </p:txBody>
      </p:sp>
      <p:sp>
        <p:nvSpPr>
          <p:cNvPr id="13" name="Icelandic label 79-13"/>
          <p:cNvSpPr txBox="1"/>
          <p:nvPr/>
        </p:nvSpPr>
        <p:spPr>
          <a:xfrm>
            <a:off x="1188983" y="4365658"/>
            <a:ext cx="3060182" cy="209243"/>
          </a:xfrm>
          <a:prstGeom prst="rect">
            <a:avLst/>
          </a:prstGeom>
          <a:noFill/>
          <a:ln>
            <a:noFill/>
          </a:ln>
        </p:spPr>
        <p:txBody>
          <a:bodyPr wrap="square" anchor="ctr" lIns="0" tIns="0" rIns="0" bIns="0"/>
          <a:lstStyle/>
          <a:p>
            <a:pPr algn="ctr"/>
            <a:r>
              <a:rPr lang="is-IS" sz="700" dirty="0">
                <a:solidFill>
                  <a:srgbClr val="000000"/>
                </a:solidFill>
                <a:latin typeface="Arial"/>
              </a:rPr>
              <a:t>Tvívirkur oxunarhvati</a:t>
            </a:r>
            <a:endParaRPr lang="is-IS" sz="700" dirty="0"/>
          </a:p>
        </p:txBody>
      </p:sp>
      <p:sp>
        <p:nvSpPr>
          <p:cNvPr id="14" name="Icelandic label 79-14"/>
          <p:cNvSpPr txBox="1"/>
          <p:nvPr/>
        </p:nvSpPr>
        <p:spPr>
          <a:xfrm>
            <a:off x="6710614" y="4127882"/>
            <a:ext cx="1756278" cy="209243"/>
          </a:xfrm>
          <a:prstGeom prst="rect">
            <a:avLst/>
          </a:prstGeom>
          <a:noFill/>
          <a:ln>
            <a:noFill/>
          </a:ln>
        </p:spPr>
        <p:txBody>
          <a:bodyPr wrap="square" anchor="ctr" lIns="0" tIns="0" rIns="0" bIns="0"/>
          <a:lstStyle/>
          <a:p>
            <a:pPr algn="ctr"/>
            <a:r>
              <a:rPr lang="is-IS" sz="700" dirty="0">
                <a:solidFill>
                  <a:srgbClr val="000000"/>
                </a:solidFill>
                <a:latin typeface="Arial"/>
              </a:rPr>
              <a:t>Hreinn útblástur</a:t>
            </a:r>
            <a:endParaRPr lang="is-IS" sz="700" dirty="0"/>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ns5:creationId val="541087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Tegundir hvata</a:t>
            </a:r>
          </a:p>
        </p:txBody>
      </p:sp>
      <p:sp>
        <p:nvSpPr>
          <p:cNvPr id="3" name="Content Placeholder 2"/>
          <p:cNvSpPr>
            <a:spLocks noGrp="1"/>
          </p:cNvSpPr>
          <p:nvPr>
            <p:ph idx="1"/>
          </p:nvPr>
        </p:nvSpPr>
        <p:spPr/>
        <p:txBody>
          <a:bodyPr/>
          <a:lstStyle/>
          <a:p>
            <a:pPr marL="457200" indent="-457200">
              <a:buFont typeface="+mj-lt"/>
              <a:buAutoNum type="arabicParenR" startAt="3"/>
            </a:pPr>
            <a:r>
              <a:rPr/>
              <a:t>Ensím eru lífhvatar</a:t>
            </a:r>
          </a:p>
          <a:p>
            <a:pPr lvl="1"/>
            <a:r>
              <a:rPr/>
              <a:t>Próteinsameindir</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2269951"/>
      </p:ext>
    </p:extLst>
  </p:cSld>
  <p:clrMapOvr>
    <a:masterClrMapping/>
  </p:clrMapOvr>
</p:sld>
</file>

<file path=ppt/slides/slide81.xml><?xml version="1.0" encoding="utf-8"?>
<p:sld xmlns:a="http://schemas.openxmlformats.org/drawingml/2006/main" xmlns:ns2="http://schemas.microsoft.com/office/drawing/2014/main" xmlns:ns4="http://schemas.microsoft.com/office/drawing/2010/main" xmlns:ns5="http://schemas.microsoft.com/office/powerpoint/2010/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12.25</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 Samkvæmt líkaninu um skrá og lykil passar lögun hvarfstöðvar ensímsins fullkomlega við hvarfefnið. (b) Samkvæmt líkaninu um örvaða aðlögun er hvarfstöðin nokkuð sveigjanleg og getur breytt um lögun til að tengjast hvarfefninu.</a:t>
            </a:r>
          </a:p>
        </p:txBody>
      </p:sp>
      <p:pic>
        <p:nvPicPr>
          <p:cNvPr id="9" name="Figure" descr="A diagram is shown of two possible interactions of an enzyme and a substrate. In a, which is labeled “Lock-and-key,” two diagrams are shown. The first shows a green wedge-like shape with two small depressions in the upper surface of similar size, but the depression on the left has a curved shape, and the depression on the right has a pointed shape. This green shape is labeled “Enzyme.” Just above this shape are two smaller, irregular, lavender shapes each with a projection from its lower surface. The lavender shape on the left has a curved projection which matches the shape of the depression on the left in the green shape below. This projection is shaded orange and has a curved arrow extending from in to the matching depression in the green shape below. Similarly, the lavender shape on the right has a projection with a pointed tip which matches the shape of the depression on the right in the green shape below. This projection is shaded orange and has a curved arrow extending from in to the matching depression in the green shape below. Two line segments extend from the depressions in the green shape to form an inverted V shape above the depressions. Above this and between the lavender shapes is the label, “Active site is proper shape.” The label “Substrates” is at the very top of the diagram with line segments extending to the two lavender shapes. To the right of this diagram is a second diagram showing the lavender shapes positioned next to each other, fit snugly into the depressions in the green shape, which is labeled “Enzyme.” Above this diagram is the label, “Substrate complex formed.” In b, which is labeled “Induced fit,” two diagrams are shown. The first shows a green wedge-like shape with two small depressions in the upper surface of similar size, but irregular shape. This green shape is labeled “Enzyme.” Just above this shape are two smaller irregular lavender shapes each with a projection from its lower surface. The lavender shape on the left has a curved projection. This projection is shaded orange and has a curved arrow extending from it to the irregular depression just below it in the green shape below. Similarly, the lavender shape on the right has a projection with a pointed tip. This projection is shaded orange and has a curved arrow extending from it to the irregular depression just below it in the green shape below. Two line segments extend from the depressions in the green shape to form an inverted V shape above the depressions. Above this and between the lavender shapes is the label, “Active site changes to fit.” The label, “Substrates” is at the very top of the diagram with line segments extending to the two lavender shapes. To the right of this diagram is a second diagram showing the purple shapes positioned next to each other, fit snugly into the depressions in the green shape, which is labeled “Enzyme.” Above this diagram is the label “Substrate complex formed.” The projections from the lavender shapes match the depression shapes in the green shape, resulting in a proper fit.">
            <a:extLst>
              <a:ext uri="{FF2B5EF4-FFF2-40B4-BE49-F238E27FC236}">
                <ns2:creationId id="{5BAC9FCC-18CE-4649-9047-5776EB8B8F61}"/>
              </a:ext>
            </a:extLst>
          </p:cNvPr>
          <p:cNvPicPr>
            <a:picLocks noGrp="1" noChangeAspect="1"/>
          </p:cNvPicPr>
          <p:nvPr>
            <p:ph type="pic" sz="quarter" idx="13"/>
          </p:nvPr>
        </p:nvPicPr>
        <p:blipFill>
          <a:blip r:embed="rId3" cstate="email">
            <a:extLst>
              <a:ext uri="{28A0092B-C50C-407E-A947-70E740481C1C}">
                <ns4:useLocalDpi val="0"/>
              </a:ext>
            </a:extLst>
          </a:blip>
          <a:srcRect l="-562" r="-562"/>
          <a:stretch>
            <a:fillRect/>
          </a:stretch>
        </p:blipFill>
        <p:spPr>
          <a:xfrm>
            <a:off x="457199" y="1122386"/>
            <a:ext cx="8062913" cy="3500071"/>
          </a:xfrm>
        </p:spPr>
      </p:pic>
      <p:sp>
        <p:nvSpPr>
          <p:cNvPr id="10" name="Icelandic label 81-10"/>
          <p:cNvSpPr txBox="1"/>
          <p:nvPr/>
        </p:nvSpPr>
        <p:spPr>
          <a:xfrm>
            <a:off x="920141" y="1160534"/>
            <a:ext cx="964463" cy="228887"/>
          </a:xfrm>
          <a:prstGeom prst="rect">
            <a:avLst/>
          </a:prstGeom>
          <a:noFill/>
          <a:ln>
            <a:noFill/>
          </a:ln>
        </p:spPr>
        <p:txBody>
          <a:bodyPr wrap="square" anchor="ctr" lIns="0" tIns="0" rIns="0" bIns="0"/>
          <a:lstStyle/>
          <a:p>
            <a:pPr algn="ctr"/>
            <a:r>
              <a:rPr lang="is-IS" sz="700" dirty="0">
                <a:solidFill>
                  <a:srgbClr val="000000"/>
                </a:solidFill>
                <a:latin typeface="Arial"/>
              </a:rPr>
              <a:t>Hvarfefni</a:t>
            </a:r>
            <a:endParaRPr lang="is-IS" sz="700" dirty="0"/>
          </a:p>
        </p:txBody>
      </p:sp>
      <p:sp>
        <p:nvSpPr>
          <p:cNvPr id="11" name="Icelandic label 81-11"/>
          <p:cNvSpPr txBox="1"/>
          <p:nvPr/>
        </p:nvSpPr>
        <p:spPr>
          <a:xfrm>
            <a:off x="1084100" y="1713679"/>
            <a:ext cx="790860" cy="820180"/>
          </a:xfrm>
          <a:prstGeom prst="rect">
            <a:avLst/>
          </a:prstGeom>
          <a:noFill/>
          <a:ln>
            <a:noFill/>
          </a:ln>
        </p:spPr>
        <p:txBody>
          <a:bodyPr wrap="square" anchor="ctr" lIns="0" tIns="0" rIns="0" bIns="0"/>
          <a:lstStyle/>
          <a:p>
            <a:pPr algn="ctr"/>
            <a:r>
              <a:rPr lang="is-IS" sz="700" dirty="0">
                <a:solidFill>
                  <a:srgbClr val="000000"/>
                </a:solidFill>
                <a:latin typeface="Arial"/>
              </a:rPr>
              <a:t>Virkt sæti</a:t>
            </a:r>
            <a:endParaRPr lang="is-IS" sz="700" dirty="0"/>
          </a:p>
          <a:p>
            <a:pPr algn="ctr"/>
            <a:r>
              <a:rPr lang="is-IS" sz="700" dirty="0">
                <a:solidFill>
                  <a:srgbClr val="000000"/>
                </a:solidFill>
                <a:latin typeface="Arial"/>
              </a:rPr>
              <a:t>hefur rétta</a:t>
            </a:r>
            <a:endParaRPr lang="is-IS" sz="700" dirty="0"/>
          </a:p>
          <a:p>
            <a:pPr algn="ctr"/>
            <a:r>
              <a:rPr lang="is-IS" sz="700" dirty="0">
                <a:solidFill>
                  <a:srgbClr val="000000"/>
                </a:solidFill>
                <a:latin typeface="Arial"/>
              </a:rPr>
              <a:t>lögun</a:t>
            </a:r>
            <a:endParaRPr lang="is-IS" sz="700" dirty="0"/>
          </a:p>
        </p:txBody>
      </p:sp>
      <p:sp>
        <p:nvSpPr>
          <p:cNvPr id="12" name="Icelandic label 81-12"/>
          <p:cNvSpPr txBox="1"/>
          <p:nvPr/>
        </p:nvSpPr>
        <p:spPr>
          <a:xfrm>
            <a:off x="2945514" y="1751827"/>
            <a:ext cx="1080199" cy="457775"/>
          </a:xfrm>
          <a:prstGeom prst="rect">
            <a:avLst/>
          </a:prstGeom>
          <a:noFill/>
          <a:ln>
            <a:noFill/>
          </a:ln>
        </p:spPr>
        <p:txBody>
          <a:bodyPr wrap="square" anchor="ctr" lIns="0" tIns="0" rIns="0" bIns="0"/>
          <a:lstStyle/>
          <a:p>
            <a:pPr algn="ctr"/>
            <a:r>
              <a:rPr lang="is-IS" sz="700" dirty="0">
                <a:solidFill>
                  <a:srgbClr val="000000"/>
                </a:solidFill>
                <a:latin typeface="Arial"/>
              </a:rPr>
              <a:t>Hvarfefnaflóki</a:t>
            </a:r>
            <a:endParaRPr lang="is-IS" sz="700" dirty="0"/>
          </a:p>
          <a:p>
            <a:pPr algn="ctr"/>
            <a:r>
              <a:rPr lang="is-IS" sz="700" dirty="0">
                <a:solidFill>
                  <a:srgbClr val="000000"/>
                </a:solidFill>
                <a:latin typeface="Arial"/>
              </a:rPr>
              <a:t>myndast</a:t>
            </a:r>
            <a:endParaRPr lang="is-IS" sz="700" dirty="0"/>
          </a:p>
        </p:txBody>
      </p:sp>
      <p:sp>
        <p:nvSpPr>
          <p:cNvPr id="13" name="Icelandic label 81-13"/>
          <p:cNvSpPr txBox="1"/>
          <p:nvPr/>
        </p:nvSpPr>
        <p:spPr>
          <a:xfrm>
            <a:off x="1132323" y="4040701"/>
            <a:ext cx="675124" cy="209814"/>
          </a:xfrm>
          <a:prstGeom prst="rect">
            <a:avLst/>
          </a:prstGeom>
          <a:noFill/>
          <a:ln>
            <a:noFill/>
          </a:ln>
        </p:spPr>
        <p:txBody>
          <a:bodyPr wrap="square" anchor="ctr" lIns="0" tIns="0" rIns="0" bIns="0"/>
          <a:lstStyle/>
          <a:p>
            <a:pPr algn="ctr"/>
            <a:r>
              <a:rPr lang="is-IS" sz="700" dirty="0">
                <a:solidFill>
                  <a:srgbClr val="000000"/>
                </a:solidFill>
                <a:latin typeface="Arial"/>
              </a:rPr>
              <a:t>Ensím</a:t>
            </a:r>
            <a:endParaRPr lang="is-IS" sz="700" dirty="0"/>
          </a:p>
        </p:txBody>
      </p:sp>
      <p:sp>
        <p:nvSpPr>
          <p:cNvPr id="14" name="Icelandic label 81-14"/>
          <p:cNvSpPr txBox="1"/>
          <p:nvPr/>
        </p:nvSpPr>
        <p:spPr>
          <a:xfrm>
            <a:off x="1151613" y="4393570"/>
            <a:ext cx="1832480" cy="209814"/>
          </a:xfrm>
          <a:prstGeom prst="rect">
            <a:avLst/>
          </a:prstGeom>
          <a:noFill/>
          <a:ln>
            <a:noFill/>
          </a:ln>
        </p:spPr>
        <p:txBody>
          <a:bodyPr wrap="square" anchor="ctr" lIns="0" tIns="0" rIns="0" bIns="0"/>
          <a:lstStyle/>
          <a:p>
            <a:pPr algn="ctr"/>
            <a:r>
              <a:rPr lang="is-IS" sz="700" dirty="0">
                <a:solidFill>
                  <a:srgbClr val="000000"/>
                </a:solidFill>
                <a:latin typeface="Arial"/>
              </a:rPr>
              <a:t>(a) Skrá-og-lykill-líkan</a:t>
            </a:r>
            <a:endParaRPr lang="is-IS" sz="700" dirty="0"/>
          </a:p>
        </p:txBody>
      </p:sp>
      <p:sp>
        <p:nvSpPr>
          <p:cNvPr id="15" name="Icelandic label 81-15"/>
          <p:cNvSpPr txBox="1"/>
          <p:nvPr/>
        </p:nvSpPr>
        <p:spPr>
          <a:xfrm>
            <a:off x="5260226" y="1160534"/>
            <a:ext cx="964463" cy="228887"/>
          </a:xfrm>
          <a:prstGeom prst="rect">
            <a:avLst/>
          </a:prstGeom>
          <a:noFill/>
          <a:ln>
            <a:noFill/>
          </a:ln>
        </p:spPr>
        <p:txBody>
          <a:bodyPr wrap="square" anchor="ctr" lIns="0" tIns="0" rIns="0" bIns="0"/>
          <a:lstStyle/>
          <a:p>
            <a:pPr algn="ctr"/>
            <a:r>
              <a:rPr lang="is-IS" sz="700" dirty="0">
                <a:solidFill>
                  <a:srgbClr val="000000"/>
                </a:solidFill>
                <a:latin typeface="Arial"/>
              </a:rPr>
              <a:t>Hvarfefni</a:t>
            </a:r>
            <a:endParaRPr lang="is-IS" sz="700" dirty="0"/>
          </a:p>
        </p:txBody>
      </p:sp>
      <p:sp>
        <p:nvSpPr>
          <p:cNvPr id="16" name="Icelandic label 81-16"/>
          <p:cNvSpPr txBox="1"/>
          <p:nvPr/>
        </p:nvSpPr>
        <p:spPr>
          <a:xfrm>
            <a:off x="5221648" y="1713679"/>
            <a:ext cx="868017" cy="858328"/>
          </a:xfrm>
          <a:prstGeom prst="rect">
            <a:avLst/>
          </a:prstGeom>
          <a:noFill/>
          <a:ln>
            <a:noFill/>
          </a:ln>
        </p:spPr>
        <p:txBody>
          <a:bodyPr wrap="square" anchor="ctr" lIns="0" tIns="0" rIns="0" bIns="0"/>
          <a:lstStyle/>
          <a:p>
            <a:pPr algn="ctr"/>
            <a:r>
              <a:rPr lang="is-IS" sz="700" dirty="0">
                <a:solidFill>
                  <a:srgbClr val="000000"/>
                </a:solidFill>
                <a:latin typeface="Arial"/>
              </a:rPr>
              <a:t>Virkt sæti</a:t>
            </a:r>
            <a:endParaRPr lang="is-IS" sz="700" dirty="0"/>
          </a:p>
          <a:p>
            <a:pPr algn="ctr"/>
            <a:r>
              <a:rPr lang="is-IS" sz="700" dirty="0">
                <a:solidFill>
                  <a:srgbClr val="000000"/>
                </a:solidFill>
                <a:latin typeface="Arial"/>
              </a:rPr>
              <a:t>breytir lögun</a:t>
            </a:r>
            <a:endParaRPr lang="is-IS" sz="700" dirty="0"/>
          </a:p>
          <a:p>
            <a:pPr algn="ctr"/>
            <a:r>
              <a:rPr lang="is-IS" sz="700" dirty="0">
                <a:solidFill>
                  <a:srgbClr val="000000"/>
                </a:solidFill>
                <a:latin typeface="Arial"/>
              </a:rPr>
              <a:t>til að passa</a:t>
            </a:r>
            <a:endParaRPr lang="is-IS" sz="700" dirty="0"/>
          </a:p>
        </p:txBody>
      </p:sp>
      <p:sp>
        <p:nvSpPr>
          <p:cNvPr id="17" name="Icelandic label 81-17"/>
          <p:cNvSpPr txBox="1"/>
          <p:nvPr/>
        </p:nvSpPr>
        <p:spPr>
          <a:xfrm>
            <a:off x="7266310" y="1751827"/>
            <a:ext cx="1080199" cy="457775"/>
          </a:xfrm>
          <a:prstGeom prst="rect">
            <a:avLst/>
          </a:prstGeom>
          <a:noFill/>
          <a:ln>
            <a:noFill/>
          </a:ln>
        </p:spPr>
        <p:txBody>
          <a:bodyPr wrap="square" anchor="ctr" lIns="0" tIns="0" rIns="0" bIns="0"/>
          <a:lstStyle/>
          <a:p>
            <a:pPr algn="ctr"/>
            <a:r>
              <a:rPr lang="is-IS" sz="700" dirty="0">
                <a:solidFill>
                  <a:srgbClr val="000000"/>
                </a:solidFill>
                <a:latin typeface="Arial"/>
              </a:rPr>
              <a:t>Hvarfefnaflóki</a:t>
            </a:r>
            <a:endParaRPr lang="is-IS" sz="700" dirty="0"/>
          </a:p>
          <a:p>
            <a:pPr algn="ctr"/>
            <a:r>
              <a:rPr lang="is-IS" sz="700" dirty="0">
                <a:solidFill>
                  <a:srgbClr val="000000"/>
                </a:solidFill>
                <a:latin typeface="Arial"/>
              </a:rPr>
              <a:t>myndast</a:t>
            </a:r>
            <a:endParaRPr lang="is-IS" sz="700" dirty="0"/>
          </a:p>
        </p:txBody>
      </p:sp>
      <p:sp>
        <p:nvSpPr>
          <p:cNvPr id="18" name="Icelandic label 81-18"/>
          <p:cNvSpPr txBox="1"/>
          <p:nvPr/>
        </p:nvSpPr>
        <p:spPr>
          <a:xfrm>
            <a:off x="5510987" y="4040701"/>
            <a:ext cx="675124" cy="209814"/>
          </a:xfrm>
          <a:prstGeom prst="rect">
            <a:avLst/>
          </a:prstGeom>
          <a:noFill/>
          <a:ln>
            <a:noFill/>
          </a:ln>
        </p:spPr>
        <p:txBody>
          <a:bodyPr wrap="square" anchor="ctr" lIns="0" tIns="0" rIns="0" bIns="0"/>
          <a:lstStyle/>
          <a:p>
            <a:pPr algn="ctr"/>
            <a:r>
              <a:rPr lang="is-IS" sz="700" dirty="0">
                <a:solidFill>
                  <a:srgbClr val="000000"/>
                </a:solidFill>
                <a:latin typeface="Arial"/>
              </a:rPr>
              <a:t>Ensím</a:t>
            </a:r>
            <a:endParaRPr lang="is-IS" sz="700" dirty="0"/>
          </a:p>
        </p:txBody>
      </p:sp>
      <p:sp>
        <p:nvSpPr>
          <p:cNvPr id="19" name="Icelandic label 81-19"/>
          <p:cNvSpPr txBox="1"/>
          <p:nvPr/>
        </p:nvSpPr>
        <p:spPr>
          <a:xfrm>
            <a:off x="5472408" y="4393570"/>
            <a:ext cx="1736034" cy="209814"/>
          </a:xfrm>
          <a:prstGeom prst="rect">
            <a:avLst/>
          </a:prstGeom>
          <a:noFill/>
          <a:ln>
            <a:noFill/>
          </a:ln>
        </p:spPr>
        <p:txBody>
          <a:bodyPr wrap="square" anchor="ctr" lIns="0" tIns="0" rIns="0" bIns="0"/>
          <a:lstStyle/>
          <a:p>
            <a:pPr algn="ctr"/>
            <a:r>
              <a:rPr lang="is-IS" sz="700" dirty="0">
                <a:solidFill>
                  <a:srgbClr val="000000"/>
                </a:solidFill>
                <a:latin typeface="Arial"/>
              </a:rPr>
              <a:t>(b) Aðhæfingarlíkan</a:t>
            </a:r>
            <a:endParaRPr lang="is-IS" sz="700" dirty="0"/>
          </a:p>
        </p:txBody>
      </p:sp>
      <p:sp>
        <p:nvSpPr>
          <p:cNvPr id="2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ns5:creationId val="13675244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44</a:t>
            </a:r>
          </a:p>
        </p:txBody>
      </p:sp>
      <p:sp>
        <p:nvSpPr>
          <p:cNvPr id="7" name="Figure Legend" hidden="1"/>
          <p:cNvSpPr>
            <a:spLocks noGrp="1"/>
          </p:cNvSpPr>
          <p:nvPr>
            <p:ph type="body" sz="quarter" idx="14"/>
          </p:nvPr>
        </p:nvSpPr>
        <p:spPr/>
        <p:txBody>
          <a:bodyPr>
            <a:normAutofit/>
          </a:bodyPr>
          <a:lstStyle/>
          <a:p>
            <a:endParaRPr lang="en-US" sz="1600" dirty="0"/>
          </a:p>
        </p:txBody>
      </p:sp>
      <p:pic>
        <p:nvPicPr>
          <p:cNvPr id="9" name="Figure" descr="A structural formula for cyclopropane is shown. Three C H subscript 2 groups are positioned as vertices of an equilateral triangle connected with single bonds represented by line segments.">
            <a:extLst>
              <a:ext uri="{FF2B5EF4-FFF2-40B4-BE49-F238E27FC236}">
                <a16:creationId xmlns:a16="http://schemas.microsoft.com/office/drawing/2014/main" id="{BD5C1606-26C9-4032-A612-7837D22DA9C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6223" r="-26223"/>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4826660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49</a:t>
            </a:r>
          </a:p>
        </p:txBody>
      </p:sp>
      <p:sp>
        <p:nvSpPr>
          <p:cNvPr id="7" name="Figure Legend" hidden="1"/>
          <p:cNvSpPr>
            <a:spLocks noGrp="1"/>
          </p:cNvSpPr>
          <p:nvPr>
            <p:ph type="body" sz="quarter" idx="14"/>
          </p:nvPr>
        </p:nvSpPr>
        <p:spPr/>
        <p:txBody>
          <a:bodyPr>
            <a:normAutofit/>
          </a:bodyPr>
          <a:lstStyle/>
          <a:p>
            <a:endParaRPr lang="en-US" sz="1600" dirty="0"/>
          </a:p>
        </p:txBody>
      </p:sp>
      <p:pic>
        <p:nvPicPr>
          <p:cNvPr id="9" name="Figure" descr="A structural formula for cyclobutene is shown. The figure has two C H subscript 2 groups as the upper two vertices of a square structure. These groups are connected by a single, short line segment. Line segments extend below each of these C H subscript 2 groups to C H groups positioned at the lower two vertices of the square structure. The C H groups are connected with a double line segment indicating a double bond.">
            <a:extLst>
              <a:ext uri="{FF2B5EF4-FFF2-40B4-BE49-F238E27FC236}">
                <a16:creationId xmlns:a16="http://schemas.microsoft.com/office/drawing/2014/main" id="{776093B9-10B1-4839-B9C6-11363CA17E6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31675" r="-31675"/>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873828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79a</a:t>
            </a:r>
          </a:p>
        </p:txBody>
      </p:sp>
      <p:sp>
        <p:nvSpPr>
          <p:cNvPr id="7" name="Figure Legend" hidden="1"/>
          <p:cNvSpPr>
            <a:spLocks noGrp="1"/>
          </p:cNvSpPr>
          <p:nvPr>
            <p:ph type="body" sz="quarter" idx="14"/>
          </p:nvPr>
        </p:nvSpPr>
        <p:spPr/>
        <p:txBody>
          <a:bodyPr>
            <a:normAutofit/>
          </a:bodyPr>
          <a:lstStyle/>
          <a:p>
            <a:endParaRPr lang="en-US" sz="1600" dirty="0"/>
          </a:p>
        </p:txBody>
      </p:sp>
      <p:pic>
        <p:nvPicPr>
          <p:cNvPr id="25603" name="Picture 2" descr="slide_0084_img_002.png"/>
          <p:cNvPicPr>
            <a:picLocks noChangeAspect="1"/>
          </p:cNvPicPr>
          <p:nvPr/>
        </p:nvPicPr>
        <p:blipFill>
          <a:blip r:embed="rId4"/>
          <a:srcRect/>
          <a:stretch>
            <a:fillRect/>
          </a:stretch>
        </p:blipFill>
        <p:spPr>
          <a:xfrm>
            <a:off x="329681" y="1409463"/>
            <a:ext cx="8371185" cy="2790395"/>
          </a:xfrm>
          <a:prstGeom prst="rect">
            <a:avLst/>
          </a:prstGeom>
        </p:spPr>
      </p:pic>
      <p:sp>
        <p:nvSpPr>
          <p:cNvPr id="2560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60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560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242453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79b</a:t>
            </a:r>
          </a:p>
        </p:txBody>
      </p:sp>
      <p:sp>
        <p:nvSpPr>
          <p:cNvPr id="7" name="Figure Legend" hidden="1"/>
          <p:cNvSpPr>
            <a:spLocks noGrp="1"/>
          </p:cNvSpPr>
          <p:nvPr>
            <p:ph type="body" sz="quarter" idx="14"/>
          </p:nvPr>
        </p:nvSpPr>
        <p:spPr/>
        <p:txBody>
          <a:bodyPr>
            <a:normAutofit/>
          </a:bodyPr>
          <a:lstStyle/>
          <a:p>
            <a:endParaRPr lang="en-US" sz="1600" dirty="0"/>
          </a:p>
        </p:txBody>
      </p:sp>
      <p:pic>
        <p:nvPicPr>
          <p:cNvPr id="26627" name="Picture 2" descr="slide_0085_img_002.png"/>
          <p:cNvPicPr>
            <a:picLocks noChangeAspect="1"/>
          </p:cNvPicPr>
          <p:nvPr/>
        </p:nvPicPr>
        <p:blipFill>
          <a:blip r:embed="rId4"/>
          <a:srcRect/>
          <a:stretch>
            <a:fillRect/>
          </a:stretch>
        </p:blipFill>
        <p:spPr>
          <a:xfrm>
            <a:off x="457200" y="1541351"/>
            <a:ext cx="7988025" cy="2849895"/>
          </a:xfrm>
          <a:prstGeom prst="rect">
            <a:avLst/>
          </a:prstGeom>
        </p:spPr>
      </p:pic>
      <p:sp>
        <p:nvSpPr>
          <p:cNvPr id="2662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62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663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768948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80a</a:t>
            </a:r>
          </a:p>
        </p:txBody>
      </p:sp>
      <p:sp>
        <p:nvSpPr>
          <p:cNvPr id="7" name="Figure Legend" hidden="1"/>
          <p:cNvSpPr>
            <a:spLocks noGrp="1"/>
          </p:cNvSpPr>
          <p:nvPr>
            <p:ph type="body" sz="quarter" idx="14"/>
          </p:nvPr>
        </p:nvSpPr>
        <p:spPr/>
        <p:txBody>
          <a:bodyPr>
            <a:normAutofit/>
          </a:bodyPr>
          <a:lstStyle/>
          <a:p>
            <a:endParaRPr lang="en-US" sz="1600" dirty="0"/>
          </a:p>
        </p:txBody>
      </p:sp>
      <p:pic>
        <p:nvPicPr>
          <p:cNvPr id="27651" name="Picture 2" descr="slide_0086_img_002.png"/>
          <p:cNvPicPr>
            <a:picLocks noChangeAspect="1"/>
          </p:cNvPicPr>
          <p:nvPr/>
        </p:nvPicPr>
        <p:blipFill>
          <a:blip r:embed="rId4"/>
          <a:srcRect/>
          <a:stretch>
            <a:fillRect/>
          </a:stretch>
        </p:blipFill>
        <p:spPr>
          <a:xfrm>
            <a:off x="652573" y="1807572"/>
            <a:ext cx="7867539" cy="2806908"/>
          </a:xfrm>
          <a:prstGeom prst="rect">
            <a:avLst/>
          </a:prstGeom>
        </p:spPr>
      </p:pic>
      <p:sp>
        <p:nvSpPr>
          <p:cNvPr id="2765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65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765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092077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80b</a:t>
            </a:r>
          </a:p>
        </p:txBody>
      </p:sp>
      <p:sp>
        <p:nvSpPr>
          <p:cNvPr id="7" name="Figure Legend" hidden="1"/>
          <p:cNvSpPr>
            <a:spLocks noGrp="1"/>
          </p:cNvSpPr>
          <p:nvPr>
            <p:ph type="body" sz="quarter" idx="14"/>
          </p:nvPr>
        </p:nvSpPr>
        <p:spPr/>
        <p:txBody>
          <a:bodyPr>
            <a:normAutofit/>
          </a:bodyPr>
          <a:lstStyle/>
          <a:p>
            <a:endParaRPr lang="en-US" sz="1600" dirty="0"/>
          </a:p>
        </p:txBody>
      </p:sp>
      <p:pic>
        <p:nvPicPr>
          <p:cNvPr id="28675" name="Picture 2" descr="slide_0087_img_002.png"/>
          <p:cNvPicPr>
            <a:picLocks noChangeAspect="1"/>
          </p:cNvPicPr>
          <p:nvPr/>
        </p:nvPicPr>
        <p:blipFill>
          <a:blip r:embed="rId4"/>
          <a:srcRect/>
          <a:stretch>
            <a:fillRect/>
          </a:stretch>
        </p:blipFill>
        <p:spPr>
          <a:xfrm>
            <a:off x="534159" y="1520825"/>
            <a:ext cx="7985953" cy="2849156"/>
          </a:xfrm>
          <a:prstGeom prst="rect">
            <a:avLst/>
          </a:prstGeom>
        </p:spPr>
      </p:pic>
      <p:sp>
        <p:nvSpPr>
          <p:cNvPr id="2867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67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867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26354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81a</a:t>
            </a:r>
          </a:p>
        </p:txBody>
      </p:sp>
      <p:sp>
        <p:nvSpPr>
          <p:cNvPr id="7" name="Figure Legend" hidden="1"/>
          <p:cNvSpPr>
            <a:spLocks noGrp="1"/>
          </p:cNvSpPr>
          <p:nvPr>
            <p:ph type="body" sz="quarter" idx="14"/>
          </p:nvPr>
        </p:nvSpPr>
        <p:spPr/>
        <p:txBody>
          <a:bodyPr>
            <a:normAutofit/>
          </a:bodyPr>
          <a:lstStyle/>
          <a:p>
            <a:endParaRPr lang="en-US" sz="1600" dirty="0"/>
          </a:p>
        </p:txBody>
      </p:sp>
      <p:pic>
        <p:nvPicPr>
          <p:cNvPr id="9" name="Figure" descr="This figure shows a graph. The x-axis is labeled, “Extent of reaction,” and the y-axis is labeled, “Energy (k J).” The y-axis is marked off from 0 to 40 at intervals of 5. A blue curve is shown. It begins with a horizontal region at 10. The curve then rises sharply near the middle to reach a maximum of 35 and similarly falls to another horizontal segment at 5.">
            <a:extLst>
              <a:ext uri="{FF2B5EF4-FFF2-40B4-BE49-F238E27FC236}">
                <a16:creationId xmlns:a16="http://schemas.microsoft.com/office/drawing/2014/main" id="{87C108E4-3021-466D-89BB-57C9C460A69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8831" r="-8831"/>
          <a:stretch>
            <a:fillRect/>
          </a:stretch>
        </p:blipFill>
        <p:spPr>
          <a:xfrm>
            <a:off x="457199" y="1514032"/>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221747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81b</a:t>
            </a:r>
          </a:p>
        </p:txBody>
      </p:sp>
      <p:sp>
        <p:nvSpPr>
          <p:cNvPr id="7" name="Figure Legend" hidden="1"/>
          <p:cNvSpPr>
            <a:spLocks noGrp="1"/>
          </p:cNvSpPr>
          <p:nvPr>
            <p:ph type="body" sz="quarter" idx="14"/>
          </p:nvPr>
        </p:nvSpPr>
        <p:spPr/>
        <p:txBody>
          <a:bodyPr>
            <a:normAutofit/>
          </a:bodyPr>
          <a:lstStyle/>
          <a:p>
            <a:endParaRPr lang="en-US" sz="1600" dirty="0"/>
          </a:p>
        </p:txBody>
      </p:sp>
      <p:pic>
        <p:nvPicPr>
          <p:cNvPr id="29699" name="Picture 2" descr="slide_0089_img_002.png"/>
          <p:cNvPicPr>
            <a:picLocks noChangeAspect="1"/>
          </p:cNvPicPr>
          <p:nvPr/>
        </p:nvPicPr>
        <p:blipFill>
          <a:blip r:embed="rId4"/>
          <a:srcRect/>
          <a:stretch>
            <a:fillRect/>
          </a:stretch>
        </p:blipFill>
        <p:spPr>
          <a:xfrm>
            <a:off x="1023272" y="1502127"/>
            <a:ext cx="6752087" cy="3448181"/>
          </a:xfrm>
          <a:prstGeom prst="rect">
            <a:avLst/>
          </a:prstGeom>
        </p:spPr>
      </p:pic>
      <p:sp>
        <p:nvSpPr>
          <p:cNvPr id="2970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70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970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209416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Æfing 82a</a:t>
            </a:r>
          </a:p>
        </p:txBody>
      </p:sp>
      <p:sp>
        <p:nvSpPr>
          <p:cNvPr id="7" name="Figure Legend" hidden="1"/>
          <p:cNvSpPr>
            <a:spLocks noGrp="1"/>
          </p:cNvSpPr>
          <p:nvPr>
            <p:ph type="body" sz="quarter" idx="14"/>
          </p:nvPr>
        </p:nvSpPr>
        <p:spPr/>
        <p:txBody>
          <a:bodyPr>
            <a:normAutofit/>
          </a:bodyPr>
          <a:lstStyle/>
          <a:p>
            <a:endParaRPr lang="en-US" sz="1600" dirty="0"/>
          </a:p>
        </p:txBody>
      </p:sp>
      <p:pic>
        <p:nvPicPr>
          <p:cNvPr id="30723" name="Picture 2" descr="slide_0090_img_002.png"/>
          <p:cNvPicPr>
            <a:picLocks noChangeAspect="1"/>
          </p:cNvPicPr>
          <p:nvPr/>
        </p:nvPicPr>
        <p:blipFill>
          <a:blip r:embed="rId4"/>
          <a:srcRect/>
          <a:stretch>
            <a:fillRect/>
          </a:stretch>
        </p:blipFill>
        <p:spPr>
          <a:xfrm>
            <a:off x="1193099" y="1502881"/>
            <a:ext cx="6292222" cy="3764577"/>
          </a:xfrm>
          <a:prstGeom prst="rect">
            <a:avLst/>
          </a:prstGeom>
        </p:spPr>
      </p:pic>
      <p:sp>
        <p:nvSpPr>
          <p:cNvPr id="3072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72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3072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302144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82b</a:t>
            </a:r>
          </a:p>
        </p:txBody>
      </p:sp>
      <p:sp>
        <p:nvSpPr>
          <p:cNvPr id="7" name="Figure Legend" hidden="1"/>
          <p:cNvSpPr>
            <a:spLocks noGrp="1"/>
          </p:cNvSpPr>
          <p:nvPr>
            <p:ph type="body" sz="quarter" idx="14"/>
          </p:nvPr>
        </p:nvSpPr>
        <p:spPr/>
        <p:txBody>
          <a:bodyPr>
            <a:normAutofit/>
          </a:bodyPr>
          <a:lstStyle/>
          <a:p>
            <a:endParaRPr lang="en-US" sz="1600" dirty="0"/>
          </a:p>
        </p:txBody>
      </p:sp>
      <p:pic>
        <p:nvPicPr>
          <p:cNvPr id="31747" name="Picture 2" descr="slide_0091_img_002.png"/>
          <p:cNvPicPr>
            <a:picLocks noChangeAspect="1"/>
          </p:cNvPicPr>
          <p:nvPr/>
        </p:nvPicPr>
        <p:blipFill>
          <a:blip r:embed="rId4"/>
          <a:srcRect/>
          <a:stretch>
            <a:fillRect/>
          </a:stretch>
        </p:blipFill>
        <p:spPr>
          <a:xfrm>
            <a:off x="1318438" y="1584855"/>
            <a:ext cx="6134985" cy="3670504"/>
          </a:xfrm>
          <a:prstGeom prst="rect">
            <a:avLst/>
          </a:prstGeom>
        </p:spPr>
      </p:pic>
      <p:sp>
        <p:nvSpPr>
          <p:cNvPr id="3174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74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3175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217643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pyright"/>
          <p:cNvSpPr>
            <a:spLocks noGrp="1"/>
          </p:cNvSpPr>
          <p:nvPr>
            <p:ph sz="half" idx="1"/>
          </p:nvPr>
        </p:nvSpPr>
        <p:spPr>
          <a:xfrm>
            <a:off x="457200" y="1107617"/>
            <a:ext cx="8062912" cy="5256973"/>
          </a:xfrm>
        </p:spPr>
        <p:txBody>
          <a:bodyPr anchor="ctr" wrap="square">
            <a:normAutofit/>
          </a:bodyPr>
          <a:lstStyle/>
          <a:p>
            <a:pPr marL="0" indent="0">
              <a:spcBef>
                <a:spcPts val="0"/>
              </a:spcBef>
              <a:spcAft>
                <a:spcPts val="0"/>
              </a:spcAft>
              <a:buNone/>
            </a:pPr>
            <a:r>
              <a:rPr sz="1700"/>
              <a:t>Þetta viðbótarefni frá OpenStax er © Rice University samkvæmt CC-BY 4.0 alþjóðlegu leyfi; heimilt er að afrita það eða breyta því en geta skal uppruna frá OpenStax, Rice University og taka skal fram ef breytingar hafa verið gerðar.</a:t>
            </a:r>
          </a:p>
          <a:p>
            <a:pPr>
              <a:spcBef>
                <a:spcPts val="0"/>
              </a:spcBef>
              <a:spcAft>
                <a:spcPts val="0"/>
              </a:spcAft>
            </a:pPr>
            <a:endParaRPr lang="en-US" sz="1600" dirty="0"/>
          </a:p>
        </p:txBody>
      </p:sp>
      <p:sp>
        <p:nvSpPr>
          <p:cNvPr id="2" name="Title 1">
            <a:extLst>
              <a:ext uri="{FF2B5EF4-FFF2-40B4-BE49-F238E27FC236}">
                <a16:creationId xmlns:a16="http://schemas.microsoft.com/office/drawing/2014/main" id="{AD6CA2CC-4CEE-3FD7-0269-F62EF6909071}"/>
              </a:ext>
            </a:extLst>
          </p:cNvPr>
          <p:cNvSpPr>
            <a:spLocks noGrp="1"/>
          </p:cNvSpPr>
          <p:nvPr>
            <p:ph type="title"/>
          </p:nvPr>
        </p:nvSpPr>
        <p:spPr/>
        <p:txBody>
          <a:bodyPr wrap="square">
            <a:normAutofit/>
          </a:bodyPr>
          <a:lstStyle/>
          <a:p>
            <a:pPr>
              <a:spcBef>
                <a:spcPts val="0"/>
              </a:spcBef>
              <a:spcAft>
                <a:spcPts val="0"/>
              </a:spcAft>
            </a:pPr>
            <a:r>
              <a:rPr/>
              <a:t>Leyfi</a:t>
            </a:r>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38727471"/>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4433</TotalTime>
  <Words>3684</Words>
  <Application>Microsoft Macintosh PowerPoint</Application>
  <PresentationFormat>On-screen Show (4:3)</PresentationFormat>
  <Paragraphs>442</Paragraphs>
  <Slides>92</Slides>
  <Notes>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92</vt:i4>
      </vt:variant>
    </vt:vector>
  </HeadingPairs>
  <TitlesOfParts>
    <vt:vector size="99" baseType="lpstr">
      <vt:lpstr>Arial</vt:lpstr>
      <vt:lpstr>Calibri</vt:lpstr>
      <vt:lpstr>Calibri Light</vt:lpstr>
      <vt:lpstr>IBM Plex Sans</vt:lpstr>
      <vt:lpstr>Times New Roman</vt:lpstr>
      <vt:lpstr>Office Theme</vt:lpstr>
      <vt:lpstr>Equation</vt:lpstr>
      <vt:lpstr>Cover slide</vt:lpstr>
      <vt:lpstr>Chapter Outline</vt:lpstr>
      <vt:lpstr>Figure 12.1</vt:lpstr>
      <vt:lpstr>Learning Objectives</vt:lpstr>
      <vt:lpstr>Chemical Reaction Rates</vt:lpstr>
      <vt:lpstr>Chemical Reaction Rates</vt:lpstr>
      <vt:lpstr>Rate Expressions</vt:lpstr>
      <vt:lpstr>Writing Rate Expressions</vt:lpstr>
      <vt:lpstr>Figure 12.2</vt:lpstr>
      <vt:lpstr>Average vs. Instantaneous Reaction Rates</vt:lpstr>
      <vt:lpstr>Figure 12.3</vt:lpstr>
      <vt:lpstr>Figure 12.4</vt:lpstr>
      <vt:lpstr>Relative Rates of Reaction</vt:lpstr>
      <vt:lpstr>Figure 12.5</vt:lpstr>
      <vt:lpstr>Learning Objectives</vt:lpstr>
      <vt:lpstr>Factors Affecting Reaction Rates</vt:lpstr>
      <vt:lpstr>Factors Affecting Reaction Rates</vt:lpstr>
      <vt:lpstr>Figure 12.6</vt:lpstr>
      <vt:lpstr>Factors Affecting Reaction Rates</vt:lpstr>
      <vt:lpstr>Rate and Collision</vt:lpstr>
      <vt:lpstr>Figure 12.7</vt:lpstr>
      <vt:lpstr>Learning Objectives</vt:lpstr>
      <vt:lpstr>Rate Laws</vt:lpstr>
      <vt:lpstr>Rate Laws</vt:lpstr>
      <vt:lpstr>Rate Constant, k</vt:lpstr>
      <vt:lpstr>Rate Laws</vt:lpstr>
      <vt:lpstr>Rate Laws</vt:lpstr>
      <vt:lpstr>Figure 12.8</vt:lpstr>
      <vt:lpstr>Order with Respect to a Reactant</vt:lpstr>
      <vt:lpstr>Determination of a Reaction’s Rate Law</vt:lpstr>
      <vt:lpstr>How to Determine a Rate Law </vt:lpstr>
      <vt:lpstr>Learning Objectives</vt:lpstr>
      <vt:lpstr>Integrated Rate Laws</vt:lpstr>
      <vt:lpstr>First-Order Reactions</vt:lpstr>
      <vt:lpstr>Linear Form of the First-Order Integrated Rate Law</vt:lpstr>
      <vt:lpstr>Integrated Rate Laws</vt:lpstr>
      <vt:lpstr>Figure 12.9</vt:lpstr>
      <vt:lpstr>Example 12.7</vt:lpstr>
      <vt:lpstr>Figure 12.10</vt:lpstr>
      <vt:lpstr>Example 12.9</vt:lpstr>
      <vt:lpstr>Figure 12.11</vt:lpstr>
      <vt:lpstr>The Half Life: First-Order Reaction</vt:lpstr>
      <vt:lpstr>The Half Life: First-Order Reaction</vt:lpstr>
      <vt:lpstr>Figure 12.12</vt:lpstr>
      <vt:lpstr>Second-Order Integrated Rate Law</vt:lpstr>
      <vt:lpstr>Zero-Order Integrated Rate Law</vt:lpstr>
      <vt:lpstr>Learning Objectives</vt:lpstr>
      <vt:lpstr>Collision Theory</vt:lpstr>
      <vt:lpstr>Collisions: Effective and Ineffective</vt:lpstr>
      <vt:lpstr>Collisions: Effective and Ineffective</vt:lpstr>
      <vt:lpstr>Figure 12.13</vt:lpstr>
      <vt:lpstr>Transition-State Model</vt:lpstr>
      <vt:lpstr>Reaction Rate and Temperature</vt:lpstr>
      <vt:lpstr>Figure 12.14</vt:lpstr>
      <vt:lpstr>Kinetic Theory</vt:lpstr>
      <vt:lpstr>Kinetic Theory</vt:lpstr>
      <vt:lpstr>Kinetic Theory</vt:lpstr>
      <vt:lpstr>Kinetic Theory</vt:lpstr>
      <vt:lpstr>Figure 12.15</vt:lpstr>
      <vt:lpstr>Arrhenius Equation</vt:lpstr>
      <vt:lpstr>Two-Point Form of the Arrhenius Equation</vt:lpstr>
      <vt:lpstr>Figure 12.16</vt:lpstr>
      <vt:lpstr>Learning Objectives</vt:lpstr>
      <vt:lpstr>UNFIGURE 12.1</vt:lpstr>
      <vt:lpstr>Figure 12.17</vt:lpstr>
      <vt:lpstr>Figure 12.18</vt:lpstr>
      <vt:lpstr>Learning Objectives</vt:lpstr>
      <vt:lpstr>Catalysis</vt:lpstr>
      <vt:lpstr>Figure 12.19</vt:lpstr>
      <vt:lpstr>Example 12.15</vt:lpstr>
      <vt:lpstr>Example 12.15</vt:lpstr>
      <vt:lpstr>Types of Catalysis</vt:lpstr>
      <vt:lpstr>Homogeneous Catalyst </vt:lpstr>
      <vt:lpstr>Figure 12.20</vt:lpstr>
      <vt:lpstr>Figure 12.21</vt:lpstr>
      <vt:lpstr>Figure 12.22</vt:lpstr>
      <vt:lpstr>Types of Catalysts</vt:lpstr>
      <vt:lpstr>Figure 12.23</vt:lpstr>
      <vt:lpstr>Figure 12.24</vt:lpstr>
      <vt:lpstr>Types of Catalysts</vt:lpstr>
      <vt:lpstr>Figure 12.25</vt:lpstr>
      <vt:lpstr>Exercise 44</vt:lpstr>
      <vt:lpstr>Exercise 49</vt:lpstr>
      <vt:lpstr>Exercise 79a</vt:lpstr>
      <vt:lpstr>Exercise 79b</vt:lpstr>
      <vt:lpstr>Exercise 80a</vt:lpstr>
      <vt:lpstr>Exercise 80b</vt:lpstr>
      <vt:lpstr>Exercise 81a</vt:lpstr>
      <vt:lpstr>Exercise 81b</vt:lpstr>
      <vt:lpstr>Exercise 82a</vt:lpstr>
      <vt:lpstr>Exercise 82b</vt:lpstr>
      <vt:lpstr>License</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12 - Kinetics</dc:title>
  <dc:creator>Spuddy McSpare</dc:creator>
  <cp:lastModifiedBy>Ryan Stickney</cp:lastModifiedBy>
  <cp:revision>233</cp:revision>
  <dcterms:created xsi:type="dcterms:W3CDTF">2012-06-04T02:13:36Z</dcterms:created>
  <dcterms:modified xsi:type="dcterms:W3CDTF">2025-12-22T03:55:35Z</dcterms:modified>
</cp:coreProperties>
</file>