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114"/>
  </p:notesMasterIdLst>
  <p:handoutMasterIdLst>
    <p:handoutMasterId r:id="rId115"/>
  </p:handoutMasterIdLst>
  <p:sldIdLst>
    <p:sldId id="256" r:id="rId2"/>
    <p:sldId id="395" r:id="rId3"/>
    <p:sldId id="277" r:id="rId4"/>
    <p:sldId id="396" r:id="rId5"/>
    <p:sldId id="279" r:id="rId6"/>
    <p:sldId id="280" r:id="rId7"/>
    <p:sldId id="397" r:id="rId8"/>
    <p:sldId id="281" r:id="rId9"/>
    <p:sldId id="282" r:id="rId10"/>
    <p:sldId id="283" r:id="rId11"/>
    <p:sldId id="391" r:id="rId12"/>
    <p:sldId id="285" r:id="rId13"/>
    <p:sldId id="398" r:id="rId14"/>
    <p:sldId id="286" r:id="rId15"/>
    <p:sldId id="392" r:id="rId16"/>
    <p:sldId id="393" r:id="rId17"/>
    <p:sldId id="287" r:id="rId18"/>
    <p:sldId id="288" r:id="rId19"/>
    <p:sldId id="289" r:id="rId20"/>
    <p:sldId id="290" r:id="rId21"/>
    <p:sldId id="291" r:id="rId22"/>
    <p:sldId id="292" r:id="rId23"/>
    <p:sldId id="293" r:id="rId24"/>
    <p:sldId id="294" r:id="rId25"/>
    <p:sldId id="297" r:id="rId26"/>
    <p:sldId id="295" r:id="rId27"/>
    <p:sldId id="296" r:id="rId28"/>
    <p:sldId id="298" r:id="rId29"/>
    <p:sldId id="299" r:id="rId30"/>
    <p:sldId id="300" r:id="rId31"/>
    <p:sldId id="356" r:id="rId32"/>
    <p:sldId id="357" r:id="rId33"/>
    <p:sldId id="364" r:id="rId34"/>
    <p:sldId id="362" r:id="rId35"/>
    <p:sldId id="363" r:id="rId36"/>
    <p:sldId id="301" r:id="rId37"/>
    <p:sldId id="302" r:id="rId38"/>
    <p:sldId id="304" r:id="rId39"/>
    <p:sldId id="303" r:id="rId40"/>
    <p:sldId id="305" r:id="rId41"/>
    <p:sldId id="306" r:id="rId42"/>
    <p:sldId id="307" r:id="rId43"/>
    <p:sldId id="308" r:id="rId44"/>
    <p:sldId id="365" r:id="rId45"/>
    <p:sldId id="310" r:id="rId46"/>
    <p:sldId id="311" r:id="rId47"/>
    <p:sldId id="399" r:id="rId48"/>
    <p:sldId id="366" r:id="rId49"/>
    <p:sldId id="368" r:id="rId50"/>
    <p:sldId id="370" r:id="rId51"/>
    <p:sldId id="371" r:id="rId52"/>
    <p:sldId id="315" r:id="rId53"/>
    <p:sldId id="316" r:id="rId54"/>
    <p:sldId id="317" r:id="rId55"/>
    <p:sldId id="318" r:id="rId56"/>
    <p:sldId id="319" r:id="rId57"/>
    <p:sldId id="320" r:id="rId58"/>
    <p:sldId id="321" r:id="rId59"/>
    <p:sldId id="322" r:id="rId60"/>
    <p:sldId id="323" r:id="rId61"/>
    <p:sldId id="400" r:id="rId62"/>
    <p:sldId id="324" r:id="rId63"/>
    <p:sldId id="325" r:id="rId64"/>
    <p:sldId id="326" r:id="rId65"/>
    <p:sldId id="327" r:id="rId66"/>
    <p:sldId id="401"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43" r:id="rId83"/>
    <p:sldId id="344" r:id="rId84"/>
    <p:sldId id="345" r:id="rId85"/>
    <p:sldId id="346" r:id="rId86"/>
    <p:sldId id="347" r:id="rId87"/>
    <p:sldId id="348" r:id="rId88"/>
    <p:sldId id="349" r:id="rId89"/>
    <p:sldId id="350" r:id="rId90"/>
    <p:sldId id="351" r:id="rId91"/>
    <p:sldId id="352" r:id="rId92"/>
    <p:sldId id="353" r:id="rId93"/>
    <p:sldId id="354" r:id="rId94"/>
    <p:sldId id="372" r:id="rId95"/>
    <p:sldId id="373" r:id="rId96"/>
    <p:sldId id="374" r:id="rId97"/>
    <p:sldId id="375" r:id="rId98"/>
    <p:sldId id="376" r:id="rId99"/>
    <p:sldId id="377" r:id="rId100"/>
    <p:sldId id="378" r:id="rId101"/>
    <p:sldId id="379" r:id="rId102"/>
    <p:sldId id="381" r:id="rId103"/>
    <p:sldId id="382" r:id="rId104"/>
    <p:sldId id="383" r:id="rId105"/>
    <p:sldId id="384" r:id="rId106"/>
    <p:sldId id="385" r:id="rId107"/>
    <p:sldId id="380" r:id="rId108"/>
    <p:sldId id="386" r:id="rId109"/>
    <p:sldId id="387" r:id="rId110"/>
    <p:sldId id="388" r:id="rId111"/>
    <p:sldId id="390" r:id="rId112"/>
    <p:sldId id="394"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60" autoAdjust="0"/>
    <p:restoredTop sz="86401" autoAdjust="0"/>
  </p:normalViewPr>
  <p:slideViewPr>
    <p:cSldViewPr snapToGrid="0" snapToObjects="1">
      <p:cViewPr varScale="1">
        <p:scale>
          <a:sx n="109" d="100"/>
          <a:sy n="109" d="100"/>
        </p:scale>
        <p:origin x="616" y="176"/>
      </p:cViewPr>
      <p:guideLst>
        <p:guide orient="horz" pos="2160"/>
        <p:guide pos="2880"/>
      </p:guideLst>
    </p:cSldViewPr>
  </p:slideViewPr>
  <p:outlineViewPr>
    <p:cViewPr>
      <p:scale>
        <a:sx n="33" d="100"/>
        <a:sy n="33" d="100"/>
      </p:scale>
      <p:origin x="0" y="-2422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notesMaster" Target="notesMasters/notesMaster1.xml"/><Relationship Id="rId115" Type="http://schemas.openxmlformats.org/officeDocument/2006/relationships/handoutMaster" Target="handoutMasters/handoutMaster1.xml"/><Relationship Id="rId116" Type="http://schemas.openxmlformats.org/officeDocument/2006/relationships/presProps" Target="presProps.xml"/><Relationship Id="rId117" Type="http://schemas.openxmlformats.org/officeDocument/2006/relationships/viewProps" Target="viewProps.xml"/><Relationship Id="rId118" Type="http://schemas.openxmlformats.org/officeDocument/2006/relationships/theme" Target="theme/theme1.xml"/><Relationship Id="rId11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D56043-6A3D-4BD0-B820-A9F7BCBB7BE8}" type="datetimeFigureOut">
              <a:rPr lang="en-US" smtClean="0"/>
              <a:t>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C272B1-07E4-4E33-A676-FAA4E1400C86}" type="slidenum">
              <a:rPr lang="en-US" smtClean="0"/>
              <a:t>‹#›</a:t>
            </a:fld>
            <a:endParaRPr lang="en-US"/>
          </a:p>
        </p:txBody>
      </p:sp>
    </p:spTree>
    <p:extLst>
      <p:ext uri="{BB962C8B-B14F-4D97-AF65-F5344CB8AC3E}">
        <p14:creationId xmlns:p14="http://schemas.microsoft.com/office/powerpoint/2010/main" val="581871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0119d919f435.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233238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4132801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3572809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428254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47EC4018-3DBA-43D2-B885-A663B4783085}" type="datetime4">
              <a:rPr lang="en-US" smtClean="0"/>
              <a:t>August 20, 2019</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A86AEBD3-799C-4247-98CB-719285C41EC8}"/>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821814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1211599C-2375-422A-896E-EEC8BE5306B1}"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BF862C1-E84B-4D4C-B602-9D25FB1687C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D2DE3A9D-0EC0-4498-AAC8-32459F619982}" type="datetime4">
              <a:rPr lang="en-US" smtClean="0"/>
              <a:t>August 20, 2019</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482D0D5C-1E8B-4F29-B231-DB167588787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FCADC830-BBEE-40F0-98E3-5C7E8A59110A}"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CE04F84F-02CD-43C8-BA45-4871C5678B2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7EFB7869-0901-4896-9ACE-E8B5ABD60D21}"/>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142825558"/>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image" Target="../media/image1.png" /><ns0:Relationship Id="rId3" Type="http://schemas.openxmlformats.org/officeDocument/2006/relationships/image" Target="../media/v3_image3_173963e49cd3.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_b2c6b702680b.png" /></ns0: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9_10207defdd75.png" /></ns0: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jpg"/></Relationships>
</file>

<file path=ppt/slides/_rels/slide12.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07_3d6349b87a19.png" /></ns0: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2_6f5c67450620.png" /></ns0:Relationships>
</file>

<file path=ppt/slides/_rels/slide15.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08_539eb3e21c9f.png" /></ns0: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09_84e5663e3a67.png" /></ns0:Relationships>
</file>

<file path=ppt/slides/_rels/slide17.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0_f6844e87bffb.png" /></ns0:Relationships>
</file>

<file path=ppt/slides/_rels/slide18.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1_a5b1d3a9c30a.png" /></ns0: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0.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2_d442e13c511b.png" /></ns0:Relationships>
</file>

<file path=ppt/slides/_rels/slide21.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3_70de37638a4b.png" /></ns0:Relationships>
</file>

<file path=ppt/slides/_rels/slide2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0_d33c17a36148.png" /></ns0:Relationships>
</file>

<file path=ppt/slides/_rels/slide2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4_da04b53a3cd9.png" /></ns0: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g"/></Relationships>
</file>

<file path=ppt/slides/_rels/slide28.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5_96f560f78ae1.png" /></ns0:Relationships>
</file>

<file path=ppt/slides/_rels/slide29.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6_06be819d72ea.png" /></ns0: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34.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7_8511074b8fad.png" /></ns0: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g"/></Relationships>
</file>

<file path=ppt/slides/_rels/slide52.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8_cf3692f6f25f.png" /></ns0:Relationships>
</file>

<file path=ppt/slides/_rels/slide5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9_4b44a17a9efc.png" /></ns0:Relationships>
</file>

<file path=ppt/slides/_rels/slide5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1_aa297ee7fd5e.png" /></ns0: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g"/></Relationships>
</file>

<file path=ppt/slides/_rels/slide5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4_2a5c60b3bce3.png" /></ns0: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20.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21_6c3bde5d6939.png" /></ns0: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g"/></Relationships>
</file>

<file path=ppt/slides/_rels/slide6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4_2e1da6ff6331.png" /></ns0: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g"/></Relationships>
</file>

<file path=ppt/slides/_rels/slide71.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22_47aca8f08c9f.png" /></ns0:Relationships>
</file>

<file path=ppt/slides/_rels/slide7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7_0d770d00b116.png" /></ns0:Relationships>
</file>

<file path=ppt/slides/_rels/slide7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23_471469aeb0db.png" /></ns0: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jpg"/></Relationships>
</file>

<file path=ppt/slides/_rels/slide89.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24_e217921cb6ec.png" /></ns0:Relationships>
</file>

<file path=ppt/slides/_rels/slide90.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25_06ea477d6064.png" /></ns0: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7.jpg"/></Relationships>
</file>

<file path=ppt/slides/_rels/slide9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26_77b9ee0314bb.png" /></ns0: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5.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6.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8.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9.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0.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1.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jpg"/></Relationships>
</file>

<file path=ppt/slides/_rels/slide10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03_46c1eb1af951.png" /></ns0:Relationships>
</file>

<file path=ppt/slides/_rels/slide10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04_d1010f2ea5a7.png" /></ns0: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6.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15875" y="159612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7. kafli EFNATENGI OG SAMEINDARÚMFRÆÐI</a:t>
            </a:r>
          </a:p>
          <a:p>
            <a:pPr algn="ctr"/>
            <a:r>
              <a:rPr lang="en-US" sz="1600" cap="none" dirty="0">
                <a:solidFill>
                  <a:schemeClr val="tx1"/>
                </a:solidFill>
                <a:latin typeface="+mn-lt"/>
              </a:rPr>
              <a:t>PowerPoint-myndasýning</a:t>
            </a:r>
          </a:p>
        </p:txBody>
      </p:sp>
      <p:pic>
        <p:nvPicPr>
          <p:cNvPr id="7" name="Picture 6">
            <a:extLst>
              <a:ext uri="{FF2B5EF4-FFF2-40B4-BE49-F238E27FC236}">
                <a16:creationId xmlns:a16="http://schemas.microsoft.com/office/drawing/2014/main" id="{C9C39395-ED13-40F3-AD24-D8F9894AEC41}"/>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7017183" y="365986"/>
            <a:ext cx="1829055" cy="447737"/>
          </a:xfrm>
          <a:prstGeom prst="rect">
            <a:avLst/>
          </a:prstGeom>
        </p:spPr>
      </p:pic>
      <p:pic>
        <p:nvPicPr>
          <p:cNvPr id="8"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407965" y="2504061"/>
            <a:ext cx="2320268" cy="300269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a:pPr algn="ctr"/>
            <a:br>
              <a:rPr lang="en-US" sz="3600"/>
            </a:br>
            <a:r>
              <a:rPr lang="en-US" sz="3600"/>
              <a:t>CHEMISTRY 2e</a:t>
            </a:r>
            <a:endParaRPr lang="en-US" sz="3600" dirty="0"/>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Efnisyfirlit kafla</a:t>
            </a:r>
          </a:p>
        </p:txBody>
      </p:sp>
      <p:sp>
        <p:nvSpPr>
          <p:cNvPr id="3" name="Content Placeholder 2"/>
          <p:cNvSpPr>
            <a:spLocks noGrp="1"/>
          </p:cNvSpPr>
          <p:nvPr>
            <p:ph idx="1"/>
          </p:nvPr>
        </p:nvSpPr>
        <p:spPr/>
        <p:txBody>
          <a:bodyPr/>
          <a:lstStyle/>
          <a:p>
            <a:r>
              <a:rPr lang="en-US" dirty="0"/>
              <a:t>7.1 Jónatengi</a:t>
            </a:r>
          </a:p>
          <a:p>
            <a:r>
              <a:rPr lang="en-US" dirty="0"/>
              <a:t>7.2 Samgild tengi</a:t>
            </a:r>
          </a:p>
          <a:p>
            <a:r>
              <a:rPr lang="en-US" dirty="0"/>
              <a:t>7.3 Lewis-tákn og byggingar</a:t>
            </a:r>
          </a:p>
          <a:p>
            <a:r>
              <a:rPr lang="en-US" dirty="0"/>
              <a:t>7.4 Formhleðslur og hermun</a:t>
            </a:r>
          </a:p>
          <a:p>
            <a:r>
              <a:rPr lang="en-US" dirty="0"/>
              <a:t>7.5 Styrkur jónatengja og samgildra tengja</a:t>
            </a:r>
          </a:p>
          <a:p>
            <a:r>
              <a:rPr lang="en-US" dirty="0"/>
              <a:t>7.6 Sameindabygging og skautun</a:t>
            </a:r>
          </a:p>
        </p:txBody>
      </p:sp>
    </p:spTree>
    <p:extLst>
      <p:ext uri="{BB962C8B-B14F-4D97-AF65-F5344CB8AC3E}">
        <p14:creationId xmlns:p14="http://schemas.microsoft.com/office/powerpoint/2010/main" val="4227323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a:t>
            </a:r>
          </a:p>
        </p:txBody>
      </p:sp>
      <p:pic>
        <p:nvPicPr>
          <p:cNvPr id="2" name="Figure" descr="Three figures are shown. The left figure is a many-sides spherical ball composed of hexagonal rings which have carbon atoms at each corner. The center picture shows a soccer ball. The right picture shown as water tower with sides shaped like hexagonal ring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525147"/>
            <a:ext cx="7886700" cy="2656768"/>
          </a:xfrm>
        </p:spPr>
      </p:pic>
      <p:sp>
        <p:nvSpPr>
          <p:cNvPr id="7" name="Figure Legend"/>
          <p:cNvSpPr>
            <a:spLocks noGrp="1"/>
          </p:cNvSpPr>
          <p:nvPr>
            <p:ph idx="13"/>
          </p:nvPr>
        </p:nvSpPr>
        <p:spPr/>
        <p:txBody>
          <a:bodyPr>
            <a:normAutofit fontScale="85000" lnSpcReduction="20000"/>
          </a:bodyPr>
          <a:lstStyle/>
          <a:p>
            <a:r>
              <a:rPr lang="en-US" sz="1600" dirty="0"/>
              <a:t>Kallaðar „</a:t>
            </a:r>
            <a:r>
              <a:rPr lang="en-US" sz="1600" dirty="0" err="1"/>
              <a:t>bucky-kúlur</a:t>
            </a:r>
            <a:r>
              <a:rPr lang="en-US" sz="1600" dirty="0"/>
              <a:t>“, innihalda buckminsterfulleren-sameindir (C</a:t>
            </a:r>
            <a:r>
              <a:rPr lang="en-US" sz="1600" baseline="-25000" dirty="0"/>
              <a:t>60</a:t>
            </a:r>
            <a:r>
              <a:rPr lang="en-US" sz="1600" dirty="0"/>
              <a:t>) aðeins kolefnisatóm. Hér eru þær sýndar með kúlu- og staflíkani (til vinstri). Sameindirnar hafa einföld og tvöföld kolefni-kolefni-tengi sem raðast í rúmfræðilega grind úr sexhyrningum og fimmhyrningum, líkt og mynstrið á fótbolta (í miðju). Þessi óvenjulega sameindabygging er nefnd eftir arkitektinum R. Buckminster Fuller, en nýstárleg hönnun hans sameinaði einföld rúmfræðileg form í stór og sterk mannvirki, svo sem þessa veðurratsjárhvelfingu nærri Tucson í Arizona (til hægri). (mynd í miðju: byggt á verki eftir „Petey21“/Wikimedia Commons; mynd til hægri: byggt á verki eftir Bill Morrow)</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Hæfniviðmið</a:t>
            </a:r>
          </a:p>
        </p:txBody>
      </p:sp>
      <p:sp>
        <p:nvSpPr>
          <p:cNvPr id="3" name="Content Placeholder 2"/>
          <p:cNvSpPr>
            <a:spLocks noGrp="1"/>
          </p:cNvSpPr>
          <p:nvPr>
            <p:ph idx="1"/>
          </p:nvPr>
        </p:nvSpPr>
        <p:spPr/>
        <p:txBody>
          <a:bodyPr/>
          <a:lstStyle/>
          <a:p>
            <a:r>
              <a:rPr lang="en-US" dirty="0"/>
              <a:t>7.1 Jónatengi</a:t>
            </a:r>
          </a:p>
          <a:p>
            <a:pPr lvl="1"/>
            <a:r>
              <a:rPr lang="en-US" dirty="0"/>
              <a:t>Útskýra myndun katjóna, anjóna og jónasambanda</a:t>
            </a:r>
          </a:p>
          <a:p>
            <a:pPr lvl="1"/>
            <a:r>
              <a:rPr lang="en-US" dirty="0"/>
              <a:t>Spá fyrir um hleðslu algengra málm- og málmleysingjafrumefna og rita rafeindaskipan þeirra</a:t>
            </a:r>
          </a:p>
        </p:txBody>
      </p:sp>
    </p:spTree>
    <p:extLst>
      <p:ext uri="{BB962C8B-B14F-4D97-AF65-F5344CB8AC3E}">
        <p14:creationId xmlns:p14="http://schemas.microsoft.com/office/powerpoint/2010/main" val="1605797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a:t>
            </a:r>
          </a:p>
        </p:txBody>
      </p:sp>
      <p:pic>
        <p:nvPicPr>
          <p:cNvPr id="2" name="Figure" descr="Three pictures are shown and labeled “a,” “b,” and “c,” from left to right. Image a shows a glass jar with a lid that is full of a clear, colorless liquid in which a silver solid is suspended. Image b depicts a glass bottle with a blue lid that is full of a yellow-green gas. Image c shows a black dish that is full of a white, crystalline solid."/>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529792"/>
            <a:ext cx="7886700" cy="2647478"/>
          </a:xfrm>
        </p:spPr>
      </p:pic>
      <p:sp>
        <p:nvSpPr>
          <p:cNvPr id="7" name="Figure Legend"/>
          <p:cNvSpPr>
            <a:spLocks noGrp="1"/>
          </p:cNvSpPr>
          <p:nvPr>
            <p:ph idx="13"/>
          </p:nvPr>
        </p:nvSpPr>
        <p:spPr/>
        <p:txBody>
          <a:bodyPr>
            <a:normAutofit/>
          </a:bodyPr>
          <a:lstStyle/>
          <a:p>
            <a:pPr>
              <a:buClr>
                <a:srgbClr val="6CB255"/>
              </a:buClr>
            </a:pPr>
            <a:r>
              <a:rPr lang="en-US" sz="1600" dirty="0"/>
              <a:t>(a) Natrín er mjúkur málmur sem geyma þarf í steinolíu til að koma í veg fyrir efnahvarf við loft eða vatn. (b) Klór er fölgulgræn lofttegund. (c) Þegar þau hvarfast myndast hvítir kristallar af natrínklóríði (matarsalti). (mynd a: byggt á verki eftir „</a:t>
            </a:r>
            <a:r>
              <a:rPr lang="en-US" sz="1600" dirty="0" err="1"/>
              <a:t>Jurii</a:t>
            </a:r>
            <a:r>
              <a:rPr lang="en-US" sz="1600" dirty="0"/>
              <a:t>“/Wikimedia Commons)</a:t>
            </a:r>
          </a:p>
        </p:txBody>
      </p:sp>
    </p:spTree>
    <p:extLst>
      <p:ext uri="{BB962C8B-B14F-4D97-AF65-F5344CB8AC3E}">
        <p14:creationId xmlns:p14="http://schemas.microsoft.com/office/powerpoint/2010/main" val="2444953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7.3</a:t>
            </a:r>
          </a:p>
        </p:txBody>
      </p:sp>
      <p:sp>
        <p:nvSpPr>
          <p:cNvPr id="7" name="Figure Legend"/>
          <p:cNvSpPr>
            <a:spLocks noGrp="1"/>
          </p:cNvSpPr>
          <p:nvPr>
            <p:ph idx="13"/>
          </p:nvPr>
        </p:nvSpPr>
        <p:spPr/>
        <p:txBody>
          <a:bodyPr>
            <a:normAutofit/>
          </a:bodyPr>
          <a:lstStyle/>
          <a:p>
            <a:r>
              <a:rPr lang="en-US" sz="1600" dirty="0">
                <a:solidFill>
                  <a:schemeClr val="accent5"/>
                </a:solidFill>
              </a:rPr>
              <a:t>Atómunum í natrínklóríði (venjulegu matarsalti) er raðað þannig að (a) víxlverkun gagnstæðra hleðslna verði sem mest. Minni kúlurnar tákna natrínjónir og þær stærri klóríðjónir. Í stækkuðu myndinni (b) sést rúmfræðin skýrar. Athugið að hver jón er „tengd“ öllum nærliggjandi jónum, sex í þessu tilviki.</a:t>
            </a:r>
          </a:p>
        </p:txBody>
      </p:sp>
      <p:pic>
        <p:nvPicPr>
          <p:cNvPr id="1026" name="Picture 2" descr="Two diagrams are shown and labeled “a” and “b.” Diagram a shows a cube made up of twenty-seven alternating purple and green spheres. The purple spheres are smaller than the green spheres. Diagram b shows the same spheres, but this time, they are spread out and connected in three dimensions by white rods. The purple spheres are labeled “N superscript postive sign” while the green are labeled “C l superscript negative sig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918523" y="1368425"/>
            <a:ext cx="5132272" cy="3300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388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Hæfniviðmið</a:t>
            </a:r>
          </a:p>
        </p:txBody>
      </p:sp>
      <p:sp>
        <p:nvSpPr>
          <p:cNvPr id="3" name="Content Placeholder 2"/>
          <p:cNvSpPr>
            <a:spLocks noGrp="1"/>
          </p:cNvSpPr>
          <p:nvPr>
            <p:ph idx="1"/>
          </p:nvPr>
        </p:nvSpPr>
        <p:spPr/>
        <p:txBody>
          <a:bodyPr/>
          <a:lstStyle/>
          <a:p>
            <a:r>
              <a:rPr lang="en-US" dirty="0"/>
              <a:t>7.2 Samgild tengi</a:t>
            </a:r>
          </a:p>
          <a:p>
            <a:pPr lvl="1"/>
            <a:r>
              <a:rPr lang="en-US" dirty="0"/>
              <a:t>Lýsa myndun samgildra tengja</a:t>
            </a:r>
          </a:p>
          <a:p>
            <a:pPr lvl="1"/>
            <a:r>
              <a:rPr lang="en-US" dirty="0"/>
              <a:t>Skilgreina rafdrægni og meta skautun samgildra tengja</a:t>
            </a:r>
          </a:p>
        </p:txBody>
      </p:sp>
    </p:spTree>
    <p:extLst>
      <p:ext uri="{BB962C8B-B14F-4D97-AF65-F5344CB8AC3E}">
        <p14:creationId xmlns:p14="http://schemas.microsoft.com/office/powerpoint/2010/main" val="2902965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7.4</a:t>
            </a:r>
          </a:p>
        </p:txBody>
      </p:sp>
      <p:sp>
        <p:nvSpPr>
          <p:cNvPr id="7" name="Figure Legend"/>
          <p:cNvSpPr>
            <a:spLocks noGrp="1"/>
          </p:cNvSpPr>
          <p:nvPr>
            <p:ph idx="13"/>
          </p:nvPr>
        </p:nvSpPr>
        <p:spPr>
          <a:xfrm>
            <a:off x="628650" y="5508434"/>
            <a:ext cx="7886700" cy="969484"/>
          </a:xfrm>
        </p:spPr>
        <p:txBody>
          <a:bodyPr>
            <a:normAutofit/>
          </a:bodyPr>
          <a:lstStyle/>
          <a:p>
            <a:r>
              <a:rPr lang="en-US" sz="1600" dirty="0"/>
              <a:t>Stöðuorka tveggja aðskilinna vetnisatóma (til hægri) minnkar þegar þau nálgast hvort annað og stakar rafeindir hvors atóms deilast og mynda samgilt tengi. Tengjalengdin er </a:t>
            </a:r>
            <a:r>
              <a:rPr lang="en-US" sz="1600" dirty="0" err="1"/>
              <a:t>millikjarna</a:t>
            </a:r>
            <a:r>
              <a:rPr lang="en-US" sz="1600" dirty="0"/>
              <a:t>fjarlægðin þar sem lægstu stöðuorku er náð.</a:t>
            </a:r>
          </a:p>
        </p:txBody>
      </p:sp>
      <p:pic>
        <p:nvPicPr>
          <p:cNvPr id="2050" name="Picture 2" descr="A graph is shown with the x-axis labeled, “Internuclear distance ( p m )” while the y-axis is labeled, “Energy ( J ).” One value, “0,” is labeled midway up the y-axis and two values: “0” at the far left and “0.74” to the left, are labeled on the x-axis. The point “0.74” is labeled, “H bond H distance.” A line is graphed that begins near the top of the y-axis and to the far left on the x-axis and drops steeply to a point labeled, “negative 7.24 times 10 superscript negative 19 J” on the y-axis and 0.74 on the x-axis. This low point on the graph corresponds to a drawing of two spheres that overlap considerably. The line then rises to zero on the y-axis and levels out. The point where it almost reaches zero corresponds to two spheres that overlap slightly. The line at zero on the y-axis corresponds to two spheres that are far from one anothe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80490" y="934738"/>
            <a:ext cx="4459077" cy="4373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234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7.5</a:t>
            </a:r>
          </a:p>
        </p:txBody>
      </p:sp>
      <p:sp>
        <p:nvSpPr>
          <p:cNvPr id="7" name="Figure Legend"/>
          <p:cNvSpPr>
            <a:spLocks noGrp="1"/>
          </p:cNvSpPr>
          <p:nvPr>
            <p:ph idx="13"/>
          </p:nvPr>
        </p:nvSpPr>
        <p:spPr/>
        <p:txBody>
          <a:bodyPr>
            <a:normAutofit/>
          </a:bodyPr>
          <a:lstStyle/>
          <a:p>
            <a:pPr>
              <a:buClr>
                <a:srgbClr val="6CB255"/>
              </a:buClr>
            </a:pPr>
            <a:r>
              <a:rPr lang="en-US" sz="1600" dirty="0"/>
              <a:t>(a) Dreifing rafeindaþéttleika í </a:t>
            </a:r>
            <a:r>
              <a:rPr lang="en-US" sz="1600" dirty="0" err="1"/>
              <a:t>HCl</a:t>
            </a:r>
            <a:r>
              <a:rPr lang="en-US" sz="1600" dirty="0"/>
              <a:t> sameindinni er ójöfn. Rafeindaþéttleikinn er meiri umhverfis klórkjarnann. Litlu svörtu punktarnir sýna staðsetningu vetnis- og klórkjarna í sameindinni. (b) Táknin δ+ og δ– sýna skautun H–Cl-tengisins.</a:t>
            </a:r>
          </a:p>
        </p:txBody>
      </p:sp>
      <p:pic>
        <p:nvPicPr>
          <p:cNvPr id="9" name="Figure" descr="Two diagrams are shown and labeled “a” and “b.” Diagram a shows a small sphere labeled, “H” and a larger sphere labeled, “C l” that overlap slightly. Both spheres have a small dot in the center. Diagram b shows an H bonded to a C l with a single bond. A dipole and a positive sign are written above the H and a dipole and negative sign are written above the C l. An arrow points toward the C l with a plus sign on the end furthest from the arrow’s head near the H."/>
          <p:cNvPicPr>
            <a:picLocks noChangeAspect="1"/>
          </p:cNvPicPr>
          <p:nvPr/>
        </p:nvPicPr>
        <p:blipFill>
          <a:blip r:embed="rId2">
            <a:extLst>
              <a:ext uri="{28A0092B-C50C-407E-A947-70E740481C1C}">
                <a14:useLocalDpi xmlns:a14="http://schemas.microsoft.com/office/drawing/2010/main" val="0"/>
              </a:ext>
            </a:extLst>
          </a:blip>
          <a:srcRect l="-29012" r="-29012"/>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594488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7.6</a:t>
            </a:r>
          </a:p>
        </p:txBody>
      </p:sp>
      <p:pic>
        <p:nvPicPr>
          <p:cNvPr id="2" name="Figure" descr="Part of the periodic table is shown. A downward-facing arrow is drawn to the left of the table and labeled, “Decreasing electronegativity,” while a right-facing arrow is drawn above the table and labeled “Increasing electronegativity.” The electronegativity for almost all the elements is given."/>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176795"/>
            <a:ext cx="7886700" cy="3353473"/>
          </a:xfrm>
        </p:spPr>
      </p:pic>
      <p:sp>
        <p:nvSpPr>
          <p:cNvPr id="7" name="Figure Legend"/>
          <p:cNvSpPr>
            <a:spLocks noGrp="1"/>
          </p:cNvSpPr>
          <p:nvPr>
            <p:ph idx="13"/>
          </p:nvPr>
        </p:nvSpPr>
        <p:spPr/>
        <p:txBody>
          <a:bodyPr>
            <a:normAutofit/>
          </a:bodyPr>
          <a:lstStyle/>
          <a:p>
            <a:r>
              <a:rPr lang="en-US" sz="1600" dirty="0"/>
              <a:t>Rafdrægnigildin sem Pauling leiddi út fylgja fyrirsjáanlegum lotubundnum leitnum, þannig að hærri </a:t>
            </a:r>
            <a:r>
              <a:rPr lang="en-US" sz="1600" dirty="0" err="1"/>
              <a:t>rafdrægni</a:t>
            </a:r>
            <a:r>
              <a:rPr lang="en-US" sz="1600" dirty="0"/>
              <a:t> er að finna í átt að efra hægra horni lotukerfisins.</a:t>
            </a:r>
          </a:p>
        </p:txBody>
      </p:sp>
    </p:spTree>
    <p:extLst>
      <p:ext uri="{BB962C8B-B14F-4D97-AF65-F5344CB8AC3E}">
        <p14:creationId xmlns:p14="http://schemas.microsoft.com/office/powerpoint/2010/main" val="3961167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normAutofit/>
          </a:bodyPr>
          <a:lstStyle/>
          <a:p>
            <a:r>
              <a:rPr lang="en-US" dirty="0">
                <a:solidFill>
                  <a:srgbClr val="6CB255"/>
                </a:solidFill>
              </a:rPr>
              <a:t>Mynd 7.7</a:t>
            </a:r>
          </a:p>
        </p:txBody>
      </p:sp>
      <p:sp>
        <p:nvSpPr>
          <p:cNvPr id="14" name="Figure Legend"/>
          <p:cNvSpPr>
            <a:spLocks noGrp="1"/>
          </p:cNvSpPr>
          <p:nvPr>
            <p:ph sz="half" idx="2"/>
          </p:nvPr>
        </p:nvSpPr>
        <p:spPr>
          <a:xfrm>
            <a:off x="4606925" y="1107617"/>
            <a:ext cx="3913188" cy="5256973"/>
          </a:xfrm>
        </p:spPr>
        <p:txBody>
          <a:bodyPr>
            <a:noAutofit/>
          </a:bodyPr>
          <a:lstStyle/>
          <a:p>
            <a:pPr marL="0" indent="0">
              <a:buNone/>
            </a:pPr>
            <a:r>
              <a:rPr lang="en-US" sz="1600" dirty="0">
                <a:solidFill>
                  <a:schemeClr val="tx1"/>
                </a:solidFill>
              </a:rPr>
              <a:t>Linus Pauling (1901–1994) lagði mikið af mörkum til efnafræðinnar. Hann var einnig áberandi baráttumaður og vakti athygli á málefnum tengdum heilbrigði og kjarnorkuvopnum.</a:t>
            </a:r>
          </a:p>
        </p:txBody>
      </p:sp>
      <p:pic>
        <p:nvPicPr>
          <p:cNvPr id="8" name="Figure" descr="A photograph of Linus Pauling is shown."/>
          <p:cNvPicPr>
            <a:picLocks noChangeAspect="1"/>
          </p:cNvPicPr>
          <p:nvPr/>
        </p:nvPicPr>
        <p:blipFill>
          <a:blip r:embed="rId2">
            <a:extLst>
              <a:ext uri="{28A0092B-C50C-407E-A947-70E740481C1C}">
                <a14:useLocalDpi xmlns:a14="http://schemas.microsoft.com/office/drawing/2010/main" val="0"/>
              </a:ext>
            </a:extLst>
          </a:blip>
          <a:srcRect t="-3763" b="-3763"/>
          <a:stretch>
            <a:fillRect/>
          </a:stretch>
        </p:blipFill>
        <p:spPr>
          <a:xfrm>
            <a:off x="457200" y="945515"/>
            <a:ext cx="4032250" cy="5256213"/>
          </a:xfrm>
          <a:prstGeom prst="rect">
            <a:avLst/>
          </a:prstGeom>
        </p:spPr>
      </p:pic>
    </p:spTree>
    <p:extLst>
      <p:ext uri="{BB962C8B-B14F-4D97-AF65-F5344CB8AC3E}">
        <p14:creationId xmlns:p14="http://schemas.microsoft.com/office/powerpoint/2010/main" val="1253199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7.8</a:t>
            </a:r>
          </a:p>
        </p:txBody>
      </p:sp>
      <p:pic>
        <p:nvPicPr>
          <p:cNvPr id="2" name="Figure" descr="Two flow charts and table are shown. The first flow chart is labeled, “Electronegativity difference between bonding atoms.” Below this label are three rounded text bubbles, connected by a downward-facing arrow, labeled, “Zero,” “Intermediate,” and “Large,” respectively. The second flow chart is labeled, “Bond type.” Below this label are three rounded text bubbles, connected by a downward-facing arrow, labeled, “Pure covalent,” “Polar covalent,” and “Ionic,” respectively. A double ended arrow is written vertically to the right of the flow charts and labeled, “Covalent character decreases; ionic character increases.” The table is made up of two columns and four rows. The header line is labeled “Bond type” and “Electronegativity difference.” The left column contains the phrases “Pure covalent,” “Polar covalent,” and “Ionic,” while the right column contains the values “less than 0.4,” “between 0.4 and 1.8,” and “greater than 1.8.”"/>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432253"/>
            <a:ext cx="7886700" cy="2842556"/>
          </a:xfrm>
        </p:spPr>
      </p:pic>
      <p:sp>
        <p:nvSpPr>
          <p:cNvPr id="7" name="Figure Legend"/>
          <p:cNvSpPr>
            <a:spLocks noGrp="1"/>
          </p:cNvSpPr>
          <p:nvPr>
            <p:ph idx="13"/>
          </p:nvPr>
        </p:nvSpPr>
        <p:spPr/>
        <p:txBody>
          <a:bodyPr>
            <a:normAutofit/>
          </a:bodyPr>
          <a:lstStyle/>
          <a:p>
            <a:r>
              <a:rPr lang="en-US" sz="1600" dirty="0"/>
              <a:t>Því meiri sem rafdrægnimunur tveggja atóma er, því meiri jónatengjaeiginleika fær tengið.</a:t>
            </a:r>
          </a:p>
        </p:txBody>
      </p:sp>
    </p:spTree>
    <p:extLst>
      <p:ext uri="{BB962C8B-B14F-4D97-AF65-F5344CB8AC3E}">
        <p14:creationId xmlns:p14="http://schemas.microsoft.com/office/powerpoint/2010/main" val="1078065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Hæfniviðmið</a:t>
            </a:r>
          </a:p>
        </p:txBody>
      </p:sp>
      <p:sp>
        <p:nvSpPr>
          <p:cNvPr id="3" name="Content Placeholder 2"/>
          <p:cNvSpPr>
            <a:spLocks noGrp="1"/>
          </p:cNvSpPr>
          <p:nvPr>
            <p:ph idx="1"/>
          </p:nvPr>
        </p:nvSpPr>
        <p:spPr/>
        <p:txBody>
          <a:bodyPr/>
          <a:lstStyle/>
          <a:p>
            <a:r>
              <a:rPr lang="en-US" dirty="0"/>
              <a:t>7.3 Lewis-tákn og byggingar</a:t>
            </a:r>
          </a:p>
          <a:p>
            <a:pPr lvl="1"/>
            <a:r>
              <a:rPr lang="en-US" dirty="0"/>
              <a:t>Rita Lewis-tákn fyrir óhlaðin atóm og jónir</a:t>
            </a:r>
          </a:p>
          <a:p>
            <a:pPr lvl="1"/>
            <a:r>
              <a:rPr lang="en-US" dirty="0"/>
              <a:t>Teikna Lewis-byggingar sem sýna tengi í einföldum sameindum</a:t>
            </a:r>
          </a:p>
        </p:txBody>
      </p:sp>
    </p:spTree>
    <p:extLst>
      <p:ext uri="{BB962C8B-B14F-4D97-AF65-F5344CB8AC3E}">
        <p14:creationId xmlns:p14="http://schemas.microsoft.com/office/powerpoint/2010/main" val="187047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7.9</a:t>
            </a:r>
          </a:p>
        </p:txBody>
      </p:sp>
      <p:pic>
        <p:nvPicPr>
          <p:cNvPr id="2" name="Figure" descr="A table is shown that has three columns and nine rows. The header row reads “Atoms,” “Electronic Configuration,” and “Lewis Symbol.” The first column contains the words “sodium,” “magnesium,” “aluminum,” “silicon,” “phosphorus,” “sulfur,” “chlorine,” and “argon.” The second column contains the symbols and numbers “[ N e ] 3 s superscript 2,” “[ N e ] 3 s superscript 2, 3 p superscript 1,” “[ N e ] 3 s superscript 2, 3 p superscript 2,” “[ N e ] 3 s superscript 2, 3 p superscript 3,” “[ N e ] 3 s superscript 2, 3 p superscript 4,” “[ N e ] 3 s superscript 2, 3 p superscript 5,” and “[ N e ] 3 s superscript 2, 3 p superscript 6.” The third column contains Lewis structures for N a with one dot, M g with two dots, A l with three dots, Si with four dots, P with five dots, S with six dots, C l with seven dots, and A r with eight dot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857250" y="1100931"/>
            <a:ext cx="7429500" cy="3505200"/>
          </a:xfrm>
        </p:spPr>
      </p:pic>
      <p:sp>
        <p:nvSpPr>
          <p:cNvPr id="7" name="Figure Legend"/>
          <p:cNvSpPr>
            <a:spLocks noGrp="1"/>
          </p:cNvSpPr>
          <p:nvPr>
            <p:ph idx="13"/>
          </p:nvPr>
        </p:nvSpPr>
        <p:spPr/>
        <p:txBody>
          <a:bodyPr>
            <a:normAutofit/>
          </a:bodyPr>
          <a:lstStyle/>
          <a:p>
            <a:r>
              <a:rPr lang="en-US" sz="1600" dirty="0"/>
              <a:t>Lewis-tákn sem sýna fjölda gildisrafeinda hjá hverju frumefni í þriðju lotu lotukerfisins.</a:t>
            </a:r>
          </a:p>
        </p:txBody>
      </p:sp>
    </p:spTree>
    <p:extLst>
      <p:ext uri="{BB962C8B-B14F-4D97-AF65-F5344CB8AC3E}">
        <p14:creationId xmlns:p14="http://schemas.microsoft.com/office/powerpoint/2010/main" val="1736186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p:txBody>
          <a:bodyPr/>
          <a:lstStyle/>
          <a:p>
            <a:r>
              <a:rPr lang="en-US" dirty="0"/>
              <a:t>Mynd 7.1</a:t>
            </a:r>
          </a:p>
        </p:txBody>
      </p:sp>
      <p:pic>
        <p:nvPicPr>
          <p:cNvPr id="9" name="Figure" descr="Two diagrams are shown. The left diagram shows a Lewis dot structure of sodium with one dot, then a right-facing arrow leading to a sodium symbol with a superscripted plus sign, a plus sign, and the letter “e” with a superscripted negative sign. The terms below this diagram read “Sodium atom” and “Sodium cation.” The right diagram shows a Lewis dot structure of calcium with two dots, then a right-facing arrow leading to a calcium symbol with a superscripted two and a plus sign, a plus sign, and the value “2e” with a superscripted negative sign. The terms below this diagram read “Calcium atom” and “Calcium cation.”"/>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2495890"/>
            <a:ext cx="7886700" cy="715283"/>
          </a:xfrm>
        </p:spPr>
      </p:pic>
      <p:sp>
        <p:nvSpPr>
          <p:cNvPr id="7" name="Figure Legend" hidden="1"/>
          <p:cNvSpPr>
            <a:spLocks noGrp="1"/>
          </p:cNvSpPr>
          <p:nvPr>
            <p:ph idx="13"/>
          </p:nvPr>
        </p:nvSpPr>
        <p:spPr/>
        <p:txBody>
          <a:bodyPr>
            <a:normAutofit/>
          </a:bodyPr>
          <a:lstStyle/>
          <a:p>
            <a:endParaRPr lang="en-US" sz="1600" dirty="0"/>
          </a:p>
        </p:txBody>
      </p:sp>
    </p:spTree>
    <p:extLst>
      <p:ext uri="{BB962C8B-B14F-4D97-AF65-F5344CB8AC3E}">
        <p14:creationId xmlns:p14="http://schemas.microsoft.com/office/powerpoint/2010/main" val="2129934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p:txBody>
          <a:bodyPr/>
          <a:lstStyle/>
          <a:p>
            <a:r>
              <a:rPr lang="en-US" dirty="0"/>
              <a:t>Mynd 7.2</a:t>
            </a:r>
          </a:p>
        </p:txBody>
      </p:sp>
      <p:pic>
        <p:nvPicPr>
          <p:cNvPr id="4" name="Figure" descr="Two diagrams are shown. The left diagram shows a Lewis dot structure of chlorine with seven dots and the letter “e” with a superscripted negative sign, then a right-facing arrow leading to a chlorine symbol with eight dots and a superscripted negative sign. The terms below this diagram read, “Chlorine atom,” and, “Chlorine anion.” The right diagram shows a Lewis dot structure of sulfur with six dots and the symbol “2e” with a superscripted negative sign, then a right-facing arrow leading to a sulfur symbol with eight dots and a superscripted two and negative sign. The terms below this diagram read, “Sulfur atom,” and, “Sulfur anion.”"/>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2458732"/>
            <a:ext cx="7886700" cy="789598"/>
          </a:xfrm>
        </p:spPr>
      </p:pic>
      <p:sp>
        <p:nvSpPr>
          <p:cNvPr id="7" name="Figure Legend" hidden="1"/>
          <p:cNvSpPr>
            <a:spLocks noGrp="1"/>
          </p:cNvSpPr>
          <p:nvPr>
            <p:ph idx="13"/>
          </p:nvPr>
        </p:nvSpPr>
        <p:spPr/>
        <p:txBody>
          <a:bodyPr>
            <a:normAutofit/>
          </a:bodyPr>
          <a:lstStyle/>
          <a:p>
            <a:endParaRPr lang="en-US" sz="1600" dirty="0"/>
          </a:p>
        </p:txBody>
      </p:sp>
    </p:spTree>
    <p:extLst>
      <p:ext uri="{BB962C8B-B14F-4D97-AF65-F5344CB8AC3E}">
        <p14:creationId xmlns:p14="http://schemas.microsoft.com/office/powerpoint/2010/main" val="3121245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7.10</a:t>
            </a:r>
          </a:p>
        </p:txBody>
      </p:sp>
      <p:pic>
        <p:nvPicPr>
          <p:cNvPr id="2" name="Figure" descr="A table is shown with four rows. The header row reads “Metal,” “Nonmetal,” and “Ionic Compound.” The second row shows the Lewis structures of a reaction. A sodium symbol with one dot, a plus sign, and a chlorine symbol with seven dots lie to the left of a right-facing arrow. To the right of the arrow a sodium symbol with a superscripted plus sign is drawn next to a chlorine symbol with eight dots surrounded by brackets with a superscripted negative sign. One of the dots on the C l atom is red. The terms “sodium atom,” “chlorine atom,” and “sodium chloride ( sodium ion and chloride ion )” are written under the reaction. The third row shows the Lewis structures of a reaction. A magnesium symbol with two red dots, a plus sign, and an oxygen symbol with six dots lie to the left of a right-facing arrow. To the right of the arrow a magnesium symbol with a superscripted two and a plus sign is drawn next to an oxygen symbol with eight dots, two of which are red, surrounded by brackets with a superscripted two a and a negative sign. The terms “magnesium atom,” “oxygen atom,” and “magnesium oxide ( magnesium ion and oxide ion )” are written under the reaction. The fourth row shows the Lewis structures of a reaction. A calcium symbol with two red dots, a plus sign, and a fluorine symbol with a coefficient of two and seven dots lie to the left of a right-facing arrow. To the right of the arrow a calcium symbol with a superscripted two and a plus sign is drawn next to a fluorine symbol with eight dots, one of which is red, surrounded by brackets with a superscripted negative sign and a subscripted two. The terms “calcium atom,” “fluorine atoms,” and “calcium fluoride ( calcium ion and two fluoride ions )” are written under the reaction"/>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195387" y="1105694"/>
            <a:ext cx="6753225" cy="3495675"/>
          </a:xfrm>
        </p:spPr>
      </p:pic>
      <p:sp>
        <p:nvSpPr>
          <p:cNvPr id="7" name="Figure Legend"/>
          <p:cNvSpPr>
            <a:spLocks noGrp="1"/>
          </p:cNvSpPr>
          <p:nvPr>
            <p:ph idx="13"/>
          </p:nvPr>
        </p:nvSpPr>
        <p:spPr/>
        <p:txBody>
          <a:bodyPr>
            <a:normAutofit/>
          </a:bodyPr>
          <a:lstStyle/>
          <a:p>
            <a:r>
              <a:rPr lang="en-US" sz="1600" dirty="0" err="1"/>
              <a:t>Katjónir</a:t>
            </a:r>
            <a:r>
              <a:rPr lang="en-US" sz="1600" dirty="0"/>
              <a:t> myndast þegar atóm tapa rafeindum, sem er sýnt með færri Lewis-punktum, en anjónir myndast þegar atóm taka til sín rafeindir. Heildarfjöldi rafeinda breytist ekki.</a:t>
            </a:r>
          </a:p>
        </p:txBody>
      </p:sp>
    </p:spTree>
    <p:extLst>
      <p:ext uri="{BB962C8B-B14F-4D97-AF65-F5344CB8AC3E}">
        <p14:creationId xmlns:p14="http://schemas.microsoft.com/office/powerpoint/2010/main" val="3059963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Number" hidden="1"/>
          <p:cNvSpPr>
            <a:spLocks noGrp="1"/>
          </p:cNvSpPr>
          <p:nvPr>
            <p:ph type="title"/>
          </p:nvPr>
        </p:nvSpPr>
        <p:spPr/>
        <p:txBody>
          <a:bodyPr/>
          <a:lstStyle/>
          <a:p>
            <a:r>
              <a:rPr lang="en-US" dirty="0"/>
              <a:t>Mynd 7.3</a:t>
            </a:r>
          </a:p>
        </p:txBody>
      </p:sp>
      <p:sp>
        <p:nvSpPr>
          <p:cNvPr id="4" name="Figure Legend" hidden="1"/>
          <p:cNvSpPr>
            <a:spLocks noGrp="1"/>
          </p:cNvSpPr>
          <p:nvPr>
            <p:ph idx="13"/>
          </p:nvPr>
        </p:nvSpPr>
        <p:spPr/>
        <p:txBody>
          <a:bodyPr/>
          <a:lstStyle/>
          <a:p>
            <a:endParaRPr lang="en-US"/>
          </a:p>
        </p:txBody>
      </p:sp>
      <p:pic>
        <p:nvPicPr>
          <p:cNvPr id="9" name="Figure" descr="A Lewis dot diagram shows a reaction. Two chlorine symbols, each surrounded by seven dots are separated by a plus sign. The dots on the first atom are all black and the dots on the second atom are all read. The phrase, “Chlorine atoms” is written below. A right-facing arrow points to two chlorine symbols, each with six dots surrounding their outer edges and a shared pair of dots in between. One of the shared dots is black and one is red. The phrase, “Chlorine molecule” is written below."/>
          <p:cNvPicPr>
            <a:picLocks noChangeAspect="1"/>
          </p:cNvPicPr>
          <p:nvPr/>
        </p:nvPicPr>
        <p:blipFill>
          <a:blip r:embed="rId3">
            <a:extLst>
              <a:ext uri="{28A0092B-C50C-407E-A947-70E740481C1C}">
                <a14:useLocalDpi xmlns:a14="http://schemas.microsoft.com/office/drawing/2010/main" val="0"/>
              </a:ext>
            </a:extLst>
          </a:blip>
          <a:srcRect t="-17565" b="-17565"/>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531488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7.4</a:t>
            </a:r>
          </a:p>
        </p:txBody>
      </p:sp>
      <p:sp>
        <p:nvSpPr>
          <p:cNvPr id="3" name="Figure Legend" hidden="1"/>
          <p:cNvSpPr>
            <a:spLocks noGrp="1"/>
          </p:cNvSpPr>
          <p:nvPr>
            <p:ph idx="13"/>
          </p:nvPr>
        </p:nvSpPr>
        <p:spPr/>
        <p:txBody>
          <a:bodyPr/>
          <a:lstStyle/>
          <a:p>
            <a:endParaRPr lang="en-US"/>
          </a:p>
        </p:txBody>
      </p:sp>
      <p:pic>
        <p:nvPicPr>
          <p:cNvPr id="10" name="Figure" descr="Two Lewis structures are shown. The left-hand structure shows two H atoms connected by a single bond. The right-hand structure shows two C l atoms connected by a single bond and each surrounded by six dots."/>
          <p:cNvPicPr>
            <a:picLocks noChangeAspect="1"/>
          </p:cNvPicPr>
          <p:nvPr/>
        </p:nvPicPr>
        <p:blipFill>
          <a:blip r:embed="rId2">
            <a:extLst>
              <a:ext uri="{28A0092B-C50C-407E-A947-70E740481C1C}">
                <a14:useLocalDpi xmlns:a14="http://schemas.microsoft.com/office/drawing/2010/main" val="0"/>
              </a:ext>
            </a:extLst>
          </a:blip>
          <a:srcRect t="-40210" b="-40210"/>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129153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7.5</a:t>
            </a:r>
          </a:p>
        </p:txBody>
      </p:sp>
      <p:sp>
        <p:nvSpPr>
          <p:cNvPr id="3" name="Figure Legend" hidden="1"/>
          <p:cNvSpPr>
            <a:spLocks noGrp="1"/>
          </p:cNvSpPr>
          <p:nvPr>
            <p:ph idx="13"/>
          </p:nvPr>
        </p:nvSpPr>
        <p:spPr/>
        <p:txBody>
          <a:bodyPr/>
          <a:lstStyle/>
          <a:p>
            <a:endParaRPr lang="en-US"/>
          </a:p>
        </p:txBody>
      </p:sp>
      <p:pic>
        <p:nvPicPr>
          <p:cNvPr id="9" name="Figure" descr="Two sets of Lewis dot structures are shown. The left structures depict five C l symbols in a cross shape with eight dots around each, the word “or” and the same five C l symbols, connected by four single bonds in a cross shape. The name “Carbon tetrachloride” is written below the structure. The right hand structures show a S i symbol, surrounded by eight dots and four H symbols in a cross shape. The word “or” separates this from an S i symbol with four single bonds connecting the four H symbols in a cross shape. The name “Silane” is written below these diagrams."/>
          <p:cNvPicPr>
            <a:picLocks noChangeAspect="1"/>
          </p:cNvPicPr>
          <p:nvPr/>
        </p:nvPicPr>
        <p:blipFill>
          <a:blip r:embed="rId3">
            <a:extLst>
              <a:ext uri="{28A0092B-C50C-407E-A947-70E740481C1C}">
                <a14:useLocalDpi xmlns:a14="http://schemas.microsoft.com/office/drawing/2010/main" val="0"/>
              </a:ext>
            </a:extLst>
          </a:blip>
          <a:srcRect t="-23291" b="-23291"/>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086037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7.6</a:t>
            </a:r>
          </a:p>
        </p:txBody>
      </p:sp>
      <p:sp>
        <p:nvSpPr>
          <p:cNvPr id="3" name="Figure Legend" hidden="1"/>
          <p:cNvSpPr>
            <a:spLocks noGrp="1"/>
          </p:cNvSpPr>
          <p:nvPr>
            <p:ph idx="13"/>
          </p:nvPr>
        </p:nvSpPr>
        <p:spPr/>
        <p:txBody>
          <a:bodyPr/>
          <a:lstStyle/>
          <a:p>
            <a:endParaRPr lang="en-US"/>
          </a:p>
        </p:txBody>
      </p:sp>
      <p:pic>
        <p:nvPicPr>
          <p:cNvPr id="6" name="Figure" descr="Three Lewis structures labeled, “Ammonia,” “Water,” and “Hydrogen fluoride” are shown. The left structure shows a nitrogen atom with a lone pair of electrons and single bonded to three hydrogen atoms. The middle structure shows an oxygen atom with two lone pairs of electrons and two singly-bonded hydrogen atoms. The right structure shows a hydrogen atom single bonded to a fluorine atom that has three lone pairs of electrons.">
            <a:extLst>
              <a:ext uri="{FF2B5EF4-FFF2-40B4-BE49-F238E27FC236}">
                <a16:creationId xmlns:a16="http://schemas.microsoft.com/office/drawing/2014/main" id="{3D2542C9-94C4-4CD8-AB79-7F94D2BB6C6B}"/>
              </a:ext>
            </a:extLst>
          </p:cNvPr>
          <p:cNvPicPr>
            <a:picLocks noChangeAspect="1"/>
          </p:cNvPicPr>
          <p:nvPr/>
        </p:nvPicPr>
        <p:blipFill>
          <a:blip r:embed="rId3">
            <a:extLst>
              <a:ext uri="{28A0092B-C50C-407E-A947-70E740481C1C}">
                <a14:useLocalDpi xmlns:a14="http://schemas.microsoft.com/office/drawing/2010/main" val="0"/>
              </a:ext>
            </a:extLst>
          </a:blip>
          <a:srcRect t="-12325" b="-12325"/>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815220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7.7</a:t>
            </a:r>
          </a:p>
        </p:txBody>
      </p:sp>
      <p:sp>
        <p:nvSpPr>
          <p:cNvPr id="3" name="Figure Legend" hidden="1"/>
          <p:cNvSpPr>
            <a:spLocks noGrp="1"/>
          </p:cNvSpPr>
          <p:nvPr>
            <p:ph idx="13"/>
          </p:nvPr>
        </p:nvSpPr>
        <p:spPr/>
        <p:txBody>
          <a:bodyPr/>
          <a:lstStyle/>
          <a:p>
            <a:endParaRPr lang="en-US"/>
          </a:p>
        </p:txBody>
      </p:sp>
      <p:pic>
        <p:nvPicPr>
          <p:cNvPr id="1026" name="Picture 2" descr="Two pairs of Lewis structures are shown. The left pair of structures shows a carbon atom forming single bonds to two hydrogen atoms. There are four electrons between the C atom and an O atom. The O atom also has two pairs of dots. The word “or” separates this structure from the same diagram, except this time there is a double bond between the C atom and O atom. The name, “Formaldehyde” is written below these structures. To the right are two more structures. The left shows two C atoms with four dots in between them and each forming single bonds to two H atoms. The word “or” lies to the left of the second structure, which is the same except that the C atoms form double bonds with one another. The name, “Ethylene” is written below these structure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28713" y="2276474"/>
            <a:ext cx="6933648" cy="1597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823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7.8</a:t>
            </a:r>
          </a:p>
        </p:txBody>
      </p:sp>
      <p:sp>
        <p:nvSpPr>
          <p:cNvPr id="3" name="Figure Legend" hidden="1"/>
          <p:cNvSpPr>
            <a:spLocks noGrp="1"/>
          </p:cNvSpPr>
          <p:nvPr>
            <p:ph idx="13"/>
          </p:nvPr>
        </p:nvSpPr>
        <p:spPr/>
        <p:txBody>
          <a:bodyPr/>
          <a:lstStyle/>
          <a:p>
            <a:endParaRPr lang="en-US"/>
          </a:p>
        </p:txBody>
      </p:sp>
      <p:pic>
        <p:nvPicPr>
          <p:cNvPr id="2050" name="Picture 2" descr="Two pairs of Lewis structures are shown. The left pair of structures show a C atom and an O atom with six dots in between them and a lone pair on each. The word “or” and the same structure with a triple bond in between the C atom and O atom also are shown. The name “Carbon monoxide” is written below this structure. The right pair of structures show a C atom and an N atom with six dots in between them and a lone pair on each. The word “or” and the same structure with a triple bond in between the C atom and N atom also are shown. The name “Cyanide ion” is written below this stru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03" y="2225676"/>
            <a:ext cx="7874347" cy="104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354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7.9</a:t>
            </a:r>
          </a:p>
        </p:txBody>
      </p:sp>
      <p:sp>
        <p:nvSpPr>
          <p:cNvPr id="3" name="Figure Legend" hidden="1"/>
          <p:cNvSpPr>
            <a:spLocks noGrp="1"/>
          </p:cNvSpPr>
          <p:nvPr>
            <p:ph idx="13"/>
          </p:nvPr>
        </p:nvSpPr>
        <p:spPr/>
        <p:txBody>
          <a:bodyPr/>
          <a:lstStyle/>
          <a:p>
            <a:endParaRPr lang="en-US"/>
          </a:p>
        </p:txBody>
      </p:sp>
      <p:pic>
        <p:nvPicPr>
          <p:cNvPr id="9" name="Figure" descr="Three reactions are shown with Lewis dot diagrams. The first shows a hydrogen with one red dot, a plus sign and a bromine with seven dots, one of which is red, connected by a right-facing arrow to a hydrogen and bromine with a pair of red dots in between them. There are also three lone pairs on the bromine. The second reaction shows a hydrogen with a coefficient of two and one red dot, a plus sign, and a sulfur atom with six dots, two of which are red, connected by a right facing arrow to two hydrogen atoms and one sulfur atom. There are two red dots in between the two hydrogen atoms and the sulfur atom. Both pairs of these dots are red. The sulfur atom also has two lone pairs of dots. The third reaction shows two nitrogen atoms each with five dots, three of which are red, separated by a plus sign, and connected by a right-facing arrow to two nitrogen atoms with six red electron dots in between one another. Each nitrogen atom also has one lone pair of electrons."/>
          <p:cNvPicPr>
            <a:picLocks noChangeAspect="1"/>
          </p:cNvPicPr>
          <p:nvPr/>
        </p:nvPicPr>
        <p:blipFill>
          <a:blip r:embed="rId2">
            <a:extLst>
              <a:ext uri="{28A0092B-C50C-407E-A947-70E740481C1C}">
                <a14:useLocalDpi xmlns:a14="http://schemas.microsoft.com/office/drawing/2010/main" val="0"/>
              </a:ext>
            </a:extLst>
          </a:blip>
          <a:srcRect t="-1868" b="-186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824680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7.10</a:t>
            </a:r>
          </a:p>
        </p:txBody>
      </p:sp>
      <p:pic>
        <p:nvPicPr>
          <p:cNvPr id="2" name="Figure" descr="Four Lewis diagrams are shown. The first shows one silicon single boned to four hydrogen atoms. The second shows a carbon which forms a single bond with an oxygen and a hydrogen and a double bond with a second oxygen. This structure is surrounded by brackets and has a superscripted negative sign near the upper right corner. The third structure shows a nitrogen single bonded to an oxygen and surrounded by brackets with a superscripted plus sign in the upper right corner. The last structure shows two fluorine atoms single bonded to a central oxygen."/>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222034"/>
            <a:ext cx="7886700" cy="1262994"/>
          </a:xfrm>
        </p:spPr>
      </p:pic>
      <p:sp>
        <p:nvSpPr>
          <p:cNvPr id="3" name="Figure Legend" hidden="1"/>
          <p:cNvSpPr>
            <a:spLocks noGrp="1"/>
          </p:cNvSpPr>
          <p:nvPr>
            <p:ph idx="13"/>
          </p:nvPr>
        </p:nvSpPr>
        <p:spPr/>
        <p:txBody>
          <a:bodyPr/>
          <a:lstStyle/>
          <a:p>
            <a:endParaRPr lang="en-US"/>
          </a:p>
        </p:txBody>
      </p:sp>
    </p:spTree>
    <p:extLst>
      <p:ext uri="{BB962C8B-B14F-4D97-AF65-F5344CB8AC3E}">
        <p14:creationId xmlns:p14="http://schemas.microsoft.com/office/powerpoint/2010/main" val="141557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7.11</a:t>
            </a:r>
          </a:p>
        </p:txBody>
      </p:sp>
      <p:pic>
        <p:nvPicPr>
          <p:cNvPr id="2" name="Figure" descr="Four Lewis structures are shown. The first shows one silicon single boned to four hydrogen atoms. The second shows a carbon single bonded to two oxygen atoms that each have three lone pairs and single bonded to a hydrogen. This structure is surrounded by brackets and has a superscripted negative sign near the upper right corner. The third structure shows a nitrogen single bonded to an oxygen, each with three lone pairs of electrons. This structure is surrounded by brackets with a superscripted plus sign in the upper right corner. The last structure shows two fluorine atoms, each with three lone pairs of electrons, single bonded to a central oxygen."/>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245423"/>
            <a:ext cx="7886700" cy="1216217"/>
          </a:xfrm>
        </p:spPr>
      </p:pic>
      <p:sp>
        <p:nvSpPr>
          <p:cNvPr id="3" name="Figure Legend" hidden="1"/>
          <p:cNvSpPr>
            <a:spLocks noGrp="1"/>
          </p:cNvSpPr>
          <p:nvPr>
            <p:ph idx="13"/>
          </p:nvPr>
        </p:nvSpPr>
        <p:spPr/>
        <p:txBody>
          <a:bodyPr/>
          <a:lstStyle/>
          <a:p>
            <a:endParaRPr lang="en-US" dirty="0"/>
          </a:p>
        </p:txBody>
      </p:sp>
    </p:spTree>
    <p:extLst>
      <p:ext uri="{BB962C8B-B14F-4D97-AF65-F5344CB8AC3E}">
        <p14:creationId xmlns:p14="http://schemas.microsoft.com/office/powerpoint/2010/main" val="430182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7.12</a:t>
            </a:r>
          </a:p>
        </p:txBody>
      </p:sp>
      <p:sp>
        <p:nvSpPr>
          <p:cNvPr id="3" name="Figure Legend" hidden="1"/>
          <p:cNvSpPr>
            <a:spLocks noGrp="1"/>
          </p:cNvSpPr>
          <p:nvPr>
            <p:ph idx="13"/>
          </p:nvPr>
        </p:nvSpPr>
        <p:spPr/>
        <p:txBody>
          <a:bodyPr/>
          <a:lstStyle/>
          <a:p>
            <a:endParaRPr lang="en-US"/>
          </a:p>
        </p:txBody>
      </p:sp>
      <p:pic>
        <p:nvPicPr>
          <p:cNvPr id="9" name="Figure" descr="A Lewis structure shows two fluorine atoms, each with three lone pairs of electrons, single bonded to a central oxygen which has two lone pairs of electrons."/>
          <p:cNvPicPr>
            <a:picLocks noChangeAspect="1"/>
          </p:cNvPicPr>
          <p:nvPr/>
        </p:nvPicPr>
        <p:blipFill>
          <a:blip r:embed="rId2">
            <a:extLst>
              <a:ext uri="{28A0092B-C50C-407E-A947-70E740481C1C}">
                <a14:useLocalDpi xmlns:a14="http://schemas.microsoft.com/office/drawing/2010/main" val="0"/>
              </a:ext>
            </a:extLst>
          </a:blip>
          <a:srcRect t="-9421" b="-9421"/>
          <a:stretch>
            <a:fillRect/>
          </a:stretch>
        </p:blipFill>
        <p:spPr>
          <a:xfrm>
            <a:off x="1054992" y="1463040"/>
            <a:ext cx="6962200" cy="3022257"/>
          </a:xfrm>
          <a:prstGeom prst="rect">
            <a:avLst/>
          </a:prstGeom>
        </p:spPr>
      </p:pic>
    </p:spTree>
    <p:extLst>
      <p:ext uri="{BB962C8B-B14F-4D97-AF65-F5344CB8AC3E}">
        <p14:creationId xmlns:p14="http://schemas.microsoft.com/office/powerpoint/2010/main" val="419936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7.13</a:t>
            </a:r>
          </a:p>
        </p:txBody>
      </p:sp>
      <p:sp>
        <p:nvSpPr>
          <p:cNvPr id="3" name="Figure Legend" hidden="1"/>
          <p:cNvSpPr>
            <a:spLocks noGrp="1"/>
          </p:cNvSpPr>
          <p:nvPr>
            <p:ph idx="13"/>
          </p:nvPr>
        </p:nvSpPr>
        <p:spPr/>
        <p:txBody>
          <a:bodyPr/>
          <a:lstStyle/>
          <a:p>
            <a:endParaRPr lang="en-US"/>
          </a:p>
        </p:txBody>
      </p:sp>
      <p:pic>
        <p:nvPicPr>
          <p:cNvPr id="9" name="Figure" descr="Two Lewis diagrams are shown with the word “gives” in between them. The left diagram, surrounded by brackets and with a superscripted negative sign, shows a carbon atom single bonded to two oxygen atoms, each with three lone pairs of electrons. The carbon atom also forms a single bond with a hydrogen atom. A curved arrow points from a lone pair on one of the oxygen atoms to the carbon atom. The right diagram, surrounded by brackets and with a superscripted negative sign, shows a carbon atom single bonded to an oxygen atom with three lone pairs of electrons, double bonded to an oxygen atom with two lone pairs of electrons, and single bonded to a hydrogen atom."/>
          <p:cNvPicPr>
            <a:picLocks noChangeAspect="1"/>
          </p:cNvPicPr>
          <p:nvPr/>
        </p:nvPicPr>
        <p:blipFill>
          <a:blip r:embed="rId3">
            <a:extLst>
              <a:ext uri="{28A0092B-C50C-407E-A947-70E740481C1C}">
                <a14:useLocalDpi xmlns:a14="http://schemas.microsoft.com/office/drawing/2010/main" val="0"/>
              </a:ext>
            </a:extLst>
          </a:blip>
          <a:srcRect t="-50772" b="-50772"/>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106679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7.14</a:t>
            </a:r>
          </a:p>
        </p:txBody>
      </p:sp>
      <p:sp>
        <p:nvSpPr>
          <p:cNvPr id="3" name="Figure Legend" hidden="1"/>
          <p:cNvSpPr>
            <a:spLocks noGrp="1"/>
          </p:cNvSpPr>
          <p:nvPr>
            <p:ph idx="13"/>
          </p:nvPr>
        </p:nvSpPr>
        <p:spPr/>
        <p:txBody>
          <a:bodyPr/>
          <a:lstStyle/>
          <a:p>
            <a:endParaRPr lang="en-US"/>
          </a:p>
        </p:txBody>
      </p:sp>
      <p:pic>
        <p:nvPicPr>
          <p:cNvPr id="9" name="Figure" descr="Two Lewis diagrams are shown with the word “gives” in between them. The left diagram, surrounded by brackets and with a superscripted positive sign, shows a nitrogen atom single bonded to an oxygen atom, each with two lone pairs of electrons. The right diagram, surrounded by brackets and with a superscripted positive sign, shows a nitrogen atom double bonded to an oxygen atom. The nitrogen atom has two lone pairs of electrons and the oxygen atom has one."/>
          <p:cNvPicPr>
            <a:picLocks noChangeAspect="1"/>
          </p:cNvPicPr>
          <p:nvPr/>
        </p:nvPicPr>
        <p:blipFill>
          <a:blip r:embed="rId3">
            <a:extLst>
              <a:ext uri="{28A0092B-C50C-407E-A947-70E740481C1C}">
                <a14:useLocalDpi xmlns:a14="http://schemas.microsoft.com/office/drawing/2010/main" val="0"/>
              </a:ext>
            </a:extLst>
          </a:blip>
          <a:srcRect t="-135633" b="-135633"/>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914261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7.15</a:t>
            </a:r>
          </a:p>
        </p:txBody>
      </p:sp>
      <p:sp>
        <p:nvSpPr>
          <p:cNvPr id="3" name="Figure Legend" hidden="1"/>
          <p:cNvSpPr>
            <a:spLocks noGrp="1"/>
          </p:cNvSpPr>
          <p:nvPr>
            <p:ph idx="13"/>
          </p:nvPr>
        </p:nvSpPr>
        <p:spPr/>
        <p:txBody>
          <a:bodyPr/>
          <a:lstStyle/>
          <a:p>
            <a:endParaRPr lang="en-US"/>
          </a:p>
        </p:txBody>
      </p:sp>
      <p:pic>
        <p:nvPicPr>
          <p:cNvPr id="9" name="Figure" descr="A Lewis structure shows a nitrogen atom with one lone pair of electrons triple bonded to an oxygen with a lone pair of electrons. The structure is surrounded by brackets and has a superscripted positive sign."/>
          <p:cNvPicPr>
            <a:picLocks noChangeAspect="1"/>
          </p:cNvPicPr>
          <p:nvPr/>
        </p:nvPicPr>
        <p:blipFill>
          <a:blip r:embed="rId2">
            <a:extLst>
              <a:ext uri="{28A0092B-C50C-407E-A947-70E740481C1C}">
                <a14:useLocalDpi xmlns:a14="http://schemas.microsoft.com/office/drawing/2010/main" val="0"/>
              </a:ext>
            </a:extLst>
          </a:blip>
          <a:srcRect t="-42816" b="-42816"/>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050226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7.4</a:t>
            </a:r>
          </a:p>
        </p:txBody>
      </p:sp>
      <p:pic>
        <p:nvPicPr>
          <p:cNvPr id="2" name="Figure" descr="Four Lewis structures are shown. The first structure shows a carbon atom single bonded to a hydrogen atom and a nitrogen atom. The second structure shows two carbon atoms single bonded to one another. Each is single bonded to three hydrogen atoms. The third structure shows two carbon atoms single bonded to one another and each single bonded to one hydrogen atom. The fourth structure shows a nitrogen atom single bonded to three hydrogen atom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212679"/>
            <a:ext cx="7886700" cy="1281705"/>
          </a:xfrm>
        </p:spPr>
      </p:pic>
      <p:sp>
        <p:nvSpPr>
          <p:cNvPr id="7" name="Figure Legend" hidden="1"/>
          <p:cNvSpPr>
            <a:spLocks noGrp="1"/>
          </p:cNvSpPr>
          <p:nvPr>
            <p:ph idx="13"/>
          </p:nvPr>
        </p:nvSpPr>
        <p:spPr/>
        <p:txBody>
          <a:bodyPr>
            <a:normAutofit/>
          </a:bodyPr>
          <a:lstStyle/>
          <a:p>
            <a:endParaRPr lang="en-US" sz="1600" dirty="0"/>
          </a:p>
        </p:txBody>
      </p:sp>
    </p:spTree>
    <p:extLst>
      <p:ext uri="{BB962C8B-B14F-4D97-AF65-F5344CB8AC3E}">
        <p14:creationId xmlns:p14="http://schemas.microsoft.com/office/powerpoint/2010/main" val="2072233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7.4</a:t>
            </a:r>
          </a:p>
        </p:txBody>
      </p:sp>
      <p:pic>
        <p:nvPicPr>
          <p:cNvPr id="2" name="Figure" descr="Four Lewis structures are shown. The first structure shows a carbon atom single bonded to a hydrogen atom and a nitrogen atom, which has three lone pairs of electrons. The second structure shows two carbon atoms single bonded to one another. Each is single bonded to three hydrogen atoms. The third structure shows two carbon atoms single bonded to one another and each single bonded to one hydrogen atom. The fourth structure shows a nitrogen atom single bonded to three hydrogen atom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212679"/>
            <a:ext cx="7886700" cy="1281705"/>
          </a:xfrm>
        </p:spPr>
      </p:pic>
      <p:sp>
        <p:nvSpPr>
          <p:cNvPr id="7" name="Figure Legend" hidden="1"/>
          <p:cNvSpPr>
            <a:spLocks noGrp="1"/>
          </p:cNvSpPr>
          <p:nvPr>
            <p:ph idx="13"/>
          </p:nvPr>
        </p:nvSpPr>
        <p:spPr/>
        <p:txBody>
          <a:bodyPr>
            <a:normAutofit/>
          </a:bodyPr>
          <a:lstStyle/>
          <a:p>
            <a:endParaRPr lang="en-US" sz="1600" dirty="0"/>
          </a:p>
        </p:txBody>
      </p:sp>
    </p:spTree>
    <p:extLst>
      <p:ext uri="{BB962C8B-B14F-4D97-AF65-F5344CB8AC3E}">
        <p14:creationId xmlns:p14="http://schemas.microsoft.com/office/powerpoint/2010/main" val="3298669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7.4</a:t>
            </a:r>
          </a:p>
        </p:txBody>
      </p:sp>
      <p:pic>
        <p:nvPicPr>
          <p:cNvPr id="2" name="Figure" descr="Four Lewis structures are shown. The first structure shows a carbon atom single bonded to a hydrogen atom and a nitrogen atom, which has three lone pairs of electrons. The second structure shows two carbon atoms single bonded to one another. Each is single bonded to three hydrogen atoms. The third structure shows two carbon atoms, each with a lone pair of electrons, single bonded to one another and each single bonded to one hydrogen atom. The fourth structure shows a nitrogen atom with a lone pair of electrons single bonded to three hydrogen atom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212679"/>
            <a:ext cx="7886700" cy="1281705"/>
          </a:xfrm>
        </p:spPr>
      </p:pic>
      <p:sp>
        <p:nvSpPr>
          <p:cNvPr id="7" name="Figure Legend" hidden="1"/>
          <p:cNvSpPr>
            <a:spLocks noGrp="1"/>
          </p:cNvSpPr>
          <p:nvPr>
            <p:ph idx="13"/>
          </p:nvPr>
        </p:nvSpPr>
        <p:spPr/>
        <p:txBody>
          <a:bodyPr>
            <a:normAutofit/>
          </a:bodyPr>
          <a:lstStyle/>
          <a:p>
            <a:endParaRPr lang="en-US" sz="1600" dirty="0"/>
          </a:p>
        </p:txBody>
      </p:sp>
    </p:spTree>
    <p:extLst>
      <p:ext uri="{BB962C8B-B14F-4D97-AF65-F5344CB8AC3E}">
        <p14:creationId xmlns:p14="http://schemas.microsoft.com/office/powerpoint/2010/main" val="3298669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7.4</a:t>
            </a:r>
          </a:p>
        </p:txBody>
      </p:sp>
      <p:pic>
        <p:nvPicPr>
          <p:cNvPr id="2" name="Figure" descr="Four Lewis structures are shown. The first structure shows a carbon atom single bonded to a hydrogen atom and a nitrogen atom, which has three lone pairs of electrons. Two curved arrows point from the nitrogen to the carbon. Below this structure is the word “gives” and below that is the same structure, but this time there is a triple bond between the carbon and nitrogen. The second structure shows two carbons single bonded to one another and each single bonded to three hydrogen atoms. The third structure shows two carbon atoms, each with a lone pair of electrons, single bonded to one another and each single bonded to one hydrogen atom. Two curved arrows point from the carbon atoms to the space in between the two. Below this structure is the word “gives” and the same structure, but this time with a triple bond between the two carbons. The fourth structure shows a nitrogen atom with a lone pair of electrons single bonded to three hydrogen atom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2044279"/>
            <a:ext cx="7886700" cy="1618504"/>
          </a:xfrm>
        </p:spPr>
      </p:pic>
      <p:sp>
        <p:nvSpPr>
          <p:cNvPr id="7" name="Figure Legend" hidden="1"/>
          <p:cNvSpPr>
            <a:spLocks noGrp="1"/>
          </p:cNvSpPr>
          <p:nvPr>
            <p:ph idx="13"/>
          </p:nvPr>
        </p:nvSpPr>
        <p:spPr/>
        <p:txBody>
          <a:bodyPr>
            <a:normAutofit/>
          </a:bodyPr>
          <a:lstStyle/>
          <a:p>
            <a:endParaRPr lang="en-US" sz="1600" dirty="0"/>
          </a:p>
        </p:txBody>
      </p:sp>
    </p:spTree>
    <p:extLst>
      <p:ext uri="{BB962C8B-B14F-4D97-AF65-F5344CB8AC3E}">
        <p14:creationId xmlns:p14="http://schemas.microsoft.com/office/powerpoint/2010/main" val="3298669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7.4</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wo Lewis structures are shown. The left shows a carbon triple bonded to an oxygen, each with a lone electron pair. The right structure shows a carbon double bonded to an oxygen on each side. Each oxygen has two lone pairs of electrons."/>
          <p:cNvPicPr>
            <a:picLocks noChangeAspect="1"/>
          </p:cNvPicPr>
          <p:nvPr/>
        </p:nvPicPr>
        <p:blipFill>
          <a:blip r:embed="rId2">
            <a:extLst>
              <a:ext uri="{28A0092B-C50C-407E-A947-70E740481C1C}">
                <a14:useLocalDpi xmlns:a14="http://schemas.microsoft.com/office/drawing/2010/main" val="0"/>
              </a:ext>
            </a:extLst>
          </a:blip>
          <a:srcRect t="-91081" b="-91081"/>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298669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7.11</a:t>
            </a:r>
          </a:p>
        </p:txBody>
      </p:sp>
      <p:pic>
        <p:nvPicPr>
          <p:cNvPr id="2" name="Figure" descr="A photo of Richard Smalley is shown."/>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286000" y="1105694"/>
            <a:ext cx="4572000" cy="3495675"/>
          </a:xfrm>
        </p:spPr>
      </p:pic>
      <p:sp>
        <p:nvSpPr>
          <p:cNvPr id="7" name="Figure Legend"/>
          <p:cNvSpPr>
            <a:spLocks noGrp="1"/>
          </p:cNvSpPr>
          <p:nvPr>
            <p:ph idx="13"/>
          </p:nvPr>
        </p:nvSpPr>
        <p:spPr/>
        <p:txBody>
          <a:bodyPr>
            <a:normAutofit/>
          </a:bodyPr>
          <a:lstStyle/>
          <a:p>
            <a:r>
              <a:rPr lang="en-US" sz="1600" dirty="0"/>
              <a:t>Richard Smalley (1943–2005), prófessor í eðlisfræði, efnafræði og stjörnufræði við Rice-háskóla, var einn helsti talsmaður fulleren-efnafræði. Við andlát hans árið 2005 heiðraði öldungadeild Bandaríkjaþings hann sem „föður nanótækninnar“. (mynd: Orkumálaráðuneyti Bandaríkjanna)</a:t>
            </a:r>
          </a:p>
        </p:txBody>
      </p:sp>
    </p:spTree>
    <p:extLst>
      <p:ext uri="{BB962C8B-B14F-4D97-AF65-F5344CB8AC3E}">
        <p14:creationId xmlns:p14="http://schemas.microsoft.com/office/powerpoint/2010/main" val="827256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7.16</a:t>
            </a:r>
          </a:p>
        </p:txBody>
      </p:sp>
      <p:sp>
        <p:nvSpPr>
          <p:cNvPr id="3" name="Figure Legend" hidden="1"/>
          <p:cNvSpPr>
            <a:spLocks noGrp="1"/>
          </p:cNvSpPr>
          <p:nvPr>
            <p:ph idx="13"/>
          </p:nvPr>
        </p:nvSpPr>
        <p:spPr/>
        <p:txBody>
          <a:bodyPr/>
          <a:lstStyle/>
          <a:p>
            <a:endParaRPr lang="en-US"/>
          </a:p>
        </p:txBody>
      </p:sp>
      <p:pic>
        <p:nvPicPr>
          <p:cNvPr id="9" name="Figure" descr="A Lewis structure shows a nitrogen atom, with one lone pair and one lone electron single bonded to an oxygen atom with three lone pairs of electrons."/>
          <p:cNvPicPr>
            <a:picLocks noChangeAspect="1"/>
          </p:cNvPicPr>
          <p:nvPr/>
        </p:nvPicPr>
        <p:blipFill>
          <a:blip r:embed="rId2">
            <a:extLst>
              <a:ext uri="{28A0092B-C50C-407E-A947-70E740481C1C}">
                <a14:useLocalDpi xmlns:a14="http://schemas.microsoft.com/office/drawing/2010/main" val="0"/>
              </a:ext>
            </a:extLst>
          </a:blip>
          <a:srcRect l="-11633" r="-11633"/>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82139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7.17</a:t>
            </a:r>
          </a:p>
        </p:txBody>
      </p:sp>
      <p:sp>
        <p:nvSpPr>
          <p:cNvPr id="3" name="Figure Legend" hidden="1"/>
          <p:cNvSpPr>
            <a:spLocks noGrp="1"/>
          </p:cNvSpPr>
          <p:nvPr>
            <p:ph idx="13"/>
          </p:nvPr>
        </p:nvSpPr>
        <p:spPr/>
        <p:txBody>
          <a:bodyPr/>
          <a:lstStyle/>
          <a:p>
            <a:endParaRPr lang="en-US"/>
          </a:p>
        </p:txBody>
      </p:sp>
      <p:pic>
        <p:nvPicPr>
          <p:cNvPr id="9" name="Figure" descr="A Lewis structure shows a nitrogen atom, with one lone pair and one lone electron double bonded to an oxygen atom with two lone pairs of electrons."/>
          <p:cNvPicPr>
            <a:picLocks noChangeAspect="1"/>
          </p:cNvPicPr>
          <p:nvPr/>
        </p:nvPicPr>
        <p:blipFill>
          <a:blip r:embed="rId2">
            <a:extLst>
              <a:ext uri="{28A0092B-C50C-407E-A947-70E740481C1C}">
                <a14:useLocalDpi xmlns:a14="http://schemas.microsoft.com/office/drawing/2010/main" val="0"/>
              </a:ext>
            </a:extLst>
          </a:blip>
          <a:srcRect l="-518" r="-51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539237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7.18</a:t>
            </a:r>
          </a:p>
        </p:txBody>
      </p:sp>
      <p:sp>
        <p:nvSpPr>
          <p:cNvPr id="3" name="Figure Legend" hidden="1"/>
          <p:cNvSpPr>
            <a:spLocks noGrp="1"/>
          </p:cNvSpPr>
          <p:nvPr>
            <p:ph idx="13"/>
          </p:nvPr>
        </p:nvSpPr>
        <p:spPr/>
        <p:txBody>
          <a:bodyPr/>
          <a:lstStyle/>
          <a:p>
            <a:endParaRPr lang="en-US"/>
          </a:p>
        </p:txBody>
      </p:sp>
      <p:pic>
        <p:nvPicPr>
          <p:cNvPr id="9" name="Figure" descr="Two Lewis structures are shown. The left shows a beryllium atom single bonded to two hydrogen atoms. The right shows a boron atom single bonded to three fluorine atoms, each with three lone pairs of electrons."/>
          <p:cNvPicPr>
            <a:picLocks noChangeAspect="1"/>
          </p:cNvPicPr>
          <p:nvPr/>
        </p:nvPicPr>
        <p:blipFill>
          <a:blip r:embed="rId2">
            <a:extLst>
              <a:ext uri="{28A0092B-C50C-407E-A947-70E740481C1C}">
                <a14:useLocalDpi xmlns:a14="http://schemas.microsoft.com/office/drawing/2010/main" val="0"/>
              </a:ext>
            </a:extLst>
          </a:blip>
          <a:srcRect t="-6370" b="-6370"/>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7967910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7.19</a:t>
            </a:r>
          </a:p>
        </p:txBody>
      </p:sp>
      <p:pic>
        <p:nvPicPr>
          <p:cNvPr id="2" name="Figure" descr="A reaction is shown with three Lewis diagrams. The left diagram shows a boron atom single bonded to three fluorine atoms, each with three lone pairs of electrons. There is a plus sign. The next structure shows a nitrogen atom with one lone pair of electrons single bonded to three hydrogen atoms. A right-facing arrow leads to the final Lewis structure that shows a boron atom single bonded to a nitrogen atom and single bonded to three fluorine atoms, each with three lone pairs of electrons. The nitrogen atom is also single bonded to three hydrogen atoms. The bond between the boron atom and the nitrogen atom is colored red."/>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175257"/>
            <a:ext cx="7886700" cy="1356549"/>
          </a:xfrm>
        </p:spPr>
      </p:pic>
      <p:sp>
        <p:nvSpPr>
          <p:cNvPr id="3" name="Figure Legend" hidden="1"/>
          <p:cNvSpPr>
            <a:spLocks noGrp="1"/>
          </p:cNvSpPr>
          <p:nvPr>
            <p:ph idx="13"/>
          </p:nvPr>
        </p:nvSpPr>
        <p:spPr/>
        <p:txBody>
          <a:bodyPr/>
          <a:lstStyle/>
          <a:p>
            <a:endParaRPr lang="en-US"/>
          </a:p>
        </p:txBody>
      </p:sp>
    </p:spTree>
    <p:extLst>
      <p:ext uri="{BB962C8B-B14F-4D97-AF65-F5344CB8AC3E}">
        <p14:creationId xmlns:p14="http://schemas.microsoft.com/office/powerpoint/2010/main" val="693035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p:cNvSpPr>
            <a:spLocks noGrp="1"/>
          </p:cNvSpPr>
          <p:nvPr>
            <p:ph type="title"/>
          </p:nvPr>
        </p:nvSpPr>
        <p:spPr/>
        <p:txBody>
          <a:bodyPr/>
          <a:lstStyle/>
          <a:p>
            <a:r>
              <a:rPr lang="en-US" dirty="0"/>
              <a:t>Mynd 7.12</a:t>
            </a:r>
          </a:p>
        </p:txBody>
      </p:sp>
      <p:sp>
        <p:nvSpPr>
          <p:cNvPr id="3" name="Figure Legend"/>
          <p:cNvSpPr>
            <a:spLocks noGrp="1"/>
          </p:cNvSpPr>
          <p:nvPr>
            <p:ph idx="13"/>
          </p:nvPr>
        </p:nvSpPr>
        <p:spPr/>
        <p:txBody>
          <a:bodyPr/>
          <a:lstStyle/>
          <a:p>
            <a:r>
              <a:rPr lang="en-US" dirty="0"/>
              <a:t>Í PCl</a:t>
            </a:r>
            <a:r>
              <a:rPr lang="en-US" baseline="-25000" dirty="0"/>
              <a:t>5</a:t>
            </a:r>
            <a:r>
              <a:rPr lang="en-US" dirty="0"/>
              <a:t>, deilir miðatómið fosfór fimm rafeindapörum. Í SF</a:t>
            </a:r>
            <a:r>
              <a:rPr lang="en-US" baseline="-25000" dirty="0"/>
              <a:t>6</a:t>
            </a:r>
            <a:r>
              <a:rPr lang="en-US" dirty="0"/>
              <a:t>, deilir brennisteinn sex rafeindapörum.</a:t>
            </a:r>
          </a:p>
        </p:txBody>
      </p:sp>
      <p:pic>
        <p:nvPicPr>
          <p:cNvPr id="9" name="Figure" descr="Two Lewis structures are shown. The left shows a phosphorus atom single bonded to five chlorine atoms, each with three lone pairs of electrons. The right shows a sulfur atom single bonded to six fluorine atoms, each with three lone pairs of electrons."/>
          <p:cNvPicPr>
            <a:picLocks noChangeAspect="1"/>
          </p:cNvPicPr>
          <p:nvPr/>
        </p:nvPicPr>
        <p:blipFill>
          <a:blip r:embed="rId2">
            <a:extLst>
              <a:ext uri="{28A0092B-C50C-407E-A947-70E740481C1C}">
                <a14:useLocalDpi xmlns:a14="http://schemas.microsoft.com/office/drawing/2010/main" val="0"/>
              </a:ext>
            </a:extLst>
          </a:blip>
          <a:srcRect l="-668" r="-66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928608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7.20</a:t>
            </a:r>
          </a:p>
        </p:txBody>
      </p:sp>
      <p:sp>
        <p:nvSpPr>
          <p:cNvPr id="3" name="Figure Legend" hidden="1"/>
          <p:cNvSpPr>
            <a:spLocks noGrp="1"/>
          </p:cNvSpPr>
          <p:nvPr>
            <p:ph idx="13"/>
          </p:nvPr>
        </p:nvSpPr>
        <p:spPr/>
        <p:txBody>
          <a:bodyPr/>
          <a:lstStyle/>
          <a:p>
            <a:endParaRPr lang="en-US"/>
          </a:p>
        </p:txBody>
      </p:sp>
      <p:pic>
        <p:nvPicPr>
          <p:cNvPr id="9" name="Figure" descr="Two Lewis structures are shown. The left shows an iodine atom with one lone pair single bonded to five fluorine atoms, each with three lone pairs of electrons. The right diagram shows a xenon atom with two lone pairs of electrons single bonded to four fluorine atoms, each with three lone pairs of electrons."/>
          <p:cNvPicPr>
            <a:picLocks noChangeAspect="1"/>
          </p:cNvPicPr>
          <p:nvPr/>
        </p:nvPicPr>
        <p:blipFill>
          <a:blip r:embed="rId2">
            <a:extLst>
              <a:ext uri="{28A0092B-C50C-407E-A947-70E740481C1C}">
                <a14:useLocalDpi xmlns:a14="http://schemas.microsoft.com/office/drawing/2010/main" val="0"/>
              </a:ext>
            </a:extLst>
          </a:blip>
          <a:srcRect t="-34480" b="-34480"/>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6328132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7.5</a:t>
            </a:r>
          </a:p>
        </p:txBody>
      </p:sp>
      <p:sp>
        <p:nvSpPr>
          <p:cNvPr id="3" name="Figure Legend" hidden="1"/>
          <p:cNvSpPr>
            <a:spLocks noGrp="1"/>
          </p:cNvSpPr>
          <p:nvPr>
            <p:ph idx="13"/>
          </p:nvPr>
        </p:nvSpPr>
        <p:spPr/>
        <p:txBody>
          <a:bodyPr/>
          <a:lstStyle/>
          <a:p>
            <a:endParaRPr lang="en-US"/>
          </a:p>
        </p:txBody>
      </p:sp>
      <p:pic>
        <p:nvPicPr>
          <p:cNvPr id="9" name="Figure" descr="Two Lewis diagrams are shown. The left depicts a xenon atom single bonded to two fluorine atoms. The right shows a xenon atom single bonded to six fluorine atoms."/>
          <p:cNvPicPr>
            <a:picLocks noChangeAspect="1"/>
          </p:cNvPicPr>
          <p:nvPr/>
        </p:nvPicPr>
        <p:blipFill>
          <a:blip r:embed="rId2">
            <a:extLst>
              <a:ext uri="{28A0092B-C50C-407E-A947-70E740481C1C}">
                <a14:useLocalDpi xmlns:a14="http://schemas.microsoft.com/office/drawing/2010/main" val="0"/>
              </a:ext>
            </a:extLst>
          </a:blip>
          <a:srcRect t="-3074" b="-3074"/>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218880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7.5</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diagram shows a xenon atom with three lone pairs of electrons single bonded to two fluorine atoms, each with three lone pairs of electrons."/>
          <p:cNvPicPr>
            <a:picLocks noChangeAspect="1"/>
          </p:cNvPicPr>
          <p:nvPr/>
        </p:nvPicPr>
        <p:blipFill>
          <a:blip r:embed="rId2">
            <a:extLst>
              <a:ext uri="{28A0092B-C50C-407E-A947-70E740481C1C}">
                <a14:useLocalDpi xmlns:a14="http://schemas.microsoft.com/office/drawing/2010/main" val="0"/>
              </a:ext>
            </a:extLst>
          </a:blip>
          <a:srcRect l="7932" r="7932"/>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9812048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7.5</a:t>
            </a:r>
          </a:p>
        </p:txBody>
      </p:sp>
      <p:sp>
        <p:nvSpPr>
          <p:cNvPr id="3" name="Figure Legend" hidden="1"/>
          <p:cNvSpPr>
            <a:spLocks noGrp="1"/>
          </p:cNvSpPr>
          <p:nvPr>
            <p:ph idx="13"/>
          </p:nvPr>
        </p:nvSpPr>
        <p:spPr/>
        <p:txBody>
          <a:bodyPr/>
          <a:lstStyle/>
          <a:p>
            <a:endParaRPr lang="en-US"/>
          </a:p>
        </p:txBody>
      </p:sp>
      <p:pic>
        <p:nvPicPr>
          <p:cNvPr id="9" name="Figure" descr="This structure shows a xenon atom single bonded to six fluorine atoms. Each fluorine atom has three lone pairs of electrons."/>
          <p:cNvPicPr>
            <a:picLocks noChangeAspect="1"/>
          </p:cNvPicPr>
          <p:nvPr/>
        </p:nvPicPr>
        <p:blipFill>
          <a:blip r:embed="rId2">
            <a:extLst>
              <a:ext uri="{28A0092B-C50C-407E-A947-70E740481C1C}">
                <a14:useLocalDpi xmlns:a14="http://schemas.microsoft.com/office/drawing/2010/main" val="0"/>
              </a:ext>
            </a:extLst>
          </a:blip>
          <a:srcRect l="-14850" r="-14850"/>
          <a:stretch>
            <a:fillRect/>
          </a:stretch>
        </p:blipFill>
        <p:spPr>
          <a:xfrm>
            <a:off x="457200" y="1122363"/>
            <a:ext cx="8062913" cy="3500437"/>
          </a:xfrm>
          <a:prstGeom prst="rect">
            <a:avLst/>
          </a:prstGeom>
        </p:spPr>
      </p:pic>
    </p:spTree>
    <p:extLst>
      <p:ext uri="{BB962C8B-B14F-4D97-AF65-F5344CB8AC3E}">
        <p14:creationId xmlns:p14="http://schemas.microsoft.com/office/powerpoint/2010/main" val="5217265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7.5</a:t>
            </a:r>
          </a:p>
        </p:txBody>
      </p:sp>
      <p:sp>
        <p:nvSpPr>
          <p:cNvPr id="3" name="Figure Legend" hidden="1"/>
          <p:cNvSpPr>
            <a:spLocks noGrp="1"/>
          </p:cNvSpPr>
          <p:nvPr>
            <p:ph idx="13"/>
          </p:nvPr>
        </p:nvSpPr>
        <p:spPr/>
        <p:txBody>
          <a:bodyPr/>
          <a:lstStyle/>
          <a:p>
            <a:endParaRPr lang="en-US"/>
          </a:p>
        </p:txBody>
      </p:sp>
      <p:pic>
        <p:nvPicPr>
          <p:cNvPr id="9" name="Figure" descr="Two Lewis structures are shown. The left depicts a bromine atom with two lone pairs of electrons single bonded to three chlorine atoms, each with three lone pairs of electrons. The right shows an iodine atom, with two lone pairs of electrons, single boned to four chlorine atoms, each with three lone pairs of electrons. This structure is surrounded by brackets and has a superscripted negative sign."/>
          <p:cNvPicPr>
            <a:picLocks noChangeAspect="1"/>
          </p:cNvPicPr>
          <p:nvPr/>
        </p:nvPicPr>
        <p:blipFill>
          <a:blip r:embed="rId2">
            <a:extLst>
              <a:ext uri="{28A0092B-C50C-407E-A947-70E740481C1C}">
                <a14:useLocalDpi xmlns:a14="http://schemas.microsoft.com/office/drawing/2010/main" val="0"/>
              </a:ext>
            </a:extLst>
          </a:blip>
          <a:srcRect t="-32503" b="-32503"/>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0745359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Hæfniviðmið</a:t>
            </a:r>
          </a:p>
        </p:txBody>
      </p:sp>
      <p:sp>
        <p:nvSpPr>
          <p:cNvPr id="3" name="Content Placeholder 2"/>
          <p:cNvSpPr>
            <a:spLocks noGrp="1"/>
          </p:cNvSpPr>
          <p:nvPr>
            <p:ph idx="1"/>
          </p:nvPr>
        </p:nvSpPr>
        <p:spPr/>
        <p:txBody>
          <a:bodyPr/>
          <a:lstStyle/>
          <a:p>
            <a:r>
              <a:rPr lang="en-US" dirty="0"/>
              <a:t>7.4 Formhleðslur og hermun</a:t>
            </a:r>
          </a:p>
          <a:p>
            <a:pPr lvl="1"/>
            <a:r>
              <a:rPr lang="en-US" dirty="0"/>
              <a:t>Reikna formhleðslur atóma í hvaða Lewis-byggingu sem er</a:t>
            </a:r>
          </a:p>
          <a:p>
            <a:pPr lvl="1"/>
            <a:r>
              <a:rPr lang="en-US" dirty="0"/>
              <a:t>Nota formhleðslur til að ákvarða líklegustu Lewis-byggingu tiltekinnar sameindar</a:t>
            </a:r>
          </a:p>
          <a:p>
            <a:pPr lvl="1"/>
            <a:r>
              <a:rPr lang="en-US" dirty="0"/>
              <a:t>Útskýra hugtakið hermun og teikna Lewis-byggingar sem tákna hermunarform tiltekinnar sameindar</a:t>
            </a:r>
          </a:p>
        </p:txBody>
      </p:sp>
    </p:spTree>
    <p:extLst>
      <p:ext uri="{BB962C8B-B14F-4D97-AF65-F5344CB8AC3E}">
        <p14:creationId xmlns:p14="http://schemas.microsoft.com/office/powerpoint/2010/main" val="42098451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7.6</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is shown. An iodine atom with two lone pairs of electrons is single bonded to four chlorine atoms, each of which has three lone pairs of electrons. Brackets surround the structure and there is a superscripted negative sign."/>
          <p:cNvPicPr>
            <a:picLocks noChangeAspect="1"/>
          </p:cNvPicPr>
          <p:nvPr/>
        </p:nvPicPr>
        <p:blipFill>
          <a:blip r:embed="rId2">
            <a:extLst>
              <a:ext uri="{28A0092B-C50C-407E-A947-70E740481C1C}">
                <a14:useLocalDpi xmlns:a14="http://schemas.microsoft.com/office/drawing/2010/main" val="0"/>
              </a:ext>
            </a:extLst>
          </a:blip>
          <a:srcRect l="-34897" r="-3489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710073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7.6</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is shown. A carbon atom with one lone pair of electrons is triple bonded to an oxygen with one lone pair of electron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57199" y="1551772"/>
            <a:ext cx="8062913" cy="2641299"/>
          </a:xfrm>
          <a:prstGeom prst="rect">
            <a:avLst/>
          </a:prstGeom>
        </p:spPr>
      </p:pic>
    </p:spTree>
    <p:extLst>
      <p:ext uri="{BB962C8B-B14F-4D97-AF65-F5344CB8AC3E}">
        <p14:creationId xmlns:p14="http://schemas.microsoft.com/office/powerpoint/2010/main" val="11065675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7.7</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is shown. A bromine atom with two lone pairs of electrons is single bonded to three chlorine atoms, each of which has three lone pairs of electrons."/>
          <p:cNvPicPr>
            <a:picLocks noChangeAspect="1"/>
          </p:cNvPicPr>
          <p:nvPr/>
        </p:nvPicPr>
        <p:blipFill>
          <a:blip r:embed="rId2">
            <a:extLst>
              <a:ext uri="{28A0092B-C50C-407E-A947-70E740481C1C}">
                <a14:useLocalDpi xmlns:a14="http://schemas.microsoft.com/office/drawing/2010/main" val="0"/>
              </a:ext>
            </a:extLst>
          </a:blip>
          <a:srcRect l="-26137" r="-2613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111436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7.7</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is shown. A nitrogen atom with one lone pair of electrons is single bonded to three chlorine atoms, each of which has three lone pairs of electrons."/>
          <p:cNvPicPr>
            <a:picLocks noChangeAspect="1"/>
          </p:cNvPicPr>
          <p:nvPr/>
        </p:nvPicPr>
        <p:blipFill>
          <a:blip r:embed="rId2">
            <a:extLst>
              <a:ext uri="{28A0092B-C50C-407E-A947-70E740481C1C}">
                <a14:useLocalDpi xmlns:a14="http://schemas.microsoft.com/office/drawing/2010/main" val="0"/>
              </a:ext>
            </a:extLst>
          </a:blip>
          <a:srcRect t="-10291" b="-10291"/>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732882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7.21</a:t>
            </a:r>
          </a:p>
        </p:txBody>
      </p:sp>
      <p:sp>
        <p:nvSpPr>
          <p:cNvPr id="3" name="Figure Legend" hidden="1"/>
          <p:cNvSpPr>
            <a:spLocks noGrp="1"/>
          </p:cNvSpPr>
          <p:nvPr>
            <p:ph idx="13"/>
          </p:nvPr>
        </p:nvSpPr>
        <p:spPr/>
        <p:txBody>
          <a:bodyPr/>
          <a:lstStyle/>
          <a:p>
            <a:endParaRPr lang="en-US"/>
          </a:p>
        </p:txBody>
      </p:sp>
      <p:pic>
        <p:nvPicPr>
          <p:cNvPr id="9" name="Figure" descr="Three Lewis structures are shown. The left and right structures show a carbon atom double bonded to two oxygen atoms, each of which has two lone pairs of electrons. The center structure shows a carbon atom that is triple bonded to an oxygen atom with one lone pair of electrons and single bonded to an oxygen atom with three lone pairs of electrons. The third structure shows an oxygen atom double bonded to another oxygen atom with to lone pairs of electrons. The first oxygen atom is also double bonded to a carbon atom with two lone pairs of electrons."/>
          <p:cNvPicPr>
            <a:picLocks noChangeAspect="1"/>
          </p:cNvPicPr>
          <p:nvPr/>
        </p:nvPicPr>
        <p:blipFill>
          <a:blip r:embed="rId3">
            <a:extLst>
              <a:ext uri="{28A0092B-C50C-407E-A947-70E740481C1C}">
                <a14:useLocalDpi xmlns:a14="http://schemas.microsoft.com/office/drawing/2010/main" val="0"/>
              </a:ext>
            </a:extLst>
          </a:blip>
          <a:srcRect t="-100189" b="-100189"/>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6171516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7.22</a:t>
            </a:r>
          </a:p>
        </p:txBody>
      </p:sp>
      <p:sp>
        <p:nvSpPr>
          <p:cNvPr id="3" name="Figure Legend" hidden="1"/>
          <p:cNvSpPr>
            <a:spLocks noGrp="1"/>
          </p:cNvSpPr>
          <p:nvPr>
            <p:ph idx="13"/>
          </p:nvPr>
        </p:nvSpPr>
        <p:spPr/>
        <p:txBody>
          <a:bodyPr/>
          <a:lstStyle/>
          <a:p>
            <a:endParaRPr lang="en-US"/>
          </a:p>
        </p:txBody>
      </p:sp>
      <p:pic>
        <p:nvPicPr>
          <p:cNvPr id="10" name="Figure" descr="Two rows of structures and numbers are shown. The top row is labeled, “Structure” and depicts three Lewis structures and the bottom row is labeled, “Formal charge.” The left structure shows a carbon atom double bonded to a nitrogen atom with two lone electron pairs on one side and double bonded to a sulfur atom with two lone electron pairs on the other. The structure is surrounded by brackets and has a superscripted negative sign. Below this structure are the numbers negative one, zero, and zero. The middle structure shows a carbon atom with two lone pairs of electrons double bonded to a nitrogen atom that is double bonded to a sulfur atom with two lone electron pairs. The structure is surrounded by brackets and has a superscripted negative sign. Below this structure are the numbers negative two, positive one, and zero. The right structure shows a carbon atom with two lone electron pairs double bonded to a sulfur atom that is double bonded to a nitrogen atom with two lone electron pairs. The structure is surrounded by brackets and has a superscripted negative sign. Below this structure are the numbers negative two, positive two, and one."/>
          <p:cNvPicPr>
            <a:picLocks noChangeAspect="1"/>
          </p:cNvPicPr>
          <p:nvPr/>
        </p:nvPicPr>
        <p:blipFill>
          <a:blip r:embed="rId3" cstate="email">
            <a:extLst>
              <a:ext uri="{28A0092B-C50C-407E-A947-70E740481C1C}">
                <a14:useLocalDpi xmlns:a14="http://schemas.microsoft.com/office/drawing/2010/main" val="0"/>
              </a:ext>
            </a:extLst>
          </a:blip>
          <a:srcRect t="-144148" b="-14414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4612817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7.8</a:t>
            </a:r>
          </a:p>
        </p:txBody>
      </p:sp>
      <p:sp>
        <p:nvSpPr>
          <p:cNvPr id="3" name="Figure Legend" hidden="1"/>
          <p:cNvSpPr>
            <a:spLocks noGrp="1"/>
          </p:cNvSpPr>
          <p:nvPr>
            <p:ph idx="13"/>
          </p:nvPr>
        </p:nvSpPr>
        <p:spPr/>
        <p:txBody>
          <a:bodyPr/>
          <a:lstStyle/>
          <a:p>
            <a:endParaRPr lang="en-US"/>
          </a:p>
        </p:txBody>
      </p:sp>
      <p:pic>
        <p:nvPicPr>
          <p:cNvPr id="9" name="Figure" descr="Two Lewis structures are shown with the word “or” in between them. The left structure depicts a nitrogen atom with two lone pairs of electrons double bonded to a nitrogen that is double bonded to an oxygen with two lone pairs of electrons. The right structure shows a nitrogen atom with two lone pairs of electrons double bonded to an oxygen atom that is double bonded to a nitrogen atom with two lone pairs of electrons."/>
          <p:cNvPicPr>
            <a:picLocks noChangeAspect="1"/>
          </p:cNvPicPr>
          <p:nvPr/>
        </p:nvPicPr>
        <p:blipFill>
          <a:blip r:embed="rId2">
            <a:extLst>
              <a:ext uri="{28A0092B-C50C-407E-A947-70E740481C1C}">
                <a14:useLocalDpi xmlns:a14="http://schemas.microsoft.com/office/drawing/2010/main" val="0"/>
              </a:ext>
            </a:extLst>
          </a:blip>
          <a:srcRect t="-72877" b="-7287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5629055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7.8</a:t>
            </a:r>
          </a:p>
        </p:txBody>
      </p:sp>
      <p:sp>
        <p:nvSpPr>
          <p:cNvPr id="3" name="Figure Legend" hidden="1"/>
          <p:cNvSpPr>
            <a:spLocks noGrp="1"/>
          </p:cNvSpPr>
          <p:nvPr>
            <p:ph idx="13"/>
          </p:nvPr>
        </p:nvSpPr>
        <p:spPr/>
        <p:txBody>
          <a:bodyPr/>
          <a:lstStyle/>
          <a:p>
            <a:endParaRPr lang="en-US"/>
          </a:p>
        </p:txBody>
      </p:sp>
      <p:pic>
        <p:nvPicPr>
          <p:cNvPr id="9" name="Figure" descr="Two Lewis structures are shown with the word “or” in between them. The left structure depicts a nitrogen atom with two lone pairs of electrons double bonded to a nitrogen atom that is double bonded to an oxygen atom with two lone pairs of electrons. The numbers negative one, positive one, and zero are written above this structure. The right structure shows a nitrogen atom with two lone pairs of electrons double bonded to an oxygen atom that is double bonded to a nitrogen atom with two lone pairs of electrons. The numbers negative one, positive two, and negative one are written above this structure."/>
          <p:cNvPicPr>
            <a:picLocks noChangeAspect="1"/>
          </p:cNvPicPr>
          <p:nvPr/>
        </p:nvPicPr>
        <p:blipFill>
          <a:blip r:embed="rId2">
            <a:extLst>
              <a:ext uri="{28A0092B-C50C-407E-A947-70E740481C1C}">
                <a14:useLocalDpi xmlns:a14="http://schemas.microsoft.com/office/drawing/2010/main" val="0"/>
              </a:ext>
            </a:extLst>
          </a:blip>
          <a:srcRect t="-63598" b="-6359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5936279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7.8</a:t>
            </a:r>
          </a:p>
        </p:txBody>
      </p:sp>
      <p:sp>
        <p:nvSpPr>
          <p:cNvPr id="3" name="Figure Legend" hidden="1"/>
          <p:cNvSpPr>
            <a:spLocks noGrp="1"/>
          </p:cNvSpPr>
          <p:nvPr>
            <p:ph idx="13"/>
          </p:nvPr>
        </p:nvSpPr>
        <p:spPr/>
        <p:txBody>
          <a:bodyPr/>
          <a:lstStyle/>
          <a:p>
            <a:endParaRPr lang="en-US"/>
          </a:p>
        </p:txBody>
      </p:sp>
      <p:pic>
        <p:nvPicPr>
          <p:cNvPr id="9" name="Figure" descr="A Lewis structure is shown. A nitrogen atom with two lone pairs of electrons is double bonded to a nitrogen atom that is double bonded to an oxygen atom with two lone pairs of electrons."/>
          <p:cNvPicPr>
            <a:picLocks noChangeAspect="1"/>
          </p:cNvPicPr>
          <p:nvPr/>
        </p:nvPicPr>
        <p:blipFill>
          <a:blip r:embed="rId2">
            <a:extLst>
              <a:ext uri="{28A0092B-C50C-407E-A947-70E740481C1C}">
                <a14:useLocalDpi xmlns:a14="http://schemas.microsoft.com/office/drawing/2010/main" val="0"/>
              </a:ext>
            </a:extLst>
          </a:blip>
          <a:srcRect t="-22775" b="-22775"/>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2216891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7.8</a:t>
            </a:r>
          </a:p>
        </p:txBody>
      </p:sp>
      <p:sp>
        <p:nvSpPr>
          <p:cNvPr id="3" name="Figure Legend" hidden="1"/>
          <p:cNvSpPr>
            <a:spLocks noGrp="1"/>
          </p:cNvSpPr>
          <p:nvPr>
            <p:ph idx="13"/>
          </p:nvPr>
        </p:nvSpPr>
        <p:spPr/>
        <p:txBody>
          <a:bodyPr/>
          <a:lstStyle/>
          <a:p>
            <a:endParaRPr lang="en-US"/>
          </a:p>
        </p:txBody>
      </p:sp>
      <p:pic>
        <p:nvPicPr>
          <p:cNvPr id="9" name="Figure" descr="Two Lewis structures are shown with the word “or” written between them. The left structure shows a nitrogen atom with two lone pairs of electrons double bonded to an oxygen atom with one lone pair of electrons that is single bonded to an oxygen atom with three lone pairs of electrons. Brackets surround this structure and there is a superscripted negative sign. The right structure shows an oxygen atom with two lone pairs of electrons double bonded to a nitrogen atom with one lone pair of electrons that is single bonded to an oxygen with three lone pairs of electrons. Brackets surround this structure and there is a superscripted negative sign."/>
          <p:cNvPicPr>
            <a:picLocks noChangeAspect="1"/>
          </p:cNvPicPr>
          <p:nvPr/>
        </p:nvPicPr>
        <p:blipFill>
          <a:blip r:embed="rId2">
            <a:extLst>
              <a:ext uri="{28A0092B-C50C-407E-A947-70E740481C1C}">
                <a14:useLocalDpi xmlns:a14="http://schemas.microsoft.com/office/drawing/2010/main" val="0"/>
              </a:ext>
            </a:extLst>
          </a:blip>
          <a:srcRect t="-69376" b="-69376"/>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673410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7.23</a:t>
            </a:r>
          </a:p>
        </p:txBody>
      </p:sp>
      <p:sp>
        <p:nvSpPr>
          <p:cNvPr id="3" name="Figure Legend" hidden="1"/>
          <p:cNvSpPr>
            <a:spLocks noGrp="1"/>
          </p:cNvSpPr>
          <p:nvPr>
            <p:ph idx="13"/>
          </p:nvPr>
        </p:nvSpPr>
        <p:spPr/>
        <p:txBody>
          <a:bodyPr/>
          <a:lstStyle/>
          <a:p>
            <a:endParaRPr lang="en-US"/>
          </a:p>
        </p:txBody>
      </p:sp>
      <p:pic>
        <p:nvPicPr>
          <p:cNvPr id="9" name="Figure" descr="Two Lewis structures are shown. The left structure shows an oxygen atom with three lone pairs of electrons single bonded to a nitrogen atom with one lone pair of electrons that is double bonded to an oxygen with two lone pairs of electrons. Brackets surround this structure, and there is a superscripted negative sign. The right structure shows an oxygen atom with two lone pairs of electrons double bonded to a nitrogen atom with one lone pair of electrons that is single bonded to an oxygen atom with three lone pairs of electrons. Brackets surround this structure, and there is a superscripted negative sign."/>
          <p:cNvPicPr>
            <a:picLocks noChangeAspect="1"/>
          </p:cNvPicPr>
          <p:nvPr/>
        </p:nvPicPr>
        <p:blipFill>
          <a:blip r:embed="rId2">
            <a:extLst>
              <a:ext uri="{28A0092B-C50C-407E-A947-70E740481C1C}">
                <a14:useLocalDpi xmlns:a14="http://schemas.microsoft.com/office/drawing/2010/main" val="0"/>
              </a:ext>
            </a:extLst>
          </a:blip>
          <a:srcRect t="-64296" b="-64296"/>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1825376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7.24</a:t>
            </a:r>
          </a:p>
        </p:txBody>
      </p:sp>
      <p:sp>
        <p:nvSpPr>
          <p:cNvPr id="3" name="Figure Legend" hidden="1"/>
          <p:cNvSpPr>
            <a:spLocks noGrp="1"/>
          </p:cNvSpPr>
          <p:nvPr>
            <p:ph idx="13"/>
          </p:nvPr>
        </p:nvSpPr>
        <p:spPr/>
        <p:txBody>
          <a:bodyPr/>
          <a:lstStyle/>
          <a:p>
            <a:endParaRPr lang="en-US"/>
          </a:p>
        </p:txBody>
      </p:sp>
      <p:pic>
        <p:nvPicPr>
          <p:cNvPr id="3074" name="Picture 2" descr="Two Lewis structures are shown with a double sided arrow between them. The left structure shows an oxygen atom with three lone pairs of electrons single bonded to a nitrogen atom with one lone pair of electrons that is double bonded to an oxygen with two lone pairs of electrons. Brackets surround this structure, and there is a superscripted negative sign. The right structure shows an oxygen atom with two lone pairs of electrons double bonded to a nitrogen atom with one lone pair of electrons that is single bonded to an oxygen atom with three lone pairs of electrons. Brackets surround this structure, and there is a superscripted negative 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612" y="2272955"/>
            <a:ext cx="7698337" cy="1206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0252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7.25</a:t>
            </a:r>
          </a:p>
        </p:txBody>
      </p:sp>
      <p:sp>
        <p:nvSpPr>
          <p:cNvPr id="3" name="Figure Legend" hidden="1"/>
          <p:cNvSpPr>
            <a:spLocks noGrp="1"/>
          </p:cNvSpPr>
          <p:nvPr>
            <p:ph idx="13"/>
          </p:nvPr>
        </p:nvSpPr>
        <p:spPr/>
        <p:txBody>
          <a:bodyPr/>
          <a:lstStyle/>
          <a:p>
            <a:endParaRPr lang="en-US"/>
          </a:p>
        </p:txBody>
      </p:sp>
      <p:pic>
        <p:nvPicPr>
          <p:cNvPr id="9" name="Figure" descr="Three Lewis structures are shown with double headed arrows in between. Each structure is surrounded by brackets, and each has a superscripted two negative sign. The left structure depicts a carbon atom bonded to three oxygen atoms. It is single bonded to two of these oxygen atoms, each of which has three lone pairs of electrons, and double bonded to the third, which has two lone pairs of electrons. The double bond is located between the lower left oxygen atom and the carbon atom. The central and right structures are the same as the first, but the position of the double bonded oxygen has moved to the lower right oxygen in the central structure and to the top oxygen in the right structure."/>
          <p:cNvPicPr>
            <a:picLocks noChangeAspect="1"/>
          </p:cNvPicPr>
          <p:nvPr/>
        </p:nvPicPr>
        <p:blipFill>
          <a:blip r:embed="rId2">
            <a:extLst>
              <a:ext uri="{28A0092B-C50C-407E-A947-70E740481C1C}">
                <a14:useLocalDpi xmlns:a14="http://schemas.microsoft.com/office/drawing/2010/main" val="0"/>
              </a:ext>
            </a:extLst>
          </a:blip>
          <a:srcRect t="-39140" b="-39140"/>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5942384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Hæfniviðmið</a:t>
            </a:r>
          </a:p>
        </p:txBody>
      </p:sp>
      <p:sp>
        <p:nvSpPr>
          <p:cNvPr id="3" name="Content Placeholder 2"/>
          <p:cNvSpPr>
            <a:spLocks noGrp="1"/>
          </p:cNvSpPr>
          <p:nvPr>
            <p:ph idx="1"/>
          </p:nvPr>
        </p:nvSpPr>
        <p:spPr/>
        <p:txBody>
          <a:bodyPr/>
          <a:lstStyle/>
          <a:p>
            <a:r>
              <a:rPr lang="en-US" dirty="0"/>
              <a:t>7.5 Styrkur jónatengja og samgildra tengja</a:t>
            </a:r>
          </a:p>
          <a:p>
            <a:pPr lvl="1"/>
            <a:r>
              <a:rPr lang="en-US" dirty="0"/>
              <a:t>Lýsa orkubúskap við myndun og rof samgildra tengja og jónatengja</a:t>
            </a:r>
          </a:p>
          <a:p>
            <a:pPr lvl="1"/>
            <a:r>
              <a:rPr lang="en-US" dirty="0"/>
              <a:t>Nota Born-Haber-hringinn til að reikna grindarorkur jónasambanda</a:t>
            </a:r>
          </a:p>
          <a:p>
            <a:pPr lvl="1"/>
            <a:r>
              <a:rPr lang="en-US" dirty="0"/>
              <a:t>Nota meðaltalsorku samgildra tengja til að meta vermi efnahvarfa</a:t>
            </a:r>
          </a:p>
        </p:txBody>
      </p:sp>
    </p:spTree>
    <p:extLst>
      <p:ext uri="{BB962C8B-B14F-4D97-AF65-F5344CB8AC3E}">
        <p14:creationId xmlns:p14="http://schemas.microsoft.com/office/powerpoint/2010/main" val="4576107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7.26</a:t>
            </a:r>
          </a:p>
        </p:txBody>
      </p:sp>
      <p:pic>
        <p:nvPicPr>
          <p:cNvPr id="2" name="Figure" descr="A reaction is shown with Lewis structures. The first structure shows a carbon atom single bonded to four hydrogen atoms with the symbol, “( g )” written next to it. A right-facing arrow points to the letter “C” and the symbol “( g ),” which is followed by a plus sign. Next is the number 4, the letter “H” and the symbol, “( g ).” To the right of this equation is another equation: capital delta H superscript degree symbol equals 1660 k J."/>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268812"/>
            <a:ext cx="7886700" cy="1169439"/>
          </a:xfrm>
        </p:spPr>
      </p:pic>
      <p:sp>
        <p:nvSpPr>
          <p:cNvPr id="3" name="Figure Legend" hidden="1"/>
          <p:cNvSpPr>
            <a:spLocks noGrp="1"/>
          </p:cNvSpPr>
          <p:nvPr>
            <p:ph idx="13"/>
          </p:nvPr>
        </p:nvSpPr>
        <p:spPr/>
        <p:txBody>
          <a:bodyPr/>
          <a:lstStyle/>
          <a:p>
            <a:endParaRPr lang="en-US"/>
          </a:p>
        </p:txBody>
      </p:sp>
    </p:spTree>
    <p:extLst>
      <p:ext uri="{BB962C8B-B14F-4D97-AF65-F5344CB8AC3E}">
        <p14:creationId xmlns:p14="http://schemas.microsoft.com/office/powerpoint/2010/main" val="33000175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7.9</a:t>
            </a:r>
          </a:p>
        </p:txBody>
      </p:sp>
      <p:pic>
        <p:nvPicPr>
          <p:cNvPr id="2" name="Figure" descr="A set of Lewis diagrams show a chemical reaction. The first structure shows a carbon atom with a lone pair of electrons triple bonded to an oxygen with a lone pair of electrons. To the right of this structure is a plus sign, then the number 2 followed by a hydrogen atom single bonded to a hydrogen atom. To the right of this structure is a right-facing arrow followed by a hydrogen atom single bonded to a carbon atom that is single bonded to two hydrogen atoms and an oxygen atom with two lone pairs of electrons. The oxygen atom is also single bonded to a hydrogen atom."/>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268812"/>
            <a:ext cx="7886700" cy="1169439"/>
          </a:xfrm>
        </p:spPr>
      </p:pic>
      <p:sp>
        <p:nvSpPr>
          <p:cNvPr id="3" name="Figure Legend" hidden="1"/>
          <p:cNvSpPr>
            <a:spLocks noGrp="1"/>
          </p:cNvSpPr>
          <p:nvPr>
            <p:ph idx="13"/>
          </p:nvPr>
        </p:nvSpPr>
        <p:spPr/>
        <p:txBody>
          <a:bodyPr/>
          <a:lstStyle/>
          <a:p>
            <a:endParaRPr lang="en-US"/>
          </a:p>
        </p:txBody>
      </p:sp>
    </p:spTree>
    <p:extLst>
      <p:ext uri="{BB962C8B-B14F-4D97-AF65-F5344CB8AC3E}">
        <p14:creationId xmlns:p14="http://schemas.microsoft.com/office/powerpoint/2010/main" val="42358394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7.9</a:t>
            </a:r>
          </a:p>
        </p:txBody>
      </p:sp>
      <p:pic>
        <p:nvPicPr>
          <p:cNvPr id="2" name="Figure" descr="A set of Lewis structures show a chemical reaction. The first structure shows two carbon atoms that are double bonded together and are each single bonded to two hydrogen atoms. This structure is followed by a plus sign, then an oxygen atom with two lone pairs of electrons single bonded to two hydrogen atoms. A right-facing arrow leads to a carbon atom single bonded to three hydrogen atoms and a second carbon atom. The second carbon atom is single bonded to two hydrogen atoms and an oxygen atom with two lone pairs of electrons. The oxygen atom is single bonded to a hydrogen atom as well."/>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273490"/>
            <a:ext cx="7886700" cy="1160083"/>
          </a:xfrm>
        </p:spPr>
      </p:pic>
      <p:sp>
        <p:nvSpPr>
          <p:cNvPr id="3" name="Figure Legend" hidden="1"/>
          <p:cNvSpPr>
            <a:spLocks noGrp="1"/>
          </p:cNvSpPr>
          <p:nvPr>
            <p:ph idx="13"/>
          </p:nvPr>
        </p:nvSpPr>
        <p:spPr/>
        <p:txBody>
          <a:bodyPr/>
          <a:lstStyle/>
          <a:p>
            <a:endParaRPr lang="en-US"/>
          </a:p>
        </p:txBody>
      </p:sp>
    </p:spTree>
    <p:extLst>
      <p:ext uri="{BB962C8B-B14F-4D97-AF65-F5344CB8AC3E}">
        <p14:creationId xmlns:p14="http://schemas.microsoft.com/office/powerpoint/2010/main" val="3004892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7.13</a:t>
            </a:r>
          </a:p>
        </p:txBody>
      </p:sp>
      <p:pic>
        <p:nvPicPr>
          <p:cNvPr id="2" name="Figure" descr="A diagram is shown. An upward facing arrow is drawn to the far left of the chart and is labeled “H increasing.” A horizontal line is drawn at the bottom of the chart. A downward-facing, vertical arrow to the left side of this line is labeled, “Overall change.” Beside this arrow is another label, “capital delta H subscript f, equals negative 553.5 k J per mol, ( Enthalpy of formation ).” Three horizontal lines, one above the other, and all above the bottom line, are labeled, from bottom to top, as: “C s ( s ), plus sign, one half F subscript 2, ( g ),” “C s ( g ), plus sign, one half F subscript 2, ( g ),” and “C s, superscript positive sign, ( g ), plus sign, one half F subscript 2, ( g ).” Each of these lines is connected by an upward-facing vertical arrow. Each arrow is labeled, “capital delta H subscript 1, equals 76.5 k J per mol, ( Enthalpy of sublimation ),” “capital delta H subscript 2, equals 375.7 k J per mol, ( ionization energy ),” and “capital delta H subscript 3 equals 79.4 k J / mol ( one half dissociation energy ).” Another horizontal line is drawn in the center top portion of the diagram and is labeled “C s, superscript positive sign, ( g ), plus sign, F, ( g ).” There is one more horizontal line drawn to the right of the overall diagram and located halfway down the image. An arrow connects the top line to this line and is labeled, “capital delta H equals negative 328.2 k J / mol ( electron affinity ).” The line is labeled, “C s superscript positive sign ( g ) plus F superscript negative sign ( g ).” The arrow connecting this line to the bottom line is labeled, “negative capital delta H subscript lattice equals negative 756.9 k J / mol.” The arrow points to a label on the bottom line which reads, “C s F ( s ).”"/>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583381" y="980291"/>
            <a:ext cx="6457950" cy="3495675"/>
          </a:xfrm>
        </p:spPr>
      </p:pic>
      <p:sp>
        <p:nvSpPr>
          <p:cNvPr id="7" name="Figure Legend"/>
          <p:cNvSpPr>
            <a:spLocks noGrp="1"/>
          </p:cNvSpPr>
          <p:nvPr>
            <p:ph idx="13"/>
          </p:nvPr>
        </p:nvSpPr>
        <p:spPr/>
        <p:txBody>
          <a:bodyPr>
            <a:normAutofit/>
          </a:bodyPr>
          <a:lstStyle/>
          <a:p>
            <a:r>
              <a:rPr lang="en-US" sz="1600" dirty="0"/>
              <a:t>Born-Haber-hringurinn sýnir hlutfallslega orku hvers skrefs í myndun jónafasts efnis úr nauðsynlegum frumefnum í viðmiðunarástandi þeirra.</a:t>
            </a:r>
          </a:p>
        </p:txBody>
      </p:sp>
    </p:spTree>
    <p:extLst>
      <p:ext uri="{BB962C8B-B14F-4D97-AF65-F5344CB8AC3E}">
        <p14:creationId xmlns:p14="http://schemas.microsoft.com/office/powerpoint/2010/main" val="20074812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Hæfniviðmið</a:t>
            </a:r>
          </a:p>
        </p:txBody>
      </p:sp>
      <p:sp>
        <p:nvSpPr>
          <p:cNvPr id="3" name="Content Placeholder 2"/>
          <p:cNvSpPr>
            <a:spLocks noGrp="1"/>
          </p:cNvSpPr>
          <p:nvPr>
            <p:ph idx="1"/>
          </p:nvPr>
        </p:nvSpPr>
        <p:spPr/>
        <p:txBody>
          <a:bodyPr/>
          <a:lstStyle/>
          <a:p>
            <a:r>
              <a:rPr lang="en-US" dirty="0"/>
              <a:t>7.6 Sameindabygging og skautun</a:t>
            </a:r>
          </a:p>
          <a:p>
            <a:pPr lvl="1"/>
            <a:r>
              <a:rPr lang="en-US" dirty="0"/>
              <a:t>Spá fyrir um byggingu lítilla sameinda með fráhrindingarkenningu gildisrafeindapara (VSEPR)</a:t>
            </a:r>
          </a:p>
          <a:p>
            <a:pPr lvl="1"/>
            <a:r>
              <a:rPr lang="en-US" dirty="0"/>
              <a:t>Útskýra hugtökin skautuð samgild tengi og skautun sameinda</a:t>
            </a:r>
          </a:p>
          <a:p>
            <a:pPr lvl="1"/>
            <a:r>
              <a:rPr lang="en-US" dirty="0"/>
              <a:t>Meta skautun sameindar út frá tengjum hennar og byggingu</a:t>
            </a:r>
          </a:p>
        </p:txBody>
      </p:sp>
    </p:spTree>
    <p:extLst>
      <p:ext uri="{BB962C8B-B14F-4D97-AF65-F5344CB8AC3E}">
        <p14:creationId xmlns:p14="http://schemas.microsoft.com/office/powerpoint/2010/main" val="16029010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7.14</a:t>
            </a:r>
          </a:p>
        </p:txBody>
      </p:sp>
      <p:pic>
        <p:nvPicPr>
          <p:cNvPr id="2" name="Figure" descr="A pair of images are shown. The left image shows a carbon atom with three atoms bonded in a triangular arrangement around it. There are two hydrogen atoms bonded on the left side of the carbon and the angle between them is labeled, “118 degrees” and, “Bond angle.” The carbon is also double bonded to an oxygen atom. The double bond is shaded and there is a bracket which labels the bond, “Bond length ( angstrom ), ( center to center ),” and, “1.21 angstrom.” The right image shows a ball-and-stick model of the same elements. The hydrogen atoms are white, the carbon atom is black, and the oxygen atom is re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496982"/>
            <a:ext cx="7886700" cy="2713099"/>
          </a:xfrm>
        </p:spPr>
      </p:pic>
      <p:sp>
        <p:nvSpPr>
          <p:cNvPr id="7" name="Figure Legend"/>
          <p:cNvSpPr>
            <a:spLocks noGrp="1"/>
          </p:cNvSpPr>
          <p:nvPr>
            <p:ph idx="13"/>
          </p:nvPr>
        </p:nvSpPr>
        <p:spPr/>
        <p:txBody>
          <a:bodyPr>
            <a:normAutofit/>
          </a:bodyPr>
          <a:lstStyle/>
          <a:p>
            <a:r>
              <a:rPr lang="en-US" sz="1600" dirty="0"/>
              <a:t>Tengjafjarlægðir (tengjalengdir) og horn eru sýnd fyrir formaldehýðsameindina, H</a:t>
            </a:r>
            <a:r>
              <a:rPr lang="en-US" sz="1600" baseline="-25000" dirty="0"/>
              <a:t>2</a:t>
            </a:r>
            <a:r>
              <a:rPr lang="en-US" sz="1600" dirty="0"/>
              <a:t>CO.</a:t>
            </a:r>
          </a:p>
        </p:txBody>
      </p:sp>
    </p:spTree>
    <p:extLst>
      <p:ext uri="{BB962C8B-B14F-4D97-AF65-F5344CB8AC3E}">
        <p14:creationId xmlns:p14="http://schemas.microsoft.com/office/powerpoint/2010/main" val="955640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7.15</a:t>
            </a:r>
          </a:p>
        </p:txBody>
      </p:sp>
      <p:sp>
        <p:nvSpPr>
          <p:cNvPr id="7" name="Figure Legend"/>
          <p:cNvSpPr>
            <a:spLocks noGrp="1"/>
          </p:cNvSpPr>
          <p:nvPr>
            <p:ph idx="13"/>
          </p:nvPr>
        </p:nvSpPr>
        <p:spPr/>
        <p:txBody>
          <a:bodyPr>
            <a:normAutofit/>
          </a:bodyPr>
          <a:lstStyle/>
          <a:p>
            <a:r>
              <a:rPr lang="en-US" sz="1600" dirty="0"/>
              <a:t>BeF</a:t>
            </a:r>
            <a:r>
              <a:rPr lang="en-US" sz="1600" baseline="-25000" dirty="0"/>
              <a:t>2</a:t>
            </a:r>
            <a:r>
              <a:rPr lang="en-US" sz="1600" dirty="0"/>
              <a:t> sameindin hefur línulega byggingu þar sem tengin tvö eru eins langt hvort frá öðru og mögulegt er, sitt hvorum megin við Be-frumeindina.</a:t>
            </a:r>
          </a:p>
        </p:txBody>
      </p:sp>
      <p:pic>
        <p:nvPicPr>
          <p:cNvPr id="9" name="Figure" descr="A Lewis structure is shown. A fluorine atom with three lone pairs of electrons is single bonded to a beryllium atom which is single bonded to a fluorine atom with three lone pairs of electrons. The angle of the bonds between the two fluorine atoms and the beryllium atom is labeled, “180 degrees.”"/>
          <p:cNvPicPr>
            <a:picLocks noChangeAspect="1"/>
          </p:cNvPicPr>
          <p:nvPr/>
        </p:nvPicPr>
        <p:blipFill>
          <a:blip r:embed="rId2">
            <a:extLst>
              <a:ext uri="{28A0092B-C50C-407E-A947-70E740481C1C}">
                <a14:useLocalDpi xmlns:a14="http://schemas.microsoft.com/office/drawing/2010/main" val="0"/>
              </a:ext>
            </a:extLst>
          </a:blip>
          <a:srcRect t="-29259" b="-29259"/>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5576160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7.16</a:t>
            </a:r>
          </a:p>
        </p:txBody>
      </p:sp>
      <p:pic>
        <p:nvPicPr>
          <p:cNvPr id="2" name="Figure" descr="A table with four rows and six columns is shown. The header column contains the phrases, “Number of regions,” “Spatial arrangement,” “Wedge/dash Notation,” and “Electron pair Geometry.” The first row reads: “Two regions of high electron density ( bonds and/or unshared pairs )”, “Three regions of high electron density ( bonds and/or unshared pairs ),” “Four regions of high electron density ( bonds and/or unshared pairs ),” “Five regions of high electron density ( bonds and/or unshared pairs ),” and “Six regions of high electron density ( bonds and/or unshared pairs ).” The second row shows diagrams of orbitals. The first image shows two oval-shaped orbs with an arrow indicating an angle of 180 degrees. The second image shows three oval-shaped orbs with an arrow indicating an angle of 120 degrees. The third image shows four oval-shaped orbs with an arrow indicating an angle of 109.5 degrees. The fourth image shows five oval-shaped orbs with an arrow indicating an angle of 90 and 120 degrees. The fifth image shows six oval-shaped orbs with an arrow indicating an angle of 90 degrees. The third row contains Lewis structures. The first structure shows a beryllium atom single bonded to two hydrogen atoms. The second structure shows a boron atom single bonded to three hydrogen atoms. The third structure shows a carbon atom single bonded to four hydrogen atoms. The fourth structure shows a phosphorus atom single bonded to five fluorine atoms. The fifth structure shows a sulfur atom single bonded to six fluorine atoms. The fourth row contains the phrases “Linear; 180 degree angle,” Trigonal Planar; all angles 120 degrees,” “Tetrahedral; all angles 109.5 degrees,” “Trigonal bipyramidal; angles of 90 degrees and 120 degrees. An attached atom may be equatorial, ( in the plane of the triangle ), or axial, ( above the plane of the triangle ),” and “Octahedral; 90 degrees or 180 degree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671762" y="1105694"/>
            <a:ext cx="3800475" cy="3495675"/>
          </a:xfrm>
        </p:spPr>
      </p:pic>
      <p:sp>
        <p:nvSpPr>
          <p:cNvPr id="7" name="Figure Legend"/>
          <p:cNvSpPr>
            <a:spLocks noGrp="1"/>
          </p:cNvSpPr>
          <p:nvPr>
            <p:ph idx="13"/>
          </p:nvPr>
        </p:nvSpPr>
        <p:spPr/>
        <p:txBody>
          <a:bodyPr>
            <a:normAutofit/>
          </a:bodyPr>
          <a:lstStyle/>
          <a:p>
            <a:r>
              <a:rPr lang="en-US" sz="1600" dirty="0"/>
              <a:t>Grunnlögun rafeindapara sem VSEPR-kenningin spáir fyrir um hámarkar rýmið umhverfis hvert svæði rafeindaþéttni (tengi eða stök rafeindapör).</a:t>
            </a:r>
          </a:p>
        </p:txBody>
      </p:sp>
    </p:spTree>
    <p:extLst>
      <p:ext uri="{BB962C8B-B14F-4D97-AF65-F5344CB8AC3E}">
        <p14:creationId xmlns:p14="http://schemas.microsoft.com/office/powerpoint/2010/main" val="39638634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7.17</a:t>
            </a:r>
          </a:p>
        </p:txBody>
      </p:sp>
      <p:sp>
        <p:nvSpPr>
          <p:cNvPr id="7" name="Figure Legend"/>
          <p:cNvSpPr>
            <a:spLocks noGrp="1"/>
          </p:cNvSpPr>
          <p:nvPr>
            <p:ph idx="13"/>
          </p:nvPr>
        </p:nvSpPr>
        <p:spPr/>
        <p:txBody>
          <a:bodyPr>
            <a:normAutofit/>
          </a:bodyPr>
          <a:lstStyle/>
          <a:p>
            <a:r>
              <a:rPr lang="en-US" sz="1600" dirty="0"/>
              <a:t>Sameindabygging metansameindarinnar, CH</a:t>
            </a:r>
            <a:r>
              <a:rPr lang="en-US" sz="1600" baseline="-25000" dirty="0"/>
              <a:t>4</a:t>
            </a:r>
            <a:r>
              <a:rPr lang="en-US" sz="1600" dirty="0"/>
              <a:t>, er sýnd með fjórflötungsröðun vetnisfrumeindanna. VSEPR-byggingar af þessu tagi eru oft teiknaðar með fleyg- og strikframsetningu, þar sem heilar línur tákna tengi í plani blaðsins, heilir fleygar tákna tengi sem koma út úr planinu og strikaðar línur tákna tengi sem liggja niður fyrir planið.</a:t>
            </a:r>
          </a:p>
        </p:txBody>
      </p:sp>
      <p:pic>
        <p:nvPicPr>
          <p:cNvPr id="9" name="Figure" descr="A Lewis structure shows a carbon atom single bonded to four hydrogen atoms. This structure uses wedges and dashes to give it a three dimensional appearance."/>
          <p:cNvPicPr>
            <a:picLocks noChangeAspect="1"/>
          </p:cNvPicPr>
          <p:nvPr/>
        </p:nvPicPr>
        <p:blipFill>
          <a:blip r:embed="rId2">
            <a:extLst>
              <a:ext uri="{28A0092B-C50C-407E-A947-70E740481C1C}">
                <a14:useLocalDpi xmlns:a14="http://schemas.microsoft.com/office/drawing/2010/main" val="0"/>
              </a:ext>
            </a:extLst>
          </a:blip>
          <a:srcRect l="-58407" r="-5840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9549259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7.18</a:t>
            </a:r>
          </a:p>
        </p:txBody>
      </p:sp>
      <p:pic>
        <p:nvPicPr>
          <p:cNvPr id="2" name="Figure" descr="Three images are shown and labeled, “a,” “b,” and “c.” Image a shows a nitrogen atom single bonded to three hydrogen atoms. There are four oval-shaped orbs that surround each hydrogen and one facing away from the rest of the molecule. These orbs are located in a tetrahedral arrangement. Image b shows a ball-and-stick model of the nitrogen single bonded to the three hydrogen atoms. Image c is the same as image a, but there are four curved, double headed arrows that circle the molecule and are labeled, “106.8 degree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670059"/>
            <a:ext cx="7886700" cy="2366945"/>
          </a:xfrm>
        </p:spPr>
      </p:pic>
      <p:sp>
        <p:nvSpPr>
          <p:cNvPr id="7" name="Figure Legend"/>
          <p:cNvSpPr>
            <a:spLocks noGrp="1"/>
          </p:cNvSpPr>
          <p:nvPr>
            <p:ph idx="13"/>
          </p:nvPr>
        </p:nvSpPr>
        <p:spPr/>
        <p:txBody>
          <a:bodyPr>
            <a:noAutofit/>
          </a:bodyPr>
          <a:lstStyle/>
          <a:p>
            <a:pPr>
              <a:buClr>
                <a:srgbClr val="6CB255"/>
              </a:buClr>
            </a:pPr>
            <a:r>
              <a:rPr lang="en-US" sz="1600" dirty="0"/>
              <a:t>(a) Lögun rafeindapara í ammoníaksameindinni er fjórflötungslögun með einu stöku rafeindapari og þremur eintengjum. (b) Þríhyrnt pýramídalögun sameindarinnar er ákvörðuð út frá lögun rafeindaparanna. (c) Raunveruleg tengjahorn víkja lítillega frá kjörhornunum vegna þess að staka rafeindaparið tekur meira rúm en eintengin og veldur því að HNH-hornið er aðeins minna en 109,5°.</a:t>
            </a:r>
          </a:p>
        </p:txBody>
      </p:sp>
    </p:spTree>
    <p:extLst>
      <p:ext uri="{BB962C8B-B14F-4D97-AF65-F5344CB8AC3E}">
        <p14:creationId xmlns:p14="http://schemas.microsoft.com/office/powerpoint/2010/main" val="21810788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7.19</a:t>
            </a:r>
          </a:p>
        </p:txBody>
      </p:sp>
      <p:pic>
        <p:nvPicPr>
          <p:cNvPr id="2" name="Figure" descr="A table is shown that is comprised of six rows and six columns. The header row reads: “Number of Electron Pairs,” “Electron pair geometries; 0 lone pair,” “1 lone pair,” “2 lone pairs,” “3 lone pairs,” and “4 lone pairs.” The first column contains the numbers 2, 3, 4, 5, and 6. The first space in the second column contains a structure in which the letter E is single bonded to the letter X on each side. The angle of the bonds is labeled with a curved, double headed arrow and the value, “180 degrees.” The structure is labeled, “Linear.” The second space in the second column contains a structure in which the letter E is single bonded to the letter X on three sides. The angle between the bonds is labeled with a curved, double headed arrow and the value, “120 degrees.” The structure is labeled, “Trigonal planar.” The third space in the second column contains a structure in which the letter E is single bonded to the letter X four times. The angle between the bonds is labeled with a curved, double headed arrow and the value, “109 degrees.” The structure is labeled, “Tetrahedral.” The fourth space in the second column contains a structure in which the letter E is single bonded to the letter X on five sides. The angle between the bonds is labeled with a curved, double headed arrow and the values “90 and 120 degrees.” The structure is labeled, “Trigonal bipyramid.” The fifth space in the second column contains a structure in which the letter E is single bonded to the letter X on six sides. The angle between the bonds is labeled with a curved, double headed arrow and the value, “90 degrees.” The structure is labeled, “Octahedral.” The first space in the third column is empty while the second contains a structure in which the letter E is single bonded to the letter X on each side and has a lone pair of electrons. The angle between the bonds is labeled with a curved, double headed arrow and the value, “less than 120 degrees.” The structure is labeled, “Bent or angular.” The third space in the third column contains a structure in which the letter E is single bonded to the letter X three times and to a lone pair of electrons. It is labeled with a curved, double headed arrow and the value, “less than 109 degrees.” The structure is labeled, “Trigonal pyramid.” The fourth space in the third column contains a structure in which the letter E is single bonded to the letter X on four sides and has a lone pair of electrons. The bond angle is labeled with a curved, double headed arrow and the values, “less than 90 and less than 120 degrees.” The structure is labeled, “Sawhorse or seesaw.” The fifth space in the third column contains a structure in which the letter E is single bonded to the letter X on five sides and has a lone pair of electrons. The bond angle is labeled with a curved, double headed arrow and the value, “less than 90 degrees.” The structure is labeled, “Square pyramidal.” The first and second spaces in the fourth column are empty while the third contains a structure in which the letter E is single bonded to the letter X on each side and has two lone pairs of electrons. The bond angle is labeled with a curved, double headed arrow and the value, “less than less than 109 degrees.” The structure is labeled, “Bent or angular.” The fourth space in the fourth column contains a structure in which the letter E is single bonded to the letter X three times and to two lone pairs of electrons. The bond angle is labeled with a curved, double headed arrow and the value, “less than 90 degrees.” The structure is labeled, “T - shape.” The fifth space in the fourth column contains a structure in which the letter E is single bonded to the letter X on four sides and has two lone pairs of electrons. The bond angle is labeled with a curved, double headed arrow and the value “90 degrees.” The structure is labeled, “Square planar.” The first, second and third spaces in the fifth column are empty while the fourth contains a structure in which the letter E is single bonded to the letter X on each side and has three lone pairs of electrons. The bond angle is labeled with a curved, double headed arrow and the value, “180 degrees.” The structure is labeled, “Linear.” The fifth space in the fifth column contains a structure in which the letter E is single bonded to the letter X three times and to three lone pairs of electrons. The bond angle is labeled with a curved, double headed arrow and the value, “less than 90 degrees.” The structure is labeled, “T - shape.” The first, second, third, and fourth spaces in the sixth column are empty while the fifth contains a structure in which the letter E is single bonded to the letter X on each side and has four lone pairs of electrons. The bond angle is labeled with a curved, double headed arrow and the value “180 degrees.” The structure is labeled, “Linear.” All the structures use wedges and dashes to give them three dimensional appearance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481262" y="1100931"/>
            <a:ext cx="4181475" cy="3505200"/>
          </a:xfrm>
        </p:spPr>
      </p:pic>
      <p:sp>
        <p:nvSpPr>
          <p:cNvPr id="7" name="Figure Legend"/>
          <p:cNvSpPr>
            <a:spLocks noGrp="1"/>
          </p:cNvSpPr>
          <p:nvPr>
            <p:ph idx="13"/>
          </p:nvPr>
        </p:nvSpPr>
        <p:spPr/>
        <p:txBody>
          <a:bodyPr>
            <a:normAutofit/>
          </a:bodyPr>
          <a:lstStyle/>
          <a:p>
            <a:r>
              <a:rPr lang="en-US" sz="1600" dirty="0"/>
              <a:t>Sameindabyggingarnar eru eins og lögun rafeindaparanna þegar engin stök rafeindapör eru til staðar (fyrsti dálkur). Fyrir tiltekinn fjölda rafeindapara (röð) eru sameindabyggingar með einu eða fleiri stökum rafeindapörum ákvarðaðar út frá breytingum á samsvarandi lögun rafeindaparanna.</a:t>
            </a:r>
          </a:p>
        </p:txBody>
      </p:sp>
    </p:spTree>
    <p:extLst>
      <p:ext uri="{BB962C8B-B14F-4D97-AF65-F5344CB8AC3E}">
        <p14:creationId xmlns:p14="http://schemas.microsoft.com/office/powerpoint/2010/main" val="32925205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7.20</a:t>
            </a:r>
          </a:p>
        </p:txBody>
      </p:sp>
      <p:pic>
        <p:nvPicPr>
          <p:cNvPr id="2" name="Figure" descr="Four sets of images are shown and labeled, “a,” “b,” “c,” and “d.” Each image is separated by a dashed vertical line. Image a shows a six-faced, bi-pyramidal structure where the central vertical axis is labeled, “Axial,” and the horizontal plane is labeled, “Equatorial.” Image b shows a pair of diagrams in the same shape as image a, but in these diagrams, the left has a chlorine atom in the center while the right has a chlorine atom in the center, two fluorine atoms on the upper and lower ends, and one fluorine in the left horizontal position. Image c shows a pair of diagrams in the same shape as image a, but in these diagrams, the left has a chlorine atom in the center while the right has a chlorine atom in the center and three fluorine atoms in each horizontal position. Image d shows a pair of diagrams in the same shape as image a, but in these diagrams, the left has a chlorine atom in the center while the right has a chlorine atom in the center, two fluorine atoms in the horizontal positions, and one in the axial bottom position."/>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878145"/>
            <a:ext cx="7886700" cy="1950773"/>
          </a:xfrm>
        </p:spPr>
      </p:pic>
      <p:sp>
        <p:nvSpPr>
          <p:cNvPr id="7" name="Figure Legend"/>
          <p:cNvSpPr>
            <a:spLocks noGrp="1"/>
          </p:cNvSpPr>
          <p:nvPr>
            <p:ph idx="13"/>
          </p:nvPr>
        </p:nvSpPr>
        <p:spPr/>
        <p:txBody>
          <a:bodyPr>
            <a:normAutofit/>
          </a:bodyPr>
          <a:lstStyle/>
          <a:p>
            <a:r>
              <a:rPr lang="en-US" sz="1600" dirty="0">
                <a:solidFill>
                  <a:schemeClr val="accent5"/>
                </a:solidFill>
              </a:rPr>
              <a:t>(a) Í </a:t>
            </a:r>
            <a:r>
              <a:rPr lang="en-US" sz="1600" dirty="0" err="1">
                <a:solidFill>
                  <a:schemeClr val="accent5"/>
                </a:solidFill>
              </a:rPr>
              <a:t>þríhyrndri</a:t>
            </a:r>
            <a:r>
              <a:rPr lang="en-US" sz="1600" dirty="0">
                <a:solidFill>
                  <a:schemeClr val="accent5"/>
                </a:solidFill>
              </a:rPr>
              <a:t> </a:t>
            </a:r>
            <a:r>
              <a:rPr lang="en-US" sz="1600" dirty="0" err="1">
                <a:solidFill>
                  <a:schemeClr val="accent5"/>
                </a:solidFill>
              </a:rPr>
              <a:t>tvípýramída</a:t>
            </a:r>
            <a:r>
              <a:rPr lang="en-US" sz="1600" dirty="0">
                <a:solidFill>
                  <a:schemeClr val="accent5"/>
                </a:solidFill>
              </a:rPr>
              <a:t> eru ásstöðurnar tvær beint á móti hvor annarri, en miðbaugsstöðurnar þrjár eru í þríhyrndri röðun. (b–d) Stöku rafeindapörin tvö (rauðar línur) í ClF</a:t>
            </a:r>
            <a:r>
              <a:rPr lang="en-US" sz="1600" baseline="-25000" dirty="0">
                <a:solidFill>
                  <a:schemeClr val="accent5"/>
                </a:solidFill>
              </a:rPr>
              <a:t>3</a:t>
            </a:r>
            <a:r>
              <a:rPr lang="en-US" sz="1600" dirty="0">
                <a:solidFill>
                  <a:schemeClr val="accent5"/>
                </a:solidFill>
              </a:rPr>
              <a:t> geta raðast á nokkra vegu, en T-laga sameindabyggingin (b) er sú sem sést í raun, í samræmi við að stærri stöku rafeindapörin sitji bæði í miðbaugsstöðum.</a:t>
            </a:r>
          </a:p>
        </p:txBody>
      </p:sp>
    </p:spTree>
    <p:extLst>
      <p:ext uri="{BB962C8B-B14F-4D97-AF65-F5344CB8AC3E}">
        <p14:creationId xmlns:p14="http://schemas.microsoft.com/office/powerpoint/2010/main" val="20989525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7.11</a:t>
            </a:r>
          </a:p>
        </p:txBody>
      </p:sp>
      <p:sp>
        <p:nvSpPr>
          <p:cNvPr id="3" name="Figure Legend" hidden="1"/>
          <p:cNvSpPr>
            <a:spLocks noGrp="1"/>
          </p:cNvSpPr>
          <p:nvPr>
            <p:ph idx="13"/>
          </p:nvPr>
        </p:nvSpPr>
        <p:spPr/>
        <p:txBody>
          <a:bodyPr/>
          <a:lstStyle/>
          <a:p>
            <a:endParaRPr lang="en-US"/>
          </a:p>
        </p:txBody>
      </p:sp>
      <p:pic>
        <p:nvPicPr>
          <p:cNvPr id="9" name="Figure" descr="A Lewis structure shows a carbon atom double bonded on both the left and right sides to oxygen atoms that each have two lone pairs of electron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69043" y="1122386"/>
            <a:ext cx="8039225" cy="3500071"/>
          </a:xfrm>
          <a:prstGeom prst="rect">
            <a:avLst/>
          </a:prstGeom>
        </p:spPr>
      </p:pic>
    </p:spTree>
    <p:extLst>
      <p:ext uri="{BB962C8B-B14F-4D97-AF65-F5344CB8AC3E}">
        <p14:creationId xmlns:p14="http://schemas.microsoft.com/office/powerpoint/2010/main" val="2846404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7.11</a:t>
            </a:r>
          </a:p>
        </p:txBody>
      </p:sp>
      <p:sp>
        <p:nvSpPr>
          <p:cNvPr id="3" name="Figure Legend" hidden="1"/>
          <p:cNvSpPr>
            <a:spLocks noGrp="1"/>
          </p:cNvSpPr>
          <p:nvPr>
            <p:ph idx="13"/>
          </p:nvPr>
        </p:nvSpPr>
        <p:spPr/>
        <p:txBody>
          <a:bodyPr/>
          <a:lstStyle/>
          <a:p>
            <a:endParaRPr lang="en-US"/>
          </a:p>
        </p:txBody>
      </p:sp>
      <p:pic>
        <p:nvPicPr>
          <p:cNvPr id="9" name="Figure" descr="A Lewis structure depicts a boron atom that is single bonded to three chlorine atoms, each of which has three lone pairs of electrons."/>
          <p:cNvPicPr>
            <a:picLocks noChangeAspect="1"/>
          </p:cNvPicPr>
          <p:nvPr/>
        </p:nvPicPr>
        <p:blipFill>
          <a:blip r:embed="rId2">
            <a:extLst>
              <a:ext uri="{28A0092B-C50C-407E-A947-70E740481C1C}">
                <a14:useLocalDpi xmlns:a14="http://schemas.microsoft.com/office/drawing/2010/main" val="0"/>
              </a:ext>
            </a:extLst>
          </a:blip>
          <a:srcRect l="-26788" r="-2678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9014041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7.21</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depicts a boron atom that is single bonded to three chlorine atoms, each of which is oriented in the same flat plane. This figure uses dashes and wedges to give it a three-dimensional appearance."/>
          <p:cNvPicPr>
            <a:picLocks noChangeAspect="1"/>
          </p:cNvPicPr>
          <p:nvPr/>
        </p:nvPicPr>
        <p:blipFill>
          <a:blip r:embed="rId2">
            <a:extLst>
              <a:ext uri="{28A0092B-C50C-407E-A947-70E740481C1C}">
                <a14:useLocalDpi xmlns:a14="http://schemas.microsoft.com/office/drawing/2010/main" val="0"/>
              </a:ext>
            </a:extLst>
          </a:blip>
          <a:srcRect l="-25188" r="-2518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4009163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7.12</a:t>
            </a:r>
          </a:p>
        </p:txBody>
      </p:sp>
      <p:sp>
        <p:nvSpPr>
          <p:cNvPr id="3" name="Figure Legend" hidden="1"/>
          <p:cNvSpPr>
            <a:spLocks noGrp="1"/>
          </p:cNvSpPr>
          <p:nvPr>
            <p:ph idx="13"/>
          </p:nvPr>
        </p:nvSpPr>
        <p:spPr/>
        <p:txBody>
          <a:bodyPr/>
          <a:lstStyle/>
          <a:p>
            <a:endParaRPr lang="en-US"/>
          </a:p>
        </p:txBody>
      </p:sp>
      <p:pic>
        <p:nvPicPr>
          <p:cNvPr id="9" name="Figure" descr="A Lewis structure depicts a nitrogen atom that is single bonded to four hydrogen atoms. The structure is surrounded by brackets and has a superscripted positive sign."/>
          <p:cNvPicPr>
            <a:picLocks noChangeAspect="1"/>
          </p:cNvPicPr>
          <p:nvPr/>
        </p:nvPicPr>
        <p:blipFill>
          <a:blip r:embed="rId2">
            <a:extLst>
              <a:ext uri="{28A0092B-C50C-407E-A947-70E740481C1C}">
                <a14:useLocalDpi xmlns:a14="http://schemas.microsoft.com/office/drawing/2010/main" val="0"/>
              </a:ext>
            </a:extLst>
          </a:blip>
          <a:srcRect l="-53027" r="-5302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584085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7.22</a:t>
            </a:r>
          </a:p>
        </p:txBody>
      </p:sp>
      <p:sp>
        <p:nvSpPr>
          <p:cNvPr id="7" name="Figure Legend"/>
          <p:cNvSpPr>
            <a:spLocks noGrp="1"/>
          </p:cNvSpPr>
          <p:nvPr>
            <p:ph idx="13"/>
          </p:nvPr>
        </p:nvSpPr>
        <p:spPr/>
        <p:txBody>
          <a:bodyPr>
            <a:normAutofit/>
          </a:bodyPr>
          <a:lstStyle/>
          <a:p>
            <a:r>
              <a:rPr lang="en-US" sz="1600" dirty="0"/>
              <a:t>Ammóníumjónin hefur fjórflötungslögun rafeindapara og einnig fjórflötungslaga sameindabyggingu.</a:t>
            </a:r>
          </a:p>
        </p:txBody>
      </p:sp>
      <p:pic>
        <p:nvPicPr>
          <p:cNvPr id="9" name="Figure" descr="A Lewis structure depicts a nitrogen atom that is single bonded to four hydrogen atoms. The structure is surrounded by brackets and has a superscripted positive sign. This figure uses dashes and wedges to displays its three planes in a tetrahedral shape."/>
          <p:cNvPicPr>
            <a:picLocks noChangeAspect="1"/>
          </p:cNvPicPr>
          <p:nvPr/>
        </p:nvPicPr>
        <p:blipFill>
          <a:blip r:embed="rId2">
            <a:extLst>
              <a:ext uri="{28A0092B-C50C-407E-A947-70E740481C1C}">
                <a14:useLocalDpi xmlns:a14="http://schemas.microsoft.com/office/drawing/2010/main" val="0"/>
              </a:ext>
            </a:extLst>
          </a:blip>
          <a:srcRect l="-55792" r="-55792"/>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46634434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7.13</a:t>
            </a:r>
          </a:p>
        </p:txBody>
      </p:sp>
      <p:sp>
        <p:nvSpPr>
          <p:cNvPr id="3" name="Figure Legend" hidden="1"/>
          <p:cNvSpPr>
            <a:spLocks noGrp="1"/>
          </p:cNvSpPr>
          <p:nvPr>
            <p:ph idx="13"/>
          </p:nvPr>
        </p:nvSpPr>
        <p:spPr/>
        <p:txBody>
          <a:bodyPr/>
          <a:lstStyle/>
          <a:p>
            <a:endParaRPr lang="en-US"/>
          </a:p>
        </p:txBody>
      </p:sp>
      <p:pic>
        <p:nvPicPr>
          <p:cNvPr id="9" name="Figure" descr="A Lewis structure depicts an oxygen atom with two lone pairs of electrons single bonded to two hydrogen atoms."/>
          <p:cNvPicPr>
            <a:picLocks noChangeAspect="1"/>
          </p:cNvPicPr>
          <p:nvPr/>
        </p:nvPicPr>
        <p:blipFill>
          <a:blip r:embed="rId2">
            <a:extLst>
              <a:ext uri="{28A0092B-C50C-407E-A947-70E740481C1C}">
                <a14:useLocalDpi xmlns:a14="http://schemas.microsoft.com/office/drawing/2010/main" val="0"/>
              </a:ext>
            </a:extLst>
          </a:blip>
          <a:srcRect l="-69699" r="-69699"/>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5130992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7.23</a:t>
            </a:r>
          </a:p>
        </p:txBody>
      </p:sp>
      <p:sp>
        <p:nvSpPr>
          <p:cNvPr id="7" name="Figure Legend"/>
          <p:cNvSpPr>
            <a:spLocks noGrp="1"/>
          </p:cNvSpPr>
          <p:nvPr>
            <p:ph idx="13"/>
          </p:nvPr>
        </p:nvSpPr>
        <p:spPr/>
        <p:txBody>
          <a:bodyPr>
            <a:normAutofit/>
          </a:bodyPr>
          <a:lstStyle/>
          <a:p>
            <a:pPr>
              <a:buClr>
                <a:srgbClr val="6CB255"/>
              </a:buClr>
            </a:pPr>
            <a:r>
              <a:rPr lang="en-US" sz="1600" dirty="0"/>
              <a:t>(a) H</a:t>
            </a:r>
            <a:r>
              <a:rPr lang="en-US" sz="1600" baseline="-25000" dirty="0"/>
              <a:t>2</a:t>
            </a:r>
            <a:r>
              <a:rPr lang="en-US" sz="1600" dirty="0"/>
              <a:t>O hefur fjögur svæði rafeindaþéttni umhverfis miðfrumeindina og hefur því fjórflötungslögun rafeindapara. (b) Tvö rafeindasvæðanna eru stök rafeindapör, þannig að sameindabyggingin er bogin.</a:t>
            </a:r>
          </a:p>
        </p:txBody>
      </p:sp>
      <p:pic>
        <p:nvPicPr>
          <p:cNvPr id="9" name="Figure" descr="Two diagrams are shown and labeled, “a” and “b.” Diagram a shows an oxygen atom in the center of a four-sided pyramid shape. Diagram b shows the same image as diagram a, but this time there are hydrogen atoms located at two corners of the pyramid shape."/>
          <p:cNvPicPr>
            <a:picLocks noChangeAspect="1"/>
          </p:cNvPicPr>
          <p:nvPr/>
        </p:nvPicPr>
        <p:blipFill>
          <a:blip r:embed="rId2">
            <a:extLst>
              <a:ext uri="{28A0092B-C50C-407E-A947-70E740481C1C}">
                <a14:useLocalDpi xmlns:a14="http://schemas.microsoft.com/office/drawing/2010/main" val="0"/>
              </a:ext>
            </a:extLst>
          </a:blip>
          <a:srcRect l="-9711" r="-9711"/>
          <a:stretch>
            <a:fillRect/>
          </a:stretch>
        </p:blipFill>
        <p:spPr>
          <a:xfrm>
            <a:off x="457200" y="1122363"/>
            <a:ext cx="8062913" cy="3500437"/>
          </a:xfrm>
          <a:prstGeom prst="rect">
            <a:avLst/>
          </a:prstGeom>
        </p:spPr>
      </p:pic>
    </p:spTree>
    <p:extLst>
      <p:ext uri="{BB962C8B-B14F-4D97-AF65-F5344CB8AC3E}">
        <p14:creationId xmlns:p14="http://schemas.microsoft.com/office/powerpoint/2010/main" val="42868763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7.14</a:t>
            </a:r>
          </a:p>
        </p:txBody>
      </p:sp>
      <p:sp>
        <p:nvSpPr>
          <p:cNvPr id="3" name="Figure Legend" hidden="1"/>
          <p:cNvSpPr>
            <a:spLocks noGrp="1"/>
          </p:cNvSpPr>
          <p:nvPr>
            <p:ph idx="13"/>
          </p:nvPr>
        </p:nvSpPr>
        <p:spPr/>
        <p:txBody>
          <a:bodyPr/>
          <a:lstStyle/>
          <a:p>
            <a:endParaRPr lang="en-US"/>
          </a:p>
        </p:txBody>
      </p:sp>
      <p:pic>
        <p:nvPicPr>
          <p:cNvPr id="9" name="Figure" descr="A Lewis diagram depicts a sulfur atom with one lone pair of electrons single bonded to four fluorine atoms, each with three lone pairs of electrons."/>
          <p:cNvPicPr>
            <a:picLocks noChangeAspect="1"/>
          </p:cNvPicPr>
          <p:nvPr/>
        </p:nvPicPr>
        <p:blipFill>
          <a:blip r:embed="rId2">
            <a:extLst>
              <a:ext uri="{28A0092B-C50C-407E-A947-70E740481C1C}">
                <a14:useLocalDpi xmlns:a14="http://schemas.microsoft.com/office/drawing/2010/main" val="0"/>
              </a:ext>
            </a:extLst>
          </a:blip>
          <a:srcRect l="-137986" r="-137986"/>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0514941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7.24</a:t>
            </a:r>
          </a:p>
        </p:txBody>
      </p:sp>
      <p:pic>
        <p:nvPicPr>
          <p:cNvPr id="9" name="Figure" descr="Two diagrams are shown and labeled, “a” and “b.” Diagram a shows a sulfur atom in the center of a six-sided bi-pyramidal shape. Diagram b shows the same image as diagram a, but this time there are fluorine atoms located at four corners of the pyramid shape and they are connected to the sulfur atom by single line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628775" y="1105694"/>
            <a:ext cx="5886450" cy="3495675"/>
          </a:xfrm>
        </p:spPr>
      </p:pic>
      <p:sp>
        <p:nvSpPr>
          <p:cNvPr id="7" name="Figure Legend"/>
          <p:cNvSpPr>
            <a:spLocks noGrp="1"/>
          </p:cNvSpPr>
          <p:nvPr>
            <p:ph idx="13"/>
          </p:nvPr>
        </p:nvSpPr>
        <p:spPr/>
        <p:txBody>
          <a:bodyPr>
            <a:normAutofit/>
          </a:bodyPr>
          <a:lstStyle/>
          <a:p>
            <a:pPr>
              <a:buClr>
                <a:srgbClr val="6CB255"/>
              </a:buClr>
            </a:pPr>
            <a:r>
              <a:rPr lang="en-US" sz="1600" dirty="0"/>
              <a:t>(a) SF4 hefur þríhyrnda </a:t>
            </a:r>
            <a:r>
              <a:rPr lang="en-US" sz="1600" dirty="0" err="1"/>
              <a:t>tvípýramídalögun</a:t>
            </a:r>
            <a:r>
              <a:rPr lang="en-US" sz="1600" dirty="0"/>
              <a:t> fimm svæða rafeindaþéttni. (b) Eitt svæðanna er stakt rafeindapar, sem leiðir til ruggustólslaga sameindabyggingar.</a:t>
            </a:r>
          </a:p>
        </p:txBody>
      </p:sp>
    </p:spTree>
    <p:extLst>
      <p:ext uri="{BB962C8B-B14F-4D97-AF65-F5344CB8AC3E}">
        <p14:creationId xmlns:p14="http://schemas.microsoft.com/office/powerpoint/2010/main" val="16302031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7.15</a:t>
            </a:r>
          </a:p>
        </p:txBody>
      </p:sp>
      <p:sp>
        <p:nvSpPr>
          <p:cNvPr id="3" name="Figure Legend" hidden="1"/>
          <p:cNvSpPr>
            <a:spLocks noGrp="1"/>
          </p:cNvSpPr>
          <p:nvPr>
            <p:ph idx="13"/>
          </p:nvPr>
        </p:nvSpPr>
        <p:spPr/>
        <p:txBody>
          <a:bodyPr/>
          <a:lstStyle/>
          <a:p>
            <a:endParaRPr lang="en-US"/>
          </a:p>
        </p:txBody>
      </p:sp>
      <p:pic>
        <p:nvPicPr>
          <p:cNvPr id="9" name="Figure" descr="A Lewis structure depicts a xenon atom with two lone pairs of electrons that is single bonded to four fluorine atoms, each with three lone pairs of electrons."/>
          <p:cNvPicPr>
            <a:picLocks noChangeAspect="1"/>
          </p:cNvPicPr>
          <p:nvPr/>
        </p:nvPicPr>
        <p:blipFill>
          <a:blip r:embed="rId2">
            <a:extLst>
              <a:ext uri="{28A0092B-C50C-407E-A947-70E740481C1C}">
                <a14:useLocalDpi xmlns:a14="http://schemas.microsoft.com/office/drawing/2010/main" val="0"/>
              </a:ext>
            </a:extLst>
          </a:blip>
          <a:srcRect l="-61068" r="-6106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63696856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7.25</a:t>
            </a:r>
          </a:p>
        </p:txBody>
      </p:sp>
      <p:sp>
        <p:nvSpPr>
          <p:cNvPr id="7" name="Figure Legend"/>
          <p:cNvSpPr>
            <a:spLocks noGrp="1"/>
          </p:cNvSpPr>
          <p:nvPr>
            <p:ph idx="13"/>
          </p:nvPr>
        </p:nvSpPr>
        <p:spPr/>
        <p:txBody>
          <a:bodyPr>
            <a:normAutofit/>
          </a:bodyPr>
          <a:lstStyle/>
          <a:p>
            <a:pPr>
              <a:buClr>
                <a:srgbClr val="6CB255"/>
              </a:buClr>
            </a:pPr>
            <a:r>
              <a:rPr lang="en-US" sz="1600" dirty="0"/>
              <a:t>(a) XeF</a:t>
            </a:r>
            <a:r>
              <a:rPr lang="en-US" sz="1600" baseline="-25000" dirty="0"/>
              <a:t>4</a:t>
            </a:r>
            <a:r>
              <a:rPr lang="en-US" sz="1600" dirty="0"/>
              <a:t> tekur upp átthyrningsröðun í lögun rafeindapara, með tveimur stökum rafeindapörum (rauðar línur) og fjórum tengjum. (b) Sameindabyggingin er ferhyrnd og flöt, með stöku rafeindapörin beint á móti hvoru öðru.</a:t>
            </a:r>
          </a:p>
        </p:txBody>
      </p:sp>
      <p:pic>
        <p:nvPicPr>
          <p:cNvPr id="10" name="Figure" descr="Two diagrams are shown and labeled, “a” and “b.” Diagram a shows a xenon atom in the center of an eight-sided octahedral shape. Diagram b shows the same image as diagram a, but this time there are fluorine atoms located at the four corners of the shape in the horizontal plane. They are connected to the xenon by single lines."/>
          <p:cNvPicPr>
            <a:picLocks noChangeAspect="1"/>
          </p:cNvPicPr>
          <p:nvPr/>
        </p:nvPicPr>
        <p:blipFill>
          <a:blip r:embed="rId2">
            <a:extLst>
              <a:ext uri="{28A0092B-C50C-407E-A947-70E740481C1C}">
                <a14:useLocalDpi xmlns:a14="http://schemas.microsoft.com/office/drawing/2010/main" val="0"/>
              </a:ext>
            </a:extLst>
          </a:blip>
          <a:srcRect l="-3161" r="-3161"/>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793029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7.16</a:t>
            </a:r>
          </a:p>
        </p:txBody>
      </p:sp>
      <p:sp>
        <p:nvSpPr>
          <p:cNvPr id="3" name="Figure Legend" hidden="1"/>
          <p:cNvSpPr>
            <a:spLocks noGrp="1"/>
          </p:cNvSpPr>
          <p:nvPr>
            <p:ph idx="13"/>
          </p:nvPr>
        </p:nvSpPr>
        <p:spPr/>
        <p:txBody>
          <a:bodyPr/>
          <a:lstStyle/>
          <a:p>
            <a:endParaRPr lang="en-US"/>
          </a:p>
        </p:txBody>
      </p:sp>
      <p:pic>
        <p:nvPicPr>
          <p:cNvPr id="3074" name="Picture 2" descr="A Lewis structure depicts a nitrogen atom with one lone pair of electrons that is single bonded to two hydrogen atoms and a carbon atom, which is, in turn, single bonded to two hydrogen atoms and another carbon atom. This carbon atom is double bonded to an oxygen atom with two lone pairs of electrons and single bonded to an oxygen that has two lone pairs of electrons and a single bond to a hydrogen at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820" y="1795750"/>
            <a:ext cx="6029852" cy="281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1534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7.16</a:t>
            </a:r>
          </a:p>
        </p:txBody>
      </p:sp>
      <p:sp>
        <p:nvSpPr>
          <p:cNvPr id="3" name="Figure Legend" hidden="1"/>
          <p:cNvSpPr>
            <a:spLocks noGrp="1"/>
          </p:cNvSpPr>
          <p:nvPr>
            <p:ph idx="13"/>
          </p:nvPr>
        </p:nvSpPr>
        <p:spPr/>
        <p:txBody>
          <a:bodyPr/>
          <a:lstStyle/>
          <a:p>
            <a:endParaRPr lang="en-US"/>
          </a:p>
        </p:txBody>
      </p:sp>
      <p:pic>
        <p:nvPicPr>
          <p:cNvPr id="5122" name="Picture 2" descr="A Lewis structure depicts a nitrogen atom with one lone pair of electrons that is single bonded to two hydrogen atoms and a carbon atom. The atoms described are drawn with bonds that indicate a three-dimensional, tetrahedral shape around the nitrogen atom. The carbon is, in turn, single bonded to two hydrogen atoms and another carbon atom, and again, a tetrahedral, three dimensional configuration is indicated by the types of bonds. This second carbon atom is double bonded to an oxygen atom and single bonded to an oxygen that has two lone pairs of electrons and a single bond to a hydrogen at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7120" y="1817917"/>
            <a:ext cx="3965882" cy="2806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0126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ample Number"/>
          <p:cNvSpPr>
            <a:spLocks noGrp="1"/>
          </p:cNvSpPr>
          <p:nvPr>
            <p:ph type="title"/>
          </p:nvPr>
        </p:nvSpPr>
        <p:spPr/>
        <p:txBody>
          <a:bodyPr/>
          <a:lstStyle/>
          <a:p>
            <a:r>
              <a:rPr lang="en-US" dirty="0"/>
              <a:t>Dæmi 7.16</a:t>
            </a:r>
          </a:p>
        </p:txBody>
      </p:sp>
      <p:sp>
        <p:nvSpPr>
          <p:cNvPr id="3" name="Figure Legend" hidden="1"/>
          <p:cNvSpPr>
            <a:spLocks noGrp="1"/>
          </p:cNvSpPr>
          <p:nvPr>
            <p:ph idx="13"/>
          </p:nvPr>
        </p:nvSpPr>
        <p:spPr/>
        <p:txBody>
          <a:bodyPr/>
          <a:lstStyle/>
          <a:p>
            <a:endParaRPr lang="en-US"/>
          </a:p>
        </p:txBody>
      </p:sp>
      <p:pic>
        <p:nvPicPr>
          <p:cNvPr id="9" name="Figure" descr="A Lewis structure depicts a nitrogen atom with two lone pairs of electrons that is single bonded to two hydrogen atoms and a carbon atom, which is, in turn, single bonded to a hydrogen atom, a methyl group and another carbon atom. This carbon atom is single bonded to an oxygen atom with two lone pairs of electrons and single bonded to an oxygen that has two lone pairs of electrons and a single bond to a hydrogen atom."/>
          <p:cNvPicPr>
            <a:picLocks noChangeAspect="1"/>
          </p:cNvPicPr>
          <p:nvPr/>
        </p:nvPicPr>
        <p:blipFill>
          <a:blip r:embed="rId2">
            <a:extLst>
              <a:ext uri="{28A0092B-C50C-407E-A947-70E740481C1C}">
                <a14:useLocalDpi xmlns:a14="http://schemas.microsoft.com/office/drawing/2010/main" val="0"/>
              </a:ext>
            </a:extLst>
          </a:blip>
          <a:srcRect l="-3684" r="-3684"/>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9638070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7.26</a:t>
            </a:r>
          </a:p>
        </p:txBody>
      </p:sp>
      <p:sp>
        <p:nvSpPr>
          <p:cNvPr id="7" name="Figure Legend"/>
          <p:cNvSpPr>
            <a:spLocks noGrp="1"/>
          </p:cNvSpPr>
          <p:nvPr>
            <p:ph idx="13"/>
          </p:nvPr>
        </p:nvSpPr>
        <p:spPr/>
        <p:txBody>
          <a:bodyPr>
            <a:normAutofit/>
          </a:bodyPr>
          <a:lstStyle/>
          <a:p>
            <a:pPr>
              <a:buClr>
                <a:srgbClr val="6CB255"/>
              </a:buClr>
            </a:pPr>
            <a:r>
              <a:rPr lang="en-US" sz="1600" dirty="0"/>
              <a:t>(a) Rafdrægni C og H er lítillega ólík og það er táknað með stuttum vigri. (b) Munurinn á rafdrægni B og F er mun meiri og því er vigurinn sem táknar tengjatvískautsvægið mun lengri.</a:t>
            </a:r>
          </a:p>
        </p:txBody>
      </p:sp>
      <p:pic>
        <p:nvPicPr>
          <p:cNvPr id="9" name="Figure" descr="Two images are shown and labeled, “a” and “b.” Image a shows a large sphere labeled, “C,” a left-facing arrow with a crossed end, and a smaller sphere labeled “H.” Image b shows a large sphere labeled, “B,” a right-facing arrow with a crossed end, and a smaller sphere labeled “F.”"/>
          <p:cNvPicPr>
            <a:picLocks noChangeAspect="1"/>
          </p:cNvPicPr>
          <p:nvPr/>
        </p:nvPicPr>
        <p:blipFill>
          <a:blip r:embed="rId2">
            <a:extLst>
              <a:ext uri="{28A0092B-C50C-407E-A947-70E740481C1C}">
                <a14:useLocalDpi xmlns:a14="http://schemas.microsoft.com/office/drawing/2010/main" val="0"/>
              </a:ext>
            </a:extLst>
          </a:blip>
          <a:srcRect t="-32024" b="-32024"/>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7768456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7.27</a:t>
            </a:r>
          </a:p>
        </p:txBody>
      </p:sp>
      <p:pic>
        <p:nvPicPr>
          <p:cNvPr id="2" name="Figure" descr="Two images are shown and labeled, “a” and “b.” Image a shows a carbon atom bonded to two oxygen atoms in a ball-and-stick representation. Two arrows face away from the center of the molecule in opposite directions and are drawn horizontally like the molecule. These arrows are labeled, “Bond moments,” and the image is labeled, “Overall dipole moment equals 0.” Image b shows an oxygen atom bonded to two hydrogen atoms in a downward-facing v-shaped arrangement. An upward-facing, vertical arrow is drawn below the molecule while two upward and inward facing arrows are drawn above the molecule. The upper arrows are labeled, “Bond moments,” while the image is labeled, “Overall dipole momen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685925" y="1096169"/>
            <a:ext cx="5772150" cy="3514725"/>
          </a:xfrm>
        </p:spPr>
      </p:pic>
      <p:sp>
        <p:nvSpPr>
          <p:cNvPr id="7" name="Figure Legend"/>
          <p:cNvSpPr>
            <a:spLocks noGrp="1"/>
          </p:cNvSpPr>
          <p:nvPr>
            <p:ph idx="13"/>
          </p:nvPr>
        </p:nvSpPr>
        <p:spPr/>
        <p:txBody>
          <a:bodyPr>
            <a:noAutofit/>
          </a:bodyPr>
          <a:lstStyle/>
          <a:p>
            <a:r>
              <a:rPr lang="en-US" sz="1600" dirty="0"/>
              <a:t>Heildartvískautsvægi sameindar ræðst af tvískautsvægjum einstakra tengja og því hvernig þau raðast. (a) Hvert CO-tengi hefur tengjatvískautsvægi, en þau vísa í gagnstæðar áttir þannig að nettó CO</a:t>
            </a:r>
            <a:r>
              <a:rPr lang="en-US" sz="1600" baseline="-25000" dirty="0"/>
              <a:t>2</a:t>
            </a:r>
            <a:r>
              <a:rPr lang="en-US" sz="1600" dirty="0"/>
              <a:t> sameindin er óskautuð. (b) Vatn er hins vegar skautað vegna þess að OH-tengjatvískautsvægin jafna ekki hvert annað út.</a:t>
            </a:r>
          </a:p>
        </p:txBody>
      </p:sp>
    </p:spTree>
    <p:extLst>
      <p:ext uri="{BB962C8B-B14F-4D97-AF65-F5344CB8AC3E}">
        <p14:creationId xmlns:p14="http://schemas.microsoft.com/office/powerpoint/2010/main" val="16636680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7.27</a:t>
            </a:r>
          </a:p>
        </p:txBody>
      </p:sp>
      <p:sp>
        <p:nvSpPr>
          <p:cNvPr id="3" name="Figure Legend" hidden="1"/>
          <p:cNvSpPr>
            <a:spLocks noGrp="1"/>
          </p:cNvSpPr>
          <p:nvPr>
            <p:ph idx="13"/>
          </p:nvPr>
        </p:nvSpPr>
        <p:spPr/>
        <p:txBody>
          <a:bodyPr/>
          <a:lstStyle/>
          <a:p>
            <a:endParaRPr lang="en-US"/>
          </a:p>
        </p:txBody>
      </p:sp>
      <p:pic>
        <p:nvPicPr>
          <p:cNvPr id="9" name="Figure" descr="An image shows a carbon atom double bonded to a sulfur atom and an oxygen atom which are arranged in a horizontal plane. Two arrows face away from the center of the molecule in opposite directions and are drawn horizontally like the molecule. The left-facing arrow is larger than the right-facing arrow. These arrows are labeled, “Bond moments,” and a left-facing arrow below the molecule is labeled, “Overall dipole moment.”"/>
          <p:cNvPicPr>
            <a:picLocks noChangeAspect="1"/>
          </p:cNvPicPr>
          <p:nvPr/>
        </p:nvPicPr>
        <p:blipFill>
          <a:blip r:embed="rId3">
            <a:extLst>
              <a:ext uri="{28A0092B-C50C-407E-A947-70E740481C1C}">
                <a14:useLocalDpi xmlns:a14="http://schemas.microsoft.com/office/drawing/2010/main" val="0"/>
              </a:ext>
            </a:extLst>
          </a:blip>
          <a:srcRect l="-29033" r="-29033"/>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5308413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7.28</a:t>
            </a:r>
          </a:p>
        </p:txBody>
      </p:sp>
      <p:sp>
        <p:nvSpPr>
          <p:cNvPr id="3" name="Figure Legend" hidden="1"/>
          <p:cNvSpPr>
            <a:spLocks noGrp="1"/>
          </p:cNvSpPr>
          <p:nvPr>
            <p:ph idx="13"/>
          </p:nvPr>
        </p:nvSpPr>
        <p:spPr/>
        <p:txBody>
          <a:bodyPr/>
          <a:lstStyle/>
          <a:p>
            <a:endParaRPr lang="en-US"/>
          </a:p>
        </p:txBody>
      </p:sp>
      <p:pic>
        <p:nvPicPr>
          <p:cNvPr id="4098" name="Picture 2" descr="An image shows a carbon atom single bonded to three hydrogen atoms and a chlorine atom. There are arrows with crossed ends pointing from the hydrogen to the carbon near each bond, and one pointing from the carbon to the chlorine along that bond. The carbon and chlorine arrow is longer. This image uses dashes and wedges to give it a three-dimensional appear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0076" y="1850833"/>
            <a:ext cx="6109735" cy="2610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1535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hidden="1"/>
          <p:cNvSpPr>
            <a:spLocks noGrp="1"/>
          </p:cNvSpPr>
          <p:nvPr>
            <p:ph type="title"/>
          </p:nvPr>
        </p:nvSpPr>
        <p:spPr/>
        <p:txBody>
          <a:bodyPr/>
          <a:lstStyle/>
          <a:p>
            <a:r>
              <a:rPr lang="en-US" dirty="0"/>
              <a:t>Mynd 7.29</a:t>
            </a:r>
          </a:p>
        </p:txBody>
      </p:sp>
      <p:sp>
        <p:nvSpPr>
          <p:cNvPr id="3" name="Figure Legend" hidden="1"/>
          <p:cNvSpPr>
            <a:spLocks noGrp="1"/>
          </p:cNvSpPr>
          <p:nvPr>
            <p:ph idx="13"/>
          </p:nvPr>
        </p:nvSpPr>
        <p:spPr/>
        <p:txBody>
          <a:bodyPr/>
          <a:lstStyle/>
          <a:p>
            <a:endParaRPr lang="en-US"/>
          </a:p>
        </p:txBody>
      </p:sp>
      <p:pic>
        <p:nvPicPr>
          <p:cNvPr id="9" name="Figure" descr="Two Lewis structures are shown. The left structure shows a sulfur atom with two lone pairs of electrons single bonded to two hydrogen atoms. Near the sulfur is a dipole symbol with a superscripted negative sign. Near each hydrogen is a dipole symbol with a superscripted positive sign. The right structure shows a nitrogen atom with one lone pair of electrons single bonded to three hydrogen atoms. Near the nitrogen is a dipole symbol with a superscripted negative sign. Near each hydrogen is a dipole symbol with a superscripted positive sign."/>
          <p:cNvPicPr>
            <a:picLocks noChangeAspect="1"/>
          </p:cNvPicPr>
          <p:nvPr/>
        </p:nvPicPr>
        <p:blipFill>
          <a:blip r:embed="rId2">
            <a:extLst>
              <a:ext uri="{28A0092B-C50C-407E-A947-70E740481C1C}">
                <a14:useLocalDpi xmlns:a14="http://schemas.microsoft.com/office/drawing/2010/main" val="0"/>
              </a:ext>
            </a:extLst>
          </a:blip>
          <a:srcRect t="-61969" b="-61969"/>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231042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7.28</a:t>
            </a:r>
          </a:p>
        </p:txBody>
      </p:sp>
      <p:sp>
        <p:nvSpPr>
          <p:cNvPr id="7" name="Figure Legend"/>
          <p:cNvSpPr>
            <a:spLocks noGrp="1"/>
          </p:cNvSpPr>
          <p:nvPr>
            <p:ph idx="13"/>
          </p:nvPr>
        </p:nvSpPr>
        <p:spPr/>
        <p:txBody>
          <a:bodyPr>
            <a:normAutofit/>
          </a:bodyPr>
          <a:lstStyle/>
          <a:p>
            <a:pPr>
              <a:buClr>
                <a:srgbClr val="6CB255"/>
              </a:buClr>
            </a:pPr>
            <a:r>
              <a:rPr lang="en-US" sz="1600" dirty="0"/>
              <a:t>(a) Sameindir eru alltaf tilviljanakennt dreifðar í vökva þegar rafsvið er ekki til staðar. (b) Þegar rafsviði er beitt raðast skautaðar sameindir, eins og HF, þannig að tvískaut þeirra fylgja stefnu sviðsins.</a:t>
            </a:r>
          </a:p>
        </p:txBody>
      </p:sp>
      <p:pic>
        <p:nvPicPr>
          <p:cNvPr id="1026" name="Picture 2" descr="Two diagrams are shown and labeled, “a” and “b.” Diagram a shows two vertical, black lines. The left line is labeled with a negative sign and the right with a positive sign. There are five molecules in between. The molecules are separate from one another and are composed of a hydrogen atom bonded to a fluorine atom. The fluorine atom is labeled with a dipole symbol and a superscripted negative sign while the hydrogen atom is labeled with a dipole symbol and a superscripted positive sign. The molecules are randomly oriented in the space. The right diagram is also bracketed by two vertical, lines, but this time the line labeled as negative is red and the line labeled as positive is blue. The same molecules are present, but this time they are all facing horizontally, with the hydrogen-end of each molecule facing toward the red lin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77318" y="1142255"/>
            <a:ext cx="5943600" cy="3648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1063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26a</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wo Lewis structures are shown side-by-side, each surrounded by brackets. The left structure shows the symbol M with a superscripted two positive sign. The right shows the symbol X surrounded by four lone pairs of electrons with a superscripted two negative sign outside of the brackets."/>
          <p:cNvPicPr>
            <a:picLocks noChangeAspect="1"/>
          </p:cNvPicPr>
          <p:nvPr/>
        </p:nvPicPr>
        <p:blipFill>
          <a:blip r:embed="rId2">
            <a:extLst>
              <a:ext uri="{28A0092B-C50C-407E-A947-70E740481C1C}">
                <a14:useLocalDpi xmlns:a14="http://schemas.microsoft.com/office/drawing/2010/main" val="0"/>
              </a:ext>
            </a:extLst>
          </a:blip>
          <a:srcRect t="-42816" b="-42816"/>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57178853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26b</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Two Lewis structures are shown side-by-side, each surrounded by brackets. The left structure shows the symbol M with a superscripted three positive sign. The right structure shows the symbol X surrounded by four lone pairs of electrons with a superscripted negative sign and a subscripted three both outside of the brackets."/>
          <p:cNvPicPr>
            <a:picLocks noChangeAspect="1"/>
          </p:cNvPicPr>
          <p:nvPr/>
        </p:nvPicPr>
        <p:blipFill>
          <a:blip r:embed="rId2">
            <a:extLst>
              <a:ext uri="{28A0092B-C50C-407E-A947-70E740481C1C}">
                <a14:useLocalDpi xmlns:a14="http://schemas.microsoft.com/office/drawing/2010/main" val="0"/>
              </a:ext>
            </a:extLst>
          </a:blip>
          <a:srcRect t="-37087" b="-3708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8625882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26c</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wo Lewis structures are shown side-by-side, each surrounded by brackets. The left structure shows the symbol M with a superscripted positive sign and a subscripted two outside of the brackets. The right structure shows the symbol X surrounded by four lone pairs of electrons with a superscripted two negative sign outside of the brackets."/>
          <p:cNvPicPr>
            <a:picLocks noChangeAspect="1"/>
          </p:cNvPicPr>
          <p:nvPr/>
        </p:nvPicPr>
        <p:blipFill>
          <a:blip r:embed="rId2">
            <a:extLst>
              <a:ext uri="{28A0092B-C50C-407E-A947-70E740481C1C}">
                <a14:useLocalDpi xmlns:a14="http://schemas.microsoft.com/office/drawing/2010/main" val="0"/>
              </a:ext>
            </a:extLst>
          </a:blip>
          <a:srcRect t="-37087" b="-3708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5500950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26d</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wo Lewis structures are shown side-by-side, each surrounded by brackets. The left structure shows the symbol M with a superscripted three positive sign and a subscripted two outside of the brackets. The right structure shows the symbol X surrounded by four lone pairs of electrons with a superscripted two negative sign and subscripted three both outside of the brackets."/>
          <p:cNvPicPr>
            <a:picLocks noChangeAspect="1"/>
          </p:cNvPicPr>
          <p:nvPr/>
        </p:nvPicPr>
        <p:blipFill>
          <a:blip r:embed="rId2">
            <a:extLst>
              <a:ext uri="{28A0092B-C50C-407E-A947-70E740481C1C}">
                <a14:useLocalDpi xmlns:a14="http://schemas.microsoft.com/office/drawing/2010/main" val="0"/>
              </a:ext>
            </a:extLst>
          </a:blip>
          <a:srcRect t="-37087" b="-3708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8887458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39a</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is shown. A nitrogen atom is single bonded to two hydrogen atoms and a carbon atom. The carbon atom is single bonded to a hydrogen atom and two other carbon atoms. One of these carbon atoms is single bonded to two hydrogen atoms and an oxygen atom. The oxygen atom is bonded to a hydrogen atom. The other carbon atom is single bonded to two oxygen atoms, one of which is bonded to a hydrogen atom."/>
          <p:cNvPicPr>
            <a:picLocks noChangeAspect="1"/>
          </p:cNvPicPr>
          <p:nvPr/>
        </p:nvPicPr>
        <p:blipFill>
          <a:blip r:embed="rId2">
            <a:extLst>
              <a:ext uri="{28A0092B-C50C-407E-A947-70E740481C1C}">
                <a14:useLocalDpi xmlns:a14="http://schemas.microsoft.com/office/drawing/2010/main" val="0"/>
              </a:ext>
            </a:extLst>
          </a:blip>
          <a:srcRect l="-41248" r="-4124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9368169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39b</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is shown. A nitrogen atom is single bonded to two hydrogen atoms and a carbon atom. The carbon atom is single bonded to an oxygen atom and another nitrogen atom. That nitrogen atom is then single bonded to two hydrogen atoms."/>
          <p:cNvPicPr>
            <a:picLocks noChangeAspect="1"/>
          </p:cNvPicPr>
          <p:nvPr/>
        </p:nvPicPr>
        <p:blipFill>
          <a:blip r:embed="rId2">
            <a:extLst>
              <a:ext uri="{28A0092B-C50C-407E-A947-70E740481C1C}">
                <a14:useLocalDpi xmlns:a14="http://schemas.microsoft.com/office/drawing/2010/main" val="0"/>
              </a:ext>
            </a:extLst>
          </a:blip>
          <a:srcRect t="-11707" b="-11707"/>
          <a:stretch>
            <a:fillRect/>
          </a:stretch>
        </p:blipFill>
        <p:spPr>
          <a:xfrm>
            <a:off x="457200" y="1122363"/>
            <a:ext cx="8062913" cy="3500437"/>
          </a:xfrm>
          <a:prstGeom prst="rect">
            <a:avLst/>
          </a:prstGeom>
        </p:spPr>
      </p:pic>
    </p:spTree>
    <p:extLst>
      <p:ext uri="{BB962C8B-B14F-4D97-AF65-F5344CB8AC3E}">
        <p14:creationId xmlns:p14="http://schemas.microsoft.com/office/powerpoint/2010/main" val="19393183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39c</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is shown. A carbon atom is single bonded to three hydrogen atoms and another carbon atom. The second carbon atom is single bonded to an oxygen atom and a third carbon atom. This carbon is then single bonded to two oxygen atoms, one of which is single bonded to a hydrogen atom."/>
          <p:cNvPicPr>
            <a:picLocks noChangeAspect="1"/>
          </p:cNvPicPr>
          <p:nvPr/>
        </p:nvPicPr>
        <p:blipFill>
          <a:blip r:embed="rId2">
            <a:extLst>
              <a:ext uri="{28A0092B-C50C-407E-A947-70E740481C1C}">
                <a14:useLocalDpi xmlns:a14="http://schemas.microsoft.com/office/drawing/2010/main" val="0"/>
              </a:ext>
            </a:extLst>
          </a:blip>
          <a:srcRect l="-3851" r="-3851"/>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2858396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39d</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hexagonal ring structure is shown. From the top of the ring (moving clockwise), three carbon atoms, one nitrogen atom, a carbon atom, and a nitrogen atom are single bonded to each another. The top carbon atom is single bonded to an oxygen atom. The second and third carbons and the nitrogen atom are each single bonded to a hydrogen atom. The next carbon atom is single bonded to an oxygen atom, and the last nitrogen atom is single bonded to a hydrogen atom."/>
          <p:cNvPicPr>
            <a:picLocks noChangeAspect="1"/>
          </p:cNvPicPr>
          <p:nvPr/>
        </p:nvPicPr>
        <p:blipFill>
          <a:blip r:embed="rId2">
            <a:extLst>
              <a:ext uri="{28A0092B-C50C-407E-A947-70E740481C1C}">
                <a14:useLocalDpi xmlns:a14="http://schemas.microsoft.com/office/drawing/2010/main" val="0"/>
              </a:ext>
            </a:extLst>
          </a:blip>
          <a:srcRect l="-81052" r="-81052"/>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2665906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39e</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is shown. A carbon atom is single bonded to three oxygen atoms. Two of those oxygen atoms are each single bonded to a hydrogen atom."/>
          <p:cNvPicPr>
            <a:picLocks noChangeAspect="1"/>
          </p:cNvPicPr>
          <p:nvPr/>
        </p:nvPicPr>
        <p:blipFill>
          <a:blip r:embed="rId2">
            <a:extLst>
              <a:ext uri="{28A0092B-C50C-407E-A947-70E740481C1C}">
                <a14:useLocalDpi xmlns:a14="http://schemas.microsoft.com/office/drawing/2010/main" val="0"/>
              </a:ext>
            </a:extLst>
          </a:blip>
          <a:srcRect t="-11700" b="-11700"/>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7579084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44d</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shows a hexagonal ring composed of six carbon atoms. They form single bonds to each another and single bonds to one hydrogen atom each."/>
          <p:cNvPicPr>
            <a:picLocks noChangeAspect="1"/>
          </p:cNvPicPr>
          <p:nvPr/>
        </p:nvPicPr>
        <p:blipFill>
          <a:blip r:embed="rId2">
            <a:extLst>
              <a:ext uri="{28A0092B-C50C-407E-A947-70E740481C1C}">
                <a14:useLocalDpi xmlns:a14="http://schemas.microsoft.com/office/drawing/2010/main" val="0"/>
              </a:ext>
            </a:extLst>
          </a:blip>
          <a:srcRect l="-81927" r="-8192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574827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44e</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shows a carbon atom single bonded to two oxygen atoms and a hydrogen atom. The structure is surrounded by brackets and there is a superscripted negative sign."/>
          <p:cNvPicPr>
            <a:picLocks noChangeAspect="1"/>
          </p:cNvPicPr>
          <p:nvPr/>
        </p:nvPicPr>
        <p:blipFill>
          <a:blip r:embed="rId2">
            <a:extLst>
              <a:ext uri="{28A0092B-C50C-407E-A947-70E740481C1C}">
                <a14:useLocalDpi xmlns:a14="http://schemas.microsoft.com/office/drawing/2010/main" val="0"/>
              </a:ext>
            </a:extLst>
          </a:blip>
          <a:srcRect l="-18765" r="-18765"/>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0033783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45d</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depicts a hexagonal ring composed of five carbon atoms and one nitrogen atom. Each carbon atom is single bonded to a hydrogen atom."/>
          <p:cNvPicPr>
            <a:picLocks noChangeAspect="1"/>
          </p:cNvPicPr>
          <p:nvPr/>
        </p:nvPicPr>
        <p:blipFill>
          <a:blip r:embed="rId2">
            <a:extLst>
              <a:ext uri="{28A0092B-C50C-407E-A947-70E740481C1C}">
                <a14:useLocalDpi xmlns:a14="http://schemas.microsoft.com/office/drawing/2010/main" val="0"/>
              </a:ext>
            </a:extLst>
          </a:blip>
          <a:srcRect l="-53460" r="-53460"/>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0884150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45e</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shows a carbon atom single bonded to two hydrogen atoms and a second carbon atom. The second carbon atom is single bonded to a hydrogen atom and a third carbon atom. The third carbon atom is single bonded to two hydrogen atoms. The whole structure is surrounded by brackets, and there is a superscripted negative sign."/>
          <p:cNvPicPr>
            <a:picLocks noChangeAspect="1"/>
          </p:cNvPicPr>
          <p:nvPr/>
        </p:nvPicPr>
        <p:blipFill>
          <a:blip r:embed="rId2">
            <a:extLst>
              <a:ext uri="{28A0092B-C50C-407E-A947-70E740481C1C}">
                <a14:useLocalDpi xmlns:a14="http://schemas.microsoft.com/office/drawing/2010/main" val="0"/>
              </a:ext>
            </a:extLst>
          </a:blip>
          <a:srcRect t="-5507" b="-550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40411481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48</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wo Lewis structures are shown with a double headed arrow in between. The left structure shows a carbon atom single bonded to three hydrogen atoms and a second carbon atom. The second carbon is single bonded to two oxygen atoms. One of the oxygen atoms is single bonded to a hydrogen atom. The right structure, surrounded by brackets and with a superscripted negative sign, depicts a carbon atom single bonded to three hydrogen atoms and a second carbon atom. The second carbon atom is single bonded to two oxygen atoms."/>
          <p:cNvPicPr>
            <a:picLocks noChangeAspect="1"/>
          </p:cNvPicPr>
          <p:nvPr/>
        </p:nvPicPr>
        <p:blipFill>
          <a:blip r:embed="rId2">
            <a:extLst>
              <a:ext uri="{28A0092B-C50C-407E-A947-70E740481C1C}">
                <a14:useLocalDpi xmlns:a14="http://schemas.microsoft.com/office/drawing/2010/main" val="0"/>
              </a:ext>
            </a:extLst>
          </a:blip>
          <a:srcRect t="-20171" b="-20171"/>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80570263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62</a:t>
            </a:r>
          </a:p>
        </p:txBody>
      </p:sp>
      <p:sp>
        <p:nvSpPr>
          <p:cNvPr id="7" name="Figure Legend" hidden="1"/>
          <p:cNvSpPr>
            <a:spLocks noGrp="1"/>
          </p:cNvSpPr>
          <p:nvPr>
            <p:ph idx="13"/>
          </p:nvPr>
        </p:nvSpPr>
        <p:spPr/>
        <p:txBody>
          <a:bodyPr>
            <a:normAutofit/>
          </a:bodyPr>
          <a:lstStyle/>
          <a:p>
            <a:endParaRPr lang="en-US" sz="1600" dirty="0"/>
          </a:p>
        </p:txBody>
      </p:sp>
      <p:pic>
        <p:nvPicPr>
          <p:cNvPr id="2050" name="Picture 2" descr="Two Lewis structures are shown, with the word “or” in between. The left structure shows a nitrogen atom single bonded to an oxygen atom with three lone pairs of electrons. It is also single bonded to a hydrogen atom and double bonded to an oxygen atom with two lone pairs of electrons. The right structure shows a hydrogen atom single bonded to an oxygen atom with two lone pairs of electrons. The oxygen atom is single bonded to a nitrogen atom which is double bonded to an oxygen atom with two lone pairs of electr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107" y="2313542"/>
            <a:ext cx="7215475" cy="1815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7660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67</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wo Lewis structures are shows with the word “or” written in between them. The left structure shows a nitrogen atom with one lone pair of electrons single bonded to two hydrogen atoms. It is also bonded to an oxygen atom with two lone pairs of electrons. The oxygen atom is bonded to a hydrogen atom. The right structure shows a nitrogen atom single bonded to three hydrogen atoms and an oxygen atom with three lone pairs of electrons."/>
          <p:cNvPicPr>
            <a:picLocks noChangeAspect="1"/>
          </p:cNvPicPr>
          <p:nvPr/>
        </p:nvPicPr>
        <p:blipFill>
          <a:blip r:embed="rId2">
            <a:extLst>
              <a:ext uri="{28A0092B-C50C-407E-A947-70E740481C1C}">
                <a14:useLocalDpi xmlns:a14="http://schemas.microsoft.com/office/drawing/2010/main" val="0"/>
              </a:ext>
            </a:extLst>
          </a:blip>
          <a:srcRect t="-10952" b="-10952"/>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3857175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73</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Lewis structure is shown that is missing its bonds. It shows a horizontal row of six carbon atoms, equally spaced. Three hydrogen atoms are drawn around the first carbon, two around the second, one above the fifth, and two by the sixth."/>
          <p:cNvPicPr>
            <a:picLocks noChangeAspect="1"/>
          </p:cNvPicPr>
          <p:nvPr/>
        </p:nvPicPr>
        <p:blipFill>
          <a:blip r:embed="rId2">
            <a:extLst>
              <a:ext uri="{28A0092B-C50C-407E-A947-70E740481C1C}">
                <a14:useLocalDpi xmlns:a14="http://schemas.microsoft.com/office/drawing/2010/main" val="0"/>
              </a:ext>
            </a:extLst>
          </a:blip>
          <a:srcRect t="-12309" b="-12309"/>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77358610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74</a:t>
            </a:r>
          </a:p>
        </p:txBody>
      </p:sp>
      <p:sp>
        <p:nvSpPr>
          <p:cNvPr id="7" name="Figure Legend" hidden="1"/>
          <p:cNvSpPr>
            <a:spLocks noGrp="1"/>
          </p:cNvSpPr>
          <p:nvPr>
            <p:ph idx="13"/>
          </p:nvPr>
        </p:nvSpPr>
        <p:spPr/>
        <p:txBody>
          <a:bodyPr>
            <a:normAutofit/>
          </a:bodyPr>
          <a:lstStyle/>
          <a:p>
            <a:endParaRPr lang="en-US" sz="1600" dirty="0"/>
          </a:p>
        </p:txBody>
      </p:sp>
      <p:pic>
        <p:nvPicPr>
          <p:cNvPr id="12" name="Figure" descr="Two Lewis structures are shown with a right-facing arrow in between. The left structure shows a nitrogen atom double bonded to an oxygen atom with two lone pairs of electrons. It is also bonded to a fluorine atom and another oxygen atom, each with three lone pairs of electrons. The right structure shows an oxygen atom with two lone pairs of electrons double bonded to a nitrogen atom with one lone pair of electrons. This nitrogen atom is single bonded to an oxygen with two lone pairs of electrons. The oxygen atom is single bonded to a fluorine atom with three lone pairs of electrons."/>
          <p:cNvPicPr>
            <a:picLocks noChangeAspect="1"/>
          </p:cNvPicPr>
          <p:nvPr/>
        </p:nvPicPr>
        <p:blipFill>
          <a:blip r:embed="rId2">
            <a:extLst>
              <a:ext uri="{28A0092B-C50C-407E-A947-70E740481C1C}">
                <a14:useLocalDpi xmlns:a14="http://schemas.microsoft.com/office/drawing/2010/main" val="0"/>
              </a:ext>
            </a:extLst>
          </a:blip>
          <a:srcRect t="-42739" b="-42739"/>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0772162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a:noAutofit/>
          </a:bodyPr>
          <a:lstStyle/>
          <a:p>
            <a:pPr marL="0" indent="0">
              <a:buNone/>
            </a:pPr>
            <a:r>
              <a:rPr lang="en-US" sz="1600"/>
              <a:t>Þetta OpenStax-viðbótarefni er © Rice University samkvæmt CC-BY 4.0 International leyfi; það má afrita eða breyta, en tilgreina verður OpenStax og Rice University sem höfunda og geta skal allra breytinga.</a:t>
            </a:r>
          </a:p>
          <a:p>
            <a:endParaRPr lang="en-US" sz="1600" dirty="0"/>
          </a:p>
        </p:txBody>
      </p:sp>
    </p:spTree>
    <p:extLst>
      <p:ext uri="{BB962C8B-B14F-4D97-AF65-F5344CB8AC3E}">
        <p14:creationId xmlns:p14="http://schemas.microsoft.com/office/powerpoint/2010/main" val="751967234"/>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1192</TotalTime>
  <Words>1714</Words>
  <Application>Microsoft Macintosh PowerPoint</Application>
  <PresentationFormat>On-screen Show (4:3)</PresentationFormat>
  <Paragraphs>168</Paragraphs>
  <Slides>112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112</vt:i4>
      </vt:variant>
    </vt:vector>
  </HeadingPairs>
  <TitlesOfParts>
    <vt:vector size="116" baseType="lpstr">
      <vt:lpstr>Arial</vt:lpstr>
      <vt:lpstr>Calibri</vt:lpstr>
      <vt:lpstr>Calibri Light</vt:lpstr>
      <vt:lpstr>Office Theme</vt:lpstr>
      <vt:lpstr>PowerPoint Presentation</vt:lpstr>
      <vt:lpstr>Chapter Outline</vt:lpstr>
      <vt:lpstr>Figure 7.1</vt:lpstr>
      <vt:lpstr>Learning Objectives</vt:lpstr>
      <vt:lpstr>Figure 7.2</vt:lpstr>
      <vt:lpstr>Figure 7.3</vt:lpstr>
      <vt:lpstr>Learning Objectives</vt:lpstr>
      <vt:lpstr>Figure 7.4</vt:lpstr>
      <vt:lpstr>Figure 7.5</vt:lpstr>
      <vt:lpstr>Figure 7.6</vt:lpstr>
      <vt:lpstr>Figure 7.7</vt:lpstr>
      <vt:lpstr>Figure 7.8</vt:lpstr>
      <vt:lpstr>Learning Objectives</vt:lpstr>
      <vt:lpstr>Figure 7.9</vt:lpstr>
      <vt:lpstr>UNFIGURE 7.1</vt:lpstr>
      <vt:lpstr>UNFIGURE 7.2</vt:lpstr>
      <vt:lpstr>Figure 7.10</vt:lpstr>
      <vt:lpstr>UNFIGURE 7.3</vt:lpstr>
      <vt:lpstr>UNFIGURE 7.4</vt:lpstr>
      <vt:lpstr>UNFIGURE 7.5</vt:lpstr>
      <vt:lpstr>UNFIGURE 7.6</vt:lpstr>
      <vt:lpstr>UNFIGURE 7.7</vt:lpstr>
      <vt:lpstr>UNFIGURE 7.8</vt:lpstr>
      <vt:lpstr>UNFIGURE 7.9</vt:lpstr>
      <vt:lpstr>UNFIGURE 7.10</vt:lpstr>
      <vt:lpstr>UNFIGURE 7.11</vt:lpstr>
      <vt:lpstr>UNFIGURE 7.12</vt:lpstr>
      <vt:lpstr>UNFIGURE 7.13</vt:lpstr>
      <vt:lpstr>UNFIGURE 7.14</vt:lpstr>
      <vt:lpstr>UNFIGURE 7.15</vt:lpstr>
      <vt:lpstr>Example 7.4</vt:lpstr>
      <vt:lpstr>Example 7.4</vt:lpstr>
      <vt:lpstr>Example 7.4</vt:lpstr>
      <vt:lpstr>Example 7.4</vt:lpstr>
      <vt:lpstr>Example 7.4</vt:lpstr>
      <vt:lpstr>Figure 7.11</vt:lpstr>
      <vt:lpstr>UNFIGURE 7.16</vt:lpstr>
      <vt:lpstr>UNFIGURE 7.17</vt:lpstr>
      <vt:lpstr>UNFIGURE 7.18</vt:lpstr>
      <vt:lpstr>UNFIGURE 7.19</vt:lpstr>
      <vt:lpstr>Figure 7.12</vt:lpstr>
      <vt:lpstr>UNFIGURE 7.20</vt:lpstr>
      <vt:lpstr>Example 7.5</vt:lpstr>
      <vt:lpstr>Example 7.5</vt:lpstr>
      <vt:lpstr>Example 7.5</vt:lpstr>
      <vt:lpstr>Example 7.5</vt:lpstr>
      <vt:lpstr>Learning Objectives</vt:lpstr>
      <vt:lpstr>Example 7.6</vt:lpstr>
      <vt:lpstr>Example 7.6</vt:lpstr>
      <vt:lpstr>Example 7.7</vt:lpstr>
      <vt:lpstr>Example 7.7</vt:lpstr>
      <vt:lpstr>UNFIGURE 7.21</vt:lpstr>
      <vt:lpstr>UNFIGURE 7.22</vt:lpstr>
      <vt:lpstr>Example 7.8</vt:lpstr>
      <vt:lpstr>Example 7.8</vt:lpstr>
      <vt:lpstr>Example 7.8</vt:lpstr>
      <vt:lpstr>Example 7.8</vt:lpstr>
      <vt:lpstr>UNFIGURE 7.23</vt:lpstr>
      <vt:lpstr>UNFIGURE 7.24</vt:lpstr>
      <vt:lpstr>UNFIGURE 7.25</vt:lpstr>
      <vt:lpstr>Learning Objectives</vt:lpstr>
      <vt:lpstr>UNFIGURE 7.26</vt:lpstr>
      <vt:lpstr>Example 7.9</vt:lpstr>
      <vt:lpstr>Example 7.9</vt:lpstr>
      <vt:lpstr>Figure 7.13</vt:lpstr>
      <vt:lpstr>Learning Objectives</vt:lpstr>
      <vt:lpstr>Figure 7.14</vt:lpstr>
      <vt:lpstr>Figure 7.15</vt:lpstr>
      <vt:lpstr>Figure 7.16</vt:lpstr>
      <vt:lpstr>Figure 7.17</vt:lpstr>
      <vt:lpstr>Figure 7.18</vt:lpstr>
      <vt:lpstr>Figure 7.19</vt:lpstr>
      <vt:lpstr>Figure 7.20</vt:lpstr>
      <vt:lpstr>Example 7.11</vt:lpstr>
      <vt:lpstr>Example 7.11</vt:lpstr>
      <vt:lpstr>Figure 7.21</vt:lpstr>
      <vt:lpstr>Example 7.12</vt:lpstr>
      <vt:lpstr>Figure 7.22</vt:lpstr>
      <vt:lpstr>Example 7.13</vt:lpstr>
      <vt:lpstr>Figure 7.23</vt:lpstr>
      <vt:lpstr>Example 7.14</vt:lpstr>
      <vt:lpstr>Figure 7.24</vt:lpstr>
      <vt:lpstr>Example 7.15</vt:lpstr>
      <vt:lpstr>Figure 7.25</vt:lpstr>
      <vt:lpstr>Example 7.16</vt:lpstr>
      <vt:lpstr>Example 7.16</vt:lpstr>
      <vt:lpstr>Example 7.16</vt:lpstr>
      <vt:lpstr>Figure 7.26</vt:lpstr>
      <vt:lpstr>Figure 7.27</vt:lpstr>
      <vt:lpstr>UNFIGURE 7.27</vt:lpstr>
      <vt:lpstr>UNFIGURE 7.28</vt:lpstr>
      <vt:lpstr>UNFIGURE 7.29</vt:lpstr>
      <vt:lpstr>Figure 7.28</vt:lpstr>
      <vt:lpstr>Exercise 26a</vt:lpstr>
      <vt:lpstr>Exercise 26b</vt:lpstr>
      <vt:lpstr>Exercise 26c</vt:lpstr>
      <vt:lpstr>Exercise 26d</vt:lpstr>
      <vt:lpstr>Exercise 39a</vt:lpstr>
      <vt:lpstr>Exercise 39b</vt:lpstr>
      <vt:lpstr>Exercise 39c</vt:lpstr>
      <vt:lpstr>Exercise 39d</vt:lpstr>
      <vt:lpstr>Exercise 39e</vt:lpstr>
      <vt:lpstr>Exercise 44d</vt:lpstr>
      <vt:lpstr>Exercise 44e</vt:lpstr>
      <vt:lpstr>Exercise 45d</vt:lpstr>
      <vt:lpstr>Exercise 45e</vt:lpstr>
      <vt:lpstr>Exercise 48</vt:lpstr>
      <vt:lpstr>Exercise 62</vt:lpstr>
      <vt:lpstr>Exercise 67</vt:lpstr>
      <vt:lpstr>Exercise 73</vt:lpstr>
      <vt:lpstr>Exercise 74</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7 - Chemical Bonding and Molecular Geometry</dc:title>
  <dc:creator>Spuddy McSpare</dc:creator>
  <cp:lastModifiedBy>Microsoft Office User</cp:lastModifiedBy>
  <cp:revision>304</cp:revision>
  <cp:lastPrinted>2015-06-12T03:44:45Z</cp:lastPrinted>
  <dcterms:created xsi:type="dcterms:W3CDTF">2012-06-04T02:13:36Z</dcterms:created>
  <dcterms:modified xsi:type="dcterms:W3CDTF">2019-08-20T15:58:42Z</dcterms:modified>
</cp:coreProperties>
</file>