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drawings/vmlDrawing1.vml" ContentType="application/vnd.openxmlformats-officedocument.vmlDrawing"/>
  <Override PartName="/ppt/drawings/vmlDrawing2.vml" ContentType="application/vnd.openxmlformats-officedocument.vmlDrawing"/>
  <Override PartName="/ppt/drawings/vmlDrawing3.vml" ContentType="application/vnd.openxmlformats-officedocument.vmlDrawing"/>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59"/>
  </p:notesMasterIdLst>
  <p:handoutMasterIdLst>
    <p:handoutMasterId r:id="rId60"/>
  </p:handoutMasterIdLst>
  <p:sldIdLst>
    <p:sldId id="256" r:id="rId2"/>
    <p:sldId id="315" r:id="rId3"/>
    <p:sldId id="280" r:id="rId4"/>
    <p:sldId id="316" r:id="rId5"/>
    <p:sldId id="318" r:id="rId6"/>
    <p:sldId id="296" r:id="rId7"/>
    <p:sldId id="319" r:id="rId8"/>
    <p:sldId id="320" r:id="rId9"/>
    <p:sldId id="322" r:id="rId10"/>
    <p:sldId id="321" r:id="rId11"/>
    <p:sldId id="325" r:id="rId12"/>
    <p:sldId id="352" r:id="rId13"/>
    <p:sldId id="323" r:id="rId14"/>
    <p:sldId id="324" r:id="rId15"/>
    <p:sldId id="295" r:id="rId16"/>
    <p:sldId id="294" r:id="rId17"/>
    <p:sldId id="273" r:id="rId18"/>
    <p:sldId id="326" r:id="rId19"/>
    <p:sldId id="327" r:id="rId20"/>
    <p:sldId id="328" r:id="rId21"/>
    <p:sldId id="329" r:id="rId22"/>
    <p:sldId id="330" r:id="rId23"/>
    <p:sldId id="331" r:id="rId24"/>
    <p:sldId id="332" r:id="rId25"/>
    <p:sldId id="333" r:id="rId26"/>
    <p:sldId id="292" r:id="rId27"/>
    <p:sldId id="291" r:id="rId28"/>
    <p:sldId id="334" r:id="rId29"/>
    <p:sldId id="335" r:id="rId30"/>
    <p:sldId id="336" r:id="rId31"/>
    <p:sldId id="337" r:id="rId32"/>
    <p:sldId id="303" r:id="rId33"/>
    <p:sldId id="338" r:id="rId34"/>
    <p:sldId id="339" r:id="rId35"/>
    <p:sldId id="340" r:id="rId36"/>
    <p:sldId id="308" r:id="rId37"/>
    <p:sldId id="307" r:id="rId38"/>
    <p:sldId id="306" r:id="rId39"/>
    <p:sldId id="312" r:id="rId40"/>
    <p:sldId id="341" r:id="rId41"/>
    <p:sldId id="342" r:id="rId42"/>
    <p:sldId id="343" r:id="rId43"/>
    <p:sldId id="344" r:id="rId44"/>
    <p:sldId id="287" r:id="rId45"/>
    <p:sldId id="345" r:id="rId46"/>
    <p:sldId id="346" r:id="rId47"/>
    <p:sldId id="347" r:id="rId48"/>
    <p:sldId id="348" r:id="rId49"/>
    <p:sldId id="349" r:id="rId50"/>
    <p:sldId id="350" r:id="rId51"/>
    <p:sldId id="351" r:id="rId52"/>
    <p:sldId id="285" r:id="rId53"/>
    <p:sldId id="283" r:id="rId54"/>
    <p:sldId id="282" r:id="rId55"/>
    <p:sldId id="313" r:id="rId56"/>
    <p:sldId id="301" r:id="rId57"/>
    <p:sldId id="31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9" autoAdjust="0"/>
    <p:restoredTop sz="94574" autoAdjust="0"/>
  </p:normalViewPr>
  <p:slideViewPr>
    <p:cSldViewPr snapToGrid="0" snapToObjects="1">
      <p:cViewPr varScale="1">
        <p:scale>
          <a:sx n="120" d="100"/>
          <a:sy n="120" d="100"/>
        </p:scale>
        <p:origin x="140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handoutMaster" Target="handoutMasters/handoutMaster1.xml"/><Relationship Id="rId61" Type="http://schemas.openxmlformats.org/officeDocument/2006/relationships/presProps" Target="presProps.xml"/><Relationship Id="rId62" Type="http://schemas.openxmlformats.org/officeDocument/2006/relationships/viewProps" Target="viewProps.xml"/><Relationship Id="rId63" Type="http://schemas.openxmlformats.org/officeDocument/2006/relationships/theme" Target="theme/theme1.xml"/><Relationship Id="rId6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 Id="rId2"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 Id="rId2"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915B5B-C95F-4E94-8306-38ACB32F31D6}" type="datetimeFigureOut">
              <a:rPr lang="en-US" smtClean="0"/>
              <a:t>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C71A1C-4865-4BED-A6E4-663F12F92F17}" type="slidenum">
              <a:rPr lang="en-US" smtClean="0"/>
              <a:t>‹#›</a:t>
            </a:fld>
            <a:endParaRPr lang="en-US"/>
          </a:p>
        </p:txBody>
      </p:sp>
    </p:spTree>
    <p:extLst>
      <p:ext uri="{BB962C8B-B14F-4D97-AF65-F5344CB8AC3E}">
        <p14:creationId xmlns:p14="http://schemas.microsoft.com/office/powerpoint/2010/main" val="4021063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C71A1C-4865-4BED-A6E4-663F12F92F17}" type="slidenum">
              <a:rPr lang="en-US" smtClean="0"/>
              <a:t>3</a:t>
            </a:fld>
            <a:endParaRPr lang="en-US"/>
          </a:p>
        </p:txBody>
      </p:sp>
    </p:spTree>
    <p:extLst>
      <p:ext uri="{BB962C8B-B14F-4D97-AF65-F5344CB8AC3E}">
        <p14:creationId xmlns:p14="http://schemas.microsoft.com/office/powerpoint/2010/main" val="871157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a538827a7e10.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296313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1097851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378857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906055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8F0C4F85-5CC2-4718-B38C-E6A9A9D311CD}" type="datetime4">
              <a:rPr lang="en-US" smtClean="0"/>
              <a:t>August 20, 2019</a:t>
            </a:fld>
            <a:endParaRPr lang="en-US" dirty="0"/>
          </a:p>
        </p:txBody>
      </p:sp>
      <p:sp>
        <p:nvSpPr>
          <p:cNvPr id="5" name="Footer Placeholder 4"/>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B6FF4500-1005-47A9-9D5B-9C032D2888A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4108379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92F81E45-1A0B-478F-9AF4-DD0660A1558B}"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C0BB0381-9817-419F-B479-69911864C52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BD8BAF1A-DCAD-4091-8CB5-FBC618A107C7}" type="datetime4">
              <a:rPr lang="en-US" smtClean="0"/>
              <a:t>August 20, 2019</a:t>
            </a:fld>
            <a:endParaRPr lang="en-US"/>
          </a:p>
        </p:txBody>
      </p:sp>
      <p:sp>
        <p:nvSpPr>
          <p:cNvPr id="5" name="Footer Placeholder 4"/>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1234659C-E444-4B4F-B3A3-3C501CC8227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7BE0F36C-EAB5-45CE-92C5-C93070F247E9}"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3EC7D40A-5E7F-43FA-8BC0-326F24FF437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285B1538-8A72-4BE1-A095-3FF11838884E}"/>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254332395"/>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image" Target="../media/image1.png" /><ns0:Relationship Id="rId3" Type="http://schemas.openxmlformats.org/officeDocument/2006/relationships/image" Target="../media/v3_image3_51bb419e763f.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_45e10c9d6bd5.png" /></ns0: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8_6ca05e4b080b.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_c219d7010071.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 Id="rId3"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2.bin"/><Relationship Id="rId4" Type="http://schemas.openxmlformats.org/officeDocument/2006/relationships/image" Target="../media/image12.wmf"/><Relationship Id="rId5" Type="http://schemas.openxmlformats.org/officeDocument/2006/relationships/oleObject" Target="../embeddings/oleObject3.bin"/><Relationship Id="rId6" Type="http://schemas.openxmlformats.org/officeDocument/2006/relationships/image" Target="../media/image13.wmf"/></Relationships>
</file>

<file path=ppt/slides/_rels/slide21.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oleObject" Target="../embeddings/oleObject4.bin"/><Relationship Id="rId4" Type="http://schemas.openxmlformats.org/officeDocument/2006/relationships/image" Target="../media/image14.wmf"/><Relationship Id="rId5" Type="http://schemas.openxmlformats.org/officeDocument/2006/relationships/oleObject" Target="../embeddings/oleObject5.bin"/><Relationship Id="rId6" Type="http://schemas.openxmlformats.org/officeDocument/2006/relationships/image" Target="../media/image15.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8_e05f1c579f9c.png" /></ns0: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47_55ef41a9d0d2.png" /></ns0: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2_497cb8e1d6ea.png" /></ns0:Relationships>
</file>

<file path=ppt/slides/_rels/slide3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49_6ece7b59689b.png" /></ns0: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5_7e707a676565.png" /></ns0: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315768"/>
            <a:ext cx="9144000" cy="958801"/>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2500"/>
              <a:t>Kafli 15 Jafnvægi annarra flokka efnahvarfa</a:t>
            </a:r>
          </a:p>
        </p:txBody>
      </p:sp>
      <p:pic>
        <p:nvPicPr>
          <p:cNvPr id="10" name="Picture 5" descr="slide_0001_img_001.png"/>
          <p:cNvPicPr>
            <a:picLocks noChangeAspect="1"/>
          </p:cNvPicPr>
          <p:nvPr/>
        </p:nvPicPr>
        <p:blipFill>
          <a:blip r:embed="rId2"/>
          <a:srcRect/>
          <a:stretch>
            <a:fillRect/>
          </a:stretch>
        </p:blipFill>
        <p:spPr>
          <a:xfrm>
            <a:off x="7017183" y="365986"/>
            <a:ext cx="1829055" cy="447737"/>
          </a:xfrm>
          <a:prstGeom prst="rect">
            <a:avLst/>
          </a:prstGeom>
        </p:spPr>
      </p:pic>
      <p:sp>
        <p:nvSpPr>
          <p:cNvPr id="7"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pic>
        <p:nvPicPr>
          <p:cNvPr id="11" name="Picture 3" descr="slide_0001_img_003.png"/>
          <p:cNvPicPr>
            <a:picLocks noChangeAspect="1"/>
          </p:cNvPicPr>
          <p:nvPr/>
        </p:nvPicPr>
        <p:blipFill>
          <a:blip r:embed="rId3"/>
          <a:srcRect/>
          <a:stretch>
            <a:fillRect/>
          </a:stretch>
        </p:blipFill>
        <p:spPr>
          <a:xfrm>
            <a:off x="3407965" y="2504061"/>
            <a:ext cx="2320268" cy="3002699"/>
          </a:xfrm>
          <a:prstGeom prst="rect">
            <a:avLst/>
          </a:prstGeom>
        </p:spPr>
      </p:pic>
      <p:sp>
        <p:nvSpPr>
          <p:cNvPr id="30"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32"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15 Jafnvægi annarra flokka efnahvarfa</a:t>
            </a:r>
          </a:p>
        </p:txBody>
      </p:sp>
      <p:sp>
        <p:nvSpPr>
          <p:cNvPr id="3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15.1 Útfelling og upplausn</a:t>
            </a:r>
          </a:p>
          <a:p>
            <a:r>
              <a:rPr/>
              <a:t>15.2 Lewis-sýrur og -basar</a:t>
            </a:r>
          </a:p>
          <a:p>
            <a:r>
              <a:rPr/>
              <a:t>15.3 Tengd jafnvægi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58891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257800" cy="424583"/>
          </a:xfrm>
        </p:spPr>
        <p:txBody>
          <a:bodyPr wrap="none">
            <a:normAutofit/>
          </a:bodyPr>
          <a:lstStyle/>
          <a:p>
            <a:r>
              <a:rPr sz="2300"/>
              <a:t>Mynd 15.1</a:t>
            </a:r>
          </a:p>
        </p:txBody>
      </p:sp>
      <p:sp>
        <p:nvSpPr>
          <p:cNvPr id="7" name="Figure Legend"/>
          <p:cNvSpPr>
            <a:spLocks noGrp="1"/>
          </p:cNvSpPr>
          <p:nvPr>
            <p:ph idx="13"/>
          </p:nvPr>
        </p:nvSpPr>
        <p:spPr>
          <a:xfrm>
            <a:off x="457199" y="4918365"/>
            <a:ext cx="8058151" cy="1271731"/>
          </a:xfrm>
        </p:spPr>
        <p:txBody>
          <a:bodyPr>
            <a:normAutofit/>
          </a:bodyPr>
          <a:lstStyle/>
          <a:p>
            <a:r>
              <a:rPr/>
              <a:t>Steindin flúorít (CaF2) myndast við útfellingu. Athugið að hreint flúorít er litlaust og að liturinn í þessu sýni stafar af tilvist annarra málma í kristalnum.</a:t>
            </a:r>
          </a:p>
        </p:txBody>
      </p:sp>
      <p:pic>
        <p:nvPicPr>
          <p:cNvPr id="8" name="Figure" descr="An image is shown of a cluster of clear crystals, showing primarily cubic and some octahedral shapes. A large cubic crystal at the center of the photograph has a deep emerald green center with deep purple corners and a small royal blue region just right of center. A smaller cubic crystal to its left shows purple corners and edges with royal blue coloration toward the center. Similar coloration is seen in other crystals in the structure, though most of the smaller crystals are clear and colorless."/>
          <p:cNvPicPr>
            <a:picLocks noChangeAspect="1"/>
          </p:cNvPicPr>
          <p:nvPr/>
        </p:nvPicPr>
        <p:blipFill>
          <a:blip r:embed="rId3" cstate="email">
            <a:extLst>
              <a:ext uri="{28A0092B-C50C-407E-A947-70E740481C1C}">
                <a14:useLocalDpi xmlns:a14="http://schemas.microsoft.com/office/drawing/2010/main" val="0"/>
              </a:ext>
            </a:extLst>
          </a:blip>
          <a:srcRect l="-3161" r="-3161"/>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88456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Hæfniviðmið</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15.1 Útfelling og upplausn</a:t>
            </a:r>
          </a:p>
          <a:p>
            <a:pPr lvl="1">
              <a:spcBef>
                <a:spcPts val="0"/>
              </a:spcBef>
              <a:spcAft>
                <a:spcPts val="0"/>
              </a:spcAft>
            </a:pPr>
            <a:r>
              <a:rPr sz="1700"/>
              <a:t>Skrifa efnajöfnur og jafnvægislíkingar sem tákna leysnijafnvægi</a:t>
            </a:r>
          </a:p>
          <a:p>
            <a:pPr lvl="1">
              <a:spcBef>
                <a:spcPts val="0"/>
              </a:spcBef>
              <a:spcAft>
                <a:spcPts val="0"/>
              </a:spcAft>
            </a:pPr>
            <a:r>
              <a:rPr sz="1700"/>
              <a:t>Framkvæma jafnvægisútreikninga sem fela í sér leysni, jafnvægislíkingar og styrk uppleystra efna</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22736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Leysni og botnfall rifjuð upp</a:t>
            </a:r>
          </a:p>
        </p:txBody>
      </p:sp>
      <p:sp>
        <p:nvSpPr>
          <p:cNvPr id="3" name="Content Placeholder 2"/>
          <p:cNvSpPr>
            <a:spLocks noGrp="1"/>
          </p:cNvSpPr>
          <p:nvPr>
            <p:ph idx="1"/>
          </p:nvPr>
        </p:nvSpPr>
        <p:spPr>
          <a:xfrm>
            <a:off x="628650" y="955965"/>
            <a:ext cx="7886700" cy="4821380"/>
          </a:xfrm>
        </p:spPr>
        <p:txBody>
          <a:bodyPr wrap="square">
            <a:normAutofit/>
          </a:bodyPr>
          <a:lstStyle/>
          <a:p>
            <a:pPr>
              <a:spcBef>
                <a:spcPts val="0"/>
              </a:spcBef>
              <a:spcAft>
                <a:spcPts val="0"/>
              </a:spcAft>
            </a:pPr>
            <a:r>
              <a:rPr sz="1700"/>
              <a:t>Áður lærðir þú að sum jónaefni leysast ekki upp í vatni.</a:t>
            </a:r>
          </a:p>
          <a:p>
            <a:pPr lvl="1">
              <a:spcBef>
                <a:spcPts val="0"/>
              </a:spcBef>
              <a:spcAft>
                <a:spcPts val="0"/>
              </a:spcAft>
            </a:pPr>
            <a:r>
              <a:rPr sz="1700"/>
              <a:t>Þessi efni eru kölluð óleysanleg efni.</a:t>
            </a:r>
          </a:p>
          <a:p>
            <a:pPr lvl="1">
              <a:spcBef>
                <a:spcPts val="0"/>
              </a:spcBef>
              <a:spcAft>
                <a:spcPts val="0"/>
              </a:spcAft>
            </a:pPr>
            <a:r>
              <a:rPr sz="1700"/>
              <a:t>Þau klofna ekki í jónir þegar þau eru sett í vatn.</a:t>
            </a:r>
          </a:p>
          <a:p>
            <a:pPr lvl="1">
              <a:spcBef>
                <a:spcPts val="0"/>
              </a:spcBef>
              <a:spcAft>
                <a:spcPts val="0"/>
              </a:spcAft>
            </a:pPr>
            <a:r>
              <a:rPr sz="1700"/>
              <a:t>Efni sem leysast upp með því að klofna í jónir sínar eru kölluð leysanleg.</a:t>
            </a:r>
            <a:endParaRPr lang="en-US" dirty="0">
              <a:solidFill>
                <a:schemeClr val="accent3"/>
              </a:solidFill>
            </a:endParaRPr>
          </a:p>
          <a:p>
            <a:pPr>
              <a:spcBef>
                <a:spcPts val="0"/>
              </a:spcBef>
              <a:spcAft>
                <a:spcPts val="0"/>
              </a:spcAft>
            </a:pPr>
            <a:endParaRPr lang="en-US" dirty="0"/>
          </a:p>
          <a:p>
            <a:pPr>
              <a:spcBef>
                <a:spcPts val="0"/>
              </a:spcBef>
              <a:spcAft>
                <a:spcPts val="0"/>
              </a:spcAft>
            </a:pPr>
            <a:r>
              <a:rPr sz="1700"/>
              <a:t>Í raun leysast jafnvel óleysanleg efni upp að litlu leyti. Þau eru „torleyst“.</a:t>
            </a:r>
          </a:p>
          <a:p>
            <a:pPr lvl="1">
              <a:spcBef>
                <a:spcPts val="0"/>
              </a:spcBef>
              <a:spcAft>
                <a:spcPts val="0"/>
              </a:spcAft>
            </a:pPr>
            <a:r>
              <a:rPr sz="1700"/>
              <a:t>Jafnvægi ríkir milli botnfallsins og jóna þess.</a:t>
            </a:r>
          </a:p>
          <a:p>
            <a:pPr lvl="1">
              <a:spcBef>
                <a:spcPts val="0"/>
              </a:spcBef>
              <a:spcAft>
                <a:spcPts val="0"/>
              </a:spcAft>
            </a:pPr>
            <a:r>
              <a:rPr sz="1700"/>
              <a:t>Dæmi: AgCl(s) ⇌ Ag+(aq) + Cl–(aq) K &lt;&lt; 1</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16708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257800" cy="424583"/>
          </a:xfrm>
        </p:spPr>
        <p:txBody>
          <a:bodyPr wrap="none">
            <a:normAutofit/>
          </a:bodyPr>
          <a:lstStyle/>
          <a:p>
            <a:r>
              <a:rPr sz="2300"/>
              <a:t>Mynd 15.2</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pPr>
            <a:r>
              <a:rPr sz="1700"/>
              <a:t>Silfurklóríð er torleysanlegt jónískt fast efni. Þegar því er bætt í vatn leysist það lítillega upp og myndar blöndu sem samanstendur af mjög þunnri lausn af Ag+ og Cl– jónum í jafnvægi við óuppleyst silfurklóríð.</a:t>
            </a:r>
            <a:endParaRPr lang="en-US" sz="1600" dirty="0"/>
          </a:p>
        </p:txBody>
      </p:sp>
      <p:pic>
        <p:nvPicPr>
          <p:cNvPr id="8" name="Figure" descr="Two beakers are shown with a bidirectional arrow between them. Both beakers are just over half filled with a clear, colorless liquid. The beaker on the left shows a cubic structure composed of alternating green and slightly larger grey spheres. Evenly distributed in the region outside, 11 space filling models are shown. These are each composed of a central red sphere with two smaller white spheres attached in a bent arrangement. In the beaker on the right, the green and grey spheres are no longer connected in a cubic structure. Nine green spheres, 10 grey spheres, and 11 red and white molecules are evenly mixed and distributed throughout the liquid in the beaker."/>
          <p:cNvPicPr>
            <a:picLocks noChangeAspect="1"/>
          </p:cNvPicPr>
          <p:nvPr/>
        </p:nvPicPr>
        <p:blipFill>
          <a:blip r:embed="rId2" cstate="email">
            <a:extLst>
              <a:ext uri="{28A0092B-C50C-407E-A947-70E740481C1C}">
                <a14:useLocalDpi xmlns:a14="http://schemas.microsoft.com/office/drawing/2010/main" val="0"/>
              </a:ext>
            </a:extLst>
          </a:blip>
          <a:srcRect t="-3985" b="-3985"/>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78797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Leysnimargfeldi, Ksp</a:t>
            </a:r>
            <a:endParaRPr lang="en-US" baseline="-25000" dirty="0"/>
          </a:p>
        </p:txBody>
      </p:sp>
      <p:sp>
        <p:nvSpPr>
          <p:cNvPr id="3" name="Content Placeholder 2"/>
          <p:cNvSpPr>
            <a:spLocks noGrp="1"/>
          </p:cNvSpPr>
          <p:nvPr>
            <p:ph idx="1"/>
          </p:nvPr>
        </p:nvSpPr>
        <p:spPr>
          <a:xfrm>
            <a:off x="628650" y="955965"/>
            <a:ext cx="7886700" cy="4333008"/>
          </a:xfrm>
        </p:spPr>
        <p:txBody>
          <a:bodyPr>
            <a:normAutofit/>
          </a:bodyPr>
          <a:lstStyle/>
          <a:p>
            <a:r>
              <a:rPr/>
              <a:t>Skoðum efnasambandið SrCrO4</a:t>
            </a:r>
            <a:endParaRPr lang="en-US" dirty="0"/>
          </a:p>
          <a:p>
            <a:endParaRPr lang="en-US" dirty="0">
              <a:sym typeface="Wingdings" charset="2"/>
            </a:endParaRPr>
          </a:p>
          <a:p>
            <a:pPr marL="0" indent="0" algn="ctr">
              <a:buNone/>
            </a:pPr>
            <a:r>
              <a:rPr/>
              <a:t>SrCrO4(s) ⇌ Sr2+ (aq) + CrO42–(aq)</a:t>
            </a:r>
            <a:endParaRPr lang="en-US" dirty="0">
              <a:sym typeface="Wingdings" charset="2"/>
            </a:endParaRPr>
          </a:p>
          <a:p>
            <a:pPr lvl="1"/>
            <a:endParaRPr lang="en-US" sz="2100" dirty="0">
              <a:solidFill>
                <a:schemeClr val="accent3"/>
              </a:solidFill>
            </a:endParaRPr>
          </a:p>
          <a:p>
            <a:r>
              <a:rPr/>
              <a:t>Ksp er kallað leysnimargfeldi.</a:t>
            </a:r>
          </a:p>
          <a:p>
            <a:r>
              <a:rPr/>
              <a:t>Við jafnvægi er lausnin mettuð af uppleystum jónum.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90036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Túlkun leysnijöfnunnar og Ksp</a:t>
            </a:r>
          </a:p>
        </p:txBody>
      </p:sp>
      <p:sp>
        <p:nvSpPr>
          <p:cNvPr id="3" name="Content Placeholder 2"/>
          <p:cNvSpPr>
            <a:spLocks noGrp="1"/>
          </p:cNvSpPr>
          <p:nvPr>
            <p:ph idx="1"/>
          </p:nvPr>
        </p:nvSpPr>
        <p:spPr/>
        <p:txBody>
          <a:bodyPr wrap="square">
            <a:normAutofit/>
          </a:bodyPr>
          <a:lstStyle/>
          <a:p>
            <a:pPr marL="0" indent="0" algn="ctr">
              <a:spcBef>
                <a:spcPts val="0"/>
              </a:spcBef>
              <a:spcAft>
                <a:spcPts val="0"/>
              </a:spcAft>
              <a:buNone/>
            </a:pPr>
            <a:r>
              <a:rPr sz="1700"/>
              <a:t>SrCrO4(s) ⇌ Sr2+ (aq) + CrO42–(aq)</a:t>
            </a:r>
          </a:p>
          <a:p>
            <a:pPr marL="0" indent="0">
              <a:spcBef>
                <a:spcPts val="0"/>
              </a:spcBef>
              <a:spcAft>
                <a:spcPts val="0"/>
              </a:spcAft>
              <a:buNone/>
            </a:pPr>
            <a:endParaRPr lang="en-US" sz="2000" i="1" dirty="0"/>
          </a:p>
          <a:p>
            <a:pPr marL="0" indent="0">
              <a:spcBef>
                <a:spcPts val="0"/>
              </a:spcBef>
              <a:spcAft>
                <a:spcPts val="0"/>
              </a:spcAft>
              <a:buNone/>
            </a:pPr>
            <a:endParaRPr lang="en-US" sz="2000" i="1" dirty="0"/>
          </a:p>
          <a:p>
            <a:pPr>
              <a:spcBef>
                <a:spcPts val="0"/>
              </a:spcBef>
              <a:spcAft>
                <a:spcPts val="0"/>
              </a:spcAft>
            </a:pPr>
            <a:endParaRPr lang="en-US" sz="2000" dirty="0"/>
          </a:p>
          <a:p>
            <a:pPr>
              <a:spcBef>
                <a:spcPts val="0"/>
              </a:spcBef>
              <a:spcAft>
                <a:spcPts val="0"/>
              </a:spcAft>
            </a:pPr>
            <a:r>
              <a:rPr sz="1700"/>
              <a:t>Eins og allir jafnvægisfastar hefur Ksp fast gildi við tiltekið hitastig.</a:t>
            </a:r>
          </a:p>
          <a:p>
            <a:pPr marL="0" indent="0">
              <a:spcBef>
                <a:spcPts val="0"/>
              </a:spcBef>
              <a:spcAft>
                <a:spcPts val="0"/>
              </a:spcAft>
              <a:buNone/>
            </a:pPr>
            <a:endParaRPr lang="en-US" sz="2000" dirty="0"/>
          </a:p>
          <a:p>
            <a:pPr>
              <a:spcBef>
                <a:spcPts val="0"/>
              </a:spcBef>
              <a:spcAft>
                <a:spcPts val="0"/>
              </a:spcAft>
            </a:pPr>
            <a:r>
              <a:rPr sz="1700"/>
              <a:t>Margfeldi styrks jónanna tveggja við jafnvægi verður að hafa þetta gildi óháð því úr hvaða átt jafnvæginu er náð.</a:t>
            </a:r>
          </a:p>
          <a:p>
            <a:pPr>
              <a:spcBef>
                <a:spcPts val="0"/>
              </a:spcBef>
              <a:spcAft>
                <a:spcPts val="0"/>
              </a:spcAft>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87848210"/>
              </p:ext>
            </p:extLst>
          </p:nvPr>
        </p:nvGraphicFramePr>
        <p:xfrm>
          <a:off x="2140527" y="1656947"/>
          <a:ext cx="4637377" cy="501691"/>
        </p:xfrm>
        <a:graphic>
          <a:graphicData uri="http://schemas.openxmlformats.org/presentationml/2006/ole">
            <mc:AlternateContent xmlns:mc="http://schemas.openxmlformats.org/markup-compatibility/2006">
              <mc:Choice xmlns:v="urn:schemas-microsoft-com:vml" Requires="v">
                <p:oleObj spid="_x0000_s1047" name="Equation" r:id="rId3" imgW="2463480" imgH="253800" progId="Equation.DSMT4">
                  <p:embed/>
                </p:oleObj>
              </mc:Choice>
              <mc:Fallback>
                <p:oleObj name="Equation" r:id="rId3" imgW="2463480" imgH="253800" progId="Equation.DSMT4">
                  <p:embed/>
                  <p:pic>
                    <p:nvPicPr>
                      <p:cNvPr id="0" name="Object 2"/>
                      <p:cNvPicPr>
                        <a:picLocks noChangeAspect="1" noChangeArrowheads="1"/>
                      </p:cNvPicPr>
                      <p:nvPr/>
                    </p:nvPicPr>
                    <p:blipFill>
                      <a:blip r:embed="rId4"/>
                      <a:srcRect/>
                      <a:stretch>
                        <a:fillRect/>
                      </a:stretch>
                    </p:blipFill>
                    <p:spPr bwMode="auto">
                      <a:xfrm>
                        <a:off x="2140527" y="1656947"/>
                        <a:ext cx="4637377" cy="501691"/>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95586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Ksp og vatnsleysni</a:t>
            </a:r>
          </a:p>
        </p:txBody>
      </p:sp>
      <p:sp>
        <p:nvSpPr>
          <p:cNvPr id="3" name="Content Placeholder 2"/>
          <p:cNvSpPr>
            <a:spLocks noGrp="1"/>
          </p:cNvSpPr>
          <p:nvPr>
            <p:ph idx="1"/>
          </p:nvPr>
        </p:nvSpPr>
        <p:spPr>
          <a:xfrm>
            <a:off x="628650" y="955965"/>
            <a:ext cx="7886700" cy="4675908"/>
          </a:xfrm>
        </p:spPr>
        <p:txBody>
          <a:bodyPr wrap="square">
            <a:normAutofit/>
          </a:bodyPr>
          <a:lstStyle/>
          <a:p>
            <a:pPr>
              <a:spcBef>
                <a:spcPts val="0"/>
              </a:spcBef>
              <a:spcAft>
                <a:spcPts val="0"/>
              </a:spcAft>
            </a:pPr>
            <a:r>
              <a:rPr sz="1700"/>
              <a:t>Ein leið til að koma á leysnijafnvægi</a:t>
            </a:r>
          </a:p>
          <a:p>
            <a:pPr lvl="1">
              <a:spcBef>
                <a:spcPts val="0"/>
              </a:spcBef>
              <a:spcAft>
                <a:spcPts val="0"/>
              </a:spcAft>
            </a:pPr>
            <a:r>
              <a:rPr sz="1700"/>
              <a:t>Bætið torleystu föstu efni í vatn og hrærið.</a:t>
            </a:r>
          </a:p>
          <a:p>
            <a:pPr lvl="1">
              <a:spcBef>
                <a:spcPts val="0"/>
              </a:spcBef>
              <a:spcAft>
                <a:spcPts val="0"/>
              </a:spcAft>
            </a:pPr>
            <a:r>
              <a:rPr sz="1700"/>
              <a:t>Að lokum verður lausnin mettuð af jónum.</a:t>
            </a:r>
          </a:p>
          <a:p>
            <a:pPr lvl="1">
              <a:spcBef>
                <a:spcPts val="0"/>
              </a:spcBef>
              <a:spcAft>
                <a:spcPts val="0"/>
              </a:spcAft>
            </a:pPr>
            <a:r>
              <a:rPr sz="1700"/>
              <a:t>Með öðrum orðum nær efnasambandið leysni sinni.</a:t>
            </a:r>
          </a:p>
          <a:p>
            <a:pPr lvl="1">
              <a:spcBef>
                <a:spcPts val="0"/>
              </a:spcBef>
              <a:spcAft>
                <a:spcPts val="0"/>
              </a:spcAft>
            </a:pPr>
            <a:r>
              <a:rPr sz="1700"/>
              <a:t>Í mettaðri lausn ríkir jafnvægi milli uppleystra jóna og óuppleysts fasts efnis.</a:t>
            </a:r>
          </a:p>
          <a:p>
            <a:pPr lvl="1">
              <a:spcBef>
                <a:spcPts val="0"/>
              </a:spcBef>
              <a:spcAft>
                <a:spcPts val="0"/>
              </a:spcAft>
            </a:pPr>
            <a:r>
              <a:rPr sz="1700"/>
              <a:t>Við getum reiknað leysni efnasambands út frá Ksp gildi þess.</a:t>
            </a:r>
          </a:p>
          <a:p>
            <a:pPr lvl="1">
              <a:spcBef>
                <a:spcPts val="0"/>
              </a:spcBef>
              <a:spcAft>
                <a:spcPts val="0"/>
              </a:spcAft>
            </a:pPr>
            <a:r>
              <a:rPr sz="1700"/>
              <a:t>Leysnin hefur eininguna mól á lítra (M) og er kölluð mólleysni.</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12425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Útreikningur á Ksp út frá leysni</a:t>
            </a:r>
          </a:p>
        </p:txBody>
      </p:sp>
      <p:sp>
        <p:nvSpPr>
          <p:cNvPr id="3" name="Content Placeholder 2"/>
          <p:cNvSpPr>
            <a:spLocks noGrp="1"/>
          </p:cNvSpPr>
          <p:nvPr>
            <p:ph idx="1"/>
          </p:nvPr>
        </p:nvSpPr>
        <p:spPr>
          <a:xfrm>
            <a:off x="628650" y="955965"/>
            <a:ext cx="7886700" cy="4000499"/>
          </a:xfrm>
        </p:spPr>
        <p:txBody>
          <a:bodyPr wrap="square">
            <a:normAutofit/>
          </a:bodyPr>
          <a:lstStyle/>
          <a:p>
            <a:pPr>
              <a:spcBef>
                <a:spcPts val="0"/>
              </a:spcBef>
              <a:spcAft>
                <a:spcPts val="0"/>
              </a:spcAft>
            </a:pPr>
            <a:r>
              <a:rPr sz="1700"/>
              <a:t>Í stað þess að reikna leysni út frá Ksp er hægt að reikna Ksp efnasambands út frá leysni þess.</a:t>
            </a:r>
          </a:p>
          <a:p>
            <a:pPr lvl="1">
              <a:spcBef>
                <a:spcPts val="0"/>
              </a:spcBef>
              <a:spcAft>
                <a:spcPts val="0"/>
              </a:spcAft>
            </a:pPr>
            <a:r>
              <a:rPr sz="1700"/>
              <a:t>Til eru margar heimildir sem skrá leysni torleystra efnasambanda.</a:t>
            </a:r>
          </a:p>
          <a:p>
            <a:pPr lvl="1">
              <a:spcBef>
                <a:spcPts val="0"/>
              </a:spcBef>
              <a:spcAft>
                <a:spcPts val="0"/>
              </a:spcAft>
            </a:pPr>
            <a:r>
              <a:rPr sz="1700"/>
              <a:t>Allt eftir heimildum eru þessi leysnigildi gefin upp í mörgum mismunandi einingum.</a:t>
            </a:r>
          </a:p>
          <a:p>
            <a:pPr lvl="1">
              <a:spcBef>
                <a:spcPts val="0"/>
              </a:spcBef>
              <a:spcAft>
                <a:spcPts val="0"/>
              </a:spcAft>
            </a:pPr>
            <a:r>
              <a:rPr sz="1700"/>
              <a:t>Við verðum alltaf að ganga úr skugga um að leysnin sé mólleysni (einingar M) þegar Ksp jafnan er notuð.</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20906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Ksp og samjónaáhrifin</a:t>
            </a:r>
          </a:p>
        </p:txBody>
      </p:sp>
      <p:sp>
        <p:nvSpPr>
          <p:cNvPr id="3" name="Content Placeholder 2"/>
          <p:cNvSpPr>
            <a:spLocks noGrp="1"/>
          </p:cNvSpPr>
          <p:nvPr>
            <p:ph idx="1"/>
          </p:nvPr>
        </p:nvSpPr>
        <p:spPr>
          <a:xfrm>
            <a:off x="628650" y="955965"/>
            <a:ext cx="7886700" cy="4800599"/>
          </a:xfrm>
        </p:spPr>
        <p:txBody>
          <a:bodyPr wrap="square">
            <a:normAutofit/>
          </a:bodyPr>
          <a:lstStyle/>
          <a:p>
            <a:pPr marL="0" indent="0" algn="ctr">
              <a:spcBef>
                <a:spcPts val="0"/>
              </a:spcBef>
              <a:spcAft>
                <a:spcPts val="0"/>
              </a:spcAft>
              <a:buNone/>
            </a:pPr>
            <a:r>
              <a:rPr sz="1700"/>
              <a:t>BaSO4 (s) ⇌ Ba2+ (aq) + SO42– (aq)</a:t>
            </a:r>
          </a:p>
          <a:p>
            <a:pPr marL="0" indent="0">
              <a:spcBef>
                <a:spcPts val="0"/>
              </a:spcBef>
              <a:spcAft>
                <a:spcPts val="0"/>
              </a:spcAft>
              <a:buNone/>
            </a:pPr>
            <a:endParaRPr lang="en-US" dirty="0">
              <a:sym typeface="Wingdings" pitchFamily="-103" charset="2"/>
            </a:endParaRPr>
          </a:p>
          <a:p>
            <a:pPr>
              <a:spcBef>
                <a:spcPts val="0"/>
              </a:spcBef>
              <a:spcAft>
                <a:spcPts val="0"/>
              </a:spcAft>
            </a:pPr>
            <a:r>
              <a:rPr sz="1700"/>
              <a:t>Hvernig myndir þú búast við að leysni baríumsúlfats í hreinu vatni væri í samanburði við leysni þess í 0.10 M Na2SO4?</a:t>
            </a:r>
          </a:p>
          <a:p>
            <a:pPr lvl="1">
              <a:spcBef>
                <a:spcPts val="0"/>
              </a:spcBef>
              <a:spcAft>
                <a:spcPts val="0"/>
              </a:spcAft>
            </a:pPr>
            <a:r>
              <a:rPr sz="1700"/>
              <a:t>Leysni í 0.10 M Na2SO4 hlýtur að vera minni en í hreinu vatni.</a:t>
            </a:r>
          </a:p>
          <a:p>
            <a:pPr lvl="1">
              <a:spcBef>
                <a:spcPts val="0"/>
              </a:spcBef>
              <a:spcAft>
                <a:spcPts val="0"/>
              </a:spcAft>
            </a:pPr>
            <a:r>
              <a:rPr sz="1700"/>
              <a:t>Rifjum upp lögmál Le Châteliers</a:t>
            </a:r>
          </a:p>
          <a:p>
            <a:pPr lvl="2">
              <a:spcBef>
                <a:spcPts val="0"/>
              </a:spcBef>
              <a:spcAft>
                <a:spcPts val="0"/>
              </a:spcAft>
            </a:pPr>
            <a:r>
              <a:rPr sz="1700"/>
              <a:t>Tilvist samjónarinnar, SO42–, mun hliðra jafnvæginu til vinstri.</a:t>
            </a:r>
          </a:p>
          <a:p>
            <a:pPr lvl="2">
              <a:spcBef>
                <a:spcPts val="0"/>
              </a:spcBef>
              <a:spcAft>
                <a:spcPts val="0"/>
              </a:spcAft>
            </a:pPr>
            <a:r>
              <a:rPr sz="1700"/>
              <a:t>Samjónir draga úr leysni.</a:t>
            </a:r>
          </a:p>
          <a:p>
            <a:pPr marL="0" indent="0">
              <a:spcBef>
                <a:spcPts val="0"/>
              </a:spcBef>
              <a:spcAft>
                <a:spcPts val="0"/>
              </a:spcAft>
              <a:buNone/>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48958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Ksp og samjónaáhrifin</a:t>
            </a:r>
          </a:p>
        </p:txBody>
      </p:sp>
      <p:sp>
        <p:nvSpPr>
          <p:cNvPr id="4" name="Content Placeholder 3"/>
          <p:cNvSpPr>
            <a:spLocks noGrp="1"/>
          </p:cNvSpPr>
          <p:nvPr>
            <p:ph idx="13"/>
          </p:nvPr>
        </p:nvSpPr>
        <p:spPr/>
        <p:txBody>
          <a:bodyPr/>
          <a:lstStyle/>
          <a:p>
            <a:endParaRPr lang="en-US"/>
          </a:p>
        </p:txBody>
      </p:sp>
      <p:sp>
        <p:nvSpPr>
          <p:cNvPr id="5" name="Content Placeholder 2"/>
          <p:cNvSpPr>
            <a:spLocks noGrp="1"/>
          </p:cNvSpPr>
          <p:nvPr>
            <p:ph idx="1"/>
          </p:nvPr>
        </p:nvSpPr>
        <p:spPr>
          <a:xfrm>
            <a:off x="628650" y="955965"/>
            <a:ext cx="7886700" cy="3796145"/>
          </a:xfrm>
        </p:spPr>
        <p:txBody>
          <a:bodyPr/>
          <a:lstStyle/>
          <a:p>
            <a:pPr marL="0" indent="0" algn="ctr">
              <a:buNone/>
            </a:pPr>
            <a:r>
              <a:rPr/>
              <a:t>BaSO4 (s) ⇌ Ba2+ (aq) + SO42– (aq)</a:t>
            </a:r>
          </a:p>
          <a:p>
            <a:pPr marL="0" indent="0">
              <a:buNone/>
            </a:pPr>
            <a:endParaRPr lang="en-US" dirty="0">
              <a:sym typeface="Wingdings" pitchFamily="-103" charset="2"/>
            </a:endParaRPr>
          </a:p>
          <a:p>
            <a:pPr marL="173736" lvl="1" indent="-173736">
              <a:spcBef>
                <a:spcPts val="750"/>
              </a:spcBef>
            </a:pPr>
            <a:r>
              <a:rPr/>
              <a:t>Hvernig myndir þú búast við að leysni baríumsúlfats í hreinu vatni væri í samanburði við leysni þess í 0.10 M NaCl?</a:t>
            </a:r>
          </a:p>
          <a:p>
            <a:pPr marL="0" indent="0">
              <a:buNone/>
            </a:pPr>
            <a:endParaRPr lang="en-US" dirty="0">
              <a:sym typeface="Wingdings" pitchFamily="-103" charset="2"/>
            </a:endParaRP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66529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Dæmi 15.3</a:t>
            </a:r>
          </a:p>
        </p:txBody>
      </p:sp>
      <p:sp>
        <p:nvSpPr>
          <p:cNvPr id="3" name="Content Placeholder 2"/>
          <p:cNvSpPr>
            <a:spLocks noGrp="1"/>
          </p:cNvSpPr>
          <p:nvPr>
            <p:ph idx="1"/>
          </p:nvPr>
        </p:nvSpPr>
        <p:spPr/>
        <p:txBody>
          <a:bodyPr/>
          <a:lstStyle/>
          <a:p>
            <a:pPr marL="0" indent="0">
              <a:buNone/>
            </a:pPr>
            <a:endParaRPr lang="en-US" dirty="0">
              <a:sym typeface="Wingdings" pitchFamily="-103" charset="2"/>
            </a:endParaRPr>
          </a:p>
          <a:p>
            <a:endParaRPr lang="en-US" dirty="0"/>
          </a:p>
        </p:txBody>
      </p:sp>
      <p:sp>
        <p:nvSpPr>
          <p:cNvPr id="4" name="Content Placeholder 3"/>
          <p:cNvSpPr>
            <a:spLocks noGrp="1"/>
          </p:cNvSpPr>
          <p:nvPr>
            <p:ph idx="13"/>
          </p:nvPr>
        </p:nvSpPr>
        <p:spPr/>
        <p:txBody>
          <a:bodyPr/>
          <a:lstStyle/>
          <a:p>
            <a:endParaRPr lang="en-US"/>
          </a:p>
        </p:txBody>
      </p:sp>
      <p:pic>
        <p:nvPicPr>
          <p:cNvPr id="4099" name="Picture 2" descr="slide_0013_img_003.png"/>
          <p:cNvPicPr>
            <a:picLocks noChangeAspect="1"/>
          </p:cNvPicPr>
          <p:nvPr/>
        </p:nvPicPr>
        <p:blipFill>
          <a:blip r:embed="rId2"/>
          <a:srcRect/>
          <a:stretch>
            <a:fillRect/>
          </a:stretch>
        </p:blipFill>
        <p:spPr>
          <a:xfrm>
            <a:off x="711778" y="1506393"/>
            <a:ext cx="7679400" cy="2078470"/>
          </a:xfrm>
          <a:prstGeom prst="rect">
            <a:avLst/>
          </a:prstGeom>
        </p:spPr>
      </p:pic>
      <p:sp>
        <p:nvSpPr>
          <p:cNvPr id="410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0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410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55144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Dæmi 15.4</a:t>
            </a:r>
          </a:p>
        </p:txBody>
      </p:sp>
      <p:sp>
        <p:nvSpPr>
          <p:cNvPr id="4" name="Content Placeholder 3"/>
          <p:cNvSpPr>
            <a:spLocks noGrp="1"/>
          </p:cNvSpPr>
          <p:nvPr>
            <p:ph idx="13"/>
          </p:nvPr>
        </p:nvSpPr>
        <p:spPr/>
        <p:txBody>
          <a:bodyPr/>
          <a:lstStyle/>
          <a:p>
            <a:endParaRPr lang="en-US"/>
          </a:p>
        </p:txBody>
      </p:sp>
      <p:pic>
        <p:nvPicPr>
          <p:cNvPr id="5123" name="Picture 2" descr="slide_0014_img_002.png"/>
          <p:cNvPicPr>
            <a:picLocks noChangeAspect="1"/>
          </p:cNvPicPr>
          <p:nvPr/>
        </p:nvPicPr>
        <p:blipFill>
          <a:blip r:embed="rId2"/>
          <a:srcRect/>
          <a:stretch>
            <a:fillRect/>
          </a:stretch>
        </p:blipFill>
        <p:spPr>
          <a:xfrm>
            <a:off x="713385" y="1623867"/>
            <a:ext cx="7698056" cy="2075296"/>
          </a:xfrm>
          <a:prstGeom prst="rect">
            <a:avLst/>
          </a:prstGeom>
        </p:spPr>
      </p:pic>
      <p:sp>
        <p:nvSpPr>
          <p:cNvPr id="51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51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16535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66530" y="365127"/>
            <a:ext cx="5257800" cy="424583"/>
          </a:xfrm>
        </p:spPr>
        <p:txBody>
          <a:bodyPr wrap="none">
            <a:normAutofit/>
          </a:bodyPr>
          <a:lstStyle/>
          <a:p>
            <a:r>
              <a:rPr sz="2300"/>
              <a:t>Mynd 15.3</a:t>
            </a:r>
          </a:p>
        </p:txBody>
      </p:sp>
      <p:sp>
        <p:nvSpPr>
          <p:cNvPr id="7" name="Figure Legend"/>
          <p:cNvSpPr>
            <a:spLocks noGrp="1"/>
          </p:cNvSpPr>
          <p:nvPr>
            <p:ph idx="13"/>
          </p:nvPr>
        </p:nvSpPr>
        <p:spPr>
          <a:xfrm>
            <a:off x="466530" y="4918365"/>
            <a:ext cx="8048820" cy="1271731"/>
          </a:xfrm>
        </p:spPr>
        <p:txBody>
          <a:bodyPr wrap="square">
            <a:normAutofit/>
          </a:bodyPr>
          <a:lstStyle/>
          <a:p>
            <a:pPr>
              <a:spcBef>
                <a:spcPts val="0"/>
              </a:spcBef>
              <a:spcAft>
                <a:spcPts val="0"/>
              </a:spcAft>
            </a:pPr>
            <a:r>
              <a:rPr sz="1700"/>
              <a:t>Olíumálning inniheldur litarefni sem eru örlítið leysanleg í vatni. Auk krómguls (PbCrO4) má nefna prússablátt (Fe7(CN)18), rauðappelsínugula litinn vermiljón (HgS) og græna litinn viridían (Cr2O3). (mynd: Sonny Abesamis)</a:t>
            </a:r>
            <a:endParaRPr lang="en-US" sz="1600" dirty="0"/>
          </a:p>
        </p:txBody>
      </p:sp>
      <p:pic>
        <p:nvPicPr>
          <p:cNvPr id="8" name="Figure" descr="A photograph is shown of a portion of an oil painting which reveals colors of orange, brown, yellow, green, blue, and purple colors in its strokes. A few water droplets rest on the surface."/>
          <p:cNvPicPr>
            <a:picLocks noChangeAspect="1"/>
          </p:cNvPicPr>
          <p:nvPr/>
        </p:nvPicPr>
        <p:blipFill>
          <a:blip r:embed="rId2" cstate="email">
            <a:extLst>
              <a:ext uri="{28A0092B-C50C-407E-A947-70E740481C1C}">
                <a14:useLocalDpi xmlns:a14="http://schemas.microsoft.com/office/drawing/2010/main" val="0"/>
              </a:ext>
            </a:extLst>
          </a:blip>
          <a:srcRect l="-26721" r="-26721"/>
          <a:stretch>
            <a:fillRect/>
          </a:stretch>
        </p:blipFill>
        <p:spPr>
          <a:xfrm>
            <a:off x="457200" y="1122363"/>
            <a:ext cx="8062913" cy="3500437"/>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79832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257800" cy="424583"/>
          </a:xfrm>
        </p:spPr>
        <p:txBody>
          <a:bodyPr wrap="none">
            <a:normAutofit/>
          </a:bodyPr>
          <a:lstStyle/>
          <a:p>
            <a:r>
              <a:rPr sz="2300"/>
              <a:t>Sýnidæmi 15.6</a:t>
            </a:r>
          </a:p>
        </p:txBody>
      </p:sp>
      <p:sp>
        <p:nvSpPr>
          <p:cNvPr id="7" name="Figure Legend" hidden="1"/>
          <p:cNvSpPr>
            <a:spLocks noGrp="1"/>
          </p:cNvSpPr>
          <p:nvPr>
            <p:ph idx="13"/>
          </p:nvPr>
        </p:nvSpPr>
        <p:spPr/>
        <p:txBody>
          <a:bodyPr>
            <a:normAutofit/>
          </a:bodyPr>
          <a:lstStyle/>
          <a:p>
            <a:endParaRPr lang="en-US" sz="1600" dirty="0"/>
          </a:p>
        </p:txBody>
      </p:sp>
      <p:pic>
        <p:nvPicPr>
          <p:cNvPr id="6147" name="Picture 2" descr="slide_0016_img_002.png"/>
          <p:cNvPicPr>
            <a:picLocks noChangeAspect="1"/>
          </p:cNvPicPr>
          <p:nvPr/>
        </p:nvPicPr>
        <p:blipFill>
          <a:blip r:embed="rId2"/>
          <a:srcRect/>
          <a:stretch>
            <a:fillRect/>
          </a:stretch>
        </p:blipFill>
        <p:spPr>
          <a:xfrm>
            <a:off x="748145" y="1745832"/>
            <a:ext cx="7639356" cy="2067632"/>
          </a:xfrm>
          <a:prstGeom prst="rect">
            <a:avLst/>
          </a:prstGeom>
        </p:spPr>
      </p:pic>
      <p:sp>
        <p:nvSpPr>
          <p:cNvPr id="614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4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15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2848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5861" y="365126"/>
            <a:ext cx="5257800" cy="466148"/>
          </a:xfrm>
        </p:spPr>
        <p:txBody>
          <a:bodyPr wrap="none">
            <a:normAutofit/>
          </a:bodyPr>
          <a:lstStyle/>
          <a:p>
            <a:r>
              <a:rPr sz="2300"/>
              <a:t>Mynd 15.4</a:t>
            </a:r>
          </a:p>
        </p:txBody>
      </p:sp>
      <p:sp>
        <p:nvSpPr>
          <p:cNvPr id="14" name="Figure Legend"/>
          <p:cNvSpPr>
            <a:spLocks noGrp="1"/>
          </p:cNvSpPr>
          <p:nvPr>
            <p:ph sz="half" idx="2"/>
          </p:nvPr>
        </p:nvSpPr>
        <p:spPr>
          <a:xfrm>
            <a:off x="4606925" y="1107617"/>
            <a:ext cx="3913188" cy="5256973"/>
          </a:xfrm>
        </p:spPr>
        <p:txBody>
          <a:bodyPr>
            <a:noAutofit/>
          </a:bodyPr>
          <a:lstStyle/>
          <a:p>
            <a:pPr marL="0" indent="0">
              <a:buNone/>
            </a:pPr>
            <a:r>
              <a:rPr/>
              <a:t>Sviflausn baríumsúlfats þekur meltingarveginn, sem gerir kleift að sjá meiri smáatriði en með hefðbundinni röntgenmynd. (breytt verk eftir „glitzy queen00“/Wikimedia Commons)</a:t>
            </a:r>
          </a:p>
        </p:txBody>
      </p:sp>
      <p:pic>
        <p:nvPicPr>
          <p:cNvPr id="15" name="Picture 6" descr="slide_0001_img_001.png"/>
          <p:cNvPicPr>
            <a:picLocks noChangeAspect="1"/>
          </p:cNvPicPr>
          <p:nvPr/>
        </p:nvPicPr>
        <p:blipFill>
          <a:blip r:embed="rId2"/>
          <a:srcRect/>
          <a:stretch>
            <a:fillRect/>
          </a:stretch>
        </p:blipFill>
        <p:spPr>
          <a:xfrm>
            <a:off x="7017183" y="365986"/>
            <a:ext cx="1829055" cy="447737"/>
          </a:xfrm>
          <a:prstGeom prst="rect">
            <a:avLst/>
          </a:prstGeom>
        </p:spPr>
      </p:pic>
      <p:pic>
        <p:nvPicPr>
          <p:cNvPr id="8" name="Figure" descr="This figure contains one image. A black and white abdominal x-ray image is shown in which the intestinal tract of a person is clearly visible in white."/>
          <p:cNvPicPr>
            <a:picLocks noChangeAspect="1"/>
          </p:cNvPicPr>
          <p:nvPr/>
        </p:nvPicPr>
        <p:blipFill>
          <a:blip r:embed="rId3" cstate="email">
            <a:extLst>
              <a:ext uri="{28A0092B-C50C-407E-A947-70E740481C1C}">
                <a14:useLocalDpi xmlns:a14="http://schemas.microsoft.com/office/drawing/2010/main" val="0"/>
              </a:ext>
            </a:extLst>
          </a:blip>
          <a:srcRect l="-5116" r="-5116"/>
          <a:stretch>
            <a:fillRect/>
          </a:stretch>
        </p:blipFill>
        <p:spPr>
          <a:xfrm>
            <a:off x="457200" y="958793"/>
            <a:ext cx="4032250" cy="5256213"/>
          </a:xfrm>
          <a:prstGeom prst="rect">
            <a:avLst/>
          </a:prstGeom>
        </p:spPr>
      </p:pic>
      <p:sp>
        <p:nvSpPr>
          <p:cNvPr id="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5096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Leysni og botnföll</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Hafið í huga að jafnvægi má nálgast úr báðum áttum.</a:t>
            </a:r>
          </a:p>
          <a:p>
            <a:pPr>
              <a:spcBef>
                <a:spcPts val="0"/>
              </a:spcBef>
              <a:spcAft>
                <a:spcPts val="0"/>
              </a:spcAft>
            </a:pPr>
            <a:endParaRPr lang="en-US" dirty="0">
              <a:sym typeface="Wingdings" charset="2"/>
            </a:endParaRPr>
          </a:p>
          <a:p>
            <a:pPr marL="0" indent="0" algn="ctr">
              <a:spcBef>
                <a:spcPts val="0"/>
              </a:spcBef>
              <a:spcAft>
                <a:spcPts val="0"/>
              </a:spcAft>
              <a:buNone/>
            </a:pPr>
            <a:r>
              <a:rPr sz="1700"/>
              <a:t>SrCrO4(s) ⇌ Sr2+ (aq) + CrO42–(aq)</a:t>
            </a:r>
          </a:p>
          <a:p>
            <a:pPr marL="0" indent="0">
              <a:spcBef>
                <a:spcPts val="0"/>
              </a:spcBef>
              <a:spcAft>
                <a:spcPts val="0"/>
              </a:spcAft>
              <a:buNone/>
            </a:pPr>
            <a:endParaRPr lang="en-US" dirty="0">
              <a:sym typeface="Wingdings" charset="2"/>
            </a:endParaRPr>
          </a:p>
          <a:p>
            <a:pPr>
              <a:spcBef>
                <a:spcPts val="0"/>
              </a:spcBef>
              <a:spcAft>
                <a:spcPts val="0"/>
              </a:spcAft>
            </a:pPr>
            <a:r>
              <a:rPr sz="1700"/>
              <a:t>Byrjað eingöngu með hvarfefni — Bæta föstu efni í vatn.</a:t>
            </a:r>
          </a:p>
          <a:p>
            <a:pPr>
              <a:spcBef>
                <a:spcPts val="0"/>
              </a:spcBef>
              <a:spcAft>
                <a:spcPts val="0"/>
              </a:spcAft>
            </a:pPr>
            <a:r>
              <a:rPr sz="1700"/>
              <a:t>Byrjað eingöngu með myndefni — Bæta jónum í vatn.</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41442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Myndun botnfalls</a:t>
            </a:r>
          </a:p>
        </p:txBody>
      </p:sp>
      <p:sp>
        <p:nvSpPr>
          <p:cNvPr id="3" name="Content Placeholder 2"/>
          <p:cNvSpPr>
            <a:spLocks noGrp="1"/>
          </p:cNvSpPr>
          <p:nvPr>
            <p:ph idx="1"/>
          </p:nvPr>
        </p:nvSpPr>
        <p:spPr/>
        <p:txBody>
          <a:bodyPr/>
          <a:lstStyle/>
          <a:p>
            <a:pPr marL="173736" lvl="0" indent="-173736" defTabSz="914400" fontAlgn="base">
              <a:lnSpc>
                <a:spcPct val="100000"/>
              </a:lnSpc>
              <a:spcBef>
                <a:spcPct val="20000"/>
              </a:spcBef>
              <a:spcAft>
                <a:spcPct val="0"/>
              </a:spcAft>
              <a:buFont typeface="Times" pitchFamily="-103" charset="0"/>
              <a:buChar char="•"/>
              <a:defRPr/>
            </a:pPr>
            <a:r>
              <a:rPr/>
              <a:t>Lítum á blöndun tveggja lausna:</a:t>
            </a:r>
          </a:p>
          <a:p>
            <a:pPr marL="0" lvl="0" indent="0" algn="ctr" defTabSz="914400" fontAlgn="base">
              <a:lnSpc>
                <a:spcPct val="100000"/>
              </a:lnSpc>
              <a:spcBef>
                <a:spcPct val="20000"/>
              </a:spcBef>
              <a:spcAft>
                <a:spcPct val="0"/>
              </a:spcAft>
              <a:buNone/>
              <a:defRPr/>
            </a:pPr>
            <a:r>
              <a:rPr/>
              <a:t>Sr(NO3)2 (aq) og K2CrO4 (aq)</a:t>
            </a:r>
            <a:endParaRPr lang="en-US" kern="0" dirty="0">
              <a:solidFill>
                <a:schemeClr val="tx1"/>
              </a:solidFill>
              <a:cs typeface="Osaka" pitchFamily="-103" charset="-128"/>
            </a:endParaRP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33794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Ksp og myndun botnfalls</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Hægt er að nota Ksp gildi til að spá fyrir um hvort botnfall myndist þegar jónum (úr lausnum) er bætt í vatn.</a:t>
            </a:r>
          </a:p>
          <a:p>
            <a:pPr lvl="1">
              <a:spcBef>
                <a:spcPts val="0"/>
              </a:spcBef>
              <a:spcAft>
                <a:spcPts val="0"/>
              </a:spcAft>
            </a:pPr>
            <a:r>
              <a:rPr sz="1700"/>
              <a:t>Rifjum upp notkun Q, hvarfkvótans.</a:t>
            </a:r>
          </a:p>
          <a:p>
            <a:pPr>
              <a:spcBef>
                <a:spcPts val="0"/>
              </a:spcBef>
              <a:spcAft>
                <a:spcPts val="0"/>
              </a:spcAft>
            </a:pPr>
            <a:endParaRPr lang="en-US" dirty="0"/>
          </a:p>
          <a:p>
            <a:pPr lvl="1">
              <a:spcBef>
                <a:spcPts val="0"/>
              </a:spcBef>
              <a:spcAft>
                <a:spcPts val="0"/>
              </a:spcAft>
            </a:pPr>
            <a:r>
              <a:rPr sz="1700"/>
              <a:t>Q hefur sama form og Ksp, eini munurinn er sá að hægt er að nota styrk á hvaða augnabliki sem er með Q, en aðeins jafnvægisstyrk er hægt að nota með Ksp.</a:t>
            </a:r>
          </a:p>
          <a:p>
            <a:pPr lvl="1">
              <a:spcBef>
                <a:spcPts val="0"/>
              </a:spcBef>
              <a:spcAft>
                <a:spcPts val="0"/>
              </a:spcAft>
            </a:pPr>
            <a:endParaRPr lang="en-US" dirty="0"/>
          </a:p>
          <a:p>
            <a:pPr marL="0" indent="0" algn="ctr">
              <a:spcBef>
                <a:spcPts val="0"/>
              </a:spcBef>
              <a:spcAft>
                <a:spcPts val="0"/>
              </a:spcAft>
              <a:buNone/>
            </a:pPr>
            <a:r>
              <a:rPr sz="1700"/>
              <a:t>SrCrO4(s) ⇌ Sr2+ (aq) + CrO42–(aq)</a:t>
            </a:r>
            <a:endParaRPr lang="en-US" dirty="0">
              <a:sym typeface="Wingdings" charset="2"/>
            </a:endParaRPr>
          </a:p>
          <a:p>
            <a:pPr>
              <a:spcBef>
                <a:spcPts val="0"/>
              </a:spcBef>
              <a:spcAft>
                <a:spcPts val="0"/>
              </a:spcAft>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735562397"/>
              </p:ext>
            </p:extLst>
          </p:nvPr>
        </p:nvGraphicFramePr>
        <p:xfrm>
          <a:off x="1543651" y="4238625"/>
          <a:ext cx="2558738" cy="500063"/>
        </p:xfrm>
        <a:graphic>
          <a:graphicData uri="http://schemas.openxmlformats.org/presentationml/2006/ole">
            <mc:AlternateContent xmlns:mc="http://schemas.openxmlformats.org/markup-compatibility/2006">
              <mc:Choice xmlns:v="urn:schemas-microsoft-com:vml" Requires="v">
                <p:oleObj spid="_x0000_s2092" name="Equation" r:id="rId3" imgW="1295280" imgH="253800" progId="Equation.DSMT4">
                  <p:embed/>
                </p:oleObj>
              </mc:Choice>
              <mc:Fallback>
                <p:oleObj name="Equation" r:id="rId3" imgW="1295280" imgH="253800" progId="Equation.DSMT4">
                  <p:embed/>
                  <p:pic>
                    <p:nvPicPr>
                      <p:cNvPr id="0" name="Object 2"/>
                      <p:cNvPicPr>
                        <a:picLocks noChangeAspect="1" noChangeArrowheads="1"/>
                      </p:cNvPicPr>
                      <p:nvPr/>
                    </p:nvPicPr>
                    <p:blipFill>
                      <a:blip r:embed="rId4"/>
                      <a:srcRect/>
                      <a:stretch>
                        <a:fillRect/>
                      </a:stretch>
                    </p:blipFill>
                    <p:spPr bwMode="auto">
                      <a:xfrm>
                        <a:off x="1543651" y="4238625"/>
                        <a:ext cx="2558738" cy="500063"/>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978479573"/>
              </p:ext>
            </p:extLst>
          </p:nvPr>
        </p:nvGraphicFramePr>
        <p:xfrm>
          <a:off x="5101540" y="4238625"/>
          <a:ext cx="2393048" cy="500063"/>
        </p:xfrm>
        <a:graphic>
          <a:graphicData uri="http://schemas.openxmlformats.org/presentationml/2006/ole">
            <mc:AlternateContent xmlns:mc="http://schemas.openxmlformats.org/markup-compatibility/2006">
              <mc:Choice xmlns:v="urn:schemas-microsoft-com:vml" Requires="v">
                <p:oleObj spid="_x0000_s2093" name="Equation" r:id="rId5" imgW="1193760" imgH="241200" progId="Equation.DSMT4">
                  <p:embed/>
                </p:oleObj>
              </mc:Choice>
              <mc:Fallback>
                <p:oleObj name="Equation" r:id="rId5" imgW="1193760" imgH="241200" progId="Equation.DSMT4">
                  <p:embed/>
                  <p:pic>
                    <p:nvPicPr>
                      <p:cNvPr id="0" name="Object 2"/>
                      <p:cNvPicPr>
                        <a:picLocks noChangeAspect="1" noChangeArrowheads="1"/>
                      </p:cNvPicPr>
                      <p:nvPr/>
                    </p:nvPicPr>
                    <p:blipFill>
                      <a:blip r:embed="rId6"/>
                      <a:srcRect/>
                      <a:stretch>
                        <a:fillRect/>
                      </a:stretch>
                    </p:blipFill>
                    <p:spPr bwMode="auto">
                      <a:xfrm>
                        <a:off x="5101540" y="4238625"/>
                        <a:ext cx="2393048" cy="500063"/>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31533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Ksp og myndun botnfalls</a:t>
            </a:r>
          </a:p>
        </p:txBody>
      </p:sp>
      <p:sp>
        <p:nvSpPr>
          <p:cNvPr id="3" name="Content Placeholder 2"/>
          <p:cNvSpPr>
            <a:spLocks noGrp="1"/>
          </p:cNvSpPr>
          <p:nvPr>
            <p:ph idx="1"/>
          </p:nvPr>
        </p:nvSpPr>
        <p:spPr>
          <a:xfrm>
            <a:off x="628650" y="1662545"/>
            <a:ext cx="7886700" cy="4457700"/>
          </a:xfrm>
        </p:spPr>
        <p:txBody>
          <a:bodyPr wrap="square">
            <a:normAutofit/>
          </a:bodyPr>
          <a:lstStyle/>
          <a:p>
            <a:pPr>
              <a:spcBef>
                <a:spcPts val="0"/>
              </a:spcBef>
              <a:spcAft>
                <a:spcPts val="0"/>
              </a:spcAft>
              <a:buClr>
                <a:schemeClr val="accent3"/>
              </a:buClr>
              <a:buFont typeface="Arial" panose="020B0604020202020204" pitchFamily="34" charset="0"/>
              <a:buChar char="•"/>
            </a:pPr>
            <a:r>
              <a:rPr sz="1700"/>
              <a:t>Hlutfallsleg stærð Q miðað við Ksp gefur til kynna hvort botnfall myndist eða ekki.</a:t>
            </a:r>
          </a:p>
          <a:p>
            <a:pPr>
              <a:spcBef>
                <a:spcPts val="0"/>
              </a:spcBef>
              <a:spcAft>
                <a:spcPts val="0"/>
              </a:spcAft>
              <a:buClr>
                <a:schemeClr val="accent3"/>
              </a:buClr>
              <a:buFont typeface="Arial" panose="020B0604020202020204" pitchFamily="34" charset="0"/>
              <a:buChar char="•"/>
            </a:pPr>
            <a:endParaRPr lang="en-US" dirty="0">
              <a:solidFill>
                <a:schemeClr val="accent3"/>
              </a:solidFill>
            </a:endParaRPr>
          </a:p>
          <a:p>
            <a:pPr marL="0" indent="0" algn="ctr">
              <a:spcBef>
                <a:spcPts val="0"/>
              </a:spcBef>
              <a:spcAft>
                <a:spcPts val="0"/>
              </a:spcAft>
              <a:buNone/>
            </a:pPr>
            <a:r>
              <a:rPr sz="1700"/>
              <a:t>SrCrO4(s) ⇌ Sr2+ (aq) + CrO42–(aq)</a:t>
            </a:r>
            <a:endParaRPr lang="en-US" dirty="0">
              <a:sym typeface="Wingdings" charset="2"/>
            </a:endParaRPr>
          </a:p>
          <a:p>
            <a:pPr>
              <a:spcBef>
                <a:spcPts val="0"/>
              </a:spcBef>
              <a:spcAft>
                <a:spcPts val="0"/>
              </a:spcAft>
            </a:pPr>
            <a:endParaRPr lang="en-US" dirty="0"/>
          </a:p>
          <a:p>
            <a:pPr>
              <a:spcBef>
                <a:spcPts val="0"/>
              </a:spcBef>
              <a:spcAft>
                <a:spcPts val="0"/>
              </a:spcAft>
            </a:pPr>
            <a:r>
              <a:rPr sz="1700"/>
              <a:t>Ef Q &gt; Ksp myndast botnfall, sem minnkar jónastyrkinn þar til jafnvægi er náð.</a:t>
            </a:r>
          </a:p>
          <a:p>
            <a:pPr>
              <a:spcBef>
                <a:spcPts val="0"/>
              </a:spcBef>
              <a:spcAft>
                <a:spcPts val="0"/>
              </a:spcAft>
            </a:pPr>
            <a:endParaRPr lang="en-US" dirty="0"/>
          </a:p>
          <a:p>
            <a:pPr>
              <a:spcBef>
                <a:spcPts val="0"/>
              </a:spcBef>
              <a:spcAft>
                <a:spcPts val="0"/>
              </a:spcAft>
            </a:pPr>
            <a:r>
              <a:rPr sz="1700"/>
              <a:t>Ef Q &lt; Ksp er lausnin ómettuð, ekkert botnfall myndast og hægt er að leysa upp meira af efninu ef óskað er.</a:t>
            </a:r>
          </a:p>
          <a:p>
            <a:pPr>
              <a:spcBef>
                <a:spcPts val="0"/>
              </a:spcBef>
              <a:spcAft>
                <a:spcPts val="0"/>
              </a:spcAft>
            </a:pPr>
            <a:endParaRPr lang="en-US" dirty="0"/>
          </a:p>
          <a:p>
            <a:pPr>
              <a:spcBef>
                <a:spcPts val="0"/>
              </a:spcBef>
              <a:spcAft>
                <a:spcPts val="0"/>
              </a:spcAft>
            </a:pPr>
            <a:r>
              <a:rPr sz="1700"/>
              <a:t>Ef Q = Ksp er lausnin mettuð, rétt á mörkum þess að botnfall myndist.</a:t>
            </a:r>
          </a:p>
          <a:p>
            <a:pPr>
              <a:spcBef>
                <a:spcPts val="0"/>
              </a:spcBef>
              <a:spcAft>
                <a:spcPts val="0"/>
              </a:spcAft>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854301984"/>
              </p:ext>
            </p:extLst>
          </p:nvPr>
        </p:nvGraphicFramePr>
        <p:xfrm>
          <a:off x="1439141" y="975881"/>
          <a:ext cx="2559050" cy="500063"/>
        </p:xfrm>
        <a:graphic>
          <a:graphicData uri="http://schemas.openxmlformats.org/presentationml/2006/ole">
            <mc:AlternateContent xmlns:mc="http://schemas.openxmlformats.org/markup-compatibility/2006">
              <mc:Choice xmlns:v="urn:schemas-microsoft-com:vml" Requires="v">
                <p:oleObj spid="_x0000_s3112" name="Equation" r:id="rId3" imgW="1295280" imgH="253800" progId="Equation.DSMT4">
                  <p:embed/>
                </p:oleObj>
              </mc:Choice>
              <mc:Fallback>
                <p:oleObj name="Equation" r:id="rId3" imgW="1295280" imgH="2538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9141" y="975881"/>
                        <a:ext cx="25590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185998415"/>
              </p:ext>
            </p:extLst>
          </p:nvPr>
        </p:nvGraphicFramePr>
        <p:xfrm>
          <a:off x="4998316" y="955965"/>
          <a:ext cx="2392363" cy="500063"/>
        </p:xfrm>
        <a:graphic>
          <a:graphicData uri="http://schemas.openxmlformats.org/presentationml/2006/ole">
            <mc:AlternateContent xmlns:mc="http://schemas.openxmlformats.org/markup-compatibility/2006">
              <mc:Choice xmlns:v="urn:schemas-microsoft-com:vml" Requires="v">
                <p:oleObj spid="_x0000_s3113" name="Equation" r:id="rId5" imgW="1193760" imgH="241200" progId="Equation.DSMT4">
                  <p:embed/>
                </p:oleObj>
              </mc:Choice>
              <mc:Fallback>
                <p:oleObj name="Equation" r:id="rId5" imgW="1193760" imgH="241200"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98316" y="955965"/>
                        <a:ext cx="239236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15369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Valbundin botnfelling</a:t>
            </a:r>
          </a:p>
        </p:txBody>
      </p:sp>
      <p:sp>
        <p:nvSpPr>
          <p:cNvPr id="3" name="Content Placeholder 2"/>
          <p:cNvSpPr>
            <a:spLocks noGrp="1"/>
          </p:cNvSpPr>
          <p:nvPr>
            <p:ph idx="1"/>
          </p:nvPr>
        </p:nvSpPr>
        <p:spPr>
          <a:xfrm>
            <a:off x="628650" y="955965"/>
            <a:ext cx="7886700" cy="4769426"/>
          </a:xfrm>
        </p:spPr>
        <p:txBody>
          <a:bodyPr wrap="square">
            <a:normAutofit/>
          </a:bodyPr>
          <a:lstStyle/>
          <a:p>
            <a:pPr>
              <a:spcBef>
                <a:spcPts val="0"/>
              </a:spcBef>
              <a:spcAft>
                <a:spcPts val="0"/>
              </a:spcAft>
            </a:pPr>
            <a:r>
              <a:rPr sz="1700"/>
              <a:t>Hugsum okkur lausn með tveimur katjónum.</a:t>
            </a:r>
          </a:p>
          <a:p>
            <a:pPr lvl="1">
              <a:spcBef>
                <a:spcPts val="0"/>
              </a:spcBef>
              <a:spcAft>
                <a:spcPts val="0"/>
              </a:spcAft>
            </a:pPr>
            <a:r>
              <a:rPr sz="1700"/>
              <a:t>Ein leið til að aðskilja katjónirnar er að bæta við anjón sem myndar botnfall með aðeins annarri þeirra.</a:t>
            </a:r>
          </a:p>
          <a:p>
            <a:pPr lvl="1">
              <a:spcBef>
                <a:spcPts val="0"/>
              </a:spcBef>
              <a:spcAft>
                <a:spcPts val="0"/>
              </a:spcAft>
            </a:pPr>
            <a:r>
              <a:rPr sz="1700"/>
              <a:t>Botnfallið er síðan hægt að fjarlægja með síun.</a:t>
            </a:r>
          </a:p>
          <a:p>
            <a:pPr lvl="1">
              <a:spcBef>
                <a:spcPts val="0"/>
              </a:spcBef>
              <a:spcAft>
                <a:spcPts val="0"/>
              </a:spcAft>
            </a:pPr>
            <a:r>
              <a:rPr sz="1700"/>
              <a:t>Hin katjónin verður eftir í síuvökvanum.</a:t>
            </a:r>
          </a:p>
          <a:p>
            <a:pPr lvl="1">
              <a:spcBef>
                <a:spcPts val="0"/>
              </a:spcBef>
              <a:spcAft>
                <a:spcPts val="0"/>
              </a:spcAft>
            </a:pPr>
            <a:r>
              <a:rPr sz="1700"/>
              <a:t>Þessi aðferð kallast valbundin botnfelling og er oft notuð sem hreinsunaraðferð.</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09603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Valbundin útfelling</a:t>
            </a:r>
          </a:p>
        </p:txBody>
      </p:sp>
      <p:sp>
        <p:nvSpPr>
          <p:cNvPr id="3" name="Content Placeholder 2"/>
          <p:cNvSpPr>
            <a:spLocks noGrp="1"/>
          </p:cNvSpPr>
          <p:nvPr>
            <p:ph idx="1"/>
          </p:nvPr>
        </p:nvSpPr>
        <p:spPr/>
        <p:txBody>
          <a:bodyPr/>
          <a:lstStyle/>
          <a:p>
            <a:pPr marL="173736" lvl="1" indent="-173736">
              <a:spcBef>
                <a:spcPts val="600"/>
              </a:spcBef>
              <a:buClr>
                <a:schemeClr val="accent3"/>
              </a:buClr>
              <a:buFont typeface="Arial" panose="020B0604020202020204" pitchFamily="34" charset="0"/>
              <a:buChar char="•"/>
            </a:pPr>
            <a:r>
              <a:rPr/>
              <a:t>Dæmi: Lausn af magnesíum- og natríumjónum.</a:t>
            </a:r>
          </a:p>
          <a:p>
            <a:pPr marL="516636" lvl="2" indent="-173736">
              <a:spcBef>
                <a:spcPts val="600"/>
              </a:spcBef>
              <a:buClr>
                <a:schemeClr val="accent3"/>
              </a:buClr>
              <a:buFont typeface="Arial" panose="020B0604020202020204" pitchFamily="34" charset="0"/>
              <a:buChar char="•"/>
            </a:pPr>
            <a:r>
              <a:rPr/>
              <a:t>Flest natríumsambönd eru leysanleg í vatni.</a:t>
            </a:r>
          </a:p>
          <a:p>
            <a:pPr marL="516636" lvl="2" indent="-173736">
              <a:spcBef>
                <a:spcPts val="600"/>
              </a:spcBef>
              <a:buClr>
                <a:schemeClr val="accent3"/>
              </a:buClr>
              <a:buFont typeface="Arial" panose="020B0604020202020204" pitchFamily="34" charset="0"/>
              <a:buChar char="•"/>
            </a:pPr>
            <a:r>
              <a:rPr/>
              <a:t>Magnesíum getur myndað efnasamband með CO3–2, sem er aðeins torleyst. Ksp MgCO3 = 6.8 × 10–6</a:t>
            </a:r>
            <a:endParaRPr lang="en-US" sz="1800" dirty="0">
              <a:solidFill>
                <a:schemeClr val="accent3"/>
              </a:solidFill>
            </a:endParaRP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3918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Valbundin útfelling</a:t>
            </a:r>
          </a:p>
        </p:txBody>
      </p:sp>
      <p:sp>
        <p:nvSpPr>
          <p:cNvPr id="3" name="Content Placeholder 2"/>
          <p:cNvSpPr>
            <a:spLocks noGrp="1"/>
          </p:cNvSpPr>
          <p:nvPr>
            <p:ph idx="1"/>
          </p:nvPr>
        </p:nvSpPr>
        <p:spPr>
          <a:xfrm>
            <a:off x="628650" y="955965"/>
            <a:ext cx="7886700" cy="5185062"/>
          </a:xfrm>
        </p:spPr>
        <p:txBody>
          <a:bodyPr wrap="square">
            <a:normAutofit/>
          </a:bodyPr>
          <a:lstStyle/>
          <a:p>
            <a:pPr>
              <a:spcBef>
                <a:spcPts val="0"/>
              </a:spcBef>
              <a:spcAft>
                <a:spcPts val="0"/>
              </a:spcAft>
            </a:pPr>
            <a:r>
              <a:rPr sz="1700"/>
              <a:t>Hugsum okkur nú lausn af magnesíum- og baríumjónum í sama styrk. CO32– jónum er bætt hægt út í.</a:t>
            </a:r>
          </a:p>
          <a:p>
            <a:pPr>
              <a:spcBef>
                <a:spcPts val="0"/>
              </a:spcBef>
              <a:spcAft>
                <a:spcPts val="0"/>
              </a:spcAft>
            </a:pPr>
            <a:endParaRPr lang="en-US" dirty="0"/>
          </a:p>
          <a:p>
            <a:pPr>
              <a:spcBef>
                <a:spcPts val="0"/>
              </a:spcBef>
              <a:spcAft>
                <a:spcPts val="0"/>
              </a:spcAft>
            </a:pPr>
            <a:r>
              <a:rPr sz="1700"/>
              <a:t>Ksp BaCO3 = 1.6 × 10–9</a:t>
            </a:r>
          </a:p>
          <a:p>
            <a:pPr>
              <a:spcBef>
                <a:spcPts val="0"/>
              </a:spcBef>
              <a:spcAft>
                <a:spcPts val="0"/>
              </a:spcAft>
            </a:pPr>
            <a:endParaRPr lang="en-US" dirty="0"/>
          </a:p>
          <a:p>
            <a:pPr>
              <a:spcBef>
                <a:spcPts val="0"/>
              </a:spcBef>
              <a:spcAft>
                <a:spcPts val="0"/>
              </a:spcAft>
            </a:pPr>
            <a:r>
              <a:rPr sz="1700"/>
              <a:t>Ksp MgCO3 = ~1 × 10–5</a:t>
            </a:r>
          </a:p>
          <a:p>
            <a:pPr>
              <a:spcBef>
                <a:spcPts val="0"/>
              </a:spcBef>
              <a:spcAft>
                <a:spcPts val="0"/>
              </a:spcAft>
            </a:pPr>
            <a:endParaRPr lang="en-US" dirty="0"/>
          </a:p>
          <a:p>
            <a:pPr>
              <a:spcBef>
                <a:spcPts val="0"/>
              </a:spcBef>
              <a:spcAft>
                <a:spcPts val="0"/>
              </a:spcAft>
            </a:pPr>
            <a:r>
              <a:rPr sz="1700"/>
              <a:t>Enn er hægt að nota muninn á leysni til að aðskilja katjónirnar ef CO32– jónum er bætt mjög varlega út í.</a:t>
            </a:r>
          </a:p>
          <a:p>
            <a:pPr>
              <a:spcBef>
                <a:spcPts val="0"/>
              </a:spcBef>
              <a:spcAft>
                <a:spcPts val="0"/>
              </a:spcAft>
            </a:pPr>
            <a:endParaRPr lang="en-US" dirty="0"/>
          </a:p>
          <a:p>
            <a:pPr>
              <a:spcBef>
                <a:spcPts val="0"/>
              </a:spcBef>
              <a:spcAft>
                <a:spcPts val="0"/>
              </a:spcAft>
            </a:pPr>
            <a:r>
              <a:rPr sz="1700"/>
              <a:t>Hvaða karbónatflóki mun falla fyrst út?</a:t>
            </a:r>
          </a:p>
          <a:p>
            <a:pPr>
              <a:spcBef>
                <a:spcPts val="0"/>
              </a:spcBef>
              <a:spcAft>
                <a:spcPts val="0"/>
              </a:spcAft>
            </a:pPr>
            <a:endParaRPr lang="en-US" dirty="0"/>
          </a:p>
          <a:p>
            <a:pPr lvl="1">
              <a:spcBef>
                <a:spcPts val="0"/>
              </a:spcBef>
              <a:spcAft>
                <a:spcPts val="0"/>
              </a:spcAft>
            </a:pPr>
            <a:r>
              <a:rPr sz="1700"/>
              <a:t>Við getum ekki alltaf bara borið saman Ksp gildi til að svara þessari spurningu...</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42429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Valbundin útfelling</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Hvenær er hægt að nota Ksp gildi eingöngu til að spá fyrir um hvaða efnasamband fellur fyrst út?</a:t>
            </a:r>
          </a:p>
          <a:p>
            <a:pPr>
              <a:spcBef>
                <a:spcPts val="0"/>
              </a:spcBef>
              <a:spcAft>
                <a:spcPts val="0"/>
              </a:spcAft>
            </a:pPr>
            <a:endParaRPr lang="en-US" dirty="0"/>
          </a:p>
          <a:p>
            <a:pPr marL="457200" indent="-457200">
              <a:spcBef>
                <a:spcPts val="0"/>
              </a:spcBef>
              <a:spcAft>
                <a:spcPts val="0"/>
              </a:spcAft>
              <a:buFont typeface="+mj-lt"/>
              <a:buAutoNum type="arabicParenR"/>
            </a:pPr>
            <a:r>
              <a:rPr sz="1700"/>
              <a:t>Báðar jónirnar sem á að aðskilja verða að hafa sama upphafsstyrk.</a:t>
            </a:r>
          </a:p>
          <a:p>
            <a:pPr marL="457200" indent="-457200">
              <a:spcBef>
                <a:spcPts val="0"/>
              </a:spcBef>
              <a:spcAft>
                <a:spcPts val="0"/>
              </a:spcAft>
              <a:buFont typeface="+mj-lt"/>
              <a:buAutoNum type="arabicParenR"/>
            </a:pPr>
            <a:r>
              <a:rPr sz="1700"/>
              <a:t>Bæði efnasamböndin verða að hafa sama katjón : anjón hlutfall.</a:t>
            </a:r>
          </a:p>
          <a:p>
            <a:pPr>
              <a:spcBef>
                <a:spcPts val="0"/>
              </a:spcBef>
              <a:spcAft>
                <a:spcPts val="0"/>
              </a:spcAft>
            </a:pPr>
            <a:endParaRPr lang="en-US" dirty="0"/>
          </a:p>
          <a:p>
            <a:pPr>
              <a:spcBef>
                <a:spcPts val="0"/>
              </a:spcBef>
              <a:spcAft>
                <a:spcPts val="0"/>
              </a:spcAft>
            </a:pPr>
            <a:r>
              <a:rPr sz="1700"/>
              <a:t>Bæði þessi skilyrði verða að vera uppfyllt. Ef ekki, þarf að framkvæma útreikninga til að ákvarða hvaða efnasamband fellur fyrst út.</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55535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257800" cy="424583"/>
          </a:xfrm>
        </p:spPr>
        <p:txBody>
          <a:bodyPr wrap="none">
            <a:normAutofit/>
          </a:bodyPr>
          <a:lstStyle/>
          <a:p>
            <a:r>
              <a:rPr sz="2300"/>
              <a:t>Mynd 15.5</a:t>
            </a:r>
          </a:p>
        </p:txBody>
      </p:sp>
      <p:sp>
        <p:nvSpPr>
          <p:cNvPr id="7" name="Figure Legend"/>
          <p:cNvSpPr>
            <a:spLocks noGrp="1"/>
          </p:cNvSpPr>
          <p:nvPr>
            <p:ph idx="13"/>
          </p:nvPr>
        </p:nvSpPr>
        <p:spPr>
          <a:xfrm>
            <a:off x="457199" y="4918365"/>
            <a:ext cx="8058151" cy="1271731"/>
          </a:xfrm>
        </p:spPr>
        <p:txBody>
          <a:bodyPr>
            <a:normAutofit/>
          </a:bodyPr>
          <a:lstStyle/>
          <a:p>
            <a:r>
              <a:rPr/>
              <a:t>Hægt er að bæta segavarnarlyfjum í blóð sem bindast Ca2+-jónum í blóðvatni og koma í veg fyrir að blóðið storkni. (framlag: breytt verk eftir Neeta Lind)</a:t>
            </a:r>
          </a:p>
        </p:txBody>
      </p:sp>
      <p:pic>
        <p:nvPicPr>
          <p:cNvPr id="9" name="Figure" descr="slide_0026_img_002.png"/>
          <p:cNvPicPr>
            <a:picLocks noChangeAspect="1"/>
          </p:cNvPicPr>
          <p:nvPr/>
        </p:nvPicPr>
        <p:blipFill>
          <a:blip r:embed="rId2"/>
          <a:srcRect l="-62229" r="-62229"/>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74407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257800" cy="424583"/>
          </a:xfrm>
        </p:spPr>
        <p:txBody>
          <a:bodyPr wrap="none">
            <a:normAutofit/>
          </a:bodyPr>
          <a:lstStyle/>
          <a:p>
            <a:r>
              <a:rPr sz="2300"/>
              <a:t>Mynd 15.6</a:t>
            </a:r>
          </a:p>
        </p:txBody>
      </p:sp>
      <p:sp>
        <p:nvSpPr>
          <p:cNvPr id="7" name="Figure Legend"/>
          <p:cNvSpPr>
            <a:spLocks noGrp="1"/>
          </p:cNvSpPr>
          <p:nvPr>
            <p:ph idx="13"/>
          </p:nvPr>
        </p:nvSpPr>
        <p:spPr>
          <a:xfrm>
            <a:off x="457199" y="4918365"/>
            <a:ext cx="8058151" cy="1271731"/>
          </a:xfrm>
        </p:spPr>
        <p:txBody>
          <a:bodyPr>
            <a:normAutofit/>
          </a:bodyPr>
          <a:lstStyle/>
          <a:p>
            <a:r>
              <a:rPr/>
              <a:t>Skólphreinsistöðvar, eins og þessi, fjarlægja mengunarefni úr skólpi áður en vatninu er hleypt aftur út í náttúruna. (inneign: „eutrophication&amp;hypoxia“/WikimediaCommons)</a:t>
            </a:r>
          </a:p>
        </p:txBody>
      </p:sp>
      <p:pic>
        <p:nvPicPr>
          <p:cNvPr id="9" name="Figure" descr="slide_0027_img_002.png"/>
          <p:cNvPicPr>
            <a:picLocks noChangeAspect="1"/>
          </p:cNvPicPr>
          <p:nvPr/>
        </p:nvPicPr>
        <p:blipFill>
          <a:blip r:embed="rId2"/>
          <a:srcRect l="-27792" r="-27792"/>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92632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Dæmi 15.13</a:t>
            </a:r>
          </a:p>
        </p:txBody>
      </p:sp>
      <p:sp>
        <p:nvSpPr>
          <p:cNvPr id="4" name="Content Placeholder 3"/>
          <p:cNvSpPr>
            <a:spLocks noGrp="1"/>
          </p:cNvSpPr>
          <p:nvPr>
            <p:ph idx="13"/>
          </p:nvPr>
        </p:nvSpPr>
        <p:spPr/>
        <p:txBody>
          <a:bodyPr/>
          <a:lstStyle/>
          <a:p>
            <a:endParaRPr lang="en-US"/>
          </a:p>
        </p:txBody>
      </p:sp>
      <p:pic>
        <p:nvPicPr>
          <p:cNvPr id="7171" name="Picture 2" descr="slide_0028_img_002.png"/>
          <p:cNvPicPr>
            <a:picLocks noChangeAspect="1"/>
          </p:cNvPicPr>
          <p:nvPr/>
        </p:nvPicPr>
        <p:blipFill>
          <a:blip r:embed="rId2"/>
          <a:srcRect/>
          <a:stretch>
            <a:fillRect/>
          </a:stretch>
        </p:blipFill>
        <p:spPr>
          <a:xfrm>
            <a:off x="743383" y="1682894"/>
            <a:ext cx="7603148" cy="2057832"/>
          </a:xfrm>
          <a:prstGeom prst="rect">
            <a:avLst/>
          </a:prstGeom>
        </p:spPr>
      </p:pic>
      <p:sp>
        <p:nvSpPr>
          <p:cNvPr id="717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7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17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97867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Hæfniviðmið</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15.2 Lewis sýrur og basar</a:t>
            </a:r>
          </a:p>
          <a:p>
            <a:pPr lvl="1">
              <a:spcBef>
                <a:spcPts val="0"/>
              </a:spcBef>
              <a:spcAft>
                <a:spcPts val="0"/>
              </a:spcAft>
            </a:pPr>
            <a:r>
              <a:rPr sz="1700"/>
              <a:t>Útskýra Lewis líkanið í sýru-basa efnafræði</a:t>
            </a:r>
          </a:p>
          <a:p>
            <a:pPr lvl="1">
              <a:spcBef>
                <a:spcPts val="0"/>
              </a:spcBef>
              <a:spcAft>
                <a:spcPts val="0"/>
              </a:spcAft>
            </a:pPr>
            <a:r>
              <a:rPr sz="1700"/>
              <a:t>Skrifa jöfnur fyrir myndun viðbótarefna og flókinna jóna</a:t>
            </a:r>
          </a:p>
          <a:p>
            <a:pPr lvl="1">
              <a:spcBef>
                <a:spcPts val="0"/>
              </a:spcBef>
              <a:spcAft>
                <a:spcPts val="0"/>
              </a:spcAft>
            </a:pPr>
            <a:r>
              <a:rPr sz="1700"/>
              <a:t>Framkvæma jafnvægisútreikninga sem fela í sér myndunarfastar</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37766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Lewis sýrur og basar</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Brønsted-Lowry líkanið á aðeins við um efnahvörf sem fela í sér flutning róteinda (H+).</a:t>
            </a:r>
          </a:p>
          <a:p>
            <a:pPr>
              <a:spcBef>
                <a:spcPts val="0"/>
              </a:spcBef>
              <a:spcAft>
                <a:spcPts val="0"/>
              </a:spcAft>
            </a:pPr>
            <a:endParaRPr lang="en-US" dirty="0"/>
          </a:p>
          <a:p>
            <a:pPr>
              <a:spcBef>
                <a:spcPts val="0"/>
              </a:spcBef>
              <a:spcAft>
                <a:spcPts val="0"/>
              </a:spcAft>
            </a:pPr>
            <a:r>
              <a:rPr sz="1700"/>
              <a:t>G.N. Lewis (1923) – Minna takmarkandi líkan</a:t>
            </a:r>
          </a:p>
          <a:p>
            <a:pPr lvl="1">
              <a:spcBef>
                <a:spcPts val="0"/>
              </a:spcBef>
              <a:spcAft>
                <a:spcPts val="0"/>
              </a:spcAft>
            </a:pPr>
            <a:r>
              <a:rPr sz="1700"/>
              <a:t>Lewis sýra þiggur rafeindapar</a:t>
            </a:r>
          </a:p>
          <a:p>
            <a:pPr lvl="1">
              <a:spcBef>
                <a:spcPts val="0"/>
              </a:spcBef>
              <a:spcAft>
                <a:spcPts val="0"/>
              </a:spcAft>
            </a:pPr>
            <a:r>
              <a:rPr sz="1700"/>
              <a:t>Lewis basi gefur rafeindapar</a:t>
            </a:r>
          </a:p>
          <a:p>
            <a:pPr>
              <a:spcBef>
                <a:spcPts val="0"/>
              </a:spcBef>
              <a:spcAft>
                <a:spcPts val="0"/>
              </a:spcAft>
            </a:pPr>
            <a:endParaRPr lang="en-US" dirty="0"/>
          </a:p>
          <a:p>
            <a:pPr>
              <a:spcBef>
                <a:spcPts val="0"/>
              </a:spcBef>
              <a:spcAft>
                <a:spcPts val="0"/>
              </a:spcAft>
            </a:pPr>
            <a:r>
              <a:rPr sz="1700"/>
              <a:t>Lewis sýru-basa efnahvarf myndar myndefni með hnitgilt samgilt tengi.</a:t>
            </a:r>
          </a:p>
          <a:p>
            <a:pPr>
              <a:spcBef>
                <a:spcPts val="0"/>
              </a:spcBef>
              <a:spcAft>
                <a:spcPts val="0"/>
              </a:spcAft>
            </a:pPr>
            <a:endParaRPr lang="en-US" dirty="0"/>
          </a:p>
          <a:p>
            <a:pPr>
              <a:spcBef>
                <a:spcPts val="0"/>
              </a:spcBef>
              <a:spcAft>
                <a:spcPts val="0"/>
              </a:spcAft>
            </a:pPr>
            <a:r>
              <a:rPr sz="1700"/>
              <a:t>Við verðum nú að hugsa út frá því hvað rafeindirnar eru að gera í efnahvarfi.</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9208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Gjafasamgilt tengi</a:t>
            </a:r>
          </a:p>
        </p:txBody>
      </p:sp>
      <p:sp>
        <p:nvSpPr>
          <p:cNvPr id="3" name="Content Placeholder 2"/>
          <p:cNvSpPr>
            <a:spLocks noGrp="1"/>
          </p:cNvSpPr>
          <p:nvPr>
            <p:ph idx="1"/>
          </p:nvPr>
        </p:nvSpPr>
        <p:spPr/>
        <p:txBody>
          <a:bodyPr/>
          <a:lstStyle/>
          <a:p>
            <a:r>
              <a:rPr/>
              <a:t>Gjafasamgilt tengi (eða gjafatengi): Tegund tengis sem myndast þegar önnur frumeindin í tenginu leggur til báðar tengirafeindirnar.</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24150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257800" cy="0"/>
          </a:xfrm>
        </p:spPr>
        <p:txBody>
          <a:bodyPr wrap="none">
            <a:normAutofit/>
          </a:bodyPr>
          <a:lstStyle/>
          <a:p>
            <a:pPr>
              <a:spcBef>
                <a:spcPts val="0"/>
              </a:spcBef>
              <a:spcAft>
                <a:spcPts val="0"/>
              </a:spcAft>
            </a:pPr>
            <a:r>
              <a:rPr sz="2300"/>
              <a:t>Ótölusett mynd 15.1</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This figure shows two reactions represented with Lewis structures. The first shows an O atom bonded to two H atoms. The O atom has two lone pairs of electrons. There is a plus sign and then an H atom with a superscript positive sign followed by a right-facing arrow. The next Lewis structure is in brackets and shows an O atom bonded to three H atoms. There is one lone pair of electrons on the O atom. Outside of the brackets is a superscript positive sign. The second reaction shows an N atom bonded to three H atoms. The N atom has one lone pair of electrons. There is a plus sign and then an H superscript positive sign. After the H superscript positive sign is a right-facing arrow. The next Lewis structure is in brackets. It shows an N atom bonded to four H atoms. There is a superscript positive sign outside the brackets."/>
          <p:cNvPicPr>
            <a:picLocks noChangeAspect="1"/>
          </p:cNvPicPr>
          <p:nvPr/>
        </p:nvPicPr>
        <p:blipFill>
          <a:blip r:embed="rId2" cstate="email">
            <a:extLst>
              <a:ext uri="{28A0092B-C50C-407E-A947-70E740481C1C}">
                <a14:useLocalDpi xmlns:a14="http://schemas.microsoft.com/office/drawing/2010/main" val="0"/>
              </a:ext>
            </a:extLst>
          </a:blip>
          <a:srcRect t="-11697" b="-11697"/>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62272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Lewis-basi: Rafeindaparagjafi</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Margar efnategundir sem geta hegðað sér sem Brønsted-Lowry basar geta einnig hegðað sér sem Lewis-basar.</a:t>
            </a:r>
          </a:p>
          <a:p>
            <a:pPr>
              <a:spcBef>
                <a:spcPts val="0"/>
              </a:spcBef>
              <a:spcAft>
                <a:spcPts val="0"/>
              </a:spcAft>
            </a:pPr>
            <a:endParaRPr lang="en-US" dirty="0"/>
          </a:p>
          <a:p>
            <a:pPr>
              <a:spcBef>
                <a:spcPts val="0"/>
              </a:spcBef>
              <a:spcAft>
                <a:spcPts val="0"/>
              </a:spcAft>
            </a:pPr>
            <a:r>
              <a:rPr sz="1700"/>
              <a:t>Til þess að efnategund geti tekið við róteind verður hún að innihalda frumeind sem hefur stakt rafeindapar.</a:t>
            </a:r>
          </a:p>
          <a:p>
            <a:pPr>
              <a:spcBef>
                <a:spcPts val="0"/>
              </a:spcBef>
              <a:spcAft>
                <a:spcPts val="0"/>
              </a:spcAft>
            </a:pPr>
            <a:endParaRPr lang="en-US" dirty="0"/>
          </a:p>
          <a:p>
            <a:pPr>
              <a:spcBef>
                <a:spcPts val="0"/>
              </a:spcBef>
              <a:spcAft>
                <a:spcPts val="0"/>
              </a:spcAft>
            </a:pPr>
            <a:r>
              <a:rPr sz="1700"/>
              <a:t>Anjónir og hlutlausar sameindir með stök rafeindapör (amín, vatn o.s.frv.) geta verkað sem Lewis-basar.</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86274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Lewis-sýra: Rafeindaparaþegi</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Róteind (H+) getur verkað bæði sem Brønsted-Lowry sýra og Lewis-sýra.</a:t>
            </a:r>
          </a:p>
          <a:p>
            <a:pPr>
              <a:spcBef>
                <a:spcPts val="0"/>
              </a:spcBef>
              <a:spcAft>
                <a:spcPts val="0"/>
              </a:spcAft>
            </a:pPr>
            <a:endParaRPr lang="en-US" dirty="0"/>
          </a:p>
          <a:p>
            <a:pPr>
              <a:spcBef>
                <a:spcPts val="0"/>
              </a:spcBef>
              <a:spcAft>
                <a:spcPts val="0"/>
              </a:spcAft>
            </a:pPr>
            <a:r>
              <a:rPr sz="1700"/>
              <a:t>En flestar Lewis-sýrur eru ekki Brønsted-Lowry sýrur.</a:t>
            </a:r>
          </a:p>
          <a:p>
            <a:pPr>
              <a:spcBef>
                <a:spcPts val="0"/>
              </a:spcBef>
              <a:spcAft>
                <a:spcPts val="0"/>
              </a:spcAft>
            </a:pPr>
            <a:endParaRPr lang="en-US" dirty="0"/>
          </a:p>
          <a:p>
            <a:pPr>
              <a:spcBef>
                <a:spcPts val="0"/>
              </a:spcBef>
              <a:spcAft>
                <a:spcPts val="0"/>
              </a:spcAft>
            </a:pPr>
            <a:r>
              <a:rPr sz="1700"/>
              <a:t>Katjónir og rafeindasnauðar sameindir geta verkað sem Lewis-sýrur.</a:t>
            </a:r>
          </a:p>
          <a:p>
            <a:pPr>
              <a:spcBef>
                <a:spcPts val="0"/>
              </a:spcBef>
              <a:spcAft>
                <a:spcPts val="0"/>
              </a:spcAft>
            </a:pPr>
            <a:endParaRPr lang="en-US" dirty="0"/>
          </a:p>
          <a:p>
            <a:pPr>
              <a:spcBef>
                <a:spcPts val="0"/>
              </a:spcBef>
              <a:spcAft>
                <a:spcPts val="0"/>
              </a:spcAft>
            </a:pPr>
            <a:r>
              <a:rPr sz="1700"/>
              <a:t>Lewis-líkanið stækkar verulega fjölda þeirra efnategunda sem teljast til sýra.</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92459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Lewis-sýru-basa samskeyti</a:t>
            </a:r>
          </a:p>
        </p:txBody>
      </p:sp>
      <p:sp>
        <p:nvSpPr>
          <p:cNvPr id="3" name="Content Placeholder 2"/>
          <p:cNvSpPr>
            <a:spLocks noGrp="1"/>
          </p:cNvSpPr>
          <p:nvPr>
            <p:ph idx="1"/>
          </p:nvPr>
        </p:nvSpPr>
        <p:spPr/>
        <p:txBody>
          <a:bodyPr/>
          <a:lstStyle/>
          <a:p>
            <a:r>
              <a:rPr/>
              <a:t>Lewis-sýru-basa samskeyti: Efnasamband sem inniheldur hjásetutengi myndað milli Lewis-sýru og Lewis-basa.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42789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257800" cy="0"/>
          </a:xfrm>
        </p:spPr>
        <p:txBody>
          <a:bodyPr wrap="none">
            <a:normAutofit/>
          </a:bodyPr>
          <a:lstStyle/>
          <a:p>
            <a:pPr>
              <a:spcBef>
                <a:spcPts val="0"/>
              </a:spcBef>
              <a:spcAft>
                <a:spcPts val="0"/>
              </a:spcAft>
            </a:pPr>
            <a:r>
              <a:rPr sz="2300"/>
              <a:t>Ótölusett mynd 15.2</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36_img_002.png"/>
          <p:cNvPicPr>
            <a:picLocks noChangeAspect="1"/>
          </p:cNvPicPr>
          <p:nvPr/>
        </p:nvPicPr>
        <p:blipFill>
          <a:blip r:embed="rId4"/>
          <a:srcRect t="-7118" b="-7118"/>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23538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257800" cy="0"/>
          </a:xfrm>
        </p:spPr>
        <p:txBody>
          <a:bodyPr wrap="none">
            <a:normAutofit/>
          </a:bodyPr>
          <a:lstStyle/>
          <a:p>
            <a:pPr>
              <a:spcBef>
                <a:spcPts val="0"/>
              </a:spcBef>
              <a:spcAft>
                <a:spcPts val="0"/>
              </a:spcAft>
            </a:pPr>
            <a:r>
              <a:rPr sz="2300"/>
              <a:t>Ótölusett mynd 15.3</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1047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257800" cy="0"/>
          </a:xfrm>
        </p:spPr>
        <p:txBody>
          <a:bodyPr wrap="none">
            <a:normAutofit/>
          </a:bodyPr>
          <a:lstStyle/>
          <a:p>
            <a:pPr>
              <a:spcBef>
                <a:spcPts val="0"/>
              </a:spcBef>
              <a:spcAft>
                <a:spcPts val="0"/>
              </a:spcAft>
            </a:pPr>
            <a:r>
              <a:rPr sz="2300"/>
              <a:t>Ótölusett mynd 15.4</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slide_0038_img_002.png"/>
          <p:cNvPicPr>
            <a:picLocks noChangeAspect="1"/>
          </p:cNvPicPr>
          <p:nvPr/>
        </p:nvPicPr>
        <p:blipFill>
          <a:blip r:embed="rId2"/>
          <a:srcRect t="-35677" b="-35677"/>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00813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257800" cy="0"/>
          </a:xfrm>
        </p:spPr>
        <p:txBody>
          <a:bodyPr wrap="none">
            <a:normAutofit/>
          </a:bodyPr>
          <a:lstStyle/>
          <a:p>
            <a:pPr>
              <a:spcBef>
                <a:spcPts val="0"/>
              </a:spcBef>
              <a:spcAft>
                <a:spcPts val="0"/>
              </a:spcAft>
            </a:pPr>
            <a:r>
              <a:rPr sz="2300"/>
              <a:t>Ótölusett mynd 15.5</a:t>
            </a:r>
          </a:p>
        </p:txBody>
      </p:sp>
      <p:sp>
        <p:nvSpPr>
          <p:cNvPr id="7" name="Figure Legend" hidden="1"/>
          <p:cNvSpPr>
            <a:spLocks noGrp="1"/>
          </p:cNvSpPr>
          <p:nvPr>
            <p:ph idx="13"/>
          </p:nvPr>
        </p:nvSpPr>
        <p:spPr/>
        <p:txBody>
          <a:bodyPr>
            <a:normAutofit/>
          </a:bodyPr>
          <a:lstStyle/>
          <a:p>
            <a:endParaRPr lang="en-US" sz="1600" dirty="0"/>
          </a:p>
        </p:txBody>
      </p:sp>
      <p:pic>
        <p:nvPicPr>
          <p:cNvPr id="9219" name="Picture 2" descr="slide_0039_img_002.png"/>
          <p:cNvPicPr>
            <a:picLocks noChangeAspect="1"/>
          </p:cNvPicPr>
          <p:nvPr/>
        </p:nvPicPr>
        <p:blipFill>
          <a:blip r:embed="rId4"/>
          <a:srcRect/>
          <a:stretch>
            <a:fillRect/>
          </a:stretch>
        </p:blipFill>
        <p:spPr>
          <a:xfrm>
            <a:off x="543173" y="1430627"/>
            <a:ext cx="8044913" cy="3328410"/>
          </a:xfrm>
          <a:prstGeom prst="rect">
            <a:avLst/>
          </a:prstGeom>
        </p:spPr>
      </p:pic>
      <p:sp>
        <p:nvSpPr>
          <p:cNvPr id="922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2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22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38565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Flókajónir</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Margir Lewis sýru-basa addúktar eru flókajónir.</a:t>
            </a:r>
          </a:p>
          <a:p>
            <a:pPr>
              <a:spcBef>
                <a:spcPts val="0"/>
              </a:spcBef>
              <a:spcAft>
                <a:spcPts val="0"/>
              </a:spcAft>
            </a:pPr>
            <a:endParaRPr lang="en-US" dirty="0"/>
          </a:p>
          <a:p>
            <a:pPr>
              <a:spcBef>
                <a:spcPts val="0"/>
              </a:spcBef>
              <a:spcAft>
                <a:spcPts val="0"/>
              </a:spcAft>
            </a:pPr>
            <a:r>
              <a:rPr sz="1700"/>
              <a:t>Flókajónir eru fjölatóma jónir sem samanstanda af miðjuatómi, venjulega hliðarmálmi, sem er umkringt jónum eða sameindum sem kallast bindihópar.</a:t>
            </a:r>
          </a:p>
          <a:p>
            <a:pPr>
              <a:spcBef>
                <a:spcPts val="0"/>
              </a:spcBef>
              <a:spcAft>
                <a:spcPts val="0"/>
              </a:spcAft>
            </a:pPr>
            <a:endParaRPr lang="en-US" dirty="0"/>
          </a:p>
          <a:p>
            <a:pPr>
              <a:spcBef>
                <a:spcPts val="0"/>
              </a:spcBef>
              <a:spcAft>
                <a:spcPts val="0"/>
              </a:spcAft>
            </a:pPr>
            <a:r>
              <a:rPr sz="1700"/>
              <a:t>Þessir bindihópar eru Lewis-basar.</a:t>
            </a:r>
          </a:p>
          <a:p>
            <a:pPr>
              <a:spcBef>
                <a:spcPts val="0"/>
              </a:spcBef>
              <a:spcAft>
                <a:spcPts val="0"/>
              </a:spcAft>
            </a:pPr>
            <a:endParaRPr lang="en-US" dirty="0"/>
          </a:p>
        </p:txBody>
      </p:sp>
      <p:pic>
        <p:nvPicPr>
          <p:cNvPr id="6" name="Figure" descr="slide_0040_img_002.png"/>
          <p:cNvPicPr>
            <a:picLocks noChangeAspect="1"/>
          </p:cNvPicPr>
          <p:nvPr/>
        </p:nvPicPr>
        <p:blipFill>
          <a:blip r:embed="rId2"/>
          <a:srcRect l="-9895" r="-9895"/>
          <a:stretch>
            <a:fillRect/>
          </a:stretch>
        </p:blipFill>
        <p:spPr>
          <a:xfrm>
            <a:off x="2223654" y="3766310"/>
            <a:ext cx="4924857" cy="2137856"/>
          </a:xfrm>
          <a:prstGeom prst="rect">
            <a:avLst/>
          </a:prstGeom>
        </p:spPr>
      </p:pic>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031331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Flóknar jónir</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Hleðsla flóknu jónarinnar er jöfn summu hleðslna bindihópanna og miðjuatómsins.</a:t>
            </a:r>
          </a:p>
          <a:p>
            <a:pPr>
              <a:spcBef>
                <a:spcPts val="0"/>
              </a:spcBef>
              <a:spcAft>
                <a:spcPts val="0"/>
              </a:spcAft>
            </a:pPr>
            <a:endParaRPr lang="en-US" dirty="0"/>
          </a:p>
          <a:p>
            <a:pPr>
              <a:spcBef>
                <a:spcPts val="0"/>
              </a:spcBef>
              <a:spcAft>
                <a:spcPts val="0"/>
              </a:spcAft>
            </a:pPr>
            <a:r>
              <a:rPr sz="1700"/>
              <a:t>Ekki er hægt að spá fyrir um formúlu flókinnar jónar; hún verður að vera ákvörðuð með tilraunum.</a:t>
            </a:r>
          </a:p>
          <a:p>
            <a:pPr>
              <a:spcBef>
                <a:spcPts val="0"/>
              </a:spcBef>
              <a:spcAft>
                <a:spcPts val="0"/>
              </a:spcAft>
            </a:pPr>
            <a:endParaRPr lang="en-US" dirty="0"/>
          </a:p>
          <a:p>
            <a:pPr>
              <a:spcBef>
                <a:spcPts val="0"/>
              </a:spcBef>
              <a:spcAft>
                <a:spcPts val="0"/>
              </a:spcAft>
            </a:pPr>
            <a:r>
              <a:rPr sz="1700"/>
              <a:t>Tengin milli miðjuatóms og bindihóps eru hnitgildistengi.</a:t>
            </a:r>
          </a:p>
          <a:p>
            <a:pPr>
              <a:spcBef>
                <a:spcPts val="0"/>
              </a:spcBef>
              <a:spcAft>
                <a:spcPts val="0"/>
              </a:spcAft>
            </a:pPr>
            <a:endParaRPr lang="en-US" dirty="0"/>
          </a:p>
          <a:p>
            <a:pPr>
              <a:spcBef>
                <a:spcPts val="0"/>
              </a:spcBef>
              <a:spcAft>
                <a:spcPts val="0"/>
              </a:spcAft>
            </a:pPr>
            <a:r>
              <a:rPr sz="1700"/>
              <a:t>Flóknar jónir eru stundum kallaðar hnitflókar.</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509584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Jafnvægi flókajóna, myndunarfasti (Kf)</a:t>
            </a:r>
          </a:p>
        </p:txBody>
      </p:sp>
      <p:sp>
        <p:nvSpPr>
          <p:cNvPr id="3" name="Content Placeholder 2"/>
          <p:cNvSpPr>
            <a:spLocks noGrp="1"/>
          </p:cNvSpPr>
          <p:nvPr>
            <p:ph idx="1"/>
          </p:nvPr>
        </p:nvSpPr>
        <p:spPr/>
        <p:txBody>
          <a:bodyPr/>
          <a:lstStyle/>
          <a:p>
            <a:pPr marL="0" indent="0" algn="ctr">
              <a:buNone/>
            </a:pPr>
            <a:r>
              <a:rPr/>
              <a:t>Cu+ (aq) + 2CN– (aq) ⇌ Cu(CN)2– (aq)</a:t>
            </a:r>
          </a:p>
          <a:p>
            <a:pPr marL="0" indent="0" algn="ctr">
              <a:buNone/>
            </a:pPr>
            <a:r>
              <a:rPr/>
              <a:t>Flókajón</a:t>
            </a:r>
          </a:p>
          <a:p>
            <a:endParaRPr lang="en-US" b="1" dirty="0"/>
          </a:p>
          <a:p>
            <a:r>
              <a:rPr/>
              <a:t>Myndunarfasti (Kf): Jafnvægisfasti fyrir myndun flókajónar beint úr efnisþáttum hennar.</a:t>
            </a:r>
          </a:p>
          <a:p>
            <a:endParaRPr lang="en-US" dirty="0"/>
          </a:p>
          <a:p>
            <a:r>
              <a:rPr/>
              <a:t>Þessi Kf gildi eru almennt mjög há.</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838711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Klofningarfasti (Kd)</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Andhverfa myndunarfastans (Kf) er klofningarfastinn (Kd).</a:t>
            </a:r>
          </a:p>
          <a:p>
            <a:pPr>
              <a:spcBef>
                <a:spcPts val="0"/>
              </a:spcBef>
              <a:spcAft>
                <a:spcPts val="0"/>
              </a:spcAft>
            </a:pPr>
            <a:endParaRPr lang="en-US" dirty="0"/>
          </a:p>
          <a:p>
            <a:pPr>
              <a:spcBef>
                <a:spcPts val="0"/>
              </a:spcBef>
              <a:spcAft>
                <a:spcPts val="0"/>
              </a:spcAft>
            </a:pPr>
            <a:r>
              <a:rPr sz="1700"/>
              <a:t>Klofningarfastinn (Kd) er jafnvægisfasti fyrir niðurbrot flókajónar í efnisþætti sína í lausn.</a:t>
            </a:r>
          </a:p>
          <a:p>
            <a:pPr>
              <a:spcBef>
                <a:spcPts val="0"/>
              </a:spcBef>
              <a:spcAft>
                <a:spcPts val="0"/>
              </a:spcAft>
            </a:pPr>
            <a:endParaRPr lang="en-US" dirty="0"/>
          </a:p>
          <a:p>
            <a:pPr marL="0" indent="0" algn="ctr">
              <a:spcBef>
                <a:spcPts val="0"/>
              </a:spcBef>
              <a:spcAft>
                <a:spcPts val="0"/>
              </a:spcAft>
              <a:buNone/>
            </a:pPr>
            <a:r>
              <a:rPr sz="1700"/>
              <a:t>Cu(CN)2– (aq) ⇌ Cu+ (aq) + 2CN– (aq)</a:t>
            </a:r>
          </a:p>
          <a:p>
            <a:pPr>
              <a:spcBef>
                <a:spcPts val="0"/>
              </a:spcBef>
              <a:spcAft>
                <a:spcPts val="0"/>
              </a:spcAft>
            </a:pPr>
            <a:endParaRPr lang="en-US" dirty="0"/>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684183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257800" cy="424583"/>
          </a:xfrm>
        </p:spPr>
        <p:txBody>
          <a:bodyPr wrap="none">
            <a:normAutofit/>
          </a:bodyPr>
          <a:lstStyle/>
          <a:p>
            <a:r>
              <a:rPr sz="2300"/>
              <a:t>Dæmi 15.14</a:t>
            </a:r>
          </a:p>
        </p:txBody>
      </p:sp>
      <p:sp>
        <p:nvSpPr>
          <p:cNvPr id="7" name="Figure Legend" hidden="1"/>
          <p:cNvSpPr>
            <a:spLocks noGrp="1"/>
          </p:cNvSpPr>
          <p:nvPr>
            <p:ph idx="13"/>
          </p:nvPr>
        </p:nvSpPr>
        <p:spPr/>
        <p:txBody>
          <a:bodyPr>
            <a:normAutofit/>
          </a:bodyPr>
          <a:lstStyle/>
          <a:p>
            <a:endParaRPr lang="en-US" sz="1600" dirty="0"/>
          </a:p>
        </p:txBody>
      </p:sp>
      <p:pic>
        <p:nvPicPr>
          <p:cNvPr id="8195" name="Picture 2" descr="slide_0044_img_002.png"/>
          <p:cNvPicPr>
            <a:picLocks noChangeAspect="1"/>
          </p:cNvPicPr>
          <p:nvPr/>
        </p:nvPicPr>
        <p:blipFill>
          <a:blip r:embed="rId2"/>
          <a:srcRect/>
          <a:stretch>
            <a:fillRect/>
          </a:stretch>
        </p:blipFill>
        <p:spPr>
          <a:xfrm>
            <a:off x="645588" y="1693863"/>
            <a:ext cx="7656748" cy="2072339"/>
          </a:xfrm>
          <a:prstGeom prst="rect">
            <a:avLst/>
          </a:prstGeom>
        </p:spPr>
      </p:pic>
      <p:sp>
        <p:nvSpPr>
          <p:cNvPr id="81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35655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15.3 Tengd jafnvægi</a:t>
            </a:r>
          </a:p>
          <a:p>
            <a:pPr lvl="1"/>
            <a:r>
              <a:rPr/>
              <a:t>Lýsa dæmum um kerfi sem fela í sér tvö (eða fleiri) tengd efnajafnvægi</a:t>
            </a:r>
          </a:p>
          <a:p>
            <a:pPr lvl="1"/>
            <a:r>
              <a:rPr/>
              <a:t>Reikna styrk hvarfefna og myndefna fyrir tengd jafnvægikerfi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376171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Tengd jafnvægi</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Stundum þarf fleiri en eitt jafnvægi til að lýsa ferli.</a:t>
            </a:r>
          </a:p>
          <a:p>
            <a:pPr>
              <a:spcBef>
                <a:spcPts val="0"/>
              </a:spcBef>
              <a:spcAft>
                <a:spcPts val="0"/>
              </a:spcAft>
            </a:pPr>
            <a:endParaRPr lang="en-US" dirty="0"/>
          </a:p>
          <a:p>
            <a:pPr>
              <a:spcBef>
                <a:spcPts val="0"/>
              </a:spcBef>
              <a:spcAft>
                <a:spcPts val="0"/>
              </a:spcAft>
            </a:pPr>
            <a:r>
              <a:rPr sz="1700"/>
              <a:t>Dæmi:</a:t>
            </a:r>
          </a:p>
          <a:p>
            <a:pPr lvl="1">
              <a:spcBef>
                <a:spcPts val="0"/>
              </a:spcBef>
              <a:spcAft>
                <a:spcPts val="0"/>
              </a:spcAft>
            </a:pPr>
            <a:r>
              <a:rPr sz="1700"/>
              <a:t>Að leysa upp jónískt fast efni með sterkri sýru.</a:t>
            </a:r>
          </a:p>
          <a:p>
            <a:pPr lvl="1">
              <a:spcBef>
                <a:spcPts val="0"/>
              </a:spcBef>
              <a:spcAft>
                <a:spcPts val="0"/>
              </a:spcAft>
            </a:pPr>
            <a:r>
              <a:rPr sz="1700"/>
              <a:t>Að leysa upp torleyst fast efni með myndun flókinna jóna.</a:t>
            </a:r>
          </a:p>
          <a:p>
            <a:pPr lvl="1">
              <a:spcBef>
                <a:spcPts val="0"/>
              </a:spcBef>
              <a:spcAft>
                <a:spcPts val="0"/>
              </a:spcAft>
            </a:pPr>
            <a:r>
              <a:rPr sz="1700"/>
              <a:t>Karbónatefnafræðin í höfunum okkar…</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912805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Að leysa upp botnfall</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Tvær aðferðir til að leysa upp efnasambönd sem eru torleysanleg (botnfall).</a:t>
            </a:r>
          </a:p>
          <a:p>
            <a:pPr>
              <a:spcBef>
                <a:spcPts val="0"/>
              </a:spcBef>
              <a:spcAft>
                <a:spcPts val="0"/>
              </a:spcAft>
            </a:pPr>
            <a:endParaRPr lang="en-US" dirty="0"/>
          </a:p>
          <a:p>
            <a:pPr marL="457200" indent="-457200">
              <a:spcBef>
                <a:spcPts val="0"/>
              </a:spcBef>
              <a:spcAft>
                <a:spcPts val="0"/>
              </a:spcAft>
              <a:buFont typeface="+mj-lt"/>
              <a:buAutoNum type="arabicParenR"/>
            </a:pPr>
            <a:r>
              <a:rPr sz="1700"/>
              <a:t>Bæta við sterkri sýru til að hvarfast við basískar anjónir eða ammoníak í efnasambandinu.</a:t>
            </a:r>
          </a:p>
          <a:p>
            <a:pPr marL="457200" indent="-457200">
              <a:spcBef>
                <a:spcPts val="0"/>
              </a:spcBef>
              <a:spcAft>
                <a:spcPts val="0"/>
              </a:spcAft>
              <a:buFont typeface="+mj-lt"/>
              <a:buAutoNum type="arabicParenR"/>
            </a:pPr>
            <a:r>
              <a:rPr sz="1700"/>
              <a:t>Bæta við bindli (Lewis-basa) sem getur hvarfast við málmkatjónina og myndað flókið jón.</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039330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Að leysa upp botnfall með sterkri sýru</a:t>
            </a:r>
          </a:p>
        </p:txBody>
      </p:sp>
      <p:sp>
        <p:nvSpPr>
          <p:cNvPr id="3" name="Content Placeholder 2"/>
          <p:cNvSpPr>
            <a:spLocks noGrp="1"/>
          </p:cNvSpPr>
          <p:nvPr>
            <p:ph idx="1"/>
          </p:nvPr>
        </p:nvSpPr>
        <p:spPr>
          <a:xfrm>
            <a:off x="628650" y="955965"/>
            <a:ext cx="7886700" cy="4613562"/>
          </a:xfrm>
        </p:spPr>
        <p:txBody>
          <a:bodyPr wrap="square">
            <a:normAutofit/>
          </a:bodyPr>
          <a:lstStyle/>
          <a:p>
            <a:pPr>
              <a:spcBef>
                <a:spcPts val="0"/>
              </a:spcBef>
              <a:spcAft>
                <a:spcPts val="0"/>
              </a:spcAft>
            </a:pPr>
            <a:r>
              <a:rPr sz="1700"/>
              <a:t>Eins og við vitum öll núna, mynda sterkar sýrur H3O+ í vatni.</a:t>
            </a:r>
          </a:p>
          <a:p>
            <a:pPr>
              <a:spcBef>
                <a:spcPts val="0"/>
              </a:spcBef>
              <a:spcAft>
                <a:spcPts val="0"/>
              </a:spcAft>
            </a:pPr>
            <a:endParaRPr lang="en-US" dirty="0"/>
          </a:p>
          <a:p>
            <a:pPr>
              <a:spcBef>
                <a:spcPts val="0"/>
              </a:spcBef>
              <a:spcAft>
                <a:spcPts val="0"/>
              </a:spcAft>
            </a:pPr>
            <a:r>
              <a:rPr sz="1700"/>
              <a:t>Ef þetta H3O+ getur hvarfast við anjónina (eða NH3) í flókanum, þá er hægt að nota sterkar sýrur til að leysa upp efnasambönd sem annars hefðu mjög litla vatnsleysni.</a:t>
            </a:r>
          </a:p>
          <a:p>
            <a:pPr>
              <a:spcBef>
                <a:spcPts val="0"/>
              </a:spcBef>
              <a:spcAft>
                <a:spcPts val="0"/>
              </a:spcAft>
            </a:pPr>
            <a:endParaRPr lang="en-US" dirty="0"/>
          </a:p>
          <a:p>
            <a:pPr>
              <a:spcBef>
                <a:spcPts val="0"/>
              </a:spcBef>
              <a:spcAft>
                <a:spcPts val="0"/>
              </a:spcAft>
            </a:pPr>
            <a:r>
              <a:rPr sz="1700"/>
              <a:t>Eftirfarandi tegundir efnasambanda hafa tilhneigingu til að hafa aukna vatnsleysni í viðurvist sterkrar sýru:</a:t>
            </a:r>
          </a:p>
          <a:p>
            <a:pPr>
              <a:spcBef>
                <a:spcPts val="0"/>
              </a:spcBef>
              <a:spcAft>
                <a:spcPts val="0"/>
              </a:spcAft>
            </a:pPr>
            <a:endParaRPr lang="en-US" dirty="0"/>
          </a:p>
          <a:p>
            <a:pPr marL="457200" indent="-457200">
              <a:spcBef>
                <a:spcPts val="0"/>
              </a:spcBef>
              <a:spcAft>
                <a:spcPts val="0"/>
              </a:spcAft>
              <a:buFont typeface="+mj-lt"/>
              <a:buAutoNum type="arabicParenR"/>
            </a:pPr>
            <a:r>
              <a:rPr sz="1700"/>
              <a:t>Allir flókar sem innihalda hýdroxíð (OH–) sem anjón.</a:t>
            </a:r>
          </a:p>
          <a:p>
            <a:pPr marL="457200" indent="-457200">
              <a:spcBef>
                <a:spcPts val="0"/>
              </a:spcBef>
              <a:spcAft>
                <a:spcPts val="0"/>
              </a:spcAft>
              <a:buFont typeface="+mj-lt"/>
              <a:buAutoNum type="arabicParenR"/>
            </a:pPr>
            <a:r>
              <a:rPr sz="1700"/>
              <a:t>Margir flókar sem innihalda NH3 eða anjón sem er veikur basi.</a:t>
            </a:r>
            <a:endParaRPr lang="en-US" sz="2100" b="1" dirty="0">
              <a:solidFill>
                <a:srgbClr val="FF0000"/>
              </a:solidFill>
            </a:endParaRPr>
          </a:p>
          <a:p>
            <a:pPr>
              <a:spcBef>
                <a:spcPts val="0"/>
              </a:spcBef>
              <a:spcAft>
                <a:spcPts val="0"/>
              </a:spcAft>
            </a:pPr>
            <a:endParaRPr lang="en-US" dirty="0"/>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29684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square">
            <a:normAutofit/>
          </a:bodyPr>
          <a:lstStyle/>
          <a:p>
            <a:r>
              <a:rPr sz="2000"/>
              <a:t>Að leysa upp hýdroxíðsambönd með sterkum sýrum</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Dæmi: Að leysa upp Zn(OH)2(s) í sterkri sýrulausn.</a:t>
            </a:r>
          </a:p>
          <a:p>
            <a:pPr>
              <a:spcBef>
                <a:spcPts val="0"/>
              </a:spcBef>
              <a:spcAft>
                <a:spcPts val="0"/>
              </a:spcAft>
            </a:pPr>
            <a:endParaRPr lang="en-US" dirty="0"/>
          </a:p>
          <a:p>
            <a:pPr>
              <a:spcBef>
                <a:spcPts val="0"/>
              </a:spcBef>
              <a:spcAft>
                <a:spcPts val="0"/>
              </a:spcAft>
            </a:pPr>
            <a:r>
              <a:rPr sz="1700"/>
              <a:t>Þetta efnahvarf á sér stað sem tvö jafnvægi:</a:t>
            </a:r>
          </a:p>
          <a:p>
            <a:pPr>
              <a:spcBef>
                <a:spcPts val="0"/>
              </a:spcBef>
              <a:spcAft>
                <a:spcPts val="0"/>
              </a:spcAft>
            </a:pPr>
            <a:endParaRPr lang="en-US" dirty="0"/>
          </a:p>
          <a:p>
            <a:pPr marL="342900" lvl="1" indent="-68580">
              <a:spcBef>
                <a:spcPts val="0"/>
              </a:spcBef>
              <a:spcAft>
                <a:spcPts val="0"/>
              </a:spcAft>
              <a:buNone/>
            </a:pPr>
            <a:r>
              <a:rPr sz="1700"/>
              <a:t>Zn(OH)2(s) ⇌ Zn2+(aq) + 2OH–(aq) Upplausn á Zn(OH)2</a:t>
            </a:r>
          </a:p>
          <a:p>
            <a:pPr marL="342900" lvl="1" indent="-68580">
              <a:spcBef>
                <a:spcPts val="0"/>
              </a:spcBef>
              <a:spcAft>
                <a:spcPts val="0"/>
              </a:spcAft>
              <a:buNone/>
            </a:pPr>
            <a:r>
              <a:rPr sz="1700"/>
              <a:t>+ 2H+(aq) + 2OH–(aq) ⇌ 2H2O Hlutleysing á OH–</a:t>
            </a:r>
          </a:p>
          <a:p>
            <a:pPr marL="0" indent="-68580">
              <a:spcBef>
                <a:spcPts val="0"/>
              </a:spcBef>
              <a:spcAft>
                <a:spcPts val="0"/>
              </a:spcAft>
              <a:buNone/>
            </a:pPr>
            <a:endParaRPr lang="en-US" u="sng" dirty="0">
              <a:sym typeface="Wingdings" pitchFamily="2" charset="2"/>
            </a:endParaRPr>
          </a:p>
          <a:p>
            <a:pPr marL="342900" lvl="1" indent="-68580">
              <a:spcBef>
                <a:spcPts val="0"/>
              </a:spcBef>
              <a:spcAft>
                <a:spcPts val="0"/>
              </a:spcAft>
              <a:buNone/>
            </a:pPr>
            <a:r>
              <a:rPr sz="1700"/>
              <a:t>Zn(OH)2(s) + 2H+(aq) →Zn2+(aq) + 2H2O(l)</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619456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841248"/>
          </a:xfrm>
        </p:spPr>
        <p:txBody>
          <a:bodyPr wrap="square">
            <a:normAutofit/>
          </a:bodyPr>
          <a:lstStyle/>
          <a:p>
            <a:r>
              <a:rPr sz="1500"/>
              <a:t>Að leysa upp hýdroxíð-innihaldandi efnasambönd með sterkum sýrum</a:t>
            </a:r>
          </a:p>
        </p:txBody>
      </p:sp>
      <p:sp>
        <p:nvSpPr>
          <p:cNvPr id="3" name="Content Placeholder 2"/>
          <p:cNvSpPr>
            <a:spLocks noGrp="1"/>
          </p:cNvSpPr>
          <p:nvPr>
            <p:ph idx="1"/>
          </p:nvPr>
        </p:nvSpPr>
        <p:spPr>
          <a:xfrm>
            <a:off x="628650" y="955965"/>
            <a:ext cx="7886700" cy="4696690"/>
          </a:xfrm>
        </p:spPr>
        <p:txBody>
          <a:bodyPr wrap="square">
            <a:normAutofit/>
          </a:bodyPr>
          <a:lstStyle/>
          <a:p>
            <a:pPr>
              <a:spcBef>
                <a:spcPts val="0"/>
              </a:spcBef>
              <a:spcAft>
                <a:spcPts val="0"/>
              </a:spcAft>
            </a:pPr>
            <a:r>
              <a:rPr sz="1700"/>
              <a:t>Þetta uppleysingarferli má útskýra með lögmáli Le Châteliers.</a:t>
            </a:r>
          </a:p>
          <a:p>
            <a:pPr>
              <a:spcBef>
                <a:spcPts val="0"/>
              </a:spcBef>
              <a:spcAft>
                <a:spcPts val="0"/>
              </a:spcAft>
            </a:pPr>
            <a:endParaRPr lang="en-US" dirty="0"/>
          </a:p>
          <a:p>
            <a:pPr>
              <a:spcBef>
                <a:spcPts val="0"/>
              </a:spcBef>
              <a:spcAft>
                <a:spcPts val="0"/>
              </a:spcAft>
            </a:pPr>
            <a:r>
              <a:rPr sz="1700"/>
              <a:t>Með því að róteinda OH–(aq) með H3O+(aq) til að mynda H2O(l), er myndefni í raun fjarlægt úr fyrsta jafnvæginu.</a:t>
            </a:r>
          </a:p>
          <a:p>
            <a:pPr>
              <a:spcBef>
                <a:spcPts val="0"/>
              </a:spcBef>
              <a:spcAft>
                <a:spcPts val="0"/>
              </a:spcAft>
            </a:pPr>
            <a:endParaRPr lang="en-US" dirty="0"/>
          </a:p>
          <a:p>
            <a:pPr>
              <a:spcBef>
                <a:spcPts val="0"/>
              </a:spcBef>
              <a:spcAft>
                <a:spcPts val="0"/>
              </a:spcAft>
            </a:pPr>
            <a:r>
              <a:rPr sz="1700"/>
              <a:t>Lögmál Le Châteliers segir að ef myndefni er fjarlægt, þá mun jafnvægið hliðrast til hægri til að búa til meira myndefni. Þetta leiðir til meiri uppleysingar á Zn(OH)2(s).</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540831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257800" cy="0"/>
          </a:xfrm>
        </p:spPr>
        <p:txBody>
          <a:bodyPr wrap="none">
            <a:normAutofit/>
          </a:bodyPr>
          <a:lstStyle/>
          <a:p>
            <a:r>
              <a:rPr sz="2300"/>
              <a:t>Myndun flóka</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Sumir Lewis-basar geta leyst upp jónaefni ef þau innihalda málmjónir sem mynda flókajónir með þessum tegundum.</a:t>
            </a:r>
          </a:p>
          <a:p>
            <a:pPr>
              <a:spcBef>
                <a:spcPts val="0"/>
              </a:spcBef>
              <a:spcAft>
                <a:spcPts val="0"/>
              </a:spcAft>
            </a:pPr>
            <a:endParaRPr lang="en-US" dirty="0"/>
          </a:p>
          <a:p>
            <a:pPr>
              <a:spcBef>
                <a:spcPts val="0"/>
              </a:spcBef>
              <a:spcAft>
                <a:spcPts val="0"/>
              </a:spcAft>
            </a:pPr>
            <a:r>
              <a:rPr sz="1700"/>
              <a:t>Eins og við viðbót sterkrar sýru eru mörg jafnvægi að verki:</a:t>
            </a:r>
          </a:p>
          <a:p>
            <a:pPr marL="342900" lvl="1" indent="0">
              <a:spcBef>
                <a:spcPts val="0"/>
              </a:spcBef>
              <a:spcAft>
                <a:spcPts val="0"/>
              </a:spcAft>
              <a:buNone/>
            </a:pPr>
            <a:r>
              <a:rPr sz="1700"/>
              <a:t>Zn(OH)2 (s) ⇌ Zn2+ (aq) + 2OH– (aq) Ksp = 4 × 10–17</a:t>
            </a:r>
          </a:p>
          <a:p>
            <a:pPr marL="0" indent="0">
              <a:spcBef>
                <a:spcPts val="0"/>
              </a:spcBef>
              <a:spcAft>
                <a:spcPts val="0"/>
              </a:spcAft>
              <a:buNone/>
            </a:pPr>
            <a:r>
              <a:rPr sz="1700"/>
              <a:t>+ Zn2+ (aq) + 4NH3 (aq) ⇌ Zn(NH3)42+ (aq) Kf = 3.6 × 108</a:t>
            </a:r>
          </a:p>
          <a:p>
            <a:pPr marL="0" indent="0">
              <a:spcBef>
                <a:spcPts val="0"/>
              </a:spcBef>
              <a:spcAft>
                <a:spcPts val="0"/>
              </a:spcAft>
              <a:buNone/>
            </a:pPr>
            <a:endParaRPr lang="en-US" sz="2000" baseline="30000" dirty="0">
              <a:sym typeface="Wingdings" pitchFamily="2" charset="2"/>
            </a:endParaRPr>
          </a:p>
          <a:p>
            <a:pPr marL="342900" lvl="1" indent="0">
              <a:spcBef>
                <a:spcPts val="0"/>
              </a:spcBef>
              <a:spcAft>
                <a:spcPts val="0"/>
              </a:spcAft>
              <a:buNone/>
            </a:pPr>
            <a:r>
              <a:rPr sz="1700"/>
              <a:t>Zn(OH)2 (s) + 4NH3 (aq) ⇌ Zn(NH3)42+ (aq) + 2OH– (aq)</a:t>
            </a:r>
          </a:p>
          <a:p>
            <a:pPr marL="0" indent="0">
              <a:spcBef>
                <a:spcPts val="0"/>
              </a:spcBef>
              <a:spcAft>
                <a:spcPts val="0"/>
              </a:spcAft>
              <a:buNone/>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746697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257800" cy="424583"/>
          </a:xfrm>
        </p:spPr>
        <p:txBody>
          <a:bodyPr wrap="none">
            <a:normAutofit/>
          </a:bodyPr>
          <a:lstStyle/>
          <a:p>
            <a:r>
              <a:rPr sz="2300"/>
              <a:t>Mynd 15.7</a:t>
            </a:r>
          </a:p>
        </p:txBody>
      </p:sp>
      <p:sp>
        <p:nvSpPr>
          <p:cNvPr id="7" name="Figure Legend"/>
          <p:cNvSpPr>
            <a:spLocks noGrp="1"/>
          </p:cNvSpPr>
          <p:nvPr>
            <p:ph idx="13"/>
          </p:nvPr>
        </p:nvSpPr>
        <p:spPr>
          <a:xfrm>
            <a:off x="457199" y="4918366"/>
            <a:ext cx="8058151" cy="1035626"/>
          </a:xfrm>
        </p:spPr>
        <p:txBody>
          <a:bodyPr wrap="square">
            <a:normAutofit/>
          </a:bodyPr>
          <a:lstStyle/>
          <a:p>
            <a:pPr>
              <a:spcBef>
                <a:spcPts val="0"/>
              </a:spcBef>
              <a:spcAft>
                <a:spcPts val="0"/>
              </a:spcAft>
            </a:pPr>
            <a:r>
              <a:rPr sz="1700"/>
              <a:t>Heilbrigð kóralrif (a) styðja við þétt og fjölbreytt sjávarlíf þvert á fæðukeðju hafsins. En þegar kóralar geta ekki byggt upp og viðhaldið kalsíumkarbónatgrindum sínum á fullnægjandi hátt vegna of mikillar súrnunar sjávar, getur óheilbrigða rifið (b) aðeins hýst lítið brot af þeim tegundum sem áður voru, og staðbundin fæðukeðja byrjar að hrynja. (framlag a: breyting á verki frá NOAA Photo Library; framlag b: breyting á verki frá „prilfish“/Flickr)</a:t>
            </a:r>
            <a:endParaRPr lang="en-US" sz="2100" dirty="0"/>
          </a:p>
          <a:p>
            <a:pPr>
              <a:spcBef>
                <a:spcPts val="0"/>
              </a:spcBef>
              <a:spcAft>
                <a:spcPts val="0"/>
              </a:spcAft>
            </a:pPr>
            <a:endParaRPr lang="en-US" sz="1600" dirty="0"/>
          </a:p>
        </p:txBody>
      </p:sp>
      <p:pic>
        <p:nvPicPr>
          <p:cNvPr id="8" name="Figure" descr="This figure contains two photographs of coral reefs. In a, a colorful reef that includes hues of purple and pink corals is shown in blue green water with fish swimming in the background. In b, grey-green mossy looking coral is shown in a blue aquatic environment. This photo does not have the colorful appearance or fish that were shown in figure a."/>
          <p:cNvPicPr>
            <a:picLocks noChangeAspect="1"/>
          </p:cNvPicPr>
          <p:nvPr/>
        </p:nvPicPr>
        <p:blipFill>
          <a:blip r:embed="rId2" cstate="email">
            <a:extLst>
              <a:ext uri="{28A0092B-C50C-407E-A947-70E740481C1C}">
                <a14:useLocalDpi xmlns:a14="http://schemas.microsoft.com/office/drawing/2010/main" val="0"/>
              </a:ext>
            </a:extLst>
          </a:blip>
          <a:srcRect t="-4824" b="-4824"/>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209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257800" cy="424583"/>
          </a:xfrm>
        </p:spPr>
        <p:txBody>
          <a:bodyPr wrap="none">
            <a:normAutofit/>
          </a:bodyPr>
          <a:lstStyle/>
          <a:p>
            <a:r>
              <a:rPr sz="2300"/>
              <a:t>Mynd 15.8</a:t>
            </a:r>
          </a:p>
        </p:txBody>
      </p:sp>
      <p:sp>
        <p:nvSpPr>
          <p:cNvPr id="7" name="Figure Legend"/>
          <p:cNvSpPr>
            <a:spLocks noGrp="1"/>
          </p:cNvSpPr>
          <p:nvPr>
            <p:ph idx="13"/>
          </p:nvPr>
        </p:nvSpPr>
        <p:spPr>
          <a:xfrm>
            <a:off x="457199" y="4918365"/>
            <a:ext cx="8058151" cy="1271731"/>
          </a:xfrm>
        </p:spPr>
        <p:txBody>
          <a:bodyPr>
            <a:normAutofit/>
          </a:bodyPr>
          <a:lstStyle/>
          <a:p>
            <a:r>
              <a:rPr/>
              <a:t>Kristall af steindinni hýdroxýlapatíti, Ca5(PO4)3OH, er sýndur hér. Hreint apatít er hvítt, en líkt og margar aðrar steindir er þetta sýni litað vegna tilvistar óhreininda.</a:t>
            </a:r>
          </a:p>
        </p:txBody>
      </p:sp>
      <p:pic>
        <p:nvPicPr>
          <p:cNvPr id="8" name="Figure" descr="This figure includes an image of two large light blue apatite crystals in a mineral conglomerate that includes white, grey, and tan crystals. The blue apatite crystals have a dull, dusty, or powdered appearance."/>
          <p:cNvPicPr>
            <a:picLocks noChangeAspect="1"/>
          </p:cNvPicPr>
          <p:nvPr/>
        </p:nvPicPr>
        <p:blipFill>
          <a:blip r:embed="rId2" cstate="email">
            <a:extLst>
              <a:ext uri="{28A0092B-C50C-407E-A947-70E740481C1C}">
                <a14:useLocalDpi xmlns:a14="http://schemas.microsoft.com/office/drawing/2010/main" val="0"/>
              </a:ext>
            </a:extLst>
          </a:blip>
          <a:srcRect l="-17869" r="-17869"/>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007025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257800" cy="424583"/>
          </a:xfrm>
        </p:spPr>
        <p:txBody>
          <a:bodyPr wrap="none">
            <a:normAutofit/>
          </a:bodyPr>
          <a:lstStyle/>
          <a:p>
            <a:r>
              <a:rPr sz="2300"/>
              <a:t>Mynd 15.9</a:t>
            </a:r>
          </a:p>
        </p:txBody>
      </p:sp>
      <p:sp>
        <p:nvSpPr>
          <p:cNvPr id="7" name="Figure Legend"/>
          <p:cNvSpPr>
            <a:spLocks noGrp="1"/>
          </p:cNvSpPr>
          <p:nvPr>
            <p:ph idx="13"/>
          </p:nvPr>
        </p:nvSpPr>
        <p:spPr>
          <a:xfrm>
            <a:off x="457199" y="4918365"/>
            <a:ext cx="8058151" cy="1271731"/>
          </a:xfrm>
        </p:spPr>
        <p:txBody>
          <a:bodyPr>
            <a:normAutofit/>
          </a:bodyPr>
          <a:lstStyle/>
          <a:p>
            <a:r>
              <a:rPr/>
              <a:t>Flúoríð, sem finnst í mörgum tannkremum, hjálpar til við að koma í veg fyrir tannskemmdir (mynd: Kerry Ceszyk).</a:t>
            </a:r>
          </a:p>
        </p:txBody>
      </p:sp>
      <p:pic>
        <p:nvPicPr>
          <p:cNvPr id="10" name="Figure" descr="slide_0054_img_002.png"/>
          <p:cNvPicPr>
            <a:picLocks noChangeAspect="1"/>
          </p:cNvPicPr>
          <p:nvPr/>
        </p:nvPicPr>
        <p:blipFill>
          <a:blip r:embed="rId2"/>
          <a:srcRect t="-2446" b="-244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959583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257800" cy="0"/>
          </a:xfrm>
        </p:spPr>
        <p:txBody>
          <a:bodyPr wrap="none">
            <a:normAutofit/>
          </a:bodyPr>
          <a:lstStyle/>
          <a:p>
            <a:pPr>
              <a:spcBef>
                <a:spcPts val="0"/>
              </a:spcBef>
              <a:spcAft>
                <a:spcPts val="0"/>
              </a:spcAft>
            </a:pPr>
            <a:r>
              <a:rPr sz="2300"/>
              <a:t>Ótölusett mynd 15.7</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55_img_002.png"/>
          <p:cNvPicPr>
            <a:picLocks noChangeAspect="1"/>
          </p:cNvPicPr>
          <p:nvPr/>
        </p:nvPicPr>
        <p:blipFill>
          <a:blip r:embed="rId2"/>
          <a:srcRect l="-9895" r="-989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968303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257800" cy="424583"/>
          </a:xfrm>
        </p:spPr>
        <p:txBody>
          <a:bodyPr wrap="none">
            <a:normAutofit/>
          </a:bodyPr>
          <a:lstStyle/>
          <a:p>
            <a:r>
              <a:rPr sz="2300"/>
              <a:t>Dæmi 15.16</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chemical reaction is shown using structural formulas. On the left, A g superscript plus is followed by a plus sign, the number 2, and a structure in brackets. The structure is composed of a central S atom which has O atoms single bonded above, right, and below. A second S atom is single bonded to the left. Each of these bonded atoms has 6 dots around it. Outside the brackets is a superscript 2 negative. Following a bidirectional arrow is a structure in brackets with a central A g atom. To the left and right, S atoms are single bonded to the A g atom. Each of these S atoms has four dots around it, and an S atom connected with a single bond moving out from the central A g atom, forming the ends of the structure. Each of these atoms has three O atoms attached with single bonds above, below, and at the end of the structure. Each O atom has six dots around it. Outside the brackets is a superscript 3 negative."/>
          <p:cNvPicPr>
            <a:picLocks noChangeAspect="1"/>
          </p:cNvPicPr>
          <p:nvPr/>
        </p:nvPicPr>
        <p:blipFill>
          <a:blip r:embed="rId2" cstate="email">
            <a:extLst>
              <a:ext uri="{28A0092B-C50C-407E-A947-70E740481C1C}">
                <a14:useLocalDpi xmlns:a14="http://schemas.microsoft.com/office/drawing/2010/main" val="0"/>
              </a:ext>
            </a:extLst>
          </a:blip>
          <a:srcRect t="-73323" b="-73323"/>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861006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CC-BY 4.0 alþjóðlegu leyfi; heimilt er að afrita það eða breyta því en geta skal uppruna frá OpenStax, Rice University og taka skal fram ef breytingar hafa verið gerðar.</a:t>
            </a:r>
          </a:p>
          <a:p>
            <a:pPr>
              <a:spcBef>
                <a:spcPts val="0"/>
              </a:spcBef>
              <a:spcAft>
                <a:spcPts val="0"/>
              </a:spcAft>
            </a:pPr>
            <a:endParaRPr lang="en-US" sz="1600"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95820576"/>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695</TotalTime>
  <Words>2368</Words>
  <Application>Microsoft Macintosh PowerPoint</Application>
  <PresentationFormat>On-screen Show (4:3)</PresentationFormat>
  <Paragraphs>257</Paragraphs>
  <Slides>57</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65" baseType="lpstr">
      <vt:lpstr>Osaka</vt:lpstr>
      <vt:lpstr>Arial</vt:lpstr>
      <vt:lpstr>Calibri</vt:lpstr>
      <vt:lpstr>Calibri Light</vt:lpstr>
      <vt:lpstr>Times</vt:lpstr>
      <vt:lpstr>Times New Roman</vt:lpstr>
      <vt:lpstr>Office Theme</vt:lpstr>
      <vt:lpstr>Equation</vt:lpstr>
      <vt:lpstr>PowerPoint Presentation</vt:lpstr>
      <vt:lpstr>Chapter Outline</vt:lpstr>
      <vt:lpstr>Figure 15.1</vt:lpstr>
      <vt:lpstr>Learning Objectives</vt:lpstr>
      <vt:lpstr>Revisiting Solubility and Precipitation</vt:lpstr>
      <vt:lpstr>Figure 15.2</vt:lpstr>
      <vt:lpstr>Solubility Product Constant, Ksp</vt:lpstr>
      <vt:lpstr>Interpreting the Solubility Expression and  Ksp </vt:lpstr>
      <vt:lpstr>Ksp and Water Solubility</vt:lpstr>
      <vt:lpstr>Calculating Ksp  Given Solubility</vt:lpstr>
      <vt:lpstr>Ksp and the Common Ion Effect</vt:lpstr>
      <vt:lpstr>Ksp and the Common Ion Effect</vt:lpstr>
      <vt:lpstr>Example 15.3</vt:lpstr>
      <vt:lpstr>Example 15.4</vt:lpstr>
      <vt:lpstr>Figure 15.3</vt:lpstr>
      <vt:lpstr>Example 15.6</vt:lpstr>
      <vt:lpstr>Figure 15.4</vt:lpstr>
      <vt:lpstr>Solubility and Precipitates </vt:lpstr>
      <vt:lpstr>Precipitate Formation</vt:lpstr>
      <vt:lpstr>Ksp and Precipitate Formation</vt:lpstr>
      <vt:lpstr>Ksp and Precipitate Formation</vt:lpstr>
      <vt:lpstr>Selective Precipitation</vt:lpstr>
      <vt:lpstr>Selective Precipitation</vt:lpstr>
      <vt:lpstr>Selective Precipitation</vt:lpstr>
      <vt:lpstr>Selective Precipitation</vt:lpstr>
      <vt:lpstr>Figure 15.5</vt:lpstr>
      <vt:lpstr>Figure 15.6</vt:lpstr>
      <vt:lpstr>Example 15.13</vt:lpstr>
      <vt:lpstr>Learning Objectives</vt:lpstr>
      <vt:lpstr>Lewis Acids and Bases</vt:lpstr>
      <vt:lpstr>Coordinate Covalent Bond</vt:lpstr>
      <vt:lpstr>Unfigure 15.1</vt:lpstr>
      <vt:lpstr>Lewis Base: Electron Pair Donor</vt:lpstr>
      <vt:lpstr>Lewis Acid: Electron Pair Acceptor</vt:lpstr>
      <vt:lpstr>Lewis Acid-Base Adduct</vt:lpstr>
      <vt:lpstr>Unfigure 15.2</vt:lpstr>
      <vt:lpstr>Unfigure 15.3</vt:lpstr>
      <vt:lpstr>Unfigure 15.4</vt:lpstr>
      <vt:lpstr>Unfigure 15.5</vt:lpstr>
      <vt:lpstr>Complex Ions</vt:lpstr>
      <vt:lpstr>Complex Ions</vt:lpstr>
      <vt:lpstr>Complex Ion Equilibria, Formation Constant (Kf)</vt:lpstr>
      <vt:lpstr>Dissociation Constant (Kd)</vt:lpstr>
      <vt:lpstr>Example 15.14</vt:lpstr>
      <vt:lpstr>Learning Objectives</vt:lpstr>
      <vt:lpstr>Coupled Equilibria</vt:lpstr>
      <vt:lpstr>Dissolving Precipitates</vt:lpstr>
      <vt:lpstr>Dissolving Precipitates with Strong Acid</vt:lpstr>
      <vt:lpstr>Dissolving Hydroxide Containing Compounds with Strong  Acids</vt:lpstr>
      <vt:lpstr>Dissolving Hydroxide Containing Compounds with Strong  Acids</vt:lpstr>
      <vt:lpstr>Complex Formation</vt:lpstr>
      <vt:lpstr>Figure 15.7</vt:lpstr>
      <vt:lpstr>Figure 15.8</vt:lpstr>
      <vt:lpstr>Figure 15.9</vt:lpstr>
      <vt:lpstr>Unfigure 15.7</vt:lpstr>
      <vt:lpstr>Example 15.16</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15 - Equilibria of Other Reaction Classes</dc:title>
  <dc:creator>Spuddy McSpare</dc:creator>
  <cp:lastModifiedBy>Microsoft Office User</cp:lastModifiedBy>
  <cp:revision>107</cp:revision>
  <dcterms:created xsi:type="dcterms:W3CDTF">2012-06-04T02:13:36Z</dcterms:created>
  <dcterms:modified xsi:type="dcterms:W3CDTF">2019-08-20T15:57:49Z</dcterms:modified>
</cp:coreProperties>
</file>