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docProps/app.xml" ContentType="application/vnd.openxmlformats-officedocument.extended-properties+xml"/>
  <Override PartName="/docProps/core.xml" ContentType="application/vnd.openxmlformats-package.core-properties+xml"/>
  <Override PartName="/ppt/drawings/vmlDrawing1.vml" ContentType="application/vnd.openxmlformats-officedocument.vmlDrawing"/>
  <Override PartName="/ppt/drawings/vmlDrawing10.vml" ContentType="application/vnd.openxmlformats-officedocument.vmlDrawing"/>
  <Override PartName="/ppt/drawings/vmlDrawing11.vml" ContentType="application/vnd.openxmlformats-officedocument.vmlDrawing"/>
  <Override PartName="/ppt/drawings/vmlDrawing12.vml" ContentType="application/vnd.openxmlformats-officedocument.vmlDrawing"/>
  <Override PartName="/ppt/drawings/vmlDrawing13.vml" ContentType="application/vnd.openxmlformats-officedocument.vmlDrawing"/>
  <Override PartName="/ppt/drawings/vmlDrawing14.vml" ContentType="application/vnd.openxmlformats-officedocument.vmlDrawing"/>
  <Override PartName="/ppt/drawings/vmlDrawing15.vml" ContentType="application/vnd.openxmlformats-officedocument.vmlDrawing"/>
  <Override PartName="/ppt/drawings/vmlDrawing16.vml" ContentType="application/vnd.openxmlformats-officedocument.vmlDrawing"/>
  <Override PartName="/ppt/drawings/vmlDrawing17.vml" ContentType="application/vnd.openxmlformats-officedocument.vmlDrawing"/>
  <Override PartName="/ppt/drawings/vmlDrawing18.vml" ContentType="application/vnd.openxmlformats-officedocument.vmlDrawing"/>
  <Override PartName="/ppt/drawings/vmlDrawing19.vml" ContentType="application/vnd.openxmlformats-officedocument.vmlDrawing"/>
  <Override PartName="/ppt/drawings/vmlDrawing2.vml" ContentType="application/vnd.openxmlformats-officedocument.vmlDrawing"/>
  <Override PartName="/ppt/drawings/vmlDrawing20.vml" ContentType="application/vnd.openxmlformats-officedocument.vmlDrawing"/>
  <Override PartName="/ppt/drawings/vmlDrawing3.vml" ContentType="application/vnd.openxmlformats-officedocument.vmlDrawing"/>
  <Override PartName="/ppt/drawings/vmlDrawing4.vml" ContentType="application/vnd.openxmlformats-officedocument.vmlDrawing"/>
  <Override PartName="/ppt/drawings/vmlDrawing5.vml" ContentType="application/vnd.openxmlformats-officedocument.vmlDrawing"/>
  <Override PartName="/ppt/drawings/vmlDrawing6.vml" ContentType="application/vnd.openxmlformats-officedocument.vmlDrawing"/>
  <Override PartName="/ppt/drawings/vmlDrawing7.vml" ContentType="application/vnd.openxmlformats-officedocument.vmlDrawing"/>
  <Override PartName="/ppt/drawings/vmlDrawing8.vml" ContentType="application/vnd.openxmlformats-officedocument.vmlDrawing"/>
  <Override PartName="/ppt/drawings/vmlDrawing9.vml" ContentType="application/vnd.openxmlformats-officedocument.vmlDrawing"/>
  <Override PartName="/ppt/embeddings/oleObject1.bin" ContentType="application/vnd.openxmlformats-officedocument.oleObject"/>
  <Override PartName="/ppt/embeddings/oleObject10.bin" ContentType="application/vnd.openxmlformats-officedocument.oleObject"/>
  <Override PartName="/ppt/embeddings/oleObject11.bin" ContentType="application/vnd.openxmlformats-officedocument.oleObject"/>
  <Override PartName="/ppt/embeddings/oleObject12.bin" ContentType="application/vnd.openxmlformats-officedocument.oleObject"/>
  <Override PartName="/ppt/embeddings/oleObject13.bin" ContentType="application/vnd.openxmlformats-officedocument.oleObject"/>
  <Override PartName="/ppt/embeddings/oleObject14.bin" ContentType="application/vnd.openxmlformats-officedocument.oleObject"/>
  <Override PartName="/ppt/embeddings/oleObject15.bin" ContentType="application/vnd.openxmlformats-officedocument.oleObject"/>
  <Override PartName="/ppt/embeddings/oleObject16.bin" ContentType="application/vnd.openxmlformats-officedocument.oleObject"/>
  <Override PartName="/ppt/embeddings/oleObject17.bin" ContentType="application/vnd.openxmlformats-officedocument.oleObject"/>
  <Override PartName="/ppt/embeddings/oleObject18.bin" ContentType="application/vnd.openxmlformats-officedocument.oleObject"/>
  <Override PartName="/ppt/embeddings/oleObject19.bin" ContentType="application/vnd.openxmlformats-officedocument.oleObject"/>
  <Override PartName="/ppt/embeddings/oleObject2.bin" ContentType="application/vnd.openxmlformats-officedocument.oleObject"/>
  <Override PartName="/ppt/embeddings/oleObject20.bin" ContentType="application/vnd.openxmlformats-officedocument.oleObject"/>
  <Override PartName="/ppt/embeddings/oleObject21.bin" ContentType="application/vnd.openxmlformats-officedocument.oleObject"/>
  <Override PartName="/ppt/embeddings/oleObject22.bin" ContentType="application/vnd.openxmlformats-officedocument.oleObject"/>
  <Override PartName="/ppt/embeddings/oleObject23.bin" ContentType="application/vnd.openxmlformats-officedocument.oleObject"/>
  <Override PartName="/ppt/embeddings/oleObject24.bin" ContentType="application/vnd.openxmlformats-officedocument.oleObject"/>
  <Override PartName="/ppt/embeddings/oleObject25.bin" ContentType="application/vnd.openxmlformats-officedocument.oleObject"/>
  <Override PartName="/ppt/embeddings/oleObject26.bin" ContentType="application/vnd.openxmlformats-officedocument.oleObject"/>
  <Override PartName="/ppt/embeddings/oleObject27.bin" ContentType="application/vnd.openxmlformats-officedocument.oleObject"/>
  <Override PartName="/ppt/embeddings/oleObject28.bin" ContentType="application/vnd.openxmlformats-officedocument.oleObject"/>
  <Override PartName="/ppt/embeddings/oleObject29.bin" ContentType="application/vnd.openxmlformats-officedocument.oleObject"/>
  <Override PartName="/ppt/embeddings/oleObject3.bin" ContentType="application/vnd.openxmlformats-officedocument.oleObject"/>
  <Override PartName="/ppt/embeddings/oleObject30.bin" ContentType="application/vnd.openxmlformats-officedocument.oleObject"/>
  <Override PartName="/ppt/embeddings/oleObject4.bin" ContentType="application/vnd.openxmlformats-officedocument.oleObject"/>
  <Override PartName="/ppt/embeddings/oleObject5.bin" ContentType="application/vnd.openxmlformats-officedocument.oleObject"/>
  <Override PartName="/ppt/embeddings/oleObject6.bin" ContentType="application/vnd.openxmlformats-officedocument.oleObject"/>
  <Override PartName="/ppt/embeddings/oleObject7.bin" ContentType="application/vnd.openxmlformats-officedocument.oleObject"/>
  <Override PartName="/ppt/embeddings/oleObject8.bin" ContentType="application/vnd.openxmlformats-officedocument.oleObject"/>
  <Override PartName="/ppt/embeddings/oleObject9.bin" ContentType="application/vnd.openxmlformats-officedocument.oleObject"/>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921" r:id="rId1"/>
  </p:sldMasterIdLst>
  <p:notesMasterIdLst>
    <p:notesMasterId r:id="rId80"/>
  </p:notesMasterIdLst>
  <p:handoutMasterIdLst>
    <p:handoutMasterId r:id="rId81"/>
  </p:handoutMasterIdLst>
  <p:sldIdLst>
    <p:sldId id="256" r:id="rId2"/>
    <p:sldId id="333" r:id="rId3"/>
    <p:sldId id="279" r:id="rId4"/>
    <p:sldId id="364" r:id="rId5"/>
    <p:sldId id="334" r:id="rId6"/>
    <p:sldId id="284" r:id="rId7"/>
    <p:sldId id="285" r:id="rId8"/>
    <p:sldId id="282" r:id="rId9"/>
    <p:sldId id="335" r:id="rId10"/>
    <p:sldId id="283" r:id="rId11"/>
    <p:sldId id="281" r:id="rId12"/>
    <p:sldId id="336" r:id="rId13"/>
    <p:sldId id="337" r:id="rId14"/>
    <p:sldId id="286" r:id="rId15"/>
    <p:sldId id="338" r:id="rId16"/>
    <p:sldId id="292" r:id="rId17"/>
    <p:sldId id="339" r:id="rId18"/>
    <p:sldId id="298" r:id="rId19"/>
    <p:sldId id="340" r:id="rId20"/>
    <p:sldId id="290" r:id="rId21"/>
    <p:sldId id="289" r:id="rId22"/>
    <p:sldId id="331" r:id="rId23"/>
    <p:sldId id="288" r:id="rId24"/>
    <p:sldId id="296" r:id="rId25"/>
    <p:sldId id="287" r:id="rId26"/>
    <p:sldId id="297" r:id="rId27"/>
    <p:sldId id="302" r:id="rId28"/>
    <p:sldId id="303" r:id="rId29"/>
    <p:sldId id="332" r:id="rId30"/>
    <p:sldId id="300" r:id="rId31"/>
    <p:sldId id="365" r:id="rId32"/>
    <p:sldId id="341" r:id="rId33"/>
    <p:sldId id="342" r:id="rId34"/>
    <p:sldId id="343" r:id="rId35"/>
    <p:sldId id="344" r:id="rId36"/>
    <p:sldId id="345" r:id="rId37"/>
    <p:sldId id="304" r:id="rId38"/>
    <p:sldId id="346" r:id="rId39"/>
    <p:sldId id="277" r:id="rId40"/>
    <p:sldId id="308" r:id="rId41"/>
    <p:sldId id="347" r:id="rId42"/>
    <p:sldId id="348" r:id="rId43"/>
    <p:sldId id="349" r:id="rId44"/>
    <p:sldId id="366" r:id="rId45"/>
    <p:sldId id="350" r:id="rId46"/>
    <p:sldId id="310" r:id="rId47"/>
    <p:sldId id="351" r:id="rId48"/>
    <p:sldId id="352" r:id="rId49"/>
    <p:sldId id="353" r:id="rId50"/>
    <p:sldId id="354" r:id="rId51"/>
    <p:sldId id="316" r:id="rId52"/>
    <p:sldId id="355" r:id="rId53"/>
    <p:sldId id="315" r:id="rId54"/>
    <p:sldId id="356" r:id="rId55"/>
    <p:sldId id="357" r:id="rId56"/>
    <p:sldId id="358" r:id="rId57"/>
    <p:sldId id="367" r:id="rId58"/>
    <p:sldId id="359" r:id="rId59"/>
    <p:sldId id="360" r:id="rId60"/>
    <p:sldId id="313" r:id="rId61"/>
    <p:sldId id="312" r:id="rId62"/>
    <p:sldId id="361" r:id="rId63"/>
    <p:sldId id="362" r:id="rId64"/>
    <p:sldId id="311" r:id="rId65"/>
    <p:sldId id="363" r:id="rId66"/>
    <p:sldId id="317" r:id="rId67"/>
    <p:sldId id="319" r:id="rId68"/>
    <p:sldId id="323" r:id="rId69"/>
    <p:sldId id="321" r:id="rId70"/>
    <p:sldId id="322" r:id="rId71"/>
    <p:sldId id="326" r:id="rId72"/>
    <p:sldId id="318" r:id="rId73"/>
    <p:sldId id="325" r:id="rId74"/>
    <p:sldId id="328" r:id="rId75"/>
    <p:sldId id="327" r:id="rId76"/>
    <p:sldId id="324" r:id="rId77"/>
    <p:sldId id="329" r:id="rId78"/>
    <p:sldId id="330" r:id="rId7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12F62"/>
    <a:srgbClr val="6CB255"/>
    <a:srgbClr val="E5D419"/>
    <a:srgbClr val="72A510"/>
    <a:srgbClr val="A4EC1A"/>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686" autoAdjust="0"/>
    <p:restoredTop sz="94574" autoAdjust="0"/>
  </p:normalViewPr>
  <p:slideViewPr>
    <p:cSldViewPr snapToGrid="0" snapToObjects="1">
      <p:cViewPr varScale="1">
        <p:scale>
          <a:sx n="120" d="100"/>
          <a:sy n="120" d="100"/>
        </p:scale>
        <p:origin x="1168" y="176"/>
      </p:cViewPr>
      <p:guideLst>
        <p:guide orient="horz" pos="2160"/>
        <p:guide pos="2880"/>
      </p:guideLst>
    </p:cSldViewPr>
  </p:slideViewPr>
  <p:outlineViewPr>
    <p:cViewPr>
      <p:scale>
        <a:sx n="33" d="100"/>
        <a:sy n="33" d="100"/>
      </p:scale>
      <p:origin x="0" y="365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slide" Target="slides/slide66.xml"/><Relationship Id="rId68" Type="http://schemas.openxmlformats.org/officeDocument/2006/relationships/slide" Target="slides/slide67.xml"/><Relationship Id="rId69" Type="http://schemas.openxmlformats.org/officeDocument/2006/relationships/slide" Target="slides/slide68.xml"/><Relationship Id="rId70" Type="http://schemas.openxmlformats.org/officeDocument/2006/relationships/slide" Target="slides/slide69.xml"/><Relationship Id="rId71" Type="http://schemas.openxmlformats.org/officeDocument/2006/relationships/slide" Target="slides/slide70.xml"/><Relationship Id="rId72" Type="http://schemas.openxmlformats.org/officeDocument/2006/relationships/slide" Target="slides/slide71.xml"/><Relationship Id="rId73" Type="http://schemas.openxmlformats.org/officeDocument/2006/relationships/slide" Target="slides/slide72.xml"/><Relationship Id="rId74" Type="http://schemas.openxmlformats.org/officeDocument/2006/relationships/slide" Target="slides/slide73.xml"/><Relationship Id="rId75" Type="http://schemas.openxmlformats.org/officeDocument/2006/relationships/slide" Target="slides/slide74.xml"/><Relationship Id="rId76" Type="http://schemas.openxmlformats.org/officeDocument/2006/relationships/slide" Target="slides/slide75.xml"/><Relationship Id="rId77" Type="http://schemas.openxmlformats.org/officeDocument/2006/relationships/slide" Target="slides/slide76.xml"/><Relationship Id="rId78" Type="http://schemas.openxmlformats.org/officeDocument/2006/relationships/slide" Target="slides/slide77.xml"/><Relationship Id="rId79" Type="http://schemas.openxmlformats.org/officeDocument/2006/relationships/slide" Target="slides/slide78.xml"/><Relationship Id="rId80" Type="http://schemas.openxmlformats.org/officeDocument/2006/relationships/notesMaster" Target="notesMasters/notesMaster1.xml"/><Relationship Id="rId81" Type="http://schemas.openxmlformats.org/officeDocument/2006/relationships/handoutMaster" Target="handoutMasters/handoutMaster1.xml"/><Relationship Id="rId82" Type="http://schemas.openxmlformats.org/officeDocument/2006/relationships/presProps" Target="presProps.xml"/><Relationship Id="rId83" Type="http://schemas.openxmlformats.org/officeDocument/2006/relationships/viewProps" Target="viewProps.xml"/><Relationship Id="rId84" Type="http://schemas.openxmlformats.org/officeDocument/2006/relationships/theme" Target="theme/theme1.xml"/><Relationship Id="rId85"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4.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6.wmf"/></Relationships>
</file>

<file path=ppt/drawings/_rels/vmlDrawing3.vml.rels><?xml version='1.0' encoding='utf-8'?>
<ns0:Relationships xmlns:ns0="http://schemas.openxmlformats.org/package/2006/relationships"><ns0:Relationship Id="rId1" Type="http://schemas.openxmlformats.org/officeDocument/2006/relationships/image" Target="../media/v3_image21_72bca49ec7af.png" /></ns0:Relationships>
</file>

<file path=ppt/drawings/_rels/vmlDrawing4.vml.rels><?xml version='1.0' encoding='utf-8'?>
<ns0:Relationships xmlns:ns0="http://schemas.openxmlformats.org/package/2006/relationships"><ns0:Relationship Id="rId1" Type="http://schemas.openxmlformats.org/officeDocument/2006/relationships/image" Target="../media/v3_image23_c72525e88dec.png" /></ns0:Relationships>
</file>

<file path=ppt/drawings/_rels/vmlDrawing5.vml.rels><?xml version='1.0' encoding='utf-8'?>
<ns0:Relationships xmlns:ns0="http://schemas.openxmlformats.org/package/2006/relationships"><ns0:Relationship Id="rId1" Type="http://schemas.openxmlformats.org/officeDocument/2006/relationships/image" Target="../media/v3_image26_f5cf5f5a5d00.png" /></ns0:Relationships>
</file>

<file path=ppt/drawings/_rels/vmlDrawing6.vml.rels><?xml version='1.0' encoding='utf-8'?>
<ns0:Relationships xmlns:ns0="http://schemas.openxmlformats.org/package/2006/relationships"><ns0:Relationship Id="rId1" Type="http://schemas.openxmlformats.org/officeDocument/2006/relationships/image" Target="../media/v3_image30_275920e77aaa.png" /></ns0: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1.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2.wmf"/><Relationship Id="rId2" Type="http://schemas.openxmlformats.org/officeDocument/2006/relationships/image" Target="../media/image3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4.wmf"/><Relationship Id="rId2" Type="http://schemas.openxmlformats.org/officeDocument/2006/relationships/image" Target="../media/image35.w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9.wmf"/><Relationship Id="rId2" Type="http://schemas.openxmlformats.org/officeDocument/2006/relationships/image" Target="../media/image40.wmf"/></Relationships>
</file>

<file path=ppt/drawings/_rels/vmlDrawing11.vml.rels><?xml version='1.0' encoding='utf-8'?>
<ns0:Relationships xmlns:ns0="http://schemas.openxmlformats.org/package/2006/relationships"><ns0:Relationship Id="rId1" Type="http://schemas.openxmlformats.org/officeDocument/2006/relationships/image" Target="../media/v3_image41_4fcf0094fdfc.png" /></ns0:Relationships>
</file>

<file path=ppt/drawings/_rels/vmlDrawing12.vml.rels><?xml version='1.0' encoding='utf-8'?>
<ns0:Relationships xmlns:ns0="http://schemas.openxmlformats.org/package/2006/relationships"><ns0:Relationship Id="rId1" Type="http://schemas.openxmlformats.org/officeDocument/2006/relationships/image" Target="../media/v3_image42_7c9ca3f2181e.png" /><ns0:Relationship Id="rId2" Type="http://schemas.openxmlformats.org/officeDocument/2006/relationships/image" Target="../media/image43.wmf" /></ns0:Relationships>
</file>

<file path=ppt/drawings/_rels/vmlDrawing13.vml.rels><?xml version='1.0' encoding='utf-8'?>
<ns0:Relationships xmlns:ns0="http://schemas.openxmlformats.org/package/2006/relationships"><ns0:Relationship Id="rId1" Type="http://schemas.openxmlformats.org/officeDocument/2006/relationships/image" Target="../media/v3_image45_f9d6cf3f228d.png" /></ns0:Relationships>
</file>

<file path=ppt/drawings/_rels/vmlDrawing14.vml.rels><?xml version='1.0' encoding='utf-8'?>
<ns0:Relationships xmlns:ns0="http://schemas.openxmlformats.org/package/2006/relationships"><ns0:Relationship Id="rId1" Type="http://schemas.openxmlformats.org/officeDocument/2006/relationships/image" Target="../media/v3_image46_0a0523b39e1c.png" /></ns0: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49.wmf"/><Relationship Id="rId2" Type="http://schemas.openxmlformats.org/officeDocument/2006/relationships/image" Target="../media/image50.wmf"/><Relationship Id="rId3" Type="http://schemas.openxmlformats.org/officeDocument/2006/relationships/image" Target="../media/image51.w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52.wmf"/><Relationship Id="rId2" Type="http://schemas.openxmlformats.org/officeDocument/2006/relationships/image" Target="../media/image5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54.wmf"/><Relationship Id="rId2" Type="http://schemas.openxmlformats.org/officeDocument/2006/relationships/image" Target="../media/image55.wmf"/><Relationship Id="rId3" Type="http://schemas.openxmlformats.org/officeDocument/2006/relationships/image" Target="../media/image56.wmf"/></Relationships>
</file>

<file path=ppt/drawings/_rels/vmlDrawing18.vml.rels><?xml version='1.0' encoding='utf-8'?>
<ns0:Relationships xmlns:ns0="http://schemas.openxmlformats.org/package/2006/relationships"><ns0:Relationship Id="rId1" Type="http://schemas.openxmlformats.org/officeDocument/2006/relationships/image" Target="../media/v3_image57_0f4342268e4c.png" /></ns0:Relationships>
</file>

<file path=ppt/drawings/_rels/vmlDrawing19.vml.rels><?xml version='1.0' encoding='utf-8'?>
<ns0:Relationships xmlns:ns0="http://schemas.openxmlformats.org/package/2006/relationships"><ns0:Relationship Id="rId1" Type="http://schemas.openxmlformats.org/officeDocument/2006/relationships/image" Target="../media/v3_image60_fd805ca4750e.png" /></ns0:Relationships>
</file>

<file path=ppt/drawings/_rels/vmlDrawing20.vml.rels><?xml version='1.0' encoding='utf-8'?>
<ns0:Relationships xmlns:ns0="http://schemas.openxmlformats.org/package/2006/relationships"><ns0:Relationship Id="rId1" Type="http://schemas.openxmlformats.org/officeDocument/2006/relationships/image" Target="../media/v3_image62_0e0b95853659.png" /><ns0:Relationship Id="rId2" Type="http://schemas.openxmlformats.org/officeDocument/2006/relationships/image" Target="../media/v3_image63_10777c5b02c2.png" /></ns0: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48D041A-73BB-E643-A8C7-50D88C2F22F5}" type="datetimeFigureOut">
              <a:rPr lang="en-US" smtClean="0"/>
              <a:t>8/20/19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D36EFEC5-3018-A548-B247-453C6EC1EC1A}" type="slidenum">
              <a:rPr lang="en-US" smtClean="0"/>
              <a:t>‹#›</a:t>
            </a:fld>
            <a:endParaRPr lang="en-US" dirty="0"/>
          </a:p>
        </p:txBody>
      </p:sp>
    </p:spTree>
    <p:extLst>
      <p:ext uri="{BB962C8B-B14F-4D97-AF65-F5344CB8AC3E}">
        <p14:creationId xmlns:p14="http://schemas.microsoft.com/office/powerpoint/2010/main" val="13300572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05CADA0-D456-7F4B-9449-A45AE3BA2F97}" type="datetimeFigureOut">
              <a:rPr lang="en-US" smtClean="0"/>
              <a:t>8/20/19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B79AC1B-7740-3240-AC5E-9144E02A8139}" type="slidenum">
              <a:rPr lang="en-US" smtClean="0"/>
              <a:t>‹#›</a:t>
            </a:fld>
            <a:endParaRPr lang="en-US" dirty="0"/>
          </a:p>
        </p:txBody>
      </p:sp>
    </p:spTree>
    <p:extLst>
      <p:ext uri="{BB962C8B-B14F-4D97-AF65-F5344CB8AC3E}">
        <p14:creationId xmlns:p14="http://schemas.microsoft.com/office/powerpoint/2010/main" val="323842641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B79AC1B-7740-3240-AC5E-9144E02A8139}" type="slidenum">
              <a:rPr lang="en-US" smtClean="0"/>
              <a:t>10</a:t>
            </a:fld>
            <a:endParaRPr lang="en-US" dirty="0"/>
          </a:p>
        </p:txBody>
      </p:sp>
    </p:spTree>
    <p:extLst>
      <p:ext uri="{BB962C8B-B14F-4D97-AF65-F5344CB8AC3E}">
        <p14:creationId xmlns:p14="http://schemas.microsoft.com/office/powerpoint/2010/main" val="39842557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ns0:Relationships xmlns:ns0="http://schemas.openxmlformats.org/package/2006/relationships"><ns0:Relationship Id="rId1" Type="http://schemas.openxmlformats.org/officeDocument/2006/relationships/slideMaster" Target="../slideMasters/slideMaster1.xml" /><ns0:Relationship Id="rId2" Type="http://schemas.openxmlformats.org/officeDocument/2006/relationships/image" Target="../media/image1.jpg" /><ns0:Relationship Id="rId3" Type="http://schemas.openxmlformats.org/officeDocument/2006/relationships/image" Target="../media/v3_image3_26d532a04b0b.png" /><ns0:Relationship Id="rId4" Type="http://schemas.openxmlformats.org/officeDocument/2006/relationships/image" Target="../media/image2.png" /></ns0: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3000" y="498250"/>
            <a:ext cx="6858000" cy="1011237"/>
          </a:xfrm>
        </p:spPr>
        <p:txBody>
          <a:bodyPr anchor="b"/>
          <a:lstStyle>
            <a:lvl1pPr algn="ctr">
              <a:defRPr sz="6000"/>
            </a:lvl1pPr>
          </a:lstStyle>
          <a:p>
            <a:r>
              <a:rPr lang="en-US" dirty="0"/>
              <a:t>Title of the Book</a:t>
            </a:r>
          </a:p>
        </p:txBody>
      </p:sp>
      <p:sp>
        <p:nvSpPr>
          <p:cNvPr id="5" name="Footer Placeholder 4"/>
          <p:cNvSpPr>
            <a:spLocks noGrp="1"/>
          </p:cNvSpPr>
          <p:nvPr>
            <p:ph type="ftr" sz="quarter" idx="11"/>
          </p:nvPr>
        </p:nvSpPr>
        <p:spPr>
          <a:xfrm>
            <a:off x="1142999" y="6356350"/>
            <a:ext cx="6412424" cy="354416"/>
          </a:xfrm>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9" name="Picture Placeholder 8"/>
          <p:cNvSpPr>
            <a:spLocks noGrp="1"/>
          </p:cNvSpPr>
          <p:nvPr>
            <p:ph type="pic" sz="quarter" idx="13"/>
          </p:nvPr>
        </p:nvSpPr>
        <p:spPr>
          <a:xfrm>
            <a:off x="2987874" y="2390620"/>
            <a:ext cx="3168253" cy="3851130"/>
          </a:xfrm>
        </p:spPr>
        <p:txBody>
          <a:bodyPr>
            <a:normAutofit/>
          </a:bodyPr>
          <a:lstStyle>
            <a:lvl1pPr marL="0" indent="0">
              <a:buNone/>
              <a:defRPr sz="1200"/>
            </a:lvl1pPr>
          </a:lstStyle>
          <a:p>
            <a:r>
              <a:rPr lang="en-US"/>
              <a:t>Click icon to add picture</a:t>
            </a:r>
            <a:endParaRPr lang="en-US" dirty="0"/>
          </a:p>
        </p:txBody>
      </p:sp>
      <p:sp>
        <p:nvSpPr>
          <p:cNvPr id="10" name="Title 1"/>
          <p:cNvSpPr txBox="1">
            <a:spLocks/>
          </p:cNvSpPr>
          <p:nvPr/>
        </p:nvSpPr>
        <p:spPr>
          <a:xfrm>
            <a:off x="1142999" y="1509485"/>
            <a:ext cx="6858000" cy="672883"/>
          </a:xfrm>
          <a:prstGeom prst="rect">
            <a:avLst/>
          </a:prstGeom>
        </p:spPr>
        <p:txBody>
          <a:bodyPr vert="horz" lIns="91440" tIns="45720" rIns="91440" bIns="45720" rtlCol="0" anchor="b">
            <a:normAutofit fontScale="77500" lnSpcReduction="20000"/>
          </a:bodyPr>
          <a:lstStyle>
            <a:lvl1pPr algn="ctr" defTabSz="914400" rtl="0" eaLnBrk="1" latinLnBrk="0" hangingPunct="1">
              <a:lnSpc>
                <a:spcPct val="90000"/>
              </a:lnSpc>
              <a:spcBef>
                <a:spcPct val="0"/>
              </a:spcBef>
              <a:buNone/>
              <a:defRPr sz="6000" kern="1200">
                <a:solidFill>
                  <a:schemeClr val="accent6"/>
                </a:solidFill>
                <a:latin typeface="+mj-lt"/>
                <a:ea typeface="+mj-ea"/>
                <a:cs typeface="+mj-cs"/>
              </a:defRPr>
            </a:lvl1pPr>
          </a:lstStyle>
          <a:p>
            <a:endParaRPr lang="en-US" sz="6400" dirty="0">
              <a:solidFill>
                <a:schemeClr val="accent5"/>
              </a:solidFill>
            </a:endParaRPr>
          </a:p>
        </p:txBody>
      </p:sp>
      <p:sp>
        <p:nvSpPr>
          <p:cNvPr id="11" name="Text Placeholder 10"/>
          <p:cNvSpPr>
            <a:spLocks noGrp="1"/>
          </p:cNvSpPr>
          <p:nvPr>
            <p:ph type="body" sz="quarter" idx="14" hasCustomPrompt="1"/>
          </p:nvPr>
        </p:nvSpPr>
        <p:spPr>
          <a:xfrm>
            <a:off x="1143000" y="1509713"/>
            <a:ext cx="6858000" cy="443778"/>
          </a:xfrm>
        </p:spPr>
        <p:txBody>
          <a:bodyPr/>
          <a:lstStyle>
            <a:lvl1pPr marL="0" indent="0" algn="ctr">
              <a:buNone/>
              <a:defRPr baseline="0">
                <a:solidFill>
                  <a:schemeClr val="accent5"/>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Chapter # CHAPTER TITLE</a:t>
            </a:r>
          </a:p>
        </p:txBody>
      </p:sp>
      <p:sp>
        <p:nvSpPr>
          <p:cNvPr id="12" name="TextBox 11"/>
          <p:cNvSpPr txBox="1"/>
          <p:nvPr/>
        </p:nvSpPr>
        <p:spPr>
          <a:xfrm>
            <a:off x="3164031" y="1946842"/>
            <a:ext cx="2815937" cy="5847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t>PowerPoint Image Slideshow</a:t>
            </a:r>
          </a:p>
          <a:p>
            <a:pPr algn="ctr"/>
            <a:endParaRPr lang="en-US" sz="1600" dirty="0"/>
          </a:p>
        </p:txBody>
      </p:sp>
    </p:spTree>
    <p:extLst>
      <p:ext uri="{BB962C8B-B14F-4D97-AF65-F5344CB8AC3E}">
        <p14:creationId xmlns:p14="http://schemas.microsoft.com/office/powerpoint/2010/main" val="100249393"/>
      </p:ext>
    </p:extLst>
  </p:cSld>
  <p:clrMapOvr>
    <a:masterClrMapping/>
  </p:clrMapOvr>
  <p:hf sldNum="0"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7"/>
            <a:ext cx="7886700" cy="424583"/>
          </a:xfrm>
        </p:spPr>
        <p:txBody>
          <a:bodyPr>
            <a:normAutofit/>
          </a:bodyPr>
          <a:lstStyle>
            <a:lvl1pPr>
              <a:defRPr sz="2800" b="1"/>
            </a:lvl1pPr>
          </a:lstStyle>
          <a:p>
            <a:r>
              <a:rPr lang="en-US" dirty="0"/>
              <a:t>Figure #.#</a:t>
            </a:r>
          </a:p>
        </p:txBody>
      </p:sp>
      <p:sp>
        <p:nvSpPr>
          <p:cNvPr id="3" name="Content Placeholder 2"/>
          <p:cNvSpPr>
            <a:spLocks noGrp="1"/>
          </p:cNvSpPr>
          <p:nvPr>
            <p:ph idx="1"/>
          </p:nvPr>
        </p:nvSpPr>
        <p:spPr>
          <a:xfrm>
            <a:off x="628650" y="955965"/>
            <a:ext cx="7886700" cy="379614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11"/>
          </p:nvPr>
        </p:nvSpPr>
        <p:spPr>
          <a:xfrm>
            <a:off x="628650" y="6356351"/>
            <a:ext cx="7071014" cy="365125"/>
          </a:xfrm>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7" name="Content Placeholder 2"/>
          <p:cNvSpPr>
            <a:spLocks noGrp="1"/>
          </p:cNvSpPr>
          <p:nvPr>
            <p:ph idx="13" hasCustomPrompt="1"/>
          </p:nvPr>
        </p:nvSpPr>
        <p:spPr>
          <a:xfrm>
            <a:off x="628650" y="4918365"/>
            <a:ext cx="7886700" cy="1271731"/>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927627511"/>
      </p:ext>
    </p:extLst>
  </p:cSld>
  <p:clrMapOvr>
    <a:masterClrMapping/>
  </p:clrMapOvr>
  <p:hf sldNum="0"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466148"/>
          </a:xfrm>
        </p:spPr>
        <p:txBody>
          <a:bodyPr>
            <a:normAutofit/>
          </a:bodyPr>
          <a:lstStyle>
            <a:lvl1pPr>
              <a:defRPr sz="2800" b="1"/>
            </a:lvl1pPr>
          </a:lstStyle>
          <a:p>
            <a:r>
              <a:rPr lang="en-US" dirty="0"/>
              <a:t>Figure #.#</a:t>
            </a:r>
          </a:p>
        </p:txBody>
      </p:sp>
      <p:sp>
        <p:nvSpPr>
          <p:cNvPr id="3" name="Content Placeholder 2"/>
          <p:cNvSpPr>
            <a:spLocks noGrp="1"/>
          </p:cNvSpPr>
          <p:nvPr>
            <p:ph sz="half" idx="1"/>
          </p:nvPr>
        </p:nvSpPr>
        <p:spPr>
          <a:xfrm>
            <a:off x="628650" y="1010661"/>
            <a:ext cx="3886200" cy="51663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010661"/>
            <a:ext cx="3886200" cy="516630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a:xfrm>
            <a:off x="628650" y="6356351"/>
            <a:ext cx="7060623" cy="365125"/>
          </a:xfrm>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Tree>
    <p:extLst>
      <p:ext uri="{BB962C8B-B14F-4D97-AF65-F5344CB8AC3E}">
        <p14:creationId xmlns:p14="http://schemas.microsoft.com/office/powerpoint/2010/main" val="345437466"/>
      </p:ext>
    </p:extLst>
  </p:cSld>
  <p:clrMapOvr>
    <a:masterClrMapping/>
  </p:clrMapOvr>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ast Slid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28650" y="365126"/>
            <a:ext cx="7886700" cy="535420"/>
          </a:xfrm>
        </p:spPr>
        <p:txBody>
          <a:bodyPr>
            <a:normAutofit/>
          </a:bodyPr>
          <a:lstStyle>
            <a:lvl1pPr>
              <a:defRPr sz="2800" b="1" baseline="0"/>
            </a:lvl1pPr>
          </a:lstStyle>
          <a:p>
            <a:r>
              <a:rPr lang="en-US" dirty="0"/>
              <a:t>Figure #.#</a:t>
            </a:r>
          </a:p>
        </p:txBody>
      </p:sp>
      <p:sp>
        <p:nvSpPr>
          <p:cNvPr id="4" name="Footer Placeholder 3"/>
          <p:cNvSpPr>
            <a:spLocks noGrp="1"/>
          </p:cNvSpPr>
          <p:nvPr>
            <p:ph type="ftr" sz="quarter" idx="11"/>
          </p:nvPr>
        </p:nvSpPr>
        <p:spPr>
          <a:xfrm>
            <a:off x="73152" y="6205729"/>
            <a:ext cx="7635240" cy="442595"/>
          </a:xfrm>
        </p:spPr>
        <p:txBody>
          <a:body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7" name="Content Placeholder 6"/>
          <p:cNvSpPr>
            <a:spLocks noGrp="1"/>
          </p:cNvSpPr>
          <p:nvPr>
            <p:ph sz="quarter" idx="12"/>
          </p:nvPr>
        </p:nvSpPr>
        <p:spPr>
          <a:xfrm>
            <a:off x="628650" y="1011383"/>
            <a:ext cx="7886700" cy="325581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6"/>
          <p:cNvSpPr>
            <a:spLocks noGrp="1"/>
          </p:cNvSpPr>
          <p:nvPr>
            <p:ph sz="quarter" idx="13" hasCustomPrompt="1"/>
          </p:nvPr>
        </p:nvSpPr>
        <p:spPr>
          <a:xfrm>
            <a:off x="628650" y="4378038"/>
            <a:ext cx="7886700" cy="1627909"/>
          </a:xfrm>
        </p:spPr>
        <p:txBody>
          <a:bodyPr>
            <a:normAutofit/>
          </a:bodyPr>
          <a:lstStyle>
            <a:lvl1pPr marL="0" indent="0">
              <a:buNone/>
              <a:defRPr sz="1600"/>
            </a:lvl1pPr>
          </a:lstStyle>
          <a:p>
            <a:pPr lvl="0"/>
            <a:r>
              <a:rPr lang="en-US" dirty="0"/>
              <a:t>Caption</a:t>
            </a:r>
          </a:p>
        </p:txBody>
      </p:sp>
    </p:spTree>
    <p:extLst>
      <p:ext uri="{BB962C8B-B14F-4D97-AF65-F5344CB8AC3E}">
        <p14:creationId xmlns:p14="http://schemas.microsoft.com/office/powerpoint/2010/main" val="1686173281"/>
      </p:ext>
    </p:extLst>
  </p:cSld>
  <p:clrMapOvr>
    <a:masterClrMapping/>
  </p:clrMapOvr>
  <p:hf sldNum="0" hdr="0" dt="0"/>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Title Slide">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C389BB9F-E528-4BCB-B656-B317998A21E3}" type="datetime4">
              <a:rPr lang="en-US" smtClean="0"/>
              <a:t>August 20, 2019</a:t>
            </a:fld>
            <a:endParaRPr lang="en-US" dirty="0"/>
          </a:p>
        </p:txBody>
      </p:sp>
      <p:sp>
        <p:nvSpPr>
          <p:cNvPr id="5" name="Footer Placeholder 4"/>
          <p:cNvSpPr>
            <a:spLocks noGrp="1"/>
          </p:cNvSpPr>
          <p:nvPr>
            <p:ph type="ftr" sz="quarter" idx="11"/>
          </p:nvPr>
        </p:nvSpPr>
        <p:spPr/>
        <p:txBody>
          <a:bodyPr/>
          <a:lstStyle/>
          <a:p>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a:p>
            <a:endParaRPr lang="en-US" dirty="0"/>
          </a:p>
        </p:txBody>
      </p:sp>
      <p:sp>
        <p:nvSpPr>
          <p:cNvPr id="8" name="Title 1"/>
          <p:cNvSpPr txBox="1">
            <a:spLocks/>
          </p:cNvSpPr>
          <p:nvPr userDrawn="1"/>
        </p:nvSpPr>
        <p:spPr>
          <a:xfrm>
            <a:off x="0" y="789677"/>
            <a:ext cx="9144000" cy="709154"/>
          </a:xfrm>
          <a:prstGeom prst="rect">
            <a:avLst/>
          </a:prstGeom>
        </p:spPr>
        <p:txBody>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lgn="ctr"/>
            <a:r>
              <a:rPr lang="en-US" sz="3500" dirty="0"/>
              <a:t>College Physics</a:t>
            </a:r>
          </a:p>
          <a:p>
            <a:pPr algn="ctr"/>
            <a:endParaRPr lang="en-US" sz="1800" cap="none" dirty="0">
              <a:solidFill>
                <a:schemeClr val="accent3">
                  <a:lumMod val="20000"/>
                  <a:lumOff val="80000"/>
                </a:schemeClr>
              </a:solidFill>
              <a:latin typeface="+mn-lt"/>
            </a:endParaRPr>
          </a:p>
          <a:p>
            <a:pPr algn="ctr"/>
            <a:r>
              <a:rPr lang="en-US" sz="2000" b="1" cap="none" dirty="0">
                <a:solidFill>
                  <a:srgbClr val="212F62"/>
                </a:solidFill>
                <a:latin typeface="+mn-lt"/>
              </a:rPr>
              <a:t>Chapter # Chapter Title</a:t>
            </a:r>
          </a:p>
          <a:p>
            <a:pPr algn="ctr"/>
            <a:r>
              <a:rPr lang="en-US" sz="1600" cap="none" dirty="0">
                <a:solidFill>
                  <a:schemeClr val="tx1"/>
                </a:solidFill>
                <a:latin typeface="+mn-lt"/>
              </a:rPr>
              <a:t>PowerPoint Image Slideshow</a:t>
            </a:r>
          </a:p>
        </p:txBody>
      </p:sp>
      <p:pic>
        <p:nvPicPr>
          <p:cNvPr id="9" name="Picture 8" descr="medium_covers_Page_2.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62758" y="2517424"/>
            <a:ext cx="2010682" cy="2603836"/>
          </a:xfrm>
          <a:prstGeom prst="rect">
            <a:avLst/>
          </a:prstGeom>
          <a:effectLst>
            <a:reflection blurRad="6350" stA="52000" endA="300" endPos="35000" dir="5400000" sy="-100000" algn="bl" rotWithShape="0"/>
          </a:effectLst>
          <a:scene3d>
            <a:camera prst="obliqueTopLeft"/>
            <a:lightRig rig="threePt" dir="t"/>
          </a:scene3d>
        </p:spPr>
      </p:pic>
      <p:pic>
        <p:nvPicPr>
          <p:cNvPr id="6" name="Picture 5">
            <a:extLst>
              <a:ext uri="{FF2B5EF4-FFF2-40B4-BE49-F238E27FC236}">
                <a16:creationId xmlns:a16="http://schemas.microsoft.com/office/drawing/2014/main" id="{1F58662C-1CAD-4269-A8D5-7E28238154E8}"/>
              </a:ext>
            </a:extLst>
          </p:cNvPr>
          <p:cNvPicPr>
            <a:picLocks noChangeAspect="1"/>
          </p:cNvPicPr>
          <p:nvPr userDrawn="1"/>
        </p:nvPicPr>
        <p:blipFill>
          <a:blip r:embed="rId4" cstate="email">
            <a:extLst>
              <a:ext uri="{28A0092B-C50C-407E-A947-70E740481C1C}">
                <a14:useLocalDpi xmlns:a14="http://schemas.microsoft.com/office/drawing/2010/main" val="0"/>
              </a:ext>
            </a:extLst>
          </a:blip>
          <a:stretch>
            <a:fillRect/>
          </a:stretch>
        </p:blipFill>
        <p:spPr>
          <a:xfrm>
            <a:off x="7017182" y="365986"/>
            <a:ext cx="1831852" cy="451105"/>
          </a:xfrm>
          <a:prstGeom prst="rect">
            <a:avLst/>
          </a:prstGeom>
          <a:solidFill>
            <a:schemeClr val="bg1"/>
          </a:solidFill>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1_Two Content">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41326"/>
            <a:ext cx="8062912" cy="659535"/>
          </a:xfrm>
        </p:spPr>
        <p:txBody>
          <a:bodyPr>
            <a:normAutofit/>
          </a:bodyPr>
          <a:lstStyle>
            <a:lvl1pPr>
              <a:defRPr sz="2100"/>
            </a:lvl1pPr>
          </a:lstStyle>
          <a:p>
            <a:r>
              <a:rPr lang="en-US" dirty="0"/>
              <a:t>Click to edit</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8760096A-AC56-4B83-A4FC-2179C3AD5F50}" type="datetime4">
              <a:rPr lang="en-US" smtClean="0"/>
              <a:t>August 20, 2019</a:t>
            </a:fld>
            <a:endParaRPr lang="en-US" dirty="0"/>
          </a:p>
        </p:txBody>
      </p:sp>
      <p:sp>
        <p:nvSpPr>
          <p:cNvPr id="6" name="Footer Placeholder 5"/>
          <p:cNvSpPr>
            <a:spLocks noGrp="1"/>
          </p:cNvSpPr>
          <p:nvPr>
            <p:ph type="ftr" sz="quarter" idx="11"/>
          </p:nvPr>
        </p:nvSpPr>
        <p:spPr/>
        <p:txBody>
          <a:bodyPr/>
          <a:lstStyle/>
          <a:p>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dirty="0"/>
          </a:p>
        </p:txBody>
      </p:sp>
      <p:sp>
        <p:nvSpPr>
          <p:cNvPr id="9" name="Picture Placeholder 8"/>
          <p:cNvSpPr>
            <a:spLocks noGrp="1"/>
          </p:cNvSpPr>
          <p:nvPr>
            <p:ph type="pic" sz="quarter" idx="13"/>
          </p:nvPr>
        </p:nvSpPr>
        <p:spPr>
          <a:xfrm>
            <a:off x="457199" y="1107618"/>
            <a:ext cx="4031619" cy="4607689"/>
          </a:xfrm>
        </p:spPr>
        <p:txBody>
          <a:bodyPr/>
          <a:lstStyle/>
          <a:p>
            <a:endParaRPr lang="en-US" dirty="0"/>
          </a:p>
        </p:txBody>
      </p:sp>
      <p:sp>
        <p:nvSpPr>
          <p:cNvPr id="11" name="Text Placeholder 10"/>
          <p:cNvSpPr>
            <a:spLocks noGrp="1"/>
          </p:cNvSpPr>
          <p:nvPr>
            <p:ph type="body" sz="quarter" idx="14"/>
          </p:nvPr>
        </p:nvSpPr>
        <p:spPr>
          <a:xfrm>
            <a:off x="4606925" y="1107618"/>
            <a:ext cx="3913188" cy="4607382"/>
          </a:xfrm>
        </p:spPr>
        <p:txBody>
          <a:bodyPr/>
          <a:lstStyle>
            <a:lvl1pPr>
              <a:buClr>
                <a:srgbClr val="6CB255"/>
              </a:buClr>
              <a:defRPr>
                <a:solidFill>
                  <a:srgbClr val="212F62"/>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8" name="Picture 7">
            <a:extLst>
              <a:ext uri="{FF2B5EF4-FFF2-40B4-BE49-F238E27FC236}">
                <a16:creationId xmlns:a16="http://schemas.microsoft.com/office/drawing/2014/main" id="{A2A64EBB-24AF-4B03-A25A-8D3AE269E878}"/>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2" y="365986"/>
            <a:ext cx="1831852" cy="451105"/>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57200" y="6172201"/>
            <a:ext cx="3429000" cy="304800"/>
          </a:xfrm>
          <a:prstGeom prst="rect">
            <a:avLst/>
          </a:prstGeom>
        </p:spPr>
        <p:txBody>
          <a:bodyPr/>
          <a:lstStyle/>
          <a:p>
            <a:fld id="{F0B6EA9F-D4C7-47F4-9B81-8B5E9CE0F9C4}" type="datetime4">
              <a:rPr lang="en-US" smtClean="0"/>
              <a:t>August 20, 2019</a:t>
            </a:fld>
            <a:endParaRPr lang="en-US" dirty="0"/>
          </a:p>
        </p:txBody>
      </p:sp>
      <p:sp>
        <p:nvSpPr>
          <p:cNvPr id="5" name="Footer Placeholder 4"/>
          <p:cNvSpPr>
            <a:spLocks noGrp="1"/>
          </p:cNvSpPr>
          <p:nvPr>
            <p:ph type="ftr" sz="quarter" idx="11"/>
          </p:nvPr>
        </p:nvSpPr>
        <p:spPr/>
        <p:txBody>
          <a:bodyPr/>
          <a:lstStyle/>
          <a:p>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a:p>
            <a:endParaRPr lang="en-US" dirty="0"/>
          </a:p>
        </p:txBody>
      </p:sp>
      <p:sp>
        <p:nvSpPr>
          <p:cNvPr id="6" name="Slide Number Placeholder 5"/>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dirty="0"/>
          </a:p>
        </p:txBody>
      </p:sp>
      <p:sp>
        <p:nvSpPr>
          <p:cNvPr id="7" name="Title 1"/>
          <p:cNvSpPr>
            <a:spLocks noGrp="1"/>
          </p:cNvSpPr>
          <p:nvPr>
            <p:ph type="title"/>
          </p:nvPr>
        </p:nvSpPr>
        <p:spPr>
          <a:xfrm>
            <a:off x="457200" y="241326"/>
            <a:ext cx="8062912" cy="659535"/>
          </a:xfrm>
        </p:spPr>
        <p:txBody>
          <a:bodyPr>
            <a:normAutofit/>
          </a:bodyPr>
          <a:lstStyle>
            <a:lvl1pPr>
              <a:defRPr sz="2100"/>
            </a:lvl1pPr>
          </a:lstStyle>
          <a:p>
            <a:r>
              <a:rPr lang="en-US" dirty="0"/>
              <a:t>Click to edit</a:t>
            </a:r>
          </a:p>
        </p:txBody>
      </p:sp>
      <p:sp>
        <p:nvSpPr>
          <p:cNvPr id="8" name="Picture Placeholder 8"/>
          <p:cNvSpPr>
            <a:spLocks noGrp="1"/>
          </p:cNvSpPr>
          <p:nvPr>
            <p:ph type="pic" sz="quarter" idx="13"/>
          </p:nvPr>
        </p:nvSpPr>
        <p:spPr>
          <a:xfrm>
            <a:off x="457199" y="1122386"/>
            <a:ext cx="8062913" cy="3500071"/>
          </a:xfrm>
        </p:spPr>
        <p:txBody>
          <a:bodyPr/>
          <a:lstStyle/>
          <a:p>
            <a:endParaRPr lang="en-US" dirty="0"/>
          </a:p>
        </p:txBody>
      </p:sp>
      <p:sp>
        <p:nvSpPr>
          <p:cNvPr id="9" name="Text Placeholder 10"/>
          <p:cNvSpPr>
            <a:spLocks noGrp="1"/>
          </p:cNvSpPr>
          <p:nvPr>
            <p:ph type="body" sz="quarter" idx="14"/>
          </p:nvPr>
        </p:nvSpPr>
        <p:spPr>
          <a:xfrm>
            <a:off x="457200" y="4843982"/>
            <a:ext cx="8062912" cy="1166382"/>
          </a:xfrm>
        </p:spPr>
        <p:txBody>
          <a:bodyPr/>
          <a:lstStyle>
            <a:lvl1pPr>
              <a:buClr>
                <a:srgbClr val="6CB255"/>
              </a:buClr>
              <a:defRPr>
                <a:solidFill>
                  <a:srgbClr val="000000"/>
                </a:solidFill>
              </a:defRPr>
            </a:lvl1pPr>
            <a:lvl2pPr marL="731520" indent="-457200">
              <a:buClr>
                <a:srgbClr val="6CB255"/>
              </a:buClr>
              <a:buFont typeface="+mj-lt"/>
              <a:buAutoNum type="alphaLcParenR"/>
              <a:defRPr>
                <a:solidFill>
                  <a:schemeClr val="tx1"/>
                </a:solidFill>
              </a:defRPr>
            </a:lvl2pPr>
            <a:lvl3pPr marL="1257300" indent="-342900">
              <a:buClr>
                <a:srgbClr val="6CB255"/>
              </a:buClr>
              <a:buFont typeface="+mj-lt"/>
              <a:buAutoNum type="alphaLcParenR"/>
              <a:defRPr>
                <a:solidFill>
                  <a:schemeClr val="tx1"/>
                </a:solidFill>
              </a:defRPr>
            </a:lvl3pPr>
            <a:lvl4pPr marL="1714500" indent="-342900">
              <a:buClr>
                <a:srgbClr val="6CB255"/>
              </a:buClr>
              <a:buFont typeface="+mj-lt"/>
              <a:buAutoNum type="alphaLcParenR"/>
              <a:defRPr>
                <a:solidFill>
                  <a:schemeClr val="tx1"/>
                </a:solidFill>
              </a:defRPr>
            </a:lvl4pPr>
            <a:lvl5pPr marL="2171700" indent="-342900">
              <a:buClr>
                <a:srgbClr val="6CB255"/>
              </a:buClr>
              <a:buFont typeface="+mj-lt"/>
              <a:buAutoNum type="alphaLcParen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10" name="Picture 9">
            <a:extLst>
              <a:ext uri="{FF2B5EF4-FFF2-40B4-BE49-F238E27FC236}">
                <a16:creationId xmlns:a16="http://schemas.microsoft.com/office/drawing/2014/main" id="{100470CF-903B-46A6-8C7A-510C767D8B87}"/>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2" y="365986"/>
            <a:ext cx="1831852" cy="451105"/>
          </a:xfrm>
          <a:prstGeom prst="rect">
            <a:avLst/>
          </a:prstGeom>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p:bgPr>
        <a:blipFill dpi="0" rotWithShape="1">
          <a:blip r:embed="rId2">
            <a:lum/>
          </a:blip>
          <a:srcRect/>
          <a:tile tx="0" ty="0" sx="100000" sy="100000" flip="none" algn="tl"/>
        </a:blipFill>
        <a:effectLst/>
      </p:bgPr>
    </p:bg>
    <p:spTree>
      <p:nvGrpSpPr>
        <p:cNvPr id="1" name=""/>
        <p:cNvGrpSpPr/>
        <p:nvPr/>
      </p:nvGrpSpPr>
      <p:grpSpPr>
        <a:xfrm>
          <a:off x="0" y="0"/>
          <a:ext cx="0" cy="0"/>
          <a:chOff x="0" y="0"/>
          <a:chExt cx="0" cy="0"/>
        </a:xfrm>
      </p:grpSpPr>
      <p:sp>
        <p:nvSpPr>
          <p:cNvPr id="3" name="Content Placeholder 2"/>
          <p:cNvSpPr>
            <a:spLocks noGrp="1"/>
          </p:cNvSpPr>
          <p:nvPr>
            <p:ph idx="1"/>
          </p:nvPr>
        </p:nvSpPr>
        <p:spPr>
          <a:xfrm>
            <a:off x="3575050" y="1600200"/>
            <a:ext cx="5111750" cy="4480560"/>
          </a:xfrm>
        </p:spPr>
        <p:txBody>
          <a:bodyPr/>
          <a:lstStyle>
            <a:lvl1pPr>
              <a:defRPr sz="3200"/>
            </a:lvl1pPr>
            <a:lvl2pPr marL="788670" indent="-514350">
              <a:buFont typeface="+mj-lt"/>
              <a:buAutoNum type="alphaLcParenR"/>
              <a:defRPr sz="2800"/>
            </a:lvl2pPr>
            <a:lvl3pPr marL="1371600" indent="-457200">
              <a:buFont typeface="+mj-lt"/>
              <a:buAutoNum type="alphaLcParenR"/>
              <a:defRPr sz="2400"/>
            </a:lvl3pPr>
            <a:lvl4pPr marL="1828800" indent="-457200">
              <a:buFont typeface="+mj-lt"/>
              <a:buAutoNum type="alphaLcParenR"/>
              <a:defRPr sz="2000"/>
            </a:lvl4pPr>
            <a:lvl5pPr marL="2286000" indent="-457200">
              <a:buFont typeface="+mj-lt"/>
              <a:buAutoNum type="alphaLcParenR"/>
              <a:defRPr sz="2000"/>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457200" y="1600200"/>
            <a:ext cx="3008313" cy="448056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5" name="Date Placeholder 4"/>
          <p:cNvSpPr>
            <a:spLocks noGrp="1"/>
          </p:cNvSpPr>
          <p:nvPr>
            <p:ph type="dt" sz="half" idx="10"/>
          </p:nvPr>
        </p:nvSpPr>
        <p:spPr>
          <a:xfrm>
            <a:off x="457200" y="6172201"/>
            <a:ext cx="3429000" cy="304800"/>
          </a:xfrm>
          <a:prstGeom prst="rect">
            <a:avLst/>
          </a:prstGeom>
        </p:spPr>
        <p:txBody>
          <a:bodyPr/>
          <a:lstStyle/>
          <a:p>
            <a:fld id="{7A3FEFC7-92E0-4C8A-BEA0-6E248956F9BE}" type="datetime4">
              <a:rPr lang="en-US" smtClean="0"/>
              <a:t>August 20, 2019</a:t>
            </a:fld>
            <a:endParaRPr lang="en-US" dirty="0"/>
          </a:p>
        </p:txBody>
      </p:sp>
      <p:sp>
        <p:nvSpPr>
          <p:cNvPr id="6" name="Footer Placeholder 5"/>
          <p:cNvSpPr>
            <a:spLocks noGrp="1"/>
          </p:cNvSpPr>
          <p:nvPr>
            <p:ph type="ftr" sz="quarter" idx="11"/>
          </p:nvPr>
        </p:nvSpPr>
        <p:spPr/>
        <p:txBody>
          <a:bodyPr/>
          <a:lstStyle/>
          <a:p>
            <a:r>
              <a:rPr lang="en-US" dirty="0"/>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a:t>
            </a:r>
          </a:p>
          <a:p>
            <a:endParaRPr lang="en-US" dirty="0"/>
          </a:p>
        </p:txBody>
      </p:sp>
      <p:sp>
        <p:nvSpPr>
          <p:cNvPr id="7" name="Slide Number Placeholder 6"/>
          <p:cNvSpPr>
            <a:spLocks noGrp="1"/>
          </p:cNvSpPr>
          <p:nvPr>
            <p:ph type="sldNum" sz="quarter" idx="12"/>
          </p:nvPr>
        </p:nvSpPr>
        <p:spPr>
          <a:xfrm rot="16200000">
            <a:off x="8044814" y="683895"/>
            <a:ext cx="1315721" cy="365125"/>
          </a:xfrm>
          <a:prstGeom prst="rect">
            <a:avLst/>
          </a:prstGeom>
        </p:spPr>
        <p:txBody>
          <a:bodyPr/>
          <a:lstStyle/>
          <a:p>
            <a:fld id="{F38DF745-7D3F-47F4-83A3-874385CFAA69}" type="slidenum">
              <a:rPr lang="en-US" smtClean="0"/>
              <a:pPr/>
              <a:t>‹#›</a:t>
            </a:fld>
            <a:endParaRPr lang="en-US" dirty="0"/>
          </a:p>
        </p:txBody>
      </p:sp>
      <p:sp>
        <p:nvSpPr>
          <p:cNvPr id="9" name="Title 1"/>
          <p:cNvSpPr>
            <a:spLocks noGrp="1"/>
          </p:cNvSpPr>
          <p:nvPr>
            <p:ph type="title"/>
          </p:nvPr>
        </p:nvSpPr>
        <p:spPr>
          <a:xfrm>
            <a:off x="457200" y="241326"/>
            <a:ext cx="8062912" cy="659535"/>
          </a:xfrm>
        </p:spPr>
        <p:txBody>
          <a:bodyPr>
            <a:normAutofit/>
          </a:bodyPr>
          <a:lstStyle>
            <a:lvl1pPr>
              <a:defRPr sz="2100"/>
            </a:lvl1pPr>
          </a:lstStyle>
          <a:p>
            <a:r>
              <a:rPr lang="en-US" dirty="0"/>
              <a:t>Click to edit</a:t>
            </a:r>
          </a:p>
        </p:txBody>
      </p:sp>
      <p:pic>
        <p:nvPicPr>
          <p:cNvPr id="8" name="Picture 7">
            <a:extLst>
              <a:ext uri="{FF2B5EF4-FFF2-40B4-BE49-F238E27FC236}">
                <a16:creationId xmlns:a16="http://schemas.microsoft.com/office/drawing/2014/main" id="{176CA1AB-C394-44F3-BE7F-0995451495EE}"/>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7017182" y="365986"/>
            <a:ext cx="1831852" cy="451105"/>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 Id="rId10" Type="http://schemas.openxmlformats.org/officeDocument/2006/relationships/image" Target="../media/image1.jpg"/><Relationship Id="rId11"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434975"/>
          </a:xfrm>
          <a:prstGeom prst="rect">
            <a:avLst/>
          </a:prstGeom>
        </p:spPr>
        <p:txBody>
          <a:bodyPr vert="horz" lIns="91440" tIns="45720" rIns="91440" bIns="45720" rtlCol="0" anchor="ctr">
            <a:normAutofit/>
          </a:bodyPr>
          <a:lstStyle/>
          <a:p>
            <a:r>
              <a:rPr lang="en-US"/>
              <a:t>Figure #.#</a:t>
            </a:r>
            <a:endParaRPr lang="en-US" dirty="0"/>
          </a:p>
        </p:txBody>
      </p:sp>
      <p:sp>
        <p:nvSpPr>
          <p:cNvPr id="3" name="Text Placeholder 2"/>
          <p:cNvSpPr>
            <a:spLocks noGrp="1"/>
          </p:cNvSpPr>
          <p:nvPr>
            <p:ph type="body" idx="1"/>
          </p:nvPr>
        </p:nvSpPr>
        <p:spPr>
          <a:xfrm>
            <a:off x="628650" y="990601"/>
            <a:ext cx="7886700" cy="521913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3"/>
          </p:nvPr>
        </p:nvSpPr>
        <p:spPr>
          <a:xfrm>
            <a:off x="628650" y="6356351"/>
            <a:ext cx="78867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This OpenStax ancillary resource is © Rice University under a CC-BY 4.0 International license; it may be reproduced or modified but must be attributed to OpenStax, Rice University and any changes must be noted. Any images credited to other sources are similarly available for reproduction, but must be attributed to their sources. </a:t>
            </a:r>
            <a:endParaRPr lang="en-US" dirty="0"/>
          </a:p>
        </p:txBody>
      </p:sp>
      <p:sp>
        <p:nvSpPr>
          <p:cNvPr id="6" name="TextBox 5"/>
          <p:cNvSpPr txBox="1"/>
          <p:nvPr userDrawn="1"/>
        </p:nvSpPr>
        <p:spPr>
          <a:xfrm>
            <a:off x="7207046" y="226142"/>
            <a:ext cx="1691148" cy="573959"/>
          </a:xfrm>
          <a:prstGeom prst="rect">
            <a:avLst/>
          </a:prstGeom>
          <a:solidFill>
            <a:schemeClr val="bg1"/>
          </a:solidFill>
        </p:spPr>
        <p:txBody>
          <a:bodyPr wrap="square" rtlCol="0">
            <a:spAutoFit/>
          </a:bodyPr>
          <a:lstStyle/>
          <a:p>
            <a:endParaRPr lang="en-US" dirty="0"/>
          </a:p>
        </p:txBody>
      </p:sp>
      <p:pic>
        <p:nvPicPr>
          <p:cNvPr id="7" name="Picture 6"/>
          <p:cNvPicPr>
            <a:picLocks noChangeAspect="1"/>
          </p:cNvPicPr>
          <p:nvPr userDrawn="1"/>
        </p:nvPicPr>
        <p:blipFill>
          <a:blip r:embed="rId11" cstate="email">
            <a:extLst>
              <a:ext uri="{28A0092B-C50C-407E-A947-70E740481C1C}">
                <a14:useLocalDpi xmlns:a14="http://schemas.microsoft.com/office/drawing/2010/main" val="0"/>
              </a:ext>
            </a:extLst>
          </a:blip>
          <a:stretch>
            <a:fillRect/>
          </a:stretch>
        </p:blipFill>
        <p:spPr>
          <a:xfrm>
            <a:off x="7017182" y="365986"/>
            <a:ext cx="1831852" cy="451105"/>
          </a:xfrm>
          <a:prstGeom prst="rect">
            <a:avLst/>
          </a:prstGeom>
        </p:spPr>
      </p:pic>
    </p:spTree>
    <p:extLst>
      <p:ext uri="{BB962C8B-B14F-4D97-AF65-F5344CB8AC3E}">
        <p14:creationId xmlns:p14="http://schemas.microsoft.com/office/powerpoint/2010/main" val="1516162385"/>
      </p:ext>
    </p:extLst>
  </p:cSld>
  <p:clrMap bg1="lt1" tx1="dk1" bg2="lt2" tx2="dk2" accent1="accent1" accent2="accent2" accent3="accent3" accent4="accent4" accent5="accent5" accent6="accent6" hlink="hlink" folHlink="folHlink"/>
  <p:sldLayoutIdLst>
    <p:sldLayoutId id="2147483922" r:id="rId1"/>
    <p:sldLayoutId id="2147483923" r:id="rId2"/>
    <p:sldLayoutId id="2147483924" r:id="rId3"/>
    <p:sldLayoutId id="2147483925" r:id="rId4"/>
    <p:sldLayoutId id="2147483926" r:id="rId5"/>
    <p:sldLayoutId id="2147483916" r:id="rId6"/>
    <p:sldLayoutId id="2147483914" r:id="rId7"/>
    <p:sldLayoutId id="2147483920" r:id="rId8"/>
  </p:sldLayoutIdLst>
  <p:hf sldNum="0" hdr="0" dt="0"/>
  <p:txStyles>
    <p:titleStyle>
      <a:lvl1pPr algn="l" defTabSz="914400" rtl="0" eaLnBrk="1" latinLnBrk="0" hangingPunct="1">
        <a:lnSpc>
          <a:spcPct val="90000"/>
        </a:lnSpc>
        <a:spcBef>
          <a:spcPct val="0"/>
        </a:spcBef>
        <a:buNone/>
        <a:defRPr sz="2800" b="1" kern="1200">
          <a:solidFill>
            <a:schemeClr val="accent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accent3"/>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accent5"/>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accent2"/>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accent4"/>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ns0:Relationships xmlns:ns0="http://schemas.openxmlformats.org/package/2006/relationships"><ns0:Relationship Id="rId1" Type="http://schemas.openxmlformats.org/officeDocument/2006/relationships/slideLayout" Target="../slideLayouts/slideLayout5.xml" /><ns0:Relationship Id="rId2" Type="http://schemas.openxmlformats.org/officeDocument/2006/relationships/image" Target="../media/v3_image4_003a8eb18ae4.png" /><ns0:Relationship Id="rId3" Type="http://schemas.openxmlformats.org/officeDocument/2006/relationships/image" Target="../media/image2.png" /></ns0: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6_b9bec7f38e3d.png" /></ns0:Relationships>
</file>

<file path=ppt/slides/_rels/slide7.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7_cbfd7d1a82a0.png" /></ns0:Relationships>
</file>

<file path=ppt/slides/_rels/slide8.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8_3529ae84b1b5.png" /></ns0: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notesSlide" Target="../notesSlides/notesSlide1.xml" /><ns0:Relationship Id="rId3" Type="http://schemas.openxmlformats.org/officeDocument/2006/relationships/image" Target="../media/v3_image9_251ff960e386.png" /></ns0:Relationships>
</file>

<file path=ppt/slides/_rels/slide11.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10_edd76134533e.png" /></ns0: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3.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ns0:Relationships xmlns:ns0="http://schemas.openxmlformats.org/package/2006/relationships"><ns0:Relationship Id="rId1" Type="http://schemas.openxmlformats.org/officeDocument/2006/relationships/vmlDrawing" Target="../drawings/vmlDrawing1.vml" /><ns0:Relationship Id="rId2" Type="http://schemas.openxmlformats.org/officeDocument/2006/relationships/slideLayout" Target="../slideLayouts/slideLayout2.xml" /><ns0:Relationship Id="rId3" Type="http://schemas.openxmlformats.org/officeDocument/2006/relationships/oleObject" Target="../embeddings/oleObject1.bin" /><ns0:Relationship Id="rId4" Type="http://schemas.openxmlformats.org/officeDocument/2006/relationships/image" Target="../media/image14.wmf" /><ns0:Relationship Id="rId6" Type="http://schemas.openxmlformats.org/officeDocument/2006/relationships/image" Target="../media/v3_image76_1973b9400492.png" /></ns0:Relationships>
</file>

<file path=ppt/slides/_rels/slide21.xml.rels><?xml version='1.0' encoding='utf-8'?>
<ns0:Relationships xmlns:ns0="http://schemas.openxmlformats.org/package/2006/relationships"><ns0:Relationship Id="rId1" Type="http://schemas.openxmlformats.org/officeDocument/2006/relationships/vmlDrawing" Target="../drawings/vmlDrawing2.vml" /><ns0:Relationship Id="rId2" Type="http://schemas.openxmlformats.org/officeDocument/2006/relationships/slideLayout" Target="../slideLayouts/slideLayout2.xml" /><ns0:Relationship Id="rId3" Type="http://schemas.openxmlformats.org/officeDocument/2006/relationships/oleObject" Target="../embeddings/oleObject2.bin" /><ns0:Relationship Id="rId4" Type="http://schemas.openxmlformats.org/officeDocument/2006/relationships/image" Target="../media/image16.wmf" /><ns0:Relationship Id="rId6" Type="http://schemas.openxmlformats.org/officeDocument/2006/relationships/image" Target="../media/v3_image77_ad488c0e5c6c.png" /></ns0: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8.jpeg"/></Relationships>
</file>

<file path=ppt/slides/_rels/slide23.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8_ecea1fe936cd.png" /></ns0:Relationships>
</file>

<file path=ppt/slides/_rels/slide24.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79_c10913f9fdec.png" /></ns0:Relationships>
</file>

<file path=ppt/slides/_rels/slide25.xml.rels><?xml version='1.0' encoding='utf-8'?>
<ns0:Relationships xmlns:ns0="http://schemas.openxmlformats.org/package/2006/relationships"><ns0:Relationship Id="rId1" Type="http://schemas.openxmlformats.org/officeDocument/2006/relationships/vmlDrawing" Target="../drawings/vmlDrawing3.vml" /><ns0:Relationship Id="rId2" Type="http://schemas.openxmlformats.org/officeDocument/2006/relationships/slideLayout" Target="../slideLayouts/slideLayout2.xml" /><ns0:Relationship Id="rId3" Type="http://schemas.openxmlformats.org/officeDocument/2006/relationships/image" Target="../media/v3_image22_573ba87ab24e.png" /><ns0:Relationship Id="rId4" Type="http://schemas.openxmlformats.org/officeDocument/2006/relationships/oleObject" Target="../embeddings/oleObject3.bin" /><ns0:Relationship Id="rId5" Type="http://schemas.openxmlformats.org/officeDocument/2006/relationships/image" Target="../media/v3_image21_72bca49ec7af.png" /></ns0:Relationships>
</file>

<file path=ppt/slides/_rels/slide26.xml.rels><?xml version='1.0' encoding='utf-8'?>
<ns0:Relationships xmlns:ns0="http://schemas.openxmlformats.org/package/2006/relationships"><ns0:Relationship Id="rId1" Type="http://schemas.openxmlformats.org/officeDocument/2006/relationships/vmlDrawing" Target="../drawings/vmlDrawing4.vml" /><ns0:Relationship Id="rId2" Type="http://schemas.openxmlformats.org/officeDocument/2006/relationships/slideLayout" Target="../slideLayouts/slideLayout2.xml" /><ns0:Relationship Id="rId3" Type="http://schemas.openxmlformats.org/officeDocument/2006/relationships/oleObject" Target="../embeddings/oleObject4.bin" /><ns0:Relationship Id="rId4" Type="http://schemas.openxmlformats.org/officeDocument/2006/relationships/image" Target="../media/v3_image23_c72525e88dec.png" /><ns0:Relationship Id="rId6" Type="http://schemas.openxmlformats.org/officeDocument/2006/relationships/image" Target="../media/v3_image80_2db3538c9da9.png" /></ns0: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5.jpeg"/></Relationships>
</file>

<file path=ppt/slides/_rels/slide28.xml.rels><?xml version='1.0' encoding='utf-8'?>
<ns0:Relationships xmlns:ns0="http://schemas.openxmlformats.org/package/2006/relationships"><ns0:Relationship Id="rId1" Type="http://schemas.openxmlformats.org/officeDocument/2006/relationships/vmlDrawing" Target="../drawings/vmlDrawing5.vml" /><ns0:Relationship Id="rId2" Type="http://schemas.openxmlformats.org/officeDocument/2006/relationships/slideLayout" Target="../slideLayouts/slideLayout2.xml" /><ns0:Relationship Id="rId3" Type="http://schemas.openxmlformats.org/officeDocument/2006/relationships/oleObject" Target="../embeddings/oleObject5.bin" /><ns0:Relationship Id="rId4" Type="http://schemas.openxmlformats.org/officeDocument/2006/relationships/image" Target="../media/v3_image26_f5cf5f5a5d00.png" /><ns0:Relationship Id="rId6" Type="http://schemas.openxmlformats.org/officeDocument/2006/relationships/image" Target="../media/v3_image81_f41e3814450a.png" /></ns0:Relationships>
</file>

<file path=ppt/slides/_rels/slide29.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8_c018451eb8c7.png" /></ns0:Relationships>
</file>

<file path=ppt/slides/_rels/slide30.xml.rels><?xml version='1.0' encoding='utf-8'?>
<ns0:Relationships xmlns:ns0="http://schemas.openxmlformats.org/package/2006/relationships"><ns0:Relationship Id="rId1" Type="http://schemas.openxmlformats.org/officeDocument/2006/relationships/slideLayout" Target="../slideLayouts/slideLayout2.xml" /><ns0:Relationship Id="rId2" Type="http://schemas.openxmlformats.org/officeDocument/2006/relationships/image" Target="../media/v3_image29_caf4eadcc653.png" /></ns0: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ns0:Relationships xmlns:ns0="http://schemas.openxmlformats.org/package/2006/relationships"><ns0:Relationship Id="rId1" Type="http://schemas.openxmlformats.org/officeDocument/2006/relationships/vmlDrawing" Target="../drawings/vmlDrawing6.vml" /><ns0:Relationship Id="rId2" Type="http://schemas.openxmlformats.org/officeDocument/2006/relationships/slideLayout" Target="../slideLayouts/slideLayout2.xml" /><ns0:Relationship Id="rId3" Type="http://schemas.openxmlformats.org/officeDocument/2006/relationships/oleObject" Target="../embeddings/oleObject6.bin" /><ns0:Relationship Id="rId4" Type="http://schemas.openxmlformats.org/officeDocument/2006/relationships/image" Target="../media/v3_image30_275920e77aaa.png" /></ns0:Relationships>
</file>

<file path=ppt/slides/_rels/slide33.xml.rels><?xml version='1.0' encoding='UTF-8' standalone='yes'?>
<Relationships xmlns="http://schemas.openxmlformats.org/package/2006/relationships"><Relationship Id="rId1" Type="http://schemas.openxmlformats.org/officeDocument/2006/relationships/vmlDrawing" Target="../drawings/vmlDrawing7.vml"/><Relationship Id="rId2" Type="http://schemas.openxmlformats.org/officeDocument/2006/relationships/slideLayout" Target="../slideLayouts/slideLayout2.xml"/><Relationship Id="rId3" Type="http://schemas.openxmlformats.org/officeDocument/2006/relationships/oleObject" Target="../embeddings/oleObject7.bin"/><Relationship Id="rId4" Type="http://schemas.openxmlformats.org/officeDocument/2006/relationships/image" Target="../media/image31.wmf"/></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vmlDrawing" Target="../drawings/vmlDrawing8.vml"/><Relationship Id="rId2" Type="http://schemas.openxmlformats.org/officeDocument/2006/relationships/slideLayout" Target="../slideLayouts/slideLayout2.xml"/><Relationship Id="rId3" Type="http://schemas.openxmlformats.org/officeDocument/2006/relationships/oleObject" Target="../embeddings/oleObject8.bin"/><Relationship Id="rId4" Type="http://schemas.openxmlformats.org/officeDocument/2006/relationships/image" Target="../media/image32.wmf"/><Relationship Id="rId5" Type="http://schemas.openxmlformats.org/officeDocument/2006/relationships/oleObject" Target="../embeddings/oleObject9.bin"/><Relationship Id="rId6" Type="http://schemas.openxmlformats.org/officeDocument/2006/relationships/image" Target="../media/image33.wmf"/></Relationships>
</file>

<file path=ppt/slides/_rels/slide36.xml.rels><?xml version='1.0' encoding='UTF-8' standalone='yes'?>
<Relationships xmlns="http://schemas.openxmlformats.org/package/2006/relationships"><Relationship Id="rId1" Type="http://schemas.openxmlformats.org/officeDocument/2006/relationships/vmlDrawing" Target="../drawings/vmlDrawing9.vml"/><Relationship Id="rId2" Type="http://schemas.openxmlformats.org/officeDocument/2006/relationships/slideLayout" Target="../slideLayouts/slideLayout2.xml"/><Relationship Id="rId3" Type="http://schemas.openxmlformats.org/officeDocument/2006/relationships/oleObject" Target="../embeddings/oleObject10.bin"/><Relationship Id="rId4" Type="http://schemas.openxmlformats.org/officeDocument/2006/relationships/image" Target="../media/image34.wmf"/><Relationship Id="rId5" Type="http://schemas.openxmlformats.org/officeDocument/2006/relationships/oleObject" Target="../embeddings/oleObject11.bin"/><Relationship Id="rId6" Type="http://schemas.openxmlformats.org/officeDocument/2006/relationships/image" Target="../media/image35.wmf"/></Relationships>
</file>

<file path=ppt/slides/_rels/slide37.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82_d4a1046a0e18.png" /></ns0: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7.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8.jpeg"/></Relationships>
</file>

<file path=ppt/slides/_rels/slide41.xml.rels><?xml version='1.0' encoding='UTF-8' standalone='yes'?>
<Relationships xmlns="http://schemas.openxmlformats.org/package/2006/relationships"><Relationship Id="rId1" Type="http://schemas.openxmlformats.org/officeDocument/2006/relationships/vmlDrawing" Target="../drawings/vmlDrawing10.vml"/><Relationship Id="rId2" Type="http://schemas.openxmlformats.org/officeDocument/2006/relationships/slideLayout" Target="../slideLayouts/slideLayout2.xml"/><Relationship Id="rId3" Type="http://schemas.openxmlformats.org/officeDocument/2006/relationships/oleObject" Target="../embeddings/oleObject12.bin"/><Relationship Id="rId4" Type="http://schemas.openxmlformats.org/officeDocument/2006/relationships/image" Target="../media/image39.wmf"/><Relationship Id="rId5" Type="http://schemas.openxmlformats.org/officeDocument/2006/relationships/oleObject" Target="../embeddings/oleObject13.bin"/><Relationship Id="rId6" Type="http://schemas.openxmlformats.org/officeDocument/2006/relationships/image" Target="../media/image40.wmf"/></Relationships>
</file>

<file path=ppt/slides/_rels/slide42.xml.rels><?xml version='1.0' encoding='utf-8'?>
<ns0:Relationships xmlns:ns0="http://schemas.openxmlformats.org/package/2006/relationships"><ns0:Relationship Id="rId1" Type="http://schemas.openxmlformats.org/officeDocument/2006/relationships/vmlDrawing" Target="../drawings/vmlDrawing11.vml" /><ns0:Relationship Id="rId2" Type="http://schemas.openxmlformats.org/officeDocument/2006/relationships/slideLayout" Target="../slideLayouts/slideLayout2.xml" /><ns0:Relationship Id="rId3" Type="http://schemas.openxmlformats.org/officeDocument/2006/relationships/oleObject" Target="../embeddings/oleObject14.bin" /><ns0:Relationship Id="rId4" Type="http://schemas.openxmlformats.org/officeDocument/2006/relationships/image" Target="../media/v3_image41_4fcf0094fdfc.png" /></ns0:Relationships>
</file>

<file path=ppt/slides/_rels/slide43.xml.rels><?xml version='1.0' encoding='utf-8'?>
<ns0:Relationships xmlns:ns0="http://schemas.openxmlformats.org/package/2006/relationships"><ns0:Relationship Id="rId1" Type="http://schemas.openxmlformats.org/officeDocument/2006/relationships/vmlDrawing" Target="../drawings/vmlDrawing12.vml" /><ns0:Relationship Id="rId2" Type="http://schemas.openxmlformats.org/officeDocument/2006/relationships/slideLayout" Target="../slideLayouts/slideLayout2.xml" /><ns0:Relationship Id="rId3" Type="http://schemas.openxmlformats.org/officeDocument/2006/relationships/oleObject" Target="../embeddings/oleObject15.bin" /><ns0:Relationship Id="rId4" Type="http://schemas.openxmlformats.org/officeDocument/2006/relationships/image" Target="../media/v3_image42_7c9ca3f2181e.png" /><ns0:Relationship Id="rId5" Type="http://schemas.openxmlformats.org/officeDocument/2006/relationships/oleObject" Target="../embeddings/oleObject16.bin" /><ns0:Relationship Id="rId6" Type="http://schemas.openxmlformats.org/officeDocument/2006/relationships/image" Target="../media/image43.wmf" /></ns0: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4.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ns0:Relationships xmlns:ns0="http://schemas.openxmlformats.org/package/2006/relationships"><ns0:Relationship Id="rId1" Type="http://schemas.openxmlformats.org/officeDocument/2006/relationships/vmlDrawing" Target="../drawings/vmlDrawing13.vml" /><ns0:Relationship Id="rId2" Type="http://schemas.openxmlformats.org/officeDocument/2006/relationships/slideLayout" Target="../slideLayouts/slideLayout2.xml" /><ns0:Relationship Id="rId3" Type="http://schemas.openxmlformats.org/officeDocument/2006/relationships/oleObject" Target="../embeddings/oleObject17.bin" /><ns0:Relationship Id="rId4" Type="http://schemas.openxmlformats.org/officeDocument/2006/relationships/image" Target="../media/v3_image45_f9d6cf3f228d.png" /></ns0:Relationships>
</file>

<file path=ppt/slides/_rels/slide50.xml.rels><?xml version='1.0' encoding='utf-8'?>
<ns0:Relationships xmlns:ns0="http://schemas.openxmlformats.org/package/2006/relationships"><ns0:Relationship Id="rId1" Type="http://schemas.openxmlformats.org/officeDocument/2006/relationships/vmlDrawing" Target="../drawings/vmlDrawing14.vml" /><ns0:Relationship Id="rId2" Type="http://schemas.openxmlformats.org/officeDocument/2006/relationships/slideLayout" Target="../slideLayouts/slideLayout2.xml" /><ns0:Relationship Id="rId3" Type="http://schemas.openxmlformats.org/officeDocument/2006/relationships/oleObject" Target="../embeddings/oleObject18.bin" /><ns0:Relationship Id="rId4" Type="http://schemas.openxmlformats.org/officeDocument/2006/relationships/image" Target="../media/v3_image46_0a0523b39e1c.png" /></ns0: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7.jpe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8.jpeg"/></Relationships>
</file>

<file path=ppt/slides/_rels/slide54.xml.rels><?xml version='1.0' encoding='UTF-8' standalone='yes'?>
<Relationships xmlns="http://schemas.openxmlformats.org/package/2006/relationships"><Relationship Id="rId1" Type="http://schemas.openxmlformats.org/officeDocument/2006/relationships/vmlDrawing" Target="../drawings/vmlDrawing15.vml"/><Relationship Id="rId2" Type="http://schemas.openxmlformats.org/officeDocument/2006/relationships/slideLayout" Target="../slideLayouts/slideLayout2.xml"/><Relationship Id="rId3" Type="http://schemas.openxmlformats.org/officeDocument/2006/relationships/oleObject" Target="../embeddings/oleObject19.bin"/><Relationship Id="rId4" Type="http://schemas.openxmlformats.org/officeDocument/2006/relationships/image" Target="../media/image49.wmf"/><Relationship Id="rId5" Type="http://schemas.openxmlformats.org/officeDocument/2006/relationships/oleObject" Target="../embeddings/oleObject20.bin"/><Relationship Id="rId6" Type="http://schemas.openxmlformats.org/officeDocument/2006/relationships/image" Target="../media/image50.wmf"/><Relationship Id="rId7" Type="http://schemas.openxmlformats.org/officeDocument/2006/relationships/oleObject" Target="../embeddings/oleObject21.bin"/><Relationship Id="rId8" Type="http://schemas.openxmlformats.org/officeDocument/2006/relationships/image" Target="../media/image51.wmf"/></Relationships>
</file>

<file path=ppt/slides/_rels/slide55.xml.rels><?xml version='1.0' encoding='UTF-8' standalone='yes'?>
<Relationships xmlns="http://schemas.openxmlformats.org/package/2006/relationships"><Relationship Id="rId1" Type="http://schemas.openxmlformats.org/officeDocument/2006/relationships/vmlDrawing" Target="../drawings/vmlDrawing16.vml"/><Relationship Id="rId2" Type="http://schemas.openxmlformats.org/officeDocument/2006/relationships/slideLayout" Target="../slideLayouts/slideLayout2.xml"/><Relationship Id="rId3" Type="http://schemas.openxmlformats.org/officeDocument/2006/relationships/oleObject" Target="../embeddings/oleObject22.bin"/><Relationship Id="rId4" Type="http://schemas.openxmlformats.org/officeDocument/2006/relationships/image" Target="../media/image52.wmf"/><Relationship Id="rId5" Type="http://schemas.openxmlformats.org/officeDocument/2006/relationships/oleObject" Target="../embeddings/oleObject23.bin"/><Relationship Id="rId6" Type="http://schemas.openxmlformats.org/officeDocument/2006/relationships/image" Target="../media/image53.wmf"/></Relationships>
</file>

<file path=ppt/slides/_rels/slide56.xml.rels><?xml version='1.0' encoding='UTF-8' standalone='yes'?>
<Relationships xmlns="http://schemas.openxmlformats.org/package/2006/relationships"><Relationship Id="rId1" Type="http://schemas.openxmlformats.org/officeDocument/2006/relationships/vmlDrawing" Target="../drawings/vmlDrawing17.vml"/><Relationship Id="rId2" Type="http://schemas.openxmlformats.org/officeDocument/2006/relationships/slideLayout" Target="../slideLayouts/slideLayout2.xml"/><Relationship Id="rId3" Type="http://schemas.openxmlformats.org/officeDocument/2006/relationships/oleObject" Target="../embeddings/oleObject24.bin"/><Relationship Id="rId4" Type="http://schemas.openxmlformats.org/officeDocument/2006/relationships/image" Target="../media/image54.wmf"/><Relationship Id="rId5" Type="http://schemas.openxmlformats.org/officeDocument/2006/relationships/oleObject" Target="../embeddings/oleObject25.bin"/><Relationship Id="rId6" Type="http://schemas.openxmlformats.org/officeDocument/2006/relationships/image" Target="../media/image55.wmf"/><Relationship Id="rId7" Type="http://schemas.openxmlformats.org/officeDocument/2006/relationships/oleObject" Target="../embeddings/oleObject26.bin"/><Relationship Id="rId8" Type="http://schemas.openxmlformats.org/officeDocument/2006/relationships/image" Target="../media/image56.wmf"/></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ns0:Relationships xmlns:ns0="http://schemas.openxmlformats.org/package/2006/relationships"><ns0:Relationship Id="rId1" Type="http://schemas.openxmlformats.org/officeDocument/2006/relationships/vmlDrawing" Target="../drawings/vmlDrawing18.vml" /><ns0:Relationship Id="rId2" Type="http://schemas.openxmlformats.org/officeDocument/2006/relationships/slideLayout" Target="../slideLayouts/slideLayout2.xml" /><ns0:Relationship Id="rId3" Type="http://schemas.openxmlformats.org/officeDocument/2006/relationships/oleObject" Target="../embeddings/oleObject27.bin" /><ns0:Relationship Id="rId4" Type="http://schemas.openxmlformats.org/officeDocument/2006/relationships/image" Target="../media/v3_image57_0f4342268e4c.png" /></ns0: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8.jpeg"/></Relationships>
</file>

<file path=ppt/slides/_rels/slide61.xml.rels><?xml version='1.0' encoding='utf-8'?>
<ns0:Relationships xmlns:ns0="http://schemas.openxmlformats.org/package/2006/relationships"><ns0:Relationship Id="rId1" Type="http://schemas.openxmlformats.org/officeDocument/2006/relationships/slideLayout" Target="../slideLayouts/slideLayout2.xml" /><ns0:Relationship Id="rId3" Type="http://schemas.openxmlformats.org/officeDocument/2006/relationships/image" Target="../media/v3_image83_c64e4f9fb686.png" /></ns0:Relationships>
</file>

<file path=ppt/slides/_rels/slide62.xml.rels><?xml version='1.0' encoding='utf-8'?>
<ns0:Relationships xmlns:ns0="http://schemas.openxmlformats.org/package/2006/relationships"><ns0:Relationship Id="rId1" Type="http://schemas.openxmlformats.org/officeDocument/2006/relationships/vmlDrawing" Target="../drawings/vmlDrawing19.vml" /><ns0:Relationship Id="rId2" Type="http://schemas.openxmlformats.org/officeDocument/2006/relationships/slideLayout" Target="../slideLayouts/slideLayout2.xml" /><ns0:Relationship Id="rId3" Type="http://schemas.openxmlformats.org/officeDocument/2006/relationships/oleObject" Target="../embeddings/oleObject28.bin" /><ns0:Relationship Id="rId4" Type="http://schemas.openxmlformats.org/officeDocument/2006/relationships/image" Target="../media/v3_image60_fd805ca4750e.png" /></ns0: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1.jpeg"/></Relationships>
</file>

<file path=ppt/slides/_rels/slide65.xml.rels><?xml version='1.0' encoding='utf-8'?>
<ns0:Relationships xmlns:ns0="http://schemas.openxmlformats.org/package/2006/relationships"><ns0:Relationship Id="rId1" Type="http://schemas.openxmlformats.org/officeDocument/2006/relationships/vmlDrawing" Target="../drawings/vmlDrawing20.vml" /><ns0:Relationship Id="rId2" Type="http://schemas.openxmlformats.org/officeDocument/2006/relationships/slideLayout" Target="../slideLayouts/slideLayout2.xml" /><ns0:Relationship Id="rId3" Type="http://schemas.openxmlformats.org/officeDocument/2006/relationships/oleObject" Target="../embeddings/oleObject29.bin" /><ns0:Relationship Id="rId4" Type="http://schemas.openxmlformats.org/officeDocument/2006/relationships/image" Target="../media/v3_image62_0e0b95853659.png" /><ns0:Relationship Id="rId5" Type="http://schemas.openxmlformats.org/officeDocument/2006/relationships/oleObject" Target="../embeddings/oleObject30.bin" /><ns0:Relationship Id="rId6" Type="http://schemas.openxmlformats.org/officeDocument/2006/relationships/image" Target="../media/v3_image63_10777c5b02c2.png" /></ns0: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4.jpe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5.jpe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6.jpe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7.jpe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8.jpe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9.jpe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0.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1.jpe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2.jpe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3.jpe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4.jpe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75.jpe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5" name="Chapter Title"/>
          <p:cNvSpPr txBox="1">
            <a:spLocks/>
          </p:cNvSpPr>
          <p:nvPr/>
        </p:nvSpPr>
        <p:spPr>
          <a:xfrm>
            <a:off x="-3901" y="1321823"/>
            <a:ext cx="9144000" cy="709154"/>
          </a:xfrm>
          <a:prstGeom prst="rect">
            <a:avLst/>
          </a:prstGeom>
        </p:spPr>
        <p:txBody>
          <a:bodyPr wrap="square">
            <a:normAutofit/>
          </a:bodyPr>
          <a:lstStyle>
            <a:lvl1pPr algn="l" defTabSz="914400" rtl="0" eaLnBrk="1" latinLnBrk="0" hangingPunct="1">
              <a:spcBef>
                <a:spcPct val="0"/>
              </a:spcBef>
              <a:buNone/>
              <a:defRPr sz="3600" kern="1200" cap="all" spc="-60" baseline="0">
                <a:solidFill>
                  <a:srgbClr val="6CB255"/>
                </a:solidFill>
                <a:latin typeface="+mj-lt"/>
                <a:ea typeface="+mj-ea"/>
                <a:cs typeface="+mj-cs"/>
              </a:defRPr>
            </a:lvl1pPr>
          </a:lstStyle>
          <a:p>
            <a:pPr>
              <a:spcBef>
                <a:spcPts val="0"/>
              </a:spcBef>
              <a:spcAft>
                <a:spcPts val="0"/>
              </a:spcAft>
            </a:pPr>
            <a:r>
              <a:rPr sz="3000"/>
              <a:t>3. kafli: Samsetning efna og lausna</a:t>
            </a:r>
          </a:p>
        </p:txBody>
      </p:sp>
      <p:pic>
        <p:nvPicPr>
          <p:cNvPr id="9" name="Picture 3"/>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3407965" y="2504061"/>
            <a:ext cx="2320268" cy="3002699"/>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CE5F14BE-F9D7-4CF9-939F-6EDB964F5A2D}"/>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7017182" y="365986"/>
            <a:ext cx="1831852" cy="451105"/>
          </a:xfrm>
          <a:prstGeom prst="rect">
            <a:avLst/>
          </a:prstGeom>
        </p:spPr>
      </p:pic>
      <p:sp>
        <p:nvSpPr>
          <p:cNvPr id="7" name="Title">
            <a:extLst>
              <a:ext uri="{FF2B5EF4-FFF2-40B4-BE49-F238E27FC236}">
                <a16:creationId xmlns:a16="http://schemas.microsoft.com/office/drawing/2014/main" id="{8D87A6D2-52E4-4725-A99C-8574BB6B565D}"/>
              </a:ext>
            </a:extLst>
          </p:cNvPr>
          <p:cNvSpPr txBox="1">
            <a:spLocks/>
          </p:cNvSpPr>
          <p:nvPr/>
        </p:nvSpPr>
        <p:spPr>
          <a:xfrm>
            <a:off x="0" y="938213"/>
            <a:ext cx="9144000" cy="493712"/>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800" b="1" kern="1200">
                <a:solidFill>
                  <a:schemeClr val="accent6"/>
                </a:solidFill>
                <a:latin typeface="+mj-lt"/>
                <a:ea typeface="+mj-ea"/>
                <a:cs typeface="+mj-cs"/>
              </a:defRPr>
            </a:lvl1pPr>
          </a:lstStyle>
          <a:p/>
        </p:txBody>
      </p:sp>
      <p:sp>
        <p:nvSpPr>
          <p:cNvPr id="16" name="codex-title-cleanup-cover"/>
          <p:cNvSpPr/>
          <p:nvPr/>
        </p:nvSpPr>
        <p:spPr>
          <a:xfrm>
            <a:off x="0" y="250000"/>
            <a:ext cx="9144000" cy="2200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codex-title-cleanup-brand"/>
          <p:cNvSpPr txBox="1"/>
          <p:nvPr/>
        </p:nvSpPr>
        <p:spPr>
          <a:xfrm>
            <a:off x="600000" y="650000"/>
            <a:ext cx="7944000" cy="360000"/>
          </a:xfrm>
          <a:prstGeom prst="rect">
            <a:avLst/>
          </a:prstGeom>
          <a:noFill/>
        </p:spPr>
        <p:txBody>
          <a:bodyPr wrap="none">
            <a:spAutoFit/>
          </a:bodyPr>
          <a:lstStyle/>
          <a:p>
            <a:pPr algn="ctr"/>
            <a:r>
              <a:rPr sz="3000">
                <a:solidFill>
                  <a:srgbClr val="63AC4F"/>
                </a:solidFill>
                <a:latin typeface="Arial"/>
              </a:rPr>
              <a:t>Efnafræði 2e</a:t>
            </a:r>
          </a:p>
        </p:txBody>
      </p:sp>
      <p:sp>
        <p:nvSpPr>
          <p:cNvPr id="18" name="codex-title-cleanup-text"/>
          <p:cNvSpPr txBox="1"/>
          <p:nvPr/>
        </p:nvSpPr>
        <p:spPr>
          <a:xfrm>
            <a:off x="600000" y="1120000"/>
            <a:ext cx="7944000" cy="650000"/>
          </a:xfrm>
          <a:prstGeom prst="rect">
            <a:avLst/>
          </a:prstGeom>
          <a:noFill/>
        </p:spPr>
        <p:txBody>
          <a:bodyPr wrap="none">
            <a:spAutoFit/>
          </a:bodyPr>
          <a:lstStyle/>
          <a:p>
            <a:pPr algn="ctr"/>
            <a:r>
              <a:rPr sz="3000">
                <a:solidFill>
                  <a:srgbClr val="63AC4F"/>
                </a:solidFill>
                <a:latin typeface="Arial"/>
              </a:rPr>
              <a:t>3. kafli: Samsetning efna og lausna</a:t>
            </a:r>
          </a:p>
        </p:txBody>
      </p:sp>
      <p:sp>
        <p:nvSpPr>
          <p:cNvPr id="1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224431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Yfirlit 3. kafla</a:t>
            </a:r>
          </a:p>
        </p:txBody>
      </p:sp>
      <p:sp>
        <p:nvSpPr>
          <p:cNvPr id="5" name="Text Placeholder 4"/>
          <p:cNvSpPr>
            <a:spLocks noGrp="1"/>
          </p:cNvSpPr>
          <p:nvPr>
            <p:ph idx="1"/>
          </p:nvPr>
        </p:nvSpPr>
        <p:spPr>
          <a:xfrm>
            <a:off x="457200" y="1266091"/>
            <a:ext cx="8062912" cy="4895557"/>
          </a:xfrm>
        </p:spPr>
        <p:txBody>
          <a:bodyPr>
            <a:normAutofit/>
          </a:bodyPr>
          <a:lstStyle/>
          <a:p>
            <a:r>
              <a:rPr lang="en-US" sz="2100" dirty="0"/>
              <a:t>3.1 Formúlumassi og mólhugtakið</a:t>
            </a:r>
          </a:p>
          <a:p>
            <a:r>
              <a:rPr lang="en-US" sz="2100" dirty="0"/>
              <a:t>3.2 Ákvörðun reynsluformúla og sameindaformúla</a:t>
            </a:r>
          </a:p>
          <a:p>
            <a:r>
              <a:rPr lang="en-US" sz="2100" dirty="0"/>
              <a:t>3.3 Mólstyrkur</a:t>
            </a:r>
          </a:p>
          <a:p>
            <a:r>
              <a:rPr lang="en-US" sz="2100" dirty="0"/>
              <a:t>3.4 Aðrar einingar fyrir styrk lausna</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802444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a:t>
            </a:r>
          </a:p>
        </p:txBody>
      </p:sp>
      <p:pic>
        <p:nvPicPr>
          <p:cNvPr id="3" name="Figure" descr="This figure shows a swimming pool that is full of water and surrounded by a concrete patio."/>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785812" y="1105694"/>
            <a:ext cx="7572375" cy="3495675"/>
          </a:xfrm>
        </p:spPr>
      </p:pic>
      <p:sp>
        <p:nvSpPr>
          <p:cNvPr id="7" name="Figure Legend"/>
          <p:cNvSpPr>
            <a:spLocks noGrp="1"/>
          </p:cNvSpPr>
          <p:nvPr>
            <p:ph idx="13"/>
          </p:nvPr>
        </p:nvSpPr>
        <p:spPr/>
        <p:txBody>
          <a:bodyPr wrap="square">
            <a:normAutofit/>
          </a:bodyPr>
          <a:lstStyle/>
          <a:p>
            <a:pPr>
              <a:spcBef>
                <a:spcPts val="0"/>
              </a:spcBef>
              <a:spcAft>
                <a:spcPts val="0"/>
              </a:spcAft>
            </a:pPr>
            <a:r>
              <a:rPr lang="en-US" sz="1500" dirty="0"/>
              <a:t>Vatnið í sundlaug er flókin blanda efna og hlutfallslegu magni þeirra þarf að halda vandlega í jafnvægi til að tryggja heilsu og þægindi þeirra sem nota laugina. (mynd: byggt á verki eftir Vic Brincat)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832425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sz="2100" dirty="0"/>
              <a:t>Námsmarkmið</a:t>
            </a:r>
          </a:p>
        </p:txBody>
      </p:sp>
      <p:sp>
        <p:nvSpPr>
          <p:cNvPr id="3" name="Content Placeholder 2"/>
          <p:cNvSpPr>
            <a:spLocks noGrp="1"/>
          </p:cNvSpPr>
          <p:nvPr>
            <p:ph idx="1"/>
          </p:nvPr>
        </p:nvSpPr>
        <p:spPr/>
        <p:txBody>
          <a:bodyPr>
            <a:normAutofit/>
          </a:bodyPr>
          <a:lstStyle/>
          <a:p>
            <a:r>
              <a:rPr lang="en-US" sz="2100" dirty="0"/>
              <a:t>3.1 Formúlumassi og mólhugtakið</a:t>
            </a:r>
          </a:p>
          <a:p>
            <a:pPr lvl="1"/>
            <a:r>
              <a:rPr lang="en-US" sz="1800" dirty="0"/>
              <a:t>Reikna formúlumassa samgildra og jónaðra efnasambanda</a:t>
            </a:r>
          </a:p>
          <a:p>
            <a:pPr lvl="1"/>
            <a:r>
              <a:rPr lang="en-US" sz="1800" dirty="0"/>
              <a:t>Skilgreina magnseininguna mól og tengdu stærðina Avogadros tölu. Útskýra sambandið milli massa, móla og fjölda atóma eða sameinda og framkvæma útreikninga þar sem þessar stærðir eru leiddar hver af annarri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894859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Formúlumassi og mólhugtakið</a:t>
            </a:r>
          </a:p>
        </p:txBody>
      </p:sp>
      <p:sp>
        <p:nvSpPr>
          <p:cNvPr id="5" name="Text Placeholder 4"/>
          <p:cNvSpPr>
            <a:spLocks noGrp="1"/>
          </p:cNvSpPr>
          <p:nvPr>
            <p:ph idx="1"/>
          </p:nvPr>
        </p:nvSpPr>
        <p:spPr>
          <a:xfrm>
            <a:off x="457200" y="1209822"/>
            <a:ext cx="8062912" cy="4800542"/>
          </a:xfrm>
        </p:spPr>
        <p:txBody>
          <a:bodyPr/>
          <a:lstStyle/>
          <a:p>
            <a:pPr marL="342900" indent="-342900">
              <a:buFont typeface="Arial" panose="020B0604020202020204" pitchFamily="34" charset="0"/>
              <a:buChar char="•"/>
            </a:pPr>
            <a:r>
              <a:rPr lang="en-US" sz="2100" dirty="0"/>
              <a:t>Formúlumassi (</a:t>
            </a:r>
            <a:r>
              <a:rPr lang="en-US" sz="2100" b="1" dirty="0"/>
              <a:t>formúlumassi </a:t>
            </a:r>
            <a:r>
              <a:rPr lang="en-US" sz="2100" dirty="0"/>
              <a:t>) efnis er summa meðalatómmassa allra atóma í formúlu efnisins.</a:t>
            </a:r>
          </a:p>
          <a:p>
            <a:endParaRPr lang="en-US" sz="2100" dirty="0"/>
          </a:p>
          <a:p>
            <a:pPr marL="342900" indent="-342900">
              <a:buFont typeface="Arial" panose="020B0604020202020204" pitchFamily="34" charset="0"/>
              <a:buChar char="•"/>
            </a:pPr>
            <a:r>
              <a:rPr lang="en-US" sz="2100" dirty="0"/>
              <a:t>Samgild efni eru til sem aðskildar sameindir. </a:t>
            </a:r>
          </a:p>
          <a:p>
            <a:endParaRPr lang="en-US" sz="2100" dirty="0"/>
          </a:p>
          <a:p>
            <a:pPr marL="342900" indent="-342900">
              <a:buFont typeface="Arial" panose="020B0604020202020204" pitchFamily="34" charset="0"/>
              <a:buChar char="•"/>
            </a:pPr>
            <a:r>
              <a:rPr lang="en-US" sz="2100" dirty="0"/>
              <a:t>Formúlumassa samgilds efnis má með réttu kalla </a:t>
            </a:r>
            <a:r>
              <a:rPr lang="en-US" sz="2100" b="1" dirty="0"/>
              <a:t>sameindamassa</a:t>
            </a:r>
            <a:r>
              <a:rPr lang="en-US" sz="2100" dirty="0"/>
              <a:t>.</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621533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3.2</a:t>
            </a:r>
          </a:p>
        </p:txBody>
      </p:sp>
      <p:pic>
        <p:nvPicPr>
          <p:cNvPr id="2" name="Figure" descr="A table and diagram are shown. The table is made up of six columns and five rows. The header row reads: “Element,” “Quantity,” a blank space, “Average atomic mass (a m u),” a blank space, and “Subtotal (a m u).” The first column contains the symbols “C,” “H,” “C l” and a blank, merged cell that runs the width of the first five columns. The second column contains the numbers “1,” “1,” and “3” as well as the merged cell. The third column contains the multiplication symbol in each cell except for the last, merged cell. The fourth column contains the numbers “12.01,” “1.008,” and “35.45” as well as the merged cell. The fifth column contains the symbol “=” in each cell except for the last, merged cell. The sixth column contains the values “12.01,” “1.008,” “106.35,” and “119.37.” There is a thick black line below the number 106.35. The merged cell under the first five columns reads “Molecular mass.” To the left of the table is a diagram of a molecule. Three green spheres are attached to a slightly smaller black sphere, which is also attached to a smaller white sphere. The green spheres lie beneath and to the sides of the black sphere while the white sphere is located straight up from the black sphere."/>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887434"/>
            <a:ext cx="7886700" cy="1932195"/>
          </a:xfrm>
        </p:spPr>
      </p:pic>
      <p:sp>
        <p:nvSpPr>
          <p:cNvPr id="7" name="Figure Legend"/>
          <p:cNvSpPr>
            <a:spLocks noGrp="1"/>
          </p:cNvSpPr>
          <p:nvPr>
            <p:ph idx="13"/>
          </p:nvPr>
        </p:nvSpPr>
        <p:spPr/>
        <p:txBody>
          <a:bodyPr>
            <a:normAutofit/>
          </a:bodyPr>
          <a:lstStyle/>
          <a:p>
            <a:r>
              <a:rPr lang="en-US" sz="1600" dirty="0"/>
              <a:t>Meðalmassi klóróformsameindar, CHCl</a:t>
            </a:r>
            <a:r>
              <a:rPr lang="en-US" sz="1600" baseline="-25000" dirty="0"/>
              <a:t>3</a:t>
            </a:r>
            <a:r>
              <a:rPr lang="en-US" sz="1600" dirty="0"/>
              <a:t>, er 119.37 amu, sem er summa meðalatómmassa allra atóma sem mynda hana. Líkanið sýnir sameindabyggingu klóróforms.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89008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3.3</a:t>
            </a:r>
          </a:p>
        </p:txBody>
      </p:sp>
      <p:sp>
        <p:nvSpPr>
          <p:cNvPr id="7" name="Figure Legend"/>
          <p:cNvSpPr>
            <a:spLocks noGrp="1"/>
          </p:cNvSpPr>
          <p:nvPr>
            <p:ph idx="1"/>
          </p:nvPr>
        </p:nvSpPr>
        <p:spPr/>
        <p:txBody>
          <a:bodyPr>
            <a:normAutofit/>
          </a:bodyPr>
          <a:lstStyle/>
          <a:p>
            <a:r>
              <a:rPr lang="en-US" sz="1600" dirty="0"/>
              <a:t>Meðalmassi aspirínsameindar er 180.15 amu. Líkanið sýnir sameindabyggingu </a:t>
            </a:r>
            <a:r>
              <a:rPr lang="tr-TR" sz="1600" dirty="0"/>
              <a:t>aspiríns, C</a:t>
            </a:r>
            <a:r>
              <a:rPr lang="tr-TR" sz="1600" baseline="-25000" dirty="0"/>
              <a:t>9</a:t>
            </a:r>
            <a:r>
              <a:rPr lang="tr-TR" sz="1600" dirty="0"/>
              <a:t>H</a:t>
            </a:r>
            <a:r>
              <a:rPr lang="tr-TR" sz="1600" baseline="-25000" dirty="0"/>
              <a:t>8</a:t>
            </a:r>
            <a:r>
              <a:rPr lang="tr-TR" sz="1600" dirty="0"/>
              <a:t>O</a:t>
            </a:r>
            <a:r>
              <a:rPr lang="tr-TR" sz="1600" baseline="-25000" dirty="0"/>
              <a:t>4</a:t>
            </a:r>
            <a:r>
              <a:rPr lang="tr-TR" sz="1600" dirty="0"/>
              <a:t>.</a:t>
            </a:r>
            <a:endParaRPr lang="en-US" sz="1600" dirty="0"/>
          </a:p>
        </p:txBody>
      </p:sp>
      <p:pic>
        <p:nvPicPr>
          <p:cNvPr id="21509" name="Picture 5" descr="A table and diagram are shown. The table is made up of six columns and five rows. The header row reads: “Element,” “Quantity,” a blank space, “Average atomic mass (a m u),” a blank space, and “Subtotal (a m u).” The first column contains the symbols “C,” “H,” “O,” and a merged cell. The merged cell runs the length of the first five columns. The second column contains the numbers “9,” “8,” and “4” as well as the merged, cell. The third column contains the multiplication symbol in each cell except for the last, merged cell. The fourth column contains the numbers “12.01,” “1.008,” and “16.00” as well as the merged cell. The fifth column contains the symbol “=” in each cell except for the last, merged cell. The sixth column contains the values: “108.09,” “8.064,” “64.00,” and “180.15.” There is a thick black line below the number 64.00. The merged cell under the first five columns reads “Molecular mass.” To the left of the table is a diagram of a molecule. Six black spheres are located in a six-sided ring and connected by alternating double and single black bonds. Attached to each of the four black spheres is one smaller white sphere. Attached to the farthest right black sphere is a red sphere, connected to two more black spheres, all in a row. Attached to the last black sphere of that row are two more white spheres. Attached to the first black sphere of that row is another red sphere. A black sphere, attached to two red spheres and a white sphere is attached to the black sphere on the top right of the six-sided ring."/>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778170" y="1876098"/>
            <a:ext cx="7297807" cy="1970688"/>
          </a:xfrm>
          <a:prstGeom prst="rect">
            <a:avLst/>
          </a:prstGeom>
          <a:noFill/>
          <a:extLst>
            <a:ext uri="{909E8E84-426E-40DD-AFC4-6F175D3DCCD1}">
              <a14:hiddenFill xmlns:a14="http://schemas.microsoft.com/office/drawing/2010/main">
                <a:solidFill>
                  <a:srgbClr val="FFFFFF"/>
                </a:solidFill>
              </a14:hiddenFill>
            </a:ext>
          </a:extLst>
        </p:spPr>
      </p:pic>
      <p:sp>
        <p:nvSpPr>
          <p:cNvPr id="215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5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887936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3.1</a:t>
            </a:r>
          </a:p>
        </p:txBody>
      </p:sp>
      <p:sp>
        <p:nvSpPr>
          <p:cNvPr id="7" name="Figure Legend" hidden="1"/>
          <p:cNvSpPr>
            <a:spLocks noGrp="1"/>
          </p:cNvSpPr>
          <p:nvPr>
            <p:ph idx="1"/>
          </p:nvPr>
        </p:nvSpPr>
        <p:spPr/>
        <p:txBody>
          <a:bodyPr>
            <a:normAutofit/>
          </a:bodyPr>
          <a:lstStyle/>
          <a:p>
            <a:endParaRPr lang="en-US" sz="1600" dirty="0"/>
          </a:p>
        </p:txBody>
      </p:sp>
      <p:pic>
        <p:nvPicPr>
          <p:cNvPr id="22530" name="Picture 2" descr="A table is shown that is made up of six columns and five rows. The header row reads: “Element,” “Quantity,” a blank space, “Average atomic mass (a m u),” a blank space, and “Subtotal (a m u).” The first column contains the symbols “C,” “H,” “O,” and a merged cell. The merged cell runs the length of the first five columns. The second column contains the numbers “13,” “8,” and “2” as well as the merged cell. The third column contains the multiplication symbol in each cell except for the last, merged cell. The fourth column contains the numbers “12.01,” “1.008,” and “16.00” as well as the merged cell. The fifth column contains the symbol “=” in each cell except for the last, merged cell. The sixth column contains the values “156.13,” “18.114,” “32.00,” and “206.27.” There is a thick black line below the number 32.00. The merged cell under the first five columns reads “Molecular mass.” To the right is a ball-and-stick model of the structure. At the center, it shows six black spheres arranged in a six-sided ring with alternating double bonds. The two black spheres at the top and bottom of the six-sided ring are each bonded to one, smaller, white sphere. The black sphere on the left side of the six-sided ring is connect to another black sphere. This sphere is connected to two smaller, white spheres and another black sphere. This black sphere is connected to one, smaller white sphere, and two other black spheres. Each of these last two black spheres is connected to two smaller, white spheres. The black sphere on the right side of the six-sided ring is connected to another black sphere. This black sphere is connected to one smaller, white sphere and two other black spheres. The black sphere that is connected to it and is situated to the top right is connected to two smaller, white spheres. The black sphere connected towards the bottom right is connected to two red spheres. It forms a double bond with one of these red spheres and the other red sphere is connected to a smaller, white sphere."/>
          <p:cNvPicPr>
            <a:picLocks noChangeAspect="1" noChangeArrowheads="1"/>
          </p:cNvPicPr>
          <p:nvPr/>
        </p:nvPicPr>
        <p:blipFill>
          <a:blip r:embed="rId2" cstate="email">
            <a:extLst>
              <a:ext uri="{28A0092B-C50C-407E-A947-70E740481C1C}">
                <a14:useLocalDpi xmlns:a14="http://schemas.microsoft.com/office/drawing/2010/main" val="0"/>
              </a:ext>
            </a:extLst>
          </a:blip>
          <a:srcRect/>
          <a:stretch>
            <a:fillRect/>
          </a:stretch>
        </p:blipFill>
        <p:spPr bwMode="auto">
          <a:xfrm>
            <a:off x="452348" y="2024007"/>
            <a:ext cx="8053760" cy="2142057"/>
          </a:xfrm>
          <a:prstGeom prst="rect">
            <a:avLst/>
          </a:prstGeom>
          <a:noFill/>
          <a:extLst>
            <a:ext uri="{909E8E84-426E-40DD-AFC4-6F175D3DCCD1}">
              <a14:hiddenFill xmlns:a14="http://schemas.microsoft.com/office/drawing/2010/main">
                <a:solidFill>
                  <a:srgbClr val="FFFFFF"/>
                </a:solidFill>
              </a14:hiddenFill>
            </a:ext>
          </a:extLst>
        </p:spPr>
      </p:pic>
      <p:sp>
        <p:nvSpPr>
          <p:cNvPr id="2253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3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253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2604706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Formúlumassi jónaðra efnasambanda</a:t>
            </a:r>
          </a:p>
        </p:txBody>
      </p:sp>
      <p:sp>
        <p:nvSpPr>
          <p:cNvPr id="5" name="Text Placeholder 4"/>
          <p:cNvSpPr>
            <a:spLocks noGrp="1"/>
          </p:cNvSpPr>
          <p:nvPr>
            <p:ph idx="1"/>
          </p:nvPr>
        </p:nvSpPr>
        <p:spPr>
          <a:xfrm>
            <a:off x="457200" y="1223889"/>
            <a:ext cx="8062912" cy="4786475"/>
          </a:xfrm>
        </p:spPr>
        <p:txBody>
          <a:bodyPr>
            <a:normAutofit/>
          </a:bodyPr>
          <a:lstStyle/>
          <a:p>
            <a:pPr marL="342900" indent="-342900">
              <a:buFont typeface="Arial" panose="020B0604020202020204" pitchFamily="34" charset="0"/>
              <a:buChar char="•"/>
            </a:pPr>
            <a:r>
              <a:rPr lang="en-US" sz="2300" dirty="0"/>
              <a:t>Jónuð efni eru samsett úr aðskildum katjónum og anjónum sem sameinast í hlutföllum þannig að til verður rafhlutlaust efni í heild. </a:t>
            </a:r>
          </a:p>
          <a:p>
            <a:endParaRPr lang="en-US" sz="2300" dirty="0"/>
          </a:p>
          <a:p>
            <a:pPr marL="342900" indent="-342900">
              <a:buFont typeface="Arial" panose="020B0604020202020204" pitchFamily="34" charset="0"/>
              <a:buChar char="•"/>
            </a:pPr>
            <a:r>
              <a:rPr lang="en-US" sz="2300" dirty="0"/>
              <a:t>Jónuð efnasambönd eru </a:t>
            </a:r>
            <a:r>
              <a:rPr lang="en-US" sz="2300" b="1" i="1" dirty="0"/>
              <a:t>ekki</a:t>
            </a:r>
            <a:r>
              <a:rPr lang="en-US" sz="2300" dirty="0"/>
              <a:t> til sem sameindir. </a:t>
            </a:r>
          </a:p>
          <a:p>
            <a:endParaRPr lang="en-US" sz="2300" dirty="0"/>
          </a:p>
          <a:p>
            <a:pPr marL="342900" indent="-342900">
              <a:buFont typeface="Arial" panose="020B0604020202020204" pitchFamily="34" charset="0"/>
              <a:buChar char="•"/>
            </a:pPr>
            <a:r>
              <a:rPr lang="en-US" sz="2300" dirty="0"/>
              <a:t>Formúlumassa jónaðs efnasambands má </a:t>
            </a:r>
            <a:r>
              <a:rPr lang="en-US" sz="2300" b="1" i="1" dirty="0"/>
              <a:t>ekki </a:t>
            </a:r>
            <a:r>
              <a:rPr lang="en-US" sz="2300" dirty="0"/>
              <a:t>með réttu kalla sameindamassa.</a:t>
            </a:r>
          </a:p>
          <a:p>
            <a:endParaRPr lang="en-US" sz="2300" dirty="0"/>
          </a:p>
          <a:p>
            <a:pPr marL="342900" indent="-342900">
              <a:buFont typeface="Arial" panose="020B0604020202020204" pitchFamily="34" charset="0"/>
              <a:buChar char="•"/>
            </a:pPr>
            <a:r>
              <a:rPr lang="en-US" sz="2300" dirty="0"/>
              <a:t>Líta má á meðalatómmassa jónanna sem nálægt því sama og meðalatómmassa hlutlausu atómanna. </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15491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3.4</a:t>
            </a:r>
          </a:p>
        </p:txBody>
      </p:sp>
      <p:pic>
        <p:nvPicPr>
          <p:cNvPr id="2" name="Figure" descr="A table and diagram are shown. The table is made up of six columns and four rows. The header row reads: “Element,” “Quantity,” a blank space, “Average atomic mass (a m u),” a blank space and “Subtotal (a m u).” The first column contains the symbols “N a”, “C l,” and a merged cell. The merged cell runs the length of the first five columns. The second column contains the numbers “1” and “1” as well as the merged cell. The third column contains the multiplication symbol in each cell except for the last, merged cell. The fourth column contains the numbers “22.99” and “35.45” as well as the merged cell. The fifth column contains the symbol “=” in each cell except for the last, merged cell. The sixth column contains the values “22.99,” “35.45,” and “58.44.” There is a thick black line below the number “35.45.” The merged cell under the first five columns reads “Formula mass.” To the left of the table is a diagram of a chemical structure. The diagram shows green and purple spheres placed in an alternating pattern, making up the corners of eight stacked cubes to form one larger cube. The green spheres are slightly smaller than the purple spheres."/>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2059288"/>
            <a:ext cx="7886700" cy="1588487"/>
          </a:xfrm>
        </p:spPr>
      </p:pic>
      <p:sp>
        <p:nvSpPr>
          <p:cNvPr id="7" name="Figure Legend"/>
          <p:cNvSpPr>
            <a:spLocks noGrp="1"/>
          </p:cNvSpPr>
          <p:nvPr>
            <p:ph idx="13"/>
          </p:nvPr>
        </p:nvSpPr>
        <p:spPr/>
        <p:txBody>
          <a:bodyPr>
            <a:normAutofit/>
          </a:bodyPr>
          <a:lstStyle/>
          <a:p>
            <a:r>
              <a:rPr lang="en-US" sz="1600" dirty="0"/>
              <a:t>Matarsalt, NaCl, inniheldur grind natríum- og klóríðjóna sem eru sameinaðar í hlutfallinu 1:1. Formúlumassi þess </a:t>
            </a:r>
            <a:r>
              <a:rPr lang="cs-CZ" sz="1600" dirty="0" err="1"/>
              <a:t>er</a:t>
            </a:r>
            <a:r>
              <a:rPr lang="cs-CZ" sz="1600" dirty="0"/>
              <a:t> 58.44 </a:t>
            </a:r>
            <a:r>
              <a:rPr lang="cs-CZ" sz="1600" dirty="0" err="1"/>
              <a:t>amu</a:t>
            </a:r>
            <a:r>
              <a:rPr lang="cs-CZ" sz="1600" dirty="0"/>
              <a:t>.</a:t>
            </a:r>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668989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3.2</a:t>
            </a:r>
          </a:p>
        </p:txBody>
      </p:sp>
      <p:pic>
        <p:nvPicPr>
          <p:cNvPr id="2" name="Figure" descr="A table is shown that is made up of six columns and five rows. The header row reads: “Element,” “Quantity,” a blank space, “Average atomic mass (a m u),” a blank space, and “Subtotal (a m u).” The first column contains the symbols “A l,” “S,” “O,” and a merged cell. The merged cell runs the length of the first five columns. The second column contains the numbers “2,” “3,” and “12” as well as the merged cell. The third column contains the multiplication symbol in each cell except for the last, merged cell. The fourth column contains the numbers “26.98,” “32.06,” and “16.00” as well as the merged cell. The fifth column contains the symbol “=” in each cell except for the last, merged cell. The sixth column contains the values “53.96,” “96.18,” “192.00,” and “342.14.” There is a thick black line under the number 192.00. The merged cell under the first five columns reads “Molecular mass.” To the right of this table is a ball-and-stick structure. It shows yellow and grey sphere connected to red spheres in a complex pattern. The yellow and grey spheres are similar in size, but the red spheres appear to be smaller by comparison."/>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628650" y="1806006"/>
            <a:ext cx="7886700" cy="2095050"/>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01596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Mólið</a:t>
            </a:r>
          </a:p>
        </p:txBody>
      </p:sp>
      <p:sp>
        <p:nvSpPr>
          <p:cNvPr id="5" name="Text Placeholder 4"/>
          <p:cNvSpPr>
            <a:spLocks noGrp="1"/>
          </p:cNvSpPr>
          <p:nvPr>
            <p:ph idx="1"/>
          </p:nvPr>
        </p:nvSpPr>
        <p:spPr>
          <a:xfrm>
            <a:off x="457200" y="1223889"/>
            <a:ext cx="8062912" cy="4786475"/>
          </a:xfrm>
        </p:spPr>
        <p:txBody>
          <a:bodyPr>
            <a:normAutofit/>
          </a:bodyPr>
          <a:lstStyle/>
          <a:p>
            <a:pPr marL="342900" indent="-342900">
              <a:buFont typeface="Arial" panose="020B0604020202020204" pitchFamily="34" charset="0"/>
              <a:buChar char="•"/>
            </a:pPr>
            <a:r>
              <a:rPr lang="en-US" sz="2100" dirty="0"/>
              <a:t>Mólið (</a:t>
            </a:r>
            <a:r>
              <a:rPr lang="en-US" sz="2100" b="1" i="1" dirty="0"/>
              <a:t>mól</a:t>
            </a:r>
            <a:r>
              <a:rPr lang="en-US" sz="2100" dirty="0"/>
              <a:t>) er magnseining, sambærileg kunnuglegum einingum á borð við par, tylft, gross o.s.frv.</a:t>
            </a:r>
          </a:p>
          <a:p>
            <a:endParaRPr lang="en-US" sz="2100" dirty="0"/>
          </a:p>
          <a:p>
            <a:pPr marL="342900" indent="-342900">
              <a:buFont typeface="Arial" panose="020B0604020202020204" pitchFamily="34" charset="0"/>
              <a:buChar char="•"/>
            </a:pPr>
            <a:r>
              <a:rPr lang="en-US" sz="2100" dirty="0"/>
              <a:t>Mól er skilgreint sem það efnismagn sem inniheldur jafnmargar aðskildar einingar, svo sem atóm, sameindir eða jónir, og fjöldi atóma í sýni af hreinu kolefni-12 sem vegur nákvæmlega 12 g. </a:t>
            </a:r>
          </a:p>
          <a:p>
            <a:endParaRPr lang="en-US" sz="2100" dirty="0"/>
          </a:p>
          <a:p>
            <a:pPr marL="342900" indent="-342900">
              <a:buFont typeface="Arial" panose="020B0604020202020204" pitchFamily="34" charset="0"/>
              <a:buChar char="•"/>
            </a:pPr>
            <a:r>
              <a:rPr lang="en-US" sz="2100" dirty="0"/>
              <a:t>Mólið tengir massa sýnis við fjölda atóma, sameinda eða jóna í sýninu. </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462459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Avogadros tala </a:t>
            </a:r>
          </a:p>
        </p:txBody>
      </p:sp>
      <p:sp>
        <p:nvSpPr>
          <p:cNvPr id="5" name="Text Placeholder 4"/>
          <p:cNvSpPr>
            <a:spLocks noGrp="1"/>
          </p:cNvSpPr>
          <p:nvPr>
            <p:ph idx="1"/>
          </p:nvPr>
        </p:nvSpPr>
        <p:spPr>
          <a:xfrm>
            <a:off x="457200" y="1252025"/>
            <a:ext cx="8062912" cy="4758339"/>
          </a:xfrm>
        </p:spPr>
        <p:txBody>
          <a:bodyPr>
            <a:normAutofit/>
          </a:bodyPr>
          <a:lstStyle/>
          <a:p>
            <a:pPr marL="342900" indent="-342900">
              <a:buFont typeface="Arial" panose="020B0604020202020204" pitchFamily="34" charset="0"/>
              <a:buChar char="•"/>
            </a:pPr>
            <a:r>
              <a:rPr lang="en-US" sz="2300" dirty="0"/>
              <a:t>Fjöldi eininga í einu móli hefur verið ákvarðaður sem 6.02214179 × 10</a:t>
            </a:r>
            <a:r>
              <a:rPr lang="en-US" sz="2300" baseline="30000" dirty="0"/>
              <a:t>23</a:t>
            </a:r>
            <a:r>
              <a:rPr lang="en-US" sz="2300" dirty="0"/>
              <a:t>.</a:t>
            </a:r>
          </a:p>
          <a:p>
            <a:endParaRPr lang="en-US" sz="2300" dirty="0"/>
          </a:p>
          <a:p>
            <a:pPr marL="342900" indent="-342900">
              <a:buFont typeface="Arial" panose="020B0604020202020204" pitchFamily="34" charset="0"/>
              <a:buChar char="•"/>
            </a:pPr>
            <a:r>
              <a:rPr lang="en-US" sz="2300" dirty="0"/>
              <a:t>Þessi fasti er nefndur eftir ítalska vísindamanninum Amedeo Avogadro og kallast </a:t>
            </a:r>
            <a:r>
              <a:rPr lang="en-US" sz="2300" b="1" i="1" dirty="0"/>
              <a:t>Avogadros tala</a:t>
            </a:r>
            <a:r>
              <a:rPr lang="en-US" sz="2300" dirty="0"/>
              <a:t>.</a:t>
            </a:r>
          </a:p>
          <a:p>
            <a:endParaRPr lang="en-US" sz="2300" dirty="0"/>
          </a:p>
          <a:p>
            <a:pPr marL="342900" indent="-342900">
              <a:buFont typeface="Arial" panose="020B0604020202020204" pitchFamily="34" charset="0"/>
              <a:buChar char="•"/>
            </a:pPr>
            <a:r>
              <a:rPr lang="en-US" sz="2300" dirty="0"/>
              <a:t>Avogadros tala </a:t>
            </a:r>
            <a:r>
              <a:rPr lang="en-US" sz="2300" dirty="0">
                <a:solidFill>
                  <a:schemeClr val="tx1"/>
                </a:solidFill>
                <a:cs typeface="Arial" panose="020B0604020202020204" pitchFamily="34" charset="0"/>
              </a:rPr>
              <a:t>(</a:t>
            </a:r>
            <a:r>
              <a:rPr lang="en-US" sz="2300" i="1" dirty="0">
                <a:solidFill>
                  <a:schemeClr val="tx1"/>
                </a:solidFill>
                <a:cs typeface="Arial" panose="020B0604020202020204" pitchFamily="34" charset="0"/>
              </a:rPr>
              <a:t>N</a:t>
            </a:r>
            <a:r>
              <a:rPr lang="en-US" altLang="ja-JP" sz="2300" b="1" i="1" baseline="-25000" dirty="0">
                <a:solidFill>
                  <a:schemeClr val="tx1"/>
                </a:solidFill>
                <a:ea typeface="Osaka" pitchFamily="-110" charset="-128"/>
                <a:cs typeface="Arial" panose="020B0604020202020204" pitchFamily="34" charset="0"/>
              </a:rPr>
              <a:t>A</a:t>
            </a:r>
            <a:r>
              <a:rPr lang="en-US" sz="2300" dirty="0"/>
              <a:t>) = 6.022 × 10</a:t>
            </a:r>
            <a:r>
              <a:rPr lang="en-US" sz="2300" baseline="30000" dirty="0"/>
              <a:t>23</a:t>
            </a:r>
            <a:r>
              <a:rPr lang="en-US" sz="2300" dirty="0"/>
              <a:t> </a:t>
            </a:r>
          </a:p>
          <a:p>
            <a:endParaRPr lang="en-US" sz="2300" dirty="0"/>
          </a:p>
          <a:p>
            <a:pPr marL="342900" indent="-342900">
              <a:buFont typeface="Arial" panose="020B0604020202020204" pitchFamily="34" charset="0"/>
              <a:buChar char="•"/>
            </a:pPr>
            <a:r>
              <a:rPr lang="en-US" sz="2300" dirty="0"/>
              <a:t>Massi 1 móls af mismunandi frumefnum er hins vegar mismunandi, þar sem massi einstakra atóma er mjög ólíkur. </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47564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3.5</a:t>
            </a:r>
          </a:p>
        </p:txBody>
      </p:sp>
      <p:pic>
        <p:nvPicPr>
          <p:cNvPr id="2" name="Figure" descr="This figure contains eight different substances displayed on white circles. The amount of each substance is visibly different."/>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919287" y="1110456"/>
            <a:ext cx="5305425" cy="3486150"/>
          </a:xfrm>
        </p:spPr>
      </p:pic>
      <p:sp>
        <p:nvSpPr>
          <p:cNvPr id="7" name="Figure Legend"/>
          <p:cNvSpPr>
            <a:spLocks noGrp="1"/>
          </p:cNvSpPr>
          <p:nvPr>
            <p:ph idx="13"/>
          </p:nvPr>
        </p:nvSpPr>
        <p:spPr/>
        <p:txBody>
          <a:bodyPr wrap="square">
            <a:normAutofit/>
          </a:bodyPr>
          <a:lstStyle/>
          <a:p>
            <a:pPr>
              <a:spcBef>
                <a:spcPts val="0"/>
              </a:spcBef>
              <a:spcAft>
                <a:spcPts val="0"/>
              </a:spcAft>
            </a:pPr>
            <a:r>
              <a:rPr lang="en-US" sz="1400" dirty="0"/>
              <a:t>Hvert sýni inniheldur 6.022 × 10</a:t>
            </a:r>
            <a:r>
              <a:rPr lang="en-US" sz="1400" baseline="30000" dirty="0"/>
              <a:t>23</a:t>
            </a:r>
            <a:r>
              <a:rPr lang="en-US" sz="1400" dirty="0"/>
              <a:t> </a:t>
            </a:r>
            <a:r>
              <a:rPr lang="da-DK" sz="1400" dirty="0"/>
              <a:t>atóm —1.00 </a:t>
            </a:r>
            <a:r>
              <a:rPr lang="en-US" sz="1400" dirty="0"/>
              <a:t>mol af atómum. Frá vinstri til hægri (efri röð): 65.4 g sink, 12.0 g kolefni, 24.3 g magnesíum og 63.5 g kopar. Frá vinstri til hægri (neðri röð): 32.1 g brennisteinn, 28.1 g kísill, 207 g blý og 118.7 g tin. (mynd: byggt á verki eftir Mark Ott)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07156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Mólmassi</a:t>
            </a:r>
          </a:p>
        </p:txBody>
      </p:sp>
      <p:sp>
        <p:nvSpPr>
          <p:cNvPr id="5" name="Text Placeholder 4"/>
          <p:cNvSpPr>
            <a:spLocks noGrp="1"/>
          </p:cNvSpPr>
          <p:nvPr>
            <p:ph idx="1"/>
          </p:nvPr>
        </p:nvSpPr>
        <p:spPr>
          <a:xfrm>
            <a:off x="457200" y="1252025"/>
            <a:ext cx="8062912" cy="4758339"/>
          </a:xfrm>
        </p:spPr>
        <p:txBody>
          <a:bodyPr>
            <a:normAutofit/>
          </a:bodyPr>
          <a:lstStyle/>
          <a:p>
            <a:pPr marL="342900" indent="-342900">
              <a:buFont typeface="Arial" panose="020B0604020202020204" pitchFamily="34" charset="0"/>
              <a:buChar char="•"/>
            </a:pPr>
            <a:r>
              <a:rPr lang="en-US" sz="2100" dirty="0"/>
              <a:t>Mólmassinn (</a:t>
            </a:r>
            <a:r>
              <a:rPr lang="en-US" sz="2100" b="1" dirty="0"/>
              <a:t>mólmassi </a:t>
            </a:r>
            <a:r>
              <a:rPr lang="en-US" sz="2100" dirty="0"/>
              <a:t>) frumefnis (eða efnasambands) er massi 1 móls af efninu í grömmum; þessi eiginleiki er gefinn upp í grömmum á mól (g/mol).</a:t>
            </a:r>
          </a:p>
          <a:p>
            <a:endParaRPr lang="en-US" sz="2100" dirty="0"/>
          </a:p>
          <a:p>
            <a:pPr marL="342900" indent="-342900">
              <a:buFont typeface="Arial" panose="020B0604020202020204" pitchFamily="34" charset="0"/>
              <a:buChar char="•"/>
            </a:pPr>
            <a:r>
              <a:rPr lang="en-US" sz="2100" dirty="0"/>
              <a:t>Mólmassi hvers efnis er tölulega jafn atómmassa þess eða formúlumassa í amu.</a:t>
            </a:r>
          </a:p>
          <a:p>
            <a:endParaRPr lang="en-US" sz="2100" dirty="0"/>
          </a:p>
          <a:p>
            <a:pPr marL="342900" indent="-342900">
              <a:buFont typeface="Arial" panose="020B0604020202020204" pitchFamily="34" charset="0"/>
              <a:buChar char="•"/>
            </a:pPr>
            <a:r>
              <a:rPr lang="en-US" sz="2100" dirty="0"/>
              <a:t> Dæmi:</a:t>
            </a:r>
          </a:p>
          <a:p>
            <a:pPr marL="1074420" lvl="1" indent="-342900">
              <a:buFont typeface="Arial" panose="020B0604020202020204" pitchFamily="34" charset="0"/>
              <a:buChar char="•"/>
            </a:pPr>
            <a:r>
              <a:rPr lang="en-US" sz="1800" dirty="0"/>
              <a:t>Eitt 12C-atóm hefur massann 12 amu.</a:t>
            </a:r>
          </a:p>
          <a:p>
            <a:pPr marL="1074420" lvl="1" indent="-342900">
              <a:buFont typeface="Arial" panose="020B0604020202020204" pitchFamily="34" charset="0"/>
              <a:buChar char="•"/>
            </a:pPr>
            <a:r>
              <a:rPr lang="en-US" sz="1800" dirty="0"/>
              <a:t>Eitt mól af 12C-atómum hefur massann 12 g. </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793309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3.6</a:t>
            </a:r>
          </a:p>
        </p:txBody>
      </p:sp>
      <p:pic>
        <p:nvPicPr>
          <p:cNvPr id="2" name="Figure" descr="This photo shows two vials filled with a colorless liquid. It also shows two bowls: one filled with an off-white powder and one filled with a bright red powde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943100" y="1100931"/>
            <a:ext cx="5257800" cy="3505200"/>
          </a:xfrm>
        </p:spPr>
      </p:pic>
      <p:sp>
        <p:nvSpPr>
          <p:cNvPr id="7" name="Figure Legend"/>
          <p:cNvSpPr>
            <a:spLocks noGrp="1"/>
          </p:cNvSpPr>
          <p:nvPr>
            <p:ph idx="13"/>
          </p:nvPr>
        </p:nvSpPr>
        <p:spPr/>
        <p:txBody>
          <a:bodyPr wrap="square">
            <a:normAutofit/>
          </a:bodyPr>
          <a:lstStyle/>
          <a:p>
            <a:pPr>
              <a:spcBef>
                <a:spcPts val="0"/>
              </a:spcBef>
              <a:spcAft>
                <a:spcPts val="0"/>
              </a:spcAft>
            </a:pPr>
            <a:r>
              <a:rPr lang="en-US" sz="1400" dirty="0"/>
              <a:t>Hvert sýni inniheldur 6.02 × 10</a:t>
            </a:r>
            <a:r>
              <a:rPr lang="en-US" sz="1400" baseline="30000" dirty="0"/>
              <a:t>23</a:t>
            </a:r>
            <a:r>
              <a:rPr lang="en-US" sz="1400" dirty="0"/>
              <a:t> sameindir eða formúlueiningar — 1.00 mól af efnasambandinu eða frumefninu. Réttsælis frá efra vinstra horni: 130.2 g af C</a:t>
            </a:r>
            <a:r>
              <a:rPr lang="en-US" sz="1400" baseline="-25000" dirty="0"/>
              <a:t>8</a:t>
            </a:r>
            <a:r>
              <a:rPr lang="en-US" sz="1400" dirty="0"/>
              <a:t>H</a:t>
            </a:r>
            <a:r>
              <a:rPr lang="en-US" sz="1400" baseline="-25000" dirty="0"/>
              <a:t>17</a:t>
            </a:r>
            <a:r>
              <a:rPr lang="en-US" sz="1400" dirty="0"/>
              <a:t>OH (1-oktanól, formúlumassi 130.2 amu), 454.9 g af HgI</a:t>
            </a:r>
            <a:r>
              <a:rPr lang="en-US" sz="1400" baseline="-25000" dirty="0"/>
              <a:t>2</a:t>
            </a:r>
            <a:r>
              <a:rPr lang="en-US" sz="1400" dirty="0"/>
              <a:t> (kvikasilfur(II)joðíð, formúlumassi 459.9 amu), 32.0 g af CH</a:t>
            </a:r>
            <a:r>
              <a:rPr lang="en-US" sz="1400" baseline="-25000" dirty="0"/>
              <a:t>3</a:t>
            </a:r>
            <a:r>
              <a:rPr lang="en-US" sz="1400" dirty="0"/>
              <a:t>OH (metanól, formúlumassi 32.0 amu) og 256.5 g af </a:t>
            </a:r>
            <a:r>
              <a:rPr lang="is-IS" sz="1400" dirty="0"/>
              <a:t>S</a:t>
            </a:r>
            <a:r>
              <a:rPr lang="is-IS" sz="1400" baseline="-25000" dirty="0"/>
              <a:t>8</a:t>
            </a:r>
            <a:r>
              <a:rPr lang="is-IS" sz="1400" dirty="0"/>
              <a:t> (brennisteinn, formúlumassi 256.6 amu). (mynd: Sahar Atwa)</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5455981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Mólmassi frumefna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61653103"/>
              </p:ext>
            </p:extLst>
          </p:nvPr>
        </p:nvGraphicFramePr>
        <p:xfrm>
          <a:off x="628650" y="955675"/>
          <a:ext cx="7886700" cy="2225040"/>
        </p:xfrm>
        <a:graphic>
          <a:graphicData uri="http://schemas.openxmlformats.org/drawingml/2006/table">
            <a:tbl>
              <a:tblPr firstRow="1" bandRow="1">
                <a:tableStyleId>{5940675A-B579-460E-94D1-54222C63F5DA}</a:tableStyleId>
              </a:tblPr>
              <a:tblGrid>
                <a:gridCol w="1136355">
                  <a:extLst>
                    <a:ext uri="{9D8B030D-6E8A-4147-A177-3AD203B41FA5}">
                      <a16:colId xmlns:a16="http://schemas.microsoft.com/office/drawing/2014/main" val="20000"/>
                    </a:ext>
                  </a:extLst>
                </a:gridCol>
                <a:gridCol w="2870790">
                  <a:extLst>
                    <a:ext uri="{9D8B030D-6E8A-4147-A177-3AD203B41FA5}">
                      <a16:colId xmlns:a16="http://schemas.microsoft.com/office/drawing/2014/main" val="20001"/>
                    </a:ext>
                  </a:extLst>
                </a:gridCol>
                <a:gridCol w="2137145">
                  <a:extLst>
                    <a:ext uri="{9D8B030D-6E8A-4147-A177-3AD203B41FA5}">
                      <a16:colId xmlns:a16="http://schemas.microsoft.com/office/drawing/2014/main" val="20002"/>
                    </a:ext>
                  </a:extLst>
                </a:gridCol>
                <a:gridCol w="1742410">
                  <a:extLst>
                    <a:ext uri="{9D8B030D-6E8A-4147-A177-3AD203B41FA5}">
                      <a16:colId xmlns:a16="http://schemas.microsoft.com/office/drawing/2014/main" val="20003"/>
                    </a:ext>
                  </a:extLst>
                </a:gridCol>
              </a:tblGrid>
              <a:tr h="370840">
                <a:tc>
                  <a:txBody>
                    <a:bodyPr/>
                    <a:lstStyle/>
                    <a:p>
                      <a:pPr algn="ctr"/>
                      <a:r>
                        <a:rPr lang="en-US" b="1" dirty="0"/>
                        <a:t>Frumefni</a:t>
                      </a:r>
                    </a:p>
                  </a:txBody>
                  <a:tcPr/>
                </a:tc>
                <a:tc>
                  <a:txBody>
                    <a:bodyPr/>
                    <a:lstStyle/>
                    <a:p>
                      <a:pPr algn="ctr"/>
                      <a:r>
                        <a:rPr lang="en-US" b="1" dirty="0"/>
                        <a:t>Meðalatóm-</a:t>
                      </a:r>
                      <a:r>
                        <a:rPr lang="en-US" b="1" baseline="0" dirty="0"/>
                        <a:t>massi (</a:t>
                      </a:r>
                      <a:r>
                        <a:rPr lang="en-US" b="1" baseline="0" dirty="0" err="1"/>
                        <a:t>amu</a:t>
                      </a:r>
                      <a:r>
                        <a:rPr lang="en-US" b="1" baseline="0" dirty="0"/>
                        <a:t>)</a:t>
                      </a:r>
                      <a:endParaRPr lang="en-US" b="1" dirty="0"/>
                    </a:p>
                  </a:txBody>
                  <a:tcPr/>
                </a:tc>
                <a:tc>
                  <a:txBody>
                    <a:bodyPr/>
                    <a:lstStyle/>
                    <a:p>
                      <a:pPr algn="ctr"/>
                      <a:r>
                        <a:rPr lang="en-US" b="1" dirty="0"/>
                        <a:t>Mólmassi (g/</a:t>
                      </a:r>
                      <a:r>
                        <a:rPr lang="en-US" b="1" dirty="0" err="1"/>
                        <a:t>mol</a:t>
                      </a:r>
                      <a:r>
                        <a:rPr lang="en-US" b="1" dirty="0"/>
                        <a:t>)</a:t>
                      </a:r>
                    </a:p>
                  </a:txBody>
                  <a:tcPr/>
                </a:tc>
                <a:tc>
                  <a:txBody>
                    <a:bodyPr/>
                    <a:lstStyle/>
                    <a:p>
                      <a:pPr algn="ctr"/>
                      <a:r>
                        <a:rPr lang="en-US" b="1" dirty="0"/>
                        <a:t>Atóm/mól</a:t>
                      </a:r>
                    </a:p>
                  </a:txBody>
                  <a:tcPr/>
                </a:tc>
                <a:extLst>
                  <a:ext uri="{0D108BD9-81ED-4DB2-BD59-A6C34878D82A}">
                    <a16:rowId xmlns:a16="http://schemas.microsoft.com/office/drawing/2014/main" val="10000"/>
                  </a:ext>
                </a:extLst>
              </a:tr>
              <a:tr h="370840">
                <a:tc>
                  <a:txBody>
                    <a:bodyPr/>
                    <a:lstStyle/>
                    <a:p>
                      <a:pPr algn="ctr"/>
                      <a:r>
                        <a:rPr lang="en-US" dirty="0"/>
                        <a:t>C</a:t>
                      </a:r>
                    </a:p>
                  </a:txBody>
                  <a:tcPr/>
                </a:tc>
                <a:tc>
                  <a:txBody>
                    <a:bodyPr/>
                    <a:lstStyle/>
                    <a:p>
                      <a:pPr algn="ctr"/>
                      <a:r>
                        <a:rPr lang="en-US" dirty="0"/>
                        <a:t>12.01</a:t>
                      </a:r>
                    </a:p>
                  </a:txBody>
                  <a:tcPr/>
                </a:tc>
                <a:tc>
                  <a:txBody>
                    <a:bodyPr/>
                    <a:lstStyle/>
                    <a:p>
                      <a:pPr algn="ctr"/>
                      <a:r>
                        <a:rPr lang="en-US" dirty="0"/>
                        <a:t>12.01</a:t>
                      </a:r>
                    </a:p>
                  </a:txBody>
                  <a:tcPr/>
                </a:tc>
                <a:tc>
                  <a:txBody>
                    <a:bodyPr/>
                    <a:lstStyle/>
                    <a:p>
                      <a:pPr algn="ctr"/>
                      <a:r>
                        <a:rPr lang="en-US" dirty="0"/>
                        <a:t>6.022</a:t>
                      </a:r>
                      <a:r>
                        <a:rPr lang="en-US" baseline="0" dirty="0"/>
                        <a:t> × 10</a:t>
                      </a:r>
                      <a:r>
                        <a:rPr lang="en-US" baseline="30000" dirty="0"/>
                        <a:t>23</a:t>
                      </a:r>
                    </a:p>
                  </a:txBody>
                  <a:tcPr/>
                </a:tc>
                <a:extLst>
                  <a:ext uri="{0D108BD9-81ED-4DB2-BD59-A6C34878D82A}">
                    <a16:rowId xmlns:a16="http://schemas.microsoft.com/office/drawing/2014/main" val="10001"/>
                  </a:ext>
                </a:extLst>
              </a:tr>
              <a:tr h="370840">
                <a:tc>
                  <a:txBody>
                    <a:bodyPr/>
                    <a:lstStyle/>
                    <a:p>
                      <a:pPr algn="ctr"/>
                      <a:r>
                        <a:rPr lang="en-US" dirty="0"/>
                        <a:t>H</a:t>
                      </a:r>
                    </a:p>
                  </a:txBody>
                  <a:tcPr/>
                </a:tc>
                <a:tc>
                  <a:txBody>
                    <a:bodyPr/>
                    <a:lstStyle/>
                    <a:p>
                      <a:pPr algn="ctr"/>
                      <a:r>
                        <a:rPr lang="en-US" dirty="0"/>
                        <a:t>1.008</a:t>
                      </a:r>
                    </a:p>
                  </a:txBody>
                  <a:tcPr/>
                </a:tc>
                <a:tc>
                  <a:txBody>
                    <a:bodyPr/>
                    <a:lstStyle/>
                    <a:p>
                      <a:pPr algn="ctr"/>
                      <a:r>
                        <a:rPr lang="en-US" dirty="0"/>
                        <a:t>1.008</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6.022</a:t>
                      </a:r>
                      <a:r>
                        <a:rPr lang="en-US" baseline="0" dirty="0"/>
                        <a:t> × 10</a:t>
                      </a:r>
                      <a:r>
                        <a:rPr lang="en-US" baseline="30000" dirty="0"/>
                        <a:t>23</a:t>
                      </a:r>
                    </a:p>
                  </a:txBody>
                  <a:tcPr/>
                </a:tc>
                <a:extLst>
                  <a:ext uri="{0D108BD9-81ED-4DB2-BD59-A6C34878D82A}">
                    <a16:rowId xmlns:a16="http://schemas.microsoft.com/office/drawing/2014/main" val="10002"/>
                  </a:ext>
                </a:extLst>
              </a:tr>
              <a:tr h="370840">
                <a:tc>
                  <a:txBody>
                    <a:bodyPr/>
                    <a:lstStyle/>
                    <a:p>
                      <a:pPr algn="ctr"/>
                      <a:r>
                        <a:rPr lang="en-US" dirty="0"/>
                        <a:t>O</a:t>
                      </a:r>
                    </a:p>
                  </a:txBody>
                  <a:tcPr/>
                </a:tc>
                <a:tc>
                  <a:txBody>
                    <a:bodyPr/>
                    <a:lstStyle/>
                    <a:p>
                      <a:pPr algn="ctr"/>
                      <a:r>
                        <a:rPr lang="en-US" dirty="0"/>
                        <a:t>16.00</a:t>
                      </a:r>
                    </a:p>
                  </a:txBody>
                  <a:tcPr/>
                </a:tc>
                <a:tc>
                  <a:txBody>
                    <a:bodyPr/>
                    <a:lstStyle/>
                    <a:p>
                      <a:pPr algn="ctr"/>
                      <a:r>
                        <a:rPr lang="en-US" dirty="0"/>
                        <a:t>16.00</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6.022</a:t>
                      </a:r>
                      <a:r>
                        <a:rPr lang="en-US" baseline="0" dirty="0"/>
                        <a:t> × 10</a:t>
                      </a:r>
                      <a:r>
                        <a:rPr lang="en-US" baseline="30000" dirty="0"/>
                        <a:t>23</a:t>
                      </a:r>
                    </a:p>
                  </a:txBody>
                  <a:tcPr/>
                </a:tc>
                <a:extLst>
                  <a:ext uri="{0D108BD9-81ED-4DB2-BD59-A6C34878D82A}">
                    <a16:rowId xmlns:a16="http://schemas.microsoft.com/office/drawing/2014/main" val="10003"/>
                  </a:ext>
                </a:extLst>
              </a:tr>
              <a:tr h="370840">
                <a:tc>
                  <a:txBody>
                    <a:bodyPr/>
                    <a:lstStyle/>
                    <a:p>
                      <a:pPr algn="ctr"/>
                      <a:r>
                        <a:rPr lang="en-US" dirty="0"/>
                        <a:t>Na</a:t>
                      </a:r>
                    </a:p>
                  </a:txBody>
                  <a:tcPr/>
                </a:tc>
                <a:tc>
                  <a:txBody>
                    <a:bodyPr/>
                    <a:lstStyle/>
                    <a:p>
                      <a:pPr algn="ctr"/>
                      <a:r>
                        <a:rPr lang="en-US" dirty="0"/>
                        <a:t>22.99</a:t>
                      </a:r>
                    </a:p>
                  </a:txBody>
                  <a:tcPr/>
                </a:tc>
                <a:tc>
                  <a:txBody>
                    <a:bodyPr/>
                    <a:lstStyle/>
                    <a:p>
                      <a:pPr algn="ctr"/>
                      <a:r>
                        <a:rPr lang="en-US" dirty="0"/>
                        <a:t>22.99</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6.022</a:t>
                      </a:r>
                      <a:r>
                        <a:rPr lang="en-US" baseline="0" dirty="0"/>
                        <a:t> × 10</a:t>
                      </a:r>
                      <a:r>
                        <a:rPr lang="en-US" baseline="30000" dirty="0"/>
                        <a:t>23</a:t>
                      </a:r>
                    </a:p>
                  </a:txBody>
                  <a:tcPr/>
                </a:tc>
                <a:extLst>
                  <a:ext uri="{0D108BD9-81ED-4DB2-BD59-A6C34878D82A}">
                    <a16:rowId xmlns:a16="http://schemas.microsoft.com/office/drawing/2014/main" val="10004"/>
                  </a:ext>
                </a:extLst>
              </a:tr>
              <a:tr h="370840">
                <a:tc>
                  <a:txBody>
                    <a:bodyPr/>
                    <a:lstStyle/>
                    <a:p>
                      <a:pPr algn="ctr"/>
                      <a:r>
                        <a:rPr lang="en-US" dirty="0"/>
                        <a:t>Cl</a:t>
                      </a:r>
                    </a:p>
                  </a:txBody>
                  <a:tcPr/>
                </a:tc>
                <a:tc>
                  <a:txBody>
                    <a:bodyPr/>
                    <a:lstStyle/>
                    <a:p>
                      <a:pPr algn="ctr"/>
                      <a:r>
                        <a:rPr lang="en-US" dirty="0"/>
                        <a:t>35.45</a:t>
                      </a:r>
                    </a:p>
                  </a:txBody>
                  <a:tcPr/>
                </a:tc>
                <a:tc>
                  <a:txBody>
                    <a:bodyPr/>
                    <a:lstStyle/>
                    <a:p>
                      <a:pPr algn="ctr"/>
                      <a:r>
                        <a:rPr lang="en-US" dirty="0"/>
                        <a:t>35.45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a:t>6.022</a:t>
                      </a:r>
                      <a:r>
                        <a:rPr lang="en-US" baseline="0" dirty="0"/>
                        <a:t> × 10</a:t>
                      </a:r>
                      <a:r>
                        <a:rPr lang="en-US" baseline="30000" dirty="0"/>
                        <a:t>23</a:t>
                      </a:r>
                    </a:p>
                  </a:txBody>
                  <a:tcPr/>
                </a:tc>
                <a:extLst>
                  <a:ext uri="{0D108BD9-81ED-4DB2-BD59-A6C34878D82A}">
                    <a16:rowId xmlns:a16="http://schemas.microsoft.com/office/drawing/2014/main" val="10005"/>
                  </a:ext>
                </a:extLst>
              </a:tr>
            </a:tbl>
          </a:graphicData>
        </a:graphic>
      </p:graphicFrame>
      <p:sp>
        <p:nvSpPr>
          <p:cNvPr id="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6203191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3.7</a:t>
            </a:r>
          </a:p>
        </p:txBody>
      </p:sp>
      <p:pic>
        <p:nvPicPr>
          <p:cNvPr id="2" name="Figure" descr="A close-up photo of a water droplet on a leaf is shown. The water droplet is not perfectly spherical."/>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814637" y="1100931"/>
            <a:ext cx="3514725" cy="3505200"/>
          </a:xfrm>
        </p:spPr>
      </p:pic>
      <p:sp>
        <p:nvSpPr>
          <p:cNvPr id="7" name="Figure Legend"/>
          <p:cNvSpPr>
            <a:spLocks noGrp="1"/>
          </p:cNvSpPr>
          <p:nvPr>
            <p:ph idx="13"/>
          </p:nvPr>
        </p:nvSpPr>
        <p:spPr/>
        <p:txBody>
          <a:bodyPr>
            <a:normAutofit/>
          </a:bodyPr>
          <a:lstStyle/>
          <a:p>
            <a:r>
              <a:rPr lang="en-US" sz="1600" dirty="0"/>
              <a:t>Fjöldi sameinda í einum vatnsdropa er um það bil 100 milljörðum sinnum meiri en fjöldi manna á jörðinni. (mynd: “tanakawho”/Wikimedia Commons)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03295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Útreikningar</a:t>
            </a:r>
          </a:p>
        </p:txBody>
      </p:sp>
      <p:sp>
        <p:nvSpPr>
          <p:cNvPr id="5" name="Text Placeholder 4"/>
          <p:cNvSpPr>
            <a:spLocks noGrp="1"/>
          </p:cNvSpPr>
          <p:nvPr>
            <p:ph idx="1"/>
          </p:nvPr>
        </p:nvSpPr>
        <p:spPr>
          <a:xfrm>
            <a:off x="457200" y="1223889"/>
            <a:ext cx="8062912" cy="4786475"/>
          </a:xfrm>
        </p:spPr>
        <p:txBody>
          <a:bodyPr/>
          <a:lstStyle/>
          <a:p>
            <a:pPr marL="342900" indent="-342900">
              <a:buFont typeface="Arial" panose="020B0604020202020204" pitchFamily="34" charset="0"/>
              <a:buChar char="•"/>
            </a:pPr>
            <a:r>
              <a:rPr lang="en-US" sz="2100" dirty="0"/>
              <a:t>Nota má tengsl formúlumassa, mólsins og Avogadros tölu til að reikna ýmsar stærðir sem lýsa samsetningu efna og efnasambanda.</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8846235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3.3</a:t>
            </a:r>
          </a:p>
        </p:txBody>
      </p:sp>
      <p:sp>
        <p:nvSpPr>
          <p:cNvPr id="7" name="Figure Legend" hidden="1"/>
          <p:cNvSpPr>
            <a:spLocks noGrp="1"/>
          </p:cNvSpPr>
          <p:nvPr>
            <p:ph idx="13"/>
          </p:nvPr>
        </p:nvSpPr>
        <p:spPr/>
        <p:txBody>
          <a:bodyPr>
            <a:normAutofit/>
          </a:bodyPr>
          <a:lstStyle/>
          <a:p>
            <a:endParaRPr lang="en-US" sz="1600" dirty="0"/>
          </a:p>
        </p:txBody>
      </p:sp>
      <p:sp>
        <p:nvSpPr>
          <p:cNvPr id="9" name="Text Placeholder 6"/>
          <p:cNvSpPr txBox="1">
            <a:spLocks/>
          </p:cNvSpPr>
          <p:nvPr/>
        </p:nvSpPr>
        <p:spPr>
          <a:xfrm>
            <a:off x="457200" y="1377372"/>
            <a:ext cx="8062912" cy="1166382"/>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2100" dirty="0"/>
              <a:t>Samkvæmt næringarleiðbeiningum bandaríska landbúnaðarráðuneytisins er áætluð meðalþörf fyrir kalíum úr fæðu 4.7 g. Hver er áætluð meðalþörf fyrir kalíum í mólum?</a:t>
            </a:r>
          </a:p>
        </p:txBody>
      </p:sp>
      <p:graphicFrame>
        <p:nvGraphicFramePr>
          <p:cNvPr id="4" name="Object 3"/>
          <p:cNvGraphicFramePr>
            <a:graphicFrameLocks noChangeAspect="1"/>
          </p:cNvGraphicFramePr>
          <p:nvPr>
            <p:extLst>
              <p:ext uri="{D42A27DB-BD31-4B8C-83A1-F6EECF244321}">
                <p14:modId xmlns:p14="http://schemas.microsoft.com/office/powerpoint/2010/main" val="3945134828"/>
              </p:ext>
            </p:extLst>
          </p:nvPr>
        </p:nvGraphicFramePr>
        <p:xfrm>
          <a:off x="1272499" y="4613709"/>
          <a:ext cx="6365875" cy="1576387"/>
        </p:xfrm>
        <a:graphic>
          <a:graphicData uri="http://schemas.openxmlformats.org/presentationml/2006/ole">
            <mc:AlternateContent xmlns:mc="http://schemas.openxmlformats.org/markup-compatibility/2006">
              <mc:Choice xmlns:v="urn:schemas-microsoft-com:vml" Requires="v">
                <p:oleObj spid="_x0000_s1104" name="Equation" r:id="rId3" imgW="2006280" imgH="482400" progId="Equation.DSMT4">
                  <p:embed/>
                </p:oleObj>
              </mc:Choice>
              <mc:Fallback>
                <p:oleObj name="Equation" r:id="rId3" imgW="2006280" imgH="482400" progId="Equation.DSMT4">
                  <p:embed/>
                  <p:pic>
                    <p:nvPicPr>
                      <p:cNvPr id="0" name="Object 3"/>
                      <p:cNvPicPr>
                        <a:picLocks noChangeAspect="1" noChangeArrowheads="1"/>
                      </p:cNvPicPr>
                      <p:nvPr/>
                    </p:nvPicPr>
                    <p:blipFill>
                      <a:blip r:embed="rId4"/>
                      <a:srcRect/>
                      <a:stretch>
                        <a:fillRect/>
                      </a:stretch>
                    </p:blipFill>
                    <p:spPr bwMode="auto">
                      <a:xfrm>
                        <a:off x="1272499" y="4613709"/>
                        <a:ext cx="6365875" cy="157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Connector 9"/>
          <p:cNvCxnSpPr/>
          <p:nvPr/>
        </p:nvCxnSpPr>
        <p:spPr>
          <a:xfrm rot="5400000">
            <a:off x="4219714" y="5639311"/>
            <a:ext cx="537883" cy="35858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1864940" y="5322559"/>
            <a:ext cx="537883" cy="35858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pic>
        <p:nvPicPr>
          <p:cNvPr id="1096" name="Picture 72" descr="A diagram of two boxes connected by a right-facing arrow is shown. The box on the left contains the phrase, “Mass of K atoms ( g )” while the one on the right contains the phrase, “Moles of K atoms ( mol ).” There is a phrase under the arrow that says, “Divide by molar mass (g / mol).”"/>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954587" y="2945219"/>
            <a:ext cx="5411288" cy="1222744"/>
          </a:xfrm>
          <a:prstGeom prst="rect">
            <a:avLst/>
          </a:prstGeom>
          <a:noFill/>
          <a:extLst>
            <a:ext uri="{909E8E84-426E-40DD-AFC4-6F175D3DCCD1}">
              <a14:hiddenFill xmlns:a14="http://schemas.microsoft.com/office/drawing/2010/main">
                <a:solidFill>
                  <a:srgbClr val="FFFFFF"/>
                </a:solidFill>
              </a14:hiddenFill>
            </a:ext>
          </a:extLst>
        </p:spPr>
      </p:pic>
      <p:sp>
        <p:nvSpPr>
          <p:cNvPr id="109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9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9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551662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3.4</a:t>
            </a:r>
          </a:p>
        </p:txBody>
      </p:sp>
      <p:sp>
        <p:nvSpPr>
          <p:cNvPr id="7" name="Figure Legend" hidden="1"/>
          <p:cNvSpPr>
            <a:spLocks noGrp="1"/>
          </p:cNvSpPr>
          <p:nvPr>
            <p:ph idx="13"/>
          </p:nvPr>
        </p:nvSpPr>
        <p:spPr/>
        <p:txBody>
          <a:bodyPr>
            <a:normAutofit/>
          </a:bodyPr>
          <a:lstStyle/>
          <a:p>
            <a:endParaRPr lang="en-US" sz="1600" dirty="0"/>
          </a:p>
        </p:txBody>
      </p:sp>
      <p:sp>
        <p:nvSpPr>
          <p:cNvPr id="9" name="Text Placeholder 6"/>
          <p:cNvSpPr txBox="1">
            <a:spLocks/>
          </p:cNvSpPr>
          <p:nvPr/>
        </p:nvSpPr>
        <p:spPr>
          <a:xfrm>
            <a:off x="457199" y="1419413"/>
            <a:ext cx="8062912" cy="1166382"/>
          </a:xfrm>
          <a:prstGeom prst="rect">
            <a:avLst/>
          </a:prstGeom>
        </p:spPr>
        <p:txBody>
          <a:bodyPr vert="horz" lIns="91440" tIns="45720" rIns="91440" bIns="45720" rtlCol="0">
            <a:norm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2100" dirty="0"/>
              <a:t>Einn lítri af lofti inniheldur 9.2 × 10 </a:t>
            </a:r>
            <a:r>
              <a:rPr lang="en-US" sz="2100" baseline="30000" dirty="0"/>
              <a:t>–4</a:t>
            </a:r>
            <a:r>
              <a:rPr lang="en-US" sz="2100" dirty="0"/>
              <a:t> mol af argoni. Hver er massi Ar í einum lítra af lofti?</a:t>
            </a:r>
          </a:p>
        </p:txBody>
      </p:sp>
      <p:graphicFrame>
        <p:nvGraphicFramePr>
          <p:cNvPr id="4" name="Object 3"/>
          <p:cNvGraphicFramePr>
            <a:graphicFrameLocks noChangeAspect="1"/>
          </p:cNvGraphicFramePr>
          <p:nvPr>
            <p:extLst>
              <p:ext uri="{D42A27DB-BD31-4B8C-83A1-F6EECF244321}">
                <p14:modId xmlns:p14="http://schemas.microsoft.com/office/powerpoint/2010/main" val="3595951085"/>
              </p:ext>
            </p:extLst>
          </p:nvPr>
        </p:nvGraphicFramePr>
        <p:xfrm>
          <a:off x="460375" y="4725988"/>
          <a:ext cx="8143875" cy="1576387"/>
        </p:xfrm>
        <a:graphic>
          <a:graphicData uri="http://schemas.openxmlformats.org/presentationml/2006/ole">
            <mc:AlternateContent xmlns:mc="http://schemas.openxmlformats.org/markup-compatibility/2006">
              <mc:Choice xmlns:v="urn:schemas-microsoft-com:vml" Requires="v">
                <p:oleObj spid="_x0000_s2127" name="Equation" r:id="rId3" imgW="2565360" imgH="482400" progId="Equation.DSMT4">
                  <p:embed/>
                </p:oleObj>
              </mc:Choice>
              <mc:Fallback>
                <p:oleObj name="Equation" r:id="rId3" imgW="2565360" imgH="482400" progId="Equation.DSMT4">
                  <p:embed/>
                  <p:pic>
                    <p:nvPicPr>
                      <p:cNvPr id="0" name="Object 3"/>
                      <p:cNvPicPr>
                        <a:picLocks noChangeAspect="1" noChangeArrowheads="1"/>
                      </p:cNvPicPr>
                      <p:nvPr/>
                    </p:nvPicPr>
                    <p:blipFill>
                      <a:blip r:embed="rId4"/>
                      <a:srcRect/>
                      <a:stretch>
                        <a:fillRect/>
                      </a:stretch>
                    </p:blipFill>
                    <p:spPr bwMode="auto">
                      <a:xfrm>
                        <a:off x="460375" y="4725988"/>
                        <a:ext cx="8143875" cy="1576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Connector 9"/>
          <p:cNvCxnSpPr/>
          <p:nvPr/>
        </p:nvCxnSpPr>
        <p:spPr>
          <a:xfrm rot="5400000">
            <a:off x="4676561" y="5662705"/>
            <a:ext cx="537883" cy="35858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2689408" y="5348944"/>
            <a:ext cx="537883" cy="35858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p:txBody>
          <a:bodyPr/>
          <a:lstStyle/>
          <a:p>
            <a:endParaRPr lang="en-US"/>
          </a:p>
        </p:txBody>
      </p:sp>
      <p:pic>
        <p:nvPicPr>
          <p:cNvPr id="2119" name="Picture 71" descr="A diagram of two boxes connected by a right-facing arrow is shown. The box on the left contains the phrase, “Moles of A r atoms ( mol )” while the one on the right contains the phrase, “Mass of A r atoms ( g ).” There is a phrase under the arrow that says “Multiply by molar mass ( g / mol ).”"/>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1641850" y="2679406"/>
            <a:ext cx="5693610" cy="1286538"/>
          </a:xfrm>
          <a:prstGeom prst="rect">
            <a:avLst/>
          </a:prstGeom>
          <a:noFill/>
          <a:extLst>
            <a:ext uri="{909E8E84-426E-40DD-AFC4-6F175D3DCCD1}">
              <a14:hiddenFill xmlns:a14="http://schemas.microsoft.com/office/drawing/2010/main">
                <a:solidFill>
                  <a:srgbClr val="FFFFFF"/>
                </a:solidFill>
              </a14:hiddenFill>
            </a:ext>
          </a:extLst>
        </p:spPr>
      </p:pic>
      <p:sp>
        <p:nvSpPr>
          <p:cNvPr id="212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2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2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68595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solidFill>
                  <a:srgbClr val="6CB255"/>
                </a:solidFill>
              </a:rPr>
              <a:t>Mynd 3.8</a:t>
            </a:r>
          </a:p>
        </p:txBody>
      </p:sp>
      <p:pic>
        <p:nvPicPr>
          <p:cNvPr id="2" name="Figure" descr="A close-up photo of a spool of copper wire is shown."/>
          <p:cNvPicPr>
            <a:picLocks noGrp="1" noChangeAspect="1"/>
          </p:cNvPicPr>
          <p:nvPr>
            <p:ph sz="half" idx="1"/>
          </p:nvPr>
        </p:nvPicPr>
        <p:blipFill>
          <a:blip r:embed="rId2" cstate="email">
            <a:extLst>
              <a:ext uri="{28A0092B-C50C-407E-A947-70E740481C1C}">
                <a14:useLocalDpi xmlns:a14="http://schemas.microsoft.com/office/drawing/2010/main" val="0"/>
              </a:ext>
            </a:extLst>
          </a:blip>
          <a:stretch>
            <a:fillRect/>
          </a:stretch>
        </p:blipFill>
        <p:spPr>
          <a:xfrm>
            <a:off x="1748790" y="2514736"/>
            <a:ext cx="1645920" cy="2189988"/>
          </a:xfrm>
        </p:spPr>
      </p:pic>
      <p:sp>
        <p:nvSpPr>
          <p:cNvPr id="14" name="Figure Legend"/>
          <p:cNvSpPr>
            <a:spLocks noGrp="1"/>
          </p:cNvSpPr>
          <p:nvPr>
            <p:ph sz="half" idx="2"/>
          </p:nvPr>
        </p:nvSpPr>
        <p:spPr>
          <a:xfrm>
            <a:off x="4606925" y="1107617"/>
            <a:ext cx="3913188" cy="5256973"/>
          </a:xfrm>
        </p:spPr>
        <p:txBody>
          <a:bodyPr>
            <a:noAutofit/>
          </a:bodyPr>
          <a:lstStyle/>
          <a:p>
            <a:r>
              <a:rPr lang="en-US" sz="1600" dirty="0">
                <a:solidFill>
                  <a:schemeClr val="tx1"/>
                </a:solidFill>
              </a:rPr>
              <a:t>Koparvír er gerður úr ótal Cu-atómum. (mynd: Emilian Robert Vicol)</a:t>
            </a:r>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0406074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3.5</a:t>
            </a:r>
          </a:p>
        </p:txBody>
      </p:sp>
      <p:sp>
        <p:nvSpPr>
          <p:cNvPr id="7" name="Figure Legend" hidden="1"/>
          <p:cNvSpPr>
            <a:spLocks noGrp="1"/>
          </p:cNvSpPr>
          <p:nvPr>
            <p:ph idx="13"/>
          </p:nvPr>
        </p:nvSpPr>
        <p:spPr/>
        <p:txBody>
          <a:bodyPr>
            <a:normAutofit/>
          </a:bodyPr>
          <a:lstStyle/>
          <a:p>
            <a:endParaRPr lang="en-US" sz="1600" dirty="0"/>
          </a:p>
        </p:txBody>
      </p:sp>
      <p:sp>
        <p:nvSpPr>
          <p:cNvPr id="3" name="Content Placeholder 2"/>
          <p:cNvSpPr>
            <a:spLocks noGrp="1"/>
          </p:cNvSpPr>
          <p:nvPr>
            <p:ph idx="1"/>
          </p:nvPr>
        </p:nvSpPr>
        <p:spPr/>
        <p:txBody>
          <a:bodyPr/>
          <a:lstStyle/>
          <a:p>
            <a:endParaRPr lang="en-US" dirty="0"/>
          </a:p>
        </p:txBody>
      </p:sp>
      <p:pic>
        <p:nvPicPr>
          <p:cNvPr id="21506" name="Picture 2" descr="A diagram of three boxes connected by a right-facing arrow in between each is shown. The box on the left contains the phrase, “Mass of C u atoms ( g ),” the middle box reads, “Moles of C u atoms ( mol ),” while the one on the right contains the phrase, “Number of C u atoms.” There is a phrase under the left arrow that says “Divide by molar mass (g / mol),” and under the right arrow it states, “Multiply by Avogadro’s number ( mol superscript negative one ).”"/>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47897" y="2454700"/>
            <a:ext cx="8176438" cy="1178202"/>
          </a:xfrm>
          <a:prstGeom prst="rect">
            <a:avLst/>
          </a:prstGeom>
          <a:noFill/>
          <a:extLst>
            <a:ext uri="{909E8E84-426E-40DD-AFC4-6F175D3DCCD1}">
              <a14:hiddenFill xmlns:a14="http://schemas.microsoft.com/office/drawing/2010/main">
                <a:solidFill>
                  <a:srgbClr val="FFFFFF"/>
                </a:solidFill>
              </a14:hiddenFill>
            </a:ext>
          </a:extLst>
        </p:spPr>
      </p:pic>
      <p:sp>
        <p:nvSpPr>
          <p:cNvPr id="2150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50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150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7873158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3.6</a:t>
            </a:r>
          </a:p>
        </p:txBody>
      </p:sp>
      <p:sp>
        <p:nvSpPr>
          <p:cNvPr id="7" name="Figure Legend" hidden="1"/>
          <p:cNvSpPr>
            <a:spLocks noGrp="1"/>
          </p:cNvSpPr>
          <p:nvPr>
            <p:ph idx="13"/>
          </p:nvPr>
        </p:nvSpPr>
        <p:spPr/>
        <p:txBody>
          <a:bodyPr>
            <a:normAutofit/>
          </a:bodyPr>
          <a:lstStyle/>
          <a:p>
            <a:endParaRPr lang="en-US" sz="1600" dirty="0"/>
          </a:p>
        </p:txBody>
      </p:sp>
      <p:sp>
        <p:nvSpPr>
          <p:cNvPr id="3" name="Content Placeholder 2"/>
          <p:cNvSpPr>
            <a:spLocks noGrp="1"/>
          </p:cNvSpPr>
          <p:nvPr>
            <p:ph idx="1"/>
          </p:nvPr>
        </p:nvSpPr>
        <p:spPr/>
        <p:txBody>
          <a:bodyPr/>
          <a:lstStyle/>
          <a:p>
            <a:endParaRPr lang="en-US"/>
          </a:p>
        </p:txBody>
      </p:sp>
      <p:pic>
        <p:nvPicPr>
          <p:cNvPr id="22530" name="Picture 2" descr="A diagram of two boxes connected by a right-facing arrow is shown. The box on the left contains the phrase, “Mass of C subscript 2 H subscript 5 O subscript 2 N ( g )” while the box on the right contains the phrase, “Moles of C subscript 2 H subscript 5 O subscript 2 N ( mol ).” There is a phrase under the arrow that says “Divide by molar mass (g / m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2351" y="2339164"/>
            <a:ext cx="6305493" cy="1424800"/>
          </a:xfrm>
          <a:prstGeom prst="rect">
            <a:avLst/>
          </a:prstGeom>
          <a:noFill/>
          <a:extLst>
            <a:ext uri="{909E8E84-426E-40DD-AFC4-6F175D3DCCD1}">
              <a14:hiddenFill xmlns:a14="http://schemas.microsoft.com/office/drawing/2010/main">
                <a:solidFill>
                  <a:srgbClr val="FFFFFF"/>
                </a:solidFill>
              </a14:hiddenFill>
            </a:ext>
          </a:extLst>
        </p:spPr>
      </p:pic>
      <p:sp>
        <p:nvSpPr>
          <p:cNvPr id="2253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53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253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88557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3.6</a:t>
            </a:r>
          </a:p>
        </p:txBody>
      </p:sp>
      <p:pic>
        <p:nvPicPr>
          <p:cNvPr id="2" name="Figure" descr="A table is shown that is made up of six columns and six rows. The header row reads: “Element,” “Quantity (mol element / mol compound,” a blank space, “Molar mass (g / mol element),” a blank space, and “Subtotal (a m u).” The first column contains the symbols “C,” “H,” “O,” “N,” and a merged cell. The merged cell runs the width of the first five columns. The second column contains the numbers “2,” “5,” “2,” and “1” as well as the merged cell. The third column contains the multiplication symbol in each cell except for the last, merged cell. The fourth column contains the numbers “12.01,” “1.008,” “16.00,” and “14.007” as well as the merged cell. The fifth column contains the symbol “=” in each cell except for the last, merged cell. The sixth column contains the values “24.02,” “5.040,” “32.00,” “14.007,” and “75.07.” There is a thick black line under the number 14.007. The merged cell under the first five columns reads “Molar mass (g / mol compound). There is a ball-and-stick drawing to the right of this table. It shows a black sphere that forms a double bond with a slightly smaller red sphere, a single bond with another red sphere, and a single bond with another black sphere. The red sphere that forms a single bond with the black sphere also forms a single bond with a smaller, white sphere. The second black sphere forms a single bond with a smaller, white sphere and a smaller blue sphere. The blue sphere forms a single bond with two smaller, white spheres each."/>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503388"/>
            <a:ext cx="7886700" cy="2700286"/>
          </a:xfrm>
        </p:spPr>
      </p:pic>
      <p:sp>
        <p:nvSpPr>
          <p:cNvPr id="7" name="Figure Legend" hidden="1"/>
          <p:cNvSpPr>
            <a:spLocks noGrp="1"/>
          </p:cNvSpPr>
          <p:nvPr>
            <p:ph idx="13"/>
          </p:nvPr>
        </p:nvSpPr>
        <p:spPr/>
        <p:txBody>
          <a:bodyPr>
            <a:normAutofit/>
          </a:bodyPr>
          <a:lstStyle/>
          <a:p>
            <a:endParaRPr lang="en-US" sz="1600" dirty="0"/>
          </a:p>
        </p:txBody>
      </p:sp>
      <p:graphicFrame>
        <p:nvGraphicFramePr>
          <p:cNvPr id="4" name="Object 3"/>
          <p:cNvGraphicFramePr>
            <a:graphicFrameLocks noChangeAspect="1"/>
          </p:cNvGraphicFramePr>
          <p:nvPr>
            <p:extLst>
              <p:ext uri="{D42A27DB-BD31-4B8C-83A1-F6EECF244321}">
                <p14:modId xmlns:p14="http://schemas.microsoft.com/office/powerpoint/2010/main" val="2785581338"/>
              </p:ext>
            </p:extLst>
          </p:nvPr>
        </p:nvGraphicFramePr>
        <p:xfrm>
          <a:off x="192088" y="4995863"/>
          <a:ext cx="8899525" cy="1384300"/>
        </p:xfrm>
        <a:graphic>
          <a:graphicData uri="http://schemas.openxmlformats.org/presentationml/2006/ole">
            <mc:AlternateContent xmlns:mc="http://schemas.openxmlformats.org/markup-compatibility/2006">
              <mc:Choice xmlns:v="urn:schemas-microsoft-com:vml" Requires="v">
                <p:oleObj spid="_x0000_s3150" name="Equation" r:id="rId4" imgW="3200400" imgH="482400" progId="Equation.DSMT4">
                  <p:embed/>
                </p:oleObj>
              </mc:Choice>
              <mc:Fallback>
                <p:oleObj name="Equation" r:id="rId4" imgW="3200400" imgH="482400" progId="Equation.DSMT4">
                  <p:embed/>
                  <p:pic>
                    <p:nvPicPr>
                      <p:cNvPr id="0" name="Object 3"/>
                      <p:cNvPicPr>
                        <a:picLocks noChangeAspect="1" noChangeArrowheads="1"/>
                      </p:cNvPicPr>
                      <p:nvPr/>
                    </p:nvPicPr>
                    <p:blipFill>
                      <a:blip r:embed="rId5"/>
                      <a:srcRect/>
                      <a:stretch>
                        <a:fillRect/>
                      </a:stretch>
                    </p:blipFill>
                    <p:spPr bwMode="auto">
                      <a:xfrm>
                        <a:off x="192088" y="4995863"/>
                        <a:ext cx="8899525"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9" name="Straight Connector 8"/>
          <p:cNvCxnSpPr/>
          <p:nvPr/>
        </p:nvCxnSpPr>
        <p:spPr>
          <a:xfrm rot="5400000">
            <a:off x="4534101" y="5904035"/>
            <a:ext cx="537883" cy="35858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1083309" y="5562127"/>
            <a:ext cx="537883" cy="358589"/>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11"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3"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660022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3.7</a:t>
            </a:r>
          </a:p>
        </p:txBody>
      </p:sp>
      <p:sp>
        <p:nvSpPr>
          <p:cNvPr id="7" name="Figure Legend" hidden="1"/>
          <p:cNvSpPr>
            <a:spLocks noGrp="1"/>
          </p:cNvSpPr>
          <p:nvPr>
            <p:ph idx="13"/>
          </p:nvPr>
        </p:nvSpPr>
        <p:spPr/>
        <p:txBody>
          <a:bodyPr>
            <a:normAutofit/>
          </a:bodyPr>
          <a:lstStyle/>
          <a:p>
            <a:endParaRPr lang="en-US" sz="1600" dirty="0"/>
          </a:p>
        </p:txBody>
      </p:sp>
      <p:sp>
        <p:nvSpPr>
          <p:cNvPr id="9" name="Text Placeholder 6"/>
          <p:cNvSpPr txBox="1">
            <a:spLocks/>
          </p:cNvSpPr>
          <p:nvPr/>
        </p:nvSpPr>
        <p:spPr>
          <a:xfrm>
            <a:off x="457200" y="1434353"/>
            <a:ext cx="8062912" cy="1166382"/>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2100" dirty="0"/>
              <a:t>C-vítamín er samgilt efnasamband með sameindaformúluna C</a:t>
            </a:r>
            <a:r>
              <a:rPr lang="en-US" sz="2100" baseline="-25000" dirty="0"/>
              <a:t>6</a:t>
            </a:r>
            <a:r>
              <a:rPr lang="en-US" sz="2100" dirty="0"/>
              <a:t>H</a:t>
            </a:r>
            <a:r>
              <a:rPr lang="en-US" sz="2100" baseline="-25000" dirty="0"/>
              <a:t>8</a:t>
            </a:r>
            <a:r>
              <a:rPr lang="en-US" sz="2100" dirty="0"/>
              <a:t>O</a:t>
            </a:r>
            <a:r>
              <a:rPr lang="en-US" sz="2100" baseline="-25000" dirty="0"/>
              <a:t>6</a:t>
            </a:r>
            <a:r>
              <a:rPr lang="en-US" sz="2100" dirty="0"/>
              <a:t>. Ráðlagður dagskammtur af C-vítamíni fyrir börn á aldrinum 4–8 ára er 1.42 × 10 </a:t>
            </a:r>
            <a:r>
              <a:rPr lang="en-US" sz="2100" baseline="30000" dirty="0"/>
              <a:t>–4</a:t>
            </a:r>
            <a:r>
              <a:rPr lang="en-US" sz="2100" dirty="0"/>
              <a:t> mol. Hver er massi þessa skammts í grömmum? Mólmassi þessa efnasambands er reiknaður sem 176.124 g/mol.</a:t>
            </a:r>
          </a:p>
        </p:txBody>
      </p:sp>
      <p:graphicFrame>
        <p:nvGraphicFramePr>
          <p:cNvPr id="4" name="Object 3"/>
          <p:cNvGraphicFramePr>
            <a:graphicFrameLocks noChangeAspect="1"/>
          </p:cNvGraphicFramePr>
          <p:nvPr>
            <p:extLst>
              <p:ext uri="{D42A27DB-BD31-4B8C-83A1-F6EECF244321}">
                <p14:modId xmlns:p14="http://schemas.microsoft.com/office/powerpoint/2010/main" val="1651522900"/>
              </p:ext>
            </p:extLst>
          </p:nvPr>
        </p:nvGraphicFramePr>
        <p:xfrm>
          <a:off x="347663" y="4837113"/>
          <a:ext cx="8559800" cy="1039812"/>
        </p:xfrm>
        <a:graphic>
          <a:graphicData uri="http://schemas.openxmlformats.org/presentationml/2006/ole">
            <mc:AlternateContent xmlns:mc="http://schemas.openxmlformats.org/markup-compatibility/2006">
              <mc:Choice xmlns:v="urn:schemas-microsoft-com:vml" Requires="v">
                <p:oleObj spid="_x0000_s4175" name="Equation" r:id="rId3" imgW="4101840" imgH="482400" progId="Equation.DSMT4">
                  <p:embed/>
                </p:oleObj>
              </mc:Choice>
              <mc:Fallback>
                <p:oleObj name="Equation" r:id="rId3" imgW="4101840" imgH="482400" progId="Equation.DSMT4">
                  <p:embed/>
                  <p:pic>
                    <p:nvPicPr>
                      <p:cNvPr id="0" name="Object 3"/>
                      <p:cNvPicPr>
                        <a:picLocks noChangeAspect="1" noChangeArrowheads="1"/>
                      </p:cNvPicPr>
                      <p:nvPr/>
                    </p:nvPicPr>
                    <p:blipFill>
                      <a:blip r:embed="rId4"/>
                      <a:srcRect/>
                      <a:stretch>
                        <a:fillRect/>
                      </a:stretch>
                    </p:blipFill>
                    <p:spPr bwMode="auto">
                      <a:xfrm>
                        <a:off x="347663" y="4837113"/>
                        <a:ext cx="8559800" cy="1039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10" name="Straight Connector 9"/>
          <p:cNvCxnSpPr/>
          <p:nvPr/>
        </p:nvCxnSpPr>
        <p:spPr>
          <a:xfrm rot="5400000">
            <a:off x="4105546" y="5480195"/>
            <a:ext cx="549456" cy="3585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1858448" y="5205467"/>
            <a:ext cx="549456" cy="358588"/>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p:txBody>
          <a:bodyPr/>
          <a:lstStyle/>
          <a:p>
            <a:endParaRPr lang="en-US"/>
          </a:p>
        </p:txBody>
      </p:sp>
      <p:pic>
        <p:nvPicPr>
          <p:cNvPr id="4167" name="Picture 71" descr="A diagram of two boxes connected by a right-facing arrow is shown. The box on the left contains the phrase, “Moles of vitamin C ( mol )” while the one the right contains the phrase, “Mass of vitamin C ( g )”. There is a phrase under the arrow that says “Multiply by molar mass (g / mol).”"/>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457200" y="3422059"/>
            <a:ext cx="8057135" cy="1213736"/>
          </a:xfrm>
          <a:prstGeom prst="rect">
            <a:avLst/>
          </a:prstGeom>
          <a:noFill/>
          <a:extLst>
            <a:ext uri="{909E8E84-426E-40DD-AFC4-6F175D3DCCD1}">
              <a14:hiddenFill xmlns:a14="http://schemas.microsoft.com/office/drawing/2010/main">
                <a:solidFill>
                  <a:srgbClr val="FFFFFF"/>
                </a:solidFill>
              </a14:hiddenFill>
            </a:ext>
          </a:extLst>
        </p:spPr>
      </p:pic>
      <p:sp>
        <p:nvSpPr>
          <p:cNvPr id="416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6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417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422222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3.8</a:t>
            </a:r>
          </a:p>
        </p:txBody>
      </p:sp>
      <p:pic>
        <p:nvPicPr>
          <p:cNvPr id="2" name="Figure" descr="A diagram of a molecule is shown that is made up of two ring structures attached together. The left ring is hexagonal in shape with C atoms at each point of the ring and alternating single and double bonds. A double bond occurs between the C atom at the top vertex of the hexagon and the C atom down and to the left of it. The C atoms on the left, top, and bottom of the structure form a single bond to an H atom each. The two right C atoms make up one side of a pentagon and the other points of the pentagon are made up of a C atom, an N atom, and an S atom if read clockwise. The C atom forms a double bond with an O atom. The N atom forms a single bond with an H atom. The S atom forms two double bonds to two O atom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3829050" y="2268315"/>
            <a:ext cx="1485900" cy="1170432"/>
          </a:xfrm>
        </p:spPr>
      </p:pic>
      <p:sp>
        <p:nvSpPr>
          <p:cNvPr id="7" name="Figure Legend" hidden="1"/>
          <p:cNvSpPr>
            <a:spLocks noGrp="1"/>
          </p:cNvSpPr>
          <p:nvPr>
            <p:ph idx="13"/>
          </p:nvPr>
        </p:nvSpPr>
        <p:spPr/>
        <p:txBody>
          <a:bodyPr>
            <a:normAutofit/>
          </a:bodyPr>
          <a:lstStyle/>
          <a:p>
            <a:endParaRPr lang="en-US" sz="1600" dirty="0"/>
          </a:p>
        </p:txBody>
      </p:sp>
      <p:sp>
        <p:nvSpPr>
          <p:cNvPr id="9" name="Text Placeholder 6"/>
          <p:cNvSpPr txBox="1">
            <a:spLocks/>
          </p:cNvSpPr>
          <p:nvPr/>
        </p:nvSpPr>
        <p:spPr>
          <a:xfrm>
            <a:off x="457200" y="1389528"/>
            <a:ext cx="8062912" cy="5181393"/>
          </a:xfrm>
          <a:prstGeom prst="rect">
            <a:avLst/>
          </a:prstGeom>
        </p:spPr>
        <p:txBody>
          <a:bodyPr vert="horz" lIns="91440" tIns="45720" rIns="91440" bIns="45720" rtlCol="0">
            <a:noAutofit/>
          </a:bodyPr>
          <a:lstStyle>
            <a:lvl1pPr marL="0" indent="0" algn="l" defTabSz="914400" rtl="0" eaLnBrk="1" latinLnBrk="0" hangingPunct="1">
              <a:spcBef>
                <a:spcPct val="20000"/>
              </a:spcBef>
              <a:spcAft>
                <a:spcPts val="600"/>
              </a:spcAft>
              <a:buClr>
                <a:srgbClr val="6CB255"/>
              </a:buClr>
              <a:buFont typeface="Arial" pitchFamily="34" charset="0"/>
              <a:buNone/>
              <a:defRPr sz="2000" b="0" kern="1200">
                <a:solidFill>
                  <a:srgbClr val="000000"/>
                </a:solidFill>
                <a:latin typeface="+mn-lt"/>
                <a:ea typeface="+mn-ea"/>
                <a:cs typeface="+mn-cs"/>
              </a:defRPr>
            </a:lvl1pPr>
            <a:lvl2pPr marL="731520" indent="-457200" algn="l" defTabSz="914400" rtl="0" eaLnBrk="1" latinLnBrk="0" hangingPunct="1">
              <a:spcBef>
                <a:spcPct val="20000"/>
              </a:spcBef>
              <a:buClr>
                <a:srgbClr val="6CB255"/>
              </a:buClr>
              <a:buFont typeface="+mj-lt"/>
              <a:buAutoNum type="alphaLcParenR"/>
              <a:defRPr sz="2000" kern="1200">
                <a:solidFill>
                  <a:schemeClr val="tx1"/>
                </a:solidFill>
                <a:latin typeface="+mn-lt"/>
                <a:ea typeface="+mn-ea"/>
                <a:cs typeface="+mn-cs"/>
              </a:defRPr>
            </a:lvl2pPr>
            <a:lvl3pPr marL="12573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3pPr>
            <a:lvl4pPr marL="1714500" indent="-342900" algn="l" defTabSz="914400" rtl="0" eaLnBrk="1" latinLnBrk="0" hangingPunct="1">
              <a:spcBef>
                <a:spcPct val="20000"/>
              </a:spcBef>
              <a:buClr>
                <a:srgbClr val="6CB255"/>
              </a:buClr>
              <a:buFont typeface="+mj-lt"/>
              <a:buAutoNum type="alphaLcParenR"/>
              <a:defRPr sz="1800" kern="1200">
                <a:solidFill>
                  <a:schemeClr val="tx1"/>
                </a:solidFill>
                <a:latin typeface="+mn-lt"/>
                <a:ea typeface="+mn-ea"/>
                <a:cs typeface="+mn-cs"/>
              </a:defRPr>
            </a:lvl4pPr>
            <a:lvl5pPr marL="2171700" indent="-342900" algn="l" defTabSz="914400" rtl="0" eaLnBrk="1" latinLnBrk="0" hangingPunct="1">
              <a:spcBef>
                <a:spcPct val="20000"/>
              </a:spcBef>
              <a:buClr>
                <a:srgbClr val="6CB255"/>
              </a:buClr>
              <a:buFont typeface="+mj-lt"/>
              <a:buAutoNum type="alphaLcParenR"/>
              <a:defRPr sz="1800" kern="1200" baseline="0">
                <a:solidFill>
                  <a:schemeClr val="tx1"/>
                </a:solidFill>
                <a:latin typeface="+mn-lt"/>
                <a:ea typeface="+mn-ea"/>
                <a:cs typeface="+mn-cs"/>
              </a:defRPr>
            </a:lvl5pPr>
            <a:lvl6pPr marL="25146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Clr>
                <a:schemeClr val="tx2"/>
              </a:buClr>
              <a:buFont typeface="Arial" pitchFamily="34" charset="0"/>
              <a:buChar char="•"/>
              <a:defRPr sz="1600" kern="1200">
                <a:solidFill>
                  <a:schemeClr val="tx1"/>
                </a:solidFill>
                <a:latin typeface="+mn-lt"/>
                <a:ea typeface="+mn-ea"/>
                <a:cs typeface="+mn-cs"/>
              </a:defRPr>
            </a:lvl9pPr>
          </a:lstStyle>
          <a:p>
            <a:r>
              <a:rPr lang="en-US" sz="2100" dirty="0"/>
              <a:t>Pakki af gervisætuefni inniheldur 40.0 mg af sakkaríni (C</a:t>
            </a:r>
            <a:r>
              <a:rPr lang="en-US" sz="2100" baseline="-25000" dirty="0"/>
              <a:t>7</a:t>
            </a:r>
            <a:r>
              <a:rPr lang="en-US" sz="2100" dirty="0"/>
              <a:t>H</a:t>
            </a:r>
            <a:r>
              <a:rPr lang="en-US" sz="2100" baseline="-25000" dirty="0"/>
              <a:t>5</a:t>
            </a:r>
            <a:r>
              <a:rPr lang="en-US" sz="2100" dirty="0"/>
              <a:t>NO</a:t>
            </a:r>
            <a:r>
              <a:rPr lang="en-US" sz="2100" baseline="-25000" dirty="0"/>
              <a:t>3</a:t>
            </a:r>
            <a:r>
              <a:rPr lang="en-US" sz="2100" dirty="0"/>
              <a:t>S), sem hefur byggingarformúluna:</a:t>
            </a:r>
          </a:p>
          <a:p>
            <a:endParaRPr lang="en-US" sz="2100" dirty="0"/>
          </a:p>
          <a:p>
            <a:endParaRPr lang="en-US" sz="2100" dirty="0"/>
          </a:p>
          <a:p>
            <a:endParaRPr lang="en-US" sz="2100" dirty="0"/>
          </a:p>
          <a:p>
            <a:endParaRPr lang="en-US" sz="2100" dirty="0"/>
          </a:p>
          <a:p>
            <a:r>
              <a:rPr lang="en-US" sz="2100" dirty="0"/>
              <a:t>Ef mólmassi sakkaríns er 183.18 g/mol, hversu margar sakkarínsameindir eru í 40.0-mg (0.0400-g) sýni af sakkaríni? Hversu mörg kolefnisatóm eru í sama sýni?</a:t>
            </a:r>
          </a:p>
        </p:txBody>
      </p:sp>
      <p:sp>
        <p:nvSpPr>
          <p:cNvPr id="10"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2"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87598543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3.8</a:t>
            </a:r>
          </a:p>
        </p:txBody>
      </p:sp>
      <p:sp>
        <p:nvSpPr>
          <p:cNvPr id="7" name="Figure Legend" hidden="1"/>
          <p:cNvSpPr>
            <a:spLocks noGrp="1"/>
          </p:cNvSpPr>
          <p:nvPr>
            <p:ph idx="13"/>
          </p:nvPr>
        </p:nvSpPr>
        <p:spPr/>
        <p:txBody>
          <a:bodyPr>
            <a:normAutofit/>
          </a:bodyPr>
          <a:lstStyle/>
          <a:p>
            <a:endParaRPr lang="en-US" sz="1600" dirty="0"/>
          </a:p>
        </p:txBody>
      </p:sp>
      <p:graphicFrame>
        <p:nvGraphicFramePr>
          <p:cNvPr id="4" name="Object 3"/>
          <p:cNvGraphicFramePr>
            <a:graphicFrameLocks noChangeAspect="1"/>
          </p:cNvGraphicFramePr>
          <p:nvPr>
            <p:extLst>
              <p:ext uri="{D42A27DB-BD31-4B8C-83A1-F6EECF244321}">
                <p14:modId xmlns:p14="http://schemas.microsoft.com/office/powerpoint/2010/main" val="2660990629"/>
              </p:ext>
            </p:extLst>
          </p:nvPr>
        </p:nvGraphicFramePr>
        <p:xfrm>
          <a:off x="481013" y="2946400"/>
          <a:ext cx="8307387" cy="3562350"/>
        </p:xfrm>
        <a:graphic>
          <a:graphicData uri="http://schemas.openxmlformats.org/presentationml/2006/ole">
            <mc:AlternateContent xmlns:mc="http://schemas.openxmlformats.org/markup-compatibility/2006">
              <mc:Choice xmlns:v="urn:schemas-microsoft-com:vml" Requires="v">
                <p:oleObj spid="_x0000_s5199" name="Equation" r:id="rId3" imgW="4025880" imgH="1714320" progId="Equation.DSMT4">
                  <p:embed/>
                </p:oleObj>
              </mc:Choice>
              <mc:Fallback>
                <p:oleObj name="Equation" r:id="rId3" imgW="4025880" imgH="1714320" progId="Equation.DSMT4">
                  <p:embed/>
                  <p:pic>
                    <p:nvPicPr>
                      <p:cNvPr id="0" name="Object 2"/>
                      <p:cNvPicPr>
                        <a:picLocks noChangeAspect="1" noChangeArrowheads="1"/>
                      </p:cNvPicPr>
                      <p:nvPr/>
                    </p:nvPicPr>
                    <p:blipFill>
                      <a:blip r:embed="rId4"/>
                      <a:srcRect/>
                      <a:stretch>
                        <a:fillRect/>
                      </a:stretch>
                    </p:blipFill>
                    <p:spPr bwMode="auto">
                      <a:xfrm>
                        <a:off x="481013" y="2946400"/>
                        <a:ext cx="8307387" cy="356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cxnSp>
        <p:nvCxnSpPr>
          <p:cNvPr id="9" name="Straight Connector 8"/>
          <p:cNvCxnSpPr/>
          <p:nvPr/>
        </p:nvCxnSpPr>
        <p:spPr>
          <a:xfrm rot="5400000">
            <a:off x="1353807" y="3377382"/>
            <a:ext cx="342218" cy="24204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a:off x="3687671" y="3109083"/>
            <a:ext cx="342218" cy="24204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rot="5400000">
            <a:off x="4670309" y="3626669"/>
            <a:ext cx="342218" cy="24204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5400000">
            <a:off x="6406249" y="3604219"/>
            <a:ext cx="342218" cy="24204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a:off x="6851846" y="5591170"/>
            <a:ext cx="342218" cy="242045"/>
          </a:xfrm>
          <a:prstGeom prst="line">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 name="Content Placeholder 2"/>
          <p:cNvSpPr>
            <a:spLocks noGrp="1"/>
          </p:cNvSpPr>
          <p:nvPr>
            <p:ph idx="1"/>
          </p:nvPr>
        </p:nvSpPr>
        <p:spPr/>
        <p:txBody>
          <a:bodyPr/>
          <a:lstStyle/>
          <a:p>
            <a:endParaRPr lang="en-US"/>
          </a:p>
        </p:txBody>
      </p:sp>
      <p:pic>
        <p:nvPicPr>
          <p:cNvPr id="5191" name="Picture 71" descr="A diagram of three boxes connected by a right-facing arrow in between each is shown. The box on the left contains the phrase, “Mass of C subscript seven H subscript five N O subscript three S ( g ),” the middle box reads, “Moles of C subscript seven H subscript five N O subscript three S ( mol ),” while the one on the right contains the phrase, “Number of C subscript seven H subscript five N O subscript three S molecules.” There is a phrase under the left arrow that says, “Divide by molar mass (g / mol),” and under the right arrow it states, “Multiply by Avogadro’s number ( mol superscript negative one).”"/>
          <p:cNvPicPr>
            <a:picLocks noChangeAspect="1" noChangeArrowheads="1"/>
          </p:cNvPicPr>
          <p:nvPr/>
        </p:nvPicPr>
        <p:blipFill>
          <a:blip r:embed="rId6" cstate="email">
            <a:extLst>
              <a:ext uri="{28A0092B-C50C-407E-A947-70E740481C1C}">
                <a14:useLocalDpi xmlns:a14="http://schemas.microsoft.com/office/drawing/2010/main" val="0"/>
              </a:ext>
            </a:extLst>
          </a:blip>
          <a:srcRect/>
          <a:stretch>
            <a:fillRect/>
          </a:stretch>
        </p:blipFill>
        <p:spPr bwMode="auto">
          <a:xfrm>
            <a:off x="262762" y="1371601"/>
            <a:ext cx="8647322" cy="1283586"/>
          </a:xfrm>
          <a:prstGeom prst="rect">
            <a:avLst/>
          </a:prstGeom>
          <a:noFill/>
          <a:extLst>
            <a:ext uri="{909E8E84-426E-40DD-AFC4-6F175D3DCCD1}">
              <a14:hiddenFill xmlns:a14="http://schemas.microsoft.com/office/drawing/2010/main">
                <a:solidFill>
                  <a:srgbClr val="FFFFFF"/>
                </a:solidFill>
              </a14:hiddenFill>
            </a:ext>
          </a:extLst>
        </p:spPr>
      </p:pic>
      <p:sp>
        <p:nvSpPr>
          <p:cNvPr id="5192"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193"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5194"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25370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3.9</a:t>
            </a:r>
          </a:p>
        </p:txBody>
      </p:sp>
      <p:pic>
        <p:nvPicPr>
          <p:cNvPr id="2" name="Figure" descr="Two pictures are shown. The left picture shows the human brain. The right picture is a microscopic image that depicts two large irregularly shaped masses in a field of threadlike material interspersed with smaller, relatively round masses. The two larger masses are labeled with arrows and the phrase “Neuron cell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033462" y="1100931"/>
            <a:ext cx="7077075" cy="3505200"/>
          </a:xfrm>
        </p:spPr>
      </p:pic>
      <p:sp>
        <p:nvSpPr>
          <p:cNvPr id="7" name="Figure Legend"/>
          <p:cNvSpPr>
            <a:spLocks noGrp="1"/>
          </p:cNvSpPr>
          <p:nvPr>
            <p:ph idx="13"/>
          </p:nvPr>
        </p:nvSpPr>
        <p:spPr/>
        <p:txBody>
          <a:bodyPr wrap="square">
            <a:normAutofit/>
          </a:bodyPr>
          <a:lstStyle/>
          <a:p>
            <a:pPr>
              <a:spcBef>
                <a:spcPts val="0"/>
              </a:spcBef>
              <a:spcAft>
                <a:spcPts val="0"/>
              </a:spcAft>
            </a:pPr>
            <a:r>
              <a:rPr lang="en-US" sz="1500" dirty="0"/>
              <a:t>(a) Dæmigerður mannsheili vegur um 1.5 kg og rúmmál hans er um 1.1 L. (b) Upplýsingar berast um heilavef og um allt miðtaugakerfið með sérhæfðum frumum sem kallast taugafrumur (smásjármyndin sýnir frumur við 1600× stækkun).</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016930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3.10</a:t>
            </a:r>
          </a:p>
        </p:txBody>
      </p:sp>
      <p:pic>
        <p:nvPicPr>
          <p:cNvPr id="2" name="Figure" descr="Two diagrams are shown. In the upper left corner of the left diagram, an oval with a darkened center that has five short, branching appendages and one long tail-like appendage is shown and connected by an arrow to another image. This image depicts a close-up view of the oval section and its interaction with the tail-like portion of a similar structure. The close up view is composed of a narrow tube labeled “neuron” leading down to a bulbous base that holds thirteen circles filled with small dots. These circles are labeled “vesicles.” The base of the bulbous structure is next to a curved object labeled “neuron” and very small dots are emerging from the bulb’s base and flowing toward the curved structure. The gap in between the two structures is labeled “synapse,” and the small dots are labeled “neurotransmitters.” The diagram on the right depicts a molecule composed of six black spheres connected by alternating double and single bonds in a hexagonal ring with other spheres attached to it. Three of the black spheres are connected to one smaller, white sphere each. Two of the black balls are connected to a smaller red sphere each. Each red sphere is connected to a smaller, white sphere. One black sphere is connected to another black sphere. It is connected to two smaller, white spheres and another black sphere. This second black sphere is connected to two smaller white spheres, and a slightly smaller blue sphere. The blue sphere is connected to two smaller, white sphere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438275" y="1105694"/>
            <a:ext cx="6267450" cy="3495675"/>
          </a:xfrm>
        </p:spPr>
      </p:pic>
      <p:sp>
        <p:nvSpPr>
          <p:cNvPr id="7" name="Figure Legend"/>
          <p:cNvSpPr>
            <a:spLocks noGrp="1"/>
          </p:cNvSpPr>
          <p:nvPr>
            <p:ph idx="13"/>
          </p:nvPr>
        </p:nvSpPr>
        <p:spPr/>
        <p:txBody>
          <a:bodyPr wrap="square">
            <a:normAutofit/>
          </a:bodyPr>
          <a:lstStyle/>
          <a:p>
            <a:pPr>
              <a:spcBef>
                <a:spcPts val="0"/>
              </a:spcBef>
              <a:spcAft>
                <a:spcPts val="0"/>
              </a:spcAft>
            </a:pPr>
            <a:r>
              <a:rPr lang="en-US" sz="1500" dirty="0"/>
              <a:t>(a) Efnafræðileg boð berast frá taugafrumum til annarra frumna þegar sameindir taugaboðefna losna út í örsmá bil (taugamót) milli frumnanna. (b) Dópamín, C</a:t>
            </a:r>
            <a:r>
              <a:rPr lang="en-US" sz="1500" baseline="-25000" dirty="0"/>
              <a:t>8</a:t>
            </a:r>
            <a:r>
              <a:rPr lang="en-US" sz="1500" dirty="0"/>
              <a:t>H</a:t>
            </a:r>
            <a:r>
              <a:rPr lang="en-US" sz="1500" baseline="-25000" dirty="0"/>
              <a:t>11</a:t>
            </a:r>
            <a:r>
              <a:rPr lang="en-US" sz="1500" dirty="0"/>
              <a:t>NO</a:t>
            </a:r>
            <a:r>
              <a:rPr lang="en-US" sz="1500" baseline="-25000" dirty="0"/>
              <a:t>2</a:t>
            </a:r>
            <a:r>
              <a:rPr lang="en-US" sz="1500" dirty="0"/>
              <a:t>, er taugaboðefni sem kemur við sögu í ýmsum taugalíffræðilegum ferlum.</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780847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sz="2100" dirty="0"/>
              <a:t>Námsmarkmið</a:t>
            </a:r>
          </a:p>
        </p:txBody>
      </p:sp>
      <p:sp>
        <p:nvSpPr>
          <p:cNvPr id="3" name="Content Placeholder 2"/>
          <p:cNvSpPr>
            <a:spLocks noGrp="1"/>
          </p:cNvSpPr>
          <p:nvPr>
            <p:ph idx="1"/>
          </p:nvPr>
        </p:nvSpPr>
        <p:spPr/>
        <p:txBody>
          <a:bodyPr>
            <a:normAutofit/>
          </a:bodyPr>
          <a:lstStyle/>
          <a:p>
            <a:r>
              <a:rPr lang="en-US" sz="2100" dirty="0"/>
              <a:t>3.2 Ákvörðun reynsluformúla og sameindaformúla</a:t>
            </a:r>
          </a:p>
          <a:p>
            <a:pPr lvl="1"/>
            <a:r>
              <a:rPr lang="en-US" sz="1800" dirty="0"/>
              <a:t>Reikna prósentusamsetningu efnasambands</a:t>
            </a:r>
          </a:p>
          <a:p>
            <a:pPr lvl="1"/>
            <a:r>
              <a:rPr lang="en-US" sz="1800" dirty="0"/>
              <a:t>Ákvarða reynsluformúlu efnasambands</a:t>
            </a:r>
          </a:p>
          <a:p>
            <a:pPr lvl="1"/>
            <a:r>
              <a:rPr lang="en-US" sz="1800" dirty="0"/>
              <a:t>Ákvarða sameindaformúlu efnasambands</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80986364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19982"/>
            <a:ext cx="5715000" cy="855954"/>
          </a:xfrm>
        </p:spPr>
        <p:txBody>
          <a:bodyPr wrap="square">
            <a:normAutofit/>
          </a:bodyPr>
          <a:lstStyle/>
          <a:p>
            <a:r>
              <a:rPr lang="en-US" sz="2000" dirty="0"/>
              <a:t>Ákvörðun reynsluformúlna og sameindaformúlna</a:t>
            </a:r>
          </a:p>
        </p:txBody>
      </p:sp>
      <p:sp>
        <p:nvSpPr>
          <p:cNvPr id="5" name="Text Placeholder 4"/>
          <p:cNvSpPr>
            <a:spLocks noGrp="1"/>
          </p:cNvSpPr>
          <p:nvPr>
            <p:ph idx="1"/>
          </p:nvPr>
        </p:nvSpPr>
        <p:spPr>
          <a:xfrm>
            <a:off x="457200" y="1358816"/>
            <a:ext cx="8062912" cy="4730204"/>
          </a:xfrm>
        </p:spPr>
        <p:txBody>
          <a:bodyPr/>
          <a:lstStyle/>
          <a:p>
            <a:pPr marL="342900" indent="-342900">
              <a:buFont typeface="Arial" panose="020B0604020202020204" pitchFamily="34" charset="0"/>
              <a:buChar char="•"/>
            </a:pPr>
            <a:r>
              <a:rPr lang="en-US" sz="2100" b="1" i="1" dirty="0"/>
              <a:t>Prósentusamsetning:</a:t>
            </a:r>
            <a:r>
              <a:rPr lang="en-US" sz="2100" dirty="0"/>
              <a:t> Massaprósenta hvers frumefnis í efnasambandi. </a:t>
            </a:r>
          </a:p>
          <a:p>
            <a:endParaRPr lang="en-US" sz="2100" dirty="0"/>
          </a:p>
          <a:p>
            <a:pPr marL="342900" indent="-342900">
              <a:buFont typeface="Arial" panose="020B0604020202020204" pitchFamily="34" charset="0"/>
              <a:buChar char="•"/>
            </a:pPr>
            <a:r>
              <a:rPr lang="en-US" sz="2100" dirty="0"/>
              <a:t> Dæmi: Sýni af efnasambandi, 10.0 g, reynist innihalda 2.5 g af vetni og 7.5 g af kolefni. </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978551013"/>
              </p:ext>
            </p:extLst>
          </p:nvPr>
        </p:nvGraphicFramePr>
        <p:xfrm>
          <a:off x="1860735" y="3548155"/>
          <a:ext cx="5200650" cy="2393950"/>
        </p:xfrm>
        <a:graphic>
          <a:graphicData uri="http://schemas.openxmlformats.org/presentationml/2006/ole">
            <mc:AlternateContent xmlns:mc="http://schemas.openxmlformats.org/markup-compatibility/2006">
              <mc:Choice xmlns:v="urn:schemas-microsoft-com:vml" Requires="v">
                <p:oleObj spid="_x0000_s6223" name="Equation" r:id="rId3" imgW="2425680" imgH="1104840" progId="Equation.DSMT4">
                  <p:embed/>
                </p:oleObj>
              </mc:Choice>
              <mc:Fallback>
                <p:oleObj name="Equation" r:id="rId3" imgW="2425680" imgH="1104840" progId="Equation.DSMT4">
                  <p:embed/>
                  <p:pic>
                    <p:nvPicPr>
                      <p:cNvPr id="0" name="Object 4"/>
                      <p:cNvPicPr>
                        <a:picLocks noChangeAspect="1" noChangeArrowheads="1"/>
                      </p:cNvPicPr>
                      <p:nvPr/>
                    </p:nvPicPr>
                    <p:blipFill>
                      <a:blip r:embed="rId4"/>
                      <a:srcRect/>
                      <a:stretch>
                        <a:fillRect/>
                      </a:stretch>
                    </p:blipFill>
                    <p:spPr bwMode="auto">
                      <a:xfrm>
                        <a:off x="1860735" y="3548155"/>
                        <a:ext cx="5200650" cy="239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9903411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241326"/>
            <a:ext cx="5715000" cy="1010699"/>
          </a:xfrm>
        </p:spPr>
        <p:txBody>
          <a:bodyPr wrap="square">
            <a:normAutofit/>
          </a:bodyPr>
          <a:lstStyle/>
          <a:p>
            <a:r>
              <a:rPr lang="en-US" sz="1500" dirty="0"/>
              <a:t>Ákvörðun prósentusamsetningar út frá sameinda- eða </a:t>
            </a:r>
            <a:br>
              <a:rPr lang="en-US" sz="1500" dirty="0"/>
            </a:br>
            <a:r>
              <a:rPr lang="en-US" sz="1500" dirty="0"/>
              <a:t>reynsluformúla</a:t>
            </a:r>
          </a:p>
        </p:txBody>
      </p:sp>
      <p:sp>
        <p:nvSpPr>
          <p:cNvPr id="5" name="Text Placeholder 4"/>
          <p:cNvSpPr>
            <a:spLocks noGrp="1"/>
          </p:cNvSpPr>
          <p:nvPr>
            <p:ph idx="1"/>
          </p:nvPr>
        </p:nvSpPr>
        <p:spPr>
          <a:xfrm>
            <a:off x="457200" y="1533378"/>
            <a:ext cx="8062912" cy="4476986"/>
          </a:xfrm>
        </p:spPr>
        <p:txBody>
          <a:bodyPr/>
          <a:lstStyle/>
          <a:p>
            <a:pPr marL="342900" indent="-342900">
              <a:buFont typeface="Arial" panose="020B0604020202020204" pitchFamily="34" charset="0"/>
              <a:buChar char="•"/>
            </a:pPr>
            <a:r>
              <a:rPr lang="en-US" sz="2100" dirty="0"/>
              <a:t>Fyrir efnasambönd með þekkta formúlu má einnig leiða prósentusamsetningu af formúlumassanum og atómmössum frumefnanna sem mynda efnasambandið. </a:t>
            </a:r>
          </a:p>
          <a:p>
            <a:endParaRPr lang="en-US" sz="2100" dirty="0"/>
          </a:p>
          <a:p>
            <a:pPr marL="342900" indent="-342900">
              <a:buFont typeface="Arial" panose="020B0604020202020204" pitchFamily="34" charset="0"/>
              <a:buChar char="•"/>
            </a:pPr>
            <a:r>
              <a:rPr lang="en-US" sz="2100" dirty="0"/>
              <a:t>Dæmi: NH</a:t>
            </a:r>
            <a:r>
              <a:rPr lang="en-US" sz="2100" baseline="-25000" dirty="0"/>
              <a:t>3</a:t>
            </a:r>
            <a:r>
              <a:rPr lang="en-US" sz="2100" dirty="0"/>
              <a:t> (formúlumassi = 17.03 amu)</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216662900"/>
              </p:ext>
            </p:extLst>
          </p:nvPr>
        </p:nvGraphicFramePr>
        <p:xfrm>
          <a:off x="1677988" y="3662494"/>
          <a:ext cx="5713412" cy="2422525"/>
        </p:xfrm>
        <a:graphic>
          <a:graphicData uri="http://schemas.openxmlformats.org/presentationml/2006/ole">
            <mc:AlternateContent xmlns:mc="http://schemas.openxmlformats.org/markup-compatibility/2006">
              <mc:Choice xmlns:v="urn:schemas-microsoft-com:vml" Requires="v">
                <p:oleObj spid="_x0000_s7248" name="Equation" r:id="rId3" imgW="2666880" imgH="1117440" progId="Equation.DSMT4">
                  <p:embed/>
                </p:oleObj>
              </mc:Choice>
              <mc:Fallback>
                <p:oleObj name="Equation" r:id="rId3" imgW="2666880" imgH="1117440" progId="Equation.DSMT4">
                  <p:embed/>
                  <p:pic>
                    <p:nvPicPr>
                      <p:cNvPr id="0" name="Object 3"/>
                      <p:cNvPicPr>
                        <a:picLocks noChangeAspect="1" noChangeArrowheads="1"/>
                      </p:cNvPicPr>
                      <p:nvPr/>
                    </p:nvPicPr>
                    <p:blipFill>
                      <a:blip r:embed="rId4"/>
                      <a:srcRect/>
                      <a:stretch>
                        <a:fillRect/>
                      </a:stretch>
                    </p:blipFill>
                    <p:spPr bwMode="auto">
                      <a:xfrm>
                        <a:off x="1677988" y="3662494"/>
                        <a:ext cx="5713412" cy="242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458705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Ákvörðun reynsluformúlna</a:t>
            </a:r>
          </a:p>
        </p:txBody>
      </p:sp>
      <p:sp>
        <p:nvSpPr>
          <p:cNvPr id="5" name="Text Placeholder 4"/>
          <p:cNvSpPr>
            <a:spLocks noGrp="1"/>
          </p:cNvSpPr>
          <p:nvPr>
            <p:ph idx="1"/>
          </p:nvPr>
        </p:nvSpPr>
        <p:spPr>
          <a:xfrm>
            <a:off x="457200" y="1350498"/>
            <a:ext cx="8062912" cy="4659866"/>
          </a:xfrm>
        </p:spPr>
        <p:txBody>
          <a:bodyPr/>
          <a:lstStyle/>
          <a:p>
            <a:pPr marL="342900" indent="-342900">
              <a:buFont typeface="Arial" panose="020B0604020202020204" pitchFamily="34" charset="0"/>
              <a:buChar char="•"/>
            </a:pPr>
            <a:r>
              <a:rPr lang="en-US" sz="2100" dirty="0"/>
              <a:t>Reynsluformúlu efnasambands má ákvarða út frá mössum frumefnanna sem mynda það. </a:t>
            </a:r>
          </a:p>
          <a:p>
            <a:pPr marL="914400" lvl="2" indent="-457200">
              <a:buFont typeface="+mj-lt"/>
              <a:buAutoNum type="arabicParenR"/>
            </a:pPr>
            <a:r>
              <a:rPr lang="en-US" sz="1800" dirty="0">
                <a:solidFill>
                  <a:schemeClr val="accent3"/>
                </a:solidFill>
              </a:rPr>
              <a:t>Umreikna massa frumefna í mól með mólmössum.</a:t>
            </a:r>
          </a:p>
          <a:p>
            <a:pPr marL="914400" lvl="2" indent="-457200">
              <a:buFont typeface="+mj-lt"/>
              <a:buAutoNum type="arabicParenR"/>
            </a:pPr>
            <a:endParaRPr lang="en-US" sz="1800" dirty="0">
              <a:solidFill>
                <a:schemeClr val="accent3"/>
              </a:solidFill>
            </a:endParaRPr>
          </a:p>
          <a:p>
            <a:pPr marL="914400" lvl="2" indent="-457200">
              <a:buFont typeface="+mj-lt"/>
              <a:buAutoNum type="arabicParenR"/>
            </a:pPr>
            <a:r>
              <a:rPr lang="en-US" sz="1800" dirty="0">
                <a:solidFill>
                  <a:schemeClr val="accent3"/>
                </a:solidFill>
              </a:rPr>
              <a:t>Deila hverjum mólfjölda með minnsta mólfjöldanum.</a:t>
            </a:r>
          </a:p>
          <a:p>
            <a:pPr marL="914400" lvl="2" indent="-457200">
              <a:buFont typeface="+mj-lt"/>
              <a:buAutoNum type="arabicParenR"/>
            </a:pPr>
            <a:endParaRPr lang="en-US" sz="1800" dirty="0">
              <a:solidFill>
                <a:schemeClr val="accent3"/>
              </a:solidFill>
            </a:endParaRPr>
          </a:p>
          <a:p>
            <a:pPr marL="914400" lvl="2" indent="-457200">
              <a:buFont typeface="+mj-lt"/>
              <a:buAutoNum type="arabicParenR"/>
            </a:pPr>
            <a:r>
              <a:rPr lang="en-US" sz="1800" dirty="0">
                <a:solidFill>
                  <a:schemeClr val="accent3"/>
                </a:solidFill>
              </a:rPr>
              <a:t>Ef þörf krefur skal margfalda með heiltölu til að fá minnsta heiltöluhlutfall vísa. </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789620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Ákvörðun reynsluformúlna</a:t>
            </a:r>
          </a:p>
        </p:txBody>
      </p:sp>
      <p:sp>
        <p:nvSpPr>
          <p:cNvPr id="5" name="Text Placeholder 4"/>
          <p:cNvSpPr>
            <a:spLocks noGrp="1"/>
          </p:cNvSpPr>
          <p:nvPr>
            <p:ph idx="1"/>
          </p:nvPr>
        </p:nvSpPr>
        <p:spPr>
          <a:xfrm>
            <a:off x="457200" y="1266092"/>
            <a:ext cx="8062912" cy="4744272"/>
          </a:xfrm>
        </p:spPr>
        <p:txBody>
          <a:bodyPr>
            <a:normAutofit/>
          </a:bodyPr>
          <a:lstStyle/>
          <a:p>
            <a:r>
              <a:rPr lang="en-US" sz="2100" dirty="0"/>
              <a:t>Dæmi: Efnasamband reynist innihalda 1.71 g C og 0.287 g H.</a:t>
            </a:r>
          </a:p>
          <a:p>
            <a:endParaRPr lang="en-US" sz="2100" dirty="0"/>
          </a:p>
          <a:p>
            <a:pPr marL="0" indent="0">
              <a:buNone/>
            </a:pPr>
            <a:r>
              <a:rPr lang="en-US" sz="2100" dirty="0"/>
              <a:t>1)</a:t>
            </a:r>
          </a:p>
          <a:p>
            <a:endParaRPr lang="en-US" sz="2100" dirty="0"/>
          </a:p>
          <a:p>
            <a:endParaRPr lang="en-US" sz="2100" dirty="0"/>
          </a:p>
          <a:p>
            <a:endParaRPr lang="en-US" sz="2100" dirty="0"/>
          </a:p>
          <a:p>
            <a:endParaRPr lang="en-US" sz="2100" dirty="0"/>
          </a:p>
          <a:p>
            <a:endParaRPr lang="en-US" sz="2100" dirty="0"/>
          </a:p>
          <a:p>
            <a:endParaRPr lang="en-US" sz="2100" dirty="0"/>
          </a:p>
          <a:p>
            <a:pPr marL="0" indent="0">
              <a:buNone/>
            </a:pPr>
            <a:r>
              <a:rPr lang="en-US" sz="2100" dirty="0"/>
              <a:t>2)</a:t>
            </a:r>
          </a:p>
        </p:txBody>
      </p:sp>
      <p:graphicFrame>
        <p:nvGraphicFramePr>
          <p:cNvPr id="6" name="Object 5"/>
          <p:cNvGraphicFramePr>
            <a:graphicFrameLocks noChangeAspect="1"/>
          </p:cNvGraphicFramePr>
          <p:nvPr>
            <p:extLst>
              <p:ext uri="{D42A27DB-BD31-4B8C-83A1-F6EECF244321}">
                <p14:modId xmlns:p14="http://schemas.microsoft.com/office/powerpoint/2010/main" val="2253262937"/>
              </p:ext>
            </p:extLst>
          </p:nvPr>
        </p:nvGraphicFramePr>
        <p:xfrm>
          <a:off x="1818832" y="2081730"/>
          <a:ext cx="5041900" cy="2395537"/>
        </p:xfrm>
        <a:graphic>
          <a:graphicData uri="http://schemas.openxmlformats.org/presentationml/2006/ole">
            <mc:AlternateContent xmlns:mc="http://schemas.openxmlformats.org/markup-compatibility/2006">
              <mc:Choice xmlns:v="urn:schemas-microsoft-com:vml" Requires="v">
                <p:oleObj spid="_x0000_s8348" name="Equation" r:id="rId3" imgW="2349360" imgH="1104840" progId="Equation.DSMT4">
                  <p:embed/>
                </p:oleObj>
              </mc:Choice>
              <mc:Fallback>
                <p:oleObj name="Equation" r:id="rId3" imgW="2349360" imgH="1104840" progId="Equation.DSMT4">
                  <p:embed/>
                  <p:pic>
                    <p:nvPicPr>
                      <p:cNvPr id="0" name="Object 4"/>
                      <p:cNvPicPr>
                        <a:picLocks noChangeAspect="1" noChangeArrowheads="1"/>
                      </p:cNvPicPr>
                      <p:nvPr/>
                    </p:nvPicPr>
                    <p:blipFill>
                      <a:blip r:embed="rId4"/>
                      <a:srcRect/>
                      <a:stretch>
                        <a:fillRect/>
                      </a:stretch>
                    </p:blipFill>
                    <p:spPr bwMode="auto">
                      <a:xfrm>
                        <a:off x="1818832" y="2081730"/>
                        <a:ext cx="5041900"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487676988"/>
              </p:ext>
            </p:extLst>
          </p:nvPr>
        </p:nvGraphicFramePr>
        <p:xfrm>
          <a:off x="1189038" y="5101044"/>
          <a:ext cx="6251575" cy="1042988"/>
        </p:xfrm>
        <a:graphic>
          <a:graphicData uri="http://schemas.openxmlformats.org/presentationml/2006/ole">
            <mc:AlternateContent xmlns:mc="http://schemas.openxmlformats.org/markup-compatibility/2006">
              <mc:Choice xmlns:v="urn:schemas-microsoft-com:vml" Requires="v">
                <p:oleObj spid="_x0000_s8349" name="Equation" r:id="rId5" imgW="2057400" imgH="342720" progId="Equation.DSMT4">
                  <p:embed/>
                </p:oleObj>
              </mc:Choice>
              <mc:Fallback>
                <p:oleObj name="Equation" r:id="rId5" imgW="2057400" imgH="342720" progId="Equation.DSMT4">
                  <p:embed/>
                  <p:pic>
                    <p:nvPicPr>
                      <p:cNvPr id="0" name="Object 5"/>
                      <p:cNvPicPr>
                        <a:picLocks noChangeAspect="1" noChangeArrowheads="1"/>
                      </p:cNvPicPr>
                      <p:nvPr/>
                    </p:nvPicPr>
                    <p:blipFill>
                      <a:blip r:embed="rId6"/>
                      <a:srcRect/>
                      <a:stretch>
                        <a:fillRect/>
                      </a:stretch>
                    </p:blipFill>
                    <p:spPr bwMode="auto">
                      <a:xfrm>
                        <a:off x="1189038" y="5101044"/>
                        <a:ext cx="6251575" cy="1042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58064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Ákvörðun reynsluformúlna</a:t>
            </a:r>
          </a:p>
        </p:txBody>
      </p:sp>
      <p:sp>
        <p:nvSpPr>
          <p:cNvPr id="5" name="Text Placeholder 4"/>
          <p:cNvSpPr>
            <a:spLocks noGrp="1"/>
          </p:cNvSpPr>
          <p:nvPr>
            <p:ph idx="1"/>
          </p:nvPr>
        </p:nvSpPr>
        <p:spPr>
          <a:xfrm>
            <a:off x="457200" y="1322363"/>
            <a:ext cx="8062912" cy="4688001"/>
          </a:xfrm>
        </p:spPr>
        <p:txBody>
          <a:bodyPr>
            <a:normAutofit/>
          </a:bodyPr>
          <a:lstStyle/>
          <a:p>
            <a:pPr marL="342900" indent="-342900">
              <a:buFont typeface="Arial" panose="020B0604020202020204" pitchFamily="34" charset="0"/>
              <a:buChar char="•"/>
            </a:pPr>
            <a:r>
              <a:rPr lang="en-US" sz="2100" b="1" dirty="0"/>
              <a:t>Dæmi: </a:t>
            </a:r>
            <a:r>
              <a:rPr lang="en-US" sz="2100" dirty="0"/>
              <a:t>Efnasamband reynist innihalda 5.31 g Cl og 8.40 g O.</a:t>
            </a:r>
          </a:p>
          <a:p>
            <a:endParaRPr lang="en-US" sz="2100" dirty="0"/>
          </a:p>
          <a:p>
            <a:pPr marL="342900" indent="-342900">
              <a:buFont typeface="Arial" panose="020B0604020202020204" pitchFamily="34" charset="0"/>
              <a:buChar char="•"/>
            </a:pPr>
            <a:r>
              <a:rPr lang="en-US" sz="2100" dirty="0"/>
              <a:t> Eftir skref 1 og 2 fæst bráðabirgðaformúla. </a:t>
            </a:r>
          </a:p>
          <a:p>
            <a:endParaRPr lang="en-US" sz="2100" dirty="0"/>
          </a:p>
          <a:p>
            <a:endParaRPr lang="en-US" sz="2100" dirty="0"/>
          </a:p>
          <a:p>
            <a:endParaRPr lang="en-US" sz="2100" dirty="0"/>
          </a:p>
          <a:p>
            <a:pPr marL="0" indent="0">
              <a:buNone/>
            </a:pPr>
            <a:endParaRPr lang="en-US" sz="2100" dirty="0">
              <a:solidFill>
                <a:srgbClr val="6CB255"/>
              </a:solidFill>
            </a:endParaRPr>
          </a:p>
          <a:p>
            <a:pPr marL="0" indent="0">
              <a:buNone/>
            </a:pPr>
            <a:r>
              <a:rPr lang="en-US" sz="2100" dirty="0"/>
              <a:t>3) Til að breyta í heiltölur skal margfalda hvern vísi með tveimur; þannig fæst reynsluformúlan.</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407524711"/>
              </p:ext>
            </p:extLst>
          </p:nvPr>
        </p:nvGraphicFramePr>
        <p:xfrm>
          <a:off x="981075" y="3357358"/>
          <a:ext cx="6529388" cy="1089025"/>
        </p:xfrm>
        <a:graphic>
          <a:graphicData uri="http://schemas.openxmlformats.org/presentationml/2006/ole">
            <mc:AlternateContent xmlns:mc="http://schemas.openxmlformats.org/markup-compatibility/2006">
              <mc:Choice xmlns:v="urn:schemas-microsoft-com:vml" Requires="v">
                <p:oleObj spid="_x0000_s9372" name="Equation" r:id="rId3" imgW="2133360" imgH="342720" progId="Equation.DSMT4">
                  <p:embed/>
                </p:oleObj>
              </mc:Choice>
              <mc:Fallback>
                <p:oleObj name="Equation" r:id="rId3" imgW="2133360" imgH="342720" progId="Equation.DSMT4">
                  <p:embed/>
                  <p:pic>
                    <p:nvPicPr>
                      <p:cNvPr id="0" name="Object 4"/>
                      <p:cNvPicPr>
                        <a:picLocks noChangeAspect="1" noChangeArrowheads="1"/>
                      </p:cNvPicPr>
                      <p:nvPr/>
                    </p:nvPicPr>
                    <p:blipFill>
                      <a:blip r:embed="rId4"/>
                      <a:srcRect/>
                      <a:stretch>
                        <a:fillRect/>
                      </a:stretch>
                    </p:blipFill>
                    <p:spPr bwMode="auto">
                      <a:xfrm>
                        <a:off x="981075" y="3357358"/>
                        <a:ext cx="6529388"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602061158"/>
              </p:ext>
            </p:extLst>
          </p:nvPr>
        </p:nvGraphicFramePr>
        <p:xfrm>
          <a:off x="3700573" y="5307073"/>
          <a:ext cx="1441450" cy="849313"/>
        </p:xfrm>
        <a:graphic>
          <a:graphicData uri="http://schemas.openxmlformats.org/presentationml/2006/ole">
            <mc:AlternateContent xmlns:mc="http://schemas.openxmlformats.org/markup-compatibility/2006">
              <mc:Choice xmlns:v="urn:schemas-microsoft-com:vml" Requires="v">
                <p:oleObj spid="_x0000_s9373" name="Equation" r:id="rId5" imgW="406080" imgH="228600" progId="Equation.DSMT4">
                  <p:embed/>
                </p:oleObj>
              </mc:Choice>
              <mc:Fallback>
                <p:oleObj name="Equation" r:id="rId5" imgW="406080" imgH="228600" progId="Equation.DSMT4">
                  <p:embed/>
                  <p:pic>
                    <p:nvPicPr>
                      <p:cNvPr id="0" name="Object 3"/>
                      <p:cNvPicPr>
                        <a:picLocks noChangeAspect="1" noChangeArrowheads="1"/>
                      </p:cNvPicPr>
                      <p:nvPr/>
                    </p:nvPicPr>
                    <p:blipFill>
                      <a:blip r:embed="rId6"/>
                      <a:srcRect/>
                      <a:stretch>
                        <a:fillRect/>
                      </a:stretch>
                    </p:blipFill>
                    <p:spPr bwMode="auto">
                      <a:xfrm>
                        <a:off x="3700573" y="5307073"/>
                        <a:ext cx="1441450" cy="849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93113801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3.11</a:t>
            </a:r>
          </a:p>
        </p:txBody>
      </p:sp>
      <p:pic>
        <p:nvPicPr>
          <p:cNvPr id="2" name="Figure" descr="A flow chart is shown that is composed of six boxes, two of which are connected together by a right facing arrow and located above two more that are also connected by a right-facing arrow. These two rows of boxes are connected vertically by a line that leads to a right-facing arrow and the last two boxes, connected by a final right facing arrow. The first two upper boxes have the phrases, “Mass of A atoms” and “Moles of A atoms” respectively, while the arrow that connects them has the phrase, “Divide by molar mass,” written below it. The second two bottom boxes have the phrases, “Mass of X atoms” and “Moles of X atoms” respectively, while the arrow that connects them has the phrase, “Divide by molar mass” written below it. The arrow that connects the upper and lower boxes to the last two boxes has the phrase “Divide by lowest number of moles” written below it. The last two boxes have the phrases, “A to X mole ratio” and “Empirical formula” respectively, while the arrow that connects them has the phrase, “Convert ratio to lowest whole numbers” written below it."/>
          <p:cNvPicPr>
            <a:picLocks noGrp="1" noChangeAspect="1"/>
          </p:cNvPicPr>
          <p:nvPr>
            <p:ph idx="1"/>
          </p:nvPr>
        </p:nvPicPr>
        <p:blipFill>
          <a:blip r:embed="rId3" cstate="email">
            <a:extLst>
              <a:ext uri="{28A0092B-C50C-407E-A947-70E740481C1C}">
                <a14:useLocalDpi xmlns:a14="http://schemas.microsoft.com/office/drawing/2010/main" val="0"/>
              </a:ext>
            </a:extLst>
          </a:blip>
          <a:stretch>
            <a:fillRect/>
          </a:stretch>
        </p:blipFill>
        <p:spPr>
          <a:xfrm>
            <a:off x="628650" y="1952460"/>
            <a:ext cx="7886700" cy="1802143"/>
          </a:xfrm>
        </p:spPr>
      </p:pic>
      <p:sp>
        <p:nvSpPr>
          <p:cNvPr id="7" name="Figure Legend"/>
          <p:cNvSpPr>
            <a:spLocks noGrp="1"/>
          </p:cNvSpPr>
          <p:nvPr>
            <p:ph idx="13"/>
          </p:nvPr>
        </p:nvSpPr>
        <p:spPr/>
        <p:txBody>
          <a:bodyPr>
            <a:normAutofit/>
          </a:bodyPr>
          <a:lstStyle/>
          <a:p>
            <a:r>
              <a:rPr lang="en-US" sz="1600" dirty="0"/>
              <a:t>Reynsluformúlu efnasambands má leiða af mössum allra frumefna í sýninu.</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17151656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Ákvörðun reynsluformúlna</a:t>
            </a:r>
          </a:p>
        </p:txBody>
      </p:sp>
      <p:sp>
        <p:nvSpPr>
          <p:cNvPr id="5" name="Text Placeholder 4"/>
          <p:cNvSpPr>
            <a:spLocks noGrp="1"/>
          </p:cNvSpPr>
          <p:nvPr>
            <p:ph idx="1"/>
          </p:nvPr>
        </p:nvSpPr>
        <p:spPr>
          <a:xfrm>
            <a:off x="457200" y="1280160"/>
            <a:ext cx="8062912" cy="4730204"/>
          </a:xfrm>
        </p:spPr>
        <p:txBody>
          <a:bodyPr>
            <a:normAutofit/>
          </a:bodyPr>
          <a:lstStyle/>
          <a:p>
            <a:pPr marL="342900" indent="-342900">
              <a:buFont typeface="Arial" panose="020B0604020202020204" pitchFamily="34" charset="0"/>
              <a:buChar char="•"/>
            </a:pPr>
            <a:r>
              <a:rPr lang="en-US" sz="2100" dirty="0"/>
              <a:t>Reynsluformúlu efnasambands má ákvarða út frá prósentusamsetningu þess. </a:t>
            </a:r>
          </a:p>
          <a:p>
            <a:pPr marL="914400" lvl="2" indent="-457200">
              <a:buFont typeface="+mj-lt"/>
              <a:buAutoNum type="arabicParenR"/>
            </a:pPr>
            <a:r>
              <a:rPr lang="en-US" sz="1800" dirty="0">
                <a:solidFill>
                  <a:schemeClr val="accent3"/>
                </a:solidFill>
              </a:rPr>
              <a:t>Umreikna prósentusamsetningu í massa frumefna með því að gera ráð fyrir 100 g sýni af efnasambandinu.</a:t>
            </a:r>
          </a:p>
          <a:p>
            <a:pPr marL="914400" lvl="2" indent="-457200">
              <a:buFont typeface="+mj-lt"/>
              <a:buAutoNum type="arabicParenR"/>
            </a:pPr>
            <a:endParaRPr lang="en-US" sz="1800" dirty="0">
              <a:solidFill>
                <a:schemeClr val="accent3"/>
              </a:solidFill>
            </a:endParaRPr>
          </a:p>
          <a:p>
            <a:pPr marL="914400" lvl="2" indent="-457200">
              <a:buFont typeface="+mj-lt"/>
              <a:buAutoNum type="arabicParenR"/>
            </a:pPr>
            <a:r>
              <a:rPr lang="en-US" sz="1800" dirty="0">
                <a:solidFill>
                  <a:schemeClr val="accent3"/>
                </a:solidFill>
              </a:rPr>
              <a:t>Umreikna massa frumefna í mól með mólmössum.</a:t>
            </a:r>
          </a:p>
          <a:p>
            <a:pPr marL="914400" lvl="2" indent="-457200">
              <a:buFont typeface="+mj-lt"/>
              <a:buAutoNum type="arabicParenR"/>
            </a:pPr>
            <a:endParaRPr lang="en-US" sz="1800" dirty="0">
              <a:solidFill>
                <a:schemeClr val="accent3"/>
              </a:solidFill>
            </a:endParaRPr>
          </a:p>
          <a:p>
            <a:pPr marL="914400" lvl="2" indent="-457200">
              <a:buFont typeface="+mj-lt"/>
              <a:buAutoNum type="arabicParenR"/>
            </a:pPr>
            <a:r>
              <a:rPr lang="en-US" sz="1800" dirty="0">
                <a:solidFill>
                  <a:schemeClr val="accent3"/>
                </a:solidFill>
              </a:rPr>
              <a:t>Deila hverjum mólfjölda með minnsta mólfjöldanum.</a:t>
            </a:r>
          </a:p>
          <a:p>
            <a:pPr marL="914400" lvl="2" indent="-457200">
              <a:buFont typeface="+mj-lt"/>
              <a:buAutoNum type="arabicParenR"/>
            </a:pPr>
            <a:endParaRPr lang="en-US" sz="1800" dirty="0">
              <a:solidFill>
                <a:schemeClr val="accent3"/>
              </a:solidFill>
            </a:endParaRPr>
          </a:p>
          <a:p>
            <a:pPr marL="914400" lvl="2" indent="-457200">
              <a:buFont typeface="+mj-lt"/>
              <a:buAutoNum type="arabicParenR"/>
            </a:pPr>
            <a:r>
              <a:rPr lang="en-US" sz="1800" dirty="0">
                <a:solidFill>
                  <a:schemeClr val="accent3"/>
                </a:solidFill>
              </a:rPr>
              <a:t>Ef þörf krefur skal margfalda með heiltölu til að fá minnsta heiltöluhlutfall vísa. </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96863796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3.12</a:t>
            </a:r>
          </a:p>
        </p:txBody>
      </p:sp>
      <p:pic>
        <p:nvPicPr>
          <p:cNvPr id="2" name="Figure" descr="Two rounded, smooth black stones are shown."/>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743075" y="1110456"/>
            <a:ext cx="5657850" cy="3486150"/>
          </a:xfrm>
        </p:spPr>
      </p:pic>
      <p:sp>
        <p:nvSpPr>
          <p:cNvPr id="7" name="Figure Legend"/>
          <p:cNvSpPr>
            <a:spLocks noGrp="1"/>
          </p:cNvSpPr>
          <p:nvPr>
            <p:ph idx="13"/>
          </p:nvPr>
        </p:nvSpPr>
        <p:spPr/>
        <p:txBody>
          <a:bodyPr>
            <a:normAutofit/>
          </a:bodyPr>
          <a:lstStyle/>
          <a:p>
            <a:r>
              <a:rPr lang="en-US" sz="1600" dirty="0"/>
              <a:t>Hematít er járnoxíð sem er notað í skartgripi. (höfundur: Mauro Cateb)</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3999694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3.13</a:t>
            </a:r>
          </a:p>
        </p:txBody>
      </p:sp>
      <p:pic>
        <p:nvPicPr>
          <p:cNvPr id="2" name="Figure" descr="A picture is shown of four copper-colored industrial containers with a large pipe connecting to the top of each one."/>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738437" y="1103984"/>
            <a:ext cx="3667125" cy="3514725"/>
          </a:xfrm>
        </p:spPr>
      </p:pic>
      <p:sp>
        <p:nvSpPr>
          <p:cNvPr id="7" name="Figure Legend"/>
          <p:cNvSpPr>
            <a:spLocks noGrp="1"/>
          </p:cNvSpPr>
          <p:nvPr>
            <p:ph idx="13"/>
          </p:nvPr>
        </p:nvSpPr>
        <p:spPr/>
        <p:txBody>
          <a:bodyPr>
            <a:normAutofit/>
          </a:bodyPr>
          <a:lstStyle/>
          <a:p>
            <a:r>
              <a:rPr lang="en-US" sz="1600" dirty="0"/>
              <a:t>Kolefnisoxíð er leitt burt úr þessum gerjunartönkum um stóru koparrörin efst. (höfundur: “Dual Freq”/Wikimedia Commons)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815483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Dæmi 3.12</a:t>
            </a:r>
          </a:p>
        </p:txBody>
      </p:sp>
      <p:sp>
        <p:nvSpPr>
          <p:cNvPr id="5" name="Text Placeholder 4"/>
          <p:cNvSpPr>
            <a:spLocks noGrp="1"/>
          </p:cNvSpPr>
          <p:nvPr>
            <p:ph idx="1"/>
          </p:nvPr>
        </p:nvSpPr>
        <p:spPr>
          <a:xfrm>
            <a:off x="457200" y="1252025"/>
            <a:ext cx="8062912" cy="4758339"/>
          </a:xfrm>
        </p:spPr>
        <p:txBody>
          <a:bodyPr/>
          <a:lstStyle/>
          <a:p>
            <a:r>
              <a:rPr lang="en-US" sz="2100" dirty="0"/>
              <a:t>Bakteríugerjun korns til framleiðslu á etanóli myndar gas með prósentusamsetninguna 27.29% C og 72.71% O. Hver er reynsluformúla þessa gass?</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934237343"/>
              </p:ext>
            </p:extLst>
          </p:nvPr>
        </p:nvGraphicFramePr>
        <p:xfrm>
          <a:off x="1674813" y="2431828"/>
          <a:ext cx="5564187" cy="2671762"/>
        </p:xfrm>
        <a:graphic>
          <a:graphicData uri="http://schemas.openxmlformats.org/presentationml/2006/ole">
            <mc:AlternateContent xmlns:mc="http://schemas.openxmlformats.org/markup-compatibility/2006">
              <mc:Choice xmlns:v="urn:schemas-microsoft-com:vml" Requires="v">
                <p:oleObj spid="_x0000_s10394" name="Equation" r:id="rId3" imgW="2323800" imgH="1104840" progId="Equation.DSMT4">
                  <p:embed/>
                </p:oleObj>
              </mc:Choice>
              <mc:Fallback>
                <p:oleObj name="Equation" r:id="rId3" imgW="2323800" imgH="1104840" progId="Equation.DSMT4">
                  <p:embed/>
                  <p:pic>
                    <p:nvPicPr>
                      <p:cNvPr id="0" name="Object 2"/>
                      <p:cNvPicPr>
                        <a:picLocks noChangeAspect="1" noChangeArrowheads="1"/>
                      </p:cNvPicPr>
                      <p:nvPr/>
                    </p:nvPicPr>
                    <p:blipFill>
                      <a:blip r:embed="rId4"/>
                      <a:srcRect/>
                      <a:stretch>
                        <a:fillRect/>
                      </a:stretch>
                    </p:blipFill>
                    <p:spPr bwMode="auto">
                      <a:xfrm>
                        <a:off x="1674813" y="2431828"/>
                        <a:ext cx="5564187" cy="2671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716386380"/>
              </p:ext>
            </p:extLst>
          </p:nvPr>
        </p:nvGraphicFramePr>
        <p:xfrm>
          <a:off x="1428750" y="5246786"/>
          <a:ext cx="5972175" cy="1087437"/>
        </p:xfrm>
        <a:graphic>
          <a:graphicData uri="http://schemas.openxmlformats.org/presentationml/2006/ole">
            <mc:AlternateContent xmlns:mc="http://schemas.openxmlformats.org/markup-compatibility/2006">
              <mc:Choice xmlns:v="urn:schemas-microsoft-com:vml" Requires="v">
                <p:oleObj spid="_x0000_s10395" name="Equation" r:id="rId5" imgW="1955520" imgH="342720" progId="Equation.DSMT4">
                  <p:embed/>
                </p:oleObj>
              </mc:Choice>
              <mc:Fallback>
                <p:oleObj name="Equation" r:id="rId5" imgW="1955520" imgH="342720" progId="Equation.DSMT4">
                  <p:embed/>
                  <p:pic>
                    <p:nvPicPr>
                      <p:cNvPr id="0" name="Object 3"/>
                      <p:cNvPicPr>
                        <a:picLocks noChangeAspect="1" noChangeArrowheads="1"/>
                      </p:cNvPicPr>
                      <p:nvPr/>
                    </p:nvPicPr>
                    <p:blipFill>
                      <a:blip r:embed="rId6"/>
                      <a:srcRect/>
                      <a:stretch>
                        <a:fillRect/>
                      </a:stretch>
                    </p:blipFill>
                    <p:spPr bwMode="auto">
                      <a:xfrm>
                        <a:off x="1428750" y="5246786"/>
                        <a:ext cx="5972175"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2056268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Leiðsla sameindaformúlna</a:t>
            </a:r>
          </a:p>
        </p:txBody>
      </p:sp>
      <p:sp>
        <p:nvSpPr>
          <p:cNvPr id="5" name="Text Placeholder 4"/>
          <p:cNvSpPr>
            <a:spLocks noGrp="1"/>
          </p:cNvSpPr>
          <p:nvPr>
            <p:ph idx="1"/>
          </p:nvPr>
        </p:nvSpPr>
        <p:spPr>
          <a:xfrm>
            <a:off x="457200" y="1350498"/>
            <a:ext cx="8062912" cy="4659866"/>
          </a:xfrm>
        </p:spPr>
        <p:txBody>
          <a:bodyPr/>
          <a:lstStyle/>
          <a:p>
            <a:pPr marL="342900" indent="-342900">
              <a:buFont typeface="Arial" panose="020B0604020202020204" pitchFamily="34" charset="0"/>
              <a:buChar char="•"/>
            </a:pPr>
            <a:r>
              <a:rPr lang="en-US" sz="2100" dirty="0"/>
              <a:t>Sameindaformúlu efnasambands má ákvarða út frá reynsluformúlu þess og sameindamassa eða mólmassa. </a:t>
            </a:r>
          </a:p>
          <a:p>
            <a:endParaRPr lang="en-US" sz="2100" dirty="0"/>
          </a:p>
          <a:p>
            <a:endParaRPr lang="en-US" sz="2100" dirty="0"/>
          </a:p>
          <a:p>
            <a:endParaRPr lang="en-US" sz="2100" dirty="0"/>
          </a:p>
          <a:p>
            <a:endParaRPr lang="en-US" sz="2100" dirty="0"/>
          </a:p>
          <a:p>
            <a:pPr marL="342900" indent="-342900">
              <a:buFont typeface="Arial" panose="020B0604020202020204" pitchFamily="34" charset="0"/>
              <a:buChar char="•"/>
            </a:pPr>
            <a:r>
              <a:rPr lang="en-US" sz="2100" dirty="0"/>
              <a:t>Sameindaformúlan fæst síðan með því að margfalda hvern vísi í reynsluformúlunni með n. </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977444222"/>
              </p:ext>
            </p:extLst>
          </p:nvPr>
        </p:nvGraphicFramePr>
        <p:xfrm>
          <a:off x="1044575" y="2224088"/>
          <a:ext cx="7316788" cy="982662"/>
        </p:xfrm>
        <a:graphic>
          <a:graphicData uri="http://schemas.openxmlformats.org/presentationml/2006/ole">
            <mc:AlternateContent xmlns:mc="http://schemas.openxmlformats.org/markup-compatibility/2006">
              <mc:Choice xmlns:v="urn:schemas-microsoft-com:vml" Requires="v">
                <p:oleObj spid="_x0000_s11341" name="Equation" r:id="rId3" imgW="3276360" imgH="431640" progId="Equation.DSMT4">
                  <p:embed/>
                </p:oleObj>
              </mc:Choice>
              <mc:Fallback>
                <p:oleObj name="Equation" r:id="rId3" imgW="3276360" imgH="431640" progId="Equation.DSMT4">
                  <p:embed/>
                  <p:pic>
                    <p:nvPicPr>
                      <p:cNvPr id="0" name="Object 4"/>
                      <p:cNvPicPr>
                        <a:picLocks noChangeAspect="1" noChangeArrowheads="1"/>
                      </p:cNvPicPr>
                      <p:nvPr/>
                    </p:nvPicPr>
                    <p:blipFill>
                      <a:blip r:embed="rId4"/>
                      <a:srcRect/>
                      <a:stretch>
                        <a:fillRect/>
                      </a:stretch>
                    </p:blipFill>
                    <p:spPr bwMode="auto">
                      <a:xfrm>
                        <a:off x="1044575" y="2224088"/>
                        <a:ext cx="7316788" cy="982662"/>
                      </a:xfrm>
                      <a:prstGeom prst="rect">
                        <a:avLst/>
                      </a:prstGeom>
                      <a:noFill/>
                      <a:ln>
                        <a:noFill/>
                      </a:ln>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5461922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Leiðsla sameindaformúlna</a:t>
            </a:r>
          </a:p>
        </p:txBody>
      </p:sp>
      <p:sp>
        <p:nvSpPr>
          <p:cNvPr id="5" name="Text Placeholder 4"/>
          <p:cNvSpPr>
            <a:spLocks noGrp="1"/>
          </p:cNvSpPr>
          <p:nvPr>
            <p:ph idx="1"/>
          </p:nvPr>
        </p:nvSpPr>
        <p:spPr>
          <a:xfrm>
            <a:off x="457199" y="1346263"/>
            <a:ext cx="8207375" cy="4848059"/>
          </a:xfrm>
        </p:spPr>
        <p:txBody>
          <a:bodyPr>
            <a:normAutofit/>
          </a:bodyPr>
          <a:lstStyle/>
          <a:p>
            <a:pPr marL="342900" indent="-342900">
              <a:lnSpc>
                <a:spcPct val="100000"/>
              </a:lnSpc>
              <a:buFont typeface="Arial" panose="020B0604020202020204" pitchFamily="34" charset="0"/>
              <a:buChar char="•"/>
            </a:pPr>
            <a:r>
              <a:rPr lang="en-US" sz="2300" dirty="0"/>
              <a:t>Dæmi: Efnasamband hefur reynsluformúluna CH</a:t>
            </a:r>
            <a:r>
              <a:rPr lang="en-US" sz="2300" baseline="-25000" dirty="0"/>
              <a:t>2</a:t>
            </a:r>
            <a:r>
              <a:rPr lang="en-US" sz="2300" dirty="0"/>
              <a:t>O (massi reynsluformúlu = 30 amu) og sameindamassinn er 180 amu.</a:t>
            </a:r>
          </a:p>
          <a:p>
            <a:endParaRPr lang="en-US" sz="2300" dirty="0"/>
          </a:p>
          <a:p>
            <a:endParaRPr lang="en-US" sz="2300" dirty="0"/>
          </a:p>
          <a:p>
            <a:endParaRPr lang="en-US" sz="2300" dirty="0"/>
          </a:p>
          <a:p>
            <a:endParaRPr lang="en-US" sz="2300" dirty="0"/>
          </a:p>
          <a:p>
            <a:endParaRPr lang="en-US" sz="2300" dirty="0"/>
          </a:p>
          <a:p>
            <a:endParaRPr lang="en-US" sz="2300" dirty="0"/>
          </a:p>
          <a:p>
            <a:pPr marL="342900" indent="-342900">
              <a:lnSpc>
                <a:spcPct val="110000"/>
              </a:lnSpc>
              <a:buFont typeface="Arial" panose="020B0604020202020204" pitchFamily="34" charset="0"/>
              <a:buChar char="•"/>
            </a:pPr>
            <a:r>
              <a:rPr lang="en-US" sz="2300" dirty="0"/>
              <a:t>Sameindaformúla þessa efnasambands er C</a:t>
            </a:r>
            <a:r>
              <a:rPr lang="en-US" sz="2300" baseline="-25000" dirty="0"/>
              <a:t>6</a:t>
            </a:r>
            <a:r>
              <a:rPr lang="en-US" sz="2300" dirty="0"/>
              <a:t>H</a:t>
            </a:r>
            <a:r>
              <a:rPr lang="en-US" sz="2300" baseline="-25000" dirty="0"/>
              <a:t>12</a:t>
            </a:r>
            <a:r>
              <a:rPr lang="en-US" sz="2300" dirty="0"/>
              <a:t>O</a:t>
            </a:r>
            <a:r>
              <a:rPr lang="en-US" sz="2300" baseline="-25000" dirty="0"/>
              <a:t>6 </a:t>
            </a:r>
            <a:r>
              <a:rPr lang="en-US" sz="2300" dirty="0"/>
              <a:t>.</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569285693"/>
              </p:ext>
            </p:extLst>
          </p:nvPr>
        </p:nvGraphicFramePr>
        <p:xfrm>
          <a:off x="1233376" y="2731200"/>
          <a:ext cx="7059059" cy="1029763"/>
        </p:xfrm>
        <a:graphic>
          <a:graphicData uri="http://schemas.openxmlformats.org/presentationml/2006/ole">
            <mc:AlternateContent xmlns:mc="http://schemas.openxmlformats.org/markup-compatibility/2006">
              <mc:Choice xmlns:v="urn:schemas-microsoft-com:vml" Requires="v">
                <p:oleObj spid="_x0000_s12438" name="Equation" r:id="rId3" imgW="3022560" imgH="431640" progId="Equation.DSMT4">
                  <p:embed/>
                </p:oleObj>
              </mc:Choice>
              <mc:Fallback>
                <p:oleObj name="Equation" r:id="rId3" imgW="3022560" imgH="431640" progId="Equation.DSMT4">
                  <p:embed/>
                  <p:pic>
                    <p:nvPicPr>
                      <p:cNvPr id="0" name="Object 4"/>
                      <p:cNvPicPr>
                        <a:picLocks noChangeAspect="1" noChangeArrowheads="1"/>
                      </p:cNvPicPr>
                      <p:nvPr/>
                    </p:nvPicPr>
                    <p:blipFill>
                      <a:blip r:embed="rId4"/>
                      <a:srcRect/>
                      <a:stretch>
                        <a:fillRect/>
                      </a:stretch>
                    </p:blipFill>
                    <p:spPr bwMode="auto">
                      <a:xfrm>
                        <a:off x="1233376" y="2731200"/>
                        <a:ext cx="7059059" cy="1029763"/>
                      </a:xfrm>
                      <a:prstGeom prst="rect">
                        <a:avLst/>
                      </a:prstGeom>
                      <a:noFill/>
                      <a:ln>
                        <a:noFill/>
                      </a:ln>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1775601671"/>
              </p:ext>
            </p:extLst>
          </p:nvPr>
        </p:nvGraphicFramePr>
        <p:xfrm>
          <a:off x="2743200" y="4034247"/>
          <a:ext cx="3232040" cy="661459"/>
        </p:xfrm>
        <a:graphic>
          <a:graphicData uri="http://schemas.openxmlformats.org/presentationml/2006/ole">
            <mc:AlternateContent xmlns:mc="http://schemas.openxmlformats.org/markup-compatibility/2006">
              <mc:Choice xmlns:v="urn:schemas-microsoft-com:vml" Requires="v">
                <p:oleObj spid="_x0000_s12439" name="Equation" r:id="rId5" imgW="1307880" imgH="253800" progId="Equation.DSMT4">
                  <p:embed/>
                </p:oleObj>
              </mc:Choice>
              <mc:Fallback>
                <p:oleObj name="Equation" r:id="rId5" imgW="1307880" imgH="253800" progId="Equation.DSMT4">
                  <p:embed/>
                  <p:pic>
                    <p:nvPicPr>
                      <p:cNvPr id="0" name="Object 5"/>
                      <p:cNvPicPr>
                        <a:picLocks noChangeAspect="1" noChangeArrowheads="1"/>
                      </p:cNvPicPr>
                      <p:nvPr/>
                    </p:nvPicPr>
                    <p:blipFill>
                      <a:blip r:embed="rId6"/>
                      <a:srcRect/>
                      <a:stretch>
                        <a:fillRect/>
                      </a:stretch>
                    </p:blipFill>
                    <p:spPr bwMode="auto">
                      <a:xfrm>
                        <a:off x="2743200" y="4034247"/>
                        <a:ext cx="3232040" cy="661459"/>
                      </a:xfrm>
                      <a:prstGeom prst="rect">
                        <a:avLst/>
                      </a:prstGeom>
                      <a:noFill/>
                      <a:ln>
                        <a:noFill/>
                      </a:ln>
                      <a:extLst/>
                    </p:spPr>
                  </p:pic>
                </p:oleObj>
              </mc:Fallback>
            </mc:AlternateContent>
          </a:graphicData>
        </a:graphic>
      </p:graphicFrame>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7407731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sz="2100" dirty="0"/>
              <a:t>Námsmarkmið</a:t>
            </a:r>
          </a:p>
        </p:txBody>
      </p:sp>
      <p:sp>
        <p:nvSpPr>
          <p:cNvPr id="3" name="Content Placeholder 2"/>
          <p:cNvSpPr>
            <a:spLocks noGrp="1"/>
          </p:cNvSpPr>
          <p:nvPr>
            <p:ph idx="1"/>
          </p:nvPr>
        </p:nvSpPr>
        <p:spPr/>
        <p:txBody>
          <a:bodyPr/>
          <a:lstStyle/>
          <a:p>
            <a:r>
              <a:rPr lang="en-US" sz="2100" dirty="0"/>
              <a:t>3.3 Mólstyrkur</a:t>
            </a:r>
          </a:p>
          <a:p>
            <a:pPr lvl="1"/>
            <a:r>
              <a:rPr lang="en-US" sz="1800" dirty="0"/>
              <a:t>Lýsa grundvallareiginleikum lausna</a:t>
            </a:r>
          </a:p>
          <a:p>
            <a:pPr lvl="1"/>
            <a:r>
              <a:rPr lang="en-US" sz="1800" dirty="0"/>
              <a:t>Reikna styrk lausna með mólstyrk</a:t>
            </a:r>
          </a:p>
          <a:p>
            <a:pPr lvl="1"/>
            <a:r>
              <a:rPr lang="en-US" sz="1800" dirty="0"/>
              <a:t>Framkvæma þynningarútreikninga með þynningarjöfnunni</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8372193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Mólstyrkur</a:t>
            </a:r>
          </a:p>
        </p:txBody>
      </p:sp>
      <p:sp>
        <p:nvSpPr>
          <p:cNvPr id="5" name="Text Placeholder 4"/>
          <p:cNvSpPr>
            <a:spLocks noGrp="1"/>
          </p:cNvSpPr>
          <p:nvPr>
            <p:ph idx="1"/>
          </p:nvPr>
        </p:nvSpPr>
        <p:spPr>
          <a:xfrm>
            <a:off x="457200" y="1280160"/>
            <a:ext cx="8062912" cy="4730204"/>
          </a:xfrm>
        </p:spPr>
        <p:txBody>
          <a:bodyPr>
            <a:normAutofit/>
          </a:bodyPr>
          <a:lstStyle/>
          <a:p>
            <a:pPr marL="342900" indent="-342900">
              <a:buFont typeface="Arial" panose="020B0604020202020204" pitchFamily="34" charset="0"/>
              <a:buChar char="•"/>
            </a:pPr>
            <a:r>
              <a:rPr lang="en-US" sz="2100" dirty="0"/>
              <a:t>Í fyrri köflum var sjónum beint að samsetningu hreinna efna.</a:t>
            </a:r>
          </a:p>
          <a:p>
            <a:endParaRPr lang="en-US" sz="2100" dirty="0"/>
          </a:p>
          <a:p>
            <a:pPr marL="342900" indent="-342900">
              <a:buFont typeface="Arial" panose="020B0604020202020204" pitchFamily="34" charset="0"/>
              <a:buChar char="•"/>
            </a:pPr>
            <a:r>
              <a:rPr lang="en-US" sz="2100" dirty="0"/>
              <a:t>Blöndur, það er sýni efnis sem innihalda tvö eða fleiri efni sem hafa blandast eðlisfræðilega, eru þó algengari í náttúrunni en hrein efni.</a:t>
            </a:r>
          </a:p>
          <a:p>
            <a:endParaRPr lang="en-US" sz="2100" dirty="0"/>
          </a:p>
          <a:p>
            <a:pPr marL="342900" indent="-342900">
              <a:buFont typeface="Arial" panose="020B0604020202020204" pitchFamily="34" charset="0"/>
              <a:buChar char="•"/>
            </a:pPr>
            <a:r>
              <a:rPr lang="en-US" sz="2100" dirty="0"/>
              <a:t>Líkt og hjá hreinu efni skiptir hlutfallsleg samsetning blöndu miklu máli fyrir eiginleika hennar. </a:t>
            </a:r>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2610285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3.14</a:t>
            </a:r>
          </a:p>
        </p:txBody>
      </p:sp>
      <p:pic>
        <p:nvPicPr>
          <p:cNvPr id="2" name="Figure" descr="A picture is shown of sugar being poured from a spoon into a cup."/>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576512" y="1105694"/>
            <a:ext cx="3990975" cy="3495675"/>
          </a:xfrm>
        </p:spPr>
      </p:pic>
      <p:sp>
        <p:nvSpPr>
          <p:cNvPr id="7" name="Figure Legend"/>
          <p:cNvSpPr>
            <a:spLocks noGrp="1"/>
          </p:cNvSpPr>
          <p:nvPr>
            <p:ph idx="13"/>
          </p:nvPr>
        </p:nvSpPr>
        <p:spPr/>
        <p:txBody>
          <a:bodyPr>
            <a:normAutofit/>
          </a:bodyPr>
          <a:lstStyle/>
          <a:p>
            <a:r>
              <a:rPr lang="en-US" sz="1600" dirty="0"/>
              <a:t>Sykur er einn af mörgum efnisþáttum í þeirri flóknu blöndu sem kallast kaffi. Magn sykurs í tilteknu magni af kaffi ræður miklu um sætleika drykkjarins. (höfundur: Jane Whitney)</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65487244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Lausnir</a:t>
            </a:r>
          </a:p>
        </p:txBody>
      </p:sp>
      <p:sp>
        <p:nvSpPr>
          <p:cNvPr id="5" name="Text Placeholder 4"/>
          <p:cNvSpPr>
            <a:spLocks noGrp="1"/>
          </p:cNvSpPr>
          <p:nvPr>
            <p:ph idx="1"/>
          </p:nvPr>
        </p:nvSpPr>
        <p:spPr>
          <a:xfrm>
            <a:off x="457200" y="1294228"/>
            <a:ext cx="8062912" cy="4716136"/>
          </a:xfrm>
        </p:spPr>
        <p:txBody>
          <a:bodyPr/>
          <a:lstStyle/>
          <a:p>
            <a:pPr marL="342900" indent="-342900">
              <a:buFont typeface="Arial" panose="020B0604020202020204" pitchFamily="34" charset="0"/>
              <a:buChar char="•"/>
            </a:pPr>
            <a:r>
              <a:rPr lang="en-US" sz="2100" dirty="0"/>
              <a:t>Lausnir eru algengar í náttúrunni. </a:t>
            </a:r>
          </a:p>
          <a:p>
            <a:endParaRPr lang="en-US" sz="2100" dirty="0"/>
          </a:p>
          <a:p>
            <a:pPr marL="342900" indent="-342900">
              <a:buFont typeface="Arial" panose="020B0604020202020204" pitchFamily="34" charset="0"/>
              <a:buChar char="•"/>
            </a:pPr>
            <a:r>
              <a:rPr lang="en-US" sz="2100" dirty="0"/>
              <a:t>Lausn er annað heiti yfir </a:t>
            </a:r>
            <a:r>
              <a:rPr lang="en-US" sz="2100" b="1" dirty="0"/>
              <a:t>einsleita blöndu, þar sem samsetning og eiginleikar eru einsleit um allt rúmmálið</a:t>
            </a:r>
            <a:r>
              <a:rPr lang="en-US" sz="2100" dirty="0"/>
              <a:t>. </a:t>
            </a:r>
          </a:p>
          <a:p>
            <a:endParaRPr lang="en-US" sz="2100" dirty="0"/>
          </a:p>
          <a:p>
            <a:pPr marL="342900" indent="-342900">
              <a:buFont typeface="Arial" panose="020B0604020202020204" pitchFamily="34" charset="0"/>
              <a:buChar char="•"/>
            </a:pPr>
            <a:r>
              <a:rPr lang="en-US" sz="2100" dirty="0"/>
              <a:t>Hlutfallslegt magn tiltekins efnisþáttar lausnar kallast </a:t>
            </a:r>
            <a:r>
              <a:rPr lang="en-US" sz="2100" b="1" dirty="0"/>
              <a:t>styrkur</a:t>
            </a:r>
            <a:r>
              <a:rPr lang="en-US" sz="2100" dirty="0"/>
              <a:t>.</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91571295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Lausnir</a:t>
            </a:r>
          </a:p>
        </p:txBody>
      </p:sp>
      <p:sp>
        <p:nvSpPr>
          <p:cNvPr id="5" name="Text Placeholder 4"/>
          <p:cNvSpPr>
            <a:spLocks noGrp="1"/>
          </p:cNvSpPr>
          <p:nvPr>
            <p:ph idx="1"/>
          </p:nvPr>
        </p:nvSpPr>
        <p:spPr>
          <a:xfrm>
            <a:off x="457200" y="1336431"/>
            <a:ext cx="8062912" cy="4673933"/>
          </a:xfrm>
        </p:spPr>
        <p:txBody>
          <a:bodyPr/>
          <a:lstStyle/>
          <a:p>
            <a:pPr marL="342900" indent="-342900">
              <a:buFont typeface="Arial" panose="020B0604020202020204" pitchFamily="34" charset="0"/>
              <a:buChar char="•"/>
            </a:pPr>
            <a:r>
              <a:rPr lang="en-US" sz="2100" dirty="0"/>
              <a:t>Lausn er samsett úr tveimur efnisþáttum:</a:t>
            </a:r>
          </a:p>
          <a:p>
            <a:endParaRPr lang="en-US" sz="2100" dirty="0"/>
          </a:p>
          <a:p>
            <a:pPr marL="914400" lvl="2" indent="-457200">
              <a:buFont typeface="+mj-lt"/>
              <a:buAutoNum type="arabicParenR"/>
            </a:pPr>
            <a:r>
              <a:rPr lang="en-US" sz="1800" b="1" dirty="0">
                <a:solidFill>
                  <a:schemeClr val="accent3"/>
                </a:solidFill>
              </a:rPr>
              <a:t>Leysir</a:t>
            </a:r>
            <a:r>
              <a:rPr lang="en-US" sz="1800" dirty="0">
                <a:solidFill>
                  <a:schemeClr val="accent3"/>
                </a:solidFill>
              </a:rPr>
              <a:t>: efnisþáttur sem hefur mun meiri styrk en allir aðrir efnisþættir.</a:t>
            </a:r>
          </a:p>
          <a:p>
            <a:pPr marL="914400" lvl="2" indent="-457200">
              <a:buFont typeface="+mj-lt"/>
              <a:buAutoNum type="arabicParenR"/>
            </a:pPr>
            <a:endParaRPr lang="en-US" sz="1800" dirty="0">
              <a:solidFill>
                <a:schemeClr val="accent3"/>
              </a:solidFill>
            </a:endParaRPr>
          </a:p>
          <a:p>
            <a:pPr marL="914400" lvl="2" indent="-457200">
              <a:buFont typeface="+mj-lt"/>
              <a:buAutoNum type="arabicParenR"/>
            </a:pPr>
            <a:r>
              <a:rPr lang="en-US" sz="1800" b="1" dirty="0">
                <a:solidFill>
                  <a:schemeClr val="accent3"/>
                </a:solidFill>
              </a:rPr>
              <a:t>Uppleyst efni</a:t>
            </a:r>
            <a:r>
              <a:rPr lang="en-US" sz="1800" dirty="0">
                <a:solidFill>
                  <a:schemeClr val="accent3"/>
                </a:solidFill>
              </a:rPr>
              <a:t>: efnisþáttur sem er venjulega til staðar í mun lægri styrk en leysirinn.</a:t>
            </a:r>
          </a:p>
          <a:p>
            <a:pPr marL="914400" lvl="2" indent="-457200">
              <a:buFont typeface="+mj-lt"/>
              <a:buAutoNum type="arabicParenR"/>
            </a:pPr>
            <a:endParaRPr lang="en-US" sz="1800" dirty="0">
              <a:solidFill>
                <a:schemeClr val="accent3"/>
              </a:solidFill>
            </a:endParaRPr>
          </a:p>
          <a:p>
            <a:pPr marL="914400" lvl="2" indent="-457200">
              <a:buFont typeface="+mj-lt"/>
              <a:buAutoNum type="arabicParenR"/>
            </a:pPr>
            <a:r>
              <a:rPr lang="en-US" sz="1800" dirty="0">
                <a:solidFill>
                  <a:schemeClr val="accent3"/>
                </a:solidFill>
              </a:rPr>
              <a:t>Lausn þar sem vatn er leysirinn kallast </a:t>
            </a:r>
            <a:r>
              <a:rPr lang="en-US" sz="1800" b="1" dirty="0">
                <a:solidFill>
                  <a:schemeClr val="accent3"/>
                </a:solidFill>
              </a:rPr>
              <a:t>vatnslausn</a:t>
            </a:r>
            <a:r>
              <a:rPr lang="en-US" sz="1800" dirty="0">
                <a:solidFill>
                  <a:schemeClr val="accent3"/>
                </a:solidFill>
              </a:rPr>
              <a:t>.</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399422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Mólstyrkur</a:t>
            </a:r>
          </a:p>
        </p:txBody>
      </p:sp>
      <p:sp>
        <p:nvSpPr>
          <p:cNvPr id="5" name="Text Placeholder 4"/>
          <p:cNvSpPr>
            <a:spLocks noGrp="1"/>
          </p:cNvSpPr>
          <p:nvPr>
            <p:ph idx="1"/>
          </p:nvPr>
        </p:nvSpPr>
        <p:spPr>
          <a:xfrm>
            <a:off x="457200" y="1308295"/>
            <a:ext cx="8062912" cy="4702069"/>
          </a:xfrm>
        </p:spPr>
        <p:txBody>
          <a:bodyPr/>
          <a:lstStyle/>
          <a:p>
            <a:pPr marL="342900" indent="-342900">
              <a:buFont typeface="Arial" panose="020B0604020202020204" pitchFamily="34" charset="0"/>
              <a:buChar char="•"/>
            </a:pPr>
            <a:r>
              <a:rPr lang="en-US" sz="2100" b="1" dirty="0"/>
              <a:t>Mólstyrkur (</a:t>
            </a:r>
            <a:r>
              <a:rPr lang="en-US" sz="2100" b="1" i="1" dirty="0"/>
              <a:t>M</a:t>
            </a:r>
            <a:r>
              <a:rPr lang="en-US" sz="2100" b="1" dirty="0"/>
              <a:t>)</a:t>
            </a:r>
            <a:r>
              <a:rPr lang="en-US" sz="2100" dirty="0"/>
              <a:t>:</a:t>
            </a:r>
            <a:r>
              <a:rPr lang="en-US" sz="2100" b="1" dirty="0"/>
              <a:t> </a:t>
            </a:r>
            <a:r>
              <a:rPr lang="en-US" sz="2100" dirty="0"/>
              <a:t>fjöldi móla af uppleystu efni í nákvæmlega 1 lítra (1 L) af lausninni:</a:t>
            </a:r>
          </a:p>
          <a:p>
            <a:endParaRPr lang="en-US" sz="2100" dirty="0"/>
          </a:p>
          <a:p>
            <a:endParaRPr lang="en-US" sz="2100" dirty="0"/>
          </a:p>
          <a:p>
            <a:endParaRPr lang="en-US" sz="2100" dirty="0"/>
          </a:p>
          <a:p>
            <a:endParaRPr lang="en-US" sz="2100" dirty="0"/>
          </a:p>
          <a:p>
            <a:endParaRPr lang="en-US" sz="2100" dirty="0"/>
          </a:p>
          <a:p>
            <a:pPr marL="342900" indent="-342900">
              <a:buFont typeface="Arial" panose="020B0604020202020204" pitchFamily="34" charset="0"/>
              <a:buChar char="•"/>
            </a:pPr>
            <a:r>
              <a:rPr lang="en-US" sz="2100" dirty="0"/>
              <a:t>Mólstyrkur (</a:t>
            </a:r>
            <a:r>
              <a:rPr lang="en-US" sz="2100" i="1" dirty="0"/>
              <a:t>M</a:t>
            </a:r>
            <a:r>
              <a:rPr lang="en-US" sz="2100" dirty="0"/>
              <a:t>) er gagnleg styrkeining í mörgum verkefnum í efnafræði. </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94924415"/>
              </p:ext>
            </p:extLst>
          </p:nvPr>
        </p:nvGraphicFramePr>
        <p:xfrm>
          <a:off x="3152505" y="2424222"/>
          <a:ext cx="2559875" cy="1074295"/>
        </p:xfrm>
        <a:graphic>
          <a:graphicData uri="http://schemas.openxmlformats.org/presentationml/2006/ole">
            <mc:AlternateContent xmlns:mc="http://schemas.openxmlformats.org/markup-compatibility/2006">
              <mc:Choice xmlns:v="urn:schemas-microsoft-com:vml" Requires="v">
                <p:oleObj spid="_x0000_s13385" name="Equation" r:id="rId3" imgW="1041120" imgH="431640" progId="Equation.DSMT4">
                  <p:embed/>
                </p:oleObj>
              </mc:Choice>
              <mc:Fallback>
                <p:oleObj name="Equation" r:id="rId3" imgW="1041120" imgH="431640" progId="Equation.DSMT4">
                  <p:embed/>
                  <p:pic>
                    <p:nvPicPr>
                      <p:cNvPr id="0" name="Object 2"/>
                      <p:cNvPicPr>
                        <a:picLocks noChangeAspect="1" noChangeArrowheads="1"/>
                      </p:cNvPicPr>
                      <p:nvPr/>
                    </p:nvPicPr>
                    <p:blipFill>
                      <a:blip r:embed="rId4"/>
                      <a:srcRect/>
                      <a:stretch>
                        <a:fillRect/>
                      </a:stretch>
                    </p:blipFill>
                    <p:spPr bwMode="auto">
                      <a:xfrm>
                        <a:off x="3152505" y="2424222"/>
                        <a:ext cx="2559875" cy="1074295"/>
                      </a:xfrm>
                      <a:prstGeom prst="rect">
                        <a:avLst/>
                      </a:prstGeom>
                      <a:noFill/>
                      <a:ln>
                        <a:noFill/>
                      </a:ln>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00835357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Dæmi 3.14</a:t>
            </a:r>
          </a:p>
        </p:txBody>
      </p:sp>
      <p:sp>
        <p:nvSpPr>
          <p:cNvPr id="5" name="Text Placeholder 4"/>
          <p:cNvSpPr>
            <a:spLocks noGrp="1"/>
          </p:cNvSpPr>
          <p:nvPr>
            <p:ph idx="1"/>
          </p:nvPr>
        </p:nvSpPr>
        <p:spPr>
          <a:xfrm>
            <a:off x="457200" y="1252025"/>
            <a:ext cx="8062912" cy="4758339"/>
          </a:xfrm>
        </p:spPr>
        <p:txBody>
          <a:bodyPr/>
          <a:lstStyle/>
          <a:p>
            <a:r>
              <a:rPr lang="en-US" sz="2100" dirty="0"/>
              <a:t>355 mL sýni af gosdrykk inniheldur 0.133 mol af súkrósa (borðsykri). Hver er mólstyrkur súkrósa í drykknum?</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028308631"/>
              </p:ext>
            </p:extLst>
          </p:nvPr>
        </p:nvGraphicFramePr>
        <p:xfrm>
          <a:off x="754911" y="2643447"/>
          <a:ext cx="7433229" cy="1512887"/>
        </p:xfrm>
        <a:graphic>
          <a:graphicData uri="http://schemas.openxmlformats.org/presentationml/2006/ole">
            <mc:AlternateContent xmlns:mc="http://schemas.openxmlformats.org/markup-compatibility/2006">
              <mc:Choice xmlns:v="urn:schemas-microsoft-com:vml" Requires="v">
                <p:oleObj spid="_x0000_s14409" name="Equation" r:id="rId3" imgW="3200400" imgH="622080" progId="Equation.DSMT4">
                  <p:embed/>
                </p:oleObj>
              </mc:Choice>
              <mc:Fallback>
                <p:oleObj name="Equation" r:id="rId3" imgW="3200400" imgH="622080" progId="Equation.DSMT4">
                  <p:embed/>
                  <p:pic>
                    <p:nvPicPr>
                      <p:cNvPr id="0" name="Object 2"/>
                      <p:cNvPicPr>
                        <a:picLocks noChangeAspect="1" noChangeArrowheads="1"/>
                      </p:cNvPicPr>
                      <p:nvPr/>
                    </p:nvPicPr>
                    <p:blipFill>
                      <a:blip r:embed="rId4"/>
                      <a:srcRect/>
                      <a:stretch>
                        <a:fillRect/>
                      </a:stretch>
                    </p:blipFill>
                    <p:spPr bwMode="auto">
                      <a:xfrm>
                        <a:off x="754911" y="2643447"/>
                        <a:ext cx="7433229" cy="1512887"/>
                      </a:xfrm>
                      <a:prstGeom prst="rect">
                        <a:avLst/>
                      </a:prstGeom>
                      <a:noFill/>
                      <a:ln>
                        <a:noFill/>
                      </a:ln>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812834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3.15</a:t>
            </a:r>
          </a:p>
        </p:txBody>
      </p:sp>
      <p:pic>
        <p:nvPicPr>
          <p:cNvPr id="2" name="Figure" descr="A label on a container is shown. The label has a picture of a salad with the words “Distilled White Vinegar,” and, “Reduced with water to 5% acidity,” written above it."/>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738437" y="1105694"/>
            <a:ext cx="3667125" cy="3495675"/>
          </a:xfrm>
        </p:spPr>
      </p:pic>
      <p:sp>
        <p:nvSpPr>
          <p:cNvPr id="7" name="Figure Legend"/>
          <p:cNvSpPr>
            <a:spLocks noGrp="1"/>
          </p:cNvSpPr>
          <p:nvPr>
            <p:ph idx="13"/>
          </p:nvPr>
        </p:nvSpPr>
        <p:spPr/>
        <p:txBody>
          <a:bodyPr>
            <a:normAutofit/>
          </a:bodyPr>
          <a:lstStyle/>
          <a:p>
            <a:r>
              <a:rPr lang="en-US" sz="1600" dirty="0"/>
              <a:t>Eimað hvítt edik er lausn ediksýru í vatni.</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35018320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Þynning lausna</a:t>
            </a:r>
          </a:p>
        </p:txBody>
      </p:sp>
      <p:sp>
        <p:nvSpPr>
          <p:cNvPr id="5" name="Text Placeholder 4"/>
          <p:cNvSpPr>
            <a:spLocks noGrp="1"/>
          </p:cNvSpPr>
          <p:nvPr>
            <p:ph idx="1"/>
          </p:nvPr>
        </p:nvSpPr>
        <p:spPr>
          <a:xfrm>
            <a:off x="457200" y="1237957"/>
            <a:ext cx="8062912" cy="4772407"/>
          </a:xfrm>
        </p:spPr>
        <p:txBody>
          <a:bodyPr/>
          <a:lstStyle/>
          <a:p>
            <a:pPr marL="342900" indent="-342900">
              <a:buFont typeface="Arial" panose="020B0604020202020204" pitchFamily="34" charset="0"/>
              <a:buChar char="•"/>
            </a:pPr>
            <a:r>
              <a:rPr lang="en-US" sz="2100" b="1" dirty="0"/>
              <a:t>Þynning</a:t>
            </a:r>
            <a:r>
              <a:rPr lang="en-US" sz="2100" dirty="0"/>
              <a:t> er ferli þar sem styrkur lausnar er lækkaður með því að bæta við leysi. </a:t>
            </a:r>
          </a:p>
          <a:p>
            <a:endParaRPr lang="en-US" sz="2100" dirty="0"/>
          </a:p>
          <a:p>
            <a:pPr marL="342900" indent="-342900">
              <a:buFont typeface="Arial" panose="020B0604020202020204" pitchFamily="34" charset="0"/>
              <a:buChar char="•"/>
            </a:pPr>
            <a:r>
              <a:rPr lang="en-US" sz="2100" dirty="0"/>
              <a:t>Þynning er algeng aðferð til að útbúa lausnir með tilteknum styrk.</a:t>
            </a:r>
          </a:p>
          <a:p>
            <a:endParaRPr lang="en-US" sz="2100" dirty="0"/>
          </a:p>
          <a:p>
            <a:pPr marL="342900" indent="-342900">
              <a:buFont typeface="Arial" panose="020B0604020202020204" pitchFamily="34" charset="0"/>
              <a:buChar char="•"/>
            </a:pPr>
            <a:r>
              <a:rPr lang="en-US" sz="2100" dirty="0"/>
              <a:t>Með því að bæta leysi við mældan hluta af þéttari </a:t>
            </a:r>
            <a:r>
              <a:rPr lang="en-US" sz="2100" b="1" dirty="0"/>
              <a:t>stofnlausn</a:t>
            </a:r>
            <a:r>
              <a:rPr lang="en-US" sz="2100" dirty="0"/>
              <a:t>, má fá lausn með tilteknum styrk. </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07502385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3.16</a:t>
            </a:r>
          </a:p>
        </p:txBody>
      </p:sp>
      <p:pic>
        <p:nvPicPr>
          <p:cNvPr id="2" name="Figure" descr="This figure shows two graduated cylinders side-by-side. The first has about half as much blue liquid as the second. The blue liquid is darker in the first cylinder than in the second."/>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628775" y="1110456"/>
            <a:ext cx="5886450" cy="3486150"/>
          </a:xfrm>
        </p:spPr>
      </p:pic>
      <p:sp>
        <p:nvSpPr>
          <p:cNvPr id="7" name="Figure Legend"/>
          <p:cNvSpPr>
            <a:spLocks noGrp="1"/>
          </p:cNvSpPr>
          <p:nvPr>
            <p:ph idx="13"/>
          </p:nvPr>
        </p:nvSpPr>
        <p:spPr/>
        <p:txBody>
          <a:bodyPr>
            <a:normAutofit/>
          </a:bodyPr>
          <a:lstStyle/>
          <a:p>
            <a:r>
              <a:rPr lang="en-US" sz="1600" dirty="0"/>
              <a:t>Báðar lausnirnar innihalda sama massa af koparnítrati. Lausnin til hægri er þynnri vegna þess að koparnítratið er leyst upp í meira magni af leysi. (mynd: Mark Ott)</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50468242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Þynning lausna</a:t>
            </a:r>
          </a:p>
        </p:txBody>
      </p:sp>
      <p:sp>
        <p:nvSpPr>
          <p:cNvPr id="5" name="Text Placeholder 4"/>
          <p:cNvSpPr>
            <a:spLocks noGrp="1"/>
          </p:cNvSpPr>
          <p:nvPr>
            <p:ph idx="1"/>
          </p:nvPr>
        </p:nvSpPr>
        <p:spPr>
          <a:xfrm>
            <a:off x="457200" y="1294228"/>
            <a:ext cx="8062912" cy="4716136"/>
          </a:xfrm>
        </p:spPr>
        <p:txBody>
          <a:bodyPr/>
          <a:lstStyle/>
          <a:p>
            <a:pPr marL="342900" indent="-342900">
              <a:buFont typeface="Arial" panose="020B0604020202020204" pitchFamily="34" charset="0"/>
              <a:buChar char="•"/>
            </a:pPr>
            <a:r>
              <a:rPr lang="en-US" sz="2100" dirty="0"/>
              <a:t>Mólmagn uppleysts efnis (n) í lausn er jafnt margfeldi mólstyrks lausnarinnar og rúmmáls hennar í lítrum:</a:t>
            </a:r>
          </a:p>
          <a:p>
            <a:endParaRPr lang="en-US" sz="2100" dirty="0"/>
          </a:p>
          <a:p>
            <a:endParaRPr lang="en-US" sz="2100" dirty="0"/>
          </a:p>
          <a:p>
            <a:endParaRPr lang="en-US" sz="2100" dirty="0"/>
          </a:p>
          <a:p>
            <a:pPr marL="342900" indent="-342900">
              <a:buFont typeface="Arial" panose="020B0604020202020204" pitchFamily="34" charset="0"/>
              <a:buChar char="•"/>
            </a:pPr>
            <a:r>
              <a:rPr lang="en-US" sz="2100" dirty="0"/>
              <a:t>Slík sambönd má rita fyrir lausn </a:t>
            </a:r>
            <a:r>
              <a:rPr lang="en-US" sz="2100" b="1" dirty="0"/>
              <a:t>fyrir (1) og eftir (2) </a:t>
            </a:r>
            <a:r>
              <a:rPr lang="en-US" sz="2100" dirty="0"/>
              <a:t>þynningu hennar:</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1346597698"/>
              </p:ext>
            </p:extLst>
          </p:nvPr>
        </p:nvGraphicFramePr>
        <p:xfrm>
          <a:off x="3455036" y="2235135"/>
          <a:ext cx="1567814" cy="569562"/>
        </p:xfrm>
        <a:graphic>
          <a:graphicData uri="http://schemas.openxmlformats.org/presentationml/2006/ole">
            <mc:AlternateContent xmlns:mc="http://schemas.openxmlformats.org/markup-compatibility/2006">
              <mc:Choice xmlns:v="urn:schemas-microsoft-com:vml" Requires="v">
                <p:oleObj spid="_x0000_s15576" name="Equation" r:id="rId3" imgW="507960" imgH="177480" progId="Equation.DSMT4">
                  <p:embed/>
                </p:oleObj>
              </mc:Choice>
              <mc:Fallback>
                <p:oleObj name="Equation" r:id="rId3" imgW="507960" imgH="177480" progId="Equation.DSMT4">
                  <p:embed/>
                  <p:pic>
                    <p:nvPicPr>
                      <p:cNvPr id="0" name="Object 1"/>
                      <p:cNvPicPr>
                        <a:picLocks noChangeAspect="1" noChangeArrowheads="1"/>
                      </p:cNvPicPr>
                      <p:nvPr/>
                    </p:nvPicPr>
                    <p:blipFill>
                      <a:blip r:embed="rId4"/>
                      <a:srcRect/>
                      <a:stretch>
                        <a:fillRect/>
                      </a:stretch>
                    </p:blipFill>
                    <p:spPr bwMode="auto">
                      <a:xfrm>
                        <a:off x="3455036" y="2235135"/>
                        <a:ext cx="1567814" cy="569562"/>
                      </a:xfrm>
                      <a:prstGeom prst="rect">
                        <a:avLst/>
                      </a:prstGeom>
                      <a:noFill/>
                      <a:ln>
                        <a:noFill/>
                      </a:ln>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565514445"/>
              </p:ext>
            </p:extLst>
          </p:nvPr>
        </p:nvGraphicFramePr>
        <p:xfrm>
          <a:off x="3207935" y="4274288"/>
          <a:ext cx="2085012" cy="789957"/>
        </p:xfrm>
        <a:graphic>
          <a:graphicData uri="http://schemas.openxmlformats.org/presentationml/2006/ole">
            <mc:AlternateContent xmlns:mc="http://schemas.openxmlformats.org/markup-compatibility/2006">
              <mc:Choice xmlns:v="urn:schemas-microsoft-com:vml" Requires="v">
                <p:oleObj spid="_x0000_s15577" name="Equation" r:id="rId5" imgW="622080" imgH="228600" progId="Equation.DSMT4">
                  <p:embed/>
                </p:oleObj>
              </mc:Choice>
              <mc:Fallback>
                <p:oleObj name="Equation" r:id="rId5" imgW="622080" imgH="228600" progId="Equation.DSMT4">
                  <p:embed/>
                  <p:pic>
                    <p:nvPicPr>
                      <p:cNvPr id="0" name="Object 6"/>
                      <p:cNvPicPr>
                        <a:picLocks noChangeAspect="1" noChangeArrowheads="1"/>
                      </p:cNvPicPr>
                      <p:nvPr/>
                    </p:nvPicPr>
                    <p:blipFill>
                      <a:blip r:embed="rId6"/>
                      <a:srcRect/>
                      <a:stretch>
                        <a:fillRect/>
                      </a:stretch>
                    </p:blipFill>
                    <p:spPr bwMode="auto">
                      <a:xfrm>
                        <a:off x="3207935" y="4274288"/>
                        <a:ext cx="2085012" cy="789957"/>
                      </a:xfrm>
                      <a:prstGeom prst="rect">
                        <a:avLst/>
                      </a:prstGeom>
                      <a:noFill/>
                      <a:ln>
                        <a:noFill/>
                      </a:ln>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40530095"/>
              </p:ext>
            </p:extLst>
          </p:nvPr>
        </p:nvGraphicFramePr>
        <p:xfrm>
          <a:off x="3075098" y="5273749"/>
          <a:ext cx="2428026" cy="858552"/>
        </p:xfrm>
        <a:graphic>
          <a:graphicData uri="http://schemas.openxmlformats.org/presentationml/2006/ole">
            <mc:AlternateContent xmlns:mc="http://schemas.openxmlformats.org/markup-compatibility/2006">
              <mc:Choice xmlns:v="urn:schemas-microsoft-com:vml" Requires="v">
                <p:oleObj spid="_x0000_s15578" name="Equation" r:id="rId7" imgW="672840" imgH="228600" progId="Equation.DSMT4">
                  <p:embed/>
                </p:oleObj>
              </mc:Choice>
              <mc:Fallback>
                <p:oleObj name="Equation" r:id="rId7" imgW="672840" imgH="228600" progId="Equation.DSMT4">
                  <p:embed/>
                  <p:pic>
                    <p:nvPicPr>
                      <p:cNvPr id="0" name="Object 7"/>
                      <p:cNvPicPr>
                        <a:picLocks noChangeAspect="1" noChangeArrowheads="1"/>
                      </p:cNvPicPr>
                      <p:nvPr/>
                    </p:nvPicPr>
                    <p:blipFill>
                      <a:blip r:embed="rId8"/>
                      <a:srcRect/>
                      <a:stretch>
                        <a:fillRect/>
                      </a:stretch>
                    </p:blipFill>
                    <p:spPr bwMode="auto">
                      <a:xfrm>
                        <a:off x="3075098" y="5273749"/>
                        <a:ext cx="2428026" cy="858552"/>
                      </a:xfrm>
                      <a:prstGeom prst="rect">
                        <a:avLst/>
                      </a:prstGeom>
                      <a:noFill/>
                      <a:ln>
                        <a:noFill/>
                      </a:ln>
                      <a:extLst/>
                    </p:spPr>
                  </p:pic>
                </p:oleObj>
              </mc:Fallback>
            </mc:AlternateContent>
          </a:graphicData>
        </a:graphic>
      </p:graphicFrame>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38874707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Þynning lausna</a:t>
            </a:r>
          </a:p>
        </p:txBody>
      </p:sp>
      <p:sp>
        <p:nvSpPr>
          <p:cNvPr id="5" name="Text Placeholder 4"/>
          <p:cNvSpPr>
            <a:spLocks noGrp="1"/>
          </p:cNvSpPr>
          <p:nvPr>
            <p:ph idx="1"/>
          </p:nvPr>
        </p:nvSpPr>
        <p:spPr>
          <a:xfrm>
            <a:off x="457200" y="1266092"/>
            <a:ext cx="8062912" cy="4744272"/>
          </a:xfrm>
        </p:spPr>
        <p:txBody>
          <a:bodyPr/>
          <a:lstStyle/>
          <a:p>
            <a:pPr marL="342900" indent="-342900">
              <a:buFont typeface="Arial" panose="020B0604020202020204" pitchFamily="34" charset="0"/>
              <a:buChar char="•"/>
            </a:pPr>
            <a:r>
              <a:rPr lang="en-US" sz="2100" dirty="0"/>
              <a:t>Þar sem þynningarferlið breytir ekki magni uppleysts efnis í lausninni, </a:t>
            </a:r>
            <a:r>
              <a:rPr lang="en-US" sz="2100" b="1" i="1" dirty="0"/>
              <a:t>n</a:t>
            </a:r>
            <a:r>
              <a:rPr lang="en-US" sz="2100" b="1" baseline="-25000" dirty="0"/>
              <a:t>1</a:t>
            </a:r>
            <a:r>
              <a:rPr lang="en-US" sz="2100" b="1" dirty="0"/>
              <a:t> = </a:t>
            </a:r>
            <a:r>
              <a:rPr lang="en-US" sz="2100" b="1" i="1" dirty="0"/>
              <a:t>n</a:t>
            </a:r>
            <a:r>
              <a:rPr lang="en-US" sz="2100" b="1" baseline="-25000" dirty="0"/>
              <a:t>2</a:t>
            </a:r>
            <a:r>
              <a:rPr lang="en-US" sz="2100" dirty="0"/>
              <a:t>. </a:t>
            </a:r>
          </a:p>
          <a:p>
            <a:endParaRPr lang="en-US" sz="2100" dirty="0"/>
          </a:p>
          <a:p>
            <a:pPr marL="342900" indent="-342900">
              <a:buFont typeface="Arial" panose="020B0604020202020204" pitchFamily="34" charset="0"/>
              <a:buChar char="•"/>
            </a:pPr>
            <a:r>
              <a:rPr lang="en-US" sz="2100" dirty="0"/>
              <a:t>Því má leggja þessar tvær jöfnur að jöfnu til að leiða út </a:t>
            </a:r>
            <a:r>
              <a:rPr lang="en-US" sz="2100" b="1" dirty="0"/>
              <a:t>þynningarjöfnuna</a:t>
            </a:r>
            <a:r>
              <a:rPr lang="en-US" sz="2100" dirty="0"/>
              <a:t>:</a:t>
            </a:r>
          </a:p>
          <a:p>
            <a:endParaRPr lang="en-US" sz="2100" dirty="0"/>
          </a:p>
          <a:p>
            <a:endParaRPr lang="en-US" sz="2100" dirty="0"/>
          </a:p>
          <a:p>
            <a:endParaRPr lang="en-US" sz="2100" dirty="0"/>
          </a:p>
          <a:p>
            <a:pPr marL="342900" indent="-342900">
              <a:buFont typeface="Arial" panose="020B0604020202020204" pitchFamily="34" charset="0"/>
              <a:buChar char="•"/>
            </a:pPr>
            <a:r>
              <a:rPr lang="en-US" sz="2100" dirty="0"/>
              <a:t>Einnig má nota aðrar einingar fyrir styrk (C) og rúmmál (V).</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736773303"/>
              </p:ext>
            </p:extLst>
          </p:nvPr>
        </p:nvGraphicFramePr>
        <p:xfrm>
          <a:off x="2595563" y="3091141"/>
          <a:ext cx="3002480" cy="844183"/>
        </p:xfrm>
        <a:graphic>
          <a:graphicData uri="http://schemas.openxmlformats.org/presentationml/2006/ole">
            <mc:AlternateContent xmlns:mc="http://schemas.openxmlformats.org/markup-compatibility/2006">
              <mc:Choice xmlns:v="urn:schemas-microsoft-com:vml" Requires="v">
                <p:oleObj spid="_x0000_s16528" name="Equation" r:id="rId3" imgW="850680" imgH="228600" progId="Equation.DSMT4">
                  <p:embed/>
                </p:oleObj>
              </mc:Choice>
              <mc:Fallback>
                <p:oleObj name="Equation" r:id="rId3" imgW="850680" imgH="228600" progId="Equation.DSMT4">
                  <p:embed/>
                  <p:pic>
                    <p:nvPicPr>
                      <p:cNvPr id="0" name="Object 6"/>
                      <p:cNvPicPr>
                        <a:picLocks noChangeAspect="1" noChangeArrowheads="1"/>
                      </p:cNvPicPr>
                      <p:nvPr/>
                    </p:nvPicPr>
                    <p:blipFill>
                      <a:blip r:embed="rId4"/>
                      <a:srcRect/>
                      <a:stretch>
                        <a:fillRect/>
                      </a:stretch>
                    </p:blipFill>
                    <p:spPr bwMode="auto">
                      <a:xfrm>
                        <a:off x="2595563" y="3091141"/>
                        <a:ext cx="3002480" cy="844183"/>
                      </a:xfrm>
                      <a:prstGeom prst="rect">
                        <a:avLst/>
                      </a:prstGeom>
                      <a:noFill/>
                      <a:ln>
                        <a:noFill/>
                      </a:ln>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218825502"/>
              </p:ext>
            </p:extLst>
          </p:nvPr>
        </p:nvGraphicFramePr>
        <p:xfrm>
          <a:off x="2828260" y="4901253"/>
          <a:ext cx="2557869" cy="822907"/>
        </p:xfrm>
        <a:graphic>
          <a:graphicData uri="http://schemas.openxmlformats.org/presentationml/2006/ole">
            <mc:AlternateContent xmlns:mc="http://schemas.openxmlformats.org/markup-compatibility/2006">
              <mc:Choice xmlns:v="urn:schemas-microsoft-com:vml" Requires="v">
                <p:oleObj spid="_x0000_s16529" name="Equation" r:id="rId5" imgW="736560" imgH="228600" progId="Equation.DSMT4">
                  <p:embed/>
                </p:oleObj>
              </mc:Choice>
              <mc:Fallback>
                <p:oleObj name="Equation" r:id="rId5" imgW="736560" imgH="228600" progId="Equation.DSMT4">
                  <p:embed/>
                  <p:pic>
                    <p:nvPicPr>
                      <p:cNvPr id="0" name="Object 8"/>
                      <p:cNvPicPr>
                        <a:picLocks noChangeAspect="1" noChangeArrowheads="1"/>
                      </p:cNvPicPr>
                      <p:nvPr/>
                    </p:nvPicPr>
                    <p:blipFill>
                      <a:blip r:embed="rId6"/>
                      <a:srcRect/>
                      <a:stretch>
                        <a:fillRect/>
                      </a:stretch>
                    </p:blipFill>
                    <p:spPr bwMode="auto">
                      <a:xfrm>
                        <a:off x="2828260" y="4901253"/>
                        <a:ext cx="2557869" cy="822907"/>
                      </a:xfrm>
                      <a:prstGeom prst="rect">
                        <a:avLst/>
                      </a:prstGeom>
                      <a:noFill/>
                      <a:ln>
                        <a:noFill/>
                      </a:ln>
                      <a:extLst/>
                    </p:spPr>
                  </p:pic>
                </p:oleObj>
              </mc:Fallback>
            </mc:AlternateContent>
          </a:graphicData>
        </a:graphic>
      </p:graphicFrame>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8340388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28650" y="365127"/>
            <a:ext cx="5715000" cy="424583"/>
          </a:xfrm>
        </p:spPr>
        <p:txBody>
          <a:bodyPr wrap="none">
            <a:normAutofit/>
          </a:bodyPr>
          <a:lstStyle/>
          <a:p>
            <a:r>
              <a:rPr lang="en-US" sz="2100" dirty="0"/>
              <a:t>Dæmi 3.19</a:t>
            </a:r>
          </a:p>
        </p:txBody>
      </p:sp>
      <p:sp>
        <p:nvSpPr>
          <p:cNvPr id="5" name="Text Placeholder 4"/>
          <p:cNvSpPr>
            <a:spLocks noGrp="1"/>
          </p:cNvSpPr>
          <p:nvPr>
            <p:ph idx="1"/>
          </p:nvPr>
        </p:nvSpPr>
        <p:spPr>
          <a:xfrm>
            <a:off x="457200" y="1237957"/>
            <a:ext cx="8062912" cy="4772407"/>
          </a:xfrm>
        </p:spPr>
        <p:txBody>
          <a:bodyPr/>
          <a:lstStyle/>
          <a:p>
            <a:pPr marL="342900" indent="-342900">
              <a:buFont typeface="Arial" panose="020B0604020202020204" pitchFamily="34" charset="0"/>
              <a:buChar char="•"/>
            </a:pPr>
            <a:r>
              <a:rPr lang="en-US" sz="2100" dirty="0"/>
              <a:t>Ef 0.850 L af 5.00-</a:t>
            </a:r>
            <a:r>
              <a:rPr lang="en-US" sz="2100" i="1" dirty="0"/>
              <a:t>M</a:t>
            </a:r>
            <a:r>
              <a:rPr lang="en-US" sz="2100" dirty="0"/>
              <a:t> lausn af koparnítrati, Cu(NO</a:t>
            </a:r>
            <a:r>
              <a:rPr lang="en-US" sz="2100" baseline="-25000" dirty="0"/>
              <a:t>3</a:t>
            </a:r>
            <a:r>
              <a:rPr lang="en-US" sz="2100" dirty="0"/>
              <a:t>)</a:t>
            </a:r>
            <a:r>
              <a:rPr lang="en-US" sz="2100" baseline="-25000" dirty="0"/>
              <a:t>2</a:t>
            </a:r>
            <a:r>
              <a:rPr lang="en-US" sz="2100" dirty="0"/>
              <a:t>, er þynnt með því að bæta við vatni þar til rúmmálið er 1.80 L, hver er þá mólstyrkur þynntu lausnarinnar?</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552052749"/>
              </p:ext>
            </p:extLst>
          </p:nvPr>
        </p:nvGraphicFramePr>
        <p:xfrm>
          <a:off x="3391786" y="2499694"/>
          <a:ext cx="2118427" cy="681336"/>
        </p:xfrm>
        <a:graphic>
          <a:graphicData uri="http://schemas.openxmlformats.org/presentationml/2006/ole">
            <mc:AlternateContent xmlns:mc="http://schemas.openxmlformats.org/markup-compatibility/2006">
              <mc:Choice xmlns:v="urn:schemas-microsoft-com:vml" Requires="v">
                <p:oleObj spid="_x0000_s17623" name="Equation" r:id="rId3" imgW="736560" imgH="228600" progId="Equation.DSMT4">
                  <p:embed/>
                </p:oleObj>
              </mc:Choice>
              <mc:Fallback>
                <p:oleObj name="Equation" r:id="rId3" imgW="736560" imgH="228600" progId="Equation.DSMT4">
                  <p:embed/>
                  <p:pic>
                    <p:nvPicPr>
                      <p:cNvPr id="0" name="Object 8"/>
                      <p:cNvPicPr>
                        <a:picLocks noChangeAspect="1" noChangeArrowheads="1"/>
                      </p:cNvPicPr>
                      <p:nvPr/>
                    </p:nvPicPr>
                    <p:blipFill>
                      <a:blip r:embed="rId4"/>
                      <a:srcRect/>
                      <a:stretch>
                        <a:fillRect/>
                      </a:stretch>
                    </p:blipFill>
                    <p:spPr bwMode="auto">
                      <a:xfrm>
                        <a:off x="3391786" y="2499694"/>
                        <a:ext cx="2118427" cy="681336"/>
                      </a:xfrm>
                      <a:prstGeom prst="rect">
                        <a:avLst/>
                      </a:prstGeom>
                      <a:noFill/>
                      <a:ln>
                        <a:noFill/>
                      </a:ln>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983906723"/>
              </p:ext>
            </p:extLst>
          </p:nvPr>
        </p:nvGraphicFramePr>
        <p:xfrm>
          <a:off x="3530638" y="3391786"/>
          <a:ext cx="2083353" cy="1354110"/>
        </p:xfrm>
        <a:graphic>
          <a:graphicData uri="http://schemas.openxmlformats.org/presentationml/2006/ole">
            <mc:AlternateContent xmlns:mc="http://schemas.openxmlformats.org/markup-compatibility/2006">
              <mc:Choice xmlns:v="urn:schemas-microsoft-com:vml" Requires="v">
                <p:oleObj spid="_x0000_s17624" name="Equation" r:id="rId5" imgW="672840" imgH="431640" progId="Equation.DSMT4">
                  <p:embed/>
                </p:oleObj>
              </mc:Choice>
              <mc:Fallback>
                <p:oleObj name="Equation" r:id="rId5" imgW="672840" imgH="431640" progId="Equation.DSMT4">
                  <p:embed/>
                  <p:pic>
                    <p:nvPicPr>
                      <p:cNvPr id="0" name="Object 9"/>
                      <p:cNvPicPr>
                        <a:picLocks noChangeAspect="1" noChangeArrowheads="1"/>
                      </p:cNvPicPr>
                      <p:nvPr/>
                    </p:nvPicPr>
                    <p:blipFill>
                      <a:blip r:embed="rId6"/>
                      <a:srcRect/>
                      <a:stretch>
                        <a:fillRect/>
                      </a:stretch>
                    </p:blipFill>
                    <p:spPr bwMode="auto">
                      <a:xfrm>
                        <a:off x="3530638" y="3391786"/>
                        <a:ext cx="2083353" cy="1354110"/>
                      </a:xfrm>
                      <a:prstGeom prst="rect">
                        <a:avLst/>
                      </a:prstGeom>
                      <a:noFill/>
                      <a:ln>
                        <a:noFill/>
                      </a:ln>
                      <a:extLst/>
                    </p:spPr>
                  </p:pic>
                </p:oleObj>
              </mc:Fallback>
            </mc:AlternateContent>
          </a:graphicData>
        </a:graphic>
      </p:graphicFrame>
      <p:graphicFrame>
        <p:nvGraphicFramePr>
          <p:cNvPr id="8" name="Object 7"/>
          <p:cNvGraphicFramePr>
            <a:graphicFrameLocks noChangeAspect="1"/>
          </p:cNvGraphicFramePr>
          <p:nvPr>
            <p:extLst>
              <p:ext uri="{D42A27DB-BD31-4B8C-83A1-F6EECF244321}">
                <p14:modId xmlns:p14="http://schemas.microsoft.com/office/powerpoint/2010/main" val="3487913789"/>
              </p:ext>
            </p:extLst>
          </p:nvPr>
        </p:nvGraphicFramePr>
        <p:xfrm>
          <a:off x="1275907" y="5095277"/>
          <a:ext cx="6789738" cy="1335044"/>
        </p:xfrm>
        <a:graphic>
          <a:graphicData uri="http://schemas.openxmlformats.org/presentationml/2006/ole">
            <mc:AlternateContent xmlns:mc="http://schemas.openxmlformats.org/markup-compatibility/2006">
              <mc:Choice xmlns:v="urn:schemas-microsoft-com:vml" Requires="v">
                <p:oleObj spid="_x0000_s17625" name="Equation" r:id="rId7" imgW="2044440" imgH="393480" progId="Equation.DSMT4">
                  <p:embed/>
                </p:oleObj>
              </mc:Choice>
              <mc:Fallback>
                <p:oleObj name="Equation" r:id="rId7" imgW="2044440" imgH="393480" progId="Equation.DSMT4">
                  <p:embed/>
                  <p:pic>
                    <p:nvPicPr>
                      <p:cNvPr id="0" name="Object 10"/>
                      <p:cNvPicPr>
                        <a:picLocks noChangeAspect="1" noChangeArrowheads="1"/>
                      </p:cNvPicPr>
                      <p:nvPr/>
                    </p:nvPicPr>
                    <p:blipFill>
                      <a:blip r:embed="rId8"/>
                      <a:srcRect/>
                      <a:stretch>
                        <a:fillRect/>
                      </a:stretch>
                    </p:blipFill>
                    <p:spPr bwMode="auto">
                      <a:xfrm>
                        <a:off x="1275907" y="5095277"/>
                        <a:ext cx="6789738" cy="1335044"/>
                      </a:xfrm>
                      <a:prstGeom prst="rect">
                        <a:avLst/>
                      </a:prstGeom>
                      <a:noFill/>
                      <a:ln>
                        <a:noFill/>
                      </a:ln>
                      <a:extLst/>
                    </p:spPr>
                  </p:pic>
                </p:oleObj>
              </mc:Fallback>
            </mc:AlternateContent>
          </a:graphicData>
        </a:graphic>
      </p:graphicFrame>
      <p:sp>
        <p:nvSpPr>
          <p:cNvPr id="9"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1"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88744034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ext cx="5715000" cy="420624"/>
          </a:xfrm>
        </p:spPr>
        <p:txBody>
          <a:bodyPr wrap="none">
            <a:normAutofit/>
          </a:bodyPr>
          <a:lstStyle/>
          <a:p>
            <a:r>
              <a:rPr lang="en-US" sz="2100" dirty="0"/>
              <a:t>Námsmarkmið</a:t>
            </a:r>
          </a:p>
        </p:txBody>
      </p:sp>
      <p:sp>
        <p:nvSpPr>
          <p:cNvPr id="3" name="Content Placeholder 2"/>
          <p:cNvSpPr>
            <a:spLocks noGrp="1"/>
          </p:cNvSpPr>
          <p:nvPr>
            <p:ph idx="1"/>
          </p:nvPr>
        </p:nvSpPr>
        <p:spPr/>
        <p:txBody>
          <a:bodyPr>
            <a:normAutofit/>
          </a:bodyPr>
          <a:lstStyle/>
          <a:p>
            <a:r>
              <a:rPr lang="en-US" sz="2100" dirty="0"/>
              <a:t>3.4 Aðrar einingar fyrir styrk lausna</a:t>
            </a:r>
          </a:p>
          <a:p>
            <a:pPr lvl="1"/>
            <a:r>
              <a:rPr lang="en-US" sz="1800" dirty="0"/>
              <a:t>Skilgreina styrkeiningarnar massaprósentu, rúmmálsprósentu, massa-rúmmálsprósentu, hluta af milljón (ppm) og hluta af milljarði (ppb)</a:t>
            </a:r>
          </a:p>
          <a:p>
            <a:pPr lvl="1"/>
            <a:r>
              <a:rPr lang="en-US" sz="1800" dirty="0"/>
              <a:t>Framkvæma útreikninga sem tengja styrk lausnar við rúmmál og/eða massa efnisþátta hennar með þessum einingum</a:t>
            </a:r>
          </a:p>
        </p:txBody>
      </p:sp>
      <p:sp>
        <p:nvSpPr>
          <p:cNvPr id="4"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6"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3803975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Aðrar einingar fyrir styrk lausna</a:t>
            </a:r>
          </a:p>
        </p:txBody>
      </p:sp>
      <p:sp>
        <p:nvSpPr>
          <p:cNvPr id="5" name="Text Placeholder 4"/>
          <p:cNvSpPr>
            <a:spLocks noGrp="1"/>
          </p:cNvSpPr>
          <p:nvPr>
            <p:ph idx="1"/>
          </p:nvPr>
        </p:nvSpPr>
        <p:spPr>
          <a:xfrm>
            <a:off x="457200" y="1308295"/>
            <a:ext cx="8062912" cy="4702069"/>
          </a:xfrm>
        </p:spPr>
        <p:txBody>
          <a:bodyPr/>
          <a:lstStyle/>
          <a:p>
            <a:pPr marL="342900" indent="-342900">
              <a:buFont typeface="Arial" panose="020B0604020202020204" pitchFamily="34" charset="0"/>
              <a:buChar char="•"/>
            </a:pPr>
            <a:r>
              <a:rPr lang="en-US" sz="2100" dirty="0"/>
              <a:t>Mólstyrkur er mjög gagnleg eining til að meta styrk lausna. </a:t>
            </a:r>
          </a:p>
          <a:p>
            <a:endParaRPr lang="en-US" sz="2100" dirty="0"/>
          </a:p>
          <a:p>
            <a:pPr marL="342900" indent="-342900">
              <a:buFont typeface="Arial" panose="020B0604020202020204" pitchFamily="34" charset="0"/>
              <a:buChar char="•"/>
            </a:pPr>
            <a:r>
              <a:rPr lang="en-US" sz="2100" dirty="0"/>
              <a:t>Í þessum kafla verða kynntar nokkrar aðrar styrkeiningar sem eru algengar í ýmsum notum. </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7382876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Massaprósenta</a:t>
            </a:r>
          </a:p>
        </p:txBody>
      </p:sp>
      <p:sp>
        <p:nvSpPr>
          <p:cNvPr id="5" name="Text Placeholder 4"/>
          <p:cNvSpPr>
            <a:spLocks noGrp="1"/>
          </p:cNvSpPr>
          <p:nvPr>
            <p:ph idx="1"/>
          </p:nvPr>
        </p:nvSpPr>
        <p:spPr>
          <a:xfrm>
            <a:off x="457200" y="1322363"/>
            <a:ext cx="8062912" cy="4688001"/>
          </a:xfrm>
        </p:spPr>
        <p:txBody>
          <a:bodyPr/>
          <a:lstStyle/>
          <a:p>
            <a:pPr marL="342900" indent="-342900">
              <a:buFont typeface="Arial" panose="020B0604020202020204" pitchFamily="34" charset="0"/>
              <a:buChar char="•"/>
            </a:pPr>
            <a:r>
              <a:rPr lang="en-US" sz="2100" dirty="0"/>
              <a:t>Massaprósenta </a:t>
            </a:r>
            <a:r>
              <a:rPr lang="en-US" sz="2100" b="1" dirty="0"/>
              <a:t>massaprósenta </a:t>
            </a:r>
            <a:r>
              <a:rPr lang="en-US" sz="2100" dirty="0"/>
              <a:t>efnisþáttar í lausn er skilgreind sem hlutfall massa efnisþáttarins af massa lausnarinnar, sett fram sem prósenta:</a:t>
            </a:r>
          </a:p>
          <a:p>
            <a:endParaRPr lang="en-US" sz="2100" dirty="0"/>
          </a:p>
          <a:p>
            <a:endParaRPr lang="en-US" sz="2100" dirty="0"/>
          </a:p>
          <a:p>
            <a:endParaRPr lang="en-US" sz="2100" dirty="0"/>
          </a:p>
          <a:p>
            <a:endParaRPr lang="en-US" sz="2100" dirty="0"/>
          </a:p>
          <a:p>
            <a:pPr marL="342900" indent="-342900">
              <a:buFont typeface="Arial" panose="020B0604020202020204" pitchFamily="34" charset="0"/>
              <a:buChar char="•"/>
            </a:pPr>
            <a:r>
              <a:rPr lang="en-US" sz="2100" dirty="0"/>
              <a:t>Yfirleitt höfum við mestan áhuga á massaprósentum uppleystra efna, en einnig er hægt að reikna massaprósentu leysis.</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47175774"/>
              </p:ext>
            </p:extLst>
          </p:nvPr>
        </p:nvGraphicFramePr>
        <p:xfrm>
          <a:off x="1733106" y="2576483"/>
          <a:ext cx="5665160" cy="874854"/>
        </p:xfrm>
        <a:graphic>
          <a:graphicData uri="http://schemas.openxmlformats.org/presentationml/2006/ole">
            <mc:AlternateContent xmlns:mc="http://schemas.openxmlformats.org/markup-compatibility/2006">
              <mc:Choice xmlns:v="urn:schemas-microsoft-com:vml" Requires="v">
                <p:oleObj spid="_x0000_s18504" name="Equation" r:id="rId3" imgW="2857320" imgH="431640" progId="Equation.DSMT4">
                  <p:embed/>
                </p:oleObj>
              </mc:Choice>
              <mc:Fallback>
                <p:oleObj name="Equation" r:id="rId3" imgW="2857320" imgH="431640" progId="Equation.DSMT4">
                  <p:embed/>
                  <p:pic>
                    <p:nvPicPr>
                      <p:cNvPr id="0" name="Object 1"/>
                      <p:cNvPicPr>
                        <a:picLocks noChangeAspect="1" noChangeArrowheads="1"/>
                      </p:cNvPicPr>
                      <p:nvPr/>
                    </p:nvPicPr>
                    <p:blipFill>
                      <a:blip r:embed="rId4"/>
                      <a:srcRect/>
                      <a:stretch>
                        <a:fillRect/>
                      </a:stretch>
                    </p:blipFill>
                    <p:spPr bwMode="auto">
                      <a:xfrm>
                        <a:off x="1733106" y="2576483"/>
                        <a:ext cx="5665160" cy="874854"/>
                      </a:xfrm>
                      <a:prstGeom prst="rect">
                        <a:avLst/>
                      </a:prstGeom>
                      <a:noFill/>
                      <a:ln>
                        <a:noFill/>
                      </a:ln>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637838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3.17</a:t>
            </a:r>
          </a:p>
        </p:txBody>
      </p:sp>
      <p:pic>
        <p:nvPicPr>
          <p:cNvPr id="2" name="Figure" descr="The sides of two cylindrical containers are shown. Each container’s label is partially visible. The left container’s label reads “Bleach.” The right label contains more information about the product including the phrase, “Contains: Sodium hypochlorite 7.4 %.”"/>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147887" y="1105694"/>
            <a:ext cx="4848225" cy="3495675"/>
          </a:xfrm>
        </p:spPr>
      </p:pic>
      <p:sp>
        <p:nvSpPr>
          <p:cNvPr id="7" name="Figure Legend"/>
          <p:cNvSpPr>
            <a:spLocks noGrp="1"/>
          </p:cNvSpPr>
          <p:nvPr>
            <p:ph idx="13"/>
          </p:nvPr>
        </p:nvSpPr>
        <p:spPr/>
        <p:txBody>
          <a:bodyPr>
            <a:normAutofit/>
          </a:bodyPr>
          <a:lstStyle/>
          <a:p>
            <a:r>
              <a:rPr lang="en-US" sz="1600" dirty="0"/>
              <a:t>Fljótandi bleikiefni er vatnslausn af natríumhýpóklóríti (NaOCl). Þessi tegund hefur styrkinn 7.4% NaOCl miðað við massa.</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370197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ample Number"/>
          <p:cNvSpPr>
            <a:spLocks noGrp="1"/>
          </p:cNvSpPr>
          <p:nvPr>
            <p:ph type="title"/>
          </p:nvPr>
        </p:nvSpPr>
        <p:spPr>
          <a:xfrm>
            <a:ext cx="5715000" cy="420624"/>
          </a:xfrm>
        </p:spPr>
        <p:txBody>
          <a:bodyPr wrap="none">
            <a:normAutofit/>
          </a:bodyPr>
          <a:lstStyle/>
          <a:p>
            <a:r>
              <a:rPr lang="en-US" sz="2100" dirty="0"/>
              <a:t>Dæmi 3.23</a:t>
            </a:r>
          </a:p>
        </p:txBody>
      </p:sp>
      <p:sp>
        <p:nvSpPr>
          <p:cNvPr id="7" name="Figure Legend" hidden="1"/>
          <p:cNvSpPr>
            <a:spLocks noGrp="1"/>
          </p:cNvSpPr>
          <p:nvPr>
            <p:ph idx="13"/>
          </p:nvPr>
        </p:nvSpPr>
        <p:spPr/>
        <p:txBody>
          <a:bodyPr>
            <a:normAutofit/>
          </a:bodyPr>
          <a:lstStyle/>
          <a:p>
            <a:endParaRPr lang="en-US" sz="1600" dirty="0"/>
          </a:p>
        </p:txBody>
      </p:sp>
      <p:sp>
        <p:nvSpPr>
          <p:cNvPr id="3" name="Content Placeholder 2"/>
          <p:cNvSpPr>
            <a:spLocks noGrp="1"/>
          </p:cNvSpPr>
          <p:nvPr>
            <p:ph idx="1"/>
          </p:nvPr>
        </p:nvSpPr>
        <p:spPr/>
        <p:txBody>
          <a:bodyPr/>
          <a:lstStyle/>
          <a:p>
            <a:endParaRPr lang="en-US"/>
          </a:p>
        </p:txBody>
      </p:sp>
      <p:pic>
        <p:nvPicPr>
          <p:cNvPr id="23554" name="Picture 2" descr="A diagram of three boxes connected by a right-facing arrow in between each is shown. The box on the left contains the phrase, “Volume of solution ( m L ),” the middle box reads, “Mass of solution ( g ),” while the one on the right contains the phrase, “Mass of H C l ( g ).” There is a phrase under the left arrow that says, “Multiply by density ( g / m L )” and under the right arrow it states, “Multiply by mass percent as ratio ( g H C l / g solution ).”"/>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489098" y="2172548"/>
            <a:ext cx="8282763" cy="1179144"/>
          </a:xfrm>
          <a:prstGeom prst="rect">
            <a:avLst/>
          </a:prstGeom>
          <a:noFill/>
          <a:extLst>
            <a:ext uri="{909E8E84-426E-40DD-AFC4-6F175D3DCCD1}">
              <a14:hiddenFill xmlns:a14="http://schemas.microsoft.com/office/drawing/2010/main">
                <a:solidFill>
                  <a:srgbClr val="FFFFFF"/>
                </a:solidFill>
              </a14:hiddenFill>
            </a:ext>
          </a:extLst>
        </p:spPr>
      </p:pic>
      <p:sp>
        <p:nvSpPr>
          <p:cNvPr id="2355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55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2355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12214648"/>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Rúmmálsprósenta</a:t>
            </a:r>
          </a:p>
        </p:txBody>
      </p:sp>
      <p:sp>
        <p:nvSpPr>
          <p:cNvPr id="5" name="Text Placeholder 4"/>
          <p:cNvSpPr>
            <a:spLocks noGrp="1"/>
          </p:cNvSpPr>
          <p:nvPr>
            <p:ph idx="1"/>
          </p:nvPr>
        </p:nvSpPr>
        <p:spPr>
          <a:xfrm>
            <a:off x="457200" y="1266092"/>
            <a:ext cx="8062912" cy="4744272"/>
          </a:xfrm>
        </p:spPr>
        <p:txBody>
          <a:bodyPr/>
          <a:lstStyle/>
          <a:p>
            <a:pPr marL="342900" indent="-342900">
              <a:buFont typeface="Arial" panose="020B0604020202020204" pitchFamily="34" charset="0"/>
              <a:buChar char="•"/>
            </a:pPr>
            <a:r>
              <a:rPr lang="en-US" sz="2100" dirty="0"/>
              <a:t>Styrkur lausnar sem myndast þegar fljótandi uppleyst efni er leyst upp í fljótandi leysi er oft settur fram sem </a:t>
            </a:r>
            <a:r>
              <a:rPr lang="en-US" sz="2100" b="1" dirty="0"/>
              <a:t>rúmmálsprósenta</a:t>
            </a:r>
            <a:r>
              <a:rPr lang="en-US" sz="2100" dirty="0"/>
              <a:t>.</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3551398827"/>
              </p:ext>
            </p:extLst>
          </p:nvPr>
        </p:nvGraphicFramePr>
        <p:xfrm>
          <a:off x="1360967" y="2581927"/>
          <a:ext cx="6362184" cy="956167"/>
        </p:xfrm>
        <a:graphic>
          <a:graphicData uri="http://schemas.openxmlformats.org/presentationml/2006/ole">
            <mc:AlternateContent xmlns:mc="http://schemas.openxmlformats.org/markup-compatibility/2006">
              <mc:Choice xmlns:v="urn:schemas-microsoft-com:vml" Requires="v">
                <p:oleObj spid="_x0000_s19528" name="Equation" r:id="rId3" imgW="2933640" imgH="431640" progId="Equation.DSMT4">
                  <p:embed/>
                </p:oleObj>
              </mc:Choice>
              <mc:Fallback>
                <p:oleObj name="Equation" r:id="rId3" imgW="2933640" imgH="431640" progId="Equation.DSMT4">
                  <p:embed/>
                  <p:pic>
                    <p:nvPicPr>
                      <p:cNvPr id="0" name="Object 1"/>
                      <p:cNvPicPr>
                        <a:picLocks noChangeAspect="1" noChangeArrowheads="1"/>
                      </p:cNvPicPr>
                      <p:nvPr/>
                    </p:nvPicPr>
                    <p:blipFill>
                      <a:blip r:embed="rId4"/>
                      <a:srcRect/>
                      <a:stretch>
                        <a:fillRect/>
                      </a:stretch>
                    </p:blipFill>
                    <p:spPr bwMode="auto">
                      <a:xfrm>
                        <a:off x="1360967" y="2581927"/>
                        <a:ext cx="6362184" cy="956167"/>
                      </a:xfrm>
                      <a:prstGeom prst="rect">
                        <a:avLst/>
                      </a:prstGeom>
                      <a:noFill/>
                      <a:ln>
                        <a:noFill/>
                      </a:ln>
                      <a:extLst/>
                    </p:spPr>
                  </p:pic>
                </p:oleObj>
              </mc:Fallback>
            </mc:AlternateContent>
          </a:graphicData>
        </a:graphic>
      </p:graphicFrame>
      <p:sp>
        <p:nvSpPr>
          <p:cNvPr id="7"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9"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5552250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Massa-rúmmálsprósenta</a:t>
            </a:r>
          </a:p>
        </p:txBody>
      </p:sp>
      <p:sp>
        <p:nvSpPr>
          <p:cNvPr id="5" name="Text Placeholder 4"/>
          <p:cNvSpPr>
            <a:spLocks noGrp="1"/>
          </p:cNvSpPr>
          <p:nvPr>
            <p:ph idx="1"/>
          </p:nvPr>
        </p:nvSpPr>
        <p:spPr>
          <a:xfrm>
            <a:off x="457200" y="1308295"/>
            <a:ext cx="8062912" cy="4702070"/>
          </a:xfrm>
        </p:spPr>
        <p:txBody>
          <a:bodyPr>
            <a:normAutofit/>
          </a:bodyPr>
          <a:lstStyle/>
          <a:p>
            <a:pPr marL="342900" indent="-342900">
              <a:buFont typeface="Arial" panose="020B0604020202020204" pitchFamily="34" charset="0"/>
              <a:buChar char="•"/>
            </a:pPr>
            <a:r>
              <a:rPr lang="en-US" sz="2100" dirty="0"/>
              <a:t>Massa-rúmmálsprósenta </a:t>
            </a:r>
            <a:r>
              <a:rPr lang="en-US" sz="2100" b="1" dirty="0"/>
              <a:t/>
            </a:r>
            <a:r>
              <a:rPr lang="en-US" sz="2100" dirty="0"/>
              <a:t>er hlutfall massa uppleysts efnis af rúmmáli lausnarinnar, sett fram sem prósenta. </a:t>
            </a:r>
          </a:p>
          <a:p>
            <a:endParaRPr lang="en-US" sz="2100" dirty="0"/>
          </a:p>
          <a:p>
            <a:pPr marL="342900" indent="-342900">
              <a:buFont typeface="Arial" panose="020B0604020202020204" pitchFamily="34" charset="0"/>
              <a:buChar char="•"/>
            </a:pPr>
            <a:r>
              <a:rPr lang="en-US" sz="2100" dirty="0"/>
              <a:t>Nákvæmar einingar fyrir massa uppleysts efnis og rúmmál lausnar geta verið mismunandi eftir lausninni.</a:t>
            </a:r>
          </a:p>
          <a:p>
            <a:endParaRPr lang="en-US" sz="2100" dirty="0"/>
          </a:p>
          <a:p>
            <a:pPr marL="342900" indent="-342900">
              <a:buFont typeface="Arial" panose="020B0604020202020204" pitchFamily="34" charset="0"/>
              <a:buChar char="•"/>
            </a:pPr>
            <a:r>
              <a:rPr lang="en-US" sz="2100" dirty="0"/>
              <a:t>Til dæmis hefur lífeðlisfræðileg saltlausn, sem er notuð til að útbúa vökva til gjafar í æð, styrkinn 0.9% massa/rúmmál (m/v), sem merkir að samsetningin er 0.9 g af uppleystu efni í hverjum 100 mL af lausn.</a:t>
            </a:r>
          </a:p>
          <a:p>
            <a:endParaRPr lang="en-US" dirty="0"/>
          </a:p>
        </p:txBody>
      </p:sp>
      <p:sp>
        <p:nvSpPr>
          <p:cNvPr id="6"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8"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53598794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3.18</a:t>
            </a:r>
          </a:p>
        </p:txBody>
      </p:sp>
      <p:pic>
        <p:nvPicPr>
          <p:cNvPr id="2" name="Figure" descr="Two pictures are shown labeled a and b. Picture a depicts a clear, colorless solution in a plastic bag being held in a person’s hand. Picture b shows a person’s hand holding a detection meter with a digital readout screen while another hand holds someone’s finger up to the end of the meter. The meter is pressed to the drop of blood that is at the end of the person’s finge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014412" y="1100931"/>
            <a:ext cx="7115175" cy="3505200"/>
          </a:xfrm>
        </p:spPr>
      </p:pic>
      <p:sp>
        <p:nvSpPr>
          <p:cNvPr id="7" name="Figure Legend"/>
          <p:cNvSpPr>
            <a:spLocks noGrp="1"/>
          </p:cNvSpPr>
          <p:nvPr>
            <p:ph idx="13"/>
          </p:nvPr>
        </p:nvSpPr>
        <p:spPr>
          <a:xfrm>
            <a:off x="628650" y="4918366"/>
            <a:ext cx="7886700" cy="1197300"/>
          </a:xfrm>
        </p:spPr>
        <p:txBody>
          <a:bodyPr wrap="square">
            <a:normAutofit/>
          </a:bodyPr>
          <a:lstStyle/>
          <a:p>
            <a:pPr>
              <a:spcBef>
                <a:spcPts val="0"/>
              </a:spcBef>
              <a:spcAft>
                <a:spcPts val="0"/>
              </a:spcAft>
            </a:pPr>
            <a:r>
              <a:rPr lang="en-US" dirty="0" sz="1400"/>
              <a:t>„Blandaðar“ massa-rúmmálseiningar eru algengar í læknisfræðilegu samhengi. (a) NaCl-styrkur lífeðlisfræðilegrar saltlausnar er 0.9% (m/v). (b) Þetta tæki mælir glúkósagildi í blóðsýni. Eðlilegt bil fyrir glúkósastyrk í blóði (á fastandi maga) er um 70–100 mg/dL. (mynd a: byggt á verki eftir „The National Guard“/Flickr; mynd b: byggt á verki eftir Biswarup Ganguly)</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1123404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ext cx="5715000" cy="420624"/>
          </a:xfrm>
        </p:spPr>
        <p:txBody>
          <a:bodyPr wrap="none">
            <a:normAutofit/>
          </a:bodyPr>
          <a:lstStyle/>
          <a:p>
            <a:r>
              <a:rPr lang="en-US" sz="2100" dirty="0"/>
              <a:t>Hlutar af milljón og hlutar af milljarði</a:t>
            </a:r>
          </a:p>
        </p:txBody>
      </p:sp>
      <p:sp>
        <p:nvSpPr>
          <p:cNvPr id="5" name="Text Placeholder 4"/>
          <p:cNvSpPr>
            <a:spLocks noGrp="1"/>
          </p:cNvSpPr>
          <p:nvPr>
            <p:ph idx="1"/>
          </p:nvPr>
        </p:nvSpPr>
        <p:spPr>
          <a:xfrm>
            <a:off x="457200" y="1266092"/>
            <a:ext cx="8062912" cy="4744272"/>
          </a:xfrm>
        </p:spPr>
        <p:txBody>
          <a:bodyPr/>
          <a:lstStyle/>
          <a:p>
            <a:pPr marL="342900" indent="-342900">
              <a:buFont typeface="Arial" panose="020B0604020202020204" pitchFamily="34" charset="0"/>
              <a:buChar char="•"/>
            </a:pPr>
            <a:r>
              <a:rPr lang="en-US" dirty="0"/>
              <a:t>Mjög lágur styrkur uppleystra efna er oft gefinn upp í hæfilega smáum einingum á borð við </a:t>
            </a:r>
            <a:r>
              <a:rPr lang="en-US" b="1" dirty="0"/>
              <a:t>hluta af milljón (ppm) </a:t>
            </a:r>
            <a:r>
              <a:rPr lang="en-US" dirty="0"/>
              <a:t>eða</a:t>
            </a:r>
            <a:r>
              <a:rPr lang="en-US" b="1" dirty="0"/>
              <a:t> hluta af milljarði (ppb)</a:t>
            </a:r>
            <a:r>
              <a:rPr lang="en-US" dirty="0"/>
              <a:t>.</a:t>
            </a:r>
          </a:p>
          <a:p>
            <a:endParaRPr lang="en-US" dirty="0"/>
          </a:p>
          <a:p>
            <a:pPr marL="342900" indent="-342900">
              <a:buFont typeface="Arial" panose="020B0604020202020204" pitchFamily="34" charset="0"/>
              <a:buChar char="•"/>
            </a:pPr>
            <a:r>
              <a:rPr lang="en-US" dirty="0"/>
              <a:t>Massatengdar skilgreiningar á ppm og ppb:</a:t>
            </a:r>
          </a:p>
          <a:p>
            <a:endParaRPr lang="en-US" dirty="0"/>
          </a:p>
        </p:txBody>
      </p:sp>
      <p:graphicFrame>
        <p:nvGraphicFramePr>
          <p:cNvPr id="6" name="Object 5"/>
          <p:cNvGraphicFramePr>
            <a:graphicFrameLocks noChangeAspect="1"/>
          </p:cNvGraphicFramePr>
          <p:nvPr>
            <p:extLst>
              <p:ext uri="{D42A27DB-BD31-4B8C-83A1-F6EECF244321}">
                <p14:modId xmlns:p14="http://schemas.microsoft.com/office/powerpoint/2010/main" val="2041603154"/>
              </p:ext>
            </p:extLst>
          </p:nvPr>
        </p:nvGraphicFramePr>
        <p:xfrm>
          <a:off x="2112963" y="3498850"/>
          <a:ext cx="4711700" cy="1074738"/>
        </p:xfrm>
        <a:graphic>
          <a:graphicData uri="http://schemas.openxmlformats.org/presentationml/2006/ole">
            <mc:AlternateContent xmlns:mc="http://schemas.openxmlformats.org/markup-compatibility/2006">
              <mc:Choice xmlns:v="urn:schemas-microsoft-com:vml" Requires="v">
                <p:oleObj spid="_x0000_s20620" name="Equation" r:id="rId3" imgW="1930320" imgH="431640" progId="Equation.DSMT4">
                  <p:embed/>
                </p:oleObj>
              </mc:Choice>
              <mc:Fallback>
                <p:oleObj name="Equation" r:id="rId3" imgW="1930320" imgH="431640" progId="Equation.DSMT4">
                  <p:embed/>
                  <p:pic>
                    <p:nvPicPr>
                      <p:cNvPr id="0" name="Object 1"/>
                      <p:cNvPicPr>
                        <a:picLocks noChangeAspect="1" noChangeArrowheads="1"/>
                      </p:cNvPicPr>
                      <p:nvPr/>
                    </p:nvPicPr>
                    <p:blipFill>
                      <a:blip r:embed="rId4"/>
                      <a:srcRect/>
                      <a:stretch>
                        <a:fillRect/>
                      </a:stretch>
                    </p:blipFill>
                    <p:spPr bwMode="auto">
                      <a:xfrm>
                        <a:off x="2112963" y="3498850"/>
                        <a:ext cx="4711700" cy="1074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2246614052"/>
              </p:ext>
            </p:extLst>
          </p:nvPr>
        </p:nvGraphicFramePr>
        <p:xfrm>
          <a:off x="2214563" y="4872038"/>
          <a:ext cx="4570412" cy="1074737"/>
        </p:xfrm>
        <a:graphic>
          <a:graphicData uri="http://schemas.openxmlformats.org/presentationml/2006/ole">
            <mc:AlternateContent xmlns:mc="http://schemas.openxmlformats.org/markup-compatibility/2006">
              <mc:Choice xmlns:v="urn:schemas-microsoft-com:vml" Requires="v">
                <p:oleObj spid="_x0000_s20621" name="Equation" r:id="rId5" imgW="1879560" imgH="431640" progId="Equation.DSMT4">
                  <p:embed/>
                </p:oleObj>
              </mc:Choice>
              <mc:Fallback>
                <p:oleObj name="Equation" r:id="rId5" imgW="1879560" imgH="431640" progId="Equation.DSMT4">
                  <p:embed/>
                  <p:pic>
                    <p:nvPicPr>
                      <p:cNvPr id="0" name="Object 5"/>
                      <p:cNvPicPr>
                        <a:picLocks noChangeAspect="1" noChangeArrowheads="1"/>
                      </p:cNvPicPr>
                      <p:nvPr/>
                    </p:nvPicPr>
                    <p:blipFill>
                      <a:blip r:embed="rId6"/>
                      <a:srcRect/>
                      <a:stretch>
                        <a:fillRect/>
                      </a:stretch>
                    </p:blipFill>
                    <p:spPr bwMode="auto">
                      <a:xfrm>
                        <a:off x="2214563" y="4872038"/>
                        <a:ext cx="4570412" cy="1074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145296261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igure Number"/>
          <p:cNvSpPr>
            <a:spLocks noGrp="1"/>
          </p:cNvSpPr>
          <p:nvPr>
            <p:ph type="title"/>
          </p:nvPr>
        </p:nvSpPr>
        <p:spPr>
          <a:xfrm>
            <a:ext cx="5715000" cy="420624"/>
          </a:xfrm>
        </p:spPr>
        <p:txBody>
          <a:bodyPr wrap="none">
            <a:normAutofit/>
          </a:bodyPr>
          <a:lstStyle/>
          <a:p>
            <a:r>
              <a:rPr lang="en-US" sz="2100" dirty="0"/>
              <a:t>Mynd 3.19</a:t>
            </a:r>
          </a:p>
        </p:txBody>
      </p:sp>
      <p:pic>
        <p:nvPicPr>
          <p:cNvPr id="2" name="Figure" descr="Two pictures are shown labeled a and b. Picture a is a close-up shot of water coming out of a faucet. Picture b shows a machine with the words, “Filtered Water Dispenser.” This machine appears to be inside a refrigerator."/>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1114425" y="1100931"/>
            <a:ext cx="6915150" cy="3505200"/>
          </a:xfrm>
        </p:spPr>
      </p:pic>
      <p:sp>
        <p:nvSpPr>
          <p:cNvPr id="7" name="Figure Legend"/>
          <p:cNvSpPr>
            <a:spLocks noGrp="1"/>
          </p:cNvSpPr>
          <p:nvPr>
            <p:ph idx="13"/>
          </p:nvPr>
        </p:nvSpPr>
        <p:spPr/>
        <p:txBody>
          <a:bodyPr wrap="square">
            <a:normAutofit/>
          </a:bodyPr>
          <a:lstStyle/>
          <a:p>
            <a:pPr>
              <a:spcBef>
                <a:spcPts val="0"/>
              </a:spcBef>
              <a:spcAft>
                <a:spcPts val="0"/>
              </a:spcAft>
            </a:pPr>
            <a:r>
              <a:rPr lang="en-US" dirty="0" sz="1400"/>
              <a:t>(a) Á sumum svæðum getur snefilmagn mengunarefna gert ósíað kranavatn óöruggt til drykkjar og matargerðar. (b) Vatnssíur sem tengdar eru inn á vatnslögn draga úr styrk uppleystra efna í kranavatni. (mynd a: byggt á verki eftir Jenn Durfey; mynd b: byggt á verki eftir „vastateparkstaff“/Wikimedia commons)</a:t>
            </a:r>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6039056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4a</a:t>
            </a:r>
            <a:endParaRPr lang="en-US" sz="2100" dirty="0"/>
          </a:p>
        </p:txBody>
      </p:sp>
      <p:pic>
        <p:nvPicPr>
          <p:cNvPr id="2" name="Figure" descr="A structure is shown. A C atom is bonded to two C l atoms and forms a double bond with one O atom."/>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730659" y="1970690"/>
            <a:ext cx="3325270" cy="1278950"/>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2156238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4b</a:t>
            </a:r>
            <a:endParaRPr lang="en-US" sz="2100" dirty="0"/>
          </a:p>
        </p:txBody>
      </p:sp>
      <p:pic>
        <p:nvPicPr>
          <p:cNvPr id="2" name="Figure" descr="A structure is shown. Two C atoms form a triple bond with each other. Each C atom also forms a single bond with on H atom."/>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425638" y="2522483"/>
            <a:ext cx="4213615" cy="401914"/>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4511874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4c</a:t>
            </a:r>
            <a:endParaRPr lang="en-US" sz="2100" dirty="0"/>
          </a:p>
        </p:txBody>
      </p:sp>
      <p:pic>
        <p:nvPicPr>
          <p:cNvPr id="2" name="Figure" descr="A structure is shown. Two C atoms form double bonds with each other. Each C atom also forms a single bond with an H atom and a B r atom."/>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688973" y="1891862"/>
            <a:ext cx="3414253" cy="1229131"/>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75591508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4d</a:t>
            </a:r>
            <a:endParaRPr lang="en-US" sz="2100" dirty="0"/>
          </a:p>
        </p:txBody>
      </p:sp>
      <p:pic>
        <p:nvPicPr>
          <p:cNvPr id="2" name="Figure" descr="A structure is shown. An S atom forms double bonds with two O atoms. The S atom also forms a single bond with an O atom which forms a single bond with an H atom. The S atom also forms a single bond with another O atom which forms a single bond with another H atom."/>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979865" y="1923393"/>
            <a:ext cx="2965706" cy="1241034"/>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885109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5a</a:t>
            </a:r>
            <a:endParaRPr lang="en-US" sz="2100" dirty="0"/>
          </a:p>
        </p:txBody>
      </p:sp>
      <p:pic>
        <p:nvPicPr>
          <p:cNvPr id="2" name="Figure" descr="A structure is shown. Two C atoms form double bonds with each other. The C atom on the left forms a single bond with two H atoms each. The C atom on the right forms a single bond with an H atom and with a C H subscript 2 C H subscript 3 group."/>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963916" y="1877039"/>
            <a:ext cx="3344261" cy="1255384"/>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91195996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5b</a:t>
            </a:r>
            <a:endParaRPr lang="en-US" sz="2100" dirty="0"/>
          </a:p>
        </p:txBody>
      </p:sp>
      <p:pic>
        <p:nvPicPr>
          <p:cNvPr id="2" name="Figure" descr="A structure is shown. There is a C atom which forms single bonds with three H atoms each. This C atom is bonded to another C atom. This second C atom forms a triple bond with another C atom which forms a single bond with a fourth C atom. The fourth C atom forms single bonds with three H atoms each."/>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3043635" y="1891862"/>
            <a:ext cx="3075356" cy="1267993"/>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217491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a:t>Æfing 5c</a:t>
            </a:r>
            <a:endParaRPr lang="en-US" sz="2100" dirty="0"/>
          </a:p>
        </p:txBody>
      </p:sp>
      <p:pic>
        <p:nvPicPr>
          <p:cNvPr id="2" name="Figure" descr="A structure is shown. An S i atom forms a single bond with a C l atom, a single bond with a C l atom, a single bond with an H atom, and a single bond with another S i atom. The second S i atom froms a single bond with a C l atom, a single bond with a C l atom, and a single bond with an H atom."/>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3099638" y="1986455"/>
            <a:ext cx="2845933" cy="1173400"/>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4043023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5d</a:t>
            </a:r>
            <a:endParaRPr lang="en-US" sz="2100" dirty="0"/>
          </a:p>
        </p:txBody>
      </p:sp>
      <p:pic>
        <p:nvPicPr>
          <p:cNvPr id="2" name="Figure" descr="A structure is shown. A P atom forms a double bond with an O atom. It also forms a single bond with an O atom which forms a single bond with an H atom. It also forms a single bond with another O atom which forms a single bond with an H atom. It also forms a single bond with another O atom which forms a single bond with an H atom."/>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988509" y="1907628"/>
            <a:ext cx="3020124" cy="1254513"/>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415760535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6a</a:t>
            </a:r>
            <a:endParaRPr lang="en-US" sz="2100" dirty="0"/>
          </a:p>
        </p:txBody>
      </p:sp>
      <p:pic>
        <p:nvPicPr>
          <p:cNvPr id="2" name="Figure" descr="A structure is shown. A C atom forms a triple bond with another C atom. Each C atom also forms a single bond with an H atom."/>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781109" y="2506717"/>
            <a:ext cx="3873910" cy="429110"/>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50492631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6b</a:t>
            </a:r>
            <a:endParaRPr lang="en-US" sz="2100" dirty="0"/>
          </a:p>
        </p:txBody>
      </p:sp>
      <p:pic>
        <p:nvPicPr>
          <p:cNvPr id="2" name="Figure" descr="A structure is shown. Two C atoms form a double bond with each other. Each C atom also forms a single bond with two H atoms."/>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865660" y="1970690"/>
            <a:ext cx="3174504" cy="1152589"/>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3065313418"/>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xercise Number"/>
          <p:cNvSpPr>
            <a:spLocks noGrp="1"/>
          </p:cNvSpPr>
          <p:nvPr>
            <p:ph type="title"/>
          </p:nvPr>
        </p:nvSpPr>
        <p:spPr>
          <a:xfrm>
            <a:ext cx="5715000" cy="420624"/>
          </a:xfrm>
        </p:spPr>
        <p:txBody>
          <a:bodyPr wrap="none">
            <a:normAutofit/>
          </a:bodyPr>
          <a:lstStyle/>
          <a:p>
            <a:r>
              <a:rPr lang="fi-FI" sz="2100" dirty="0" err="1"/>
              <a:t>Æfing</a:t>
            </a:r>
            <a:r>
              <a:rPr lang="fi-FI" sz="2100" dirty="0"/>
              <a:t> 6c</a:t>
            </a:r>
            <a:endParaRPr lang="en-US" sz="2100" dirty="0"/>
          </a:p>
        </p:txBody>
      </p:sp>
      <p:pic>
        <p:nvPicPr>
          <p:cNvPr id="2" name="Figure" descr="A structure is shown. A C atom forms a single bond with three H atoms each and with another C atom. The second C atom also forms a single bond with three H atoms each."/>
          <p:cNvPicPr>
            <a:picLocks noGrp="1" noChangeAspect="1"/>
          </p:cNvPicPr>
          <p:nvPr>
            <p:ph idx="1"/>
          </p:nvPr>
        </p:nvPicPr>
        <p:blipFill>
          <a:blip r:embed="rId2" cstate="email">
            <a:extLst>
              <a:ext uri="{28A0092B-C50C-407E-A947-70E740481C1C}">
                <a14:useLocalDpi xmlns:a14="http://schemas.microsoft.com/office/drawing/2010/main" val="0"/>
              </a:ext>
            </a:extLst>
          </a:blip>
          <a:stretch>
            <a:fillRect/>
          </a:stretch>
        </p:blipFill>
        <p:spPr>
          <a:xfrm>
            <a:off x="2973467" y="1876096"/>
            <a:ext cx="2861745" cy="1171114"/>
          </a:xfrm>
        </p:spPr>
      </p:pic>
      <p:sp>
        <p:nvSpPr>
          <p:cNvPr id="7" name="Figure Legend" hidden="1"/>
          <p:cNvSpPr>
            <a:spLocks noGrp="1"/>
          </p:cNvSpPr>
          <p:nvPr>
            <p:ph idx="13"/>
          </p:nvPr>
        </p:nvSpPr>
        <p:spPr/>
        <p:txBody>
          <a:bodyPr>
            <a:normAutofit/>
          </a:bodyPr>
          <a:lstStyle/>
          <a:p>
            <a:endParaRPr lang="en-US" sz="1600" dirty="0"/>
          </a:p>
        </p:txBody>
      </p:sp>
      <p:sp>
        <p:nvSpPr>
          <p:cNvPr id="8"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0"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24192343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hidden="1"/>
          <p:cNvSpPr>
            <a:spLocks noGrp="1"/>
          </p:cNvSpPr>
          <p:nvPr>
            <p:ph type="title"/>
          </p:nvPr>
        </p:nvSpPr>
        <p:spPr>
          <a:xfrm>
            <a:ext cx="5715000" cy="420624"/>
          </a:xfrm>
        </p:spPr>
        <p:txBody>
          <a:bodyPr wrap="none">
            <a:normAutofit/>
          </a:bodyPr>
          <a:lstStyle/>
          <a:p>
            <a:pPr algn="r"/>
            <a:r>
              <a:rPr lang="en-US" sz="2300" dirty="0">
                <a:solidFill>
                  <a:srgbClr val="6CB255"/>
                </a:solidFill>
              </a:rPr>
              <a:t>Auð síða</a:t>
            </a:r>
          </a:p>
        </p:txBody>
      </p:sp>
      <p:sp>
        <p:nvSpPr>
          <p:cNvPr id="14" name="Copyright"/>
          <p:cNvSpPr>
            <a:spLocks noGrp="1"/>
          </p:cNvSpPr>
          <p:nvPr>
            <p:ph sz="half" idx="1"/>
          </p:nvPr>
        </p:nvSpPr>
        <p:spPr>
          <a:xfrm>
            <a:off x="457200" y="1107617"/>
            <a:ext cx="8062912" cy="5256973"/>
          </a:xfrm>
        </p:spPr>
        <p:txBody>
          <a:bodyPr anchor="ctr">
            <a:noAutofit/>
          </a:bodyPr>
          <a:lstStyle/>
          <a:p>
            <a:pPr marL="0" indent="0">
              <a:buNone/>
            </a:pPr>
            <a:r>
              <a:rPr lang="en-US" sz="1600"/>
              <a:t>Þetta OpenStax-stuðningsefni er © Rice University samkvæmt CC-BY 4.0 International leyfi; það má afrita eða breyta, en vísa verður til OpenStax, Rice University og taka skal fram allar breytingar.</a:t>
            </a:r>
            <a:endParaRPr lang="en-US" sz="1600" dirty="0"/>
          </a:p>
        </p:txBody>
      </p:sp>
      <p:sp>
        <p:nvSpPr>
          <p:cNvPr id="15" name="codex-namsgogn-logo-cover"/>
          <p:cNvSpPr/>
          <p:nvPr/>
        </p:nvSpPr>
        <p:spPr>
          <a:xfrm>
            <a:off x="5989320" y="45720"/>
            <a:ext cx="2971800" cy="8686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codex-namsgogn-logo-text"/>
          <p:cNvSpPr txBox="1"/>
          <p:nvPr/>
        </p:nvSpPr>
        <p:spPr>
          <a:xfrm>
            <a:off x="6537960" y="256032"/>
            <a:ext cx="2011680" cy="228600"/>
          </a:xfrm>
          <a:prstGeom prst="rect">
            <a:avLst/>
          </a:prstGeom>
          <a:noFill/>
        </p:spPr>
        <p:txBody>
          <a:bodyPr wrap="none">
            <a:spAutoFit/>
          </a:bodyPr>
          <a:lstStyle/>
          <a:p>
            <a:pPr algn="r"/>
            <a:r>
              <a:rPr sz="1100" b="1">
                <a:solidFill>
                  <a:srgbClr val="424242"/>
                </a:solidFill>
                <a:latin typeface="Arial"/>
              </a:rPr>
              <a:t>Namsgögn.is</a:t>
            </a:r>
          </a:p>
        </p:txBody>
      </p:sp>
      <p:sp>
        <p:nvSpPr>
          <p:cNvPr id="17" name="codex-openstax-translation-footer"/>
          <p:cNvSpPr txBox="1"/>
          <p:nvPr/>
        </p:nvSpPr>
        <p:spPr>
          <a:xfrm>
            <a:off x="548640" y="6565392"/>
            <a:ext cx="7406640" cy="164592"/>
          </a:xfrm>
          <a:prstGeom prst="rect">
            <a:avLst/>
          </a:prstGeom>
          <a:noFill/>
        </p:spPr>
        <p:txBody>
          <a:bodyPr wrap="none">
            <a:spAutoFit/>
          </a:bodyPr>
          <a:lstStyle/>
          <a:p>
            <a:pPr algn="l"/>
            <a:r>
              <a:rPr sz="650">
                <a:solidFill>
                  <a:srgbClr val="787878"/>
                </a:solidFill>
                <a:latin typeface="Arial"/>
              </a:rPr>
              <a:t>Þýtt og staðfært af Namsgögn.is úr efni frá OpenStax.org.</a:t>
            </a:r>
          </a:p>
        </p:txBody>
      </p:sp>
    </p:spTree>
    <p:extLst>
      <p:ext uri="{BB962C8B-B14F-4D97-AF65-F5344CB8AC3E}">
        <p14:creationId xmlns:p14="http://schemas.microsoft.com/office/powerpoint/2010/main" val="662538567"/>
      </p:ext>
    </p:extLst>
  </p:cSld>
  <p:clrMapOvr>
    <a:masterClrMapping/>
  </p:clrMapOvr>
</p:sld>
</file>

<file path=ppt/theme/theme1.xml><?xml version="1.0" encoding="utf-8"?>
<a:theme xmlns:a="http://schemas.openxmlformats.org/drawingml/2006/main" name="OpenStax PPT NEW Template">
  <a:themeElements>
    <a:clrScheme name="OpenStax">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OpenStax PPT NEW Template</Template>
  <TotalTime>1373</TotalTime>
  <Words>2746</Words>
  <Application>Microsoft Macintosh PowerPoint</Application>
  <PresentationFormat>On-screen Show (4:3)</PresentationFormat>
  <Paragraphs>299</Paragraphs>
  <Slides>78</Slides>
  <Notes>1</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78</vt:i4>
      </vt:variant>
    </vt:vector>
  </HeadingPairs>
  <TitlesOfParts>
    <vt:vector size="83" baseType="lpstr">
      <vt:lpstr>Arial</vt:lpstr>
      <vt:lpstr>Calibri</vt:lpstr>
      <vt:lpstr>Calibri Light</vt:lpstr>
      <vt:lpstr>OpenStax PPT NEW Template</vt:lpstr>
      <vt:lpstr>Equation</vt:lpstr>
      <vt:lpstr>PowerPoint Presentation</vt:lpstr>
      <vt:lpstr>Chapter 3 Outline</vt:lpstr>
      <vt:lpstr>Figure 3.1</vt:lpstr>
      <vt:lpstr>Learning Objectives</vt:lpstr>
      <vt:lpstr>Formula Mass and the Mole Concept</vt:lpstr>
      <vt:lpstr>Figure 3.2</vt:lpstr>
      <vt:lpstr>Figure 3.3</vt:lpstr>
      <vt:lpstr>Example 3.1</vt:lpstr>
      <vt:lpstr>Formula Mass for Ionic Compounds</vt:lpstr>
      <vt:lpstr>Figure 3.4</vt:lpstr>
      <vt:lpstr>Example 3.2</vt:lpstr>
      <vt:lpstr>The Mole</vt:lpstr>
      <vt:lpstr>Avogadro’s Number </vt:lpstr>
      <vt:lpstr>Figure 3.5</vt:lpstr>
      <vt:lpstr>Molar Mass</vt:lpstr>
      <vt:lpstr>Figure 3.6</vt:lpstr>
      <vt:lpstr>Molar Mass of Elements</vt:lpstr>
      <vt:lpstr>Figure 3.7</vt:lpstr>
      <vt:lpstr>Calculations</vt:lpstr>
      <vt:lpstr>Example 3.3</vt:lpstr>
      <vt:lpstr>Example 3.4</vt:lpstr>
      <vt:lpstr>Figure 3.8</vt:lpstr>
      <vt:lpstr>Example 3.5</vt:lpstr>
      <vt:lpstr>Example 3.6</vt:lpstr>
      <vt:lpstr>Example 3.6</vt:lpstr>
      <vt:lpstr>Example 3.7</vt:lpstr>
      <vt:lpstr>Example 3.8</vt:lpstr>
      <vt:lpstr>Example 3.8</vt:lpstr>
      <vt:lpstr>Figure 3.9</vt:lpstr>
      <vt:lpstr>Figure 3.10</vt:lpstr>
      <vt:lpstr>Learning Objectives</vt:lpstr>
      <vt:lpstr>Determining Empirical and Molecular Formulas</vt:lpstr>
      <vt:lpstr>Determining Percent Composition from Molecular or  Empirical Formulas</vt:lpstr>
      <vt:lpstr>Determination of Empirical Formulas</vt:lpstr>
      <vt:lpstr>Determination of Empirical Formulas</vt:lpstr>
      <vt:lpstr>Determination of Empirical Formulas</vt:lpstr>
      <vt:lpstr>Figure 3.11</vt:lpstr>
      <vt:lpstr>Determination of Empirical Formulas</vt:lpstr>
      <vt:lpstr>Figure 3.12</vt:lpstr>
      <vt:lpstr>Figure 3.13</vt:lpstr>
      <vt:lpstr>Example 3.12</vt:lpstr>
      <vt:lpstr>Derivation of Molecular Formulas</vt:lpstr>
      <vt:lpstr>Derivation of Molecular Formulas</vt:lpstr>
      <vt:lpstr>Learning Objectives</vt:lpstr>
      <vt:lpstr>Molarity</vt:lpstr>
      <vt:lpstr>Figure 3.14</vt:lpstr>
      <vt:lpstr>Solutions</vt:lpstr>
      <vt:lpstr>Solutions</vt:lpstr>
      <vt:lpstr>Molarity</vt:lpstr>
      <vt:lpstr>Example 3.14</vt:lpstr>
      <vt:lpstr>Figure 3.15</vt:lpstr>
      <vt:lpstr>Dilution of Solutions</vt:lpstr>
      <vt:lpstr>Figure 3.16</vt:lpstr>
      <vt:lpstr>Dilution of Solutions</vt:lpstr>
      <vt:lpstr>Dilution of Solutions</vt:lpstr>
      <vt:lpstr>Example 3.19</vt:lpstr>
      <vt:lpstr>Learning Objectives</vt:lpstr>
      <vt:lpstr>Other Units for Solution Concentrations</vt:lpstr>
      <vt:lpstr>Mass Percentage</vt:lpstr>
      <vt:lpstr>Figure 3.17</vt:lpstr>
      <vt:lpstr>Example 3.23</vt:lpstr>
      <vt:lpstr>Volume Percentage</vt:lpstr>
      <vt:lpstr>Mass-Volume Percentage</vt:lpstr>
      <vt:lpstr>Figure 3.18</vt:lpstr>
      <vt:lpstr>Parts per Million and Parts per Billion</vt:lpstr>
      <vt:lpstr>Figure 3.19</vt:lpstr>
      <vt:lpstr>Exercise 4a</vt:lpstr>
      <vt:lpstr>Exercise 4b</vt:lpstr>
      <vt:lpstr>Exercise 4c</vt:lpstr>
      <vt:lpstr>Exercise 4d</vt:lpstr>
      <vt:lpstr>Exercise 5a</vt:lpstr>
      <vt:lpstr>Exercise 5b</vt:lpstr>
      <vt:lpstr>Exercise 5c</vt:lpstr>
      <vt:lpstr>Exercise 5d</vt:lpstr>
      <vt:lpstr>Exercise 6a</vt:lpstr>
      <vt:lpstr>Exercise 6b</vt:lpstr>
      <vt:lpstr>Exercise 6c</vt:lpstr>
      <vt:lpstr>Blank page</vt:lpstr>
    </vt:vector>
  </TitlesOfParts>
  <Company>WNI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Chemistry - Chapter 3 - Composition of Substances and Solutions</dc:title>
  <dc:creator>Spuddy McSpare</dc:creator>
  <cp:lastModifiedBy>Microsoft Office User</cp:lastModifiedBy>
  <cp:revision>304</cp:revision>
  <dcterms:created xsi:type="dcterms:W3CDTF">2012-06-04T02:13:36Z</dcterms:created>
  <dcterms:modified xsi:type="dcterms:W3CDTF">2019-08-20T15:59:03Z</dcterms:modified>
</cp:coreProperties>
</file>