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drawings/vmlDrawing1.vml" ContentType="application/vnd.openxmlformats-officedocument.vmlDrawing"/>
  <Override PartName="/ppt/drawings/vmlDrawing10.vml" ContentType="application/vnd.openxmlformats-officedocument.vmlDrawing"/>
  <Override PartName="/ppt/drawings/vmlDrawing11.vml" ContentType="application/vnd.openxmlformats-officedocument.vmlDrawing"/>
  <Override PartName="/ppt/drawings/vmlDrawing12.vml" ContentType="application/vnd.openxmlformats-officedocument.vmlDrawing"/>
  <Override PartName="/ppt/drawings/vmlDrawing13.vml" ContentType="application/vnd.openxmlformats-officedocument.vmlDrawing"/>
  <Override PartName="/ppt/drawings/vmlDrawing14.vml" ContentType="application/vnd.openxmlformats-officedocument.vmlDrawing"/>
  <Override PartName="/ppt/drawings/vmlDrawing15.vml" ContentType="application/vnd.openxmlformats-officedocument.vmlDrawing"/>
  <Override PartName="/ppt/drawings/vmlDrawing16.vml" ContentType="application/vnd.openxmlformats-officedocument.vmlDrawing"/>
  <Override PartName="/ppt/drawings/vmlDrawing17.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drawings/vmlDrawing5.vml" ContentType="application/vnd.openxmlformats-officedocument.vmlDrawing"/>
  <Override PartName="/ppt/drawings/vmlDrawing6.vml" ContentType="application/vnd.openxmlformats-officedocument.vmlDrawing"/>
  <Override PartName="/ppt/drawings/vmlDrawing7.vml" ContentType="application/vnd.openxmlformats-officedocument.vmlDrawing"/>
  <Override PartName="/ppt/drawings/vmlDrawing8.vml" ContentType="application/vnd.openxmlformats-officedocument.vmlDrawing"/>
  <Override PartName="/ppt/drawings/vmlDrawing9.vml" ContentType="application/vnd.openxmlformats-officedocument.vmlDrawing"/>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60"/>
  </p:notesMasterIdLst>
  <p:handoutMasterIdLst>
    <p:handoutMasterId r:id="rId161"/>
  </p:handoutMasterIdLst>
  <p:sldIdLst>
    <p:sldId id="256" r:id="rId2"/>
    <p:sldId id="331" r:id="rId3"/>
    <p:sldId id="297" r:id="rId4"/>
    <p:sldId id="332" r:id="rId5"/>
    <p:sldId id="334" r:id="rId6"/>
    <p:sldId id="335" r:id="rId7"/>
    <p:sldId id="338" r:id="rId8"/>
    <p:sldId id="339" r:id="rId9"/>
    <p:sldId id="340" r:id="rId10"/>
    <p:sldId id="446" r:id="rId11"/>
    <p:sldId id="447" r:id="rId12"/>
    <p:sldId id="277" r:id="rId13"/>
    <p:sldId id="341" r:id="rId14"/>
    <p:sldId id="296" r:id="rId15"/>
    <p:sldId id="342" r:id="rId16"/>
    <p:sldId id="343" r:id="rId17"/>
    <p:sldId id="295" r:id="rId18"/>
    <p:sldId id="294" r:id="rId19"/>
    <p:sldId id="344" r:id="rId20"/>
    <p:sldId id="293" r:id="rId21"/>
    <p:sldId id="345" r:id="rId22"/>
    <p:sldId id="292" r:id="rId23"/>
    <p:sldId id="346" r:id="rId24"/>
    <p:sldId id="347" r:id="rId25"/>
    <p:sldId id="348" r:id="rId26"/>
    <p:sldId id="291" r:id="rId27"/>
    <p:sldId id="349" r:id="rId28"/>
    <p:sldId id="298" r:id="rId29"/>
    <p:sldId id="350" r:id="rId30"/>
    <p:sldId id="290" r:id="rId31"/>
    <p:sldId id="351" r:id="rId32"/>
    <p:sldId id="352" r:id="rId33"/>
    <p:sldId id="353" r:id="rId34"/>
    <p:sldId id="354" r:id="rId35"/>
    <p:sldId id="355" r:id="rId36"/>
    <p:sldId id="356" r:id="rId37"/>
    <p:sldId id="289" r:id="rId38"/>
    <p:sldId id="357" r:id="rId39"/>
    <p:sldId id="358" r:id="rId40"/>
    <p:sldId id="359" r:id="rId41"/>
    <p:sldId id="288" r:id="rId42"/>
    <p:sldId id="360" r:id="rId43"/>
    <p:sldId id="299" r:id="rId44"/>
    <p:sldId id="361" r:id="rId45"/>
    <p:sldId id="362" r:id="rId46"/>
    <p:sldId id="363" r:id="rId47"/>
    <p:sldId id="364" r:id="rId48"/>
    <p:sldId id="365" r:id="rId49"/>
    <p:sldId id="366" r:id="rId50"/>
    <p:sldId id="367" r:id="rId51"/>
    <p:sldId id="368" r:id="rId52"/>
    <p:sldId id="369" r:id="rId53"/>
    <p:sldId id="370" r:id="rId54"/>
    <p:sldId id="287" r:id="rId55"/>
    <p:sldId id="371" r:id="rId56"/>
    <p:sldId id="372" r:id="rId57"/>
    <p:sldId id="286" r:id="rId58"/>
    <p:sldId id="373" r:id="rId59"/>
    <p:sldId id="374" r:id="rId60"/>
    <p:sldId id="375" r:id="rId61"/>
    <p:sldId id="376" r:id="rId62"/>
    <p:sldId id="377" r:id="rId63"/>
    <p:sldId id="378" r:id="rId64"/>
    <p:sldId id="379" r:id="rId65"/>
    <p:sldId id="380" r:id="rId66"/>
    <p:sldId id="285" r:id="rId67"/>
    <p:sldId id="381" r:id="rId68"/>
    <p:sldId id="382" r:id="rId69"/>
    <p:sldId id="383" r:id="rId70"/>
    <p:sldId id="300" r:id="rId71"/>
    <p:sldId id="384" r:id="rId72"/>
    <p:sldId id="385" r:id="rId73"/>
    <p:sldId id="283" r:id="rId74"/>
    <p:sldId id="386" r:id="rId75"/>
    <p:sldId id="387" r:id="rId76"/>
    <p:sldId id="388" r:id="rId77"/>
    <p:sldId id="389" r:id="rId78"/>
    <p:sldId id="390" r:id="rId79"/>
    <p:sldId id="391" r:id="rId80"/>
    <p:sldId id="392" r:id="rId81"/>
    <p:sldId id="393" r:id="rId82"/>
    <p:sldId id="394" r:id="rId83"/>
    <p:sldId id="301" r:id="rId84"/>
    <p:sldId id="395" r:id="rId85"/>
    <p:sldId id="396" r:id="rId86"/>
    <p:sldId id="397" r:id="rId87"/>
    <p:sldId id="398" r:id="rId88"/>
    <p:sldId id="399" r:id="rId89"/>
    <p:sldId id="281" r:id="rId90"/>
    <p:sldId id="400" r:id="rId91"/>
    <p:sldId id="329" r:id="rId92"/>
    <p:sldId id="448" r:id="rId93"/>
    <p:sldId id="449" r:id="rId94"/>
    <p:sldId id="450" r:id="rId95"/>
    <p:sldId id="451" r:id="rId96"/>
    <p:sldId id="304" r:id="rId97"/>
    <p:sldId id="405" r:id="rId98"/>
    <p:sldId id="452" r:id="rId99"/>
    <p:sldId id="303" r:id="rId100"/>
    <p:sldId id="406" r:id="rId101"/>
    <p:sldId id="407" r:id="rId102"/>
    <p:sldId id="408" r:id="rId103"/>
    <p:sldId id="411" r:id="rId104"/>
    <p:sldId id="410" r:id="rId105"/>
    <p:sldId id="412" r:id="rId106"/>
    <p:sldId id="302" r:id="rId107"/>
    <p:sldId id="453" r:id="rId108"/>
    <p:sldId id="330" r:id="rId109"/>
    <p:sldId id="413" r:id="rId110"/>
    <p:sldId id="309" r:id="rId111"/>
    <p:sldId id="308" r:id="rId112"/>
    <p:sldId id="454" r:id="rId113"/>
    <p:sldId id="455" r:id="rId114"/>
    <p:sldId id="456" r:id="rId115"/>
    <p:sldId id="457" r:id="rId116"/>
    <p:sldId id="414" r:id="rId117"/>
    <p:sldId id="319" r:id="rId118"/>
    <p:sldId id="415" r:id="rId119"/>
    <p:sldId id="318" r:id="rId120"/>
    <p:sldId id="416" r:id="rId121"/>
    <p:sldId id="417" r:id="rId122"/>
    <p:sldId id="418" r:id="rId123"/>
    <p:sldId id="321" r:id="rId124"/>
    <p:sldId id="419" r:id="rId125"/>
    <p:sldId id="420" r:id="rId126"/>
    <p:sldId id="421" r:id="rId127"/>
    <p:sldId id="422" r:id="rId128"/>
    <p:sldId id="423" r:id="rId129"/>
    <p:sldId id="424" r:id="rId130"/>
    <p:sldId id="425" r:id="rId131"/>
    <p:sldId id="426" r:id="rId132"/>
    <p:sldId id="428" r:id="rId133"/>
    <p:sldId id="429" r:id="rId134"/>
    <p:sldId id="430" r:id="rId135"/>
    <p:sldId id="431" r:id="rId136"/>
    <p:sldId id="432" r:id="rId137"/>
    <p:sldId id="433" r:id="rId138"/>
    <p:sldId id="317" r:id="rId139"/>
    <p:sldId id="316" r:id="rId140"/>
    <p:sldId id="434" r:id="rId141"/>
    <p:sldId id="435" r:id="rId142"/>
    <p:sldId id="327" r:id="rId143"/>
    <p:sldId id="436" r:id="rId144"/>
    <p:sldId id="437" r:id="rId145"/>
    <p:sldId id="438" r:id="rId146"/>
    <p:sldId id="326" r:id="rId147"/>
    <p:sldId id="325" r:id="rId148"/>
    <p:sldId id="439" r:id="rId149"/>
    <p:sldId id="458" r:id="rId150"/>
    <p:sldId id="440" r:id="rId151"/>
    <p:sldId id="441" r:id="rId152"/>
    <p:sldId id="442" r:id="rId153"/>
    <p:sldId id="443" r:id="rId154"/>
    <p:sldId id="444" r:id="rId155"/>
    <p:sldId id="445" r:id="rId156"/>
    <p:sldId id="323" r:id="rId157"/>
    <p:sldId id="322" r:id="rId158"/>
    <p:sldId id="333"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78" autoAdjust="0"/>
    <p:restoredTop sz="94552" autoAdjust="0"/>
  </p:normalViewPr>
  <p:slideViewPr>
    <p:cSldViewPr snapToGrid="0" snapToObjects="1">
      <p:cViewPr varScale="1">
        <p:scale>
          <a:sx n="127" d="100"/>
          <a:sy n="127" d="100"/>
        </p:scale>
        <p:origin x="1240" y="184"/>
      </p:cViewPr>
      <p:guideLst>
        <p:guide orient="horz" pos="2160"/>
        <p:guide pos="2880"/>
      </p:guideLst>
    </p:cSldViewPr>
  </p:slideViewPr>
  <p:outlineViewPr>
    <p:cViewPr>
      <p:scale>
        <a:sx n="33" d="100"/>
        <a:sy n="33" d="100"/>
      </p:scale>
      <p:origin x="0" y="132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notesMaster" Target="notesMasters/notesMaster1.xml"/><Relationship Id="rId161" Type="http://schemas.openxmlformats.org/officeDocument/2006/relationships/handoutMaster" Target="handoutMasters/handoutMaster1.xml"/><Relationship Id="rId162" Type="http://schemas.openxmlformats.org/officeDocument/2006/relationships/commentAuthors" Target="commentAuthors.xml"/><Relationship Id="rId163" Type="http://schemas.openxmlformats.org/officeDocument/2006/relationships/presProps" Target="presProps.xml"/><Relationship Id="rId164" Type="http://schemas.openxmlformats.org/officeDocument/2006/relationships/viewProps" Target="viewProps.xml"/><Relationship Id="rId165" Type="http://schemas.openxmlformats.org/officeDocument/2006/relationships/theme" Target="theme/theme1.xml"/><Relationship Id="rId16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wmf"/><Relationship Id="rId2" Type="http://schemas.openxmlformats.org/officeDocument/2006/relationships/image" Target="../media/image17.emf"/><Relationship Id="rId3"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 Id="rId3"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4.wmf"/><Relationship Id="rId2" Type="http://schemas.openxmlformats.org/officeDocument/2006/relationships/image" Target="../media/image35.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928E0F-8BD2-4070-B50B-676467A2DE70}"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D7C73D-4B40-4772-85DD-31D13EBA4BE5}" type="slidenum">
              <a:rPr lang="en-US" smtClean="0"/>
              <a:t>‹#›</a:t>
            </a:fld>
            <a:endParaRPr lang="en-US"/>
          </a:p>
        </p:txBody>
      </p:sp>
    </p:spTree>
    <p:extLst>
      <p:ext uri="{BB962C8B-B14F-4D97-AF65-F5344CB8AC3E}">
        <p14:creationId xmlns:p14="http://schemas.microsoft.com/office/powerpoint/2010/main" val="1304665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6b616071c713.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2015920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805522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317696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611842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009E219F-4CA9-4C66-BC7E-B069CC42FA5B}"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48F70538-BD78-4072-97B2-CB8CD18F070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402257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9297838-3BAD-4175-A602-F0486F71D5A4}"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41165285-8FF5-49DE-A002-268EFCF99A84}"/>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9280286A-DF79-4D73-996D-7B480636F6EA}"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5C8A79C6-7E47-4237-AA34-C0D1B18F15F8}"/>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F15605C9-6729-44A9-B0A4-E76D09FBBCC4}"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6B99664D-997C-4B6B-9B40-FD8EB9DF0C5C}"/>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34236272-CC77-470E-B57A-4E2B8FC61B82}"/>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2611947767"/>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1_69ef3be5fa79.png" /></ns0:Relationships>
</file>

<file path=ppt/slides/_rels/slide15.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8.w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82e59edc0114.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4_e56d5b12a5ea.png" /></ns0: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3.bin"/><Relationship Id="rId4" Type="http://schemas.openxmlformats.org/officeDocument/2006/relationships/image" Target="../media/image16.wmf"/><Relationship Id="rId5" Type="http://schemas.openxmlformats.org/officeDocument/2006/relationships/oleObject" Target="../embeddings/oleObject4.bin"/><Relationship Id="rId6" Type="http://schemas.openxmlformats.org/officeDocument/2006/relationships/image" Target="../media/image17.emf"/><Relationship Id="rId7" Type="http://schemas.openxmlformats.org/officeDocument/2006/relationships/oleObject" Target="../embeddings/oleObject5.bin"/><Relationship Id="rId8" Type="http://schemas.openxmlformats.org/officeDocument/2006/relationships/image" Target="../media/image18.emf"/></Relationships>
</file>

<file path=ppt/slides/_rels/slide36.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6.bin"/><Relationship Id="rId4" Type="http://schemas.openxmlformats.org/officeDocument/2006/relationships/image" Target="../media/image19.wmf"/></Relationships>
</file>

<file path=ppt/slides/_rels/slide3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2c74f07b5295.png" /></ns0:Relationships>
</file>

<file path=ppt/slides/_rels/slide38.xml.rels><?xml version='1.0' encoding='UTF-8' standalone='yes'?>
<Relationships xmlns="http://schemas.openxmlformats.org/package/2006/relationships"><Relationship Id="rId1" Type="http://schemas.openxmlformats.org/officeDocument/2006/relationships/vmlDrawing" Target="../drawings/vmlDrawing5.vml"/><Relationship Id="rId2" Type="http://schemas.openxmlformats.org/officeDocument/2006/relationships/slideLayout" Target="../slideLayouts/slideLayout2.xml"/><Relationship Id="rId3" Type="http://schemas.openxmlformats.org/officeDocument/2006/relationships/oleObject" Target="../embeddings/oleObject7.bin"/><Relationship Id="rId4" Type="http://schemas.openxmlformats.org/officeDocument/2006/relationships/image" Target="../media/image21.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44.xml.rels><?xml version='1.0' encoding='UTF-8' standalone='yes'?>
<Relationships xmlns="http://schemas.openxmlformats.org/package/2006/relationships"><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oleObject8.bin"/><Relationship Id="rId4" Type="http://schemas.openxmlformats.org/officeDocument/2006/relationships/image" Target="../media/image24.wmf"/></Relationships>
</file>

<file path=ppt/slides/_rels/slide45.xml.rels><?xml version='1.0' encoding='UTF-8' standalone='yes'?>
<Relationships xmlns="http://schemas.openxmlformats.org/package/2006/relationships"><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oleObject9.bin"/><Relationship Id="rId4" Type="http://schemas.openxmlformats.org/officeDocument/2006/relationships/image" Target="../media/image25.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oleObject10.bin"/><Relationship Id="rId4" Type="http://schemas.openxmlformats.org/officeDocument/2006/relationships/image" Target="../media/image26.emf"/></Relationships>
</file>

<file path=ppt/slides/_rels/slide52.xml.rels><?xml version='1.0' encoding='UTF-8' standalone='yes'?>
<Relationships xmlns="http://schemas.openxmlformats.org/package/2006/relationships"><Relationship Id="rId1" Type="http://schemas.openxmlformats.org/officeDocument/2006/relationships/vmlDrawing" Target="../drawings/vmlDrawing9.vml"/><Relationship Id="rId2" Type="http://schemas.openxmlformats.org/officeDocument/2006/relationships/slideLayout" Target="../slideLayouts/slideLayout2.xml"/><Relationship Id="rId3" Type="http://schemas.openxmlformats.org/officeDocument/2006/relationships/oleObject" Target="../embeddings/oleObject11.bin"/><Relationship Id="rId4" Type="http://schemas.openxmlformats.org/officeDocument/2006/relationships/image" Target="../media/image27.emf"/></Relationships>
</file>

<file path=ppt/slides/_rels/slide53.xml.rels><?xml version='1.0' encoding='UTF-8' standalone='yes'?>
<Relationships xmlns="http://schemas.openxmlformats.org/package/2006/relationships"><Relationship Id="rId1" Type="http://schemas.openxmlformats.org/officeDocument/2006/relationships/vmlDrawing" Target="../drawings/vmlDrawing10.vml"/><Relationship Id="rId2" Type="http://schemas.openxmlformats.org/officeDocument/2006/relationships/slideLayout" Target="../slideLayouts/slideLayout2.xml"/><Relationship Id="rId3" Type="http://schemas.openxmlformats.org/officeDocument/2006/relationships/oleObject" Target="../embeddings/oleObject12.bin"/><Relationship Id="rId4" Type="http://schemas.openxmlformats.org/officeDocument/2006/relationships/image" Target="../media/image28.emf"/><Relationship Id="rId5" Type="http://schemas.openxmlformats.org/officeDocument/2006/relationships/oleObject" Target="../embeddings/oleObject13.bin"/><Relationship Id="rId6" Type="http://schemas.openxmlformats.org/officeDocument/2006/relationships/image" Target="../media/image29.emf"/><Relationship Id="rId7" Type="http://schemas.openxmlformats.org/officeDocument/2006/relationships/oleObject" Target="../embeddings/oleObject14.bin"/><Relationship Id="rId8" Type="http://schemas.openxmlformats.org/officeDocument/2006/relationships/image" Target="../media/image30.emf"/></Relationships>
</file>

<file path=ppt/slides/_rels/slide5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2_71131c9d65fa.png" /></ns0: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3_f3156cfa1597.png" /></ns0:Relationships>
</file>

<file path=ppt/slides/_rels/slide58.xml.rels><?xml version='1.0' encoding='UTF-8' standalone='yes'?>
<Relationships xmlns="http://schemas.openxmlformats.org/package/2006/relationships"><Relationship Id="rId1" Type="http://schemas.openxmlformats.org/officeDocument/2006/relationships/vmlDrawing" Target="../drawings/vmlDrawing11.vml"/><Relationship Id="rId2" Type="http://schemas.openxmlformats.org/officeDocument/2006/relationships/slideLayout" Target="../slideLayouts/slideLayout2.xml"/><Relationship Id="rId3" Type="http://schemas.openxmlformats.org/officeDocument/2006/relationships/oleObject" Target="../embeddings/oleObject15.bin"/><Relationship Id="rId4" Type="http://schemas.openxmlformats.org/officeDocument/2006/relationships/image" Target="../media/image33.emf"/></Relationships>
</file>

<file path=ppt/slides/_rels/slide59.xml.rels><?xml version='1.0' encoding='UTF-8' standalone='yes'?>
<Relationships xmlns="http://schemas.openxmlformats.org/package/2006/relationships"><Relationship Id="rId1" Type="http://schemas.openxmlformats.org/officeDocument/2006/relationships/vmlDrawing" Target="../drawings/vmlDrawing12.vml"/><Relationship Id="rId2" Type="http://schemas.openxmlformats.org/officeDocument/2006/relationships/slideLayout" Target="../slideLayouts/slideLayout2.xml"/><Relationship Id="rId3" Type="http://schemas.openxmlformats.org/officeDocument/2006/relationships/oleObject" Target="../embeddings/oleObject16.bin"/><Relationship Id="rId4" Type="http://schemas.openxmlformats.org/officeDocument/2006/relationships/image" Target="../media/image34.wmf"/><Relationship Id="rId5" Type="http://schemas.openxmlformats.org/officeDocument/2006/relationships/oleObject" Target="../embeddings/oleObject17.bin"/><Relationship Id="rId6" Type="http://schemas.openxmlformats.org/officeDocument/2006/relationships/image" Target="../media/image35.emf"/></Relationships>
</file>

<file path=ppt/slides/_rels/slide60.xml.rels><?xml version='1.0' encoding='UTF-8' standalone='yes'?>
<Relationships xmlns="http://schemas.openxmlformats.org/package/2006/relationships"><Relationship Id="rId1" Type="http://schemas.openxmlformats.org/officeDocument/2006/relationships/vmlDrawing" Target="../drawings/vmlDrawing13.vml"/><Relationship Id="rId2" Type="http://schemas.openxmlformats.org/officeDocument/2006/relationships/slideLayout" Target="../slideLayouts/slideLayout2.xml"/><Relationship Id="rId3" Type="http://schemas.openxmlformats.org/officeDocument/2006/relationships/oleObject" Target="../embeddings/oleObject18.bin"/><Relationship Id="rId4" Type="http://schemas.openxmlformats.org/officeDocument/2006/relationships/image" Target="../media/image36.w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vmlDrawing" Target="../drawings/vmlDrawing14.vml"/><Relationship Id="rId2" Type="http://schemas.openxmlformats.org/officeDocument/2006/relationships/slideLayout" Target="../slideLayouts/slideLayout2.xml"/><Relationship Id="rId3" Type="http://schemas.openxmlformats.org/officeDocument/2006/relationships/oleObject" Target="../embeddings/oleObject19.bin"/><Relationship Id="rId4" Type="http://schemas.openxmlformats.org/officeDocument/2006/relationships/image" Target="../media/image3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39_9cb70b73ec84.png" /></ns0:Relationships>
</file>

<file path=ppt/slides/_rels/slide71.xml.rels><?xml version='1.0' encoding='UTF-8' standalone='yes'?>
<Relationships xmlns="http://schemas.openxmlformats.org/package/2006/relationships"><Relationship Id="rId1" Type="http://schemas.openxmlformats.org/officeDocument/2006/relationships/vmlDrawing" Target="../drawings/vmlDrawing15.vml"/><Relationship Id="rId2" Type="http://schemas.openxmlformats.org/officeDocument/2006/relationships/slideLayout" Target="../slideLayouts/slideLayout2.xml"/><Relationship Id="rId3" Type="http://schemas.openxmlformats.org/officeDocument/2006/relationships/oleObject" Target="../embeddings/oleObject20.bin"/><Relationship Id="rId4" Type="http://schemas.openxmlformats.org/officeDocument/2006/relationships/image" Target="../media/image40.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1_1a3ddae462e3.png" /></ns0: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vmlDrawing" Target="../drawings/vmlDrawing16.vml"/><Relationship Id="rId2" Type="http://schemas.openxmlformats.org/officeDocument/2006/relationships/slideLayout" Target="../slideLayouts/slideLayout2.xml"/><Relationship Id="rId3" Type="http://schemas.openxmlformats.org/officeDocument/2006/relationships/oleObject" Target="../embeddings/oleObject21.bin"/><Relationship Id="rId4" Type="http://schemas.openxmlformats.org/officeDocument/2006/relationships/image" Target="../media/image42.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vmlDrawing" Target="../drawings/vmlDrawing17.vml"/><Relationship Id="rId2" Type="http://schemas.openxmlformats.org/officeDocument/2006/relationships/slideLayout" Target="../slideLayouts/slideLayout2.xml"/><Relationship Id="rId3" Type="http://schemas.openxmlformats.org/officeDocument/2006/relationships/oleObject" Target="../embeddings/oleObject22.bin"/><Relationship Id="rId4" Type="http://schemas.openxmlformats.org/officeDocument/2006/relationships/image" Target="../media/image43.w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4_bd98a336e058.png" /></ns0: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8_10c6e0b8bfc1.png" /></ns0: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49_d53ddbb9cfa9.png" /></ns0: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4_b9520547f717.png" /></ns0: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g"/><Relationship Id="rId3" Type="http://schemas.openxmlformats.org/officeDocument/2006/relationships/image" Target="../media/image55.jpg"/><Relationship Id="rId4" Type="http://schemas.openxmlformats.org/officeDocument/2006/relationships/image" Target="../media/image56.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jpeg"/><Relationship Id="rId3" Type="http://schemas.openxmlformats.org/officeDocument/2006/relationships/image" Target="../media/image58.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0_f0d9a4c1f285.png" /></ns0: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75.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2.jpe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6_1db0a3a1fa24.png" /></ns0:Relationships>
</file>

<file path=ppt/slides/_rels/slide13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4_b49eabebe9e9.png" /></ns0: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6_34bb882b9fc5.png" /></ns0: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77.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e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9_c008410f4c65.png" /></ns0: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9144" y="1605289"/>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6. kafli </a:t>
            </a:r>
            <a:r>
              <a:rPr lang="en-US" sz="2000" b="1" dirty="0">
                <a:solidFill>
                  <a:srgbClr val="212F62"/>
                </a:solidFill>
                <a:latin typeface="+mn-lt"/>
              </a:rPr>
              <a:t>Rafeindabygging og lotubundnir eiginleikar</a:t>
            </a:r>
          </a:p>
          <a:p>
            <a:pPr algn="ctr"/>
            <a:r>
              <a:rPr lang="en-US" sz="2000" b="1" dirty="0">
                <a:solidFill>
                  <a:srgbClr val="212F62"/>
                </a:solidFill>
                <a:latin typeface="+mn-lt"/>
              </a:rPr>
              <a:t>frumefna</a:t>
            </a:r>
          </a:p>
          <a:p>
            <a:pPr algn="ctr"/>
            <a:r>
              <a:rPr lang="en-US" sz="1600" cap="none" dirty="0">
                <a:solidFill>
                  <a:schemeClr val="tx1"/>
                </a:solidFill>
                <a:latin typeface="+mn-lt"/>
              </a:rPr>
              <a:t>PowerPoint-myndasýning</a:t>
            </a:r>
          </a:p>
        </p:txBody>
      </p:sp>
      <p:pic>
        <p:nvPicPr>
          <p:cNvPr id="6" name="Picture 5">
            <a:extLst>
              <a:ext uri="{FF2B5EF4-FFF2-40B4-BE49-F238E27FC236}">
                <a16:creationId xmlns:a16="http://schemas.microsoft.com/office/drawing/2014/main" id="{75603DC7-54E3-4910-A07D-50E8AC553924}"/>
              </a:ext>
            </a:extLst>
          </p:cNvPr>
          <p:cNvPicPr>
            <a:picLocks noChangeAspect="1"/>
          </p:cNvPicPr>
          <p:nvPr/>
        </p:nvPicPr>
        <p:blipFill>
          <a:blip r:embed="rId2" cstate="email">
            <a:extLst>
              <a:ext uri="{28A0092B-C50C-407E-A947-70E740481C1C}">
                <a14:useLocalDpi xmlns:a14="http://schemas.microsoft.com/office/drawing/2010/main" val="0"/>
              </a:ext>
            </a:extLst>
          </a:blip>
          <a:srcRect/>
          <a:stretch>
            <a:fillRect/>
          </a:stretch>
        </p:blipFill>
        <p:spPr>
          <a:xfrm>
            <a:off x="7017183" y="365986"/>
            <a:ext cx="1829055" cy="447737"/>
          </a:xfrm>
          <a:prstGeom prst="rect">
            <a:avLst/>
          </a:prstGeom>
        </p:spPr>
      </p:pic>
      <p:pic>
        <p:nvPicPr>
          <p:cNvPr id="8"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407965" y="2504061"/>
            <a:ext cx="2320268" cy="300269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a:lstStyle>
          <a:p>
            <a:pPr algn="ctr"/>
            <a:br>
              <a:rPr lang="en-US" sz="3600"/>
            </a:br>
            <a:r>
              <a:rPr lang="en-US" sz="3600"/>
              <a:t>CHEMISTRY 2e</a:t>
            </a:r>
            <a:endParaRPr lang="en-US" sz="3600" dirty="0"/>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Yfirlit kaflans</a:t>
            </a:r>
          </a:p>
        </p:txBody>
      </p:sp>
      <p:sp>
        <p:nvSpPr>
          <p:cNvPr id="3" name="Content Placeholder 2"/>
          <p:cNvSpPr>
            <a:spLocks noGrp="1"/>
          </p:cNvSpPr>
          <p:nvPr>
            <p:ph idx="1"/>
          </p:nvPr>
        </p:nvSpPr>
        <p:spPr>
          <a:xfrm>
            <a:off x="628650" y="955965"/>
            <a:ext cx="7886700" cy="4209924"/>
          </a:xfrm>
        </p:spPr>
        <p:txBody>
          <a:bodyPr/>
          <a:lstStyle/>
          <a:p>
            <a:r>
              <a:rPr lang="en-US" dirty="0"/>
              <a:t>6.1 Rafsegulorka</a:t>
            </a:r>
          </a:p>
          <a:p>
            <a:r>
              <a:rPr lang="en-US" dirty="0"/>
              <a:t>6.2 Bohr-líkanið</a:t>
            </a:r>
          </a:p>
          <a:p>
            <a:r>
              <a:rPr lang="en-US" dirty="0"/>
              <a:t>6.3 Þróun skammtafræðinnar</a:t>
            </a:r>
          </a:p>
          <a:p>
            <a:r>
              <a:rPr lang="en-US" dirty="0"/>
              <a:t>6.4 Rafeindabygging frumeinda (rafeindaskipan)</a:t>
            </a:r>
          </a:p>
          <a:p>
            <a:r>
              <a:rPr lang="en-US" dirty="0"/>
              <a:t>6.5 Lotubundnar breytingar á eiginleikum frumefna</a:t>
            </a:r>
          </a:p>
        </p:txBody>
      </p:sp>
    </p:spTree>
    <p:extLst>
      <p:ext uri="{BB962C8B-B14F-4D97-AF65-F5344CB8AC3E}">
        <p14:creationId xmlns:p14="http://schemas.microsoft.com/office/powerpoint/2010/main" val="673451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Num"/>
          <p:cNvSpPr>
            <a:spLocks noGrp="1"/>
          </p:cNvSpPr>
          <p:nvPr>
            <p:ph type="title"/>
          </p:nvPr>
        </p:nvSpPr>
        <p:spPr/>
        <p:txBody>
          <a:bodyPr/>
          <a:lstStyle/>
          <a:p>
            <a:r>
              <a:rPr lang="en-US" dirty="0"/>
              <a:t>Mynd 6.1</a:t>
            </a:r>
          </a:p>
        </p:txBody>
      </p:sp>
      <p:pic>
        <p:nvPicPr>
          <p:cNvPr id="2" name="Figure" descr="A photo is shown of the Crab Nebula."/>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76325" y="1105694"/>
            <a:ext cx="6991350" cy="3495675"/>
          </a:xfrm>
        </p:spPr>
      </p:pic>
      <p:sp>
        <p:nvSpPr>
          <p:cNvPr id="7" name="Figure Legend"/>
          <p:cNvSpPr>
            <a:spLocks noGrp="1"/>
          </p:cNvSpPr>
          <p:nvPr>
            <p:ph idx="13"/>
          </p:nvPr>
        </p:nvSpPr>
        <p:spPr/>
        <p:txBody>
          <a:bodyPr>
            <a:normAutofit/>
          </a:bodyPr>
          <a:lstStyle/>
          <a:p>
            <a:r>
              <a:rPr lang="en-US" sz="1600" dirty="0"/>
              <a:t>Krabbaþokan er mynduð úr leifum sprengistjörnu (sprengingu stjörnu). Hubble-geimsjónauki NASA tók þessa samsettu mynd. Mælingar á bylgjulengdum ljóssins sem þokan gefur frá sér gerðu stjörnufræðingum kleift að greina frumefnin í þokunni og sýndu að hún inniheldur tilteknar jónir, þar á meðal S</a:t>
            </a:r>
            <a:r>
              <a:rPr lang="en-US" sz="1600" baseline="30000" dirty="0"/>
              <a:t>+</a:t>
            </a:r>
            <a:r>
              <a:rPr lang="en-US" sz="1600" dirty="0"/>
              <a:t> (grænir þræðir) og O</a:t>
            </a:r>
            <a:r>
              <a:rPr lang="en-US" sz="1600" baseline="30000" dirty="0"/>
              <a:t>2+ </a:t>
            </a:r>
            <a:r>
              <a:rPr lang="en-US" sz="1600" dirty="0"/>
              <a:t>(rauðir þræðir). (mynd: breytt eftir verki NASA og ESA)</a:t>
            </a:r>
          </a:p>
        </p:txBody>
      </p:sp>
    </p:spTree>
    <p:extLst>
      <p:ext uri="{BB962C8B-B14F-4D97-AF65-F5344CB8AC3E}">
        <p14:creationId xmlns:p14="http://schemas.microsoft.com/office/powerpoint/2010/main" val="1876367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Námsmarkmið</a:t>
            </a:r>
          </a:p>
        </p:txBody>
      </p:sp>
      <p:sp>
        <p:nvSpPr>
          <p:cNvPr id="3" name="Content Placeholder 2"/>
          <p:cNvSpPr>
            <a:spLocks noGrp="1"/>
          </p:cNvSpPr>
          <p:nvPr>
            <p:ph idx="1"/>
          </p:nvPr>
        </p:nvSpPr>
        <p:spPr>
          <a:xfrm>
            <a:off x="628650" y="955965"/>
            <a:ext cx="7886700" cy="4398460"/>
          </a:xfrm>
        </p:spPr>
        <p:txBody>
          <a:bodyPr/>
          <a:lstStyle/>
          <a:p>
            <a:r>
              <a:rPr lang="en-US" dirty="0"/>
              <a:t>6.1 Rafsegulorka</a:t>
            </a:r>
          </a:p>
          <a:p>
            <a:pPr lvl="1"/>
            <a:r>
              <a:rPr lang="en-US" dirty="0"/>
              <a:t>Útskýra grunneiginleika bylgna, þar á meðal ferðabylgjur og stöðubylgjur</a:t>
            </a:r>
          </a:p>
          <a:p>
            <a:pPr lvl="1"/>
            <a:r>
              <a:rPr lang="en-US" dirty="0"/>
              <a:t>Lýsa bylgjueðli ljóss</a:t>
            </a:r>
          </a:p>
          <a:p>
            <a:pPr lvl="1"/>
            <a:r>
              <a:rPr lang="en-US" dirty="0"/>
              <a:t>Nota viðeigandi jöfnur til að reikna tengda eiginleika ljósbylgna, svo sem tíðni, bylgjulengd og orku</a:t>
            </a:r>
          </a:p>
          <a:p>
            <a:pPr lvl="1"/>
            <a:r>
              <a:rPr lang="en-US" dirty="0"/>
              <a:t>Gera greinarmun á línulitrófum og samfelldum útgeislunarlitrófum</a:t>
            </a:r>
          </a:p>
          <a:p>
            <a:pPr lvl="1"/>
            <a:r>
              <a:rPr lang="en-US" dirty="0"/>
              <a:t>Lýsa agnaeðli ljóss</a:t>
            </a:r>
          </a:p>
        </p:txBody>
      </p:sp>
    </p:spTree>
    <p:extLst>
      <p:ext uri="{BB962C8B-B14F-4D97-AF65-F5344CB8AC3E}">
        <p14:creationId xmlns:p14="http://schemas.microsoft.com/office/powerpoint/2010/main" val="2013576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Rafsegulorka</a:t>
            </a:r>
          </a:p>
        </p:txBody>
      </p:sp>
      <p:sp>
        <p:nvSpPr>
          <p:cNvPr id="3" name="Content Placeholder 2"/>
          <p:cNvSpPr>
            <a:spLocks noGrp="1"/>
          </p:cNvSpPr>
          <p:nvPr>
            <p:ph idx="1"/>
          </p:nvPr>
        </p:nvSpPr>
        <p:spPr>
          <a:xfrm>
            <a:off x="628650" y="955965"/>
            <a:ext cx="7886700" cy="4473874"/>
          </a:xfrm>
        </p:spPr>
        <p:txBody>
          <a:bodyPr/>
          <a:lstStyle/>
          <a:p>
            <a:r>
              <a:rPr lang="en-US" dirty="0"/>
              <a:t>Eðli ljóss hefur verið viðfangsefni rannsókna frá fornöld. </a:t>
            </a:r>
          </a:p>
          <a:p>
            <a:endParaRPr lang="en-US" dirty="0"/>
          </a:p>
          <a:p>
            <a:r>
              <a:rPr lang="en-US" dirty="0"/>
              <a:t> Á sautjándu öld sýndi Isaac Newton fram á að: </a:t>
            </a:r>
          </a:p>
          <a:p>
            <a:pPr lvl="1"/>
            <a:r>
              <a:rPr lang="en-US" dirty="0"/>
              <a:t>Hvítt ljós er samsett úr einstökum litum regnbogans. </a:t>
            </a:r>
          </a:p>
          <a:p>
            <a:pPr lvl="1"/>
            <a:r>
              <a:rPr lang="en-US" dirty="0"/>
              <a:t>Ljós væri myndað úr straumum afar smárra agna sem ferðast á miklum hraða samkvæmt hreyfilögmálum Newtons. </a:t>
            </a:r>
          </a:p>
          <a:p>
            <a:endParaRPr lang="en-US" dirty="0"/>
          </a:p>
        </p:txBody>
      </p:sp>
    </p:spTree>
    <p:extLst>
      <p:ext uri="{BB962C8B-B14F-4D97-AF65-F5344CB8AC3E}">
        <p14:creationId xmlns:p14="http://schemas.microsoft.com/office/powerpoint/2010/main" val="2970225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a:t>
            </a:r>
          </a:p>
        </p:txBody>
      </p:sp>
      <p:sp>
        <p:nvSpPr>
          <p:cNvPr id="3" name="Content Placeholder 2"/>
          <p:cNvSpPr>
            <a:spLocks noGrp="1"/>
          </p:cNvSpPr>
          <p:nvPr>
            <p:ph idx="1"/>
          </p:nvPr>
        </p:nvSpPr>
        <p:spPr>
          <a:xfrm>
            <a:off x="628650" y="955965"/>
            <a:ext cx="7886700" cy="4643557"/>
          </a:xfrm>
        </p:spPr>
        <p:txBody>
          <a:bodyPr>
            <a:normAutofit/>
          </a:bodyPr>
          <a:lstStyle/>
          <a:p>
            <a:r>
              <a:rPr lang="en-US" dirty="0"/>
              <a:t>Snemma á nítjándu öld sýndi Thomas Young að: </a:t>
            </a:r>
          </a:p>
          <a:p>
            <a:pPr lvl="1"/>
            <a:r>
              <a:rPr lang="en-US" dirty="0"/>
              <a:t>Ljós sem fór um þröngar rifur með stuttu millibili myndaði samliðunarmynstur</a:t>
            </a:r>
          </a:p>
          <a:p>
            <a:pPr lvl="1"/>
            <a:r>
              <a:rPr lang="en-US" dirty="0"/>
              <a:t>Var ekki hægt að skýra með newtonskum ögnum en auðvelt var að skýra með bylgjum</a:t>
            </a:r>
          </a:p>
          <a:p>
            <a:endParaRPr lang="en-US" dirty="0"/>
          </a:p>
          <a:p>
            <a:r>
              <a:rPr lang="en-US" dirty="0"/>
              <a:t>James Clerk Maxwell:</a:t>
            </a:r>
          </a:p>
          <a:p>
            <a:pPr lvl="1"/>
            <a:r>
              <a:rPr lang="en-US" dirty="0"/>
              <a:t>Ljós var sýnilegi hluti víðfeðms litrófs rafsegulbylgna.</a:t>
            </a:r>
          </a:p>
          <a:p>
            <a:endParaRPr lang="en-US" dirty="0"/>
          </a:p>
          <a:p>
            <a:r>
              <a:rPr lang="en-US" dirty="0"/>
              <a:t>Agnir og bylgjur tengjast á grundvallarstigi sem kallast </a:t>
            </a:r>
            <a:r>
              <a:rPr lang="en-US" b="1" dirty="0"/>
              <a:t>bylgju- og agnaeðli</a:t>
            </a:r>
            <a:r>
              <a:rPr lang="en-US" dirty="0"/>
              <a:t>.</a:t>
            </a:r>
          </a:p>
          <a:p>
            <a:endParaRPr lang="en-US" dirty="0"/>
          </a:p>
        </p:txBody>
      </p:sp>
    </p:spTree>
    <p:extLst>
      <p:ext uri="{BB962C8B-B14F-4D97-AF65-F5344CB8AC3E}">
        <p14:creationId xmlns:p14="http://schemas.microsoft.com/office/powerpoint/2010/main" val="2704188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Bylgjur</a:t>
            </a:r>
          </a:p>
        </p:txBody>
      </p:sp>
      <p:sp>
        <p:nvSpPr>
          <p:cNvPr id="3" name="Content Placeholder 2"/>
          <p:cNvSpPr>
            <a:spLocks noGrp="1"/>
          </p:cNvSpPr>
          <p:nvPr>
            <p:ph idx="1"/>
          </p:nvPr>
        </p:nvSpPr>
        <p:spPr>
          <a:xfrm>
            <a:off x="628650" y="955965"/>
            <a:ext cx="7886700" cy="4803812"/>
          </a:xfrm>
        </p:spPr>
        <p:txBody>
          <a:bodyPr/>
          <a:lstStyle/>
          <a:p>
            <a:r>
              <a:rPr lang="en-US" dirty="0"/>
              <a:t/>
            </a:r>
            <a:r>
              <a:rPr lang="en-US" b="1" dirty="0"/>
              <a:t>bylgja</a:t>
            </a:r>
            <a:r>
              <a:rPr lang="en-US" dirty="0"/>
              <a:t> er sveifla eða reglubundin hreyfing sem getur flutt orku frá einum stað í rúminu til annars. </a:t>
            </a:r>
          </a:p>
          <a:p>
            <a:endParaRPr lang="en-US" dirty="0"/>
          </a:p>
          <a:p>
            <a:r>
              <a:rPr lang="en-US" dirty="0"/>
              <a:t>Dæmi um bylgjur:</a:t>
            </a:r>
          </a:p>
          <a:p>
            <a:pPr lvl="1"/>
            <a:r>
              <a:rPr lang="en-US" dirty="0"/>
              <a:t>Að hrista enda á reipi</a:t>
            </a:r>
          </a:p>
          <a:p>
            <a:pPr lvl="1"/>
            <a:r>
              <a:rPr lang="en-US" dirty="0"/>
              <a:t>Smásteini sleppt í tjörn</a:t>
            </a:r>
          </a:p>
          <a:p>
            <a:pPr lvl="1"/>
            <a:r>
              <a:rPr lang="en-US" dirty="0"/>
              <a:t>Útþensla lofts sem fylgir eldingu</a:t>
            </a:r>
          </a:p>
          <a:p>
            <a:endParaRPr lang="en-US" dirty="0"/>
          </a:p>
          <a:p>
            <a:r>
              <a:rPr lang="en-US" dirty="0"/>
              <a:t>Í hverju þessara tilvika flyst hreyfiorka í gegnum efni (reipi, vatn eða loft) á meðan efnið helst í meginatriðum á sínum stað.</a:t>
            </a:r>
          </a:p>
          <a:p>
            <a:endParaRPr lang="en-US" dirty="0"/>
          </a:p>
        </p:txBody>
      </p:sp>
    </p:spTree>
    <p:extLst>
      <p:ext uri="{BB962C8B-B14F-4D97-AF65-F5344CB8AC3E}">
        <p14:creationId xmlns:p14="http://schemas.microsoft.com/office/powerpoint/2010/main" val="3445062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Ljóshraði</a:t>
            </a:r>
          </a:p>
        </p:txBody>
      </p:sp>
      <p:sp>
        <p:nvSpPr>
          <p:cNvPr id="3" name="Content Placeholder 2"/>
          <p:cNvSpPr>
            <a:spLocks noGrp="1"/>
          </p:cNvSpPr>
          <p:nvPr>
            <p:ph idx="1"/>
          </p:nvPr>
        </p:nvSpPr>
        <p:spPr>
          <a:xfrm>
            <a:off x="628650" y="955965"/>
            <a:ext cx="7886700" cy="4775532"/>
          </a:xfrm>
        </p:spPr>
        <p:txBody>
          <a:bodyPr>
            <a:normAutofit/>
          </a:bodyPr>
          <a:lstStyle/>
          <a:p>
            <a:r>
              <a:rPr lang="en-US" dirty="0"/>
              <a:t>Bylgjur eru ekki bundnar við að ferðast aðeins í gegnum efni.</a:t>
            </a:r>
          </a:p>
          <a:p>
            <a:endParaRPr lang="en-US" dirty="0"/>
          </a:p>
          <a:p>
            <a:r>
              <a:rPr lang="en-US" dirty="0"/>
              <a:t>Rafsegulbylgjur samanstanda af rafsviði sem sveiflast í takt við hornrétt segulsvið, og bæði sviðin eru hornrétt á útbreiðslustefnuna. </a:t>
            </a:r>
          </a:p>
          <a:p>
            <a:endParaRPr lang="en-US" dirty="0"/>
          </a:p>
          <a:p>
            <a:r>
              <a:rPr lang="en-US" dirty="0"/>
              <a:t>Rafsegulbylgjur geta ferðast um lofttæmi með jöfnum hraða.</a:t>
            </a:r>
          </a:p>
          <a:p>
            <a:endParaRPr lang="en-US" dirty="0"/>
          </a:p>
          <a:p>
            <a:r>
              <a:rPr lang="en-US" dirty="0"/>
              <a:t>Þessi hraði er kallaður ljóshraði (c).</a:t>
            </a:r>
          </a:p>
          <a:p>
            <a:endParaRPr lang="en-US" dirty="0"/>
          </a:p>
          <a:p>
            <a:pPr marL="0" indent="0" algn="ctr">
              <a:buNone/>
            </a:pPr>
            <a:r>
              <a:rPr lang="en-US" sz="2000" i="1" dirty="0">
                <a:solidFill>
                  <a:schemeClr val="accent5"/>
                </a:solidFill>
              </a:rPr>
              <a:t>c</a:t>
            </a:r>
            <a:r>
              <a:rPr lang="en-US" sz="2000" dirty="0">
                <a:solidFill>
                  <a:schemeClr val="accent5"/>
                </a:solidFill>
              </a:rPr>
              <a:t> = 2.998 × 10</a:t>
            </a:r>
            <a:r>
              <a:rPr lang="en-US" sz="2000" baseline="30000" dirty="0">
                <a:solidFill>
                  <a:schemeClr val="accent5"/>
                </a:solidFill>
              </a:rPr>
              <a:t>8</a:t>
            </a:r>
            <a:r>
              <a:rPr lang="en-US" sz="2000" dirty="0">
                <a:solidFill>
                  <a:schemeClr val="accent5"/>
                </a:solidFill>
              </a:rPr>
              <a:t> m/s</a:t>
            </a:r>
            <a:endParaRPr lang="en-US" sz="2000" dirty="0">
              <a:solidFill>
                <a:schemeClr val="accent5"/>
              </a:solidFill>
              <a:cs typeface="MS PGothic" pitchFamily="34" charset="-128"/>
            </a:endParaRPr>
          </a:p>
          <a:p>
            <a:endParaRPr lang="en-US" dirty="0"/>
          </a:p>
        </p:txBody>
      </p:sp>
    </p:spTree>
    <p:extLst>
      <p:ext uri="{BB962C8B-B14F-4D97-AF65-F5344CB8AC3E}">
        <p14:creationId xmlns:p14="http://schemas.microsoft.com/office/powerpoint/2010/main" val="2908882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Eiginleikar bylgna</a:t>
            </a:r>
          </a:p>
        </p:txBody>
      </p:sp>
      <p:sp>
        <p:nvSpPr>
          <p:cNvPr id="3" name="Content Placeholder 2"/>
          <p:cNvSpPr>
            <a:spLocks noGrp="1"/>
          </p:cNvSpPr>
          <p:nvPr>
            <p:ph idx="1"/>
          </p:nvPr>
        </p:nvSpPr>
        <p:spPr>
          <a:xfrm>
            <a:off x="628650" y="955965"/>
            <a:ext cx="7886700" cy="5199738"/>
          </a:xfrm>
        </p:spPr>
        <p:txBody>
          <a:bodyPr/>
          <a:lstStyle/>
          <a:p>
            <a:r>
              <a:rPr lang="en-US" dirty="0"/>
              <a:t>Allar bylgjur einkennast af eftirfarandi:</a:t>
            </a:r>
          </a:p>
          <a:p>
            <a:endParaRPr lang="en-US" dirty="0"/>
          </a:p>
          <a:p>
            <a:pPr marL="457200" indent="-457200">
              <a:buFont typeface="+mj-lt"/>
              <a:buAutoNum type="arabicParenR"/>
            </a:pPr>
            <a:r>
              <a:rPr lang="en-US" dirty="0"/>
              <a:t>Bylgjulengd (λ)</a:t>
            </a:r>
          </a:p>
          <a:p>
            <a:pPr lvl="1"/>
            <a:r>
              <a:rPr lang="en-US" dirty="0"/>
              <a:t>Fjarlægðin milli tveggja samliggjandi toppa eða dala í bylgju</a:t>
            </a:r>
          </a:p>
          <a:p>
            <a:endParaRPr lang="en-US" dirty="0"/>
          </a:p>
          <a:p>
            <a:pPr marL="457200" indent="-457200">
              <a:buFont typeface="+mj-lt"/>
              <a:buAutoNum type="arabicParenR" startAt="2"/>
            </a:pPr>
            <a:r>
              <a:rPr lang="en-US" dirty="0"/>
              <a:t>Tíðni </a:t>
            </a:r>
            <a:r>
              <a:rPr lang="en-US" dirty="0">
                <a:solidFill>
                  <a:schemeClr val="accent5"/>
                </a:solidFill>
              </a:rPr>
              <a:t>(</a:t>
            </a:r>
            <a:r>
              <a:rPr lang="en-US" dirty="0">
                <a:solidFill>
                  <a:schemeClr val="accent5"/>
                </a:solidFill>
                <a:latin typeface="Symbol" pitchFamily="-110" charset="2"/>
                <a:ea typeface="Osaka" pitchFamily="-110" charset="-128"/>
                <a:cs typeface="Osaka" pitchFamily="-110" charset="-128"/>
              </a:rPr>
              <a:t>n</a:t>
            </a:r>
            <a:r>
              <a:rPr lang="en-US" dirty="0"/>
              <a:t>)</a:t>
            </a:r>
          </a:p>
          <a:p>
            <a:pPr lvl="1"/>
            <a:r>
              <a:rPr lang="en-US" dirty="0"/>
              <a:t>Fjöldi samfelldra bylgjulengda sem fara fram hjá tilteknum punkti á tímaeiningu </a:t>
            </a:r>
          </a:p>
          <a:p>
            <a:endParaRPr lang="en-US" dirty="0"/>
          </a:p>
          <a:p>
            <a:pPr marL="457200" indent="-457200">
              <a:buFont typeface="+mj-lt"/>
              <a:buAutoNum type="arabicParenR" startAt="3"/>
            </a:pPr>
            <a:r>
              <a:rPr lang="en-US" dirty="0"/>
              <a:t>Sveifluvídd</a:t>
            </a:r>
          </a:p>
          <a:p>
            <a:pPr lvl="1"/>
            <a:r>
              <a:rPr lang="en-US" dirty="0"/>
              <a:t>Helmingur fjarlægðarinnar milli toppa og dala </a:t>
            </a:r>
          </a:p>
          <a:p>
            <a:endParaRPr lang="en-US" dirty="0"/>
          </a:p>
        </p:txBody>
      </p:sp>
    </p:spTree>
    <p:extLst>
      <p:ext uri="{BB962C8B-B14F-4D97-AF65-F5344CB8AC3E}">
        <p14:creationId xmlns:p14="http://schemas.microsoft.com/office/powerpoint/2010/main" val="2121504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Tíðni</a:t>
            </a:r>
          </a:p>
        </p:txBody>
      </p:sp>
      <p:sp>
        <p:nvSpPr>
          <p:cNvPr id="3" name="Content Placeholder 2"/>
          <p:cNvSpPr>
            <a:spLocks noGrp="1"/>
          </p:cNvSpPr>
          <p:nvPr>
            <p:ph idx="1"/>
          </p:nvPr>
        </p:nvSpPr>
        <p:spPr>
          <a:xfrm>
            <a:off x="628650" y="955965"/>
            <a:ext cx="7886700" cy="4455021"/>
          </a:xfrm>
        </p:spPr>
        <p:txBody>
          <a:bodyPr/>
          <a:lstStyle/>
          <a:p>
            <a:r>
              <a:rPr lang="en-US" dirty="0"/>
              <a:t>Eining tíðni, gefin upp sem sveiflur á sekúndu (s</a:t>
            </a:r>
            <a:r>
              <a:rPr lang="en-US" baseline="30000" dirty="0"/>
              <a:t>−1</a:t>
            </a:r>
            <a:r>
              <a:rPr lang="en-US" dirty="0"/>
              <a:t>), er </a:t>
            </a:r>
            <a:r>
              <a:rPr lang="en-US" b="1" dirty="0"/>
              <a:t>hertz (Hz)</a:t>
            </a:r>
            <a:r>
              <a:rPr lang="en-US" dirty="0"/>
              <a:t>.</a:t>
            </a:r>
            <a:r>
              <a:rPr lang="en-US" b="1" dirty="0"/>
              <a:t> </a:t>
            </a:r>
          </a:p>
          <a:p>
            <a:endParaRPr lang="en-US" dirty="0"/>
          </a:p>
          <a:p>
            <a:r>
              <a:rPr lang="en-US" dirty="0"/>
              <a:t> Algeng margfeldi af hertzi eru oft notuð.</a:t>
            </a:r>
          </a:p>
          <a:p>
            <a:pPr lvl="1">
              <a:buClr>
                <a:schemeClr val="tx1"/>
              </a:buClr>
            </a:pPr>
            <a:r>
              <a:rPr lang="en-US" dirty="0"/>
              <a:t>Megahertz, (1 MHz = 1 × 10</a:t>
            </a:r>
            <a:r>
              <a:rPr lang="en-US" baseline="30000" dirty="0"/>
              <a:t>6</a:t>
            </a:r>
            <a:r>
              <a:rPr lang="en-US" dirty="0"/>
              <a:t> Hz) </a:t>
            </a:r>
          </a:p>
          <a:p>
            <a:pPr lvl="1">
              <a:buClr>
                <a:schemeClr val="tx1"/>
              </a:buClr>
            </a:pPr>
            <a:r>
              <a:rPr lang="en-US" dirty="0"/>
              <a:t>Gigahertz (1 GHz = 1 × 10</a:t>
            </a:r>
            <a:r>
              <a:rPr lang="en-US" baseline="30000" dirty="0"/>
              <a:t>9</a:t>
            </a:r>
            <a:r>
              <a:rPr lang="en-US" dirty="0"/>
              <a:t> Hz)</a:t>
            </a:r>
            <a:endParaRPr lang="en-US" dirty="0">
              <a:ea typeface="Osaka" pitchFamily="-110" charset="-128"/>
              <a:cs typeface="Osaka" pitchFamily="-110" charset="-128"/>
            </a:endParaRPr>
          </a:p>
          <a:p>
            <a:endParaRPr lang="en-US" dirty="0"/>
          </a:p>
        </p:txBody>
      </p:sp>
    </p:spTree>
    <p:extLst>
      <p:ext uri="{BB962C8B-B14F-4D97-AF65-F5344CB8AC3E}">
        <p14:creationId xmlns:p14="http://schemas.microsoft.com/office/powerpoint/2010/main" val="202420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Bylgjulengd, tíðni og hraði</a:t>
            </a:r>
          </a:p>
        </p:txBody>
      </p:sp>
      <p:sp>
        <p:nvSpPr>
          <p:cNvPr id="3" name="Content Placeholder 2"/>
          <p:cNvSpPr>
            <a:spLocks noGrp="1"/>
          </p:cNvSpPr>
          <p:nvPr>
            <p:ph idx="1"/>
          </p:nvPr>
        </p:nvSpPr>
        <p:spPr>
          <a:xfrm>
            <a:off x="628650" y="955965"/>
            <a:ext cx="7886700" cy="4832093"/>
          </a:xfrm>
        </p:spPr>
        <p:txBody>
          <a:bodyPr/>
          <a:lstStyle/>
          <a:p>
            <a:r>
              <a:rPr lang="en-US" dirty="0"/>
              <a:t>Margfeldi bylgjulengdar bylgju (</a:t>
            </a:r>
            <a:r>
              <a:rPr lang="en-US" i="1" dirty="0"/>
              <a:t>λ</a:t>
            </a:r>
            <a:r>
              <a:rPr lang="en-US" dirty="0"/>
              <a:t>) og tíðni hennar (</a:t>
            </a:r>
            <a:r>
              <a:rPr lang="en-US" i="1" dirty="0"/>
              <a:t>ν</a:t>
            </a:r>
            <a:r>
              <a:rPr lang="en-US" dirty="0"/>
              <a:t>),</a:t>
            </a:r>
            <a:r>
              <a:rPr lang="en-US" i="1" dirty="0"/>
              <a:t> </a:t>
            </a:r>
            <a:r>
              <a:rPr lang="en-US" i="1" dirty="0" err="1"/>
              <a:t>λν</a:t>
            </a:r>
            <a:r>
              <a:rPr lang="en-US" dirty="0"/>
              <a:t>, er hraði bylgjunnar. </a:t>
            </a:r>
          </a:p>
          <a:p>
            <a:endParaRPr lang="en-US" dirty="0"/>
          </a:p>
          <a:p>
            <a:r>
              <a:rPr lang="en-US" dirty="0"/>
              <a:t> Því gildir fyrir rafsegulgeislun í lofttæmi:</a:t>
            </a:r>
          </a:p>
          <a:p>
            <a:pPr marL="0" indent="0">
              <a:buNone/>
            </a:pPr>
            <a:endParaRPr lang="en-US" dirty="0"/>
          </a:p>
          <a:p>
            <a:pPr marL="0" indent="0" algn="ctr">
              <a:buNone/>
            </a:pPr>
            <a:r>
              <a:rPr lang="en-US" i="1" dirty="0"/>
              <a:t>c</a:t>
            </a:r>
            <a:r>
              <a:rPr lang="en-US" dirty="0"/>
              <a:t> = 2.998 × </a:t>
            </a:r>
            <a:r>
              <a:rPr lang="en-US" sz="2000" dirty="0"/>
              <a:t>10</a:t>
            </a:r>
            <a:r>
              <a:rPr lang="en-US" sz="2000" baseline="30000" dirty="0"/>
              <a:t>8</a:t>
            </a:r>
            <a:r>
              <a:rPr lang="en-US" dirty="0"/>
              <a:t> m/s = </a:t>
            </a:r>
            <a:r>
              <a:rPr lang="en-US" i="1" dirty="0" err="1"/>
              <a:t>λν</a:t>
            </a:r>
            <a:endParaRPr lang="en-US" i="1" dirty="0"/>
          </a:p>
          <a:p>
            <a:endParaRPr lang="en-US" dirty="0"/>
          </a:p>
          <a:p>
            <a:r>
              <a:rPr lang="en-US" dirty="0"/>
              <a:t> Bylgjulengd og tíðni eru </a:t>
            </a:r>
            <a:r>
              <a:rPr lang="en-US" i="1" dirty="0"/>
              <a:t>í öfugu hlutfalli</a:t>
            </a:r>
            <a:r>
              <a:rPr lang="en-US" dirty="0"/>
              <a:t>:</a:t>
            </a:r>
          </a:p>
          <a:p>
            <a:pPr lvl="1"/>
            <a:r>
              <a:rPr lang="en-US" dirty="0"/>
              <a:t>Þegar bylgjulengdin eykst minnkar tíðnin og öfugt. </a:t>
            </a:r>
          </a:p>
          <a:p>
            <a:endParaRPr lang="en-US" dirty="0"/>
          </a:p>
        </p:txBody>
      </p:sp>
    </p:spTree>
    <p:extLst>
      <p:ext uri="{BB962C8B-B14F-4D97-AF65-F5344CB8AC3E}">
        <p14:creationId xmlns:p14="http://schemas.microsoft.com/office/powerpoint/2010/main" val="2414975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a:t>
            </a:r>
          </a:p>
        </p:txBody>
      </p:sp>
      <p:sp>
        <p:nvSpPr>
          <p:cNvPr id="7" name="Figure Legend"/>
          <p:cNvSpPr>
            <a:spLocks noGrp="1"/>
          </p:cNvSpPr>
          <p:nvPr>
            <p:ph idx="13"/>
          </p:nvPr>
        </p:nvSpPr>
        <p:spPr/>
        <p:txBody>
          <a:bodyPr>
            <a:normAutofit/>
          </a:bodyPr>
          <a:lstStyle/>
          <a:p>
            <a:r>
              <a:rPr lang="en-US" sz="1600" dirty="0"/>
              <a:t>Einvíðar sínusbylgjur sýna sambandið milli bylgjulengdar, tíðni og hraða. Bylgjan með stystu bylgjulengdina hefur hæstu tíðnina. Útslag er helmingur hæðar bylgjunnar frá toppi til dals.</a:t>
            </a:r>
          </a:p>
        </p:txBody>
      </p:sp>
      <p:pic>
        <p:nvPicPr>
          <p:cNvPr id="21506" name="Picture 2" descr="This figure includes 5 one-dimensional sinusoidal waves in two columns. The column on the left includes three waves, and the column on the right includes two waves. In each column, dashed vertical line segments extend down the left and right sides of the column. A right pointing arrow extends from the left dashed line to the right dashed line in both columns and is labeled,“Distance traveled in 1 second.” The waves all begin on the left side at a crest. The wave at the upper left shows 3 peaks to the right of the starting point. A bracket labeled,“lambda subscript 1,” extends upward from the second and third peaks. Beneath this wave is the label,“nu subscript 1 equals 4 cycles per second equals 3 hertz.” The wave below has six peaks to the right of the starting point with a bracket similarly connecting the third and fourth peaks which is labeled,“lambda subscript 2.” Beneath this wave is the label,“nu subscript 2 equals 8 cycles per second equals 6 hertz” The third wave in the column has twelve peaks to the right of the starting point with a bracket similarly connecting the seventh and eighth peaks which is labeled,“lambda subscript 3.” Beneath this wave is the label,“nu subscript 3 equals 12 cycles per second equals 12 hertz.” All waves in this column appear to have the same vertical distance from peak to trough. In the second column, the two waves are similarly shown, but lack the lambda labels. The top wave in this column has a greater vertical distance between the peaks and troughs and is labeled,“Higher amplitude.” The wave beneath it has a lesser distance between the peaks and troughs and is labeled,“Lower amplitud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006311" y="1255336"/>
            <a:ext cx="6889064" cy="3354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96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Rafsegulrófið</a:t>
            </a:r>
          </a:p>
        </p:txBody>
      </p:sp>
      <p:sp>
        <p:nvSpPr>
          <p:cNvPr id="3" name="Content Placeholder 2"/>
          <p:cNvSpPr>
            <a:spLocks noGrp="1"/>
          </p:cNvSpPr>
          <p:nvPr>
            <p:ph idx="1"/>
          </p:nvPr>
        </p:nvSpPr>
        <p:spPr/>
        <p:txBody>
          <a:bodyPr/>
          <a:lstStyle/>
          <a:p>
            <a:r>
              <a:rPr lang="en-US" dirty="0"/>
              <a:t>Rafsegullitrófið </a:t>
            </a:r>
            <a:r>
              <a:rPr lang="en-US" b="1" dirty="0"/>
              <a:t>rafsegulróf </a:t>
            </a:r>
            <a:r>
              <a:rPr lang="en-US" dirty="0"/>
              <a:t>er svið allra tegunda rafsegulgeislunar.</a:t>
            </a:r>
          </a:p>
          <a:p>
            <a:endParaRPr lang="en-US" dirty="0"/>
          </a:p>
          <a:p>
            <a:r>
              <a:rPr lang="en-US" dirty="0"/>
              <a:t>Sýnilegt ljós er aðeins lítill hluti rafsegullitrófsins. </a:t>
            </a:r>
          </a:p>
          <a:p>
            <a:endParaRPr lang="en-US" dirty="0"/>
          </a:p>
          <a:p>
            <a:r>
              <a:rPr lang="en-US" dirty="0"/>
              <a:t>Hver litur sýnilegs ljóss hefur tilteknar tíðnir og bylgjulengdir. </a:t>
            </a:r>
          </a:p>
          <a:p>
            <a:endParaRPr lang="en-US" dirty="0"/>
          </a:p>
        </p:txBody>
      </p:sp>
    </p:spTree>
    <p:extLst>
      <p:ext uri="{BB962C8B-B14F-4D97-AF65-F5344CB8AC3E}">
        <p14:creationId xmlns:p14="http://schemas.microsoft.com/office/powerpoint/2010/main" val="108694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a:t>
            </a:r>
          </a:p>
        </p:txBody>
      </p:sp>
      <p:sp>
        <p:nvSpPr>
          <p:cNvPr id="7" name="Figure Legend"/>
          <p:cNvSpPr>
            <a:spLocks noGrp="1"/>
          </p:cNvSpPr>
          <p:nvPr>
            <p:ph idx="13"/>
          </p:nvPr>
        </p:nvSpPr>
        <p:spPr>
          <a:xfrm>
            <a:off x="628650" y="4918365"/>
            <a:ext cx="7886700" cy="1407021"/>
          </a:xfrm>
        </p:spPr>
        <p:txBody>
          <a:bodyPr>
            <a:normAutofit fontScale="85000" lnSpcReduction="20000"/>
          </a:bodyPr>
          <a:lstStyle/>
          <a:p>
            <a:r>
              <a:rPr lang="en-US" sz="1600" dirty="0"/>
              <a:t>Hlutar rafsegullitrófsins eru sýndir í röð minnkandi tíðni og vaxandi bylgjulengdar. (mynd „Geimgeisli": breytt eftir verki NASA; mynd „PET-skönnun": breytt eftir verki National Institute of Health; mynd „Röntgengeisli": breytt eftir verki Dr. </a:t>
            </a:r>
            <a:r>
              <a:rPr lang="en-US" sz="1600" dirty="0" err="1"/>
              <a:t>Jochen</a:t>
            </a:r>
            <a:r>
              <a:rPr lang="en-US" sz="1600" dirty="0"/>
              <a:t> </a:t>
            </a:r>
            <a:r>
              <a:rPr lang="en-US" sz="1600" dirty="0" err="1"/>
              <a:t>Lengerke</a:t>
            </a:r>
            <a:r>
              <a:rPr lang="en-US" sz="1600" dirty="0"/>
              <a:t>; mynd „Tannlækningaljósherðing": breytt eftir verki Department of the Navy; mynd „Nætursjón": breytt eftir verki Department of the Army; mynd „Fjarstýring": breytt eftir verki Emilian Robert </a:t>
            </a:r>
            <a:r>
              <a:rPr lang="en-US" sz="1600" dirty="0" err="1"/>
              <a:t>Vicol</a:t>
            </a:r>
            <a:r>
              <a:rPr lang="en-US" sz="1600" dirty="0"/>
              <a:t>; mynd „Farsími": breytt eftir verki Brett Jordan; mynd „Örbylgjuofn": breytt eftir verki Billy </a:t>
            </a:r>
            <a:r>
              <a:rPr lang="en-US" sz="1600" dirty="0" err="1"/>
              <a:t>Mabray</a:t>
            </a:r>
            <a:r>
              <a:rPr lang="en-US" sz="1600" dirty="0"/>
              <a:t>; mynd „Ómskoðun": breytt eftir verki Jane Whitney; mynd „AM-útvarp": breytt eftir verki Dave Clausen)</a:t>
            </a:r>
          </a:p>
        </p:txBody>
      </p:sp>
      <p:pic>
        <p:nvPicPr>
          <p:cNvPr id="18434" name="Picture 2" descr="The figure includes a portion of the electromagnetic spectrum which extends from gamma radiation at the far left through x-ray, ultraviolet, visible, infrared, terahertz, and microwave to broadcast and wireless radio at the far right. At the top of the figure, inside a grey box, are three arrows. The first points left and is labeled,“Increasing energy E.” A second arrow is placed just below the first which also points left and is labeled,“Increasing frequency nu.” A third arrow is placed just below which points right and is labeled,“Increasing wavelength lambda.” Inside the grey box near the bottom is a blue sinusoidal wave pattern that moves horizontally through the box. At the far left end, the waves are short and tightly packed. They gradually lengthen moving left to right across the figure, resulting in significantly longer waves at the right end of the diagram. Beneath the grey box are a variety of photos aligned above the names of the radiation types and a numerical scale that is labeled,“Wavelength lambda ( m ).” This scale runs from 10 superscript negative 12 meters under gamma radiation increasing by powers of ten to a value of 10 superscript 3 meters at the far right under broadcast and wireless radio. X-ray appears around 10 superscript negative 10 meters, ultraviolet appears in the 10 superscript negative 8 to 10 superscript negative 7 range, visible light appears between 10 superscript negative 7 and 10 superscript negative 6, infrared appears in the 10 superscript negative 6 to 10 superscript negative 5 range, teraherz appears in the 10 superscript negative 4 to 10 superscript negative 3 range, microwave infrared appears in the 10 superscript negative 2 to 10 superscript negative 1 range, and broadcast and wireless radio extend from 10 to 10 superscript 3 meters. Labels above the scale are placed to indicate 1 n m at 10 superscript negative 9 meters, 1 micron at 10 superscript negative 6 meters, 1 millimeter at 10 superscript negative 3 meters, 1 centimeter at 10 superscript negative 2 meters, and 1 foot between 10 superscript negative 1 meter and 10 superscript 0 meters. A variety of images are placed beneath the grey box and above the scale in the figure to provide examples of related applications that use the electromagnetic radiation in the range of the scale beneath each image. The photos on the left above gamma radiation show cosmic rays and a multicolor PET scan image of a brain. A black and white x-ray image of a hand appears above x-rays. An image of a patient undergoing dental work, with a blue light being directed into the patient's mouth is labeled,“dental curing,” and is shown above ultraviolet radiation. Between the ultraviolet and infrared labels is a narrow band of violet, indigo, blue, green, yellow, orange, and red colors in narrow, vertical strips. From this narrow band, two dashed lines extend a short distance above to the left and right of an image of the visible spectrum. The image, which is labeled,“visible light,” is just a broader version of the narrow bands of color in the label area. Above infrared are images of a television remote and a black and green night vision image. At the left end of the microwave region, a satellite radar image is shown. Just right of this and still above the microwave region are images of a cell phone, a wireless router that is labeled,“wireless data,” and a microwave oven. Above broadcast and wireless radio are two images. The left most image is a black and white medical ultrasound image. A wireless AM radio is positioned at the far right in the image, also above broadcast and wireless radi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85131" y="967462"/>
            <a:ext cx="5943600" cy="383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458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6.1</a:t>
            </a:r>
          </a:p>
        </p:txBody>
      </p:sp>
      <p:sp>
        <p:nvSpPr>
          <p:cNvPr id="3" name="Content Placeholder 2"/>
          <p:cNvSpPr>
            <a:spLocks noGrp="1"/>
          </p:cNvSpPr>
          <p:nvPr>
            <p:ph idx="1"/>
          </p:nvPr>
        </p:nvSpPr>
        <p:spPr/>
        <p:txBody>
          <a:bodyPr/>
          <a:lstStyle/>
          <a:p>
            <a:r>
              <a:rPr lang="en-US" dirty="0"/>
              <a:t>Natríumgötuljós gefur frá sér gult ljós með bylgjulengdina 589 nm (1 nm = 1 × 10</a:t>
            </a:r>
            <a:r>
              <a:rPr lang="en-US" baseline="30000" dirty="0"/>
              <a:t>−9</a:t>
            </a:r>
            <a:r>
              <a:rPr lang="en-US" dirty="0"/>
              <a:t> m). Hver er tíðni þessa ljóss?</a:t>
            </a:r>
          </a:p>
          <a:p>
            <a:endParaRPr lang="en-US" dirty="0"/>
          </a:p>
          <a:p>
            <a:r>
              <a:rPr lang="en-US" dirty="0"/>
              <a:t>Við getum umraðað jöfnunni </a:t>
            </a:r>
            <a:r>
              <a:rPr lang="en-US" i="1" dirty="0"/>
              <a:t>c</a:t>
            </a:r>
            <a:r>
              <a:rPr lang="en-US" dirty="0"/>
              <a:t> = </a:t>
            </a:r>
            <a:r>
              <a:rPr lang="en-US" i="1" dirty="0" err="1"/>
              <a:t>λν</a:t>
            </a:r>
            <a:r>
              <a:rPr lang="en-US" dirty="0"/>
              <a:t> til að leysa fyrir tíðnina: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60422395"/>
              </p:ext>
            </p:extLst>
          </p:nvPr>
        </p:nvGraphicFramePr>
        <p:xfrm>
          <a:off x="4057290" y="3016576"/>
          <a:ext cx="707075" cy="660221"/>
        </p:xfrm>
        <a:graphic>
          <a:graphicData uri="http://schemas.openxmlformats.org/presentationml/2006/ole">
            <mc:AlternateContent xmlns:mc="http://schemas.openxmlformats.org/markup-compatibility/2006">
              <mc:Choice xmlns:v="urn:schemas-microsoft-com:vml" Requires="v">
                <p:oleObj spid="_x0000_s1111" name="Equation" r:id="rId3" imgW="365400" imgH="347400" progId="Equation.3">
                  <p:embed/>
                </p:oleObj>
              </mc:Choice>
              <mc:Fallback>
                <p:oleObj name="Equation" r:id="rId3" imgW="365400" imgH="347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7290" y="3016576"/>
                        <a:ext cx="707075" cy="66022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14209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6.1</a:t>
            </a:r>
          </a:p>
        </p:txBody>
      </p:sp>
      <p:sp>
        <p:nvSpPr>
          <p:cNvPr id="3" name="Content Placeholder 2"/>
          <p:cNvSpPr>
            <a:spLocks noGrp="1"/>
          </p:cNvSpPr>
          <p:nvPr>
            <p:ph idx="1"/>
          </p:nvPr>
        </p:nvSpPr>
        <p:spPr/>
        <p:txBody>
          <a:bodyPr/>
          <a:lstStyle/>
          <a:p>
            <a:r>
              <a:rPr lang="en-US" dirty="0"/>
              <a:t>Þar sem </a:t>
            </a:r>
            <a:r>
              <a:rPr lang="en-US" i="1" dirty="0"/>
              <a:t>c</a:t>
            </a:r>
            <a:r>
              <a:rPr lang="en-US" dirty="0"/>
              <a:t> er gefið upp í metrum á sekúndu, þurfum við einnig að umreikna 589 nm í metra.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060722191"/>
              </p:ext>
            </p:extLst>
          </p:nvPr>
        </p:nvGraphicFramePr>
        <p:xfrm>
          <a:off x="963613" y="2168525"/>
          <a:ext cx="7334250" cy="1068388"/>
        </p:xfrm>
        <a:graphic>
          <a:graphicData uri="http://schemas.openxmlformats.org/presentationml/2006/ole">
            <mc:AlternateContent xmlns:mc="http://schemas.openxmlformats.org/markup-compatibility/2006">
              <mc:Choice xmlns:v="urn:schemas-microsoft-com:vml" Requires="v">
                <p:oleObj spid="_x0000_s2135" name="Equation" r:id="rId3" imgW="3416040" imgH="482400" progId="Equation.DSMT4">
                  <p:embed/>
                </p:oleObj>
              </mc:Choice>
              <mc:Fallback>
                <p:oleObj name="Equation" r:id="rId3" imgW="3416040" imgH="482400" progId="Equation.DSMT4">
                  <p:embed/>
                  <p:pic>
                    <p:nvPicPr>
                      <p:cNvPr id="0" name="Object 3"/>
                      <p:cNvPicPr>
                        <a:picLocks noChangeAspect="1" noChangeArrowheads="1"/>
                      </p:cNvPicPr>
                      <p:nvPr/>
                    </p:nvPicPr>
                    <p:blipFill>
                      <a:blip r:embed="rId4"/>
                      <a:srcRect/>
                      <a:stretch>
                        <a:fillRect/>
                      </a:stretch>
                    </p:blipFill>
                    <p:spPr bwMode="auto">
                      <a:xfrm>
                        <a:off x="963613" y="2168525"/>
                        <a:ext cx="7334250" cy="1068388"/>
                      </a:xfrm>
                      <a:prstGeom prst="rect">
                        <a:avLst/>
                      </a:prstGeom>
                      <a:noFill/>
                      <a:ln>
                        <a:noFill/>
                      </a:ln>
                    </p:spPr>
                  </p:pic>
                </p:oleObj>
              </mc:Fallback>
            </mc:AlternateContent>
          </a:graphicData>
        </a:graphic>
      </p:graphicFrame>
      <p:cxnSp>
        <p:nvCxnSpPr>
          <p:cNvPr id="9" name="Straight Connector 8"/>
          <p:cNvCxnSpPr/>
          <p:nvPr/>
        </p:nvCxnSpPr>
        <p:spPr>
          <a:xfrm flipH="1">
            <a:off x="2928626" y="2921157"/>
            <a:ext cx="460341" cy="13775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3388967" y="2443673"/>
            <a:ext cx="177570" cy="6887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5303623" y="2443673"/>
            <a:ext cx="460341" cy="13775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5126053" y="2955595"/>
            <a:ext cx="177570" cy="6887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251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6.4</a:t>
            </a:r>
          </a:p>
        </p:txBody>
      </p:sp>
      <p:pic>
        <p:nvPicPr>
          <p:cNvPr id="2" name="Figure" descr="This figure consists of three cell phone tower images. The first involves a structure that uses a significant degree of scaffolding. The second image includes a tower with what appears to be a base that is essentially a large pole that branches out at the very top. The third image shows a cell phone tower that appears to be disguised as a palm tre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115383"/>
            <a:ext cx="7886700" cy="3485260"/>
          </a:xfrm>
        </p:spPr>
      </p:pic>
      <p:sp>
        <p:nvSpPr>
          <p:cNvPr id="7" name="Figure Legend"/>
          <p:cNvSpPr>
            <a:spLocks noGrp="1"/>
          </p:cNvSpPr>
          <p:nvPr>
            <p:ph idx="13"/>
          </p:nvPr>
        </p:nvSpPr>
        <p:spPr/>
        <p:txBody>
          <a:bodyPr>
            <a:normAutofit/>
          </a:bodyPr>
          <a:lstStyle/>
          <a:p>
            <a:r>
              <a:rPr lang="en-US" sz="1600" dirty="0"/>
              <a:t>Útvarps- og farsímaturnar eru yfirleitt notaðir til að senda rafsegulgeislun með langri bylgjulengd. Í auknum mæli eru farsímaturnar hannaðir þannig að þeir falli að landslaginu, eins og farsímaturninn í Tucson í Arizona (til hægri), sem er dulbúinn sem pálmatré. (mynd til vinstri: byggt á verki eftir Sir Mildred Pierce; mynd í miðju: byggt á verki eftir M.O. Stevens)</a:t>
            </a:r>
          </a:p>
        </p:txBody>
      </p:sp>
    </p:spTree>
    <p:extLst>
      <p:ext uri="{BB962C8B-B14F-4D97-AF65-F5344CB8AC3E}">
        <p14:creationId xmlns:p14="http://schemas.microsoft.com/office/powerpoint/2010/main" val="2043180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6.5</a:t>
            </a:r>
          </a:p>
        </p:txBody>
      </p:sp>
      <p:pic>
        <p:nvPicPr>
          <p:cNvPr id="2" name="Figure" descr="This figure shows 3 wave diagrams. The first wave diagram is in black and shows two crests, indicates a consistent distance from peak to trough, and has one trough in its span across the page. The label,“Signal,” appears to the right. Just below this, a wave diagram is shown in red. The wave includes sixteen crests, but the distance from the peaks to troughs of consecutive waves varies moving across the page. The peak to trough distance is greatest in the region below the peaks of the black wave diagram, and the distance from peak to trough is similarly least below the trough of the black wave diagram. This red wave diagram is labeled,“A M.” The third wave diagram is shown in blue. The distance from peak to trough of consecutive waves is constant across the page, but the peaks and troughs are more closely packed in the region below the peaks of the black wave diagram at the top of the figure. The peaks and troughs are relatively widely spaced below the trough region of the black wave diagram. This blue wave diagram is labeled“F 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590675" y="1105694"/>
            <a:ext cx="5962650" cy="3495675"/>
          </a:xfrm>
        </p:spPr>
      </p:pic>
      <p:sp>
        <p:nvSpPr>
          <p:cNvPr id="7" name="Figure Legend"/>
          <p:cNvSpPr>
            <a:spLocks noGrp="1"/>
          </p:cNvSpPr>
          <p:nvPr>
            <p:ph idx="13"/>
          </p:nvPr>
        </p:nvSpPr>
        <p:spPr/>
        <p:txBody>
          <a:bodyPr>
            <a:normAutofit/>
          </a:bodyPr>
          <a:lstStyle/>
          <a:p>
            <a:r>
              <a:rPr lang="en-US" sz="1600" dirty="0"/>
              <a:t>Þessi skýringarmynd sýnir hvernig sveifluvíddarmótun (AM) og tíðnimótun (FM) má nota til að senda útvarpsbylgju.</a:t>
            </a:r>
          </a:p>
        </p:txBody>
      </p:sp>
    </p:spTree>
    <p:extLst>
      <p:ext uri="{BB962C8B-B14F-4D97-AF65-F5344CB8AC3E}">
        <p14:creationId xmlns:p14="http://schemas.microsoft.com/office/powerpoint/2010/main" val="1239191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Samliðunarmynstur</a:t>
            </a:r>
          </a:p>
        </p:txBody>
      </p:sp>
      <p:sp>
        <p:nvSpPr>
          <p:cNvPr id="3" name="Content Placeholder 2"/>
          <p:cNvSpPr>
            <a:spLocks noGrp="1"/>
          </p:cNvSpPr>
          <p:nvPr>
            <p:ph idx="1"/>
          </p:nvPr>
        </p:nvSpPr>
        <p:spPr>
          <a:xfrm>
            <a:off x="628650" y="955965"/>
            <a:ext cx="7886700" cy="4549289"/>
          </a:xfrm>
        </p:spPr>
        <p:txBody>
          <a:bodyPr>
            <a:normAutofit/>
          </a:bodyPr>
          <a:lstStyle/>
          <a:p>
            <a:r>
              <a:rPr lang="en-US" b="1" dirty="0"/>
              <a:t>Samliðunarmynstur </a:t>
            </a:r>
            <a:r>
              <a:rPr lang="en-US" dirty="0"/>
              <a:t>myndast þegar ljós fer í gegnum mjóar raufar sem liggja þétt saman, um það bil einni bylgjulengd í sundur. </a:t>
            </a:r>
          </a:p>
          <a:p>
            <a:endParaRPr lang="en-US" dirty="0"/>
          </a:p>
          <a:p>
            <a:r>
              <a:rPr lang="en-US" dirty="0"/>
              <a:t>Dökku svæðin samsvara svæðum þar sem öldutoppar bylgjunnar frá annarri raufinni falla saman við öldudali bylgjunnar frá hinni raufinni (</a:t>
            </a:r>
            <a:r>
              <a:rPr lang="en-US" b="1" dirty="0"/>
              <a:t>eyðandi samliðun</a:t>
            </a:r>
            <a:r>
              <a:rPr lang="en-US" dirty="0"/>
              <a:t>).</a:t>
            </a:r>
          </a:p>
          <a:p>
            <a:endParaRPr lang="en-US" dirty="0"/>
          </a:p>
          <a:p>
            <a:r>
              <a:rPr lang="en-US" dirty="0"/>
              <a:t>Björtustu svæðin samsvara svæðum þar sem öldutoppar bylgjanna tveggja (eða öldudalir þeirra beggja) falla saman (</a:t>
            </a:r>
            <a:r>
              <a:rPr lang="en-US" b="1" dirty="0"/>
              <a:t>styrkjandi samliðun</a:t>
            </a:r>
            <a:r>
              <a:rPr lang="en-US" dirty="0"/>
              <a:t>).</a:t>
            </a:r>
          </a:p>
          <a:p>
            <a:endParaRPr lang="en-US" dirty="0"/>
          </a:p>
          <a:p>
            <a:r>
              <a:rPr lang="en-US" dirty="0"/>
              <a:t>Slík víxlmynstur er ekki hægt að skýra með ögnum sem hreyfast samkvæmt lögmálum klassískrar aflfræði.</a:t>
            </a:r>
          </a:p>
          <a:p>
            <a:endParaRPr lang="en-US" dirty="0"/>
          </a:p>
        </p:txBody>
      </p:sp>
    </p:spTree>
    <p:extLst>
      <p:ext uri="{BB962C8B-B14F-4D97-AF65-F5344CB8AC3E}">
        <p14:creationId xmlns:p14="http://schemas.microsoft.com/office/powerpoint/2010/main" val="1909108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6.6</a:t>
            </a:r>
          </a:p>
        </p:txBody>
      </p:sp>
      <p:sp>
        <p:nvSpPr>
          <p:cNvPr id="7" name="Figure Legend"/>
          <p:cNvSpPr>
            <a:spLocks noGrp="1"/>
          </p:cNvSpPr>
          <p:nvPr>
            <p:ph idx="13"/>
          </p:nvPr>
        </p:nvSpPr>
        <p:spPr/>
        <p:txBody>
          <a:bodyPr>
            <a:normAutofit/>
          </a:bodyPr>
          <a:lstStyle/>
          <a:p>
            <a:r>
              <a:rPr lang="en-US" sz="1600" dirty="0"/>
              <a:t>Víxlrendur eru sýndar fyrir ljós sem fer í gegnum tvær mjóar raufar sem liggja þétt saman. Bilið milli rendanna ræðst af bylgjulengdinni; rendurnar liggja þéttar fyrir blátt ljós með styttri bylgjulengd. (mynd: PASCO)</a:t>
            </a:r>
          </a:p>
        </p:txBody>
      </p:sp>
      <p:pic>
        <p:nvPicPr>
          <p:cNvPr id="9" name="Figure" descr="This image shows interference patterns for light passing through a narrow slit. Four distinct colored bands are arranged from top to bottom. The top band shows white light, the second red, the third green, and the fourth is blue. Each band shows a central square of color with narrower vertically oriented bands extending left and right on a black background."/>
          <p:cNvPicPr>
            <a:picLocks noChangeAspect="1"/>
          </p:cNvPicPr>
          <p:nvPr/>
        </p:nvPicPr>
        <p:blipFill>
          <a:blip r:embed="rId2">
            <a:extLst>
              <a:ext uri="{28A0092B-C50C-407E-A947-70E740481C1C}">
                <a14:useLocalDpi xmlns:a14="http://schemas.microsoft.com/office/drawing/2010/main" val="0"/>
              </a:ext>
            </a:extLst>
          </a:blip>
          <a:srcRect t="-61087" b="-61087"/>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2473926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Stöðubylgjur</a:t>
            </a:r>
          </a:p>
        </p:txBody>
      </p:sp>
      <p:sp>
        <p:nvSpPr>
          <p:cNvPr id="3" name="Content Placeholder 2"/>
          <p:cNvSpPr>
            <a:spLocks noGrp="1"/>
          </p:cNvSpPr>
          <p:nvPr>
            <p:ph idx="1"/>
          </p:nvPr>
        </p:nvSpPr>
        <p:spPr>
          <a:xfrm>
            <a:off x="628650" y="955965"/>
            <a:ext cx="7886700" cy="4879227"/>
          </a:xfrm>
        </p:spPr>
        <p:txBody>
          <a:bodyPr/>
          <a:lstStyle/>
          <a:p>
            <a:r>
              <a:rPr lang="en-US" dirty="0"/>
              <a:t>Ekki eru allar bylgjur ferðabylgjur. </a:t>
            </a:r>
          </a:p>
          <a:p>
            <a:endParaRPr lang="en-US" dirty="0"/>
          </a:p>
          <a:p>
            <a:r>
              <a:rPr lang="en-US" b="1" dirty="0"/>
              <a:t>Stöðubylgjur </a:t>
            </a:r>
            <a:r>
              <a:rPr lang="en-US" dirty="0"/>
              <a:t>(einnig kallaðar kyrrstæðar bylgjur) haldast bundnar innan ákveðins svæðis í rúminu. </a:t>
            </a:r>
          </a:p>
          <a:p>
            <a:endParaRPr lang="en-US" dirty="0"/>
          </a:p>
          <a:p>
            <a:r>
              <a:rPr lang="en-US" dirty="0"/>
              <a:t>Stöðubylgjur gegna mikilvægu hlutverki í skilningi okkar á rafeindabyggingu atóma og sameinda. </a:t>
            </a:r>
          </a:p>
          <a:p>
            <a:endParaRPr lang="en-US" dirty="0"/>
          </a:p>
          <a:p>
            <a:r>
              <a:rPr lang="en-US" dirty="0"/>
              <a:t>Titrandi strengur sem er festur í báðum endum er dæmi um </a:t>
            </a:r>
            <a:r>
              <a:rPr lang="en-US" b="1" dirty="0"/>
              <a:t>einvíð stöðubylgja</a:t>
            </a:r>
            <a:r>
              <a:rPr lang="en-US" dirty="0"/>
              <a:t>. </a:t>
            </a:r>
          </a:p>
          <a:p>
            <a:endParaRPr lang="en-US" dirty="0"/>
          </a:p>
        </p:txBody>
      </p:sp>
    </p:spTree>
    <p:extLst>
      <p:ext uri="{BB962C8B-B14F-4D97-AF65-F5344CB8AC3E}">
        <p14:creationId xmlns:p14="http://schemas.microsoft.com/office/powerpoint/2010/main" val="4228084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6.7</a:t>
            </a:r>
          </a:p>
        </p:txBody>
      </p:sp>
      <p:pic>
        <p:nvPicPr>
          <p:cNvPr id="2" name="Figure" descr="This figure shows four one-dimensional standing waves. The waves are shown in a tan color and are composed of curves to represent standing waves that can be generated using string. The first image at the top of the figure shows a single long wave with no nodes, or points where the string appears to cross between the endpoints at the left and right sides of the figure. The second diagram just below shows a single node at the center of the wave, which divides the wave into two identical halves to the left and right. The third diagram shows two nodes, dividing the image into three identical parts to the left, center, and right. Similarly, the last image at the bottom of the figure shows three nodes, dividing the image into four identical part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990600" y="1105694"/>
            <a:ext cx="7162800" cy="3495675"/>
          </a:xfrm>
        </p:spPr>
      </p:pic>
      <p:sp>
        <p:nvSpPr>
          <p:cNvPr id="7" name="Figure Legend"/>
          <p:cNvSpPr>
            <a:spLocks noGrp="1"/>
          </p:cNvSpPr>
          <p:nvPr>
            <p:ph idx="13"/>
          </p:nvPr>
        </p:nvSpPr>
        <p:spPr/>
        <p:txBody>
          <a:bodyPr>
            <a:normAutofit/>
          </a:bodyPr>
          <a:lstStyle/>
          <a:p>
            <a:r>
              <a:rPr lang="en-US" sz="1600" dirty="0"/>
              <a:t>Titrandi strengur sýnir nokkrar einvíðar stöðubylgjur. Þar sem báðir endar strengsins eru fastir geta aðeins myndast bylgjur sem hafa heiltölufjölda hálfbylgjulengda. Punktarnir á strengnum milli endapunktanna sem hreyfast ekki kallast hnútpunktar.</a:t>
            </a:r>
          </a:p>
        </p:txBody>
      </p:sp>
    </p:spTree>
    <p:extLst>
      <p:ext uri="{BB962C8B-B14F-4D97-AF65-F5344CB8AC3E}">
        <p14:creationId xmlns:p14="http://schemas.microsoft.com/office/powerpoint/2010/main" val="1701953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Stöðubylgjur</a:t>
            </a:r>
          </a:p>
        </p:txBody>
      </p:sp>
      <p:sp>
        <p:nvSpPr>
          <p:cNvPr id="3" name="Content Placeholder 2"/>
          <p:cNvSpPr>
            <a:spLocks noGrp="1"/>
          </p:cNvSpPr>
          <p:nvPr>
            <p:ph idx="1"/>
          </p:nvPr>
        </p:nvSpPr>
        <p:spPr>
          <a:xfrm>
            <a:off x="628650" y="955965"/>
            <a:ext cx="7886700" cy="4539862"/>
          </a:xfrm>
        </p:spPr>
        <p:txBody>
          <a:bodyPr/>
          <a:lstStyle/>
          <a:p>
            <a:r>
              <a:rPr lang="en-US" dirty="0"/>
              <a:t> Aðeins þær bylgjur sem hafa heiltölufjölda,</a:t>
            </a:r>
            <a:r>
              <a:rPr lang="en-US" i="1" dirty="0"/>
              <a:t> n</a:t>
            </a:r>
            <a:r>
              <a:rPr lang="en-US" dirty="0"/>
              <a:t>, af hálfbylgjulengdum milli endapunktanna geta myndast.</a:t>
            </a:r>
          </a:p>
          <a:p>
            <a:endParaRPr lang="en-US" dirty="0"/>
          </a:p>
          <a:p>
            <a:r>
              <a:rPr lang="en-US" dirty="0"/>
              <a:t> Kerfi með föstum endapunktum takmarkar fjölda og gerð mögulegra bylgjuforma. </a:t>
            </a:r>
          </a:p>
          <a:p>
            <a:endParaRPr lang="en-US" dirty="0"/>
          </a:p>
          <a:p>
            <a:r>
              <a:rPr lang="en-US" dirty="0"/>
              <a:t> Þetta er dæmi um skömmtun.</a:t>
            </a:r>
          </a:p>
          <a:p>
            <a:pPr lvl="1"/>
            <a:r>
              <a:rPr lang="en-US" dirty="0"/>
              <a:t>Aðeins stök gildi úr almennara mengi samfelldra gilda koma fram í mælingum.</a:t>
            </a:r>
          </a:p>
          <a:p>
            <a:endParaRPr lang="en-US" dirty="0"/>
          </a:p>
        </p:txBody>
      </p:sp>
    </p:spTree>
    <p:extLst>
      <p:ext uri="{BB962C8B-B14F-4D97-AF65-F5344CB8AC3E}">
        <p14:creationId xmlns:p14="http://schemas.microsoft.com/office/powerpoint/2010/main" val="2526453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Stöðubylgjur</a:t>
            </a:r>
          </a:p>
        </p:txBody>
      </p:sp>
      <p:sp>
        <p:nvSpPr>
          <p:cNvPr id="3" name="Content Placeholder 2"/>
          <p:cNvSpPr>
            <a:spLocks noGrp="1"/>
          </p:cNvSpPr>
          <p:nvPr>
            <p:ph idx="1"/>
          </p:nvPr>
        </p:nvSpPr>
        <p:spPr/>
        <p:txBody>
          <a:bodyPr/>
          <a:lstStyle/>
          <a:p>
            <a:r>
              <a:rPr lang="en-US" dirty="0"/>
              <a:t>Yfirtónsbylgjur (þær bylgjur sem sýna meira en eina hálfbylgjulengd) hafa allar einn eða fleiri punkta milli endapunktanna tveggja sem hreyfast ekki. </a:t>
            </a:r>
          </a:p>
          <a:p>
            <a:endParaRPr lang="en-US" dirty="0"/>
          </a:p>
          <a:p>
            <a:r>
              <a:rPr lang="en-US" dirty="0"/>
              <a:t> Þessir sérstöku punktar nefnast </a:t>
            </a:r>
            <a:r>
              <a:rPr lang="en-US" b="1" dirty="0"/>
              <a:t>hnútar</a:t>
            </a:r>
            <a:r>
              <a:rPr lang="en-US" dirty="0"/>
              <a:t>. </a:t>
            </a:r>
          </a:p>
          <a:p>
            <a:endParaRPr lang="en-US" dirty="0"/>
          </a:p>
        </p:txBody>
      </p:sp>
    </p:spTree>
    <p:extLst>
      <p:ext uri="{BB962C8B-B14F-4D97-AF65-F5344CB8AC3E}">
        <p14:creationId xmlns:p14="http://schemas.microsoft.com/office/powerpoint/2010/main" val="374416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Tvívíðar stöðubylgjur</a:t>
            </a:r>
          </a:p>
        </p:txBody>
      </p:sp>
      <p:sp>
        <p:nvSpPr>
          <p:cNvPr id="3" name="Content Placeholder 2"/>
          <p:cNvSpPr>
            <a:spLocks noGrp="1"/>
          </p:cNvSpPr>
          <p:nvPr>
            <p:ph idx="1"/>
          </p:nvPr>
        </p:nvSpPr>
        <p:spPr>
          <a:xfrm>
            <a:off x="628650" y="955965"/>
            <a:ext cx="7886700" cy="4257058"/>
          </a:xfrm>
        </p:spPr>
        <p:txBody>
          <a:bodyPr/>
          <a:lstStyle/>
          <a:p>
            <a:r>
              <a:rPr lang="en-US" dirty="0"/>
              <a:t>Titringsmynstur á sléttum fleti eru dæmi um </a:t>
            </a:r>
            <a:r>
              <a:rPr lang="en-US" b="1" dirty="0"/>
              <a:t>tvívíðar stöðubylgjur</a:t>
            </a:r>
            <a:r>
              <a:rPr lang="en-US" dirty="0"/>
              <a:t>. </a:t>
            </a:r>
          </a:p>
          <a:p>
            <a:endParaRPr lang="en-US" dirty="0"/>
          </a:p>
          <a:p>
            <a:r>
              <a:rPr lang="en-US" dirty="0"/>
              <a:t> Hnútalínurnar má gera sýnilegar með því að strá dufti á trommuflötinn; duftið safnast á þau svæði yfirborðsins þar sem færsla er í lágmarki. </a:t>
            </a:r>
          </a:p>
          <a:p>
            <a:endParaRPr lang="en-US" dirty="0"/>
          </a:p>
          <a:p>
            <a:r>
              <a:rPr lang="en-US" dirty="0"/>
              <a:t> Í einvíðum stöðubylgjum voru hnútarnir punktar á línunni.</a:t>
            </a:r>
          </a:p>
          <a:p>
            <a:r>
              <a:rPr lang="en-US" dirty="0"/>
              <a:t> Í tvívíðum stöðubylgjum eru hnútarnir línur á yfirborðinu. </a:t>
            </a:r>
          </a:p>
          <a:p>
            <a:endParaRPr lang="en-US" dirty="0"/>
          </a:p>
        </p:txBody>
      </p:sp>
    </p:spTree>
    <p:extLst>
      <p:ext uri="{BB962C8B-B14F-4D97-AF65-F5344CB8AC3E}">
        <p14:creationId xmlns:p14="http://schemas.microsoft.com/office/powerpoint/2010/main" val="3409671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6.8</a:t>
            </a:r>
          </a:p>
        </p:txBody>
      </p:sp>
      <p:pic>
        <p:nvPicPr>
          <p:cNvPr id="2" name="Figure" descr="This figure includes four images. In each image, a brown circular platform has been sprinkled with a tan powder, yellow wires connect to a cylindrical base beneath the platform. To the right of the platform is a white box with a blue front which is labeled,“5.289 k H z Function Generator.” The image in the top left shows three distinct rings formed from the tan powder evenly spaced from the center of the platform, with the first ring very close to the center of the platform. The box reads,“2.434 k H z.” The image in the top right is similar except that the rings are closer together and the central ring has a significantly greater radius than in the first diagram. In this photo, the box reads,“3.986 k H z.” The image at the lower left is similar to the image in the upper left except that more of the powder is present, and 8 evenly-spaced radii are formed from the tan powder on the platform, making a web-like image. In this photo, the box reads,“5.289 k H z.” In the lower right of the figure, the image is similar to what is shown in the upper right except that four evenly spaced radii are shown composed of the tan powder on the platform. In this photo, the box reads,“5.670 K H z.”"/>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019300" y="1105694"/>
            <a:ext cx="5105400" cy="3495675"/>
          </a:xfrm>
        </p:spPr>
      </p:pic>
      <p:sp>
        <p:nvSpPr>
          <p:cNvPr id="7" name="Figure Legend"/>
          <p:cNvSpPr>
            <a:spLocks noGrp="1"/>
          </p:cNvSpPr>
          <p:nvPr>
            <p:ph idx="13"/>
          </p:nvPr>
        </p:nvSpPr>
        <p:spPr/>
        <p:txBody>
          <a:bodyPr>
            <a:normAutofit/>
          </a:bodyPr>
          <a:lstStyle/>
          <a:p>
            <a:r>
              <a:rPr lang="en-US" sz="1600" dirty="0"/>
              <a:t>Tvívíðar stöðubylgjur má gera sýnilegar á titrandi yfirborði. Duft hefur verið stráð á yfirborðið og það safnast nálægt hnútalínunum. Tvær gerðir hnúta sjást: geislægir hnútar (hringir) </a:t>
            </a:r>
            <a:r>
              <a:rPr lang="sv-SE" sz="1600" dirty="0"/>
              <a:t>og </a:t>
            </a:r>
            <a:r>
              <a:rPr lang="sv-SE" sz="1600" dirty="0" err="1"/>
              <a:t>hornlægir</a:t>
            </a:r>
            <a:r>
              <a:rPr lang="sv-SE" sz="1600" dirty="0"/>
              <a:t> </a:t>
            </a:r>
            <a:r>
              <a:rPr lang="sv-SE" sz="1600" dirty="0" err="1"/>
              <a:t>hnútar</a:t>
            </a:r>
            <a:r>
              <a:rPr lang="sv-SE" sz="1600" dirty="0"/>
              <a:t> (</a:t>
            </a:r>
            <a:r>
              <a:rPr lang="sv-SE" sz="1600" dirty="0" err="1"/>
              <a:t>geislar</a:t>
            </a:r>
            <a:r>
              <a:rPr lang="sv-SE" sz="1600" dirty="0"/>
              <a:t>).</a:t>
            </a:r>
            <a:endParaRPr lang="en-US" sz="1600" dirty="0"/>
          </a:p>
        </p:txBody>
      </p:sp>
    </p:spTree>
    <p:extLst>
      <p:ext uri="{BB962C8B-B14F-4D97-AF65-F5344CB8AC3E}">
        <p14:creationId xmlns:p14="http://schemas.microsoft.com/office/powerpoint/2010/main" val="1354581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Svarthlutsgeislun og útfjólubláa stórslysið</a:t>
            </a:r>
          </a:p>
        </p:txBody>
      </p:sp>
      <p:sp>
        <p:nvSpPr>
          <p:cNvPr id="3" name="Content Placeholder 2"/>
          <p:cNvSpPr>
            <a:spLocks noGrp="1"/>
          </p:cNvSpPr>
          <p:nvPr>
            <p:ph idx="1"/>
          </p:nvPr>
        </p:nvSpPr>
        <p:spPr>
          <a:xfrm>
            <a:off x="628650" y="955965"/>
            <a:ext cx="7886700" cy="4228777"/>
          </a:xfrm>
        </p:spPr>
        <p:txBody>
          <a:bodyPr/>
          <a:lstStyle/>
          <a:p>
            <a:r>
              <a:rPr lang="en-US" dirty="0"/>
              <a:t>Sólarljós samanstendur af breiðu bili bylgjulengda sem mynda </a:t>
            </a:r>
            <a:r>
              <a:rPr lang="en-US" b="1" dirty="0"/>
              <a:t>samfellt litróf</a:t>
            </a:r>
            <a:r>
              <a:rPr lang="en-US" dirty="0"/>
              <a:t>.</a:t>
            </a:r>
          </a:p>
          <a:p>
            <a:endParaRPr lang="en-US" dirty="0"/>
          </a:p>
          <a:p>
            <a:r>
              <a:rPr lang="en-US" dirty="0"/>
              <a:t> </a:t>
            </a:r>
            <a:r>
              <a:rPr lang="en-US" b="1" dirty="0"/>
              <a:t>svarthlutur</a:t>
            </a:r>
            <a:r>
              <a:rPr lang="en-US" dirty="0"/>
              <a:t> er hentugur, kjörinn geislagjafi sem nálgar hegðun margra efna þegar þau eru hituð.</a:t>
            </a:r>
          </a:p>
          <a:p>
            <a:endParaRPr lang="en-US" dirty="0"/>
          </a:p>
          <a:p>
            <a:r>
              <a:rPr lang="en-US" dirty="0"/>
              <a:t> Góð nálgun á svarthlut, sem nota má til að skoða svarthlutargeislun:</a:t>
            </a:r>
          </a:p>
          <a:p>
            <a:pPr lvl="1"/>
            <a:r>
              <a:rPr lang="en-US" dirty="0"/>
              <a:t>Málmofn sem hægt er að hita upp í mjög hátt hitastig.</a:t>
            </a:r>
          </a:p>
          <a:p>
            <a:endParaRPr lang="en-US" dirty="0"/>
          </a:p>
        </p:txBody>
      </p:sp>
    </p:spTree>
    <p:extLst>
      <p:ext uri="{BB962C8B-B14F-4D97-AF65-F5344CB8AC3E}">
        <p14:creationId xmlns:p14="http://schemas.microsoft.com/office/powerpoint/2010/main" val="3118321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6.9</a:t>
            </a:r>
          </a:p>
        </p:txBody>
      </p:sp>
      <p:sp>
        <p:nvSpPr>
          <p:cNvPr id="7" name="Figure Legend"/>
          <p:cNvSpPr>
            <a:spLocks noGrp="1"/>
          </p:cNvSpPr>
          <p:nvPr>
            <p:ph idx="13"/>
          </p:nvPr>
        </p:nvSpPr>
        <p:spPr/>
        <p:txBody>
          <a:bodyPr>
            <a:normAutofit lnSpcReduction="10000"/>
          </a:bodyPr>
          <a:lstStyle/>
          <a:p>
            <a:r>
              <a:rPr lang="en-US" sz="1600" dirty="0"/>
              <a:t>Litrófsdreifing sólarljóss (ljósstyrkur sem fall af bylgjulengd) nær lofthjúpi jarðar sem útfjólublátt ljós, sýnilegt ljós og innrautt ljós. Ógleypið sólarljós efst í lofthjúpnum hefur dreifingu sem samsvarar um það bil fræðilegri dreifingu svarthlutar við 5250 </a:t>
            </a:r>
            <a:r>
              <a:rPr lang="en-US" sz="1600" baseline="30000" dirty="0"/>
              <a:t>º</a:t>
            </a:r>
            <a:r>
              <a:rPr lang="en-US" sz="1600" dirty="0"/>
              <a:t>C, sem blái ferillinn sýnir. (mynd: byggt á verki frá American Society for Testing and Materials (ASTM), Terrestrial Reference Spectra for </a:t>
            </a:r>
            <a:r>
              <a:rPr lang="ro-RO" sz="1600" dirty="0"/>
              <a:t>Photovoltaic Performance Evaluation)</a:t>
            </a:r>
            <a:endParaRPr lang="en-US" sz="1600" dirty="0"/>
          </a:p>
        </p:txBody>
      </p:sp>
      <p:pic>
        <p:nvPicPr>
          <p:cNvPr id="32770" name="Picture 2" descr="A graph is shown with a horizontal axis labeled,“Wavelength ( n m ),” and a vertical axis labeled,“Spectral irradiance ( W divided by m superscript 2 divided by n m ).” The horizontal axis begins at 250 and extends to 4000 with markings provided every 250 n m. Similarly, the vertical axis begins at 0.00 and extends to 2.00 with markings every 0.25 units. Two vertical dashed lines are drawn. The first appears at about 400 nanometers and the second at nearly 700 nanometers. To the left of the first of these lines, the label,“U V,” appears at the top of the graph. Between these lines, the label,“Visible,” appears at the top of the graph. To the right of the second of these lines, the label,“Infrared,” appears at the top of the graph. A grey curve begins on the vertical axis at about 0.10. This curve increases steeply to a maximum value between the two vertical line segments of approximately 1.75 at about 625 nanometers. This curve decreases rapidly at first, then tapers off to reach a value of about 0 at the far right end of the graph. A golden colored curve traces along the same path as the grey curve, but shows a significant degree of variation in the region of the peak of the graph. In this general region, the gold curve is jagged and somewhat erratic. This curve reaches a maximum over 2.00 at around 475 nanometers. A key provided in the open space of the graph shows that the gold graph represents sunlight at the top of the atmosphere, and the grey curve represents the 5250 degrees C Blackbody spectrum."/>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73626" y="1046376"/>
            <a:ext cx="5534504" cy="3618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76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Svarthlutsgeislun og útfjólubláa stórslysið</a:t>
            </a:r>
          </a:p>
        </p:txBody>
      </p:sp>
      <p:sp>
        <p:nvSpPr>
          <p:cNvPr id="3" name="Content Placeholder 2"/>
          <p:cNvSpPr>
            <a:spLocks noGrp="1"/>
          </p:cNvSpPr>
          <p:nvPr>
            <p:ph idx="1"/>
          </p:nvPr>
        </p:nvSpPr>
        <p:spPr>
          <a:xfrm>
            <a:off x="628650" y="955965"/>
            <a:ext cx="7886700" cy="4275911"/>
          </a:xfrm>
        </p:spPr>
        <p:txBody>
          <a:bodyPr/>
          <a:lstStyle/>
          <a:p>
            <a:r>
              <a:rPr lang="en-US" dirty="0"/>
              <a:t>Hágildin á svarthlutsferlunum, </a:t>
            </a:r>
            <a:r>
              <a:rPr lang="en-US" i="1" dirty="0" err="1"/>
              <a:t>λ</a:t>
            </a:r>
            <a:r>
              <a:rPr lang="en-US" baseline="-25000" dirty="0" err="1"/>
              <a:t>max</a:t>
            </a:r>
            <a:r>
              <a:rPr lang="en-US" dirty="0"/>
              <a:t>, færast yfir á styttri bylgjulengdir þegar hitastigið hækkar. </a:t>
            </a:r>
          </a:p>
          <a:p>
            <a:endParaRPr lang="en-US" dirty="0"/>
          </a:p>
          <a:p>
            <a:r>
              <a:rPr lang="en-US" dirty="0"/>
              <a:t> Fræðilegar jöfnur sem föll af hitastigi falla vel að mældum svarthlutsferlum við lengri bylgjulengdir.</a:t>
            </a:r>
          </a:p>
          <a:p>
            <a:endParaRPr lang="en-US" dirty="0"/>
          </a:p>
          <a:p>
            <a:r>
              <a:rPr lang="en-US" dirty="0"/>
              <a:t> En verulegt misræmi kom fram við styttri bylgjulengdir. </a:t>
            </a:r>
          </a:p>
          <a:p>
            <a:endParaRPr lang="en-US" dirty="0"/>
          </a:p>
          <a:p>
            <a:r>
              <a:rPr lang="en-US" dirty="0"/>
              <a:t> Þetta varð þekkt sem „</a:t>
            </a:r>
            <a:r>
              <a:rPr lang="en-US" b="1" dirty="0"/>
              <a:t>útfjólubláa stórslysið</a:t>
            </a:r>
            <a:r>
              <a:rPr lang="en-US" dirty="0"/>
              <a:t>”.</a:t>
            </a:r>
          </a:p>
          <a:p>
            <a:endParaRPr lang="en-US" dirty="0"/>
          </a:p>
        </p:txBody>
      </p:sp>
    </p:spTree>
    <p:extLst>
      <p:ext uri="{BB962C8B-B14F-4D97-AF65-F5344CB8AC3E}">
        <p14:creationId xmlns:p14="http://schemas.microsoft.com/office/powerpoint/2010/main" val="3059548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6.10</a:t>
            </a:r>
          </a:p>
        </p:txBody>
      </p:sp>
      <p:sp>
        <p:nvSpPr>
          <p:cNvPr id="7" name="Figure Legend"/>
          <p:cNvSpPr>
            <a:spLocks noGrp="1"/>
          </p:cNvSpPr>
          <p:nvPr>
            <p:ph idx="13"/>
          </p:nvPr>
        </p:nvSpPr>
        <p:spPr>
          <a:xfrm>
            <a:off x="628650" y="5373278"/>
            <a:ext cx="7886700" cy="816818"/>
          </a:xfrm>
        </p:spPr>
        <p:txBody>
          <a:bodyPr>
            <a:normAutofit/>
          </a:bodyPr>
          <a:lstStyle/>
          <a:p>
            <a:r>
              <a:rPr lang="en-US" sz="1600" dirty="0"/>
              <a:t>Litrófsdreifingarferlar svarthlutar eru sýndir fyrir nokkur dæmigerð hitastig.</a:t>
            </a:r>
          </a:p>
        </p:txBody>
      </p:sp>
      <p:pic>
        <p:nvPicPr>
          <p:cNvPr id="31746" name="Picture 2" descr="A graph is shown with a horizontal axis labeled, “Wavelength lambda (micrometers)” and a vertical axis labeled, “Intensity I (a r b. units).” The horizontal axis begins at 0 and extends to 3.0 with markings provided every 0.1 micrometer. Similarly, the vertical axis begins at 0 and extends to 10 with markings every 1 unit. Two vertical dashed lines are drawn. The first appears at about 0.39 micrometers and the second at about 0.72 micrometers. To the left of the first of these lines, the label, “Ultraviolet,” appears at the top of the graph. Between these lines, the label, “Visible,” appears at the top of the graph. To the right of the second of these lines, the label, “Infrared,” appears at the top of the graph. To the far right of the graph in open space a purple dot is placed which is labeled,“lambda maximum.” A “Temperature” label i s located in a central region of the graph. A blue curve begins on the horizontal axis at about 0.05 micrometers. This curve increases steeply to a maximum value between the two vertical line segments of approximately 9.5 at about 0.55 micrometers. This curve decreases rapidly at first, then tapers off to reach a value of about 1.5 at the far right end of the graph. This blue curve is labeled 6000 K beneath the“Temperature” label. Curves are similarly drawn in green for 5000 K, orange for 4000 K, and red for 3000 K. As the temperature decreases, the height of the peak is lower and shifted right on the graph. The maximum value for the green curve is around 4.5 at 7.2 micrometers. This curve tapers at the right end of the graph to a value around 0.6. The maximum for the orange curve is around 2 at about 0.9 micrometers. This curve tapers at the right end of the graph to a value around 0.2. The maximum for the red curve is around 0.7 at about 1.2 micrometers. This curve tapers at the right end of the graph to a value around 0.1. The entire region under the blue curve that is between the two dashed lines, indicating the visible region, is shaded with vertical bands of color. The colors extending left to right across this region are violet, indigo, blue, green, yellow, orange, and red. A purple dot is placed at the peak of each of the four colored curves. These peaks are connected with a dashed curv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97240" y="1122488"/>
            <a:ext cx="6465587" cy="3795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90883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Svarthlutsgeislun og útfjólubláa stórslysið</a:t>
            </a:r>
          </a:p>
        </p:txBody>
      </p:sp>
      <p:sp>
        <p:nvSpPr>
          <p:cNvPr id="3" name="Content Placeholder 2"/>
          <p:cNvSpPr>
            <a:spLocks noGrp="1"/>
          </p:cNvSpPr>
          <p:nvPr>
            <p:ph idx="1"/>
          </p:nvPr>
        </p:nvSpPr>
        <p:spPr/>
        <p:txBody>
          <a:bodyPr/>
          <a:lstStyle/>
          <a:p>
            <a:r>
              <a:rPr lang="en-US" dirty="0"/>
              <a:t>Um 1900 leiddi Max Planck út fræðilega jöfnu fyrir svarthlutargeislun sem féll nákvæmlega að tilraunaniðurstöðum, innan skekkjumarka mælinga.</a:t>
            </a:r>
          </a:p>
          <a:p>
            <a:endParaRPr lang="en-US" dirty="0"/>
          </a:p>
          <a:p>
            <a:r>
              <a:rPr lang="en-US" dirty="0"/>
              <a:t>Planck byggði fræðilega meðferð sína á þeirri forsendu að atómin sem mynduðu ofninn titruðu.</a:t>
            </a:r>
          </a:p>
          <a:p>
            <a:endParaRPr lang="en-US" dirty="0"/>
          </a:p>
          <a:p>
            <a:r>
              <a:rPr lang="en-US" dirty="0"/>
              <a:t>Atómin titruðu með sífellt hærri tíðni (eða styttri bylgjulengd) eftir því sem hitastigið hækkaði. </a:t>
            </a:r>
          </a:p>
          <a:p>
            <a:endParaRPr lang="en-US" dirty="0"/>
          </a:p>
        </p:txBody>
      </p:sp>
    </p:spTree>
    <p:extLst>
      <p:ext uri="{BB962C8B-B14F-4D97-AF65-F5344CB8AC3E}">
        <p14:creationId xmlns:p14="http://schemas.microsoft.com/office/powerpoint/2010/main" val="2736624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Plancksfasti</a:t>
            </a:r>
          </a:p>
        </p:txBody>
      </p:sp>
      <p:sp>
        <p:nvSpPr>
          <p:cNvPr id="3" name="Content Placeholder 2"/>
          <p:cNvSpPr>
            <a:spLocks noGrp="1"/>
          </p:cNvSpPr>
          <p:nvPr>
            <p:ph idx="1"/>
          </p:nvPr>
        </p:nvSpPr>
        <p:spPr/>
        <p:txBody>
          <a:bodyPr/>
          <a:lstStyle/>
          <a:p>
            <a:r>
              <a:rPr lang="en-US" dirty="0"/>
              <a:t>Planck varð að gera ráð fyrir að titrandi atómin gætu aðeins haft skammtaða orku, en hann gat ekki skýrt hvers vegna. </a:t>
            </a:r>
          </a:p>
          <a:p>
            <a:endParaRPr lang="en-US" dirty="0"/>
          </a:p>
          <a:p>
            <a:pPr marL="0" indent="0" algn="ctr">
              <a:buNone/>
            </a:pPr>
            <a:r>
              <a:rPr lang="en-US" i="1" dirty="0"/>
              <a:t>E</a:t>
            </a:r>
            <a:r>
              <a:rPr lang="en-US" dirty="0"/>
              <a:t>  = </a:t>
            </a:r>
            <a:r>
              <a:rPr lang="en-US" i="1" dirty="0" err="1"/>
              <a:t>nhν</a:t>
            </a:r>
            <a:r>
              <a:rPr lang="en-US" dirty="0"/>
              <a:t>			</a:t>
            </a:r>
            <a:r>
              <a:rPr lang="en-US" i="1" dirty="0"/>
              <a:t>n </a:t>
            </a:r>
            <a:r>
              <a:rPr lang="en-US" dirty="0"/>
              <a:t>= 1, 2, 3, . . .</a:t>
            </a:r>
          </a:p>
          <a:p>
            <a:endParaRPr lang="en-US" dirty="0"/>
          </a:p>
          <a:p>
            <a:r>
              <a:rPr lang="en-US" dirty="0"/>
              <a:t>Stærðin </a:t>
            </a:r>
            <a:r>
              <a:rPr lang="en-US" i="1" dirty="0"/>
              <a:t>h</a:t>
            </a:r>
            <a:r>
              <a:rPr lang="en-US" dirty="0"/>
              <a:t> er fasti sem nú er þekktur sem </a:t>
            </a:r>
            <a:r>
              <a:rPr lang="en-US" b="1" dirty="0"/>
              <a:t>Plancksfasti</a:t>
            </a:r>
            <a:r>
              <a:rPr lang="en-US" dirty="0"/>
              <a:t>.</a:t>
            </a:r>
          </a:p>
          <a:p>
            <a:endParaRPr lang="en-US" dirty="0"/>
          </a:p>
          <a:p>
            <a:pPr marL="0" indent="0" algn="ctr">
              <a:buNone/>
            </a:pPr>
            <a:r>
              <a:rPr lang="en-US" i="1" dirty="0"/>
              <a:t>h</a:t>
            </a:r>
            <a:r>
              <a:rPr lang="en-US" dirty="0"/>
              <a:t> = 6.626 × 10</a:t>
            </a:r>
            <a:r>
              <a:rPr lang="en-US" baseline="30000" dirty="0"/>
              <a:t>−34 </a:t>
            </a:r>
            <a:r>
              <a:rPr lang="en-US" dirty="0"/>
              <a:t>J </a:t>
            </a:r>
            <a:r>
              <a:rPr lang="en-US" sz="1800" dirty="0">
                <a:solidFill>
                  <a:schemeClr val="accent5"/>
                </a:solidFill>
                <a:latin typeface="Calibri"/>
                <a:ea typeface="Wingdings"/>
                <a:cs typeface="Wingdings"/>
              </a:rPr>
              <a:t>·</a:t>
            </a:r>
            <a:r>
              <a:rPr lang="en-US" dirty="0"/>
              <a:t> s</a:t>
            </a:r>
          </a:p>
        </p:txBody>
      </p:sp>
    </p:spTree>
    <p:extLst>
      <p:ext uri="{BB962C8B-B14F-4D97-AF65-F5344CB8AC3E}">
        <p14:creationId xmlns:p14="http://schemas.microsoft.com/office/powerpoint/2010/main" val="1786197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Ljósröfun</a:t>
            </a:r>
          </a:p>
        </p:txBody>
      </p:sp>
      <p:sp>
        <p:nvSpPr>
          <p:cNvPr id="3" name="Content Placeholder 2"/>
          <p:cNvSpPr>
            <a:spLocks noGrp="1"/>
          </p:cNvSpPr>
          <p:nvPr>
            <p:ph idx="1"/>
          </p:nvPr>
        </p:nvSpPr>
        <p:spPr>
          <a:xfrm>
            <a:off x="628650" y="955965"/>
            <a:ext cx="7886700" cy="4407887"/>
          </a:xfrm>
        </p:spPr>
        <p:txBody>
          <a:bodyPr/>
          <a:lstStyle/>
          <a:p>
            <a:r>
              <a:rPr lang="en-US" dirty="0"/>
              <a:t>Næsta þversögnin í klassísku kenningunni sem tókst að leysa snerist um </a:t>
            </a:r>
            <a:r>
              <a:rPr lang="en-US" b="1" dirty="0"/>
              <a:t>ljósröfun</a:t>
            </a:r>
            <a:r>
              <a:rPr lang="en-US" dirty="0"/>
              <a:t>. </a:t>
            </a:r>
          </a:p>
          <a:p>
            <a:endParaRPr lang="en-US" dirty="0"/>
          </a:p>
          <a:p>
            <a:r>
              <a:rPr lang="en-US" dirty="0"/>
              <a:t>Komið hafði í ljós að rafeindir gátu losnað frá yfirborði málms.</a:t>
            </a:r>
          </a:p>
          <a:p>
            <a:endParaRPr lang="en-US" dirty="0"/>
          </a:p>
          <a:p>
            <a:r>
              <a:rPr lang="en-US" dirty="0"/>
              <a:t>Ljósið þurfti að hafa tíðni sem var hærri en ákveðin þröskuldstíðni. </a:t>
            </a:r>
          </a:p>
          <a:p>
            <a:endParaRPr lang="en-US" dirty="0"/>
          </a:p>
          <a:p>
            <a:r>
              <a:rPr lang="en-US" dirty="0"/>
              <a:t>Það kom á óvart að hreyfiorka rafeindanna sem losnuðu var ekki háð birtustigi ljóssins, heldur jókst hún eftir því sem tíðni ljóssins hækkaði. </a:t>
            </a:r>
          </a:p>
          <a:p>
            <a:endParaRPr lang="en-US" dirty="0"/>
          </a:p>
        </p:txBody>
      </p:sp>
    </p:spTree>
    <p:extLst>
      <p:ext uri="{BB962C8B-B14F-4D97-AF65-F5344CB8AC3E}">
        <p14:creationId xmlns:p14="http://schemas.microsoft.com/office/powerpoint/2010/main" val="1889192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Ljósröfun</a:t>
            </a:r>
          </a:p>
        </p:txBody>
      </p:sp>
      <p:sp>
        <p:nvSpPr>
          <p:cNvPr id="3" name="Content Placeholder 2"/>
          <p:cNvSpPr>
            <a:spLocks noGrp="1"/>
          </p:cNvSpPr>
          <p:nvPr>
            <p:ph idx="1"/>
          </p:nvPr>
        </p:nvSpPr>
        <p:spPr>
          <a:xfrm>
            <a:off x="628650" y="955965"/>
            <a:ext cx="7886700" cy="4115656"/>
          </a:xfrm>
        </p:spPr>
        <p:txBody>
          <a:bodyPr/>
          <a:lstStyle/>
          <a:p>
            <a:r>
              <a:rPr lang="en-US" dirty="0"/>
              <a:t> Samkvæmt klassískri bylgjukenningu ræðst orka bylgju af styrk hennar (sem ræðst af sveifluvíddinni), ekki af tíðninni. </a:t>
            </a:r>
          </a:p>
          <a:p>
            <a:endParaRPr lang="en-US" dirty="0"/>
          </a:p>
          <a:p>
            <a:r>
              <a:rPr lang="en-US" dirty="0"/>
              <a:t>Albert Einstein tókst að leysa þversögnina með því að fella niðurstöður Plancks um skömmtun inn í agnasýnina á ljós (Nóbelsverðlaun).</a:t>
            </a:r>
          </a:p>
          <a:p>
            <a:endParaRPr lang="en-US" dirty="0"/>
          </a:p>
          <a:p>
            <a:r>
              <a:rPr lang="en-US" dirty="0"/>
              <a:t>Ekki ætti að líta á ljós sem fellur á málmyfirborðið sem bylgju, heldur sem straum agna (sem síðar voru kallaðar ljóseindir). </a:t>
            </a:r>
          </a:p>
          <a:p>
            <a:endParaRPr lang="en-US" dirty="0"/>
          </a:p>
        </p:txBody>
      </p:sp>
    </p:spTree>
    <p:extLst>
      <p:ext uri="{BB962C8B-B14F-4D97-AF65-F5344CB8AC3E}">
        <p14:creationId xmlns:p14="http://schemas.microsoft.com/office/powerpoint/2010/main" val="2902593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Ljósröfun</a:t>
            </a:r>
          </a:p>
        </p:txBody>
      </p:sp>
      <p:sp>
        <p:nvSpPr>
          <p:cNvPr id="3" name="Content Placeholder 2"/>
          <p:cNvSpPr>
            <a:spLocks noGrp="1"/>
          </p:cNvSpPr>
          <p:nvPr>
            <p:ph idx="1"/>
          </p:nvPr>
        </p:nvSpPr>
        <p:spPr/>
        <p:txBody>
          <a:bodyPr/>
          <a:lstStyle/>
          <a:p>
            <a:r>
              <a:rPr lang="en-US" dirty="0"/>
              <a:t>Orka ljóseindanna var háð tíðni þeirra.</a:t>
            </a:r>
          </a:p>
          <a:p>
            <a:endParaRPr lang="en-US" dirty="0"/>
          </a:p>
          <a:p>
            <a:r>
              <a:rPr lang="en-US" dirty="0"/>
              <a:t> Samkvæmt formúlu Plancks: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40419963"/>
              </p:ext>
            </p:extLst>
          </p:nvPr>
        </p:nvGraphicFramePr>
        <p:xfrm>
          <a:off x="1722846" y="2449513"/>
          <a:ext cx="1433513" cy="528637"/>
        </p:xfrm>
        <a:graphic>
          <a:graphicData uri="http://schemas.openxmlformats.org/presentationml/2006/ole">
            <mc:AlternateContent xmlns:mc="http://schemas.openxmlformats.org/markup-compatibility/2006">
              <mc:Choice xmlns:v="urn:schemas-microsoft-com:vml" Requires="v">
                <p:oleObj spid="_x0000_s3306" name="Equation" r:id="rId3" imgW="507960" imgH="177480" progId="Equation.DSMT4">
                  <p:embed/>
                </p:oleObj>
              </mc:Choice>
              <mc:Fallback>
                <p:oleObj name="Equation" r:id="rId3" imgW="507960" imgH="177480" progId="Equation.DSMT4">
                  <p:embed/>
                  <p:pic>
                    <p:nvPicPr>
                      <p:cNvPr id="0" name="Object 4"/>
                      <p:cNvPicPr>
                        <a:picLocks noChangeAspect="1" noChangeArrowheads="1"/>
                      </p:cNvPicPr>
                      <p:nvPr/>
                    </p:nvPicPr>
                    <p:blipFill>
                      <a:blip r:embed="rId4"/>
                      <a:srcRect/>
                      <a:stretch>
                        <a:fillRect/>
                      </a:stretch>
                    </p:blipFill>
                    <p:spPr bwMode="auto">
                      <a:xfrm>
                        <a:off x="1722846" y="2449513"/>
                        <a:ext cx="1433513" cy="528637"/>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67005675"/>
              </p:ext>
            </p:extLst>
          </p:nvPr>
        </p:nvGraphicFramePr>
        <p:xfrm>
          <a:off x="1572765" y="3306759"/>
          <a:ext cx="1470473" cy="1083085"/>
        </p:xfrm>
        <a:graphic>
          <a:graphicData uri="http://schemas.openxmlformats.org/presentationml/2006/ole">
            <mc:AlternateContent xmlns:mc="http://schemas.openxmlformats.org/markup-compatibility/2006">
              <mc:Choice xmlns:v="urn:schemas-microsoft-com:vml" Requires="v">
                <p:oleObj spid="_x0000_s3307" name="Equation" r:id="rId5" imgW="466200" imgH="347400" progId="Equation.3">
                  <p:embed/>
                </p:oleObj>
              </mc:Choice>
              <mc:Fallback>
                <p:oleObj name="Equation" r:id="rId5" imgW="466200" imgH="3474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72765" y="3306759"/>
                        <a:ext cx="1470473" cy="1083085"/>
                      </a:xfrm>
                      <a:prstGeom prst="rect">
                        <a:avLst/>
                      </a:prstGeom>
                      <a:noFill/>
                      <a:ln>
                        <a:noFill/>
                      </a:ln>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780474731"/>
              </p:ext>
            </p:extLst>
          </p:nvPr>
        </p:nvGraphicFramePr>
        <p:xfrm>
          <a:off x="4922638" y="2807020"/>
          <a:ext cx="1114705" cy="1041282"/>
        </p:xfrm>
        <a:graphic>
          <a:graphicData uri="http://schemas.openxmlformats.org/presentationml/2006/ole">
            <mc:AlternateContent xmlns:mc="http://schemas.openxmlformats.org/markup-compatibility/2006">
              <mc:Choice xmlns:v="urn:schemas-microsoft-com:vml" Requires="v">
                <p:oleObj spid="_x0000_s3308" name="Equation" r:id="rId7" imgW="365400" imgH="347400" progId="Equation.3">
                  <p:embed/>
                </p:oleObj>
              </mc:Choice>
              <mc:Fallback>
                <p:oleObj name="Equation" r:id="rId7" imgW="365400" imgH="347400" progId="Equation.3">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22638" y="2807020"/>
                        <a:ext cx="1114705" cy="104128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705515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Ljósröfun</a:t>
            </a:r>
          </a:p>
        </p:txBody>
      </p:sp>
      <p:sp>
        <p:nvSpPr>
          <p:cNvPr id="3" name="Content Placeholder 2"/>
          <p:cNvSpPr>
            <a:spLocks noGrp="1"/>
          </p:cNvSpPr>
          <p:nvPr>
            <p:ph idx="1"/>
          </p:nvPr>
        </p:nvSpPr>
        <p:spPr>
          <a:xfrm>
            <a:off x="628650" y="955965"/>
            <a:ext cx="7886700" cy="4492728"/>
          </a:xfrm>
        </p:spPr>
        <p:txBody>
          <a:bodyPr>
            <a:normAutofit/>
          </a:bodyPr>
          <a:lstStyle/>
          <a:p>
            <a:endParaRPr lang="en-US" dirty="0"/>
          </a:p>
          <a:p>
            <a:endParaRPr lang="en-US" dirty="0"/>
          </a:p>
          <a:p>
            <a:r>
              <a:rPr lang="en-US" dirty="0"/>
              <a:t>Rafeindir losnuðu þegar ljóseindir með næga orku rákust á þær (með tíðni yfir þröskuldstíðninni).</a:t>
            </a:r>
          </a:p>
          <a:p>
            <a:endParaRPr lang="en-US" dirty="0"/>
          </a:p>
          <a:p>
            <a:r>
              <a:rPr lang="en-US" dirty="0"/>
              <a:t>Því hærri sem tíðnin er, þeim mun meiri hreyfiorka færist til rafeindanna sem losna við árekstrana. </a:t>
            </a:r>
          </a:p>
          <a:p>
            <a:endParaRPr lang="en-US" dirty="0"/>
          </a:p>
          <a:p>
            <a:r>
              <a:rPr lang="en-US" dirty="0"/>
              <a:t>Á einhvern hátt, á djúpstæðu grundvallarstigi sem er enn ekki að fullu skilið, hefur ljós bæði bylgjueiginleika og agnaeiginleika. Þetta kallast </a:t>
            </a:r>
            <a:r>
              <a:rPr lang="en-US" b="1" dirty="0"/>
              <a:t>bylgju- og agnaeðli</a:t>
            </a:r>
            <a:r>
              <a:rPr lang="en-US" dirty="0"/>
              <a: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92500269"/>
              </p:ext>
            </p:extLst>
          </p:nvPr>
        </p:nvGraphicFramePr>
        <p:xfrm>
          <a:off x="3805762" y="955965"/>
          <a:ext cx="1433512" cy="528637"/>
        </p:xfrm>
        <a:graphic>
          <a:graphicData uri="http://schemas.openxmlformats.org/presentationml/2006/ole">
            <mc:AlternateContent xmlns:mc="http://schemas.openxmlformats.org/markup-compatibility/2006">
              <mc:Choice xmlns:v="urn:schemas-microsoft-com:vml" Requires="v">
                <p:oleObj spid="_x0000_s4175" name="Equation" r:id="rId3" imgW="507960" imgH="177480" progId="Equation.DSMT4">
                  <p:embed/>
                </p:oleObj>
              </mc:Choice>
              <mc:Fallback>
                <p:oleObj name="Equation" r:id="rId3" imgW="507960" imgH="1774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5762" y="955965"/>
                        <a:ext cx="1433512"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623756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6.11</a:t>
            </a:r>
          </a:p>
        </p:txBody>
      </p:sp>
      <p:pic>
        <p:nvPicPr>
          <p:cNvPr id="2" name="Figure" descr="The figure includes three diagrams of waves approaching a flat, horizontal surface that is labeled,“Metal,” from an angle around 45 degrees above and to the left relative to the surface. At the top of the diagram at the center is the label,“E equals h nu.” At the left, a sinusoidal wave reaches the surface and stops. The portion of the diagram near the flat metal surface is labeled,“No electrons ejected,” and the wave is labeled,“700 n m.” To the right, a second similar, more compressed wave, which is labeled,“550 n m,” reaches the flat surface. This time, an arrow extends up and to the right at an angle of approximately 45 degrees. A tiny yellow circle with a negative sign in it is at the center of the arrow shaft. Above this arrow is the equation,“v subscript max equals 2.96 times 10 superscript 5 m per s.” To the far right, a third similar, even more compressed wave, which is labeled“400 n m” reaches the flat surface. This time, an arrow extends up and to the right at an angle of approximately 45 degrees. A tiny yellow circle with a negative sign in it is at the center of the arrow shaft. Above this arrow is the equation“v subscript max equals 6.22 times 10 superscript 5 m per 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613397"/>
            <a:ext cx="7886700" cy="2480269"/>
          </a:xfrm>
        </p:spPr>
      </p:pic>
      <p:sp>
        <p:nvSpPr>
          <p:cNvPr id="7" name="Figure Legend"/>
          <p:cNvSpPr>
            <a:spLocks noGrp="1"/>
          </p:cNvSpPr>
          <p:nvPr>
            <p:ph idx="13"/>
          </p:nvPr>
        </p:nvSpPr>
        <p:spPr/>
        <p:txBody>
          <a:bodyPr>
            <a:normAutofit/>
          </a:bodyPr>
          <a:lstStyle/>
          <a:p>
            <a:r>
              <a:rPr lang="en-US" sz="1600" dirty="0"/>
              <a:t>Ljóseindir með lága tíðni hafa ekki næga orku til að valda því að rafeindir losni vegna ljósröfunar. Fyrir sérhverja ljóstíðni yfir þröskuldstíðninni eykst hreyfiorka losnaðrar rafeindar línulega með orku aðkomandi ljóseindar.</a:t>
            </a:r>
          </a:p>
        </p:txBody>
      </p:sp>
    </p:spTree>
    <p:extLst>
      <p:ext uri="{BB962C8B-B14F-4D97-AF65-F5344CB8AC3E}">
        <p14:creationId xmlns:p14="http://schemas.microsoft.com/office/powerpoint/2010/main" val="29290620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6.2</a:t>
            </a:r>
          </a:p>
        </p:txBody>
      </p:sp>
      <p:sp>
        <p:nvSpPr>
          <p:cNvPr id="3" name="Content Placeholder 2"/>
          <p:cNvSpPr>
            <a:spLocks noGrp="1"/>
          </p:cNvSpPr>
          <p:nvPr>
            <p:ph idx="1"/>
          </p:nvPr>
        </p:nvSpPr>
        <p:spPr/>
        <p:txBody>
          <a:bodyPr/>
          <a:lstStyle/>
          <a:p>
            <a:r>
              <a:rPr lang="en-US" dirty="0"/>
              <a:t>Þegar við sjáum ljós frá neonskilti erum við að fylgjast með geislun frá örvuðum neonatómum. Ef þessi geislun hefur bylgjulengdina 640 nm, hver er þá orka ljóseindarinnar sem er send frá sér?</a:t>
            </a:r>
          </a:p>
          <a:p>
            <a:r>
              <a:rPr lang="en-US" dirty="0"/>
              <a:t>Við notum þá mynd Plancks-jöfnunnar sem inniheldur bylgjulengdina, </a:t>
            </a:r>
            <a:r>
              <a:rPr lang="en-US" i="1" dirty="0"/>
              <a:t>λ</a:t>
            </a:r>
            <a:r>
              <a:rPr lang="en-US" dirty="0"/>
              <a:t>, og breytum einingum úr nanómetrum í metra þannig að einingar </a:t>
            </a:r>
            <a:r>
              <a:rPr lang="en-US" i="1" dirty="0"/>
              <a:t>λ </a:t>
            </a:r>
            <a:r>
              <a:rPr lang="en-US" dirty="0"/>
              <a:t>og </a:t>
            </a:r>
            <a:r>
              <a:rPr lang="en-US" i="1" dirty="0"/>
              <a:t>c</a:t>
            </a:r>
            <a:r>
              <a:rPr lang="en-US" dirty="0"/>
              <a:t> séu þær sömu.</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539427158"/>
              </p:ext>
            </p:extLst>
          </p:nvPr>
        </p:nvGraphicFramePr>
        <p:xfrm>
          <a:off x="1069975" y="3230563"/>
          <a:ext cx="6865938" cy="2122487"/>
        </p:xfrm>
        <a:graphic>
          <a:graphicData uri="http://schemas.openxmlformats.org/presentationml/2006/ole">
            <mc:AlternateContent xmlns:mc="http://schemas.openxmlformats.org/markup-compatibility/2006">
              <mc:Choice xmlns:v="urn:schemas-microsoft-com:vml" Requires="v">
                <p:oleObj spid="_x0000_s5197" name="Equation" r:id="rId3" imgW="3149280" imgH="965160" progId="Equation.DSMT4">
                  <p:embed/>
                </p:oleObj>
              </mc:Choice>
              <mc:Fallback>
                <p:oleObj name="Equation" r:id="rId3" imgW="3149280" imgH="965160" progId="Equation.DSMT4">
                  <p:embed/>
                  <p:pic>
                    <p:nvPicPr>
                      <p:cNvPr id="0" name="Object 3"/>
                      <p:cNvPicPr>
                        <a:picLocks noChangeAspect="1" noChangeArrowheads="1"/>
                      </p:cNvPicPr>
                      <p:nvPr/>
                    </p:nvPicPr>
                    <p:blipFill>
                      <a:blip r:embed="rId4"/>
                      <a:srcRect/>
                      <a:stretch>
                        <a:fillRect/>
                      </a:stretch>
                    </p:blipFill>
                    <p:spPr bwMode="auto">
                      <a:xfrm>
                        <a:off x="1069975" y="3230563"/>
                        <a:ext cx="6865938" cy="2122487"/>
                      </a:xfrm>
                      <a:prstGeom prst="rect">
                        <a:avLst/>
                      </a:prstGeom>
                      <a:noFill/>
                      <a:ln>
                        <a:noFill/>
                      </a:ln>
                    </p:spPr>
                  </p:pic>
                </p:oleObj>
              </mc:Fallback>
            </mc:AlternateContent>
          </a:graphicData>
        </a:graphic>
      </p:graphicFrame>
      <p:cxnSp>
        <p:nvCxnSpPr>
          <p:cNvPr id="6" name="Straight Connector 5"/>
          <p:cNvCxnSpPr/>
          <p:nvPr/>
        </p:nvCxnSpPr>
        <p:spPr>
          <a:xfrm flipH="1">
            <a:off x="4886537" y="3502534"/>
            <a:ext cx="179296" cy="7360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7000542" y="3502534"/>
            <a:ext cx="179296" cy="7360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4651509" y="4232635"/>
            <a:ext cx="358592" cy="1815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5953979" y="4475828"/>
            <a:ext cx="358592" cy="18158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5864331" y="4069713"/>
            <a:ext cx="268944" cy="7360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7344469" y="3507486"/>
            <a:ext cx="179296" cy="7360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44231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Línulitróf</a:t>
            </a:r>
          </a:p>
        </p:txBody>
      </p:sp>
      <p:sp>
        <p:nvSpPr>
          <p:cNvPr id="3" name="Content Placeholder 2"/>
          <p:cNvSpPr>
            <a:spLocks noGrp="1"/>
          </p:cNvSpPr>
          <p:nvPr>
            <p:ph idx="1"/>
          </p:nvPr>
        </p:nvSpPr>
        <p:spPr/>
        <p:txBody>
          <a:bodyPr/>
          <a:lstStyle/>
          <a:p>
            <a:r>
              <a:rPr lang="en-US" dirty="0"/>
              <a:t>Vísindamenn seint á nítjándu öld áttu í erfiðleikum með að skilja ljósið sem atóm og sameindir senda frá sér. </a:t>
            </a:r>
          </a:p>
          <a:p>
            <a:endParaRPr lang="en-US" dirty="0"/>
          </a:p>
          <a:p>
            <a:r>
              <a:rPr lang="en-US" dirty="0"/>
              <a:t>Þegar föst efni, vökvar eða þéttaðar lofttegundir eru hituð nægilega mikið geisla þau hluta umframorkunnar frá sér sem ljósi.</a:t>
            </a:r>
          </a:p>
          <a:p>
            <a:endParaRPr lang="en-US" dirty="0"/>
          </a:p>
          <a:p>
            <a:r>
              <a:rPr lang="en-US" dirty="0"/>
              <a:t>Ljóseindir sem myndast með þessum hætti hafa mismunandi orku og mynda því </a:t>
            </a:r>
            <a:r>
              <a:rPr lang="en-US" b="1" dirty="0"/>
              <a:t>samfellt litróf </a:t>
            </a:r>
            <a:r>
              <a:rPr lang="en-US" dirty="0"/>
              <a:t>þar sem samfelld röð bylgjulengda kemur fram.</a:t>
            </a:r>
          </a:p>
          <a:p>
            <a:endParaRPr lang="en-US" dirty="0"/>
          </a:p>
        </p:txBody>
      </p:sp>
    </p:spTree>
    <p:extLst>
      <p:ext uri="{BB962C8B-B14F-4D97-AF65-F5344CB8AC3E}">
        <p14:creationId xmlns:p14="http://schemas.microsoft.com/office/powerpoint/2010/main" val="1374192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Línulitróf</a:t>
            </a:r>
          </a:p>
        </p:txBody>
      </p:sp>
      <p:sp>
        <p:nvSpPr>
          <p:cNvPr id="3" name="Content Placeholder 2"/>
          <p:cNvSpPr>
            <a:spLocks noGrp="1"/>
          </p:cNvSpPr>
          <p:nvPr>
            <p:ph idx="1"/>
          </p:nvPr>
        </p:nvSpPr>
        <p:spPr/>
        <p:txBody>
          <a:bodyPr/>
          <a:lstStyle/>
          <a:p>
            <a:r>
              <a:rPr lang="en-US" dirty="0"/>
              <a:t>Ólíkt samfelldum rófum getur ljós einnig komið fram sem ósamfelld eða </a:t>
            </a:r>
            <a:r>
              <a:rPr lang="en-US" b="1" dirty="0"/>
              <a:t>línulitróf </a:t>
            </a:r>
            <a:r>
              <a:rPr lang="en-US" dirty="0"/>
              <a:t>með mjög mjóum línum sem dreifast um rófsvæðin.</a:t>
            </a:r>
          </a:p>
          <a:p>
            <a:endParaRPr lang="en-US" dirty="0"/>
          </a:p>
          <a:p>
            <a:r>
              <a:rPr lang="en-US" dirty="0"/>
              <a:t>Þegar gas við lágan hlutþrýsting er örvað með rafstraumi eða hitað myndast línulitróf. </a:t>
            </a:r>
          </a:p>
          <a:p>
            <a:endParaRPr lang="en-US" dirty="0"/>
          </a:p>
          <a:p>
            <a:r>
              <a:rPr lang="en-US" dirty="0"/>
              <a:t>Hvert frumefni sýnir sitt eigið einkennandi safn lína.</a:t>
            </a:r>
          </a:p>
          <a:p>
            <a:endParaRPr lang="en-US" dirty="0"/>
          </a:p>
        </p:txBody>
      </p:sp>
    </p:spTree>
    <p:extLst>
      <p:ext uri="{BB962C8B-B14F-4D97-AF65-F5344CB8AC3E}">
        <p14:creationId xmlns:p14="http://schemas.microsoft.com/office/powerpoint/2010/main" val="25383188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6.12</a:t>
            </a:r>
          </a:p>
        </p:txBody>
      </p:sp>
      <p:pic>
        <p:nvPicPr>
          <p:cNvPr id="2" name="Figure" descr="This figure shows a colorful neon sign. The tubes are bent into various shap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138362" y="1100931"/>
            <a:ext cx="4867275" cy="3505200"/>
          </a:xfrm>
        </p:spPr>
      </p:pic>
      <p:sp>
        <p:nvSpPr>
          <p:cNvPr id="7" name="Figure Legend"/>
          <p:cNvSpPr>
            <a:spLocks noGrp="1"/>
          </p:cNvSpPr>
          <p:nvPr>
            <p:ph idx="13"/>
          </p:nvPr>
        </p:nvSpPr>
        <p:spPr/>
        <p:txBody>
          <a:bodyPr>
            <a:normAutofit/>
          </a:bodyPr>
          <a:lstStyle/>
          <a:p>
            <a:r>
              <a:rPr lang="en-US" sz="1600" dirty="0"/>
              <a:t>Neonskilti virka með því að örva gas við lágan hlutþrýsting með rafstraumi. Þetta skilti sýnir þau margbrotnu listrænu áhrif sem hægt er að ná fram. (mynd: Dave Shaver)</a:t>
            </a:r>
          </a:p>
        </p:txBody>
      </p:sp>
    </p:spTree>
    <p:extLst>
      <p:ext uri="{BB962C8B-B14F-4D97-AF65-F5344CB8AC3E}">
        <p14:creationId xmlns:p14="http://schemas.microsoft.com/office/powerpoint/2010/main" val="3357044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Línulitróf</a:t>
            </a:r>
          </a:p>
        </p:txBody>
      </p:sp>
      <p:sp>
        <p:nvSpPr>
          <p:cNvPr id="3" name="Content Placeholder 2"/>
          <p:cNvSpPr>
            <a:spLocks noGrp="1"/>
          </p:cNvSpPr>
          <p:nvPr>
            <p:ph idx="1"/>
          </p:nvPr>
        </p:nvSpPr>
        <p:spPr>
          <a:xfrm>
            <a:off x="628650" y="955965"/>
            <a:ext cx="7886700" cy="4643557"/>
          </a:xfrm>
        </p:spPr>
        <p:txBody>
          <a:bodyPr/>
          <a:lstStyle/>
          <a:p>
            <a:r>
              <a:rPr lang="en-US" dirty="0"/>
              <a:t>Hver útgeislunarlína samanstendur af </a:t>
            </a:r>
            <a:r>
              <a:rPr lang="en-US" i="1" dirty="0"/>
              <a:t>einni bylgjulengd ljóss</a:t>
            </a:r>
            <a:r>
              <a:rPr lang="en-US" dirty="0"/>
              <a:t>. </a:t>
            </a:r>
          </a:p>
          <a:p>
            <a:endParaRPr lang="en-US" dirty="0"/>
          </a:p>
          <a:p>
            <a:r>
              <a:rPr lang="en-US" dirty="0"/>
              <a:t>Þetta þýðir að ljósið sem gas sendir frá sér samanstendur af safni </a:t>
            </a:r>
            <a:r>
              <a:rPr lang="en-US" i="1" dirty="0"/>
              <a:t>strjál orkugildi</a:t>
            </a:r>
            <a:r>
              <a:rPr lang="en-US" dirty="0"/>
              <a:t>. </a:t>
            </a:r>
          </a:p>
          <a:p>
            <a:endParaRPr lang="en-US" dirty="0"/>
          </a:p>
          <a:p>
            <a:r>
              <a:rPr lang="en-US" dirty="0"/>
              <a:t>Uppruni ósamfelldra rófa í atómum og sameindum var vísindamönnum afar mikil ráðgáta. </a:t>
            </a:r>
          </a:p>
          <a:p>
            <a:endParaRPr lang="en-US" dirty="0"/>
          </a:p>
          <a:p>
            <a:r>
              <a:rPr lang="en-US" dirty="0"/>
              <a:t>Samkvæmt klassískri rafsegulfræði ættu aðeins samfelld róf að sjást.</a:t>
            </a:r>
          </a:p>
          <a:p>
            <a:endParaRPr lang="en-US" dirty="0"/>
          </a:p>
        </p:txBody>
      </p:sp>
    </p:spTree>
    <p:extLst>
      <p:ext uri="{BB962C8B-B14F-4D97-AF65-F5344CB8AC3E}">
        <p14:creationId xmlns:p14="http://schemas.microsoft.com/office/powerpoint/2010/main" val="20006219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6.13</a:t>
            </a:r>
          </a:p>
        </p:txBody>
      </p:sp>
      <p:pic>
        <p:nvPicPr>
          <p:cNvPr id="2" name="Figure" descr="An image is shown with 5 rows. Across the top and bottom of the image is a scale that begins at 4000 angstroms at the left and extends to 740 angstroms at the far right. The top row is a continuous band of the visible spectrum, showing the colors from violet at the far left through indigo, blue, green, yellow, orange, and red at the far right. The second row, labeled,“N a,” shows the emission spectrum for the element sodium, which includes two narrow vertical bands in the blue range, two narrow bands in the yellow-green range, two narrow bands in the yellow range, and one narrow band in the orange range. The third row, labeled,“H,” shows the emission spectrum for hydrogen. This spectrum shows single bands in the violet, indigo, blue, and orange regions. The fourth row, labeled,“C a,” shows the emission spectrum for calcium. This spectrum shows bands in the following colors and frequencies; one violet, five indigo, one blue, two green, two yellow-green, one yellow, two yellow-orange, one orange, and one red. The fifth row, labeled,“H g,” shows the emission spectrum for mercury. This spectrum shows bands in the following colors and frequencies; two violet, one indigo, two blue, one green, two yellow, two orange, and one orange-red. It is important to note that each of the color bands for the emission spectra of the elements matches to a specific wavelength of light. Extending a vertical line from the bands to the scale above or below the diagram will match the band to a specific measurement on the scal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085975" y="1100931"/>
            <a:ext cx="4972050" cy="3505200"/>
          </a:xfrm>
        </p:spPr>
      </p:pic>
      <p:sp>
        <p:nvSpPr>
          <p:cNvPr id="7" name="Figure Legend"/>
          <p:cNvSpPr>
            <a:spLocks noGrp="1"/>
          </p:cNvSpPr>
          <p:nvPr>
            <p:ph idx="13"/>
          </p:nvPr>
        </p:nvSpPr>
        <p:spPr/>
        <p:txBody>
          <a:bodyPr>
            <a:normAutofit/>
          </a:bodyPr>
          <a:lstStyle/>
          <a:p>
            <a:r>
              <a:rPr lang="en-US" sz="1600" dirty="0"/>
              <a:t>Berið saman tvær gerðir útgeislunarrófa: samfellt róf hvíts ljóss (efst) og línuróf ljóss frá örvuðum natríum-, vetnis-, kalsíum- og kvikasilfursatómum.</a:t>
            </a:r>
          </a:p>
        </p:txBody>
      </p:sp>
    </p:spTree>
    <p:extLst>
      <p:ext uri="{BB962C8B-B14F-4D97-AF65-F5344CB8AC3E}">
        <p14:creationId xmlns:p14="http://schemas.microsoft.com/office/powerpoint/2010/main" val="27985062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Línulitróf</a:t>
            </a:r>
          </a:p>
        </p:txBody>
      </p:sp>
      <p:sp>
        <p:nvSpPr>
          <p:cNvPr id="3" name="Content Placeholder 2"/>
          <p:cNvSpPr>
            <a:spLocks noGrp="1"/>
          </p:cNvSpPr>
          <p:nvPr>
            <p:ph idx="1"/>
          </p:nvPr>
        </p:nvSpPr>
        <p:spPr>
          <a:xfrm>
            <a:off x="628650" y="955965"/>
            <a:ext cx="7886700" cy="4228777"/>
          </a:xfrm>
        </p:spPr>
        <p:txBody>
          <a:bodyPr/>
          <a:lstStyle/>
          <a:p>
            <a:r>
              <a:rPr lang="en-US" dirty="0"/>
              <a:t>Árið 1885 tókst Johann </a:t>
            </a:r>
            <a:r>
              <a:rPr lang="en-US" dirty="0" err="1"/>
              <a:t>Balmer</a:t>
            </a:r>
            <a:r>
              <a:rPr lang="en-US" dirty="0"/>
              <a:t> að leiða út reynslujöfnu.</a:t>
            </a:r>
          </a:p>
          <a:p>
            <a:endParaRPr lang="en-US" dirty="0"/>
          </a:p>
          <a:p>
            <a:r>
              <a:rPr lang="en-US" dirty="0"/>
              <a:t>Jafnan tengdi fjórar sýnilegar bylgjulengdir ljóss sem vetnisatóm senda frá sér við heilar tölur.</a:t>
            </a:r>
          </a:p>
          <a:p>
            <a:endParaRPr lang="en-US" dirty="0"/>
          </a:p>
          <a:p>
            <a:endParaRPr lang="en-US" dirty="0"/>
          </a:p>
          <a:p>
            <a:endParaRPr lang="en-US" dirty="0"/>
          </a:p>
          <a:p>
            <a:endParaRPr lang="en-US" dirty="0"/>
          </a:p>
          <a:p>
            <a:r>
              <a:rPr lang="en-US" dirty="0"/>
              <a:t>Aðrar ósamfelldar línur fyrir vetnisatómið fundust á útfjólubláa og innrauða sviðinu.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75106401"/>
              </p:ext>
            </p:extLst>
          </p:nvPr>
        </p:nvGraphicFramePr>
        <p:xfrm>
          <a:off x="2046288" y="2684463"/>
          <a:ext cx="4943475" cy="1041400"/>
        </p:xfrm>
        <a:graphic>
          <a:graphicData uri="http://schemas.openxmlformats.org/presentationml/2006/ole">
            <mc:AlternateContent xmlns:mc="http://schemas.openxmlformats.org/markup-compatibility/2006">
              <mc:Choice xmlns:v="urn:schemas-microsoft-com:vml" Requires="v">
                <p:oleObj spid="_x0000_s6218" name="Equation" r:id="rId3" imgW="2082600" imgH="431640" progId="Equation.DSMT4">
                  <p:embed/>
                </p:oleObj>
              </mc:Choice>
              <mc:Fallback>
                <p:oleObj name="Equation" r:id="rId3" imgW="2082600" imgH="431640" progId="Equation.DSMT4">
                  <p:embed/>
                  <p:pic>
                    <p:nvPicPr>
                      <p:cNvPr id="0" name="Object 4"/>
                      <p:cNvPicPr>
                        <a:picLocks noChangeAspect="1" noChangeArrowheads="1"/>
                      </p:cNvPicPr>
                      <p:nvPr/>
                    </p:nvPicPr>
                    <p:blipFill>
                      <a:blip r:embed="rId4"/>
                      <a:srcRect/>
                      <a:stretch>
                        <a:fillRect/>
                      </a:stretch>
                    </p:blipFill>
                    <p:spPr bwMode="auto">
                      <a:xfrm>
                        <a:off x="2046288" y="2684463"/>
                        <a:ext cx="4943475" cy="10414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193395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Línulitróf</a:t>
            </a:r>
          </a:p>
        </p:txBody>
      </p:sp>
      <p:sp>
        <p:nvSpPr>
          <p:cNvPr id="3" name="Content Placeholder 2"/>
          <p:cNvSpPr>
            <a:spLocks noGrp="1"/>
          </p:cNvSpPr>
          <p:nvPr>
            <p:ph idx="1"/>
          </p:nvPr>
        </p:nvSpPr>
        <p:spPr>
          <a:xfrm>
            <a:off x="628650" y="955965"/>
            <a:ext cx="7886700" cy="4775532"/>
          </a:xfrm>
        </p:spPr>
        <p:txBody>
          <a:bodyPr>
            <a:normAutofit/>
          </a:bodyPr>
          <a:lstStyle/>
          <a:p>
            <a:r>
              <a:rPr lang="en-US" dirty="0"/>
              <a:t> Johannes Rydberg alhæfði </a:t>
            </a:r>
            <a:r>
              <a:rPr lang="en-US" dirty="0" err="1"/>
              <a:t>verk Balmers</a:t>
            </a:r>
            <a:r>
              <a:rPr lang="en-US" dirty="0"/>
              <a:t>. </a:t>
            </a:r>
          </a:p>
          <a:p>
            <a:endParaRPr lang="en-US" dirty="0"/>
          </a:p>
          <a:p>
            <a:r>
              <a:rPr lang="en-US" dirty="0"/>
              <a:t>Hann setti fram reynsluformúlu sem spáði fyrir um allar útgeislunarlínur vetnis.</a:t>
            </a:r>
          </a:p>
          <a:p>
            <a:endParaRPr lang="en-US" dirty="0"/>
          </a:p>
          <a:p>
            <a:endParaRPr lang="en-US" dirty="0"/>
          </a:p>
          <a:p>
            <a:endParaRPr lang="en-US" dirty="0"/>
          </a:p>
          <a:p>
            <a:endParaRPr lang="en-US" dirty="0"/>
          </a:p>
          <a:p>
            <a:pPr>
              <a:buClr>
                <a:schemeClr val="tx1"/>
              </a:buClr>
            </a:pPr>
            <a:r>
              <a:rPr lang="en-US" i="1" dirty="0"/>
              <a:t>n</a:t>
            </a:r>
            <a:r>
              <a:rPr lang="en-US" baseline="-25000" dirty="0"/>
              <a:t>1</a:t>
            </a:r>
            <a:r>
              <a:rPr lang="en-US" dirty="0"/>
              <a:t> og </a:t>
            </a:r>
            <a:r>
              <a:rPr lang="en-US" i="1" dirty="0"/>
              <a:t>n</a:t>
            </a:r>
            <a:r>
              <a:rPr lang="en-US" baseline="-25000" dirty="0"/>
              <a:t>2</a:t>
            </a:r>
            <a:r>
              <a:rPr lang="en-US" dirty="0"/>
              <a:t> eru heiltölur</a:t>
            </a:r>
          </a:p>
          <a:p>
            <a:pPr>
              <a:buClr>
                <a:schemeClr val="tx1"/>
              </a:buClr>
            </a:pPr>
            <a:r>
              <a:rPr lang="en-US" i="1" dirty="0"/>
              <a:t>n</a:t>
            </a:r>
            <a:r>
              <a:rPr lang="en-US" baseline="-25000" dirty="0"/>
              <a:t>1</a:t>
            </a:r>
            <a:r>
              <a:rPr lang="en-US" dirty="0"/>
              <a:t> &lt; </a:t>
            </a:r>
            <a:r>
              <a:rPr lang="en-US" i="1" dirty="0"/>
              <a:t>n</a:t>
            </a:r>
            <a:r>
              <a:rPr lang="en-US" baseline="-25000" dirty="0"/>
              <a:t>2</a:t>
            </a:r>
            <a:endParaRPr lang="en-US" dirty="0"/>
          </a:p>
          <a:p>
            <a:r>
              <a:rPr lang="en-US" i="1" dirty="0"/>
              <a:t>R</a:t>
            </a:r>
            <a:r>
              <a:rPr lang="en-US" baseline="-25000" dirty="0"/>
              <a:t>∞</a:t>
            </a:r>
            <a:r>
              <a:rPr lang="en-US" dirty="0"/>
              <a:t> er </a:t>
            </a:r>
            <a:r>
              <a:rPr lang="en-US" b="1" dirty="0"/>
              <a:t>Rydberg-fastinn (1,097 × 10</a:t>
            </a:r>
            <a:r>
              <a:rPr lang="en-US" b="1" baseline="30000" dirty="0"/>
              <a:t>7</a:t>
            </a:r>
            <a:r>
              <a:rPr lang="en-US" b="1" dirty="0"/>
              <a:t> m</a:t>
            </a:r>
            <a:r>
              <a:rPr lang="en-US" b="1" baseline="30000" dirty="0"/>
              <a:t>−1</a:t>
            </a:r>
            <a:r>
              <a:rPr lang="en-US" b="1" dirty="0"/>
              <a: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2248903"/>
              </p:ext>
            </p:extLst>
          </p:nvPr>
        </p:nvGraphicFramePr>
        <p:xfrm>
          <a:off x="3141071" y="2582944"/>
          <a:ext cx="2636578" cy="1059943"/>
        </p:xfrm>
        <a:graphic>
          <a:graphicData uri="http://schemas.openxmlformats.org/presentationml/2006/ole">
            <mc:AlternateContent xmlns:mc="http://schemas.openxmlformats.org/markup-compatibility/2006">
              <mc:Choice xmlns:v="urn:schemas-microsoft-com:vml" Requires="v">
                <p:oleObj spid="_x0000_s7242" name="Equation" r:id="rId3" imgW="1096920" imgH="429480" progId="Equation.DSMT4">
                  <p:embed/>
                </p:oleObj>
              </mc:Choice>
              <mc:Fallback>
                <p:oleObj name="Equation" r:id="rId3" imgW="1096920" imgH="42948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1071" y="2582944"/>
                        <a:ext cx="2636578" cy="105994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259942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Námsmarkmið</a:t>
            </a:r>
          </a:p>
        </p:txBody>
      </p:sp>
      <p:sp>
        <p:nvSpPr>
          <p:cNvPr id="3" name="Content Placeholder 2"/>
          <p:cNvSpPr>
            <a:spLocks noGrp="1"/>
          </p:cNvSpPr>
          <p:nvPr>
            <p:ph idx="1"/>
          </p:nvPr>
        </p:nvSpPr>
        <p:spPr/>
        <p:txBody>
          <a:bodyPr/>
          <a:lstStyle/>
          <a:p>
            <a:r>
              <a:rPr lang="en-US" dirty="0"/>
              <a:t>6.2 Bohr-líkanið</a:t>
            </a:r>
          </a:p>
          <a:p>
            <a:pPr lvl="1"/>
            <a:r>
              <a:rPr lang="en-US" dirty="0"/>
              <a:t>Lýsa Bohr-líkani vetnisatómsins</a:t>
            </a:r>
          </a:p>
          <a:p>
            <a:pPr lvl="1"/>
            <a:r>
              <a:rPr lang="en-US" dirty="0"/>
              <a:t>Nota Rydberg-jöfnuna til að reikna orku ljóss sem vetnisatóm senda frá sér eða gleypa</a:t>
            </a:r>
          </a:p>
        </p:txBody>
      </p:sp>
    </p:spTree>
    <p:extLst>
      <p:ext uri="{BB962C8B-B14F-4D97-AF65-F5344CB8AC3E}">
        <p14:creationId xmlns:p14="http://schemas.microsoft.com/office/powerpoint/2010/main" val="33913604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718971"/>
          </a:xfrm>
        </p:spPr>
        <p:txBody>
          <a:bodyPr/>
          <a:lstStyle/>
          <a:p>
            <a:r>
              <a:rPr lang="en-US" dirty="0"/>
              <a:t>Niels Bohr skýrði loks útgeislunarróf vetnis árið 1913.</a:t>
            </a:r>
          </a:p>
          <a:p>
            <a:endParaRPr lang="en-US" dirty="0"/>
          </a:p>
          <a:p>
            <a:r>
              <a:rPr lang="en-US" dirty="0"/>
              <a:t>Rannsóknir Bohrs sannfærðu vísindamenn um að hverfa frá klassískri eðlisfræði og ýttu undir þróun nútíma </a:t>
            </a:r>
            <a:r>
              <a:rPr lang="en-US" b="1" dirty="0"/>
              <a:t>skammtafræði</a:t>
            </a:r>
            <a:r>
              <a:rPr lang="en-US" dirty="0"/>
              <a:t>.</a:t>
            </a:r>
          </a:p>
          <a:p>
            <a:endParaRPr lang="en-US" dirty="0"/>
          </a:p>
        </p:txBody>
      </p:sp>
    </p:spTree>
    <p:extLst>
      <p:ext uri="{BB962C8B-B14F-4D97-AF65-F5344CB8AC3E}">
        <p14:creationId xmlns:p14="http://schemas.microsoft.com/office/powerpoint/2010/main" val="30765196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Atómlíkan fyrir tíma Bohrs</a:t>
            </a:r>
          </a:p>
        </p:txBody>
      </p:sp>
      <p:sp>
        <p:nvSpPr>
          <p:cNvPr id="3" name="Content Placeholder 2"/>
          <p:cNvSpPr>
            <a:spLocks noGrp="1"/>
          </p:cNvSpPr>
          <p:nvPr>
            <p:ph idx="1"/>
          </p:nvPr>
        </p:nvSpPr>
        <p:spPr>
          <a:xfrm>
            <a:off x="628650" y="955965"/>
            <a:ext cx="7886700" cy="4304192"/>
          </a:xfrm>
        </p:spPr>
        <p:txBody>
          <a:bodyPr/>
          <a:lstStyle/>
          <a:p>
            <a:r>
              <a:rPr lang="en-US" dirty="0"/>
              <a:t> Atóm voru talin samanstanda af örsmáum, þéttum kjörnum sem voru umluktir léttari og enn smærri rafeindum á stöðugri hreyfingu umhverfis kjarnann.</a:t>
            </a:r>
          </a:p>
          <a:p>
            <a:endParaRPr lang="en-US" dirty="0"/>
          </a:p>
          <a:p>
            <a:r>
              <a:rPr lang="en-US" dirty="0"/>
              <a:t>Þessi klassíska aflfræðilega lýsing á atóminu er ófullnægjandi, þar sem rafeind á sporöskjulaga braut væri að hraða sér.</a:t>
            </a:r>
          </a:p>
          <a:p>
            <a:endParaRPr lang="en-US" dirty="0"/>
          </a:p>
          <a:p>
            <a:r>
              <a:rPr lang="en-US" dirty="0"/>
              <a:t>Samkvæmt klassískri rafsegulfræði ætti rafeindin stöðugt að senda frá sér rafsegulgeislun. </a:t>
            </a:r>
          </a:p>
          <a:p>
            <a:endParaRPr lang="en-US" dirty="0"/>
          </a:p>
        </p:txBody>
      </p:sp>
    </p:spTree>
    <p:extLst>
      <p:ext uri="{BB962C8B-B14F-4D97-AF65-F5344CB8AC3E}">
        <p14:creationId xmlns:p14="http://schemas.microsoft.com/office/powerpoint/2010/main" val="41106143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Atómlíkan fyrir tíma Bohrs</a:t>
            </a:r>
          </a:p>
        </p:txBody>
      </p:sp>
      <p:sp>
        <p:nvSpPr>
          <p:cNvPr id="3" name="Content Placeholder 2"/>
          <p:cNvSpPr>
            <a:spLocks noGrp="1"/>
          </p:cNvSpPr>
          <p:nvPr>
            <p:ph idx="1"/>
          </p:nvPr>
        </p:nvSpPr>
        <p:spPr>
          <a:xfrm>
            <a:off x="628650" y="955965"/>
            <a:ext cx="7886700" cy="4605849"/>
          </a:xfrm>
        </p:spPr>
        <p:txBody>
          <a:bodyPr/>
          <a:lstStyle/>
          <a:p>
            <a:r>
              <a:rPr lang="en-US" dirty="0"/>
              <a:t>Þetta tap á brautarorku ætti að valda því að braut rafeindarinnar yrði sífellt minni þar til hún spíralaðist inn í kjarnann.</a:t>
            </a:r>
          </a:p>
          <a:p>
            <a:endParaRPr lang="en-US" dirty="0"/>
          </a:p>
          <a:p>
            <a:r>
              <a:rPr lang="en-US" dirty="0"/>
              <a:t>Niels Bohr reyndi að leysa þversögnina um atómið með því að líta fram hjá þeirri spá klassískrar rafsegulfræði að rafeind á braut í vetni myndi stöðugt senda frá sér ljós.</a:t>
            </a:r>
          </a:p>
        </p:txBody>
      </p:sp>
    </p:spTree>
    <p:extLst>
      <p:ext uri="{BB962C8B-B14F-4D97-AF65-F5344CB8AC3E}">
        <p14:creationId xmlns:p14="http://schemas.microsoft.com/office/powerpoint/2010/main" val="28027623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709544"/>
          </a:xfrm>
        </p:spPr>
        <p:txBody>
          <a:bodyPr/>
          <a:lstStyle/>
          <a:p>
            <a:r>
              <a:rPr lang="en-US" dirty="0"/>
              <a:t>Bohr felldi eftirfarandi inn í lýsingu klassískrar aflfræði á atóminu. </a:t>
            </a:r>
          </a:p>
          <a:p>
            <a:pPr lvl="1"/>
            <a:r>
              <a:rPr lang="en-US" dirty="0"/>
              <a:t>Hugmyndir Plancks um skömmtun.</a:t>
            </a:r>
          </a:p>
          <a:p>
            <a:pPr lvl="1"/>
            <a:r>
              <a:rPr lang="en-US" dirty="0"/>
              <a:t>Niðurstöðu Einsteins um að ljós samanstandi af ljóseindum sem hafi orku í réttu hlutfalli við tíðni sína.</a:t>
            </a:r>
          </a:p>
          <a:p>
            <a:endParaRPr lang="en-US" dirty="0"/>
          </a:p>
          <a:p>
            <a:r>
              <a:rPr lang="en-US" dirty="0"/>
              <a:t>Bohr gerði ráð fyrir að rafeind á braut um kjarnann sendi venjulega ekki frá sér neina geislun.</a:t>
            </a:r>
          </a:p>
          <a:p>
            <a:endParaRPr lang="en-US" dirty="0"/>
          </a:p>
          <a:p>
            <a:r>
              <a:rPr lang="en-US" dirty="0"/>
              <a:t>Þess í stað sendir rafeindin frá sér eða gleypir ljóseind ef hún færist yfir á aðra braut. </a:t>
            </a:r>
          </a:p>
          <a:p>
            <a:endParaRPr lang="en-US" dirty="0"/>
          </a:p>
        </p:txBody>
      </p:sp>
    </p:spTree>
    <p:extLst>
      <p:ext uri="{BB962C8B-B14F-4D97-AF65-F5344CB8AC3E}">
        <p14:creationId xmlns:p14="http://schemas.microsoft.com/office/powerpoint/2010/main" val="35985721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662410"/>
          </a:xfrm>
        </p:spPr>
        <p:txBody>
          <a:bodyPr/>
          <a:lstStyle/>
          <a:p>
            <a:r>
              <a:rPr lang="en-US" dirty="0"/>
              <a:t>Orkan sem er gleypt eða send frá sér endurspeglar mismun á brautarorkum samkvæmt þessari jöfnu:</a:t>
            </a:r>
          </a:p>
          <a:p>
            <a:endParaRPr lang="en-US" dirty="0"/>
          </a:p>
          <a:p>
            <a:endParaRPr lang="en-US" dirty="0"/>
          </a:p>
          <a:p>
            <a:endParaRPr lang="en-US" dirty="0"/>
          </a:p>
          <a:p>
            <a:endParaRPr lang="en-US" dirty="0"/>
          </a:p>
          <a:p>
            <a:r>
              <a:rPr lang="en-US" dirty="0"/>
              <a:t> </a:t>
            </a:r>
            <a:r>
              <a:rPr lang="en-US" i="1" dirty="0" err="1"/>
              <a:t>E</a:t>
            </a:r>
            <a:r>
              <a:rPr lang="en-US" i="1" baseline="-25000" dirty="0" err="1"/>
              <a:t>i</a:t>
            </a:r>
            <a:r>
              <a:rPr lang="en-US" dirty="0"/>
              <a:t> og </a:t>
            </a:r>
            <a:r>
              <a:rPr lang="en-US" i="1" dirty="0" err="1"/>
              <a:t>E</a:t>
            </a:r>
            <a:r>
              <a:rPr lang="en-US" i="1" baseline="-25000" dirty="0" err="1"/>
              <a:t>f</a:t>
            </a:r>
            <a:r>
              <a:rPr lang="en-US" dirty="0"/>
              <a:t> eru upphafleg og endanleg brautarorka.</a:t>
            </a:r>
          </a:p>
          <a:p>
            <a:endParaRPr lang="en-US" dirty="0"/>
          </a:p>
          <a:p>
            <a:r>
              <a:rPr lang="en-US" dirty="0"/>
              <a:t> Bohr gerði ráð fyrir aðeins ósamfelldum gildum fyrir orkumuninn (</a:t>
            </a:r>
            <a:r>
              <a:rPr lang="en-US" dirty="0">
                <a:latin typeface="Symbol"/>
              </a:rPr>
              <a:t>D</a:t>
            </a:r>
            <a:r>
              <a:rPr lang="en-US" dirty="0"/>
              <a:t>E) voru möguleg. </a:t>
            </a:r>
          </a:p>
        </p:txBody>
      </p:sp>
      <p:graphicFrame>
        <p:nvGraphicFramePr>
          <p:cNvPr id="5" name="Object 4"/>
          <p:cNvGraphicFramePr>
            <a:graphicFrameLocks noChangeAspect="1"/>
          </p:cNvGraphicFramePr>
          <p:nvPr>
            <p:extLst>
              <p:ext uri="{D42A27DB-BD31-4B8C-83A1-F6EECF244321}">
                <p14:modId xmlns:p14="http://schemas.microsoft.com/office/powerpoint/2010/main" val="3205804976"/>
              </p:ext>
            </p:extLst>
          </p:nvPr>
        </p:nvGraphicFramePr>
        <p:xfrm>
          <a:off x="2432115" y="1926684"/>
          <a:ext cx="4079253" cy="898657"/>
        </p:xfrm>
        <a:graphic>
          <a:graphicData uri="http://schemas.openxmlformats.org/presentationml/2006/ole">
            <mc:AlternateContent xmlns:mc="http://schemas.openxmlformats.org/markup-compatibility/2006">
              <mc:Choice xmlns:v="urn:schemas-microsoft-com:vml" Requires="v">
                <p:oleObj spid="_x0000_s8264" name="Equation" r:id="rId3" imgW="1599840" imgH="347400" progId="Equation.3">
                  <p:embed/>
                </p:oleObj>
              </mc:Choice>
              <mc:Fallback>
                <p:oleObj name="Equation" r:id="rId3" imgW="1599840" imgH="347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2115" y="1926684"/>
                        <a:ext cx="4079253" cy="89865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172763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464447"/>
          </a:xfrm>
        </p:spPr>
        <p:txBody>
          <a:bodyPr/>
          <a:lstStyle/>
          <a:p>
            <a:r>
              <a:rPr lang="en-US" dirty="0"/>
              <a:t>Stærðfræðileg framsetning Bohrs fyrir skammtaðar orkur:</a:t>
            </a:r>
          </a:p>
          <a:p>
            <a:endParaRPr lang="en-US" dirty="0"/>
          </a:p>
          <a:p>
            <a:endParaRPr lang="en-US" dirty="0"/>
          </a:p>
          <a:p>
            <a:endParaRPr lang="en-US" dirty="0"/>
          </a:p>
          <a:p>
            <a:endParaRPr lang="en-US" dirty="0"/>
          </a:p>
          <a:p>
            <a:endParaRPr lang="en-US" i="1" dirty="0"/>
          </a:p>
          <a:p>
            <a:r>
              <a:rPr lang="en-US" i="1" dirty="0"/>
              <a:t>k</a:t>
            </a:r>
            <a:r>
              <a:rPr lang="en-US" dirty="0"/>
              <a:t> er fasti sem er samsettur úr grundvallarföstum á borð við massa og hleðslu rafeindarinnar og Plancks-fasta.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603582491"/>
              </p:ext>
            </p:extLst>
          </p:nvPr>
        </p:nvGraphicFramePr>
        <p:xfrm>
          <a:off x="2092751" y="1895540"/>
          <a:ext cx="4577974" cy="985117"/>
        </p:xfrm>
        <a:graphic>
          <a:graphicData uri="http://schemas.openxmlformats.org/presentationml/2006/ole">
            <mc:AlternateContent xmlns:mc="http://schemas.openxmlformats.org/markup-compatibility/2006">
              <mc:Choice xmlns:v="urn:schemas-microsoft-com:vml" Requires="v">
                <p:oleObj spid="_x0000_s9288" name="Equation" r:id="rId3" imgW="1636560" imgH="347400" progId="Equation.3">
                  <p:embed/>
                </p:oleObj>
              </mc:Choice>
              <mc:Fallback>
                <p:oleObj name="Equation" r:id="rId3" imgW="1636560" imgH="347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2751" y="1895540"/>
                        <a:ext cx="4577974" cy="98511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700882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615276"/>
          </a:xfrm>
        </p:spPr>
        <p:txBody>
          <a:bodyPr/>
          <a:lstStyle/>
          <a:p>
            <a:r>
              <a:rPr lang="en-US" dirty="0"/>
              <a:t>Þegar framsetningin fyrir brautarorkurnar er sett inn í jöfnuna fyrir </a:t>
            </a:r>
            <a:r>
              <a:rPr lang="en-US" sz="2400" dirty="0">
                <a:latin typeface="Symbol"/>
              </a:rPr>
              <a:t>D</a:t>
            </a:r>
            <a:r>
              <a:rPr lang="en-US" i="1" dirty="0"/>
              <a:t>E</a:t>
            </a:r>
            <a:r>
              <a:rPr lang="en-US" dirty="0"/>
              <a:t> gefur</a:t>
            </a:r>
          </a:p>
          <a:p>
            <a:endParaRPr lang="en-US" dirty="0"/>
          </a:p>
          <a:p>
            <a:endParaRPr lang="en-US" dirty="0"/>
          </a:p>
          <a:p>
            <a:endParaRPr lang="en-US" dirty="0"/>
          </a:p>
          <a:p>
            <a:pPr marL="0" indent="0">
              <a:buNone/>
            </a:pPr>
            <a:r>
              <a:rPr lang="en-US" dirty="0"/>
              <a:t>eða</a:t>
            </a:r>
          </a:p>
          <a:p>
            <a:endParaRPr lang="en-US" dirty="0"/>
          </a:p>
          <a:p>
            <a:endParaRPr lang="en-US" dirty="0"/>
          </a:p>
          <a:p>
            <a:endParaRPr lang="en-US" dirty="0"/>
          </a:p>
          <a:p>
            <a:r>
              <a:rPr lang="en-US" dirty="0"/>
              <a:t>Sem er samhljóða Rydberg-jöfnunni fyrir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42753587"/>
              </p:ext>
            </p:extLst>
          </p:nvPr>
        </p:nvGraphicFramePr>
        <p:xfrm>
          <a:off x="5917303" y="4185501"/>
          <a:ext cx="1008125" cy="655981"/>
        </p:xfrm>
        <a:graphic>
          <a:graphicData uri="http://schemas.openxmlformats.org/presentationml/2006/ole">
            <mc:AlternateContent xmlns:mc="http://schemas.openxmlformats.org/markup-compatibility/2006">
              <mc:Choice xmlns:v="urn:schemas-microsoft-com:vml" Requires="v">
                <p:oleObj spid="_x0000_s10449" name="Equation" r:id="rId3" imgW="530280" imgH="347400" progId="Equation.3">
                  <p:embed/>
                </p:oleObj>
              </mc:Choice>
              <mc:Fallback>
                <p:oleObj name="Equation" r:id="rId3" imgW="530280" imgH="3474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7303" y="4185501"/>
                        <a:ext cx="1008125" cy="655981"/>
                      </a:xfrm>
                      <a:prstGeom prst="rect">
                        <a:avLst/>
                      </a:prstGeom>
                      <a:noFill/>
                      <a:ln>
                        <a:noFill/>
                      </a:ln>
                      <a:effec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24013553"/>
              </p:ext>
            </p:extLst>
          </p:nvPr>
        </p:nvGraphicFramePr>
        <p:xfrm>
          <a:off x="2806360" y="1683179"/>
          <a:ext cx="2875273" cy="891038"/>
        </p:xfrm>
        <a:graphic>
          <a:graphicData uri="http://schemas.openxmlformats.org/presentationml/2006/ole">
            <mc:AlternateContent xmlns:mc="http://schemas.openxmlformats.org/markup-compatibility/2006">
              <mc:Choice xmlns:v="urn:schemas-microsoft-com:vml" Requires="v">
                <p:oleObj spid="_x0000_s10450" name="Equation" r:id="rId5" imgW="1425960" imgH="429480" progId="Equation.3">
                  <p:embed/>
                </p:oleObj>
              </mc:Choice>
              <mc:Fallback>
                <p:oleObj name="Equation" r:id="rId5" imgW="1425960" imgH="429480" progId="Equation.3">
                  <p:embed/>
                  <p:pic>
                    <p:nvPicPr>
                      <p:cNvPr id="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6360" y="1683179"/>
                        <a:ext cx="2875273" cy="891038"/>
                      </a:xfrm>
                      <a:prstGeom prst="rect">
                        <a:avLst/>
                      </a:prstGeom>
                      <a:noFill/>
                      <a:ln>
                        <a:noFill/>
                      </a:ln>
                      <a:effec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32217579"/>
              </p:ext>
            </p:extLst>
          </p:nvPr>
        </p:nvGraphicFramePr>
        <p:xfrm>
          <a:off x="3159744" y="3186259"/>
          <a:ext cx="1977961" cy="795698"/>
        </p:xfrm>
        <a:graphic>
          <a:graphicData uri="http://schemas.openxmlformats.org/presentationml/2006/ole">
            <mc:AlternateContent xmlns:mc="http://schemas.openxmlformats.org/markup-compatibility/2006">
              <mc:Choice xmlns:v="urn:schemas-microsoft-com:vml" Requires="v">
                <p:oleObj spid="_x0000_s10451" name="Equation" r:id="rId7" imgW="1096920" imgH="429480" progId="Equation.3">
                  <p:embed/>
                </p:oleObj>
              </mc:Choice>
              <mc:Fallback>
                <p:oleObj name="Equation" r:id="rId7" imgW="1096920" imgH="429480"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59744" y="3186259"/>
                        <a:ext cx="1977961" cy="79569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262190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6.14</a:t>
            </a:r>
          </a:p>
        </p:txBody>
      </p:sp>
      <p:sp>
        <p:nvSpPr>
          <p:cNvPr id="7" name="Figure Legend"/>
          <p:cNvSpPr>
            <a:spLocks noGrp="1"/>
          </p:cNvSpPr>
          <p:nvPr>
            <p:ph idx="13"/>
          </p:nvPr>
        </p:nvSpPr>
        <p:spPr/>
        <p:txBody>
          <a:bodyPr>
            <a:normAutofit/>
          </a:bodyPr>
          <a:lstStyle/>
          <a:p>
            <a:r>
              <a:rPr lang="en-US" sz="1600" dirty="0"/>
              <a:t>Skammtatölur og orkustig í vetnisatómi. Því neikvæðara sem reiknaða gildið er, þeim mun lægri er orkan.</a:t>
            </a:r>
          </a:p>
        </p:txBody>
      </p:sp>
      <p:pic>
        <p:nvPicPr>
          <p:cNvPr id="23554" name="Picture 2" descr="The figure includes a diagram representing the relative energy levels of the quantum numbers of the hydrogen atom. An upward pointing arrow at the left of the diagram is labeled, “E.” A grey shaded vertically-oriented rectangle is placed just right of the arrow. The rectangle height matches the arrow length. Colored horizontal line segments are placed inside the rectangle and labels are placed to the right of the box and arranged in a column with the heading, “Energy, n.” At the very base of the rectangle, a purple horizontal line segment is drawn. A black line segment extends to the right to the label, “negative 2.18 times 10 superscript negative 18 J, 1.” At a level approximately three-quarters of the distance to the top of the rectangle, a blue horizontal line segment is drawn. A black line segment extends to the right to the label, “negative 5.45 times 10 superscript negative 19 J, 2.” At a level approximately seven-eighths the distance from the base of the rectangle, a green horizontal line segment is drawn. A black line segment extends to the right to the label, “negative 2.42 times 10 superscript negative 19 J, 3.” Just a short distance above this segment, an orange horizontal line segment is drawn. A black line segment extends to the right to the label, “negative 1.36 times 10 superscript negative 19 J, 4.” Just above this segment, a red horizontal line segment is drawn. A black line segment extends to the right to the label, “negative 8.72 times 10 superscript negative 20 J, 5.” Just a short distance above this segment, a brown horizontal line segment is drawn. A black line segment extends to the right to the label, “0.00 J, infinit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92488" y="989815"/>
            <a:ext cx="4525288" cy="3800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8882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p:txBody>
          <a:bodyPr/>
          <a:lstStyle/>
          <a:p>
            <a:r>
              <a:rPr lang="en-US" dirty="0"/>
              <a:t>Eitt af grundvallarlögmálum eðlisfræðinnar er að efni er stöðugast þegar það hefur lægstu mögulegu orku. </a:t>
            </a:r>
          </a:p>
          <a:p>
            <a:endParaRPr lang="en-US" dirty="0"/>
          </a:p>
          <a:p>
            <a:r>
              <a:rPr lang="en-US" dirty="0"/>
              <a:t>Þegar rafeindin er á þessari braut með lægstu orkuna (</a:t>
            </a:r>
            <a:r>
              <a:rPr lang="en-US" i="1" dirty="0"/>
              <a:t>n</a:t>
            </a:r>
            <a:r>
              <a:rPr lang="en-US" dirty="0"/>
              <a:t> = 1) er sagt að frumeindin sé í </a:t>
            </a:r>
            <a:r>
              <a:rPr lang="en-US" b="1" dirty="0"/>
              <a:t>grunnástandi</a:t>
            </a:r>
            <a:r>
              <a:rPr lang="en-US" dirty="0"/>
              <a:t>. </a:t>
            </a:r>
          </a:p>
          <a:p>
            <a:endParaRPr lang="en-US" dirty="0"/>
          </a:p>
          <a:p>
            <a:r>
              <a:rPr lang="en-US" dirty="0"/>
              <a:t>Ef frumeindin tekur við orku frá utanaðkomandi uppsprettu getur rafeindin færst á braut með hærra n-gildi (</a:t>
            </a:r>
            <a:r>
              <a:rPr lang="en-US" b="1" dirty="0"/>
              <a:t>örvað ástand</a:t>
            </a:r>
            <a:r>
              <a:rPr lang="en-US" dirty="0"/>
              <a:t>), sem hefur hærri orku. </a:t>
            </a:r>
          </a:p>
          <a:p>
            <a:endParaRPr lang="en-US" dirty="0"/>
          </a:p>
        </p:txBody>
      </p:sp>
    </p:spTree>
    <p:extLst>
      <p:ext uri="{BB962C8B-B14F-4D97-AF65-F5344CB8AC3E}">
        <p14:creationId xmlns:p14="http://schemas.microsoft.com/office/powerpoint/2010/main" val="497286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492728"/>
          </a:xfrm>
        </p:spPr>
        <p:txBody>
          <a:bodyPr>
            <a:normAutofit/>
          </a:bodyPr>
          <a:lstStyle/>
          <a:p>
            <a:r>
              <a:rPr lang="en-US" dirty="0"/>
              <a:t>Þegar frumeindin gleypir orku í formi ljóseindar færist rafeindin af braut með </a:t>
            </a:r>
            <a:r>
              <a:rPr lang="en-US" i="1" dirty="0"/>
              <a:t>lægra n yfir á hærra n</a:t>
            </a:r>
            <a:r>
              <a:rPr lang="en-US" dirty="0"/>
              <a:t>. </a:t>
            </a:r>
          </a:p>
          <a:p>
            <a:endParaRPr lang="en-US" dirty="0"/>
          </a:p>
          <a:p>
            <a:r>
              <a:rPr lang="en-US" dirty="0"/>
              <a:t> Þegar rafeind fellur af braut með </a:t>
            </a:r>
            <a:r>
              <a:rPr lang="en-US" i="1" dirty="0"/>
              <a:t>hærra n yfir á lægra n</a:t>
            </a:r>
            <a:r>
              <a:rPr lang="en-US" dirty="0"/>
              <a:t> gefur frumeindin frá sér orku í formi ljóseindar.  </a:t>
            </a:r>
          </a:p>
          <a:p>
            <a:endParaRPr lang="en-US" dirty="0"/>
          </a:p>
          <a:p>
            <a:r>
              <a:rPr lang="en-US" dirty="0"/>
              <a:t> Þar sem </a:t>
            </a:r>
            <a:r>
              <a:rPr lang="en-US" sz="2000" dirty="0">
                <a:latin typeface="Symbol"/>
              </a:rPr>
              <a:t>D</a:t>
            </a:r>
            <a:r>
              <a:rPr lang="en-US" i="1" dirty="0"/>
              <a:t>E</a:t>
            </a:r>
            <a:r>
              <a:rPr lang="en-US" dirty="0"/>
              <a:t> geta aðeins haft stök gildi og því getur ljóseindin sem er gleypt eða gefin frá sér aðeins haft bylgjulengd með stöku gildi (ekki samfelldu).</a:t>
            </a:r>
          </a:p>
          <a:p>
            <a:endParaRPr lang="en-US" dirty="0"/>
          </a:p>
          <a:p>
            <a:r>
              <a:rPr lang="en-US" dirty="0"/>
              <a:t> Þetta skýrði línuróf vetnisfrumeindarinnar. </a:t>
            </a:r>
          </a:p>
          <a:p>
            <a:endParaRPr lang="en-US" dirty="0"/>
          </a:p>
        </p:txBody>
      </p:sp>
    </p:spTree>
    <p:extLst>
      <p:ext uri="{BB962C8B-B14F-4D97-AF65-F5344CB8AC3E}">
        <p14:creationId xmlns:p14="http://schemas.microsoft.com/office/powerpoint/2010/main" val="41418996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6.15</a:t>
            </a:r>
          </a:p>
        </p:txBody>
      </p:sp>
      <p:sp>
        <p:nvSpPr>
          <p:cNvPr id="7" name="Figure Legend"/>
          <p:cNvSpPr>
            <a:spLocks noGrp="1"/>
          </p:cNvSpPr>
          <p:nvPr>
            <p:ph idx="13"/>
          </p:nvPr>
        </p:nvSpPr>
        <p:spPr/>
        <p:txBody>
          <a:bodyPr>
            <a:normAutofit/>
          </a:bodyPr>
          <a:lstStyle/>
          <a:p>
            <a:r>
              <a:rPr lang="en-US" sz="1600" dirty="0"/>
              <a:t>Láréttu línurnar sýna hlutfallslega orku brauta í Bohr-líkani vetnisfrumeindarinnar og lóðréttu örvarnar sýna orku ljóseinda sem eru gleyptar (til vinstri) eða gefnar frá sér (til hægri) þegar rafeindir færast milli þessara brauta.</a:t>
            </a:r>
          </a:p>
        </p:txBody>
      </p:sp>
      <p:pic>
        <p:nvPicPr>
          <p:cNvPr id="22530" name="Picture 2" descr="The figure includes a diagram representing the relative energy levels of the quantum numbers of the hydrogen atom. An upward pointing arrow at the left of the diagram is labeled, “E.” A grey shaded vertically oriented rectangle is placed just right of the arrow. The rectangle height matches the arrow length. Colored, horizontal line segments are placed inside the rectangle and labels are placed to the right of the box, arranged in a column with the heading, “Energy, n.” At the very base of the rectangle, a purple horizontal line segment is drawn. A black line extends to the right to the label, “1.” At a level approximately three-quarters of the distance to the top of the rectangle, a blue horizontal line segment is drawn. A black line extends to the right to the label, “2.” At a level approximately seven-eighths the distance from the base of the rectangle, a green horizontal line segment is drawn. A black line extends to the right to the label, “3.” Just a short distance above this segment, an orange horizontal line segment is drawn. A black line segment extends to the right to the label, “4.” Just above this segment, a red horizontal line segment is drawn. A black line extends to the right to the label, “5.” Just a short distance above this segment, a brown horizontal line segment is drawn. A black line extends to the right to the label, “infinity.” Arrows are drawn to depict energies of photons absorbed, as shown by upward pointing arrows on the left, or released as shown by downward pointing arrows on the right side of the diagram between the colored line segments. The label, “Electron moves to higher energy as light is absorbed,” is placed beneath the upward pointing arrows. Similarly, the label, “Electron moves to lower energy as light is emitted,” appears beneath the downward pointing arrows. Moving left to right across the diagram, arrows extend from one colored line segment to the next in the following order: purple to blue, purple to green, purple to orange, purple to red, purple to brown, blue to green, blue to orange, and blue to red. The arrows originating from the same colored segment are grouped together by close placement of the arrows. Similarly, the downward arrows follow in this sequence; brown to purple, red to purple, orange to purple, green to purple, blue to purple, red to blue, orange to blue, and green to blue. Arrows are again grouped by close placement according to the color at which the arrows end."/>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19373" y="971253"/>
            <a:ext cx="5469903" cy="3786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653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6.5</a:t>
            </a:r>
          </a:p>
        </p:txBody>
      </p:sp>
      <p:sp>
        <p:nvSpPr>
          <p:cNvPr id="3" name="Content Placeholder 2"/>
          <p:cNvSpPr>
            <a:spLocks noGrp="1"/>
          </p:cNvSpPr>
          <p:nvPr>
            <p:ph idx="1"/>
          </p:nvPr>
        </p:nvSpPr>
        <p:spPr/>
        <p:txBody>
          <a:bodyPr/>
          <a:lstStyle/>
          <a:p>
            <a:r>
              <a:rPr lang="en-US" dirty="0"/>
              <a:t>Hver er orkan (í júlum) og bylgjulengdin (í metrum) fyrir línuna í vetnisrófinu sem samsvarar færslu rafeindar frá Bohr-braut með </a:t>
            </a:r>
            <a:r>
              <a:rPr lang="en-US" i="1" dirty="0"/>
              <a:t>n</a:t>
            </a:r>
            <a:r>
              <a:rPr lang="en-US" dirty="0"/>
              <a:t> = 4 yfir á braut með </a:t>
            </a:r>
            <a:r>
              <a:rPr lang="en-US" i="1" dirty="0"/>
              <a:t>n</a:t>
            </a:r>
            <a:r>
              <a:rPr lang="en-US" dirty="0"/>
              <a:t> = 6? Í hvaða hluta rafsegulrófsins finnum við þessa geislun?</a:t>
            </a:r>
          </a:p>
          <a:p>
            <a:endParaRPr lang="en-US" dirty="0"/>
          </a:p>
          <a:p>
            <a:r>
              <a:rPr lang="en-US" dirty="0"/>
              <a:t>Í þessu tilviki byrjar rafeindin með </a:t>
            </a:r>
            <a:r>
              <a:rPr lang="en-US" i="1" dirty="0"/>
              <a:t>n</a:t>
            </a:r>
            <a:r>
              <a:rPr lang="en-US" dirty="0"/>
              <a:t> = 4, þannig að </a:t>
            </a:r>
            <a:r>
              <a:rPr lang="en-US" i="1" dirty="0"/>
              <a:t>n</a:t>
            </a:r>
            <a:r>
              <a:rPr lang="en-US" baseline="-25000" dirty="0"/>
              <a:t>1</a:t>
            </a:r>
            <a:r>
              <a:rPr lang="en-US" dirty="0"/>
              <a:t> = 4. Hún endar á </a:t>
            </a:r>
            <a:r>
              <a:rPr lang="en-US" i="1" dirty="0"/>
              <a:t>n</a:t>
            </a:r>
            <a:r>
              <a:rPr lang="en-US" dirty="0"/>
              <a:t> = 6 braut, þannig að </a:t>
            </a:r>
            <a:r>
              <a:rPr lang="en-US" i="1" dirty="0"/>
              <a:t>n</a:t>
            </a:r>
            <a:r>
              <a:rPr lang="en-US" baseline="-25000" dirty="0"/>
              <a:t>2</a:t>
            </a:r>
            <a:r>
              <a:rPr lang="en-US" dirty="0"/>
              <a:t> = 6. Orkumunurinn milli ástandanna tveggja er gefinn með þessari jöfnu, þar sem </a:t>
            </a:r>
            <a:r>
              <a:rPr lang="en-US" i="1" dirty="0"/>
              <a:t>k</a:t>
            </a:r>
            <a:r>
              <a:rPr lang="en-US" dirty="0"/>
              <a:t> = 2.179 × 10</a:t>
            </a:r>
            <a:r>
              <a:rPr lang="en-US" baseline="30000" dirty="0"/>
              <a:t>–18</a:t>
            </a:r>
            <a:r>
              <a:rPr lang="en-US" dirty="0"/>
              <a:t> J:</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430927121"/>
              </p:ext>
            </p:extLst>
          </p:nvPr>
        </p:nvGraphicFramePr>
        <p:xfrm>
          <a:off x="3261674" y="4008276"/>
          <a:ext cx="2288963" cy="932370"/>
        </p:xfrm>
        <a:graphic>
          <a:graphicData uri="http://schemas.openxmlformats.org/presentationml/2006/ole">
            <mc:AlternateContent xmlns:mc="http://schemas.openxmlformats.org/markup-compatibility/2006">
              <mc:Choice xmlns:v="urn:schemas-microsoft-com:vml" Requires="v">
                <p:oleObj spid="_x0000_s11333" name="Equation" r:id="rId3" imgW="1078560" imgH="429480" progId="Equation.3">
                  <p:embed/>
                </p:oleObj>
              </mc:Choice>
              <mc:Fallback>
                <p:oleObj name="Equation" r:id="rId3" imgW="1078560" imgH="42948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1674" y="4008276"/>
                        <a:ext cx="2288963" cy="93237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701822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6.5</a:t>
            </a:r>
          </a:p>
        </p:txBody>
      </p:sp>
      <p:sp>
        <p:nvSpPr>
          <p:cNvPr id="3" name="Content Placeholder 2"/>
          <p:cNvSpPr>
            <a:spLocks noGrp="1"/>
          </p:cNvSpPr>
          <p:nvPr>
            <p:ph idx="1"/>
          </p:nvPr>
        </p:nvSpPr>
        <p:spPr>
          <a:xfrm>
            <a:off x="628650" y="955965"/>
            <a:ext cx="7886700" cy="4605849"/>
          </a:xfrm>
        </p:spPr>
        <p:txBody>
          <a:bodyPr/>
          <a:lstStyle/>
          <a:p>
            <a:endParaRPr lang="en-US" dirty="0"/>
          </a:p>
          <a:p>
            <a:endParaRPr lang="en-US" dirty="0"/>
          </a:p>
          <a:p>
            <a:endParaRPr lang="en-US" dirty="0"/>
          </a:p>
          <a:p>
            <a:pPr lvl="0"/>
            <a:endParaRPr lang="en-US" sz="2000" dirty="0">
              <a:solidFill>
                <a:srgbClr val="000000"/>
              </a:solidFill>
            </a:endParaRPr>
          </a:p>
          <a:p>
            <a:pPr lvl="0"/>
            <a:endParaRPr lang="en-US" dirty="0">
              <a:solidFill>
                <a:srgbClr val="000000"/>
              </a:solidFill>
            </a:endParaRPr>
          </a:p>
          <a:p>
            <a:pPr lvl="0"/>
            <a:r>
              <a:rPr lang="en-US" dirty="0">
                <a:solidFill>
                  <a:srgbClr val="000000"/>
                </a:solidFill>
              </a:rPr>
              <a:t>Þessi orkumunur er jákvæður, sem sýnir að ljóseind fer inn í kerfið (er gleypt) til að örva rafeindina frá </a:t>
            </a:r>
            <a:r>
              <a:rPr lang="en-US" i="1" dirty="0">
                <a:solidFill>
                  <a:srgbClr val="000000"/>
                </a:solidFill>
              </a:rPr>
              <a:t>n</a:t>
            </a:r>
            <a:r>
              <a:rPr lang="en-US" dirty="0">
                <a:solidFill>
                  <a:srgbClr val="000000"/>
                </a:solidFill>
              </a:rPr>
              <a:t> = 4 brautinni upp á </a:t>
            </a:r>
            <a:r>
              <a:rPr lang="en-US" i="1" dirty="0">
                <a:solidFill>
                  <a:srgbClr val="000000"/>
                </a:solidFill>
              </a:rPr>
              <a:t>n</a:t>
            </a:r>
            <a:r>
              <a:rPr lang="en-US" dirty="0">
                <a:solidFill>
                  <a:srgbClr val="000000"/>
                </a:solidFill>
              </a:rPr>
              <a:t> = 6 brautina. Bylgjulengd ljóseindar með þessa orku fæst með jöfnunni: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935847397"/>
              </p:ext>
            </p:extLst>
          </p:nvPr>
        </p:nvGraphicFramePr>
        <p:xfrm>
          <a:off x="1108059" y="1511823"/>
          <a:ext cx="6818312" cy="984250"/>
        </p:xfrm>
        <a:graphic>
          <a:graphicData uri="http://schemas.openxmlformats.org/presentationml/2006/ole">
            <mc:AlternateContent xmlns:mc="http://schemas.openxmlformats.org/markup-compatibility/2006">
              <mc:Choice xmlns:v="urn:schemas-microsoft-com:vml" Requires="v">
                <p:oleObj spid="_x0000_s12424" name="Equation" r:id="rId3" imgW="3060360" imgH="431640" progId="Equation.DSMT4">
                  <p:embed/>
                </p:oleObj>
              </mc:Choice>
              <mc:Fallback>
                <p:oleObj name="Equation" r:id="rId3" imgW="3060360" imgH="431640" progId="Equation.DSMT4">
                  <p:embed/>
                  <p:pic>
                    <p:nvPicPr>
                      <p:cNvPr id="0" name="Object 3"/>
                      <p:cNvPicPr>
                        <a:picLocks noChangeAspect="1" noChangeArrowheads="1"/>
                      </p:cNvPicPr>
                      <p:nvPr/>
                    </p:nvPicPr>
                    <p:blipFill>
                      <a:blip r:embed="rId4"/>
                      <a:srcRect/>
                      <a:stretch>
                        <a:fillRect/>
                      </a:stretch>
                    </p:blipFill>
                    <p:spPr bwMode="auto">
                      <a:xfrm>
                        <a:off x="1108059" y="1511823"/>
                        <a:ext cx="6818312" cy="984250"/>
                      </a:xfrm>
                      <a:prstGeom prst="rect">
                        <a:avLst/>
                      </a:prstGeom>
                      <a:noFill/>
                      <a:ln>
                        <a:noFill/>
                      </a:ln>
                      <a:effec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21644556"/>
              </p:ext>
            </p:extLst>
          </p:nvPr>
        </p:nvGraphicFramePr>
        <p:xfrm>
          <a:off x="3789575" y="4189633"/>
          <a:ext cx="1431205" cy="891413"/>
        </p:xfrm>
        <a:graphic>
          <a:graphicData uri="http://schemas.openxmlformats.org/presentationml/2006/ole">
            <mc:AlternateContent xmlns:mc="http://schemas.openxmlformats.org/markup-compatibility/2006">
              <mc:Choice xmlns:v="urn:schemas-microsoft-com:vml" Requires="v">
                <p:oleObj spid="_x0000_s12425" name="Equation" r:id="rId5" imgW="557640" imgH="347400" progId="Equation.3">
                  <p:embed/>
                </p:oleObj>
              </mc:Choice>
              <mc:Fallback>
                <p:oleObj name="Equation" r:id="rId5" imgW="557640" imgH="3474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9575" y="4189633"/>
                        <a:ext cx="1431205" cy="8914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878021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6.5</a:t>
            </a:r>
          </a:p>
        </p:txBody>
      </p:sp>
      <p:sp>
        <p:nvSpPr>
          <p:cNvPr id="3" name="Content Placeholder 2"/>
          <p:cNvSpPr>
            <a:spLocks noGrp="1"/>
          </p:cNvSpPr>
          <p:nvPr>
            <p:ph idx="1"/>
          </p:nvPr>
        </p:nvSpPr>
        <p:spPr>
          <a:xfrm>
            <a:off x="628650" y="955965"/>
            <a:ext cx="7886700" cy="4511581"/>
          </a:xfrm>
        </p:spPr>
        <p:txBody>
          <a:bodyPr/>
          <a:lstStyle/>
          <a:p>
            <a:r>
              <a:rPr lang="en-US" sz="2000" dirty="0"/>
              <a:t>Umritun gefur:</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dirty="0"/>
              <a:t>Þessi bylgjulengd er á innrauða sviði rafsegulrófsins.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920638021"/>
              </p:ext>
            </p:extLst>
          </p:nvPr>
        </p:nvGraphicFramePr>
        <p:xfrm>
          <a:off x="1243013" y="1730375"/>
          <a:ext cx="7091362" cy="2220913"/>
        </p:xfrm>
        <a:graphic>
          <a:graphicData uri="http://schemas.openxmlformats.org/presentationml/2006/ole">
            <mc:AlternateContent xmlns:mc="http://schemas.openxmlformats.org/markup-compatibility/2006">
              <mc:Choice xmlns:v="urn:schemas-microsoft-com:vml" Requires="v">
                <p:oleObj spid="_x0000_s13380" name="Equation" r:id="rId3" imgW="3162240" imgH="977760" progId="Equation.DSMT4">
                  <p:embed/>
                </p:oleObj>
              </mc:Choice>
              <mc:Fallback>
                <p:oleObj name="Equation" r:id="rId3" imgW="3162240" imgH="977760" progId="Equation.DSMT4">
                  <p:embed/>
                  <p:pic>
                    <p:nvPicPr>
                      <p:cNvPr id="0" name="Object 4"/>
                      <p:cNvPicPr>
                        <a:picLocks noChangeAspect="1" noChangeArrowheads="1"/>
                      </p:cNvPicPr>
                      <p:nvPr/>
                    </p:nvPicPr>
                    <p:blipFill>
                      <a:blip r:embed="rId4"/>
                      <a:srcRect/>
                      <a:stretch>
                        <a:fillRect/>
                      </a:stretch>
                    </p:blipFill>
                    <p:spPr bwMode="auto">
                      <a:xfrm>
                        <a:off x="1243013" y="1730375"/>
                        <a:ext cx="7091362" cy="2220913"/>
                      </a:xfrm>
                      <a:prstGeom prst="rect">
                        <a:avLst/>
                      </a:prstGeom>
                      <a:noFill/>
                      <a:ln>
                        <a:noFill/>
                      </a:ln>
                      <a:effectLst/>
                    </p:spPr>
                  </p:pic>
                </p:oleObj>
              </mc:Fallback>
            </mc:AlternateContent>
          </a:graphicData>
        </a:graphic>
      </p:graphicFrame>
      <p:cxnSp>
        <p:nvCxnSpPr>
          <p:cNvPr id="6" name="Straight Connector 5"/>
          <p:cNvCxnSpPr/>
          <p:nvPr/>
        </p:nvCxnSpPr>
        <p:spPr>
          <a:xfrm flipH="1">
            <a:off x="5189100" y="2029653"/>
            <a:ext cx="137044" cy="8773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4917293" y="1985787"/>
            <a:ext cx="137044" cy="8773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26482" y="2011992"/>
            <a:ext cx="137044" cy="8773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453863" y="2511991"/>
            <a:ext cx="137044" cy="8773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23211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Takmarkanir Bohr-líkansins</a:t>
            </a:r>
          </a:p>
        </p:txBody>
      </p:sp>
      <p:sp>
        <p:nvSpPr>
          <p:cNvPr id="3" name="Content Placeholder 2"/>
          <p:cNvSpPr>
            <a:spLocks noGrp="1"/>
          </p:cNvSpPr>
          <p:nvPr>
            <p:ph idx="1"/>
          </p:nvPr>
        </p:nvSpPr>
        <p:spPr>
          <a:xfrm>
            <a:off x="628650" y="955965"/>
            <a:ext cx="7886700" cy="4803812"/>
          </a:xfrm>
        </p:spPr>
        <p:txBody>
          <a:bodyPr/>
          <a:lstStyle/>
          <a:p>
            <a:r>
              <a:rPr lang="en-US" dirty="0"/>
              <a:t>Bohr tókst ekki að útvíkka kenningu sína yfir á næsteinföldustu frumeindina, He, sem hefur aðeins tvær rafeindir.</a:t>
            </a:r>
          </a:p>
          <a:p>
            <a:endParaRPr lang="en-US" dirty="0"/>
          </a:p>
          <a:p>
            <a:r>
              <a:rPr lang="en-US" dirty="0"/>
              <a:t>Það tekur ekki tillit til víxlverkana rafeinda í frumeindum með fleiri en eina rafeind.</a:t>
            </a:r>
          </a:p>
          <a:p>
            <a:endParaRPr lang="en-US" dirty="0"/>
          </a:p>
          <a:p>
            <a:r>
              <a:rPr lang="en-US" dirty="0"/>
              <a:t>Líkan Bohrs hafði alvarlega annmarka þar sem það byggðist enn á hugmynd klassískrar aflfræði um nákvæmar brautir.</a:t>
            </a:r>
          </a:p>
          <a:p>
            <a:endParaRPr lang="en-US" dirty="0"/>
          </a:p>
        </p:txBody>
      </p:sp>
    </p:spTree>
    <p:extLst>
      <p:ext uri="{BB962C8B-B14F-4D97-AF65-F5344CB8AC3E}">
        <p14:creationId xmlns:p14="http://schemas.microsoft.com/office/powerpoint/2010/main" val="4268476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Bohr-líkanið</a:t>
            </a:r>
          </a:p>
        </p:txBody>
      </p:sp>
      <p:sp>
        <p:nvSpPr>
          <p:cNvPr id="3" name="Content Placeholder 2"/>
          <p:cNvSpPr>
            <a:spLocks noGrp="1"/>
          </p:cNvSpPr>
          <p:nvPr>
            <p:ph idx="1"/>
          </p:nvPr>
        </p:nvSpPr>
        <p:spPr>
          <a:xfrm>
            <a:off x="628650" y="955965"/>
            <a:ext cx="7886700" cy="4049668"/>
          </a:xfrm>
        </p:spPr>
        <p:txBody>
          <a:bodyPr>
            <a:normAutofit/>
          </a:bodyPr>
          <a:lstStyle/>
          <a:p>
            <a:r>
              <a:rPr lang="en-US" dirty="0"/>
              <a:t>Bohr-líkanið kynnir þó nokkra mikilvæga eiginleika allra líkana sem notuð eru til að lýsa dreifingu rafeinda í frumeind. </a:t>
            </a:r>
          </a:p>
          <a:p>
            <a:endParaRPr lang="en-US" dirty="0"/>
          </a:p>
          <a:p>
            <a:pPr lvl="1"/>
            <a:r>
              <a:rPr lang="en-US" dirty="0"/>
              <a:t>Orka rafeinda (orkustig) í frumeind er skömmtuð og henni er lýst með </a:t>
            </a:r>
            <a:r>
              <a:rPr lang="en-US" b="1" dirty="0"/>
              <a:t>skammtatölum</a:t>
            </a:r>
            <a:r>
              <a:rPr lang="en-US" dirty="0"/>
              <a:t>: heiltölum sem geta aðeins haft tiltekin leyfileg gildi og eru notaðar til að einkenna röðun rafeinda í frumeind.</a:t>
            </a:r>
          </a:p>
          <a:p>
            <a:pPr lvl="1"/>
            <a:endParaRPr lang="en-US" dirty="0"/>
          </a:p>
          <a:p>
            <a:pPr lvl="1"/>
            <a:r>
              <a:rPr lang="en-US" dirty="0"/>
              <a:t>Orka rafeindar eykst eftir því sem fjarlægðin frá kjarnanum eykst.</a:t>
            </a:r>
          </a:p>
          <a:p>
            <a:pPr lvl="1"/>
            <a:endParaRPr lang="en-US" dirty="0"/>
          </a:p>
          <a:p>
            <a:pPr lvl="1"/>
            <a:r>
              <a:rPr lang="en-US" dirty="0"/>
              <a:t>Stöku orkugildin (línurnar) í rófum frumefnanna stafa af skammtaðri orku rafeinda.</a:t>
            </a:r>
          </a:p>
          <a:p>
            <a:endParaRPr lang="en-US" dirty="0"/>
          </a:p>
        </p:txBody>
      </p:sp>
    </p:spTree>
    <p:extLst>
      <p:ext uri="{BB962C8B-B14F-4D97-AF65-F5344CB8AC3E}">
        <p14:creationId xmlns:p14="http://schemas.microsoft.com/office/powerpoint/2010/main" val="27778120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Næstu skref</a:t>
            </a:r>
          </a:p>
        </p:txBody>
      </p:sp>
      <p:sp>
        <p:nvSpPr>
          <p:cNvPr id="3" name="Content Placeholder 2"/>
          <p:cNvSpPr>
            <a:spLocks noGrp="1"/>
          </p:cNvSpPr>
          <p:nvPr>
            <p:ph idx="1"/>
          </p:nvPr>
        </p:nvSpPr>
        <p:spPr>
          <a:xfrm>
            <a:off x="628650" y="955965"/>
            <a:ext cx="7886700" cy="4747251"/>
          </a:xfrm>
        </p:spPr>
        <p:txBody>
          <a:bodyPr/>
          <a:lstStyle/>
          <a:p>
            <a:r>
              <a:rPr lang="en-US" dirty="0"/>
              <a:t>Bohr hlaut Nóbelsverðlaunin í eðlisfræði fyrir framlag sitt.</a:t>
            </a:r>
          </a:p>
          <a:p>
            <a:endParaRPr lang="en-US" dirty="0"/>
          </a:p>
          <a:p>
            <a:r>
              <a:rPr lang="en-US" dirty="0"/>
              <a:t>Flestum eðlisfræðingum varð þá ljóst að klassísku kenningarnar, sem virkuðu svo vel í stórsæja heiminum, höfðu grundvallargalla og var ekki hægt að yfirfæra þær á smásætt svið frumeinda og sameinda.</a:t>
            </a:r>
          </a:p>
          <a:p>
            <a:endParaRPr lang="en-US" dirty="0"/>
          </a:p>
          <a:p>
            <a:r>
              <a:rPr lang="en-US" dirty="0"/>
              <a:t>Síðar var þróað fullnægjandi líkan skammtafræðinnar sem leysti klassíska aflfræði af hólmi. </a:t>
            </a:r>
          </a:p>
          <a:p>
            <a:endParaRPr lang="en-US" dirty="0"/>
          </a:p>
        </p:txBody>
      </p:sp>
    </p:spTree>
    <p:extLst>
      <p:ext uri="{BB962C8B-B14F-4D97-AF65-F5344CB8AC3E}">
        <p14:creationId xmlns:p14="http://schemas.microsoft.com/office/powerpoint/2010/main" val="40886633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Námsmarkmið</a:t>
            </a:r>
          </a:p>
        </p:txBody>
      </p:sp>
      <p:sp>
        <p:nvSpPr>
          <p:cNvPr id="3" name="Content Placeholder 2"/>
          <p:cNvSpPr>
            <a:spLocks noGrp="1"/>
          </p:cNvSpPr>
          <p:nvPr>
            <p:ph idx="1"/>
          </p:nvPr>
        </p:nvSpPr>
        <p:spPr/>
        <p:txBody>
          <a:bodyPr>
            <a:normAutofit/>
          </a:bodyPr>
          <a:lstStyle/>
          <a:p>
            <a:r>
              <a:rPr lang="en-US" dirty="0"/>
              <a:t>6.3 Þróun skammtafræðinnar</a:t>
            </a:r>
          </a:p>
          <a:p>
            <a:pPr lvl="1"/>
            <a:r>
              <a:rPr lang="en-US" dirty="0"/>
              <a:t>Útvíkka hugtakið bylgju- og agnaeðli, sem sést í rafsegulgeislun, þannig að það nái einnig til efnis</a:t>
            </a:r>
          </a:p>
          <a:p>
            <a:pPr lvl="1"/>
            <a:r>
              <a:rPr lang="en-US" dirty="0"/>
              <a:t>Skilja meginhugmyndina að baki skammtafræðilegri lýsingu á rafeindum í frumeind og að hún notar hugtakið þrívíð bylgjuföll, eða svigrúm, sem skilgreina líkindadreifingu þess að finna rafeind á tilteknum stað í rúminu</a:t>
            </a:r>
          </a:p>
          <a:p>
            <a:pPr lvl="1"/>
            <a:r>
              <a:rPr lang="en-US" dirty="0"/>
              <a:t>Telja upp og lýsa eiginleikum skammtatalnanna fjögurra sem mynda grunninn að fullri lýsingu á ástandi rafeindar í frumeind</a:t>
            </a:r>
          </a:p>
        </p:txBody>
      </p:sp>
    </p:spTree>
    <p:extLst>
      <p:ext uri="{BB962C8B-B14F-4D97-AF65-F5344CB8AC3E}">
        <p14:creationId xmlns:p14="http://schemas.microsoft.com/office/powerpoint/2010/main" val="3022005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Þróun skammtafræðinnar</a:t>
            </a:r>
          </a:p>
        </p:txBody>
      </p:sp>
      <p:sp>
        <p:nvSpPr>
          <p:cNvPr id="3" name="Content Placeholder 2"/>
          <p:cNvSpPr>
            <a:spLocks noGrp="1"/>
          </p:cNvSpPr>
          <p:nvPr>
            <p:ph idx="1"/>
          </p:nvPr>
        </p:nvSpPr>
        <p:spPr/>
        <p:txBody>
          <a:bodyPr/>
          <a:lstStyle/>
          <a:p>
            <a:r>
              <a:rPr lang="en-US" dirty="0"/>
              <a:t>Agnir og bylgjur eru mjög ólík fyrirbæri í stórsæja heiminum.</a:t>
            </a:r>
          </a:p>
          <a:p>
            <a:endParaRPr lang="en-US" dirty="0"/>
          </a:p>
          <a:p>
            <a:r>
              <a:rPr lang="en-US" dirty="0"/>
              <a:t>Um 1920 varð sífellt ljósara að örsmáar efnisagnir fylgja öðrum reglum en þeim sem við sjáum gilda um stóra hluti. </a:t>
            </a:r>
          </a:p>
          <a:p>
            <a:endParaRPr lang="en-US" dirty="0"/>
          </a:p>
          <a:p>
            <a:r>
              <a:rPr lang="en-US" dirty="0"/>
              <a:t>Í smásæja heiminum var ekki lengur hægt að líta á bylgjur og agnir sem ótvírætt aðskilin fyrirbæri.</a:t>
            </a:r>
          </a:p>
          <a:p>
            <a:endParaRPr lang="en-US" dirty="0"/>
          </a:p>
        </p:txBody>
      </p:sp>
    </p:spTree>
    <p:extLst>
      <p:ext uri="{BB962C8B-B14F-4D97-AF65-F5344CB8AC3E}">
        <p14:creationId xmlns:p14="http://schemas.microsoft.com/office/powerpoint/2010/main" val="28816315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6.16</a:t>
            </a:r>
          </a:p>
        </p:txBody>
      </p:sp>
      <p:sp>
        <p:nvSpPr>
          <p:cNvPr id="7" name="Figure Legend"/>
          <p:cNvSpPr>
            <a:spLocks noGrp="1"/>
          </p:cNvSpPr>
          <p:nvPr>
            <p:ph idx="13"/>
          </p:nvPr>
        </p:nvSpPr>
        <p:spPr/>
        <p:txBody>
          <a:bodyPr>
            <a:normAutofit/>
          </a:bodyPr>
          <a:lstStyle/>
          <a:p>
            <a:r>
              <a:rPr lang="en-US" sz="1600" dirty="0"/>
              <a:t>Víxlmynstur á vatnsyfirborði myndast þegar bylgjur verka saman. Bylgjurnar stafa af endurkasti vatns frá klettunum. (Mynd: byggt á verki eftir </a:t>
            </a:r>
            <a:r>
              <a:rPr lang="en-US" sz="1600" dirty="0" err="1"/>
              <a:t>Sukanto</a:t>
            </a:r>
            <a:r>
              <a:rPr lang="en-US" sz="1600" dirty="0"/>
              <a:t> </a:t>
            </a:r>
            <a:r>
              <a:rPr lang="en-US" sz="1600" dirty="0" err="1"/>
              <a:t>Debnath</a:t>
            </a:r>
            <a:r>
              <a:rPr lang="en-US" sz="1600" dirty="0"/>
              <a:t>)</a:t>
            </a:r>
          </a:p>
        </p:txBody>
      </p:sp>
      <p:pic>
        <p:nvPicPr>
          <p:cNvPr id="9" name="Figure" descr="A photograph is shown of ripples in water. The ripples display an interference pattern with each other."/>
          <p:cNvPicPr>
            <a:picLocks noChangeAspect="1"/>
          </p:cNvPicPr>
          <p:nvPr/>
        </p:nvPicPr>
        <p:blipFill>
          <a:blip r:embed="rId2">
            <a:extLst>
              <a:ext uri="{28A0092B-C50C-407E-A947-70E740481C1C}">
                <a14:useLocalDpi xmlns:a14="http://schemas.microsoft.com/office/drawing/2010/main" val="0"/>
              </a:ext>
            </a:extLst>
          </a:blip>
          <a:srcRect l="-45335" r="-45335"/>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4463082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Louis de Broglie</a:t>
            </a:r>
          </a:p>
        </p:txBody>
      </p:sp>
      <p:sp>
        <p:nvSpPr>
          <p:cNvPr id="3" name="Content Placeholder 2"/>
          <p:cNvSpPr>
            <a:spLocks noGrp="1"/>
          </p:cNvSpPr>
          <p:nvPr>
            <p:ph idx="1"/>
          </p:nvPr>
        </p:nvSpPr>
        <p:spPr>
          <a:xfrm>
            <a:off x="628650" y="955965"/>
            <a:ext cx="7886700" cy="3974254"/>
          </a:xfrm>
        </p:spPr>
        <p:txBody>
          <a:bodyPr/>
          <a:lstStyle/>
          <a:p>
            <a:r>
              <a:rPr lang="en-US" i="1" dirty="0"/>
              <a:t>Ef rafsegulgeislun getur haft agnaeiginleika, geta þá rafeindir og aðrar smásæjar agnir haft bylgjueiginleika?</a:t>
            </a:r>
          </a:p>
          <a:p>
            <a:endParaRPr lang="en-US" dirty="0"/>
          </a:p>
          <a:p>
            <a:r>
              <a:rPr lang="en-US" dirty="0"/>
              <a:t>Árið 1925 útvíkkaði Louis de Broglie bylgju- og agnaeðli ljóss, sem Einstein hafði notað til að leysa þversögn ljósröfunaráhrifanna, yfir á efnisagnir.</a:t>
            </a:r>
          </a:p>
        </p:txBody>
      </p:sp>
    </p:spTree>
    <p:extLst>
      <p:ext uri="{BB962C8B-B14F-4D97-AF65-F5344CB8AC3E}">
        <p14:creationId xmlns:p14="http://schemas.microsoft.com/office/powerpoint/2010/main" val="15256783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Broglie-bylgjulengd</a:t>
            </a:r>
          </a:p>
        </p:txBody>
      </p:sp>
      <p:sp>
        <p:nvSpPr>
          <p:cNvPr id="3" name="Content Placeholder 2"/>
          <p:cNvSpPr>
            <a:spLocks noGrp="1"/>
          </p:cNvSpPr>
          <p:nvPr>
            <p:ph idx="1"/>
          </p:nvPr>
        </p:nvSpPr>
        <p:spPr>
          <a:xfrm>
            <a:off x="628650" y="955965"/>
            <a:ext cx="7886700" cy="4473874"/>
          </a:xfrm>
        </p:spPr>
        <p:txBody>
          <a:bodyPr/>
          <a:lstStyle/>
          <a:p>
            <a:pPr>
              <a:buClr>
                <a:schemeClr val="tx1"/>
              </a:buClr>
            </a:pPr>
            <a:endParaRPr lang="en-US" sz="2000" dirty="0"/>
          </a:p>
          <a:p>
            <a:pPr>
              <a:buClr>
                <a:schemeClr val="tx1"/>
              </a:buClr>
            </a:pPr>
            <a:endParaRPr lang="en-US" sz="2000" dirty="0"/>
          </a:p>
          <a:p>
            <a:pPr>
              <a:buClr>
                <a:schemeClr val="tx1"/>
              </a:buClr>
            </a:pPr>
            <a:endParaRPr lang="en-US" i="1" dirty="0"/>
          </a:p>
          <a:p>
            <a:pPr>
              <a:buClr>
                <a:schemeClr val="tx1"/>
              </a:buClr>
            </a:pPr>
            <a:r>
              <a:rPr lang="en-US" i="1" dirty="0"/>
              <a:t>h</a:t>
            </a:r>
            <a:r>
              <a:rPr lang="en-US" dirty="0"/>
              <a:t> = fasti Plancks</a:t>
            </a:r>
          </a:p>
          <a:p>
            <a:pPr>
              <a:buClr>
                <a:schemeClr val="tx1"/>
              </a:buClr>
            </a:pPr>
            <a:r>
              <a:rPr lang="en-US" i="1" dirty="0">
                <a:solidFill>
                  <a:srgbClr val="000000"/>
                </a:solidFill>
                <a:cs typeface="MS PGothic" pitchFamily="34" charset="-128"/>
              </a:rPr>
              <a:t>m</a:t>
            </a:r>
            <a:r>
              <a:rPr lang="en-US" dirty="0">
                <a:solidFill>
                  <a:srgbClr val="000000"/>
                </a:solidFill>
                <a:cs typeface="MS PGothic" pitchFamily="34" charset="-128"/>
              </a:rPr>
              <a:t> = massi agnar</a:t>
            </a:r>
          </a:p>
          <a:p>
            <a:pPr>
              <a:buClr>
                <a:schemeClr val="tx1"/>
              </a:buClr>
            </a:pPr>
            <a:r>
              <a:rPr lang="en-US" i="1" dirty="0">
                <a:solidFill>
                  <a:srgbClr val="000000"/>
                </a:solidFill>
                <a:cs typeface="MS PGothic" pitchFamily="34" charset="-128"/>
              </a:rPr>
              <a:t>v</a:t>
            </a:r>
            <a:r>
              <a:rPr lang="en-US" dirty="0">
                <a:solidFill>
                  <a:srgbClr val="000000"/>
                </a:solidFill>
                <a:cs typeface="MS PGothic" pitchFamily="34" charset="-128"/>
              </a:rPr>
              <a:t> = hraði agnar</a:t>
            </a:r>
          </a:p>
          <a:p>
            <a:pPr>
              <a:buClr>
                <a:schemeClr val="tx1"/>
              </a:buClr>
            </a:pPr>
            <a:r>
              <a:rPr lang="en-US" i="1" dirty="0">
                <a:solidFill>
                  <a:srgbClr val="000000"/>
                </a:solidFill>
                <a:cs typeface="MS PGothic" pitchFamily="34" charset="-128"/>
              </a:rPr>
              <a:t>p</a:t>
            </a:r>
            <a:r>
              <a:rPr lang="en-US" dirty="0">
                <a:solidFill>
                  <a:srgbClr val="000000"/>
                </a:solidFill>
                <a:cs typeface="MS PGothic" pitchFamily="34" charset="-128"/>
              </a:rPr>
              <a:t> = skriðþungi agnar</a:t>
            </a:r>
          </a:p>
          <a:p>
            <a:pPr>
              <a:buClr>
                <a:schemeClr val="tx1"/>
              </a:buClr>
            </a:pPr>
            <a:r>
              <a:rPr lang="en-US" i="1" dirty="0">
                <a:solidFill>
                  <a:srgbClr val="000000"/>
                </a:solidFill>
                <a:latin typeface="Symbol"/>
                <a:cs typeface="MS PGothic" pitchFamily="34" charset="-128"/>
              </a:rPr>
              <a:t>l</a:t>
            </a:r>
            <a:r>
              <a:rPr lang="en-US" dirty="0">
                <a:solidFill>
                  <a:srgbClr val="000000"/>
                </a:solidFill>
                <a:latin typeface="Symbol"/>
                <a:cs typeface="MS PGothic" pitchFamily="34" charset="-128"/>
              </a:rPr>
              <a:t> </a:t>
            </a:r>
            <a:r>
              <a:rPr lang="en-US" dirty="0">
                <a:solidFill>
                  <a:srgbClr val="000000"/>
                </a:solidFill>
                <a:cs typeface="MS PGothic" pitchFamily="34" charset="-128"/>
              </a:rPr>
              <a:t>= de Broglie-bylgjulengd</a:t>
            </a:r>
          </a:p>
          <a:p>
            <a:pPr>
              <a:buClr>
                <a:schemeClr val="tx1"/>
              </a:buClr>
            </a:pPr>
            <a:endParaRPr lang="en-US" dirty="0">
              <a:solidFill>
                <a:srgbClr val="000000"/>
              </a:solidFill>
              <a:cs typeface="MS PGothic" pitchFamily="34" charset="-128"/>
            </a:endParaRPr>
          </a:p>
          <a:p>
            <a:pPr>
              <a:buClr>
                <a:schemeClr val="tx1"/>
              </a:buClr>
            </a:pPr>
            <a:r>
              <a:rPr lang="en-US" dirty="0">
                <a:solidFill>
                  <a:srgbClr val="000000"/>
                </a:solidFill>
                <a:cs typeface="MS PGothic" pitchFamily="34" charset="-128"/>
              </a:rPr>
              <a:t/>
            </a:r>
            <a:r>
              <a:rPr lang="en-US" dirty="0"/>
              <a:t/>
            </a:r>
            <a:r>
              <a:rPr lang="en-US" b="1" dirty="0">
                <a:solidFill>
                  <a:schemeClr val="accent5"/>
                </a:solidFill>
              </a:rPr>
              <a:t>de Broglie-bylgjulengd </a:t>
            </a:r>
            <a:r>
              <a:rPr lang="en-US" dirty="0"/>
              <a:t>er eiginleiki agna, ekki rafsegulgeislunar.</a:t>
            </a:r>
            <a:endParaRPr lang="en-US" dirty="0">
              <a:solidFill>
                <a:srgbClr val="000000"/>
              </a:solidFill>
              <a:cs typeface="MS PGothic" pitchFamily="34" charset="-128"/>
            </a:endParaRP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327433793"/>
              </p:ext>
            </p:extLst>
          </p:nvPr>
        </p:nvGraphicFramePr>
        <p:xfrm>
          <a:off x="3553904" y="1075803"/>
          <a:ext cx="1590855" cy="794893"/>
        </p:xfrm>
        <a:graphic>
          <a:graphicData uri="http://schemas.openxmlformats.org/presentationml/2006/ole">
            <mc:AlternateContent xmlns:mc="http://schemas.openxmlformats.org/markup-compatibility/2006">
              <mc:Choice xmlns:v="urn:schemas-microsoft-com:vml" Requires="v">
                <p:oleObj spid="_x0000_s14401" name="Equation" r:id="rId3" imgW="17041270" imgH="8660317" progId="Equation.3">
                  <p:embed/>
                </p:oleObj>
              </mc:Choice>
              <mc:Fallback>
                <p:oleObj name="Equation" r:id="rId3" imgW="17041270" imgH="8660317"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3904" y="1075803"/>
                        <a:ext cx="1590855" cy="79489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3522610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Broglie-bylgjulengd</a:t>
            </a:r>
          </a:p>
        </p:txBody>
      </p:sp>
      <p:sp>
        <p:nvSpPr>
          <p:cNvPr id="3" name="Content Placeholder 2"/>
          <p:cNvSpPr>
            <a:spLocks noGrp="1"/>
          </p:cNvSpPr>
          <p:nvPr>
            <p:ph idx="1"/>
          </p:nvPr>
        </p:nvSpPr>
        <p:spPr>
          <a:xfrm>
            <a:off x="628650" y="955965"/>
            <a:ext cx="7886700" cy="4690691"/>
          </a:xfrm>
        </p:spPr>
        <p:txBody>
          <a:bodyPr/>
          <a:lstStyle/>
          <a:p>
            <a:r>
              <a:rPr lang="en-US" dirty="0"/>
              <a:t>Bohr hafði sett fram þá tilgátu að rafeindin væri ögn á braut um kjarnann á skömmtuðum brautum. </a:t>
            </a:r>
          </a:p>
          <a:p>
            <a:endParaRPr lang="en-US" dirty="0"/>
          </a:p>
          <a:p>
            <a:r>
              <a:rPr lang="en-US" dirty="0"/>
              <a:t>De Broglie hélt því fram að skammtunartilgáta Bohrs mætti skýra ef litið væri á rafeindina sem hringlaga stöðubylgju.</a:t>
            </a:r>
          </a:p>
          <a:p>
            <a:endParaRPr lang="en-US" dirty="0"/>
          </a:p>
          <a:p>
            <a:r>
              <a:rPr lang="en-US" dirty="0"/>
              <a:t>Aðeins heiltölufjöldi bylgjulengda getur rúmast nákvæmlega innan brautarinnar. </a:t>
            </a:r>
          </a:p>
          <a:p>
            <a:endParaRPr lang="en-US" dirty="0"/>
          </a:p>
        </p:txBody>
      </p:sp>
    </p:spTree>
    <p:extLst>
      <p:ext uri="{BB962C8B-B14F-4D97-AF65-F5344CB8AC3E}">
        <p14:creationId xmlns:p14="http://schemas.microsoft.com/office/powerpoint/2010/main" val="30285555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6.17</a:t>
            </a:r>
          </a:p>
        </p:txBody>
      </p:sp>
      <p:sp>
        <p:nvSpPr>
          <p:cNvPr id="7" name="Figure Legend"/>
          <p:cNvSpPr>
            <a:spLocks noGrp="1"/>
          </p:cNvSpPr>
          <p:nvPr>
            <p:ph idx="13"/>
          </p:nvPr>
        </p:nvSpPr>
        <p:spPr/>
        <p:txBody>
          <a:bodyPr>
            <a:normAutofit/>
          </a:bodyPr>
          <a:lstStyle/>
          <a:p>
            <a:r>
              <a:rPr lang="en-US" sz="1600" dirty="0"/>
              <a:t>Ef litið er á rafeind sem bylgju sem fer hring um kjarnann verður heiltölufjöldi bylgjulengda að rúmast á brautinni til að þessi stöðubylgjuhegðun sé möguleg.</a:t>
            </a:r>
          </a:p>
        </p:txBody>
      </p:sp>
      <p:pic>
        <p:nvPicPr>
          <p:cNvPr id="24578" name="Picture 2" descr="This figure includes a circle formed from a dashed line. A sinusoidal wave pattern indicated with a solid red line is wrapped around the circle, centered about the edge of the circle. Line segments extend outward from the circle extending through 2 wave crests along the circle. A double ended arrow is drawn between these segments and is labeled, “wavelength, lambda.” A dashed double headed arrow is drawn from the center to the edge of the circle and is labeled, “radius 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751979" y="1574277"/>
            <a:ext cx="5946186" cy="2598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7643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Broglie-bylgjulengd</a:t>
            </a:r>
          </a:p>
        </p:txBody>
      </p:sp>
      <p:sp>
        <p:nvSpPr>
          <p:cNvPr id="3" name="Content Placeholder 2"/>
          <p:cNvSpPr>
            <a:spLocks noGrp="1"/>
          </p:cNvSpPr>
          <p:nvPr>
            <p:ph idx="1"/>
          </p:nvPr>
        </p:nvSpPr>
        <p:spPr>
          <a:xfrm>
            <a:off x="628650" y="955965"/>
            <a:ext cx="7886700" cy="4737825"/>
          </a:xfrm>
        </p:spPr>
        <p:txBody>
          <a:bodyPr/>
          <a:lstStyle/>
          <a:p>
            <a:r>
              <a:rPr lang="en-US" dirty="0"/>
              <a:t> Fyrir hringlaga braut með geisla </a:t>
            </a:r>
            <a:r>
              <a:rPr lang="en-US" i="1" dirty="0"/>
              <a:t>r</a:t>
            </a:r>
            <a:r>
              <a:rPr lang="en-US" dirty="0"/>
              <a:t> er ummálið 2</a:t>
            </a:r>
            <a:r>
              <a:rPr lang="en-US" i="1" dirty="0"/>
              <a:t>πr</a:t>
            </a:r>
            <a:r>
              <a:rPr lang="en-US" dirty="0"/>
              <a:t> og því er skilyrði de Broglies:</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80557536"/>
              </p:ext>
            </p:extLst>
          </p:nvPr>
        </p:nvGraphicFramePr>
        <p:xfrm>
          <a:off x="2733771" y="2130071"/>
          <a:ext cx="3445547" cy="419649"/>
        </p:xfrm>
        <a:graphic>
          <a:graphicData uri="http://schemas.openxmlformats.org/presentationml/2006/ole">
            <mc:AlternateContent xmlns:mc="http://schemas.openxmlformats.org/markup-compatibility/2006">
              <mc:Choice xmlns:v="urn:schemas-microsoft-com:vml" Requires="v">
                <p:oleObj spid="_x0000_s15425" name="Equation" r:id="rId3" imgW="1444320" imgH="164520" progId="Equation.3">
                  <p:embed/>
                </p:oleObj>
              </mc:Choice>
              <mc:Fallback>
                <p:oleObj name="Equation" r:id="rId3" imgW="1444320" imgH="16452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3771" y="2130071"/>
                        <a:ext cx="3445547" cy="41964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5648289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Bylgjueðli rafeinda</a:t>
            </a:r>
          </a:p>
        </p:txBody>
      </p:sp>
      <p:sp>
        <p:nvSpPr>
          <p:cNvPr id="3" name="Content Placeholder 2"/>
          <p:cNvSpPr>
            <a:spLocks noGrp="1"/>
          </p:cNvSpPr>
          <p:nvPr>
            <p:ph idx="1"/>
          </p:nvPr>
        </p:nvSpPr>
        <p:spPr>
          <a:xfrm>
            <a:off x="628650" y="955965"/>
            <a:ext cx="7886700" cy="4822666"/>
          </a:xfrm>
        </p:spPr>
        <p:txBody>
          <a:bodyPr/>
          <a:lstStyle/>
          <a:p>
            <a:r>
              <a:rPr lang="en-US" dirty="0"/>
              <a:t>C. J. Davisson og L. H. </a:t>
            </a:r>
            <a:r>
              <a:rPr lang="en-US" dirty="0" err="1"/>
              <a:t>Germer</a:t>
            </a:r>
            <a:r>
              <a:rPr lang="en-US" dirty="0"/>
              <a:t>, sýndu með tilraunum að </a:t>
            </a:r>
            <a:r>
              <a:rPr lang="en-US" i="1" dirty="0"/>
              <a:t>rafeindir geta sýnt bylgjueðli</a:t>
            </a:r>
            <a:r>
              <a:rPr lang="en-US" dirty="0"/>
              <a:t>.</a:t>
            </a:r>
          </a:p>
          <a:p>
            <a:endParaRPr lang="en-US" dirty="0"/>
          </a:p>
          <a:p>
            <a:r>
              <a:rPr lang="en-US" dirty="0"/>
              <a:t> Þeir sýndu fram á að rafeindir sem fara í gegnum reglubundið atómmynstur í kristalli mynda víxlmynstur.</a:t>
            </a:r>
          </a:p>
          <a:p>
            <a:endParaRPr lang="en-US" dirty="0"/>
          </a:p>
          <a:p>
            <a:r>
              <a:rPr lang="en-US" dirty="0"/>
              <a:t> Víxlmynstrið er sláandi líkt víxlmynstrum ljóss. </a:t>
            </a:r>
          </a:p>
        </p:txBody>
      </p:sp>
    </p:spTree>
    <p:extLst>
      <p:ext uri="{BB962C8B-B14F-4D97-AF65-F5344CB8AC3E}">
        <p14:creationId xmlns:p14="http://schemas.microsoft.com/office/powerpoint/2010/main" val="12019377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6.18</a:t>
            </a:r>
          </a:p>
        </p:txBody>
      </p:sp>
      <p:pic>
        <p:nvPicPr>
          <p:cNvPr id="2" name="Figure" descr="This figure has two parts. Part a shows a diagram of an electron source emitting waves that pass through two narrow slits in a barrier. A wave interference pattern results on the opposite side of the barrier that result in evenly spaced, relatively wide horizontal grey lines on a black surface. The black surface is placed at a distance beyond the barrier. Part b shows an electron source at the far left. Two gold arrows point toward two narrow horizontal slits in a barrier. Around these arrows are many small golden dots. On the right side of the barrier, the gold dots are more widely dispersed. A black surface a distance beyond the barrier shows evenly, yet widely dispersed gold dots. An arrow is present below this black surface and is labeled, “Time.” A second black surface is shown to the right that has many more golden dots that appear to be organizing into a pattern of evenly spaced horizontal line segments. A third black surface is shown even further to the right in which many more gold dots are shown in a very clearly established, evenly spaced pattern of horizontal line segment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257425" y="1119140"/>
            <a:ext cx="4629150" cy="3495675"/>
          </a:xfrm>
        </p:spPr>
      </p:pic>
      <p:sp>
        <p:nvSpPr>
          <p:cNvPr id="7" name="Figure Legend"/>
          <p:cNvSpPr>
            <a:spLocks noGrp="1"/>
          </p:cNvSpPr>
          <p:nvPr>
            <p:ph idx="13"/>
          </p:nvPr>
        </p:nvSpPr>
        <p:spPr/>
        <p:txBody>
          <a:bodyPr>
            <a:noAutofit/>
          </a:bodyPr>
          <a:lstStyle/>
          <a:p>
            <a:r>
              <a:rPr lang="en-US" sz="1600" dirty="0"/>
              <a:t>(a) Víxlmynstur rafeinda sem fara í gegnum mjög þéttstæðar raufar sýnir að skammtaagnir, svo sem rafeindir, geta sýnt bylgjueiginleika. (b) Tilraunaniðurstöðurnar sem hér eru sýndar staðfesta bylgju-agna-tvíeðli rafeinda.</a:t>
            </a:r>
          </a:p>
        </p:txBody>
      </p:sp>
    </p:spTree>
    <p:extLst>
      <p:ext uri="{BB962C8B-B14F-4D97-AF65-F5344CB8AC3E}">
        <p14:creationId xmlns:p14="http://schemas.microsoft.com/office/powerpoint/2010/main" val="45631247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Bylgju-agna-tvíeðli</a:t>
            </a:r>
          </a:p>
        </p:txBody>
      </p:sp>
      <p:sp>
        <p:nvSpPr>
          <p:cNvPr id="3" name="Content Placeholder 2"/>
          <p:cNvSpPr>
            <a:spLocks noGrp="1"/>
          </p:cNvSpPr>
          <p:nvPr>
            <p:ph idx="1"/>
          </p:nvPr>
        </p:nvSpPr>
        <p:spPr>
          <a:xfrm>
            <a:off x="628650" y="955965"/>
            <a:ext cx="7886700" cy="4954641"/>
          </a:xfrm>
        </p:spPr>
        <p:txBody>
          <a:bodyPr/>
          <a:lstStyle/>
          <a:p>
            <a:r>
              <a:rPr lang="en-US" dirty="0"/>
              <a:t>Því virðist sem rafeindir séu litlar, staðbundnar agnir en hreyfing þeirra fylgi ekki hreyfijöfnum klassískrar aflfræði.</a:t>
            </a:r>
          </a:p>
          <a:p>
            <a:endParaRPr lang="en-US" dirty="0"/>
          </a:p>
          <a:p>
            <a:r>
              <a:rPr lang="en-US" dirty="0"/>
              <a:t>Þess í stað stýrir einhvers konar bylgjujafna líkindadreifingu hreyfingar rafeindar. </a:t>
            </a:r>
          </a:p>
          <a:p>
            <a:endParaRPr lang="en-US" dirty="0"/>
          </a:p>
          <a:p>
            <a:r>
              <a:rPr lang="en-US" dirty="0"/>
              <a:t>Þannig er </a:t>
            </a:r>
            <a:r>
              <a:rPr lang="en-US" b="1" dirty="0"/>
              <a:t>bylgju-agna-tvíeðli </a:t>
            </a:r>
            <a:r>
              <a:rPr lang="en-US" dirty="0"/>
              <a:t>sem fyrst sást hjá ljóseindum í raun grundvallareiginleiki allra skammtaagna.</a:t>
            </a:r>
          </a:p>
        </p:txBody>
      </p:sp>
    </p:spTree>
    <p:extLst>
      <p:ext uri="{BB962C8B-B14F-4D97-AF65-F5344CB8AC3E}">
        <p14:creationId xmlns:p14="http://schemas.microsoft.com/office/powerpoint/2010/main" val="39361389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Óvissulögmál Heisenbergs</a:t>
            </a:r>
          </a:p>
        </p:txBody>
      </p:sp>
      <p:sp>
        <p:nvSpPr>
          <p:cNvPr id="3" name="Content Placeholder 2"/>
          <p:cNvSpPr>
            <a:spLocks noGrp="1"/>
          </p:cNvSpPr>
          <p:nvPr>
            <p:ph idx="1"/>
          </p:nvPr>
        </p:nvSpPr>
        <p:spPr>
          <a:xfrm>
            <a:off x="628650" y="955965"/>
            <a:ext cx="7886700" cy="4813239"/>
          </a:xfrm>
        </p:spPr>
        <p:txBody>
          <a:bodyPr/>
          <a:lstStyle/>
          <a:p>
            <a:r>
              <a:rPr lang="en-US" dirty="0"/>
              <a:t>Werner Heisenberg sýndi fram á að grundvallartakmörk eru fyrir því hversu nákvæmlega hægt er að mæla samtímis bæði staðsetningu agnar og skriðþunga hennar.</a:t>
            </a:r>
          </a:p>
          <a:p>
            <a:endParaRPr lang="en-US" dirty="0"/>
          </a:p>
          <a:p>
            <a:r>
              <a:rPr lang="en-US" dirty="0"/>
              <a:t>Því nákvæmar sem við mælum skriðþunga agnar, því ónákvæmar getum við ákvarðað staðsetningu hennar á sama tíma, og öfugt. </a:t>
            </a:r>
          </a:p>
          <a:p>
            <a:endParaRPr lang="en-US" dirty="0"/>
          </a:p>
          <a:p>
            <a:r>
              <a:rPr lang="en-US" b="1" dirty="0"/>
              <a:t>Óvissulögmál Heisenbergs: </a:t>
            </a:r>
            <a:r>
              <a:rPr lang="en-US" dirty="0"/>
              <a:t>Það er í grundvallaratriðum ómögulegt að ákvarða samtímis og nákvæmlega bæði skriðþunga og staðsetningu agnar.</a:t>
            </a:r>
          </a:p>
          <a:p>
            <a:endParaRPr lang="en-US" dirty="0"/>
          </a:p>
        </p:txBody>
      </p:sp>
    </p:spTree>
    <p:extLst>
      <p:ext uri="{BB962C8B-B14F-4D97-AF65-F5344CB8AC3E}">
        <p14:creationId xmlns:p14="http://schemas.microsoft.com/office/powerpoint/2010/main" val="14276207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Óvissulögmál Heisenbergs</a:t>
            </a:r>
          </a:p>
        </p:txBody>
      </p:sp>
      <p:sp>
        <p:nvSpPr>
          <p:cNvPr id="3" name="Content Placeholder 2"/>
          <p:cNvSpPr>
            <a:spLocks noGrp="1"/>
          </p:cNvSpPr>
          <p:nvPr>
            <p:ph idx="1"/>
          </p:nvPr>
        </p:nvSpPr>
        <p:spPr>
          <a:xfrm>
            <a:off x="628650" y="955965"/>
            <a:ext cx="7886700" cy="4813239"/>
          </a:xfrm>
        </p:spPr>
        <p:txBody>
          <a:bodyPr/>
          <a:lstStyle/>
          <a:p>
            <a:pPr>
              <a:buClr>
                <a:schemeClr val="tx1"/>
              </a:buClr>
            </a:pPr>
            <a:endParaRPr lang="en-US" sz="2000" dirty="0"/>
          </a:p>
          <a:p>
            <a:pPr>
              <a:buClr>
                <a:schemeClr val="tx1"/>
              </a:buClr>
            </a:pPr>
            <a:endParaRPr lang="en-US" sz="2000" dirty="0"/>
          </a:p>
          <a:p>
            <a:pPr>
              <a:buClr>
                <a:schemeClr val="tx1"/>
              </a:buClr>
            </a:pPr>
            <a:endParaRPr lang="en-US" sz="2000" dirty="0"/>
          </a:p>
          <a:p>
            <a:pPr>
              <a:buClr>
                <a:schemeClr val="tx1"/>
              </a:buClr>
            </a:pPr>
            <a:endParaRPr lang="en-US" sz="2000" dirty="0"/>
          </a:p>
          <a:p>
            <a:pPr>
              <a:buClr>
                <a:schemeClr val="tx1"/>
              </a:buClr>
            </a:pPr>
            <a:endParaRPr lang="en-US" sz="2000" dirty="0"/>
          </a:p>
          <a:p>
            <a:pPr>
              <a:buClr>
                <a:schemeClr val="tx1"/>
              </a:buClr>
            </a:pPr>
            <a:r>
              <a:rPr lang="en-US" sz="2000" dirty="0" err="1">
                <a:latin typeface="Symbol"/>
              </a:rPr>
              <a:t>D</a:t>
            </a:r>
            <a:r>
              <a:rPr lang="en-US" sz="2000" i="1" dirty="0" err="1"/>
              <a:t>x</a:t>
            </a:r>
            <a:r>
              <a:rPr lang="en-US" sz="2000" i="1" dirty="0"/>
              <a:t> = </a:t>
            </a:r>
            <a:r>
              <a:rPr lang="en-US" sz="2000" dirty="0"/>
              <a:t>óvissa í staðsetningu agnarinnar </a:t>
            </a:r>
          </a:p>
          <a:p>
            <a:pPr>
              <a:buClr>
                <a:schemeClr val="tx1"/>
              </a:buClr>
            </a:pPr>
            <a:endParaRPr lang="en-US" sz="2000" dirty="0"/>
          </a:p>
          <a:p>
            <a:pPr>
              <a:buClr>
                <a:schemeClr val="tx1"/>
              </a:buClr>
            </a:pPr>
            <a:r>
              <a:rPr lang="en-US" sz="2000" dirty="0"/>
              <a:t> </a:t>
            </a:r>
            <a:r>
              <a:rPr lang="en-US" sz="2000" dirty="0" err="1">
                <a:latin typeface="Symbol"/>
              </a:rPr>
              <a:t>D</a:t>
            </a:r>
            <a:r>
              <a:rPr lang="en-US" sz="2000" i="1" dirty="0" err="1"/>
              <a:t>p</a:t>
            </a:r>
            <a:r>
              <a:rPr lang="en-US" sz="2000" i="1" baseline="-25000" dirty="0" err="1"/>
              <a:t>x</a:t>
            </a:r>
            <a:r>
              <a:rPr lang="en-US" sz="2000" i="1" baseline="-25000" dirty="0"/>
              <a:t> </a:t>
            </a:r>
            <a:r>
              <a:rPr lang="en-US" sz="2000" dirty="0"/>
              <a:t>= óvissa í skriðþunga agnarinnar í </a:t>
            </a:r>
            <a:r>
              <a:rPr lang="en-US" sz="2000" i="1" dirty="0"/>
              <a:t>x </a:t>
            </a:r>
            <a:r>
              <a:rPr lang="en-US" sz="2000" dirty="0"/>
              <a:t>stefnu.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768106791"/>
              </p:ext>
            </p:extLst>
          </p:nvPr>
        </p:nvGraphicFramePr>
        <p:xfrm>
          <a:off x="3289954" y="1450774"/>
          <a:ext cx="2023441" cy="895288"/>
        </p:xfrm>
        <a:graphic>
          <a:graphicData uri="http://schemas.openxmlformats.org/presentationml/2006/ole">
            <mc:AlternateContent xmlns:mc="http://schemas.openxmlformats.org/markup-compatibility/2006">
              <mc:Choice xmlns:v="urn:schemas-microsoft-com:vml" Requires="v">
                <p:oleObj spid="_x0000_s16447" name="Equation" r:id="rId3" imgW="877680" imgH="383760" progId="Equation.3">
                  <p:embed/>
                </p:oleObj>
              </mc:Choice>
              <mc:Fallback>
                <p:oleObj name="Equation" r:id="rId3" imgW="877680" imgH="38376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9954" y="1450774"/>
                        <a:ext cx="2023441" cy="895288"/>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55023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Skammtafræðilegt líkan atóms</a:t>
            </a:r>
          </a:p>
        </p:txBody>
      </p:sp>
      <p:sp>
        <p:nvSpPr>
          <p:cNvPr id="3" name="Content Placeholder 2"/>
          <p:cNvSpPr>
            <a:spLocks noGrp="1"/>
          </p:cNvSpPr>
          <p:nvPr>
            <p:ph idx="1"/>
          </p:nvPr>
        </p:nvSpPr>
        <p:spPr>
          <a:xfrm>
            <a:off x="628650" y="955965"/>
            <a:ext cx="7886700" cy="4577569"/>
          </a:xfrm>
        </p:spPr>
        <p:txBody>
          <a:bodyPr/>
          <a:lstStyle/>
          <a:p>
            <a:pPr>
              <a:buClr>
                <a:schemeClr val="tx1"/>
              </a:buClr>
            </a:pPr>
            <a:r>
              <a:rPr lang="en-US" sz="2000" dirty="0">
                <a:solidFill>
                  <a:schemeClr val="accent5"/>
                </a:solidFill>
              </a:rPr>
              <a:t>Erwin Schrödinger þróaði vinnu de Broglies áfram með því að fella vensl de Broglies inn í bylgjujöfnu.</a:t>
            </a:r>
          </a:p>
          <a:p>
            <a:pPr>
              <a:buClr>
                <a:schemeClr val="tx1"/>
              </a:buClr>
            </a:pPr>
            <a:endParaRPr lang="en-US" sz="2000" dirty="0">
              <a:solidFill>
                <a:schemeClr val="accent5"/>
              </a:solidFill>
            </a:endParaRPr>
          </a:p>
          <a:p>
            <a:pPr>
              <a:buClr>
                <a:schemeClr val="tx1"/>
              </a:buClr>
            </a:pPr>
            <a:r>
              <a:rPr lang="en-US" sz="2000" dirty="0">
                <a:solidFill>
                  <a:schemeClr val="accent5"/>
                </a:solidFill>
              </a:rPr>
              <a:t>Í dag er þessi jafna þekkt sem </a:t>
            </a:r>
            <a:r>
              <a:rPr lang="en-US" sz="2000" b="1" dirty="0">
                <a:solidFill>
                  <a:schemeClr val="accent5"/>
                </a:solidFill>
              </a:rPr>
              <a:t>Schrödinger-jafnan</a:t>
            </a:r>
            <a:r>
              <a:rPr lang="en-US" sz="2000" dirty="0">
                <a:solidFill>
                  <a:schemeClr val="accent5"/>
                </a:solidFill>
              </a:rPr>
              <a:t>.</a:t>
            </a:r>
          </a:p>
          <a:p>
            <a:pPr>
              <a:buClr>
                <a:schemeClr val="tx1"/>
              </a:buClr>
            </a:pPr>
            <a:endParaRPr lang="en-US" sz="2000" dirty="0">
              <a:solidFill>
                <a:schemeClr val="accent5"/>
              </a:solidFill>
            </a:endParaRPr>
          </a:p>
          <a:p>
            <a:pPr>
              <a:buClr>
                <a:schemeClr val="tx1"/>
              </a:buClr>
            </a:pPr>
            <a:r>
              <a:rPr lang="en-US" sz="2000" dirty="0">
                <a:solidFill>
                  <a:schemeClr val="accent5"/>
                </a:solidFill>
              </a:rPr>
              <a:t>Schrödinger lýsti rafeindinni réttilega sem þrívíðri stöðubylgju, eða </a:t>
            </a:r>
            <a:r>
              <a:rPr lang="en-US" sz="2000" b="1" dirty="0" err="1">
                <a:solidFill>
                  <a:schemeClr val="accent5"/>
                </a:solidFill>
              </a:rPr>
              <a:t>bylgjufall</a:t>
            </a:r>
            <a:r>
              <a:rPr lang="en-US" sz="2000" dirty="0">
                <a:solidFill>
                  <a:schemeClr val="accent5"/>
                </a:solidFill>
              </a:rPr>
              <a:t>, táknað með gríska bókstafnum psí, </a:t>
            </a:r>
            <a:r>
              <a:rPr lang="en-US" sz="2000" b="1" dirty="0">
                <a:solidFill>
                  <a:schemeClr val="accent5"/>
                </a:solidFill>
              </a:rPr>
              <a:t>ψ</a:t>
            </a:r>
            <a:r>
              <a:rPr lang="en-US" sz="2000" dirty="0">
                <a:solidFill>
                  <a:schemeClr val="accent5"/>
                </a:solidFill>
              </a:rPr>
              <a:t>.</a:t>
            </a:r>
          </a:p>
          <a:p>
            <a:endParaRPr lang="en-US" dirty="0"/>
          </a:p>
        </p:txBody>
      </p:sp>
    </p:spTree>
    <p:extLst>
      <p:ext uri="{BB962C8B-B14F-4D97-AF65-F5344CB8AC3E}">
        <p14:creationId xmlns:p14="http://schemas.microsoft.com/office/powerpoint/2010/main" val="23830290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Skammtafræðilegt líkan atóms</a:t>
            </a:r>
          </a:p>
        </p:txBody>
      </p:sp>
      <p:sp>
        <p:nvSpPr>
          <p:cNvPr id="3" name="Content Placeholder 2"/>
          <p:cNvSpPr>
            <a:spLocks noGrp="1"/>
          </p:cNvSpPr>
          <p:nvPr>
            <p:ph idx="1"/>
          </p:nvPr>
        </p:nvSpPr>
        <p:spPr/>
        <p:txBody>
          <a:bodyPr/>
          <a:lstStyle/>
          <a:p>
            <a:r>
              <a:rPr lang="en-US" dirty="0"/>
              <a:t>Nokkrum árum síðar setti Max Born fram þá túlkun að: </a:t>
            </a:r>
          </a:p>
          <a:p>
            <a:pPr lvl="1"/>
            <a:r>
              <a:rPr lang="en-US" dirty="0"/>
              <a:t>Rafeindir eru þó enn agnir og því eru bylgjurnar sem táknaðar eru með </a:t>
            </a:r>
            <a:r>
              <a:rPr lang="en-US" i="1" dirty="0"/>
              <a:t>ψ</a:t>
            </a:r>
            <a:r>
              <a:rPr lang="en-US" dirty="0"/>
              <a:t> eru ekki efnislegar bylgjur heldur tvinngildar líkindaamplitúður.</a:t>
            </a:r>
          </a:p>
          <a:p>
            <a:endParaRPr lang="en-US" dirty="0"/>
          </a:p>
          <a:p>
            <a:r>
              <a:rPr lang="en-US" dirty="0"/>
              <a:t>Ferningur stærðar </a:t>
            </a:r>
            <a:r>
              <a:rPr lang="en-US" dirty="0" err="1"/>
              <a:t>bylgjufall</a:t>
            </a:r>
            <a:r>
              <a:rPr lang="en-US" dirty="0"/>
              <a:t> ∣</a:t>
            </a:r>
            <a:r>
              <a:rPr lang="en-US" i="1" dirty="0"/>
              <a:t>ψ</a:t>
            </a:r>
            <a:r>
              <a:rPr lang="en-US" dirty="0"/>
              <a:t>∣</a:t>
            </a:r>
            <a:r>
              <a:rPr lang="en-US" baseline="30000" dirty="0"/>
              <a:t>2</a:t>
            </a:r>
            <a:r>
              <a:rPr lang="en-US" dirty="0"/>
              <a:t> lýsir líkunum á því að skammtaögnin sé nálægt tilteknum stað í rúminu. </a:t>
            </a:r>
          </a:p>
          <a:p>
            <a:endParaRPr lang="en-US" dirty="0"/>
          </a:p>
          <a:p>
            <a:r>
              <a:rPr lang="en-US" dirty="0" err="1"/>
              <a:t>Bylgjuföll</a:t>
            </a:r>
            <a:r>
              <a:rPr lang="en-US" dirty="0"/>
              <a:t> má nota til að ákvarða dreifingu rafeindaþéttleika miðað við kjarnann í atómi.</a:t>
            </a:r>
          </a:p>
          <a:p>
            <a:endParaRPr lang="en-US" dirty="0"/>
          </a:p>
        </p:txBody>
      </p:sp>
    </p:spTree>
    <p:extLst>
      <p:ext uri="{BB962C8B-B14F-4D97-AF65-F5344CB8AC3E}">
        <p14:creationId xmlns:p14="http://schemas.microsoft.com/office/powerpoint/2010/main" val="30770268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Schrödinger-jafnan</a:t>
            </a:r>
          </a:p>
        </p:txBody>
      </p:sp>
      <p:sp>
        <p:nvSpPr>
          <p:cNvPr id="3" name="Content Placeholder 2"/>
          <p:cNvSpPr>
            <a:spLocks noGrp="1"/>
          </p:cNvSpPr>
          <p:nvPr>
            <p:ph idx="1"/>
          </p:nvPr>
        </p:nvSpPr>
        <p:spPr>
          <a:xfrm>
            <a:off x="628650" y="955965"/>
            <a:ext cx="7886700" cy="4728398"/>
          </a:xfrm>
        </p:spPr>
        <p:txBody>
          <a:bodyPr/>
          <a:lstStyle/>
          <a:p>
            <a:r>
              <a:rPr lang="en-US" dirty="0"/>
              <a:t>Í almennustu mynd má rita Schrödinger-jöfnuna sem:</a:t>
            </a:r>
          </a:p>
          <a:p>
            <a:endParaRPr lang="en-US" dirty="0"/>
          </a:p>
          <a:p>
            <a:endParaRPr lang="en-US" dirty="0"/>
          </a:p>
          <a:p>
            <a:r>
              <a:rPr lang="en-US" dirty="0"/>
              <a:t> </a:t>
            </a:r>
            <a:r>
              <a:rPr lang="en-US" i="1" dirty="0"/>
              <a:t>Ĥ</a:t>
            </a:r>
            <a:r>
              <a:rPr lang="en-US" dirty="0"/>
              <a:t> er Hamilton-virkinn, mengi stærðfræðilegra aðgerða sem táknar heildarorku skammtaagnarinnar. </a:t>
            </a:r>
          </a:p>
          <a:p>
            <a:endParaRPr lang="en-US" dirty="0"/>
          </a:p>
          <a:p>
            <a:r>
              <a:rPr lang="en-US" dirty="0"/>
              <a:t> </a:t>
            </a:r>
            <a:r>
              <a:rPr lang="en-US" i="1" dirty="0"/>
              <a:t>ψ</a:t>
            </a:r>
            <a:r>
              <a:rPr lang="en-US" dirty="0"/>
              <a:t> er </a:t>
            </a:r>
            <a:r>
              <a:rPr lang="en-US" dirty="0" err="1"/>
              <a:t>bylgjufall</a:t>
            </a:r>
            <a:r>
              <a:rPr lang="en-US" dirty="0"/>
              <a:t> agnarinnar. </a:t>
            </a:r>
          </a:p>
          <a:p>
            <a:endParaRPr lang="en-US" dirty="0"/>
          </a:p>
          <a:p>
            <a:r>
              <a:rPr lang="en-US" dirty="0"/>
              <a:t> </a:t>
            </a:r>
            <a:r>
              <a:rPr lang="en-US" i="1" dirty="0"/>
              <a:t>E</a:t>
            </a:r>
            <a:r>
              <a:rPr lang="en-US" dirty="0"/>
              <a:t> er heildarorka agnarinnar.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7676351"/>
              </p:ext>
            </p:extLst>
          </p:nvPr>
        </p:nvGraphicFramePr>
        <p:xfrm>
          <a:off x="3575050" y="1628775"/>
          <a:ext cx="1531938" cy="663575"/>
        </p:xfrm>
        <a:graphic>
          <a:graphicData uri="http://schemas.openxmlformats.org/presentationml/2006/ole">
            <mc:AlternateContent xmlns:mc="http://schemas.openxmlformats.org/markup-compatibility/2006">
              <mc:Choice xmlns:v="urn:schemas-microsoft-com:vml" Requires="v">
                <p:oleObj spid="_x0000_s17468" name="Equation" r:id="rId3" imgW="749160" imgH="317160" progId="Equation.DSMT4">
                  <p:embed/>
                </p:oleObj>
              </mc:Choice>
              <mc:Fallback>
                <p:oleObj name="Equation" r:id="rId3" imgW="749160" imgH="317160" progId="Equation.DSMT4">
                  <p:embed/>
                  <p:pic>
                    <p:nvPicPr>
                      <p:cNvPr id="0" name="Object 4"/>
                      <p:cNvPicPr>
                        <a:picLocks noChangeAspect="1" noChangeArrowheads="1"/>
                      </p:cNvPicPr>
                      <p:nvPr/>
                    </p:nvPicPr>
                    <p:blipFill>
                      <a:blip r:embed="rId4"/>
                      <a:srcRect/>
                      <a:stretch>
                        <a:fillRect/>
                      </a:stretch>
                    </p:blipFill>
                    <p:spPr bwMode="auto">
                      <a:xfrm>
                        <a:off x="3575050" y="1628775"/>
                        <a:ext cx="1531938" cy="663575"/>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9652232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Skammtafræði</a:t>
            </a:r>
          </a:p>
        </p:txBody>
      </p:sp>
      <p:sp>
        <p:nvSpPr>
          <p:cNvPr id="3" name="Content Placeholder 2"/>
          <p:cNvSpPr>
            <a:spLocks noGrp="1"/>
          </p:cNvSpPr>
          <p:nvPr>
            <p:ph idx="1"/>
          </p:nvPr>
        </p:nvSpPr>
        <p:spPr>
          <a:xfrm>
            <a:off x="628650" y="955965"/>
            <a:ext cx="7886700" cy="4850946"/>
          </a:xfrm>
        </p:spPr>
        <p:txBody>
          <a:bodyPr/>
          <a:lstStyle/>
          <a:p>
            <a:r>
              <a:rPr lang="en-US" sz="2000" dirty="0">
                <a:solidFill>
                  <a:schemeClr val="accent5"/>
                </a:solidFill>
              </a:rPr>
              <a:t>Vinna Schrödingers, ásamt vinnu Heisenbergs og margra annarra vísindamanna sem fylgdu í þeirra fótspor, er yfirleitt kölluð </a:t>
            </a:r>
            <a:r>
              <a:rPr lang="en-US" sz="2000" b="1" dirty="0">
                <a:solidFill>
                  <a:schemeClr val="accent5"/>
                </a:solidFill>
              </a:rPr>
              <a:t>skammtafræði</a:t>
            </a:r>
            <a:r>
              <a:rPr lang="en-US" sz="2000" dirty="0">
                <a:solidFill>
                  <a:schemeClr val="accent5"/>
                </a:solidFill>
              </a:rPr>
              <a:t>.</a:t>
            </a:r>
          </a:p>
          <a:p>
            <a:endParaRPr lang="en-US" dirty="0"/>
          </a:p>
        </p:txBody>
      </p:sp>
    </p:spTree>
    <p:extLst>
      <p:ext uri="{BB962C8B-B14F-4D97-AF65-F5344CB8AC3E}">
        <p14:creationId xmlns:p14="http://schemas.microsoft.com/office/powerpoint/2010/main" val="41318455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Skilningur á skammtafræði rafeinda í atómum</a:t>
            </a:r>
          </a:p>
        </p:txBody>
      </p:sp>
      <p:sp>
        <p:nvSpPr>
          <p:cNvPr id="3" name="Content Placeholder 2"/>
          <p:cNvSpPr>
            <a:spLocks noGrp="1"/>
          </p:cNvSpPr>
          <p:nvPr>
            <p:ph idx="1"/>
          </p:nvPr>
        </p:nvSpPr>
        <p:spPr>
          <a:xfrm>
            <a:off x="628650" y="955965"/>
            <a:ext cx="7886700" cy="4040241"/>
          </a:xfrm>
        </p:spPr>
        <p:txBody>
          <a:bodyPr/>
          <a:lstStyle/>
          <a:p>
            <a:r>
              <a:rPr lang="en-US" dirty="0"/>
              <a:t>Rafeindir í atómum geta aðeins verið á aðgreindum orkustigum, ekki á milli þeirra. </a:t>
            </a:r>
          </a:p>
          <a:p>
            <a:endParaRPr lang="en-US" dirty="0"/>
          </a:p>
          <a:p>
            <a:r>
              <a:rPr lang="en-US" dirty="0"/>
              <a:t> Orka rafeindar í atómi er skömmtuð.  </a:t>
            </a:r>
          </a:p>
          <a:p>
            <a:endParaRPr lang="en-US" dirty="0"/>
          </a:p>
          <a:p>
            <a:r>
              <a:rPr lang="en-US" dirty="0"/>
              <a:t> Orkan getur aðeins haft tiltekin afmörkuð gildi og getur stokkið frá einu orkustigi til annars, en ekki breyst samfellt eða verið á milli þessara stiga.</a:t>
            </a:r>
          </a:p>
          <a:p>
            <a:endParaRPr lang="en-US" dirty="0"/>
          </a:p>
        </p:txBody>
      </p:sp>
    </p:spTree>
    <p:extLst>
      <p:ext uri="{BB962C8B-B14F-4D97-AF65-F5344CB8AC3E}">
        <p14:creationId xmlns:p14="http://schemas.microsoft.com/office/powerpoint/2010/main" val="6104290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Aðalskammtatala</a:t>
            </a:r>
          </a:p>
        </p:txBody>
      </p:sp>
      <p:sp>
        <p:nvSpPr>
          <p:cNvPr id="3" name="Content Placeholder 2"/>
          <p:cNvSpPr>
            <a:spLocks noGrp="1"/>
          </p:cNvSpPr>
          <p:nvPr>
            <p:ph idx="1"/>
          </p:nvPr>
        </p:nvSpPr>
        <p:spPr/>
        <p:txBody>
          <a:bodyPr/>
          <a:lstStyle/>
          <a:p>
            <a:r>
              <a:rPr lang="en-US" dirty="0"/>
              <a:t>Orkustigin eru merkt með </a:t>
            </a:r>
            <a:r>
              <a:rPr lang="en-US" b="1" i="1" dirty="0"/>
              <a:t>n</a:t>
            </a:r>
            <a:r>
              <a:rPr lang="en-US" b="1" dirty="0"/>
              <a:t> gildi</a:t>
            </a:r>
            <a:r>
              <a:rPr lang="en-US" dirty="0"/>
              <a:t>, þar sem </a:t>
            </a:r>
            <a:r>
              <a:rPr lang="en-US" i="1" dirty="0"/>
              <a:t>n</a:t>
            </a:r>
            <a:r>
              <a:rPr lang="en-US" dirty="0"/>
              <a:t> = 1, 2, 3, …. </a:t>
            </a:r>
          </a:p>
          <a:p>
            <a:endParaRPr lang="en-US" dirty="0"/>
          </a:p>
          <a:p>
            <a:r>
              <a:rPr lang="en-US" dirty="0"/>
              <a:t> Almennt séð er orka rafeindar í atómi meiri fyrir hærri gildi á n. </a:t>
            </a:r>
          </a:p>
          <a:p>
            <a:endParaRPr lang="en-US" dirty="0"/>
          </a:p>
          <a:p>
            <a:r>
              <a:rPr lang="en-US" dirty="0"/>
              <a:t> n nefnist </a:t>
            </a:r>
            <a:r>
              <a:rPr lang="en-US" b="1" dirty="0"/>
              <a:t>aðalskammtatala </a:t>
            </a:r>
            <a:r>
              <a:rPr lang="en-US" dirty="0"/>
              <a:t>eða </a:t>
            </a:r>
            <a:r>
              <a:rPr lang="en-US" b="1" dirty="0"/>
              <a:t>hvolfnúmer</a:t>
            </a:r>
            <a:r>
              <a:rPr lang="en-US" dirty="0"/>
              <a:t>. </a:t>
            </a:r>
          </a:p>
          <a:p>
            <a:endParaRPr lang="en-US" dirty="0"/>
          </a:p>
          <a:p>
            <a:r>
              <a:rPr lang="en-US" dirty="0"/>
              <a:t> Aðalskammtatalan skilgreinir staðsetningu orkustigsins og er hugtakalega lík Bohr-líkaninu. </a:t>
            </a:r>
          </a:p>
        </p:txBody>
      </p:sp>
    </p:spTree>
    <p:extLst>
      <p:ext uri="{BB962C8B-B14F-4D97-AF65-F5344CB8AC3E}">
        <p14:creationId xmlns:p14="http://schemas.microsoft.com/office/powerpoint/2010/main" val="6967478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6.19</a:t>
            </a:r>
          </a:p>
        </p:txBody>
      </p:sp>
      <p:pic>
        <p:nvPicPr>
          <p:cNvPr id="2" name="Figure" descr="This figure contains a central green sphere labeled “nucleus.” There is a plus sign in the middle of the sphere. This sphere is encircled by 3 concentric, evenly spaced rings. The first and closest to the center is labeled, “n equals 1.” The second ring is labeled, “n equals 2,” and the third ring is labeled, “n equals 3.” An arrow is drawn from the edge of the central sphere to the right extending out of the concentric rings. It is labeled, “increasing energy.”"/>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014537" y="1096169"/>
            <a:ext cx="5114925" cy="3514725"/>
          </a:xfrm>
        </p:spPr>
      </p:pic>
      <p:sp>
        <p:nvSpPr>
          <p:cNvPr id="7" name="Figure Legend"/>
          <p:cNvSpPr>
            <a:spLocks noGrp="1"/>
          </p:cNvSpPr>
          <p:nvPr>
            <p:ph idx="13"/>
          </p:nvPr>
        </p:nvSpPr>
        <p:spPr/>
        <p:txBody>
          <a:bodyPr>
            <a:normAutofit/>
          </a:bodyPr>
          <a:lstStyle/>
          <a:p>
            <a:r>
              <a:rPr lang="en-US" sz="1600" dirty="0"/>
              <a:t>Mismunandi hvolf eru númeruð með aðalskammtatölum.</a:t>
            </a:r>
          </a:p>
        </p:txBody>
      </p:sp>
    </p:spTree>
    <p:extLst>
      <p:ext uri="{BB962C8B-B14F-4D97-AF65-F5344CB8AC3E}">
        <p14:creationId xmlns:p14="http://schemas.microsoft.com/office/powerpoint/2010/main" val="36647269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Frumeindasvigrúm</a:t>
            </a:r>
          </a:p>
        </p:txBody>
      </p:sp>
      <p:sp>
        <p:nvSpPr>
          <p:cNvPr id="3" name="Content Placeholder 2"/>
          <p:cNvSpPr>
            <a:spLocks noGrp="1"/>
          </p:cNvSpPr>
          <p:nvPr>
            <p:ph idx="1"/>
          </p:nvPr>
        </p:nvSpPr>
        <p:spPr>
          <a:xfrm>
            <a:off x="628650" y="955965"/>
            <a:ext cx="7886700" cy="4700117"/>
          </a:xfrm>
        </p:spPr>
        <p:txBody>
          <a:bodyPr/>
          <a:lstStyle/>
          <a:p>
            <a:r>
              <a:rPr lang="en-US" dirty="0"/>
              <a:t>Aðalskammtatalan er ein af þremur skammtatölum sem notaðar eru til að lýsa </a:t>
            </a:r>
            <a:r>
              <a:rPr lang="en-US" b="1" dirty="0"/>
              <a:t>svigrúm</a:t>
            </a:r>
            <a:r>
              <a:rPr lang="en-US" dirty="0"/>
              <a:t>. </a:t>
            </a:r>
          </a:p>
          <a:p>
            <a:endParaRPr lang="en-US" dirty="0"/>
          </a:p>
          <a:p>
            <a:r>
              <a:rPr lang="en-US" dirty="0"/>
              <a:t/>
            </a:r>
            <a:r>
              <a:rPr lang="en-US" b="1" dirty="0"/>
              <a:t>frumeindasvigrúm </a:t>
            </a:r>
            <a:r>
              <a:rPr lang="en-US" dirty="0"/>
              <a:t>er almennt svæði í atómi þar sem mestar líkur eru á að rafeind finnist. </a:t>
            </a:r>
          </a:p>
          <a:p>
            <a:endParaRPr lang="en-US" dirty="0"/>
          </a:p>
          <a:p>
            <a:r>
              <a:rPr lang="en-US" dirty="0"/>
              <a:t>Atómsvigrúm er annað en braut. </a:t>
            </a:r>
          </a:p>
          <a:p>
            <a:endParaRPr lang="en-US" dirty="0"/>
          </a:p>
          <a:p>
            <a:r>
              <a:rPr lang="en-US" dirty="0"/>
              <a:t>Skammtafræðilega líkanið tilgreinir líkurnar á að finna rafeind í þrívíðu rými umhverfis kjarnann. </a:t>
            </a:r>
          </a:p>
          <a:p>
            <a:endParaRPr lang="en-US" dirty="0"/>
          </a:p>
        </p:txBody>
      </p:sp>
    </p:spTree>
    <p:extLst>
      <p:ext uri="{BB962C8B-B14F-4D97-AF65-F5344CB8AC3E}">
        <p14:creationId xmlns:p14="http://schemas.microsoft.com/office/powerpoint/2010/main" val="28869773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Hverfiþungaskammtatala</a:t>
            </a:r>
          </a:p>
        </p:txBody>
      </p:sp>
      <p:sp>
        <p:nvSpPr>
          <p:cNvPr id="3" name="Content Placeholder 2"/>
          <p:cNvSpPr>
            <a:spLocks noGrp="1"/>
          </p:cNvSpPr>
          <p:nvPr>
            <p:ph idx="1"/>
          </p:nvPr>
        </p:nvSpPr>
        <p:spPr/>
        <p:txBody>
          <a:bodyPr/>
          <a:lstStyle/>
          <a:p>
            <a:r>
              <a:rPr lang="en-US" dirty="0"/>
              <a:t> </a:t>
            </a:r>
            <a:r>
              <a:rPr lang="en-US" b="1" dirty="0"/>
              <a:t>Hverfiþungaskammtatalan (</a:t>
            </a:r>
            <a:r>
              <a:rPr lang="en-US" b="1" i="1" dirty="0"/>
              <a:t>ℓ</a:t>
            </a:r>
            <a:r>
              <a:rPr lang="en-US" b="1" dirty="0"/>
              <a:t>)</a:t>
            </a:r>
            <a:r>
              <a:rPr lang="en-US" dirty="0"/>
              <a:t> er heiltala sem skilgreinir lögun svigrúmsins.</a:t>
            </a:r>
          </a:p>
          <a:p>
            <a:endParaRPr lang="en-US" dirty="0"/>
          </a:p>
          <a:p>
            <a:r>
              <a:rPr lang="en-US" dirty="0"/>
              <a:t>ℓ tekur gildin, </a:t>
            </a:r>
            <a:r>
              <a:rPr lang="en-US" i="1" dirty="0"/>
              <a:t>ℓ</a:t>
            </a:r>
            <a:r>
              <a:rPr lang="en-US" dirty="0"/>
              <a:t> = 0, 1, 2, …, </a:t>
            </a:r>
            <a:r>
              <a:rPr lang="en-US" i="1" dirty="0"/>
              <a:t>n</a:t>
            </a:r>
            <a:r>
              <a:rPr lang="en-US" dirty="0"/>
              <a:t> – 1.</a:t>
            </a:r>
          </a:p>
          <a:p>
            <a:endParaRPr lang="en-US" dirty="0"/>
          </a:p>
          <a:p>
            <a:r>
              <a:rPr lang="en-US" dirty="0"/>
              <a:t>Fyrir svigrúm með </a:t>
            </a:r>
            <a:r>
              <a:rPr lang="en-US" i="1" dirty="0"/>
              <a:t>n </a:t>
            </a:r>
            <a:r>
              <a:rPr lang="en-US" dirty="0"/>
              <a:t>= 1; </a:t>
            </a:r>
            <a:r>
              <a:rPr lang="en-US" i="1" dirty="0"/>
              <a:t>ℓ</a:t>
            </a:r>
            <a:r>
              <a:rPr lang="en-US" dirty="0"/>
              <a:t> = 0</a:t>
            </a:r>
          </a:p>
          <a:p>
            <a:endParaRPr lang="en-US" dirty="0"/>
          </a:p>
          <a:p>
            <a:r>
              <a:rPr lang="en-US" dirty="0"/>
              <a:t>Fyrir svigrúm með </a:t>
            </a:r>
            <a:r>
              <a:rPr lang="en-US" i="1" dirty="0"/>
              <a:t>n </a:t>
            </a:r>
            <a:r>
              <a:rPr lang="en-US" dirty="0"/>
              <a:t>= 2; </a:t>
            </a:r>
            <a:r>
              <a:rPr lang="en-US" i="1" dirty="0"/>
              <a:t>ℓ</a:t>
            </a:r>
            <a:r>
              <a:rPr lang="en-US" dirty="0"/>
              <a:t> = 0 og 1</a:t>
            </a:r>
          </a:p>
          <a:p>
            <a:endParaRPr lang="en-US" dirty="0"/>
          </a:p>
          <a:p>
            <a:r>
              <a:rPr lang="en-US" dirty="0"/>
              <a:t>Svigrúm með sama gildi á ℓ mynda </a:t>
            </a:r>
            <a:r>
              <a:rPr lang="en-US" b="1" dirty="0"/>
              <a:t>undirhvolf</a:t>
            </a:r>
            <a:r>
              <a:rPr lang="en-US" dirty="0"/>
              <a:t>. </a:t>
            </a:r>
          </a:p>
        </p:txBody>
      </p:sp>
    </p:spTree>
    <p:extLst>
      <p:ext uri="{BB962C8B-B14F-4D97-AF65-F5344CB8AC3E}">
        <p14:creationId xmlns:p14="http://schemas.microsoft.com/office/powerpoint/2010/main" val="37257127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Hverfiþungaskammtatala</a:t>
            </a:r>
          </a:p>
        </p:txBody>
      </p:sp>
      <p:sp>
        <p:nvSpPr>
          <p:cNvPr id="3" name="Content Placeholder 2"/>
          <p:cNvSpPr>
            <a:spLocks noGrp="1"/>
          </p:cNvSpPr>
          <p:nvPr>
            <p:ph idx="1"/>
          </p:nvPr>
        </p:nvSpPr>
        <p:spPr>
          <a:xfrm>
            <a:off x="628650" y="955965"/>
            <a:ext cx="7886700" cy="4728398"/>
          </a:xfrm>
        </p:spPr>
        <p:txBody>
          <a:bodyPr/>
          <a:lstStyle/>
          <a:p>
            <a:r>
              <a:rPr lang="en-US" dirty="0"/>
              <a:t>Í stað þess að nota tölur er hverfiþungaskammtatalan oft táknuð með bókstöfum. </a:t>
            </a:r>
          </a:p>
          <a:p>
            <a:endParaRPr lang="en-US" dirty="0"/>
          </a:p>
          <a:p>
            <a:pPr lvl="1"/>
            <a:r>
              <a:rPr lang="en-US" dirty="0"/>
              <a:t>Fyrir </a:t>
            </a:r>
            <a:r>
              <a:rPr lang="en-US" i="1" dirty="0"/>
              <a:t>ℓ</a:t>
            </a:r>
            <a:r>
              <a:rPr lang="en-US" dirty="0"/>
              <a:t> = 0: </a:t>
            </a:r>
            <a:r>
              <a:rPr lang="en-US" b="1" i="1" dirty="0"/>
              <a:t>s</a:t>
            </a:r>
            <a:r>
              <a:rPr lang="en-US" b="1" dirty="0"/>
              <a:t> svigrúm</a:t>
            </a:r>
          </a:p>
          <a:p>
            <a:pPr lvl="1"/>
            <a:endParaRPr lang="en-US" dirty="0"/>
          </a:p>
          <a:p>
            <a:pPr lvl="1"/>
            <a:r>
              <a:rPr lang="en-US" dirty="0"/>
              <a:t>Fyrir </a:t>
            </a:r>
            <a:r>
              <a:rPr lang="en-US" i="1" dirty="0"/>
              <a:t>ℓ</a:t>
            </a:r>
            <a:r>
              <a:rPr lang="en-US" dirty="0"/>
              <a:t> = 1: </a:t>
            </a:r>
            <a:r>
              <a:rPr lang="en-US" b="1" i="1" dirty="0"/>
              <a:t>p</a:t>
            </a:r>
            <a:r>
              <a:rPr lang="en-US" b="1" dirty="0"/>
              <a:t> svigrúm</a:t>
            </a:r>
          </a:p>
          <a:p>
            <a:pPr lvl="1"/>
            <a:endParaRPr lang="en-US" dirty="0"/>
          </a:p>
          <a:p>
            <a:pPr lvl="1"/>
            <a:r>
              <a:rPr lang="en-US" dirty="0"/>
              <a:t>Fyrir </a:t>
            </a:r>
            <a:r>
              <a:rPr lang="en-US" i="1" dirty="0"/>
              <a:t>ℓ </a:t>
            </a:r>
            <a:r>
              <a:rPr lang="en-US" dirty="0"/>
              <a:t>= 2: </a:t>
            </a:r>
            <a:r>
              <a:rPr lang="en-US" b="1" i="1" dirty="0"/>
              <a:t>d</a:t>
            </a:r>
            <a:r>
              <a:rPr lang="en-US" b="1" dirty="0"/>
              <a:t> svigrúm</a:t>
            </a:r>
          </a:p>
          <a:p>
            <a:pPr lvl="1"/>
            <a:endParaRPr lang="en-US" dirty="0"/>
          </a:p>
          <a:p>
            <a:pPr lvl="1"/>
            <a:r>
              <a:rPr lang="en-US" dirty="0"/>
              <a:t>Fyrir </a:t>
            </a:r>
            <a:r>
              <a:rPr lang="en-US" i="1" dirty="0"/>
              <a:t>ℓ</a:t>
            </a:r>
            <a:r>
              <a:rPr lang="en-US" dirty="0"/>
              <a:t> = 3:</a:t>
            </a:r>
            <a:r>
              <a:rPr lang="en-US" i="1" dirty="0"/>
              <a:t> </a:t>
            </a:r>
            <a:r>
              <a:rPr lang="en-US" b="1" i="1" dirty="0"/>
              <a:t>f </a:t>
            </a:r>
            <a:r>
              <a:rPr lang="en-US" b="1" dirty="0"/>
              <a:t>svigrúm </a:t>
            </a:r>
          </a:p>
          <a:p>
            <a:endParaRPr lang="en-US" dirty="0"/>
          </a:p>
        </p:txBody>
      </p:sp>
    </p:spTree>
    <p:extLst>
      <p:ext uri="{BB962C8B-B14F-4D97-AF65-F5344CB8AC3E}">
        <p14:creationId xmlns:p14="http://schemas.microsoft.com/office/powerpoint/2010/main" val="28031650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Geislahnútar</a:t>
            </a:r>
          </a:p>
        </p:txBody>
      </p:sp>
      <p:sp>
        <p:nvSpPr>
          <p:cNvPr id="3" name="Content Placeholder 2"/>
          <p:cNvSpPr>
            <a:spLocks noGrp="1"/>
          </p:cNvSpPr>
          <p:nvPr>
            <p:ph idx="1"/>
          </p:nvPr>
        </p:nvSpPr>
        <p:spPr>
          <a:xfrm>
            <a:off x="628650" y="955965"/>
            <a:ext cx="7886700" cy="4898080"/>
          </a:xfrm>
        </p:spPr>
        <p:txBody>
          <a:bodyPr/>
          <a:lstStyle/>
          <a:p>
            <a:r>
              <a:rPr lang="en-US" dirty="0"/>
              <a:t>Í tilteknum fjarlægðum frá kjarnanum er líkindþéttleiki þess að finna rafeind í tilteknu svigrúmi núll. </a:t>
            </a:r>
          </a:p>
          <a:p>
            <a:endParaRPr lang="en-US" dirty="0"/>
          </a:p>
          <a:p>
            <a:r>
              <a:rPr lang="en-US" dirty="0"/>
              <a:t>Gildi </a:t>
            </a:r>
            <a:r>
              <a:rPr lang="en-US" dirty="0" err="1"/>
              <a:t>bylgjufalls</a:t>
            </a:r>
            <a:r>
              <a:rPr lang="en-US" dirty="0"/>
              <a:t> </a:t>
            </a:r>
            <a:r>
              <a:rPr lang="en-US" i="1" dirty="0"/>
              <a:t>ψ</a:t>
            </a:r>
            <a:r>
              <a:rPr lang="en-US" dirty="0"/>
              <a:t> er núll í þessari fjarlægð fyrir þetta svigrúm. </a:t>
            </a:r>
          </a:p>
          <a:p>
            <a:endParaRPr lang="en-US" dirty="0"/>
          </a:p>
          <a:p>
            <a:r>
              <a:rPr lang="en-US" dirty="0"/>
              <a:t>Slíkt gildi geislans </a:t>
            </a:r>
            <a:r>
              <a:rPr lang="en-US" i="1" dirty="0"/>
              <a:t>r</a:t>
            </a:r>
            <a:r>
              <a:rPr lang="en-US" dirty="0"/>
              <a:t> nefnist </a:t>
            </a:r>
            <a:r>
              <a:rPr lang="en-US" b="1" dirty="0"/>
              <a:t>geislahnútur</a:t>
            </a:r>
            <a:r>
              <a:rPr lang="en-US" dirty="0"/>
              <a:t>. </a:t>
            </a:r>
          </a:p>
          <a:p>
            <a:endParaRPr lang="en-US" dirty="0"/>
          </a:p>
        </p:txBody>
      </p:sp>
    </p:spTree>
    <p:extLst>
      <p:ext uri="{BB962C8B-B14F-4D97-AF65-F5344CB8AC3E}">
        <p14:creationId xmlns:p14="http://schemas.microsoft.com/office/powerpoint/2010/main" val="221109546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Geislahnútar</a:t>
            </a:r>
          </a:p>
        </p:txBody>
      </p:sp>
      <p:sp>
        <p:nvSpPr>
          <p:cNvPr id="3" name="Content Placeholder 2"/>
          <p:cNvSpPr>
            <a:spLocks noGrp="1"/>
          </p:cNvSpPr>
          <p:nvPr>
            <p:ph idx="1"/>
          </p:nvPr>
        </p:nvSpPr>
        <p:spPr>
          <a:xfrm>
            <a:off x="628650" y="955965"/>
            <a:ext cx="7886700" cy="4850946"/>
          </a:xfrm>
        </p:spPr>
        <p:txBody>
          <a:bodyPr/>
          <a:lstStyle/>
          <a:p>
            <a:r>
              <a:rPr lang="en-US" dirty="0"/>
              <a:t>Fjöldi geislahnúta í svigrúmi er </a:t>
            </a:r>
            <a:r>
              <a:rPr lang="en-US" i="1" dirty="0"/>
              <a:t>n</a:t>
            </a:r>
            <a:r>
              <a:rPr lang="en-US" dirty="0"/>
              <a:t> – </a:t>
            </a:r>
            <a:r>
              <a:rPr lang="en-US" i="1" dirty="0"/>
              <a:t>ℓ</a:t>
            </a:r>
            <a:r>
              <a:rPr lang="en-US" dirty="0"/>
              <a:t> – 1.</a:t>
            </a:r>
          </a:p>
          <a:p>
            <a:endParaRPr lang="en-US" dirty="0"/>
          </a:p>
          <a:p>
            <a:r>
              <a:rPr lang="en-US" dirty="0"/>
              <a:t>Fyrir 1</a:t>
            </a:r>
            <a:r>
              <a:rPr lang="en-US" i="1" dirty="0"/>
              <a:t>s</a:t>
            </a:r>
            <a:r>
              <a:rPr lang="en-US" dirty="0"/>
              <a:t> svigrúm (</a:t>
            </a:r>
            <a:r>
              <a:rPr lang="en-US" i="1" dirty="0"/>
              <a:t>n</a:t>
            </a:r>
            <a:r>
              <a:rPr lang="en-US" dirty="0"/>
              <a:t> = 1, </a:t>
            </a:r>
            <a:r>
              <a:rPr lang="en-US" i="1" dirty="0"/>
              <a:t>ℓ</a:t>
            </a:r>
            <a:r>
              <a:rPr lang="en-US" dirty="0"/>
              <a:t> = 0)</a:t>
            </a:r>
          </a:p>
          <a:p>
            <a:pPr lvl="1"/>
            <a:r>
              <a:rPr lang="en-US" dirty="0"/>
              <a:t>Fjöldi núta = 1 – 0 – 1 = 0</a:t>
            </a:r>
          </a:p>
          <a:p>
            <a:endParaRPr lang="en-US" dirty="0"/>
          </a:p>
          <a:p>
            <a:r>
              <a:rPr lang="en-US" dirty="0"/>
              <a:t>Fyrir 2</a:t>
            </a:r>
            <a:r>
              <a:rPr lang="en-US" i="1" dirty="0"/>
              <a:t>s</a:t>
            </a:r>
            <a:r>
              <a:rPr lang="en-US" dirty="0"/>
              <a:t> svigrúm (</a:t>
            </a:r>
            <a:r>
              <a:rPr lang="en-US" i="1" dirty="0"/>
              <a:t>n</a:t>
            </a:r>
            <a:r>
              <a:rPr lang="en-US" dirty="0"/>
              <a:t> = 2, </a:t>
            </a:r>
            <a:r>
              <a:rPr lang="en-US" i="1" dirty="0"/>
              <a:t>ℓ</a:t>
            </a:r>
            <a:r>
              <a:rPr lang="en-US" dirty="0"/>
              <a:t> = 0)</a:t>
            </a:r>
          </a:p>
          <a:p>
            <a:pPr lvl="1"/>
            <a:r>
              <a:rPr lang="en-US" dirty="0"/>
              <a:t>Fjöldi núta = 2 – 0 – 1 = 1</a:t>
            </a:r>
          </a:p>
          <a:p>
            <a:endParaRPr lang="en-US" dirty="0"/>
          </a:p>
          <a:p>
            <a:r>
              <a:rPr lang="en-US" dirty="0"/>
              <a:t>Fyrir 3</a:t>
            </a:r>
            <a:r>
              <a:rPr lang="en-US" i="1" dirty="0"/>
              <a:t>s</a:t>
            </a:r>
            <a:r>
              <a:rPr lang="en-US" dirty="0"/>
              <a:t> svigrúm (</a:t>
            </a:r>
            <a:r>
              <a:rPr lang="en-US" i="1" dirty="0"/>
              <a:t>n</a:t>
            </a:r>
            <a:r>
              <a:rPr lang="en-US" dirty="0"/>
              <a:t> = 3, </a:t>
            </a:r>
            <a:r>
              <a:rPr lang="en-US" i="1" dirty="0"/>
              <a:t>ℓ</a:t>
            </a:r>
            <a:r>
              <a:rPr lang="en-US" dirty="0"/>
              <a:t> = 0)</a:t>
            </a:r>
          </a:p>
          <a:p>
            <a:pPr lvl="1"/>
            <a:r>
              <a:rPr lang="en-US" dirty="0"/>
              <a:t>Fjöldi núta = 3 – 0 – 1 = 2</a:t>
            </a:r>
          </a:p>
          <a:p>
            <a:endParaRPr lang="en-US" dirty="0"/>
          </a:p>
        </p:txBody>
      </p:sp>
    </p:spTree>
    <p:extLst>
      <p:ext uri="{BB962C8B-B14F-4D97-AF65-F5344CB8AC3E}">
        <p14:creationId xmlns:p14="http://schemas.microsoft.com/office/powerpoint/2010/main" val="18952497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6.21</a:t>
            </a:r>
          </a:p>
        </p:txBody>
      </p:sp>
      <p:sp>
        <p:nvSpPr>
          <p:cNvPr id="7" name="Figure Legend"/>
          <p:cNvSpPr>
            <a:spLocks noGrp="1"/>
          </p:cNvSpPr>
          <p:nvPr>
            <p:ph idx="13"/>
          </p:nvPr>
        </p:nvSpPr>
        <p:spPr>
          <a:xfrm>
            <a:off x="628650" y="5326144"/>
            <a:ext cx="7886700" cy="863952"/>
          </a:xfrm>
        </p:spPr>
        <p:txBody>
          <a:bodyPr>
            <a:normAutofit/>
          </a:bodyPr>
          <a:lstStyle/>
          <a:p>
            <a:r>
              <a:rPr lang="en-US" sz="1600" dirty="0"/>
              <a:t>Gröfin sýna líkurnar (</a:t>
            </a:r>
            <a:r>
              <a:rPr lang="en-US" sz="1600" i="1" dirty="0"/>
              <a:t>y </a:t>
            </a:r>
            <a:r>
              <a:rPr lang="en-US" sz="1600" dirty="0"/>
              <a:t>ás) á því að finna rafeind fyrir 1</a:t>
            </a:r>
            <a:r>
              <a:rPr lang="en-US" sz="1600" i="1" dirty="0"/>
              <a:t>s</a:t>
            </a:r>
            <a:r>
              <a:rPr lang="en-US" sz="1600" dirty="0"/>
              <a:t>, 2</a:t>
            </a:r>
            <a:r>
              <a:rPr lang="en-US" sz="1600" i="1" dirty="0"/>
              <a:t>s</a:t>
            </a:r>
            <a:r>
              <a:rPr lang="en-US" sz="1600" dirty="0"/>
              <a:t>, 3</a:t>
            </a:r>
            <a:r>
              <a:rPr lang="en-US" sz="1600" i="1" dirty="0"/>
              <a:t>s </a:t>
            </a:r>
            <a:r>
              <a:rPr lang="en-US" sz="1600" dirty="0"/>
              <a:t>svigrúmin sem fall af fjarlægð frá kjarnanum.</a:t>
            </a:r>
          </a:p>
        </p:txBody>
      </p:sp>
      <p:pic>
        <p:nvPicPr>
          <p:cNvPr id="25602" name="Picture 2" descr="This figure provides images and graphs to illustrate the probability of finding an electron in 1 s, 2 s, and 3 s orbitals as a function of the distance from the nucleus. The 1 s orbital is shown as a sphere with a chunk missing. Below it, a graph is marked on its horizontal axis at 0 and 50 p m. The related curve quickly reaches a maximum height and rapidly declines. The label, “1 s” appears below the graph. The 2 s orbital is shown as a red sphere with a blue middle. A chunk is missing from the sphere. A graph below it is marked on its horizontal axis at 0, 50, and 100 p m. The related curve quickly reaches a relative maximum height, a significantly higher absolute maximum height, and then rapidly declines. The label “2s” appears below it. The 3 s orbital is a blue sphere with a red sphere and another blue sphere at its core. A graph below it is marked on its horizontal axis at 0, 50, 100, and 150 p m. The related curve quickly reaches a relative maximum height, a second relative maximum height, a significantly higher absolute maximum, and then declines more gradually than illustrated in the previous 2 graphs. The label, “3 s,” appears below the graph."/>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36189" y="1110845"/>
            <a:ext cx="5007990" cy="3891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5242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Lögun svigrúma</a:t>
            </a:r>
          </a:p>
        </p:txBody>
      </p:sp>
      <p:sp>
        <p:nvSpPr>
          <p:cNvPr id="3" name="Content Placeholder 2"/>
          <p:cNvSpPr>
            <a:spLocks noGrp="1"/>
          </p:cNvSpPr>
          <p:nvPr>
            <p:ph idx="1"/>
          </p:nvPr>
        </p:nvSpPr>
        <p:spPr/>
        <p:txBody>
          <a:bodyPr/>
          <a:lstStyle/>
          <a:p>
            <a:r>
              <a:rPr lang="en-US" dirty="0"/>
              <a:t> </a:t>
            </a:r>
            <a:r>
              <a:rPr lang="en-US" b="1" i="1" dirty="0"/>
              <a:t>s</a:t>
            </a:r>
            <a:r>
              <a:rPr lang="en-US" b="1" dirty="0"/>
              <a:t> undirhvolf </a:t>
            </a:r>
            <a:r>
              <a:rPr lang="en-US" dirty="0"/>
              <a:t>er kúlulaga. </a:t>
            </a:r>
          </a:p>
          <a:p>
            <a:endParaRPr lang="en-US" dirty="0"/>
          </a:p>
          <a:p>
            <a:r>
              <a:rPr lang="en-US" dirty="0"/>
              <a:t> </a:t>
            </a:r>
            <a:r>
              <a:rPr lang="en-US" b="1" i="1" dirty="0"/>
              <a:t>p</a:t>
            </a:r>
            <a:r>
              <a:rPr lang="en-US" b="1" dirty="0"/>
              <a:t> undirhvolf </a:t>
            </a:r>
            <a:r>
              <a:rPr lang="en-US" dirty="0"/>
              <a:t>er handlóðarlaga. </a:t>
            </a:r>
          </a:p>
          <a:p>
            <a:endParaRPr lang="en-US" dirty="0"/>
          </a:p>
          <a:p>
            <a:r>
              <a:rPr lang="en-US" dirty="0"/>
              <a:t> </a:t>
            </a:r>
            <a:r>
              <a:rPr lang="en-US" b="1" i="1" dirty="0"/>
              <a:t>d</a:t>
            </a:r>
            <a:r>
              <a:rPr lang="en-US" b="1" dirty="0"/>
              <a:t> og </a:t>
            </a:r>
            <a:r>
              <a:rPr lang="en-US" b="1" i="1" dirty="0"/>
              <a:t>f </a:t>
            </a:r>
            <a:r>
              <a:rPr lang="en-US" b="1" dirty="0"/>
              <a:t>svigrúm </a:t>
            </a:r>
            <a:r>
              <a:rPr lang="en-US" dirty="0"/>
              <a:t>eru flóknari. </a:t>
            </a:r>
          </a:p>
          <a:p>
            <a:endParaRPr lang="en-US" dirty="0"/>
          </a:p>
          <a:p>
            <a:r>
              <a:rPr lang="en-US" dirty="0"/>
              <a:t>Þessi form tákna þrívíðu svæðin þar sem líklegt er að rafeindin finnist.</a:t>
            </a:r>
          </a:p>
          <a:p>
            <a:endParaRPr lang="en-US" dirty="0"/>
          </a:p>
        </p:txBody>
      </p:sp>
    </p:spTree>
    <p:extLst>
      <p:ext uri="{BB962C8B-B14F-4D97-AF65-F5344CB8AC3E}">
        <p14:creationId xmlns:p14="http://schemas.microsoft.com/office/powerpoint/2010/main" val="40873722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normAutofit/>
          </a:bodyPr>
          <a:lstStyle/>
          <a:p>
            <a:r>
              <a:rPr lang="en-US" dirty="0"/>
              <a:t>Mynd 6.22</a:t>
            </a:r>
            <a:endParaRPr lang="en-US" sz="2400" dirty="0">
              <a:solidFill>
                <a:srgbClr val="6CB255"/>
              </a:solidFill>
            </a:endParaRPr>
          </a:p>
        </p:txBody>
      </p:sp>
      <p:pic>
        <p:nvPicPr>
          <p:cNvPr id="2" name="Figure" descr="This diagram illustrates the shapes and quantities of all s, p, d, and f orbitals. The s sublevel is composed of a single spherical orbital. The p sublevel is composed of 3 dumbbell shaped orbitals oriented along the x, y, and z axes. The five d sublevels and seven f sublevels are considerably more complex."/>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628650" y="1201888"/>
            <a:ext cx="3886200" cy="4784425"/>
          </a:xfrm>
        </p:spPr>
      </p:pic>
      <p:sp>
        <p:nvSpPr>
          <p:cNvPr id="14" name="Figure Legend"/>
          <p:cNvSpPr>
            <a:spLocks noGrp="1"/>
          </p:cNvSpPr>
          <p:nvPr>
            <p:ph sz="half" idx="2"/>
          </p:nvPr>
        </p:nvSpPr>
        <p:spPr>
          <a:xfrm>
            <a:off x="4606925" y="1107617"/>
            <a:ext cx="3913188" cy="5256973"/>
          </a:xfrm>
        </p:spPr>
        <p:txBody>
          <a:bodyPr>
            <a:noAutofit/>
          </a:bodyPr>
          <a:lstStyle/>
          <a:p>
            <a:pPr marL="0" indent="0">
              <a:buNone/>
            </a:pPr>
            <a:r>
              <a:rPr lang="en-US" sz="1600" dirty="0">
                <a:solidFill>
                  <a:schemeClr val="accent5"/>
                </a:solidFill>
              </a:rPr>
              <a:t>Form </a:t>
            </a:r>
            <a:r>
              <a:rPr lang="en-US" sz="1600" i="1" dirty="0">
                <a:solidFill>
                  <a:schemeClr val="accent5"/>
                </a:solidFill>
              </a:rPr>
              <a:t>s</a:t>
            </a:r>
            <a:r>
              <a:rPr lang="en-US" sz="1600" dirty="0">
                <a:solidFill>
                  <a:schemeClr val="accent5"/>
                </a:solidFill>
              </a:rPr>
              <a:t>, </a:t>
            </a:r>
            <a:r>
              <a:rPr lang="en-US" sz="1600" i="1" dirty="0">
                <a:solidFill>
                  <a:schemeClr val="accent5"/>
                </a:solidFill>
              </a:rPr>
              <a:t>p</a:t>
            </a:r>
            <a:r>
              <a:rPr lang="en-US" sz="1600" dirty="0">
                <a:solidFill>
                  <a:schemeClr val="accent5"/>
                </a:solidFill>
              </a:rPr>
              <a:t>, </a:t>
            </a:r>
            <a:r>
              <a:rPr lang="en-US" sz="1600" i="1" dirty="0">
                <a:solidFill>
                  <a:schemeClr val="accent5"/>
                </a:solidFill>
              </a:rPr>
              <a:t>d</a:t>
            </a:r>
            <a:r>
              <a:rPr lang="en-US" sz="1600" dirty="0">
                <a:solidFill>
                  <a:schemeClr val="accent5"/>
                </a:solidFill>
              </a:rPr>
              <a:t> og </a:t>
            </a:r>
            <a:r>
              <a:rPr lang="en-US" sz="1600" i="1" dirty="0">
                <a:solidFill>
                  <a:schemeClr val="accent5"/>
                </a:solidFill>
              </a:rPr>
              <a:t>f </a:t>
            </a:r>
            <a:r>
              <a:rPr lang="en-US" sz="1600" dirty="0">
                <a:solidFill>
                  <a:schemeClr val="accent5"/>
                </a:solidFill>
              </a:rPr>
              <a:t>svigrúma. </a:t>
            </a:r>
          </a:p>
        </p:txBody>
      </p:sp>
    </p:spTree>
    <p:extLst>
      <p:ext uri="{BB962C8B-B14F-4D97-AF65-F5344CB8AC3E}">
        <p14:creationId xmlns:p14="http://schemas.microsoft.com/office/powerpoint/2010/main" val="10131079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Segulskammtatala</a:t>
            </a:r>
          </a:p>
        </p:txBody>
      </p:sp>
      <p:sp>
        <p:nvSpPr>
          <p:cNvPr id="3" name="Content Placeholder 2"/>
          <p:cNvSpPr>
            <a:spLocks noGrp="1"/>
          </p:cNvSpPr>
          <p:nvPr>
            <p:ph idx="1"/>
          </p:nvPr>
        </p:nvSpPr>
        <p:spPr/>
        <p:txBody>
          <a:bodyPr/>
          <a:lstStyle/>
          <a:p>
            <a:r>
              <a:rPr lang="en-US" dirty="0"/>
              <a:t>Ef svigrúm hefur hverfiþungaskammtatöluna (</a:t>
            </a:r>
            <a:r>
              <a:rPr lang="en-US" i="1" dirty="0"/>
              <a:t>ℓ</a:t>
            </a:r>
            <a:r>
              <a:rPr lang="en-US" dirty="0"/>
              <a:t> ≠ 0) getur þetta svigrúm stefnt í mismunandi áttir.</a:t>
            </a:r>
          </a:p>
          <a:p>
            <a:endParaRPr lang="en-US" dirty="0"/>
          </a:p>
          <a:p>
            <a:r>
              <a:rPr lang="en-US" dirty="0"/>
              <a:t> </a:t>
            </a:r>
            <a:r>
              <a:rPr lang="en-US" b="1" dirty="0"/>
              <a:t>segulskammtatalan,</a:t>
            </a:r>
            <a:r>
              <a:rPr lang="en-US" b="1" i="1" dirty="0"/>
              <a:t> m</a:t>
            </a:r>
            <a:r>
              <a:rPr lang="en-US" b="1" i="1" baseline="-25000" dirty="0"/>
              <a:t>l</a:t>
            </a:r>
            <a:r>
              <a:rPr lang="en-US" dirty="0"/>
              <a:t>, tilgreinir stefnu svigrúmsins í rúminu. </a:t>
            </a:r>
          </a:p>
          <a:p>
            <a:endParaRPr lang="en-US" dirty="0"/>
          </a:p>
        </p:txBody>
      </p:sp>
    </p:spTree>
    <p:extLst>
      <p:ext uri="{BB962C8B-B14F-4D97-AF65-F5344CB8AC3E}">
        <p14:creationId xmlns:p14="http://schemas.microsoft.com/office/powerpoint/2010/main" val="19678887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Segulskammtatala</a:t>
            </a:r>
          </a:p>
        </p:txBody>
      </p:sp>
      <p:sp>
        <p:nvSpPr>
          <p:cNvPr id="3" name="Content Placeholder 2"/>
          <p:cNvSpPr>
            <a:spLocks noGrp="1"/>
          </p:cNvSpPr>
          <p:nvPr>
            <p:ph idx="1"/>
          </p:nvPr>
        </p:nvSpPr>
        <p:spPr>
          <a:xfrm>
            <a:off x="628650" y="955965"/>
            <a:ext cx="7886700" cy="4982922"/>
          </a:xfrm>
        </p:spPr>
        <p:txBody>
          <a:bodyPr/>
          <a:lstStyle/>
          <a:p>
            <a:r>
              <a:rPr lang="en-US" dirty="0"/>
              <a:t>Gildi</a:t>
            </a:r>
            <a:r>
              <a:rPr lang="en-US" i="1" dirty="0"/>
              <a:t> mℓ </a:t>
            </a:r>
            <a:r>
              <a:rPr lang="en-US" dirty="0"/>
              <a:t>fer eftir gildi </a:t>
            </a:r>
            <a:r>
              <a:rPr lang="en-US" i="1" dirty="0"/>
              <a:t>ℓ</a:t>
            </a:r>
            <a:r>
              <a:rPr lang="en-US" dirty="0"/>
              <a:t>.</a:t>
            </a:r>
          </a:p>
          <a:p>
            <a:endParaRPr lang="en-US" dirty="0"/>
          </a:p>
          <a:p>
            <a:r>
              <a:rPr lang="en-US" i="1" dirty="0"/>
              <a:t>mℓ</a:t>
            </a:r>
            <a:r>
              <a:rPr lang="en-US" dirty="0"/>
              <a:t> = –</a:t>
            </a:r>
            <a:r>
              <a:rPr lang="en-US" i="1" dirty="0"/>
              <a:t>ℓ</a:t>
            </a:r>
            <a:r>
              <a:rPr lang="en-US" dirty="0"/>
              <a:t> … –1, 0, +1, … + </a:t>
            </a:r>
            <a:r>
              <a:rPr lang="en-US" i="1" dirty="0"/>
              <a:t>ℓ</a:t>
            </a:r>
          </a:p>
          <a:p>
            <a:endParaRPr lang="en-US" dirty="0"/>
          </a:p>
          <a:p>
            <a:r>
              <a:rPr lang="en-US" dirty="0"/>
              <a:t>Það eru 2</a:t>
            </a:r>
            <a:r>
              <a:rPr lang="en-US" i="1" dirty="0"/>
              <a:t>ℓ</a:t>
            </a:r>
            <a:r>
              <a:rPr lang="en-US" dirty="0"/>
              <a:t> + 1 svigrúm með sömu </a:t>
            </a:r>
            <a:r>
              <a:rPr lang="en-US" i="1" dirty="0"/>
              <a:t>ℓ</a:t>
            </a:r>
            <a:r>
              <a:rPr lang="en-US" dirty="0"/>
              <a:t> gildi. </a:t>
            </a:r>
          </a:p>
          <a:p>
            <a:pPr lvl="1"/>
            <a:r>
              <a:rPr lang="en-US" dirty="0"/>
              <a:t>Eitt </a:t>
            </a:r>
            <a:r>
              <a:rPr lang="en-US" i="1" dirty="0"/>
              <a:t>s</a:t>
            </a:r>
            <a:r>
              <a:rPr lang="en-US" dirty="0"/>
              <a:t>-svigrúm fyrir </a:t>
            </a:r>
            <a:r>
              <a:rPr lang="en-US" i="1" dirty="0"/>
              <a:t>ℓ</a:t>
            </a:r>
            <a:r>
              <a:rPr lang="en-US" dirty="0"/>
              <a:t> = 0</a:t>
            </a:r>
          </a:p>
          <a:p>
            <a:pPr lvl="1"/>
            <a:r>
              <a:rPr lang="en-US" dirty="0"/>
              <a:t>Þrjú </a:t>
            </a:r>
            <a:r>
              <a:rPr lang="en-US" i="1" dirty="0"/>
              <a:t>p</a:t>
            </a:r>
            <a:r>
              <a:rPr lang="en-US" dirty="0"/>
              <a:t>-svigrúm fyrir </a:t>
            </a:r>
            <a:r>
              <a:rPr lang="en-US" i="1" dirty="0"/>
              <a:t>ℓ</a:t>
            </a:r>
            <a:r>
              <a:rPr lang="en-US" dirty="0"/>
              <a:t> = 1</a:t>
            </a:r>
          </a:p>
          <a:p>
            <a:pPr lvl="1"/>
            <a:r>
              <a:rPr lang="en-US" dirty="0"/>
              <a:t>Fimm </a:t>
            </a:r>
            <a:r>
              <a:rPr lang="en-US" i="1" dirty="0"/>
              <a:t>d</a:t>
            </a:r>
            <a:r>
              <a:rPr lang="en-US" dirty="0"/>
              <a:t>-svigrúm fyrir </a:t>
            </a:r>
            <a:r>
              <a:rPr lang="en-US" i="1" dirty="0"/>
              <a:t>ℓ</a:t>
            </a:r>
            <a:r>
              <a:rPr lang="en-US" dirty="0"/>
              <a:t> = 2</a:t>
            </a:r>
          </a:p>
          <a:p>
            <a:pPr lvl="1"/>
            <a:r>
              <a:rPr lang="en-US" dirty="0"/>
              <a:t>Sjö </a:t>
            </a:r>
            <a:r>
              <a:rPr lang="en-US" i="1" dirty="0"/>
              <a:t>f</a:t>
            </a:r>
            <a:r>
              <a:rPr lang="en-US" dirty="0"/>
              <a:t>-svigrúm fyrir </a:t>
            </a:r>
            <a:r>
              <a:rPr lang="en-US" i="1" dirty="0"/>
              <a:t>ℓ</a:t>
            </a:r>
            <a:r>
              <a:rPr lang="en-US" dirty="0"/>
              <a:t> = 3</a:t>
            </a:r>
          </a:p>
          <a:p>
            <a:endParaRPr lang="en-US" dirty="0"/>
          </a:p>
        </p:txBody>
      </p:sp>
    </p:spTree>
    <p:extLst>
      <p:ext uri="{BB962C8B-B14F-4D97-AF65-F5344CB8AC3E}">
        <p14:creationId xmlns:p14="http://schemas.microsoft.com/office/powerpoint/2010/main" val="8058916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Afstæð orka svigrúma </a:t>
            </a:r>
          </a:p>
        </p:txBody>
      </p:sp>
      <p:sp>
        <p:nvSpPr>
          <p:cNvPr id="3" name="Content Placeholder 2"/>
          <p:cNvSpPr>
            <a:spLocks noGrp="1"/>
          </p:cNvSpPr>
          <p:nvPr>
            <p:ph idx="1"/>
          </p:nvPr>
        </p:nvSpPr>
        <p:spPr>
          <a:xfrm>
            <a:off x="628650" y="955965"/>
            <a:ext cx="7886700" cy="5020629"/>
          </a:xfrm>
        </p:spPr>
        <p:txBody>
          <a:bodyPr/>
          <a:lstStyle/>
          <a:p>
            <a:r>
              <a:rPr lang="en-US" dirty="0"/>
              <a:t>Þegar vísað er til svigrúms eru yfirleitt bæði </a:t>
            </a:r>
            <a:r>
              <a:rPr lang="en-US" i="1" dirty="0"/>
              <a:t>n</a:t>
            </a:r>
            <a:r>
              <a:rPr lang="en-US" dirty="0"/>
              <a:t>-gildið og bókstafstáknið fyrir </a:t>
            </a:r>
            <a:r>
              <a:rPr lang="en-US" i="1" dirty="0"/>
              <a:t>ℓ</a:t>
            </a:r>
            <a:r>
              <a:rPr lang="en-US" dirty="0"/>
              <a:t> eru tilgreind. </a:t>
            </a:r>
          </a:p>
          <a:p>
            <a:pPr lvl="1"/>
            <a:r>
              <a:rPr lang="en-US" dirty="0"/>
              <a:t>Dæmi: 2</a:t>
            </a:r>
            <a:r>
              <a:rPr lang="en-US" i="1" dirty="0"/>
              <a:t>s</a:t>
            </a:r>
            <a:r>
              <a:rPr lang="en-US" dirty="0"/>
              <a:t>, 3</a:t>
            </a:r>
            <a:r>
              <a:rPr lang="en-US" i="1" dirty="0"/>
              <a:t>p</a:t>
            </a:r>
          </a:p>
          <a:p>
            <a:endParaRPr lang="en-US" dirty="0"/>
          </a:p>
          <a:p>
            <a:r>
              <a:rPr lang="en-US" dirty="0"/>
              <a:t>Í vetnisatómi hafa öll svigrúm með sama n sömu orku. </a:t>
            </a:r>
          </a:p>
          <a:p>
            <a:pPr lvl="1"/>
            <a:r>
              <a:rPr lang="en-US" dirty="0"/>
              <a:t>Þetta nefnist </a:t>
            </a:r>
            <a:r>
              <a:rPr lang="en-US" b="1" dirty="0"/>
              <a:t>jafnorka</a:t>
            </a:r>
            <a:r>
              <a:rPr lang="en-US" dirty="0"/>
              <a:t>, og orkustig með sömu aðalskammtatölu, n, kallast </a:t>
            </a:r>
            <a:r>
              <a:rPr lang="en-US" b="1" dirty="0"/>
              <a:t>jafnorkusvigrúm</a:t>
            </a:r>
            <a:r>
              <a:rPr lang="en-US" dirty="0"/>
              <a:t>. </a:t>
            </a:r>
          </a:p>
          <a:p>
            <a:endParaRPr lang="en-US" dirty="0"/>
          </a:p>
        </p:txBody>
      </p:sp>
    </p:spTree>
    <p:extLst>
      <p:ext uri="{BB962C8B-B14F-4D97-AF65-F5344CB8AC3E}">
        <p14:creationId xmlns:p14="http://schemas.microsoft.com/office/powerpoint/2010/main" val="34842305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Afstæð orka svigrúma </a:t>
            </a:r>
          </a:p>
        </p:txBody>
      </p:sp>
      <p:sp>
        <p:nvSpPr>
          <p:cNvPr id="3" name="Content Placeholder 2"/>
          <p:cNvSpPr>
            <a:spLocks noGrp="1"/>
          </p:cNvSpPr>
          <p:nvPr>
            <p:ph idx="1"/>
          </p:nvPr>
        </p:nvSpPr>
        <p:spPr>
          <a:xfrm>
            <a:off x="628650" y="955965"/>
            <a:ext cx="7886700" cy="4860373"/>
          </a:xfrm>
        </p:spPr>
        <p:txBody>
          <a:bodyPr/>
          <a:lstStyle/>
          <a:p>
            <a:r>
              <a:rPr lang="en-US" dirty="0"/>
              <a:t>Í atómum með fleiri en eina rafeind er þessari jafnorku hins vegar eytt vegna víxlverkana milli rafeinda.</a:t>
            </a:r>
          </a:p>
          <a:p>
            <a:endParaRPr lang="en-US" dirty="0"/>
          </a:p>
          <a:p>
            <a:pPr lvl="1"/>
            <a:r>
              <a:rPr lang="en-US" dirty="0"/>
              <a:t>Svigrúm sem tilheyra ólíkum undirhvelum hafa mismunandi orku.</a:t>
            </a:r>
          </a:p>
          <a:p>
            <a:pPr lvl="1"/>
            <a:endParaRPr lang="en-US" dirty="0"/>
          </a:p>
          <a:p>
            <a:pPr lvl="1"/>
            <a:r>
              <a:rPr lang="en-US" dirty="0"/>
              <a:t>Svigrúm innan sama undirhvels eru enn </a:t>
            </a:r>
            <a:r>
              <a:rPr lang="en-US" b="1" dirty="0"/>
              <a:t>orkujöfn</a:t>
            </a:r>
            <a:r>
              <a:rPr lang="en-US" dirty="0"/>
              <a:t> og hafa sömu orku.</a:t>
            </a:r>
          </a:p>
          <a:p>
            <a:endParaRPr lang="en-US" dirty="0"/>
          </a:p>
        </p:txBody>
      </p:sp>
    </p:spTree>
    <p:extLst>
      <p:ext uri="{BB962C8B-B14F-4D97-AF65-F5344CB8AC3E}">
        <p14:creationId xmlns:p14="http://schemas.microsoft.com/office/powerpoint/2010/main" val="2726088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6.22</a:t>
            </a:r>
          </a:p>
        </p:txBody>
      </p:sp>
      <p:sp>
        <p:nvSpPr>
          <p:cNvPr id="7" name="Figure Legend"/>
          <p:cNvSpPr>
            <a:spLocks noGrp="1"/>
          </p:cNvSpPr>
          <p:nvPr>
            <p:ph idx="13"/>
          </p:nvPr>
        </p:nvSpPr>
        <p:spPr/>
        <p:txBody>
          <a:bodyPr>
            <a:normAutofit/>
          </a:bodyPr>
          <a:lstStyle/>
          <a:p>
            <a:r>
              <a:rPr lang="en-US" sz="1600" dirty="0"/>
              <a:t>Myndin sýnir orku rafeindasvigrúma í fjölrafeindatómi.</a:t>
            </a:r>
          </a:p>
        </p:txBody>
      </p:sp>
      <p:pic>
        <p:nvPicPr>
          <p:cNvPr id="27650" name="Picture 2" descr="This diagram shown has an upward pointing arrow at the left which is labeled “E.” To the right of this arrow near the bottom of the image is a single line which is labeled, “1 s.” Above and just to the right is another black line that is labeled, “2 s.” Slightly up and to the right is a grouping of three black lines labeled, “2 p.” Above and to the right is a single black line labeled, “3 s.” Slightly up and to the right is a grouping of three black lines that are labeled, “3 p.” Just above and to the right is a grouping of 5 black lines labeled, “3 d.” Slightly below and to the right is a single black line which is labeled, “4 s.” Just above and to the right, at a level slightly higher than the previous black lines, is a grouping of three black lines all labeled, “4 p.”"/>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28650" y="1366888"/>
            <a:ext cx="7833135" cy="2880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6807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Spunaskammtatala</a:t>
            </a:r>
          </a:p>
        </p:txBody>
      </p:sp>
      <p:sp>
        <p:nvSpPr>
          <p:cNvPr id="3" name="Content Placeholder 2"/>
          <p:cNvSpPr>
            <a:spLocks noGrp="1"/>
          </p:cNvSpPr>
          <p:nvPr>
            <p:ph idx="1"/>
          </p:nvPr>
        </p:nvSpPr>
        <p:spPr>
          <a:xfrm>
            <a:off x="628650" y="955965"/>
            <a:ext cx="7886700" cy="4228777"/>
          </a:xfrm>
        </p:spPr>
        <p:txBody>
          <a:bodyPr/>
          <a:lstStyle/>
          <a:p>
            <a:r>
              <a:rPr lang="en-US" dirty="0"/>
              <a:t>Fyrstu þrjár skammtatölurnar, </a:t>
            </a:r>
            <a:r>
              <a:rPr lang="en-US" i="1" dirty="0"/>
              <a:t>n</a:t>
            </a:r>
            <a:r>
              <a:rPr lang="en-US" dirty="0"/>
              <a:t>, </a:t>
            </a:r>
            <a:r>
              <a:rPr lang="en-US" i="1" dirty="0"/>
              <a:t>l</a:t>
            </a:r>
            <a:r>
              <a:rPr lang="en-US" dirty="0"/>
              <a:t> og </a:t>
            </a:r>
            <a:r>
              <a:rPr lang="en-US" i="1" dirty="0"/>
              <a:t>m</a:t>
            </a:r>
            <a:r>
              <a:rPr lang="en-US" i="1" baseline="-25000" dirty="0"/>
              <a:t>l</a:t>
            </a:r>
            <a:r>
              <a:rPr lang="en-US" dirty="0"/>
              <a:t>, skilgreina það svæði í rúminu þar sem líklegast er að rafeind sé staðsett.</a:t>
            </a:r>
          </a:p>
          <a:p>
            <a:endParaRPr lang="en-US" dirty="0"/>
          </a:p>
          <a:p>
            <a:r>
              <a:rPr lang="en-US" dirty="0"/>
              <a:t> Spuni rafeindar er annars konar eiginleiki.</a:t>
            </a:r>
          </a:p>
          <a:p>
            <a:endParaRPr lang="en-US" dirty="0"/>
          </a:p>
          <a:p>
            <a:r>
              <a:rPr lang="en-US" dirty="0"/>
              <a:t> Spuni rafeindar lýsir innri „snúningi“ eða „spuna“ rafeindarinnar.</a:t>
            </a:r>
          </a:p>
          <a:p>
            <a:endParaRPr lang="en-US" dirty="0"/>
          </a:p>
          <a:p>
            <a:r>
              <a:rPr lang="en-US" dirty="0"/>
              <a:t> Rafeind getur aðeins „snúist“ í öðru tveggja skammtaðra ástanda. </a:t>
            </a:r>
          </a:p>
        </p:txBody>
      </p:sp>
    </p:spTree>
    <p:extLst>
      <p:ext uri="{BB962C8B-B14F-4D97-AF65-F5344CB8AC3E}">
        <p14:creationId xmlns:p14="http://schemas.microsoft.com/office/powerpoint/2010/main" val="38108551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Spunaskammtatala</a:t>
            </a:r>
          </a:p>
        </p:txBody>
      </p:sp>
      <p:sp>
        <p:nvSpPr>
          <p:cNvPr id="3" name="Content Placeholder 2"/>
          <p:cNvSpPr>
            <a:spLocks noGrp="1"/>
          </p:cNvSpPr>
          <p:nvPr>
            <p:ph idx="1"/>
          </p:nvPr>
        </p:nvSpPr>
        <p:spPr>
          <a:xfrm>
            <a:off x="628650" y="955965"/>
            <a:ext cx="7886700" cy="4681264"/>
          </a:xfrm>
        </p:spPr>
        <p:txBody>
          <a:bodyPr/>
          <a:lstStyle/>
          <a:p>
            <a:r>
              <a:rPr lang="en-US" dirty="0"/>
              <a:t> </a:t>
            </a:r>
            <a:r>
              <a:rPr lang="en-US" b="1" dirty="0"/>
              <a:t>Spunaskammtatalan, </a:t>
            </a:r>
            <a:r>
              <a:rPr lang="en-US" b="1" i="1" dirty="0" err="1"/>
              <a:t>m</a:t>
            </a:r>
            <a:r>
              <a:rPr lang="en-US" b="1" i="1" baseline="-25000" dirty="0" err="1"/>
              <a:t>s</a:t>
            </a:r>
            <a:r>
              <a:rPr lang="en-US" dirty="0"/>
              <a:t>, lýsir tveimur mögulegum ástöndum. </a:t>
            </a:r>
          </a:p>
          <a:p>
            <a:endParaRPr lang="en-US" dirty="0"/>
          </a:p>
          <a:p>
            <a:r>
              <a:rPr lang="en-US" i="1" dirty="0" err="1"/>
              <a:t>m</a:t>
            </a:r>
            <a:r>
              <a:rPr lang="en-US" i="1" baseline="-25000" dirty="0" err="1"/>
              <a:t>s</a:t>
            </a:r>
            <a:r>
              <a:rPr lang="en-US" dirty="0"/>
              <a:t> = +½ eða –½ </a:t>
            </a:r>
          </a:p>
          <a:p>
            <a:endParaRPr lang="en-US" dirty="0"/>
          </a:p>
          <a:p>
            <a:r>
              <a:rPr lang="en-US" dirty="0"/>
              <a:t>Sérhver rafeind, óháð því í hvaða atómsvigrúmi hún er, getur aðeins haft annað þessara tveggja gilda spunaskammtatölunnar.</a:t>
            </a:r>
          </a:p>
          <a:p>
            <a:endParaRPr lang="en-US" dirty="0"/>
          </a:p>
        </p:txBody>
      </p:sp>
    </p:spTree>
    <p:extLst>
      <p:ext uri="{BB962C8B-B14F-4D97-AF65-F5344CB8AC3E}">
        <p14:creationId xmlns:p14="http://schemas.microsoft.com/office/powerpoint/2010/main" val="9632037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6.23</a:t>
            </a:r>
          </a:p>
        </p:txBody>
      </p:sp>
      <p:sp>
        <p:nvSpPr>
          <p:cNvPr id="7" name="Figure Legend"/>
          <p:cNvSpPr>
            <a:spLocks noGrp="1"/>
          </p:cNvSpPr>
          <p:nvPr>
            <p:ph idx="13"/>
          </p:nvPr>
        </p:nvSpPr>
        <p:spPr/>
        <p:txBody>
          <a:bodyPr>
            <a:normAutofit/>
          </a:bodyPr>
          <a:lstStyle/>
          <a:p>
            <a:r>
              <a:rPr lang="en-US" sz="1600" dirty="0"/>
              <a:t>Rafeindir með spunagildin ±1/2 í ytra segulsviði.</a:t>
            </a:r>
          </a:p>
        </p:txBody>
      </p:sp>
      <p:pic>
        <p:nvPicPr>
          <p:cNvPr id="26626" name="Picture 2" descr="This diagram has an upward pointing arrow at the left which is labeled, “B subscript 0.” To the right, two spheres are shown. The first has a gray square at the top labeled, “N,” and a second gray square at the bottom labeled, “S.” A curved arrow is pointing right across the surface of the sphere and a gray arrow points upward through the center of the sphere. This sphere is labeled, “Spin plus one-half, spin-up.” The sphere just to the right has a gray square above it labeled, “S,” and a gray square below it labeled, “N.” This sphere has a curved arrow on its surface that is directed to the left and a gray arrow through the center of the sphere that points downward. This sphere is labeled, “Spin negative one-half spin-down.”"/>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329409" y="1055803"/>
            <a:ext cx="5759548" cy="3596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395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Útilokunarregla Paulis</a:t>
            </a:r>
          </a:p>
        </p:txBody>
      </p:sp>
      <p:sp>
        <p:nvSpPr>
          <p:cNvPr id="3" name="Content Placeholder 2"/>
          <p:cNvSpPr>
            <a:spLocks noGrp="1"/>
          </p:cNvSpPr>
          <p:nvPr>
            <p:ph idx="1"/>
          </p:nvPr>
        </p:nvSpPr>
        <p:spPr>
          <a:xfrm>
            <a:off x="628650" y="955965"/>
            <a:ext cx="7886700" cy="4841520"/>
          </a:xfrm>
        </p:spPr>
        <p:txBody>
          <a:bodyPr/>
          <a:lstStyle/>
          <a:p>
            <a:r>
              <a:rPr lang="en-US" dirty="0"/>
              <a:t>Rafeind í atómi er fullkomlega lýst með fjórum skammtatölum: </a:t>
            </a:r>
            <a:r>
              <a:rPr lang="en-US" i="1" dirty="0"/>
              <a:t>n</a:t>
            </a:r>
            <a:r>
              <a:rPr lang="en-US" dirty="0"/>
              <a:t>, </a:t>
            </a:r>
            <a:r>
              <a:rPr lang="en-US" i="1" dirty="0"/>
              <a:t>l</a:t>
            </a:r>
            <a:r>
              <a:rPr lang="en-US" dirty="0"/>
              <a:t>, </a:t>
            </a:r>
            <a:r>
              <a:rPr lang="en-US" i="1" dirty="0"/>
              <a:t>m</a:t>
            </a:r>
            <a:r>
              <a:rPr lang="en-US" i="1" baseline="-25000" dirty="0"/>
              <a:t>l</a:t>
            </a:r>
            <a:r>
              <a:rPr lang="en-US" dirty="0"/>
              <a:t> og </a:t>
            </a:r>
            <a:r>
              <a:rPr lang="en-US" i="1" dirty="0" err="1"/>
              <a:t>m</a:t>
            </a:r>
            <a:r>
              <a:rPr lang="en-US" i="1" baseline="-25000" dirty="0" err="1"/>
              <a:t>s</a:t>
            </a:r>
            <a:r>
              <a:rPr lang="en-US" dirty="0" err="1"/>
              <a:t>.</a:t>
            </a:r>
            <a:endParaRPr lang="en-US" dirty="0"/>
          </a:p>
          <a:p>
            <a:endParaRPr lang="en-US" dirty="0"/>
          </a:p>
          <a:p>
            <a:r>
              <a:rPr lang="en-US" dirty="0"/>
              <a:t>Austurríski eðlisfræðingurinn Wolfgang Pauli setti fram almenna meginreglu.</a:t>
            </a:r>
          </a:p>
          <a:p>
            <a:endParaRPr lang="en-US" dirty="0"/>
          </a:p>
          <a:p>
            <a:r>
              <a:rPr lang="en-US" b="1" dirty="0"/>
              <a:t>Útilokunarregla Paulis: </a:t>
            </a:r>
            <a:r>
              <a:rPr lang="en-US" dirty="0"/>
              <a:t>Engar tvær rafeindir í sama atómi geta haft nákvæmlega sama mengi allra fjögurra skammtatalna. </a:t>
            </a:r>
          </a:p>
          <a:p>
            <a:endParaRPr lang="en-US" dirty="0"/>
          </a:p>
        </p:txBody>
      </p:sp>
    </p:spTree>
    <p:extLst>
      <p:ext uri="{BB962C8B-B14F-4D97-AF65-F5344CB8AC3E}">
        <p14:creationId xmlns:p14="http://schemas.microsoft.com/office/powerpoint/2010/main" val="10998058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Útilokunarregla Paulis</a:t>
            </a:r>
          </a:p>
        </p:txBody>
      </p:sp>
      <p:sp>
        <p:nvSpPr>
          <p:cNvPr id="3" name="Content Placeholder 2"/>
          <p:cNvSpPr>
            <a:spLocks noGrp="1"/>
          </p:cNvSpPr>
          <p:nvPr>
            <p:ph idx="1"/>
          </p:nvPr>
        </p:nvSpPr>
        <p:spPr>
          <a:xfrm>
            <a:off x="628650" y="955965"/>
            <a:ext cx="7886700" cy="4973495"/>
          </a:xfrm>
        </p:spPr>
        <p:txBody>
          <a:bodyPr/>
          <a:lstStyle/>
          <a:p>
            <a:r>
              <a:rPr lang="en-US" dirty="0"/>
              <a:t>Rafeindir geta deilt sama svigrúmi (sama mengi skammtatalna </a:t>
            </a:r>
            <a:r>
              <a:rPr lang="en-US" i="1" dirty="0"/>
              <a:t>n</a:t>
            </a:r>
            <a:r>
              <a:rPr lang="en-US" dirty="0"/>
              <a:t>, </a:t>
            </a:r>
            <a:r>
              <a:rPr lang="en-US" i="1" dirty="0"/>
              <a:t>l</a:t>
            </a:r>
            <a:r>
              <a:rPr lang="en-US" dirty="0"/>
              <a:t> og </a:t>
            </a:r>
            <a:r>
              <a:rPr lang="en-US" i="1" dirty="0"/>
              <a:t>m</a:t>
            </a:r>
            <a:r>
              <a:rPr lang="en-US" i="1" baseline="-25000" dirty="0"/>
              <a:t>l</a:t>
            </a:r>
            <a:r>
              <a:rPr lang="en-US" dirty="0"/>
              <a:t>). </a:t>
            </a:r>
          </a:p>
          <a:p>
            <a:endParaRPr lang="en-US" dirty="0"/>
          </a:p>
          <a:p>
            <a:r>
              <a:rPr lang="en-US" dirty="0"/>
              <a:t>En aðeins ef þær hafa mismunandi </a:t>
            </a:r>
            <a:r>
              <a:rPr lang="en-US" i="1" dirty="0" err="1"/>
              <a:t>m</a:t>
            </a:r>
            <a:r>
              <a:rPr lang="en-US" i="1" baseline="-25000" dirty="0" err="1"/>
              <a:t>s</a:t>
            </a:r>
            <a:r>
              <a:rPr lang="en-US" dirty="0"/>
              <a:t> talna. </a:t>
            </a:r>
          </a:p>
          <a:p>
            <a:endParaRPr lang="en-US" dirty="0"/>
          </a:p>
          <a:p>
            <a:r>
              <a:rPr lang="en-US" dirty="0"/>
              <a:t>Þar sem spunaskammtatalan getur aðeins haft tvö gildi (± ½) geta ekki fleiri en tvær rafeindir setið í sama svigrúmi.</a:t>
            </a:r>
          </a:p>
          <a:p>
            <a:endParaRPr lang="en-US" dirty="0"/>
          </a:p>
          <a:p>
            <a:r>
              <a:rPr lang="en-US" dirty="0"/>
              <a:t>Ef tvær rafeindir eru í sama svigrúmi verða þær að hafa gagnstæðan spuna. </a:t>
            </a:r>
          </a:p>
          <a:p>
            <a:endParaRPr lang="en-US" dirty="0"/>
          </a:p>
        </p:txBody>
      </p:sp>
    </p:spTree>
    <p:extLst>
      <p:ext uri="{BB962C8B-B14F-4D97-AF65-F5344CB8AC3E}">
        <p14:creationId xmlns:p14="http://schemas.microsoft.com/office/powerpoint/2010/main" val="264344095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Tafla 6.1 Skammtatölur, eiginleikar þeirra og </a:t>
            </a:r>
            <a:br>
              <a:rPr lang="en-US" dirty="0"/>
            </a:br>
            <a:r>
              <a:rPr lang="en-US" dirty="0"/>
              <a:t>Merking</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70923324"/>
              </p:ext>
            </p:extLst>
          </p:nvPr>
        </p:nvGraphicFramePr>
        <p:xfrm>
          <a:off x="628650" y="955675"/>
          <a:ext cx="7886700" cy="2939245"/>
        </p:xfrm>
        <a:graphic>
          <a:graphicData uri="http://schemas.openxmlformats.org/drawingml/2006/table">
            <a:tbl>
              <a:tblPr firstRow="1" bandRow="1">
                <a:tableStyleId>{5940675A-B579-460E-94D1-54222C63F5DA}</a:tableStyleId>
              </a:tblPr>
              <a:tblGrid>
                <a:gridCol w="2246525">
                  <a:extLst>
                    <a:ext uri="{9D8B030D-6E8A-4147-A177-3AD203B41FA5}">
                      <a16:colId xmlns:a16="http://schemas.microsoft.com/office/drawing/2014/main" val="20000"/>
                    </a:ext>
                  </a:extLst>
                </a:gridCol>
                <a:gridCol w="1696825">
                  <a:extLst>
                    <a:ext uri="{9D8B030D-6E8A-4147-A177-3AD203B41FA5}">
                      <a16:colId xmlns:a16="http://schemas.microsoft.com/office/drawing/2014/main" val="20001"/>
                    </a:ext>
                  </a:extLst>
                </a:gridCol>
                <a:gridCol w="1971675">
                  <a:extLst>
                    <a:ext uri="{9D8B030D-6E8A-4147-A177-3AD203B41FA5}">
                      <a16:colId xmlns:a16="http://schemas.microsoft.com/office/drawing/2014/main" val="20002"/>
                    </a:ext>
                  </a:extLst>
                </a:gridCol>
                <a:gridCol w="1971675">
                  <a:extLst>
                    <a:ext uri="{9D8B030D-6E8A-4147-A177-3AD203B41FA5}">
                      <a16:colId xmlns:a16="http://schemas.microsoft.com/office/drawing/2014/main" val="20003"/>
                    </a:ext>
                  </a:extLst>
                </a:gridCol>
              </a:tblGrid>
              <a:tr h="370840">
                <a:tc>
                  <a:txBody>
                    <a:bodyPr/>
                    <a:lstStyle/>
                    <a:p>
                      <a:pPr algn="ctr"/>
                      <a:r>
                        <a:rPr lang="en-US" b="1" dirty="0"/>
                        <a:t>Heiti</a:t>
                      </a:r>
                    </a:p>
                  </a:txBody>
                  <a:tcPr/>
                </a:tc>
                <a:tc>
                  <a:txBody>
                    <a:bodyPr/>
                    <a:lstStyle/>
                    <a:p>
                      <a:pPr algn="ctr"/>
                      <a:r>
                        <a:rPr lang="en-US" b="1" dirty="0"/>
                        <a:t>Tákn</a:t>
                      </a:r>
                    </a:p>
                  </a:txBody>
                  <a:tcPr/>
                </a:tc>
                <a:tc>
                  <a:txBody>
                    <a:bodyPr/>
                    <a:lstStyle/>
                    <a:p>
                      <a:pPr algn="ctr"/>
                      <a:r>
                        <a:rPr lang="en-US" b="1" dirty="0"/>
                        <a:t>Leyfileg</a:t>
                      </a:r>
                      <a:r>
                        <a:rPr lang="en-US" b="1" baseline="0" dirty="0"/>
                        <a:t> gildi</a:t>
                      </a:r>
                      <a:endParaRPr lang="en-US" b="1" dirty="0"/>
                    </a:p>
                  </a:txBody>
                  <a:tcPr/>
                </a:tc>
                <a:tc>
                  <a:txBody>
                    <a:bodyPr/>
                    <a:lstStyle/>
                    <a:p>
                      <a:pPr algn="ctr"/>
                      <a:r>
                        <a:rPr lang="en-US" b="1" dirty="0"/>
                        <a:t>Eðlisfræðileg merking</a:t>
                      </a:r>
                    </a:p>
                  </a:txBody>
                  <a:tcPr/>
                </a:tc>
                <a:extLst>
                  <a:ext uri="{0D108BD9-81ED-4DB2-BD59-A6C34878D82A}">
                    <a16:rowId xmlns:a16="http://schemas.microsoft.com/office/drawing/2014/main" val="10000"/>
                  </a:ext>
                </a:extLst>
              </a:tr>
              <a:tr h="370840">
                <a:tc>
                  <a:txBody>
                    <a:bodyPr/>
                    <a:lstStyle/>
                    <a:p>
                      <a:pPr algn="ctr"/>
                      <a:r>
                        <a:rPr lang="en-US" dirty="0"/>
                        <a:t>aðal</a:t>
                      </a:r>
                      <a:r>
                        <a:rPr lang="en-US" baseline="0" dirty="0"/>
                        <a:t> skammtatala</a:t>
                      </a:r>
                      <a:endParaRPr lang="en-US" dirty="0"/>
                    </a:p>
                  </a:txBody>
                  <a:tcPr/>
                </a:tc>
                <a:tc>
                  <a:txBody>
                    <a:bodyPr/>
                    <a:lstStyle/>
                    <a:p>
                      <a:pPr algn="ctr"/>
                      <a:r>
                        <a:rPr lang="en-US" i="1" dirty="0"/>
                        <a:t>n</a:t>
                      </a:r>
                    </a:p>
                  </a:txBody>
                  <a:tcPr/>
                </a:tc>
                <a:tc>
                  <a:txBody>
                    <a:bodyPr/>
                    <a:lstStyle/>
                    <a:p>
                      <a:pPr algn="ctr"/>
                      <a:r>
                        <a:rPr lang="en-US" dirty="0"/>
                        <a:t>1, 2, 3, 4, …. </a:t>
                      </a:r>
                    </a:p>
                  </a:txBody>
                  <a:tcPr/>
                </a:tc>
                <a:tc>
                  <a:txBody>
                    <a:bodyPr/>
                    <a:lstStyle/>
                    <a:p>
                      <a:pPr algn="ctr"/>
                      <a:r>
                        <a:rPr lang="en-US" dirty="0"/>
                        <a:t>hvel, almennt svæði fyrir</a:t>
                      </a:r>
                      <a:r>
                        <a:rPr lang="en-US" baseline="0" dirty="0"/>
                        <a:t> orkugildi rafeindar í svigrúminu</a:t>
                      </a:r>
                      <a:endParaRPr lang="en-US" dirty="0"/>
                    </a:p>
                  </a:txBody>
                  <a:tcPr/>
                </a:tc>
                <a:extLst>
                  <a:ext uri="{0D108BD9-81ED-4DB2-BD59-A6C34878D82A}">
                    <a16:rowId xmlns:a16="http://schemas.microsoft.com/office/drawing/2014/main" val="10001"/>
                  </a:ext>
                </a:extLst>
              </a:tr>
              <a:tr h="474005">
                <a:tc>
                  <a:txBody>
                    <a:bodyPr/>
                    <a:lstStyle/>
                    <a:p>
                      <a:pPr algn="ctr"/>
                      <a:r>
                        <a:rPr lang="en-US" dirty="0"/>
                        <a:t>hverfiþunga-skammtatala</a:t>
                      </a:r>
                    </a:p>
                  </a:txBody>
                  <a:tcPr/>
                </a:tc>
                <a:tc>
                  <a:txBody>
                    <a:bodyPr/>
                    <a:lstStyle/>
                    <a:p>
                      <a:pPr algn="ctr"/>
                      <a:r>
                        <a:rPr lang="en-US" i="1" dirty="0">
                          <a:solidFill>
                            <a:srgbClr val="000000"/>
                          </a:solidFill>
                          <a:ea typeface="Osaka" pitchFamily="-110" charset="-128"/>
                          <a:cs typeface="Osaka" pitchFamily="-110" charset="-128"/>
                        </a:rPr>
                        <a:t>ℓ</a:t>
                      </a:r>
                      <a:endParaRPr lang="en-US" i="1"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350" b="0" i="0" u="none" strike="noStrike" kern="1200" baseline="0" dirty="0">
                          <a:solidFill>
                            <a:schemeClr val="tx1"/>
                          </a:solidFill>
                          <a:latin typeface="+mn-lt"/>
                          <a:ea typeface="+mn-ea"/>
                          <a:cs typeface="+mn-cs"/>
                        </a:rPr>
                        <a:t>      0 ≤ </a:t>
                      </a:r>
                      <a:r>
                        <a:rPr lang="en-US" i="1" dirty="0">
                          <a:solidFill>
                            <a:srgbClr val="000000"/>
                          </a:solidFill>
                          <a:ea typeface="Osaka" pitchFamily="-110" charset="-128"/>
                          <a:cs typeface="Osaka" pitchFamily="-110" charset="-128"/>
                        </a:rPr>
                        <a:t>ℓ</a:t>
                      </a:r>
                      <a:r>
                        <a:rPr lang="en-US" sz="1350" b="0" i="1" u="none" strike="noStrike" kern="1200" baseline="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 </a:t>
                      </a:r>
                      <a:r>
                        <a:rPr lang="en-US" sz="1350" b="0" i="1" u="none" strike="noStrike" kern="1200" baseline="0" dirty="0">
                          <a:solidFill>
                            <a:schemeClr val="tx1"/>
                          </a:solidFill>
                          <a:latin typeface="+mn-lt"/>
                          <a:ea typeface="+mn-ea"/>
                          <a:cs typeface="+mn-cs"/>
                        </a:rPr>
                        <a:t>n </a:t>
                      </a:r>
                      <a:r>
                        <a:rPr lang="en-US" sz="1350" b="0" i="0" u="none" strike="noStrike" kern="1200" baseline="0" dirty="0">
                          <a:solidFill>
                            <a:schemeClr val="tx1"/>
                          </a:solidFill>
                          <a:latin typeface="+mn-lt"/>
                          <a:ea typeface="+mn-ea"/>
                          <a:cs typeface="+mn-cs"/>
                        </a:rPr>
                        <a:t>–1</a:t>
                      </a:r>
                      <a:r>
                        <a:rPr lang="en-US" dirty="0"/>
                        <a:t>	</a:t>
                      </a:r>
                    </a:p>
                  </a:txBody>
                  <a:tcPr/>
                </a:tc>
                <a:tc>
                  <a:txBody>
                    <a:bodyPr/>
                    <a:lstStyle/>
                    <a:p>
                      <a:pPr algn="ctr"/>
                      <a:r>
                        <a:rPr lang="en-US" dirty="0"/>
                        <a:t>undirhvel, lögun</a:t>
                      </a:r>
                      <a:r>
                        <a:rPr lang="en-US" baseline="0" dirty="0"/>
                        <a:t> svigrúmsins</a:t>
                      </a:r>
                      <a:endParaRPr lang="en-US" dirty="0"/>
                    </a:p>
                  </a:txBody>
                  <a:tcPr/>
                </a:tc>
                <a:extLst>
                  <a:ext uri="{0D108BD9-81ED-4DB2-BD59-A6C34878D82A}">
                    <a16:rowId xmlns:a16="http://schemas.microsoft.com/office/drawing/2014/main" val="10002"/>
                  </a:ext>
                </a:extLst>
              </a:tr>
              <a:tr h="442425">
                <a:tc>
                  <a:txBody>
                    <a:bodyPr/>
                    <a:lstStyle/>
                    <a:p>
                      <a:pPr algn="ctr"/>
                      <a:r>
                        <a:rPr lang="en-US" dirty="0"/>
                        <a:t>segulskammtatala</a:t>
                      </a:r>
                    </a:p>
                  </a:txBody>
                  <a:tcPr/>
                </a:tc>
                <a:tc>
                  <a:txBody>
                    <a:bodyPr/>
                    <a:lstStyle/>
                    <a:p>
                      <a:pPr algn="ctr"/>
                      <a:r>
                        <a:rPr lang="en-US" i="1" dirty="0"/>
                        <a:t>m</a:t>
                      </a:r>
                      <a:r>
                        <a:rPr lang="en-US" i="1" baseline="-25000" dirty="0"/>
                        <a:t>l</a:t>
                      </a:r>
                      <a:endParaRPr lang="en-US" i="1"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350" b="0" i="0" u="none" strike="noStrike" kern="1200" baseline="0" dirty="0">
                          <a:solidFill>
                            <a:schemeClr val="tx1"/>
                          </a:solidFill>
                          <a:latin typeface="+mn-lt"/>
                          <a:ea typeface="+mn-ea"/>
                          <a:cs typeface="+mn-cs"/>
                        </a:rPr>
                        <a:t>–</a:t>
                      </a:r>
                      <a:r>
                        <a:rPr lang="en-US" i="1" dirty="0">
                          <a:solidFill>
                            <a:srgbClr val="000000"/>
                          </a:solidFill>
                          <a:ea typeface="Osaka" pitchFamily="-110" charset="-128"/>
                          <a:cs typeface="Osaka" pitchFamily="-110" charset="-128"/>
                        </a:rPr>
                        <a:t>ℓ </a:t>
                      </a:r>
                      <a:r>
                        <a:rPr lang="en-US" sz="1350" b="0" i="0" u="none" strike="noStrike" kern="1200" baseline="0" dirty="0">
                          <a:solidFill>
                            <a:schemeClr val="tx1"/>
                          </a:solidFill>
                          <a:latin typeface="+mn-lt"/>
                          <a:ea typeface="+mn-ea"/>
                          <a:cs typeface="+mn-cs"/>
                        </a:rPr>
                        <a:t>≤ </a:t>
                      </a:r>
                      <a:r>
                        <a:rPr lang="en-US" sz="1350" b="0" i="1" u="none" strike="noStrike" kern="1200" baseline="0" dirty="0">
                          <a:solidFill>
                            <a:schemeClr val="tx1"/>
                          </a:solidFill>
                          <a:latin typeface="+mn-lt"/>
                          <a:ea typeface="+mn-ea"/>
                          <a:cs typeface="+mn-cs"/>
                        </a:rPr>
                        <a:t>m</a:t>
                      </a:r>
                      <a:r>
                        <a:rPr lang="en-US" sz="1350" b="0" i="1" u="none" strike="noStrike" kern="1200" baseline="-25000" dirty="0">
                          <a:solidFill>
                            <a:schemeClr val="tx1"/>
                          </a:solidFill>
                          <a:latin typeface="+mn-lt"/>
                          <a:ea typeface="+mn-ea"/>
                          <a:cs typeface="+mn-cs"/>
                        </a:rPr>
                        <a:t>l</a:t>
                      </a:r>
                      <a:r>
                        <a:rPr lang="en-US" sz="1350" b="0" i="1" u="none" strike="noStrike" kern="1200" baseline="0" dirty="0">
                          <a:solidFill>
                            <a:schemeClr val="tx1"/>
                          </a:solidFill>
                          <a:latin typeface="+mn-lt"/>
                          <a:ea typeface="+mn-ea"/>
                          <a:cs typeface="+mn-cs"/>
                        </a:rPr>
                        <a:t> </a:t>
                      </a:r>
                      <a:r>
                        <a:rPr lang="en-US" sz="1350" b="0" i="0" u="none" strike="noStrike" kern="1200" baseline="0" dirty="0">
                          <a:solidFill>
                            <a:schemeClr val="tx1"/>
                          </a:solidFill>
                          <a:latin typeface="+mn-lt"/>
                          <a:ea typeface="+mn-ea"/>
                          <a:cs typeface="+mn-cs"/>
                        </a:rPr>
                        <a:t>≤ </a:t>
                      </a:r>
                      <a:r>
                        <a:rPr lang="en-US" i="1" dirty="0">
                          <a:solidFill>
                            <a:srgbClr val="000000"/>
                          </a:solidFill>
                          <a:ea typeface="Osaka" pitchFamily="-110" charset="-128"/>
                          <a:cs typeface="Osaka" pitchFamily="-110" charset="-128"/>
                        </a:rPr>
                        <a:t>ℓ</a:t>
                      </a:r>
                      <a:endParaRPr lang="en-US" i="1" dirty="0"/>
                    </a:p>
                  </a:txBody>
                  <a:tcPr/>
                </a:tc>
                <a:tc>
                  <a:txBody>
                    <a:bodyPr/>
                    <a:lstStyle/>
                    <a:p>
                      <a:pPr algn="ctr"/>
                      <a:r>
                        <a:rPr lang="en-US" dirty="0"/>
                        <a:t>stefna svigrúmsins</a:t>
                      </a:r>
                    </a:p>
                  </a:txBody>
                  <a:tcPr/>
                </a:tc>
                <a:extLst>
                  <a:ext uri="{0D108BD9-81ED-4DB2-BD59-A6C34878D82A}">
                    <a16:rowId xmlns:a16="http://schemas.microsoft.com/office/drawing/2014/main" val="10003"/>
                  </a:ext>
                </a:extLst>
              </a:tr>
              <a:tr h="370840">
                <a:tc>
                  <a:txBody>
                    <a:bodyPr/>
                    <a:lstStyle/>
                    <a:p>
                      <a:pPr algn="ctr"/>
                      <a:r>
                        <a:rPr lang="en-US" dirty="0"/>
                        <a:t>spunaskammtatala</a:t>
                      </a:r>
                    </a:p>
                  </a:txBody>
                  <a:tcPr/>
                </a:tc>
                <a:tc>
                  <a:txBody>
                    <a:bodyPr/>
                    <a:lstStyle/>
                    <a:p>
                      <a:pPr algn="ctr"/>
                      <a:r>
                        <a:rPr lang="en-US" i="1" dirty="0" err="1"/>
                        <a:t>m</a:t>
                      </a:r>
                      <a:r>
                        <a:rPr lang="en-US" i="1" baseline="-25000" dirty="0" err="1"/>
                        <a:t>s</a:t>
                      </a:r>
                      <a:endParaRPr lang="en-US" i="1" dirty="0"/>
                    </a:p>
                  </a:txBody>
                  <a:tcPr/>
                </a:tc>
                <a:tc>
                  <a:txBody>
                    <a:bodyPr/>
                    <a:lstStyle/>
                    <a:p>
                      <a:pPr algn="ctr"/>
                      <a:r>
                        <a:rPr lang="en-US" dirty="0"/>
                        <a:t>+½ , </a:t>
                      </a:r>
                      <a:r>
                        <a:rPr lang="en-US" sz="1350" b="0" i="0" u="none" strike="noStrike" kern="1200" baseline="0" dirty="0">
                          <a:solidFill>
                            <a:schemeClr val="tx1"/>
                          </a:solidFill>
                          <a:latin typeface="+mn-lt"/>
                          <a:ea typeface="+mn-ea"/>
                          <a:cs typeface="+mn-cs"/>
                        </a:rPr>
                        <a:t>–</a:t>
                      </a:r>
                      <a:r>
                        <a:rPr lang="en-US" dirty="0"/>
                        <a:t>½ 	</a:t>
                      </a:r>
                    </a:p>
                  </a:txBody>
                  <a:tcPr/>
                </a:tc>
                <a:tc>
                  <a:txBody>
                    <a:bodyPr/>
                    <a:lstStyle/>
                    <a:p>
                      <a:pPr algn="ctr"/>
                      <a:r>
                        <a:rPr lang="en-US" dirty="0"/>
                        <a:t>stefna innbyggðs skammtafræðilegs</a:t>
                      </a:r>
                      <a:r>
                        <a:rPr lang="en-US" baseline="0" dirty="0"/>
                        <a:t> „spuna“ rafeindarinnar</a:t>
                      </a:r>
                      <a:endParaRPr lang="en-US"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161338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Námsmarkmið</a:t>
            </a:r>
          </a:p>
        </p:txBody>
      </p:sp>
      <p:sp>
        <p:nvSpPr>
          <p:cNvPr id="3" name="Content Placeholder 2"/>
          <p:cNvSpPr>
            <a:spLocks noGrp="1"/>
          </p:cNvSpPr>
          <p:nvPr>
            <p:ph idx="1"/>
          </p:nvPr>
        </p:nvSpPr>
        <p:spPr/>
        <p:txBody>
          <a:bodyPr/>
          <a:lstStyle/>
          <a:p>
            <a:r>
              <a:rPr lang="en-US" dirty="0"/>
              <a:t>6.4 Rafeindabygging atóma (rafeindaskipan)</a:t>
            </a:r>
          </a:p>
          <a:p>
            <a:pPr lvl="1"/>
            <a:r>
              <a:rPr lang="en-US" dirty="0"/>
              <a:t>Leiða út spáða rafeindaskipan atóma í grunnástandi</a:t>
            </a:r>
          </a:p>
          <a:p>
            <a:pPr lvl="1"/>
            <a:r>
              <a:rPr lang="en-US" dirty="0"/>
              <a:t>Greina og útskýra undantekningar frá spáðri rafeindaskipan atóma og jóna</a:t>
            </a:r>
          </a:p>
          <a:p>
            <a:pPr lvl="1"/>
            <a:r>
              <a:rPr lang="en-US" dirty="0"/>
              <a:t>Tengja rafeindaskipan við flokkun frumefna í lotukerfinu</a:t>
            </a:r>
          </a:p>
        </p:txBody>
      </p:sp>
    </p:spTree>
    <p:extLst>
      <p:ext uri="{BB962C8B-B14F-4D97-AF65-F5344CB8AC3E}">
        <p14:creationId xmlns:p14="http://schemas.microsoft.com/office/powerpoint/2010/main" val="40203742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Rafeindabygging atóma (rafeindaskipan)</a:t>
            </a:r>
          </a:p>
        </p:txBody>
      </p:sp>
      <p:sp>
        <p:nvSpPr>
          <p:cNvPr id="3" name="Content Placeholder 2"/>
          <p:cNvSpPr>
            <a:spLocks noGrp="1"/>
          </p:cNvSpPr>
          <p:nvPr>
            <p:ph idx="1"/>
          </p:nvPr>
        </p:nvSpPr>
        <p:spPr/>
        <p:txBody>
          <a:bodyPr/>
          <a:lstStyle/>
          <a:p>
            <a:r>
              <a:rPr lang="en-US" dirty="0"/>
              <a:t>Orka atómsvigrúma eykst eftir því sem aðalskammtatalan, </a:t>
            </a:r>
            <a:r>
              <a:rPr lang="en-US" i="1" dirty="0"/>
              <a:t>n</a:t>
            </a:r>
            <a:r>
              <a:rPr lang="en-US" dirty="0"/>
              <a:t>, eykst. </a:t>
            </a:r>
          </a:p>
          <a:p>
            <a:endParaRPr lang="en-US" dirty="0"/>
          </a:p>
          <a:p>
            <a:r>
              <a:rPr lang="en-US" dirty="0"/>
              <a:t>Þegar aðalskammtatalan, </a:t>
            </a:r>
            <a:r>
              <a:rPr lang="en-US" i="1" dirty="0"/>
              <a:t>n</a:t>
            </a:r>
            <a:r>
              <a:rPr lang="en-US" dirty="0"/>
              <a:t> hækkar eykst stærð svigrúmsins og rafeindirnar dvelja lengur fjær kjarnanum. </a:t>
            </a:r>
          </a:p>
          <a:p>
            <a:endParaRPr lang="en-US" dirty="0"/>
          </a:p>
          <a:p>
            <a:r>
              <a:rPr lang="en-US" dirty="0"/>
              <a:t>Því er aðdrátturinn að kjarnanum veikari og orkan sem tengist svigrúminu hærri (minna stöðguð). </a:t>
            </a:r>
          </a:p>
        </p:txBody>
      </p:sp>
    </p:spTree>
    <p:extLst>
      <p:ext uri="{BB962C8B-B14F-4D97-AF65-F5344CB8AC3E}">
        <p14:creationId xmlns:p14="http://schemas.microsoft.com/office/powerpoint/2010/main" val="9970208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Orka svigrúma og atómbygging</a:t>
            </a:r>
          </a:p>
        </p:txBody>
      </p:sp>
      <p:sp>
        <p:nvSpPr>
          <p:cNvPr id="3" name="Content Placeholder 2"/>
          <p:cNvSpPr>
            <a:spLocks noGrp="1"/>
          </p:cNvSpPr>
          <p:nvPr>
            <p:ph idx="1"/>
          </p:nvPr>
        </p:nvSpPr>
        <p:spPr>
          <a:xfrm>
            <a:off x="628650" y="955965"/>
            <a:ext cx="7886700" cy="4426740"/>
          </a:xfrm>
        </p:spPr>
        <p:txBody>
          <a:bodyPr/>
          <a:lstStyle/>
          <a:p>
            <a:r>
              <a:rPr lang="en-US" dirty="0"/>
              <a:t>Í hverju atómi með tvær eða fleiri rafeindir veldur fráhrinding milli rafeindanna því að orka undirhvela með mismunandi gildi á </a:t>
            </a:r>
            <a:r>
              <a:rPr lang="en-US" i="1" dirty="0"/>
              <a:t>l </a:t>
            </a:r>
            <a:r>
              <a:rPr lang="en-US" dirty="0"/>
              <a:t>eru ólík. </a:t>
            </a:r>
          </a:p>
          <a:p>
            <a:endParaRPr lang="en-US" dirty="0"/>
          </a:p>
          <a:p>
            <a:r>
              <a:rPr lang="en-US" dirty="0"/>
              <a:t> Orka svigrúmanna eykst innan hvels í röðinni </a:t>
            </a:r>
            <a:r>
              <a:rPr lang="en-US" i="1" dirty="0"/>
              <a:t>s</a:t>
            </a:r>
            <a:r>
              <a:rPr lang="en-US" dirty="0"/>
              <a:t> &lt; </a:t>
            </a:r>
            <a:r>
              <a:rPr lang="en-US" i="1" dirty="0"/>
              <a:t>p</a:t>
            </a:r>
            <a:r>
              <a:rPr lang="en-US" dirty="0"/>
              <a:t> &lt; </a:t>
            </a:r>
            <a:r>
              <a:rPr lang="en-US" i="1" dirty="0"/>
              <a:t>d</a:t>
            </a:r>
            <a:r>
              <a:rPr lang="en-US" dirty="0"/>
              <a:t> &lt; </a:t>
            </a:r>
            <a:r>
              <a:rPr lang="en-US" i="1" dirty="0"/>
              <a:t>f</a:t>
            </a:r>
            <a:r>
              <a:rPr lang="en-US" dirty="0"/>
              <a:t>.</a:t>
            </a:r>
          </a:p>
          <a:p>
            <a:endParaRPr lang="en-US" dirty="0"/>
          </a:p>
          <a:p>
            <a:r>
              <a:rPr lang="en-US" dirty="0"/>
              <a:t> Rafeindir í atómum hafa tilhneigingu til að fylla fyrst svigrúm með lága orku. </a:t>
            </a:r>
          </a:p>
          <a:p>
            <a:endParaRPr lang="en-US" dirty="0"/>
          </a:p>
        </p:txBody>
      </p:sp>
    </p:spTree>
    <p:extLst>
      <p:ext uri="{BB962C8B-B14F-4D97-AF65-F5344CB8AC3E}">
        <p14:creationId xmlns:p14="http://schemas.microsoft.com/office/powerpoint/2010/main" val="6327128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6.25</a:t>
            </a:r>
          </a:p>
        </p:txBody>
      </p:sp>
      <p:sp>
        <p:nvSpPr>
          <p:cNvPr id="7" name="Figure Legend"/>
          <p:cNvSpPr>
            <a:spLocks noGrp="1"/>
          </p:cNvSpPr>
          <p:nvPr>
            <p:ph idx="13"/>
          </p:nvPr>
        </p:nvSpPr>
        <p:spPr/>
        <p:txBody>
          <a:bodyPr>
            <a:normAutofit/>
          </a:bodyPr>
          <a:lstStyle/>
          <a:p>
            <a:r>
              <a:rPr lang="en-US" sz="1600" dirty="0"/>
              <a:t>Almennt orkustigarit fyrir atómsvigrúm í atómi með tvær eða fleiri rafeindir (ekki í kvarða).</a:t>
            </a:r>
          </a:p>
        </p:txBody>
      </p:sp>
      <p:pic>
        <p:nvPicPr>
          <p:cNvPr id="28674" name="Picture 2" descr="A table entitled, “Subshell electron capacity,” is shown. Along the left side of the table, an upward pointing arrow labeled, “E,” is drawn. The table includes three columns. The first column is narrow and is labeled, “2.” The second is slightly wider and is labeled, “6.” The third is slightly wider yet and is labeled, “10.” The fourth is the widest and is labeled, “14.” The first column begins at the very bottom with a horizontal line segment labeled “1 s.” Evenly spaced line segments continue up to 7 s near the top of the column. In the second column, a horizontal dashed line segment labeled, “2 p,” appears at a level between the 2 s and 3 s levels. Similarly 3 p appears at a level between 3 s and 4 s, 4 p appears just below 5 s, 5 p appears just below 6 s, and 6 p appears just below 7 s. In the third column, a dashed line labeled, “3 d,” appears just below the level of 4 p. Similarly, 4 d appears just below 5 p and 5 d appears just below 6 p. Six d however appears above the levels of both 6 p and 7 s. The far right column entries begin with a dashed line labeled, “4 f,” positioned at a level just below 5 d. Similarly, a second dashed line segment appears just below the level of 6 d, which is labeled, “5 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45467" y="1102937"/>
            <a:ext cx="7291538" cy="373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033424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a:t>
            </a:r>
          </a:p>
        </p:txBody>
      </p:sp>
      <p:sp>
        <p:nvSpPr>
          <p:cNvPr id="3" name="Content Placeholder 2"/>
          <p:cNvSpPr>
            <a:spLocks noGrp="1"/>
          </p:cNvSpPr>
          <p:nvPr>
            <p:ph idx="1"/>
          </p:nvPr>
        </p:nvSpPr>
        <p:spPr>
          <a:xfrm>
            <a:off x="628650" y="955965"/>
            <a:ext cx="7886700" cy="4445594"/>
          </a:xfrm>
        </p:spPr>
        <p:txBody>
          <a:bodyPr/>
          <a:lstStyle/>
          <a:p>
            <a:r>
              <a:rPr lang="en-US" dirty="0"/>
              <a:t>Röðun rafeinda í svigrúmum atóms kallast </a:t>
            </a:r>
            <a:r>
              <a:rPr lang="en-US" b="1" dirty="0"/>
              <a:t>rafeindaskipan </a:t>
            </a:r>
            <a:r>
              <a:rPr lang="en-US" dirty="0"/>
              <a:t>atómsins. </a:t>
            </a:r>
          </a:p>
          <a:p>
            <a:endParaRPr lang="en-US" dirty="0"/>
          </a:p>
          <a:p>
            <a:r>
              <a:rPr lang="en-US" dirty="0"/>
              <a:t>Rafeindaskipan er sett fram með táknum sem innihalda þrenns konar upplýsingar: </a:t>
            </a:r>
          </a:p>
          <a:p>
            <a:endParaRPr lang="en-US" dirty="0"/>
          </a:p>
          <a:p>
            <a:pPr marL="800100" lvl="1" indent="-457200">
              <a:buFont typeface="+mj-lt"/>
              <a:buAutoNum type="arabicParenR"/>
            </a:pPr>
            <a:r>
              <a:rPr lang="en-US" dirty="0"/>
              <a:t>Aðalskammtahvelið, </a:t>
            </a:r>
            <a:r>
              <a:rPr lang="en-US" i="1" dirty="0"/>
              <a:t>n</a:t>
            </a:r>
            <a:r>
              <a:rPr lang="en-US" dirty="0"/>
              <a:t>. </a:t>
            </a:r>
          </a:p>
          <a:p>
            <a:pPr marL="800100" lvl="1" indent="-457200">
              <a:buFont typeface="+mj-lt"/>
              <a:buAutoNum type="arabicParenR"/>
            </a:pPr>
            <a:r>
              <a:rPr lang="en-US" dirty="0"/>
              <a:t>Bókstafurinn sem táknar gerð svigrúmsins (</a:t>
            </a:r>
            <a:r>
              <a:rPr lang="en-US" i="1" dirty="0"/>
              <a:t>l</a:t>
            </a:r>
            <a:r>
              <a:rPr lang="en-US" dirty="0"/>
              <a:t>).</a:t>
            </a:r>
          </a:p>
          <a:p>
            <a:pPr marL="800100" lvl="1" indent="-457200">
              <a:buFont typeface="+mj-lt"/>
              <a:buAutoNum type="arabicParenR"/>
            </a:pPr>
            <a:r>
              <a:rPr lang="en-US" dirty="0"/>
              <a:t>Upphafinn tölustafur sem sýnir fjölda rafeinda í viðkomandi undirhveli.</a:t>
            </a:r>
          </a:p>
          <a:p>
            <a:endParaRPr lang="en-US" dirty="0"/>
          </a:p>
        </p:txBody>
      </p:sp>
    </p:spTree>
    <p:extLst>
      <p:ext uri="{BB962C8B-B14F-4D97-AF65-F5344CB8AC3E}">
        <p14:creationId xmlns:p14="http://schemas.microsoft.com/office/powerpoint/2010/main" val="24486680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6.26</a:t>
            </a:r>
          </a:p>
        </p:txBody>
      </p:sp>
      <p:pic>
        <p:nvPicPr>
          <p:cNvPr id="2" name="Figure" descr="A light blue hemisphere is labeled H. At a location about midway between the center and outer edge of the hemisphere, a small yellow-orange sphere is shown that is labeled with a negative sign. To the right of this diagram is the electron configuration 1 s superscript 1. The superscript is shown in a small yellow-orange circle. This superscript is labeled, “Number of electrons in subshell,” and the s is labeled, “Subshell.”"/>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100412"/>
            <a:ext cx="7886700" cy="1506238"/>
          </a:xfrm>
        </p:spPr>
      </p:pic>
      <p:sp>
        <p:nvSpPr>
          <p:cNvPr id="7" name="Figure Legend"/>
          <p:cNvSpPr>
            <a:spLocks noGrp="1"/>
          </p:cNvSpPr>
          <p:nvPr>
            <p:ph idx="13"/>
          </p:nvPr>
        </p:nvSpPr>
        <p:spPr/>
        <p:txBody>
          <a:bodyPr>
            <a:normAutofit/>
          </a:bodyPr>
          <a:lstStyle/>
          <a:p>
            <a:r>
              <a:rPr lang="en-US" sz="1600" dirty="0"/>
              <a:t>Ritmynd rafeindaskipanarinnar sýnir undirhvelið (</a:t>
            </a:r>
            <a:r>
              <a:rPr lang="en-US" sz="1600" i="1" dirty="0"/>
              <a:t>n </a:t>
            </a:r>
            <a:r>
              <a:rPr lang="en-US" sz="1600" dirty="0"/>
              <a:t>og </a:t>
            </a:r>
            <a:r>
              <a:rPr lang="en-US" sz="1600" i="1" dirty="0"/>
              <a:t>l </a:t>
            </a:r>
            <a:r>
              <a:rPr lang="en-US" sz="1600" dirty="0"/>
              <a:t>gildi, með bókstafstákni) og upphafinn fjölda rafeinda.</a:t>
            </a:r>
          </a:p>
        </p:txBody>
      </p:sp>
    </p:spTree>
    <p:extLst>
      <p:ext uri="{BB962C8B-B14F-4D97-AF65-F5344CB8AC3E}">
        <p14:creationId xmlns:p14="http://schemas.microsoft.com/office/powerpoint/2010/main" val="7498894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Aufbau</a:t>
            </a:r>
            <a:r>
              <a:rPr lang="en-US" dirty="0"/>
              <a:t>-reglan </a:t>
            </a:r>
          </a:p>
        </p:txBody>
      </p:sp>
      <p:sp>
        <p:nvSpPr>
          <p:cNvPr id="3" name="Content Placeholder 2"/>
          <p:cNvSpPr>
            <a:spLocks noGrp="1"/>
          </p:cNvSpPr>
          <p:nvPr>
            <p:ph idx="1"/>
          </p:nvPr>
        </p:nvSpPr>
        <p:spPr>
          <a:xfrm>
            <a:off x="628650" y="955965"/>
            <a:ext cx="7886700" cy="4784959"/>
          </a:xfrm>
        </p:spPr>
        <p:txBody>
          <a:bodyPr>
            <a:normAutofit/>
          </a:bodyPr>
          <a:lstStyle/>
          <a:p>
            <a:r>
              <a:rPr lang="en-US" dirty="0"/>
              <a:t>Til að ákvarða rafeindaskipan atóms bætum við við fjölda rafeinda sem jafngildir sætistölu þess. </a:t>
            </a:r>
          </a:p>
          <a:p>
            <a:endParaRPr lang="en-US" dirty="0"/>
          </a:p>
          <a:p>
            <a:r>
              <a:rPr lang="en-US" dirty="0"/>
              <a:t> Við byrjum á vetni og höldum áfram eftir lotum lotukerfisins; þá bætum við einni rafeind í það undirhvel sem hefur lægstu tiltæku orkuna. </a:t>
            </a:r>
          </a:p>
          <a:p>
            <a:endParaRPr lang="en-US" dirty="0"/>
          </a:p>
          <a:p>
            <a:r>
              <a:rPr lang="en-US" dirty="0"/>
              <a:t> Þessi aðferð kallast </a:t>
            </a:r>
            <a:r>
              <a:rPr lang="en-US" b="1" dirty="0" err="1"/>
              <a:t>Aufbau</a:t>
            </a:r>
            <a:r>
              <a:rPr lang="en-US" b="1" dirty="0"/>
              <a:t>-reglan</a:t>
            </a:r>
            <a:r>
              <a:rPr lang="en-US" dirty="0"/>
              <a:t>, af þýska orðinu </a:t>
            </a:r>
            <a:r>
              <a:rPr lang="en-US" i="1" dirty="0" err="1"/>
              <a:t>Aufbau</a:t>
            </a:r>
            <a:r>
              <a:rPr lang="en-US" dirty="0"/>
              <a:t> („að byggja upp“). </a:t>
            </a:r>
          </a:p>
          <a:p>
            <a:endParaRPr lang="en-US" dirty="0"/>
          </a:p>
          <a:p>
            <a:r>
              <a:rPr lang="en-US" dirty="0"/>
              <a:t> Þegar rafeindaskipan og svigrúmarit eru skrifuð þarf að hafa útilokunarreglu Paulis í huga. </a:t>
            </a:r>
          </a:p>
          <a:p>
            <a:endParaRPr lang="en-US" dirty="0"/>
          </a:p>
        </p:txBody>
      </p:sp>
    </p:spTree>
    <p:extLst>
      <p:ext uri="{BB962C8B-B14F-4D97-AF65-F5344CB8AC3E}">
        <p14:creationId xmlns:p14="http://schemas.microsoft.com/office/powerpoint/2010/main" val="190777119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6.26</a:t>
            </a:r>
          </a:p>
        </p:txBody>
      </p:sp>
      <p:pic>
        <p:nvPicPr>
          <p:cNvPr id="2" name="Figure" descr="This figure includes a chart used to order the filling of electrons into atoms. At the top is a blue circle labeled “1 s.” In a row beneath this circle are 6 additional blue circles labeled “2 s” through “7 s.” A column to the right begins just right of 2 s and contains pink circles labeled 2 p through 7 p. A column to the right begins just right of 3 p and contains yellow circles labeled 3 d through 6 d. No circles are placed to the right of the 7 s and 7 p circles. A final column on the right begins right of 4 d. It includes grey circles labeled, “4 f” and, “5 f.” No circles are placed right of 6 d. Through these circles, arrows are included in the figure pointing down and to the left. The first arrow begins in the upper right and passes through 1 s. The second arrow begins just below and passes through 2 s. The third arrow passes through 2 p and 3 s. The fourth arrow passes through 3 p and 4 s. This pattern of parallel arrows pointing downward to the left continues through all circles completing the pattern 1 s 2 s 2 p 3 s 3 p 4 s 3 d 4 p 5 s 4 d 5 p 6 s 4 f 5 d 6 p 7 s 5 f 6 d 7 p."/>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138362" y="1110456"/>
            <a:ext cx="4867275" cy="3486150"/>
          </a:xfrm>
        </p:spPr>
      </p:pic>
      <p:sp>
        <p:nvSpPr>
          <p:cNvPr id="7" name="Figure Legend"/>
          <p:cNvSpPr>
            <a:spLocks noGrp="1"/>
          </p:cNvSpPr>
          <p:nvPr>
            <p:ph idx="13"/>
          </p:nvPr>
        </p:nvSpPr>
        <p:spPr/>
        <p:txBody>
          <a:bodyPr>
            <a:normAutofit/>
          </a:bodyPr>
          <a:lstStyle/>
          <a:p>
            <a:r>
              <a:rPr lang="en-US" sz="1600" dirty="0"/>
              <a:t>Þetta rit sýnir orkuröð atómsvigrúma og nýtist við að leiða út rafeindaskipan í grunnástandi.</a:t>
            </a:r>
          </a:p>
        </p:txBody>
      </p:sp>
    </p:spTree>
    <p:extLst>
      <p:ext uri="{BB962C8B-B14F-4D97-AF65-F5344CB8AC3E}">
        <p14:creationId xmlns:p14="http://schemas.microsoft.com/office/powerpoint/2010/main" val="20778332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6.27</a:t>
            </a:r>
          </a:p>
        </p:txBody>
      </p:sp>
      <p:sp>
        <p:nvSpPr>
          <p:cNvPr id="7" name="Figure Legend"/>
          <p:cNvSpPr>
            <a:spLocks noGrp="1"/>
          </p:cNvSpPr>
          <p:nvPr>
            <p:ph idx="13"/>
          </p:nvPr>
        </p:nvSpPr>
        <p:spPr>
          <a:xfrm>
            <a:off x="628650" y="5316718"/>
            <a:ext cx="7886700" cy="873378"/>
          </a:xfrm>
        </p:spPr>
        <p:txBody>
          <a:bodyPr>
            <a:normAutofit/>
          </a:bodyPr>
          <a:lstStyle/>
          <a:p>
            <a:r>
              <a:rPr lang="en-US" sz="1600" dirty="0"/>
              <a:t>Þetta lotukerfi sýnir rafeindaskipan hvers undirhvels. Með því að „byggja upp“ frá vetni má nota töfluna til að ákvarða rafeindaskipan hvaða atóms sem er í lotukerfinu.</a:t>
            </a:r>
          </a:p>
        </p:txBody>
      </p:sp>
      <p:pic>
        <p:nvPicPr>
          <p:cNvPr id="2" name="Picture 2" descr="In this figure, a periodic table is shown that is entitled, “Electron Configuration Table.” Beneath the table, a square for the element hydrogen is shown enlarged to provide detail. The element symbol, H, is placed in the upper left corner. In the upper right is the number of electrons, 1. The lower central portion of the element square contains the subshell, 1 s. Helium and elements in groups 1 and 2 are shaded blue. In this region, the rows are labeled 1 s through 7 s moving down the table. Groups 3 through 12 are shaded orange, and the rows are labeled 3 d through 6 d moving down the table. Groups 13 through 18, except helium, are shaded pink and are labeled 2 p through 6 p moving down the table. The lanthanide and actinide series across the bottom of the table are shaded grey and are labeled 4 f and 5 f respectively."/>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002421" y="1038779"/>
            <a:ext cx="5345172" cy="4177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08218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 og svigrúmarit</a:t>
            </a:r>
          </a:p>
        </p:txBody>
      </p:sp>
      <p:sp>
        <p:nvSpPr>
          <p:cNvPr id="3" name="Content Placeholder 2"/>
          <p:cNvSpPr>
            <a:spLocks noGrp="1"/>
          </p:cNvSpPr>
          <p:nvPr>
            <p:ph idx="1"/>
          </p:nvPr>
        </p:nvSpPr>
        <p:spPr>
          <a:xfrm>
            <a:off x="628650" y="955965"/>
            <a:ext cx="7886700" cy="4907507"/>
          </a:xfrm>
        </p:spPr>
        <p:txBody>
          <a:bodyPr/>
          <a:lstStyle/>
          <a:p>
            <a:pPr>
              <a:buClr>
                <a:schemeClr val="tx1"/>
              </a:buClr>
            </a:pPr>
            <a:r>
              <a:rPr lang="en-US" b="1" dirty="0">
                <a:solidFill>
                  <a:schemeClr val="accent5"/>
                </a:solidFill>
              </a:rPr>
              <a:t>Svigrúmamyndir </a:t>
            </a:r>
            <a:r>
              <a:rPr lang="en-US" dirty="0">
                <a:solidFill>
                  <a:schemeClr val="accent5"/>
                </a:solidFill>
              </a:rPr>
              <a:t>eru myndræn framsetning á rafeindaskipaninni og sýna einstök svigrúm og hvernig rafeindir parast.</a:t>
            </a: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endParaRPr lang="en-US" dirty="0">
              <a:solidFill>
                <a:schemeClr val="accent5"/>
              </a:solidFill>
            </a:endParaRPr>
          </a:p>
          <a:p>
            <a:pPr>
              <a:buClr>
                <a:schemeClr val="tx1"/>
              </a:buClr>
            </a:pPr>
            <a:r>
              <a:rPr lang="en-US" dirty="0">
                <a:solidFill>
                  <a:schemeClr val="accent5"/>
                </a:solidFill>
              </a:rPr>
              <a:t>Ör upp táknar rafeind með </a:t>
            </a:r>
            <a:r>
              <a:rPr lang="en-US" dirty="0" err="1">
                <a:solidFill>
                  <a:schemeClr val="accent5"/>
                </a:solidFill>
              </a:rPr>
              <a:t>m</a:t>
            </a:r>
            <a:r>
              <a:rPr lang="en-US" baseline="-25000" dirty="0" err="1">
                <a:solidFill>
                  <a:schemeClr val="accent5"/>
                </a:solidFill>
              </a:rPr>
              <a:t>s</a:t>
            </a:r>
            <a:r>
              <a:rPr lang="en-US" dirty="0">
                <a:solidFill>
                  <a:schemeClr val="accent5"/>
                </a:solidFill>
              </a:rPr>
              <a:t> = + ½. </a:t>
            </a:r>
          </a:p>
          <a:p>
            <a:pPr>
              <a:buClr>
                <a:schemeClr val="tx1"/>
              </a:buClr>
            </a:pPr>
            <a:r>
              <a:rPr lang="en-US" dirty="0">
                <a:solidFill>
                  <a:schemeClr val="accent5"/>
                </a:solidFill>
              </a:rPr>
              <a:t> Ör niður á við táknar rafeind með </a:t>
            </a:r>
            <a:r>
              <a:rPr lang="en-US" dirty="0" err="1">
                <a:solidFill>
                  <a:schemeClr val="accent5"/>
                </a:solidFill>
              </a:rPr>
              <a:t>m</a:t>
            </a:r>
            <a:r>
              <a:rPr lang="en-US" baseline="-25000" dirty="0" err="1">
                <a:solidFill>
                  <a:schemeClr val="accent5"/>
                </a:solidFill>
              </a:rPr>
              <a:t>s</a:t>
            </a:r>
            <a:r>
              <a:rPr lang="en-US" dirty="0">
                <a:solidFill>
                  <a:schemeClr val="accent5"/>
                </a:solidFill>
              </a:rPr>
              <a:t> = - ½. </a:t>
            </a:r>
          </a:p>
          <a:p>
            <a:endParaRPr lang="en-US" dirty="0"/>
          </a:p>
        </p:txBody>
      </p:sp>
      <p:pic>
        <p:nvPicPr>
          <p:cNvPr id="5" name="Figure" descr="In this figure, the element symbol H is followed by the electron configuration is 1 s superscript 1. An orbital diagram is provided that consists of a single square. The square is labeled below as, “1 s.” It contains a single upward pointing half arrow."/>
          <p:cNvPicPr>
            <a:picLocks noChangeAspect="1"/>
          </p:cNvPicPr>
          <p:nvPr/>
        </p:nvPicPr>
        <p:blipFill>
          <a:blip r:embed="rId2">
            <a:extLst>
              <a:ext uri="{28A0092B-C50C-407E-A947-70E740481C1C}">
                <a14:useLocalDpi xmlns:a14="http://schemas.microsoft.com/office/drawing/2010/main" val="0"/>
              </a:ext>
            </a:extLst>
          </a:blip>
          <a:srcRect t="-11878" b="-11878"/>
          <a:stretch>
            <a:fillRect/>
          </a:stretch>
        </p:blipFill>
        <p:spPr>
          <a:xfrm>
            <a:off x="1498862" y="1940952"/>
            <a:ext cx="5786339" cy="2511821"/>
          </a:xfrm>
          <a:prstGeom prst="rect">
            <a:avLst/>
          </a:prstGeom>
        </p:spPr>
      </p:pic>
    </p:spTree>
    <p:extLst>
      <p:ext uri="{BB962C8B-B14F-4D97-AF65-F5344CB8AC3E}">
        <p14:creationId xmlns:p14="http://schemas.microsoft.com/office/powerpoint/2010/main" val="58212036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svigrúmamyndir</a:t>
            </a:r>
          </a:p>
        </p:txBody>
      </p:sp>
      <p:pic>
        <p:nvPicPr>
          <p:cNvPr id="5" name="Figure" descr="In this figure, the element symbol H e is followed by the electron configuration, “1 s superscript 2.” An orbital diagram is provided that consists of a single square. The square is labeled below as “1 s.” It contains a pair of half arrows: one pointing up and the other down."/>
          <p:cNvPicPr>
            <a:picLocks noChangeAspect="1"/>
          </p:cNvPicPr>
          <p:nvPr/>
        </p:nvPicPr>
        <p:blipFill>
          <a:blip r:embed="rId2">
            <a:extLst>
              <a:ext uri="{28A0092B-C50C-407E-A947-70E740481C1C}">
                <a14:useLocalDpi xmlns:a14="http://schemas.microsoft.com/office/drawing/2010/main" val="0"/>
              </a:ext>
            </a:extLst>
          </a:blip>
          <a:srcRect t="-11878" b="-11878"/>
          <a:stretch>
            <a:fillRect/>
          </a:stretch>
        </p:blipFill>
        <p:spPr>
          <a:xfrm>
            <a:off x="904973" y="876652"/>
            <a:ext cx="4155502" cy="1803883"/>
          </a:xfrm>
          <a:prstGeom prst="rect">
            <a:avLst/>
          </a:prstGeom>
        </p:spPr>
      </p:pic>
      <p:pic>
        <p:nvPicPr>
          <p:cNvPr id="6" name="Figure" descr="In this figure, the element symbol L i is followed by the electron configuration, “1 s superscript 2 2 s superscript 1.” An orbital diagram is provided that consists of two individual squares. The first square is labeled below as, “1 s.” The second square is similarly labeled, “2 s.” The first square contains a pair of half arrows: one pointing up and the other down. The second square contains a single upward pointing arrow."/>
          <p:cNvPicPr>
            <a:picLocks noChangeAspect="1"/>
          </p:cNvPicPr>
          <p:nvPr/>
        </p:nvPicPr>
        <p:blipFill>
          <a:blip r:embed="rId3">
            <a:extLst>
              <a:ext uri="{28A0092B-C50C-407E-A947-70E740481C1C}">
                <a14:useLocalDpi xmlns:a14="http://schemas.microsoft.com/office/drawing/2010/main" val="0"/>
              </a:ext>
            </a:extLst>
          </a:blip>
          <a:srcRect t="-73755" b="-73755"/>
          <a:stretch>
            <a:fillRect/>
          </a:stretch>
        </p:blipFill>
        <p:spPr>
          <a:xfrm>
            <a:off x="628650" y="1990669"/>
            <a:ext cx="6361374" cy="2761441"/>
          </a:xfrm>
          <a:prstGeom prst="rect">
            <a:avLst/>
          </a:prstGeom>
        </p:spPr>
      </p:pic>
      <p:pic>
        <p:nvPicPr>
          <p:cNvPr id="7" name="Figure" descr="In this figure, the element symbol B e is followed by the electron configuration, “1 s superscript 2 2 s superscript 2.” An orbital diagram is provided that consists of two individual squares. The first square is labeled below as, “1 s.” The second square is similarly labeled, “2 s.” Both squares contain a pair of half arrows: one pointing up and the other down."/>
          <p:cNvPicPr>
            <a:picLocks noChangeAspect="1"/>
          </p:cNvPicPr>
          <p:nvPr/>
        </p:nvPicPr>
        <p:blipFill>
          <a:blip r:embed="rId4" cstate="email">
            <a:extLst>
              <a:ext uri="{28A0092B-C50C-407E-A947-70E740481C1C}">
                <a14:useLocalDpi xmlns:a14="http://schemas.microsoft.com/office/drawing/2010/main" val="0"/>
              </a:ext>
            </a:extLst>
          </a:blip>
          <a:srcRect t="-73755" b="-73755"/>
          <a:stretch>
            <a:fillRect/>
          </a:stretch>
        </p:blipFill>
        <p:spPr>
          <a:xfrm>
            <a:off x="471340" y="3733570"/>
            <a:ext cx="5022768" cy="2180359"/>
          </a:xfrm>
          <a:prstGeom prst="rect">
            <a:avLst/>
          </a:prstGeom>
        </p:spPr>
      </p:pic>
    </p:spTree>
    <p:extLst>
      <p:ext uri="{BB962C8B-B14F-4D97-AF65-F5344CB8AC3E}">
        <p14:creationId xmlns:p14="http://schemas.microsoft.com/office/powerpoint/2010/main" val="37776050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svigrúmamyndir</a:t>
            </a:r>
          </a:p>
        </p:txBody>
      </p:sp>
      <p:sp>
        <p:nvSpPr>
          <p:cNvPr id="3" name="Content Placeholder 2"/>
          <p:cNvSpPr>
            <a:spLocks noGrp="1"/>
          </p:cNvSpPr>
          <p:nvPr>
            <p:ph idx="1"/>
          </p:nvPr>
        </p:nvSpPr>
        <p:spPr/>
        <p:txBody>
          <a:bodyPr/>
          <a:lstStyle/>
          <a:p>
            <a:endParaRPr lang="en-US" sz="2000" b="1" i="1" dirty="0">
              <a:solidFill>
                <a:srgbClr val="000090"/>
              </a:solidFill>
            </a:endParaRPr>
          </a:p>
          <a:p>
            <a:endParaRPr lang="en-US" sz="2000" b="1" i="1" dirty="0">
              <a:solidFill>
                <a:srgbClr val="000090"/>
              </a:solidFill>
            </a:endParaRPr>
          </a:p>
          <a:p>
            <a:endParaRPr lang="en-US" sz="2000" b="1" i="1" dirty="0">
              <a:solidFill>
                <a:srgbClr val="000090"/>
              </a:solidFill>
            </a:endParaRPr>
          </a:p>
          <a:p>
            <a:endParaRPr lang="en-US" sz="2000" b="1" i="1" dirty="0">
              <a:solidFill>
                <a:srgbClr val="000090"/>
              </a:solidFill>
            </a:endParaRPr>
          </a:p>
          <a:p>
            <a:endParaRPr lang="en-US" sz="2000" b="1" dirty="0">
              <a:solidFill>
                <a:schemeClr val="accent5"/>
              </a:solidFill>
            </a:endParaRPr>
          </a:p>
          <a:p>
            <a:r>
              <a:rPr lang="en-US" sz="2000" b="1" dirty="0">
                <a:solidFill>
                  <a:schemeClr val="accent5"/>
                </a:solidFill>
              </a:rPr>
              <a:t>Regla Hunds: </a:t>
            </a:r>
            <a:r>
              <a:rPr lang="en-US" sz="2000" dirty="0">
                <a:solidFill>
                  <a:schemeClr val="accent5"/>
                </a:solidFill>
              </a:rPr>
              <a:t>orkulægsta skipan atóms með rafeindir í mengi jafnorkusvigrúma er sú sem hefur hámarksfjölda óparaðra rafeinda.</a:t>
            </a:r>
          </a:p>
          <a:p>
            <a:endParaRPr lang="en-US" dirty="0"/>
          </a:p>
        </p:txBody>
      </p:sp>
      <p:pic>
        <p:nvPicPr>
          <p:cNvPr id="5" name="Figure" descr="In this figure, the element symbol B is followed by the electron configuration, “1 s superscript 2 2 s superscript 2 2 p superscript 1.” The orbital diagram consists of two individual squares followed by 3 connected squares in a single row. The first square is labeled below as, “1 s.” The second is similarly labeled, “2 s.” The connected squares are labeled below as, “2 p.” All squares not connected contain a pair of half arrows: one pointing up and the other down. The first square in the group of 3 contains a single upward pointing arrow."/>
          <p:cNvPicPr>
            <a:picLocks noChangeAspect="1"/>
          </p:cNvPicPr>
          <p:nvPr/>
        </p:nvPicPr>
        <p:blipFill>
          <a:blip r:embed="rId2" cstate="email">
            <a:extLst>
              <a:ext uri="{28A0092B-C50C-407E-A947-70E740481C1C}">
                <a14:useLocalDpi xmlns:a14="http://schemas.microsoft.com/office/drawing/2010/main" val="0"/>
              </a:ext>
            </a:extLst>
          </a:blip>
          <a:srcRect t="-73755" b="-73755"/>
          <a:stretch>
            <a:fillRect/>
          </a:stretch>
        </p:blipFill>
        <p:spPr>
          <a:xfrm>
            <a:off x="1800520" y="632301"/>
            <a:ext cx="5239584" cy="2274478"/>
          </a:xfrm>
          <a:prstGeom prst="rect">
            <a:avLst/>
          </a:prstGeom>
        </p:spPr>
      </p:pic>
      <p:pic>
        <p:nvPicPr>
          <p:cNvPr id="6" name="Figure" descr="In this figure, the element symbol C is followed by the electron configuration, “1 s superscript 2 2 s superscript 2 2 p superscript 2.” The orbital diagram consists of two individual squares followed by 3 connected squares in a single row. The first blue square is labeled below as, “1 s.” The second is similarly labeled, “2 s.” The connected squares are labeled below as, “2 p.” All squares not connected to each other contain a pair of half arrows: one pointing up and the other down. The first two squares in the group of 3 each contain a single upward pointing arrow."/>
          <p:cNvPicPr>
            <a:picLocks noChangeAspect="1"/>
          </p:cNvPicPr>
          <p:nvPr/>
        </p:nvPicPr>
        <p:blipFill>
          <a:blip r:embed="rId3">
            <a:extLst>
              <a:ext uri="{28A0092B-C50C-407E-A947-70E740481C1C}">
                <a14:useLocalDpi xmlns:a14="http://schemas.microsoft.com/office/drawing/2010/main" val="0"/>
              </a:ext>
            </a:extLst>
          </a:blip>
          <a:srcRect t="-73755" b="-73755"/>
          <a:stretch>
            <a:fillRect/>
          </a:stretch>
        </p:blipFill>
        <p:spPr>
          <a:xfrm>
            <a:off x="1989055" y="3728251"/>
            <a:ext cx="6229399" cy="2704152"/>
          </a:xfrm>
          <a:prstGeom prst="rect">
            <a:avLst/>
          </a:prstGeom>
        </p:spPr>
      </p:pic>
    </p:spTree>
    <p:extLst>
      <p:ext uri="{BB962C8B-B14F-4D97-AF65-F5344CB8AC3E}">
        <p14:creationId xmlns:p14="http://schemas.microsoft.com/office/powerpoint/2010/main" val="39001907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svigrúmamyndir</a:t>
            </a:r>
          </a:p>
        </p:txBody>
      </p:sp>
      <p:pic>
        <p:nvPicPr>
          <p:cNvPr id="5" name="Figure" descr="This figure includes electron configurations and orbital diagrams for four elements, N, O, F, and N e. Each diagram consists of two individual squares followed by 3 connected squares in a single row. The first square is labeled below as, “1 s.” The second is similarly labeled, “2 s.” The connected squares are labeled below as, “2 p.” All squares not connected to each other contain a pair of half arrows: one pointing up and the other down. For the element N, the electron configuration is 1 s superscript 2 2 s superscript 2 2 p superscript 3. Each of the squares in the group of 3 contains a single upward pointing arrow for this element. For the element O, the electron configuration is 1 s superscript 2 2 s superscript 2 2 p superscript 4. The first square in the group of 3 contains a pair of arrows and the last two squares contain single upward pointing arrows. For the element F, the electron configuration is 1 s superscript 2 2 s superscript 2 2 p superscript 5. The first two squares in the group of 3 each contain a pair of arrows and the last square contains a single upward pointing arrow. For the element N e, the electron configuration is 1 s superscript 2 2 s superscript 2 2 p superscript 6. The squares in the group of 3 each contains a pair of arrow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81300" y="1100931"/>
            <a:ext cx="3581400" cy="3505200"/>
          </a:xfrm>
        </p:spPr>
      </p:pic>
    </p:spTree>
    <p:extLst>
      <p:ext uri="{BB962C8B-B14F-4D97-AF65-F5344CB8AC3E}">
        <p14:creationId xmlns:p14="http://schemas.microsoft.com/office/powerpoint/2010/main" val="4990420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Gildisrafeindir og innri rafeindir</a:t>
            </a:r>
          </a:p>
        </p:txBody>
      </p:sp>
      <p:sp>
        <p:nvSpPr>
          <p:cNvPr id="3" name="Content Placeholder 2"/>
          <p:cNvSpPr>
            <a:spLocks noGrp="1"/>
          </p:cNvSpPr>
          <p:nvPr>
            <p:ph idx="1"/>
          </p:nvPr>
        </p:nvSpPr>
        <p:spPr>
          <a:xfrm>
            <a:off x="628650" y="955965"/>
            <a:ext cx="7886700" cy="4681264"/>
          </a:xfrm>
        </p:spPr>
        <p:txBody>
          <a:bodyPr/>
          <a:lstStyle/>
          <a:p>
            <a:pPr>
              <a:buClr>
                <a:schemeClr val="tx1"/>
              </a:buClr>
            </a:pPr>
            <a:r>
              <a:rPr lang="en-US" sz="2000" dirty="0">
                <a:solidFill>
                  <a:schemeClr val="accent5"/>
                </a:solidFill>
              </a:rPr>
              <a:t>Rafeindirnar sem eru í svigrúminu eða svigrúmunum í ystu hvolfinu (hæsta gildi </a:t>
            </a:r>
            <a:r>
              <a:rPr lang="en-US" sz="2000" i="1" dirty="0">
                <a:solidFill>
                  <a:schemeClr val="accent5"/>
                </a:solidFill>
              </a:rPr>
              <a:t>n</a:t>
            </a:r>
            <a:r>
              <a:rPr lang="en-US" sz="2000" dirty="0">
                <a:solidFill>
                  <a:schemeClr val="accent5"/>
                </a:solidFill>
              </a:rPr>
              <a:t>) nefnast </a:t>
            </a:r>
            <a:r>
              <a:rPr lang="en-US" sz="2000" b="1" dirty="0">
                <a:solidFill>
                  <a:schemeClr val="accent5"/>
                </a:solidFill>
              </a:rPr>
              <a:t>gildisrafeindir. </a:t>
            </a:r>
          </a:p>
          <a:p>
            <a:pPr>
              <a:buClr>
                <a:schemeClr val="tx1"/>
              </a:buClr>
            </a:pPr>
            <a:endParaRPr lang="en-US" sz="2000" dirty="0">
              <a:solidFill>
                <a:schemeClr val="accent5"/>
              </a:solidFill>
            </a:endParaRPr>
          </a:p>
          <a:p>
            <a:pPr>
              <a:buClr>
                <a:schemeClr val="tx1"/>
              </a:buClr>
            </a:pPr>
            <a:r>
              <a:rPr lang="en-US" sz="2000" dirty="0">
                <a:solidFill>
                  <a:schemeClr val="accent5"/>
                </a:solidFill>
              </a:rPr>
              <a:t> Rafeindirnar sem eru í svigrúmum innri hvolfanna kallast </a:t>
            </a:r>
            <a:r>
              <a:rPr lang="en-US" sz="2000" b="1" dirty="0">
                <a:solidFill>
                  <a:schemeClr val="accent5"/>
                </a:solidFill>
              </a:rPr>
              <a:t>innri rafeindir.  </a:t>
            </a:r>
          </a:p>
          <a:p>
            <a:pPr>
              <a:buClr>
                <a:schemeClr val="tx1"/>
              </a:buClr>
            </a:pPr>
            <a:endParaRPr lang="en-US" sz="2000" b="1" dirty="0">
              <a:solidFill>
                <a:schemeClr val="accent5"/>
              </a:solidFill>
            </a:endParaRPr>
          </a:p>
          <a:p>
            <a:pPr>
              <a:buClr>
                <a:schemeClr val="tx1"/>
              </a:buClr>
            </a:pPr>
            <a:r>
              <a:rPr lang="en-US" sz="2000" dirty="0">
                <a:solidFill>
                  <a:schemeClr val="accent5"/>
                </a:solidFill>
              </a:rPr>
              <a:t> Innri rafeindirnar tákna </a:t>
            </a:r>
            <a:r>
              <a:rPr lang="en-US" sz="2000" b="1" dirty="0">
                <a:solidFill>
                  <a:schemeClr val="accent5"/>
                </a:solidFill>
              </a:rPr>
              <a:t>rafeindaskipan eðallofttegunda.</a:t>
            </a:r>
          </a:p>
          <a:p>
            <a:pPr>
              <a:buClr>
                <a:schemeClr val="tx1"/>
              </a:buClr>
            </a:pPr>
            <a:endParaRPr lang="en-US" sz="2000" dirty="0">
              <a:solidFill>
                <a:schemeClr val="accent5"/>
              </a:solidFill>
            </a:endParaRPr>
          </a:p>
          <a:p>
            <a:pPr>
              <a:buClr>
                <a:schemeClr val="tx1"/>
              </a:buClr>
            </a:pPr>
            <a:r>
              <a:rPr lang="en-US" sz="2000" dirty="0">
                <a:solidFill>
                  <a:schemeClr val="accent5"/>
                </a:solidFill>
              </a:rPr>
              <a:t> Hægt er að rita rafeindaskipanir á styttu formi með því að skrifa eðalgasið sem samsvarar rafeindaskipan innri rafeindanna ásamt gildisrafeindunum.</a:t>
            </a:r>
            <a:endParaRPr lang="en-US" sz="2000" b="1" dirty="0">
              <a:solidFill>
                <a:schemeClr val="accent5"/>
              </a:solidFill>
            </a:endParaRPr>
          </a:p>
          <a:p>
            <a:endParaRPr lang="en-US" dirty="0"/>
          </a:p>
        </p:txBody>
      </p:sp>
    </p:spTree>
    <p:extLst>
      <p:ext uri="{BB962C8B-B14F-4D97-AF65-F5344CB8AC3E}">
        <p14:creationId xmlns:p14="http://schemas.microsoft.com/office/powerpoint/2010/main" val="17865384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6.28</a:t>
            </a:r>
          </a:p>
        </p:txBody>
      </p:sp>
      <p:sp>
        <p:nvSpPr>
          <p:cNvPr id="7" name="Figure Legend"/>
          <p:cNvSpPr>
            <a:spLocks noGrp="1"/>
          </p:cNvSpPr>
          <p:nvPr>
            <p:ph idx="13"/>
          </p:nvPr>
        </p:nvSpPr>
        <p:spPr/>
        <p:txBody>
          <a:bodyPr>
            <a:normAutofit/>
          </a:bodyPr>
          <a:lstStyle/>
          <a:p>
            <a:r>
              <a:rPr lang="en-US" sz="1600" dirty="0"/>
              <a:t>Stytt rafeindaskipan með innri hvolfum (til hægri) kemur í stað innri rafeindanna með tákni eðalgassins sem hefur sömu rafeindaskipan og innri rafeindir hins frumefnisins.</a:t>
            </a:r>
          </a:p>
        </p:txBody>
      </p:sp>
      <p:pic>
        <p:nvPicPr>
          <p:cNvPr id="9" name="Figure" descr="This figure includes the element symbol N a, followed by the electron configuration for the element. The first part of the electron configuration, 1 s superscript 2 2 s superscript 2 2 p superscript 6, is shaded in purple and is labeled, “core electrons.” The last portion, 3 s superscript 1, is shaded orange and is labeled, “valence electron.” To the right of this configuration is the word “Abbreviation” followed by [ N e ] 3 s superscript 1."/>
          <p:cNvPicPr>
            <a:picLocks noChangeAspect="1"/>
          </p:cNvPicPr>
          <p:nvPr/>
        </p:nvPicPr>
        <p:blipFill>
          <a:blip r:embed="rId2">
            <a:extLst>
              <a:ext uri="{28A0092B-C50C-407E-A947-70E740481C1C}">
                <a14:useLocalDpi xmlns:a14="http://schemas.microsoft.com/office/drawing/2010/main" val="0"/>
              </a:ext>
            </a:extLst>
          </a:blip>
          <a:srcRect t="-77100" b="-77100"/>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0956413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Stytt rafeindaskipan</a:t>
            </a:r>
          </a:p>
        </p:txBody>
      </p:sp>
      <p:sp>
        <p:nvSpPr>
          <p:cNvPr id="3" name="Content Placeholder 2"/>
          <p:cNvSpPr>
            <a:spLocks noGrp="1"/>
          </p:cNvSpPr>
          <p:nvPr>
            <p:ph idx="1"/>
          </p:nvPr>
        </p:nvSpPr>
        <p:spPr>
          <a:xfrm>
            <a:off x="628650" y="955965"/>
            <a:ext cx="7886700" cy="4832093"/>
          </a:xfrm>
        </p:spPr>
        <p:txBody>
          <a:bodyPr>
            <a:normAutofit/>
          </a:bodyPr>
          <a:lstStyle/>
          <a:p>
            <a:pPr>
              <a:buClr>
                <a:schemeClr val="tx1"/>
              </a:buClr>
            </a:pPr>
            <a:r>
              <a:rPr lang="en-US" dirty="0">
                <a:solidFill>
                  <a:schemeClr val="accent5"/>
                </a:solidFill>
              </a:rPr>
              <a:t>Styttar rafeindaskipanir draga fram líkindi í rafeindaskipan frumefna í sama flokki.</a:t>
            </a:r>
          </a:p>
          <a:p>
            <a:pPr>
              <a:buClr>
                <a:schemeClr val="tx1"/>
              </a:buClr>
            </a:pPr>
            <a:r>
              <a:rPr lang="en-US" b="1" i="1" dirty="0">
                <a:solidFill>
                  <a:schemeClr val="accent5"/>
                </a:solidFill>
              </a:rPr>
              <a:t> </a:t>
            </a:r>
            <a:r>
              <a:rPr lang="en-US" b="1" dirty="0">
                <a:solidFill>
                  <a:schemeClr val="accent5"/>
                </a:solidFill>
              </a:rPr>
              <a:t>1. flokkur:</a:t>
            </a:r>
          </a:p>
          <a:p>
            <a:pPr lvl="1">
              <a:buClr>
                <a:schemeClr val="tx1"/>
              </a:buClr>
            </a:pPr>
            <a:r>
              <a:rPr lang="en-US" dirty="0"/>
              <a:t>Li: [He]2s</a:t>
            </a:r>
            <a:r>
              <a:rPr lang="en-US" baseline="30000" dirty="0"/>
              <a:t>1</a:t>
            </a:r>
          </a:p>
          <a:p>
            <a:pPr lvl="1">
              <a:buClr>
                <a:schemeClr val="tx1"/>
              </a:buClr>
            </a:pPr>
            <a:r>
              <a:rPr lang="en-US" dirty="0"/>
              <a:t>Na: [Ne]3s</a:t>
            </a:r>
            <a:r>
              <a:rPr lang="en-US" baseline="30000" dirty="0"/>
              <a:t>1</a:t>
            </a:r>
          </a:p>
          <a:p>
            <a:pPr lvl="1">
              <a:buClr>
                <a:schemeClr val="tx1"/>
              </a:buClr>
            </a:pPr>
            <a:r>
              <a:rPr lang="en-US" dirty="0"/>
              <a:t>K: [</a:t>
            </a:r>
            <a:r>
              <a:rPr lang="en-US" dirty="0" err="1"/>
              <a:t>Ar</a:t>
            </a:r>
            <a:r>
              <a:rPr lang="en-US" dirty="0"/>
              <a:t>]4s</a:t>
            </a:r>
            <a:r>
              <a:rPr lang="en-US" baseline="30000" dirty="0"/>
              <a:t>1</a:t>
            </a:r>
          </a:p>
          <a:p>
            <a:pPr lvl="1">
              <a:buClr>
                <a:schemeClr val="tx1"/>
              </a:buClr>
              <a:buNone/>
            </a:pPr>
            <a:endParaRPr lang="en-US" sz="2100" b="1" i="1" dirty="0"/>
          </a:p>
          <a:p>
            <a:pPr>
              <a:buClr>
                <a:schemeClr val="tx1"/>
              </a:buClr>
            </a:pPr>
            <a:r>
              <a:rPr lang="en-US" b="1" i="1" dirty="0">
                <a:solidFill>
                  <a:schemeClr val="accent5"/>
                </a:solidFill>
              </a:rPr>
              <a:t> </a:t>
            </a:r>
            <a:r>
              <a:rPr lang="en-US" b="1" dirty="0">
                <a:solidFill>
                  <a:schemeClr val="accent5"/>
                </a:solidFill>
              </a:rPr>
              <a:t>2. flokkur:</a:t>
            </a:r>
          </a:p>
          <a:p>
            <a:pPr lvl="1">
              <a:buClr>
                <a:schemeClr val="tx1"/>
              </a:buClr>
            </a:pPr>
            <a:r>
              <a:rPr lang="en-US" dirty="0"/>
              <a:t>Be: [He]2s</a:t>
            </a:r>
            <a:r>
              <a:rPr lang="en-US" baseline="30000" dirty="0"/>
              <a:t>2</a:t>
            </a:r>
            <a:endParaRPr lang="en-US" dirty="0"/>
          </a:p>
          <a:p>
            <a:pPr lvl="1">
              <a:buClr>
                <a:schemeClr val="tx1"/>
              </a:buClr>
            </a:pPr>
            <a:r>
              <a:rPr lang="en-US" dirty="0"/>
              <a:t>Mg: [Ne]3s</a:t>
            </a:r>
            <a:r>
              <a:rPr lang="en-US" baseline="30000" dirty="0"/>
              <a:t>2</a:t>
            </a:r>
          </a:p>
          <a:p>
            <a:pPr lvl="1">
              <a:buClr>
                <a:schemeClr val="tx1"/>
              </a:buClr>
            </a:pPr>
            <a:r>
              <a:rPr lang="en-US" dirty="0"/>
              <a:t>Ca: [</a:t>
            </a:r>
            <a:r>
              <a:rPr lang="en-US" dirty="0" err="1"/>
              <a:t>Ar</a:t>
            </a:r>
            <a:r>
              <a:rPr lang="en-US" dirty="0"/>
              <a:t>]4s</a:t>
            </a:r>
            <a:r>
              <a:rPr lang="en-US" baseline="30000" dirty="0"/>
              <a:t>2</a:t>
            </a:r>
            <a:endParaRPr lang="en-US" dirty="0"/>
          </a:p>
          <a:p>
            <a:endParaRPr lang="en-US" dirty="0"/>
          </a:p>
        </p:txBody>
      </p:sp>
    </p:spTree>
    <p:extLst>
      <p:ext uri="{BB962C8B-B14F-4D97-AF65-F5344CB8AC3E}">
        <p14:creationId xmlns:p14="http://schemas.microsoft.com/office/powerpoint/2010/main" val="48271046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6.29</a:t>
            </a:r>
          </a:p>
        </p:txBody>
      </p:sp>
      <p:sp>
        <p:nvSpPr>
          <p:cNvPr id="7" name="Figure Legend"/>
          <p:cNvSpPr>
            <a:spLocks noGrp="1"/>
          </p:cNvSpPr>
          <p:nvPr>
            <p:ph idx="13"/>
          </p:nvPr>
        </p:nvSpPr>
        <p:spPr>
          <a:xfrm>
            <a:off x="628650" y="5316718"/>
            <a:ext cx="7886700" cy="873378"/>
          </a:xfrm>
        </p:spPr>
        <p:txBody>
          <a:bodyPr>
            <a:normAutofit/>
          </a:bodyPr>
          <a:lstStyle/>
          <a:p>
            <a:r>
              <a:rPr lang="en-US" sz="1600" dirty="0"/>
              <a:t>Þessi gerð lotukerfisins sýnir rafeindaskipan ysta hvolfs hvers frumefnis. Takið eftir að niður eftir hverjum flokki er skipanin oft svipuð.</a:t>
            </a:r>
          </a:p>
        </p:txBody>
      </p:sp>
      <p:pic>
        <p:nvPicPr>
          <p:cNvPr id="19458" name="Picture 2" descr="A periodic table, entitled, “Electron Configuration Table” is shown. The table includes the outer electron configuration information, atomic numbers, and element symbols for all elements. A square for the element hydrogen is pulled out beneath the table to provide detail. The blue shaded square includes the atomic number in the upper left corner, which is 1, the element symbol, H in the upper right corner, and the outer electron configuration in the lower, central portion of the square. For H, this is 1 s superscript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80131" y="955965"/>
            <a:ext cx="5394537" cy="4215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371283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a:t>
            </a:r>
          </a:p>
        </p:txBody>
      </p:sp>
      <p:sp>
        <p:nvSpPr>
          <p:cNvPr id="3" name="Content Placeholder 2"/>
          <p:cNvSpPr>
            <a:spLocks noGrp="1"/>
          </p:cNvSpPr>
          <p:nvPr>
            <p:ph idx="1"/>
          </p:nvPr>
        </p:nvSpPr>
        <p:spPr>
          <a:xfrm>
            <a:off x="628650" y="955965"/>
            <a:ext cx="7886700" cy="4266484"/>
          </a:xfrm>
        </p:spPr>
        <p:txBody>
          <a:bodyPr>
            <a:normAutofit/>
          </a:bodyPr>
          <a:lstStyle/>
          <a:p>
            <a:pPr>
              <a:buClr>
                <a:schemeClr val="tx1"/>
              </a:buClr>
            </a:pPr>
            <a:r>
              <a:rPr lang="en-US" dirty="0">
                <a:solidFill>
                  <a:schemeClr val="accent5"/>
                </a:solidFill>
              </a:rPr>
              <a:t>Frá og með </a:t>
            </a:r>
            <a:r>
              <a:rPr lang="en-US" b="1" dirty="0">
                <a:solidFill>
                  <a:schemeClr val="accent5"/>
                </a:solidFill>
              </a:rPr>
              <a:t>hliðarmálminum </a:t>
            </a:r>
            <a:r>
              <a:rPr lang="en-US" dirty="0">
                <a:solidFill>
                  <a:schemeClr val="accent5"/>
                </a:solidFill>
              </a:rPr>
              <a:t>skandíni (sætistala 21) bætast viðbótarrafeindir hver af annarri í 3</a:t>
            </a:r>
            <a:r>
              <a:rPr lang="en-US" i="1" dirty="0">
                <a:solidFill>
                  <a:schemeClr val="accent5"/>
                </a:solidFill>
              </a:rPr>
              <a:t>d</a:t>
            </a:r>
            <a:r>
              <a:rPr lang="en-US" dirty="0">
                <a:solidFill>
                  <a:schemeClr val="accent5"/>
                </a:solidFill>
              </a:rPr>
              <a:t> undirhvolf. </a:t>
            </a:r>
          </a:p>
          <a:p>
            <a:pPr>
              <a:buClr>
                <a:schemeClr val="tx1"/>
              </a:buClr>
            </a:pPr>
            <a:endParaRPr lang="en-US" dirty="0">
              <a:solidFill>
                <a:schemeClr val="accent5"/>
              </a:solidFill>
            </a:endParaRPr>
          </a:p>
          <a:p>
            <a:pPr>
              <a:buClr>
                <a:schemeClr val="tx1"/>
              </a:buClr>
            </a:pPr>
            <a:r>
              <a:rPr lang="en-US" dirty="0">
                <a:solidFill>
                  <a:schemeClr val="accent5"/>
                </a:solidFill>
              </a:rPr>
              <a:t> </a:t>
            </a:r>
            <a:r>
              <a:rPr lang="en-US" i="1" dirty="0">
                <a:solidFill>
                  <a:schemeClr val="accent5"/>
                </a:solidFill>
              </a:rPr>
              <a:t>d</a:t>
            </a:r>
            <a:r>
              <a:rPr lang="en-US" dirty="0">
                <a:solidFill>
                  <a:schemeClr val="accent5"/>
                </a:solidFill>
              </a:rPr>
              <a:t> undirhvolfin fyllast að hámarki með 10 rafeindum. </a:t>
            </a:r>
          </a:p>
          <a:p>
            <a:pPr lvl="1">
              <a:buClr>
                <a:schemeClr val="tx1"/>
              </a:buClr>
            </a:pPr>
            <a:r>
              <a:rPr lang="en-US" dirty="0"/>
              <a:t>Fyrir </a:t>
            </a:r>
            <a:r>
              <a:rPr lang="en-US" i="1" dirty="0"/>
              <a:t>l</a:t>
            </a:r>
            <a:r>
              <a:rPr lang="en-US" dirty="0"/>
              <a:t> = 2 [</a:t>
            </a:r>
            <a:r>
              <a:rPr lang="en-US" i="1" dirty="0"/>
              <a:t>d</a:t>
            </a:r>
            <a:r>
              <a:rPr lang="en-US" dirty="0"/>
              <a:t> svigrúm] eru 2</a:t>
            </a:r>
            <a:r>
              <a:rPr lang="en-US" i="1" dirty="0"/>
              <a:t>l</a:t>
            </a:r>
            <a:r>
              <a:rPr lang="en-US" dirty="0"/>
              <a:t> + 1 = 5 gildi á </a:t>
            </a:r>
            <a:r>
              <a:rPr lang="en-US" i="1" dirty="0"/>
              <a:t>m</a:t>
            </a:r>
            <a:r>
              <a:rPr lang="en-US" i="1" baseline="-25000" dirty="0"/>
              <a:t>l</a:t>
            </a:r>
            <a:r>
              <a:rPr lang="en-US" dirty="0"/>
              <a:t>.</a:t>
            </a:r>
          </a:p>
          <a:p>
            <a:pPr lvl="1">
              <a:buClr>
                <a:schemeClr val="tx1"/>
              </a:buClr>
            </a:pPr>
            <a:r>
              <a:rPr lang="en-US" dirty="0"/>
              <a:t>Fimm </a:t>
            </a:r>
            <a:r>
              <a:rPr lang="en-US" i="1" dirty="0"/>
              <a:t>d</a:t>
            </a:r>
            <a:r>
              <a:rPr lang="en-US" dirty="0"/>
              <a:t> svigrúm hafa samanlagt rými fyrir 10 rafeindir.</a:t>
            </a:r>
          </a:p>
          <a:p>
            <a:pPr>
              <a:buClr>
                <a:schemeClr val="tx1"/>
              </a:buClr>
            </a:pPr>
            <a:endParaRPr lang="en-US" dirty="0">
              <a:solidFill>
                <a:schemeClr val="accent5"/>
              </a:solidFill>
            </a:endParaRPr>
          </a:p>
          <a:p>
            <a:pPr>
              <a:buClr>
                <a:schemeClr val="tx1"/>
              </a:buClr>
            </a:pPr>
            <a:r>
              <a:rPr lang="en-US" dirty="0">
                <a:solidFill>
                  <a:schemeClr val="accent5"/>
                </a:solidFill>
              </a:rPr>
              <a:t> Eftir að 3</a:t>
            </a:r>
            <a:r>
              <a:rPr lang="en-US" i="1" dirty="0">
                <a:solidFill>
                  <a:schemeClr val="accent5"/>
                </a:solidFill>
              </a:rPr>
              <a:t>d</a:t>
            </a:r>
            <a:r>
              <a:rPr lang="en-US" dirty="0">
                <a:solidFill>
                  <a:schemeClr val="accent5"/>
                </a:solidFill>
              </a:rPr>
              <a:t> undirhvolfið er fyllt bætast rafeindir næst í 4</a:t>
            </a:r>
            <a:r>
              <a:rPr lang="en-US" i="1" dirty="0">
                <a:solidFill>
                  <a:schemeClr val="accent5"/>
                </a:solidFill>
              </a:rPr>
              <a:t>p </a:t>
            </a:r>
            <a:r>
              <a:rPr lang="en-US" dirty="0">
                <a:solidFill>
                  <a:schemeClr val="accent5"/>
                </a:solidFill>
              </a:rPr>
              <a:t>undirhvolf. </a:t>
            </a:r>
          </a:p>
          <a:p>
            <a:endParaRPr lang="en-US" dirty="0"/>
          </a:p>
        </p:txBody>
      </p:sp>
    </p:spTree>
    <p:extLst>
      <p:ext uri="{BB962C8B-B14F-4D97-AF65-F5344CB8AC3E}">
        <p14:creationId xmlns:p14="http://schemas.microsoft.com/office/powerpoint/2010/main" val="106834094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a:t>
            </a:r>
          </a:p>
        </p:txBody>
      </p:sp>
      <p:sp>
        <p:nvSpPr>
          <p:cNvPr id="3" name="Content Placeholder 2"/>
          <p:cNvSpPr>
            <a:spLocks noGrp="1"/>
          </p:cNvSpPr>
          <p:nvPr>
            <p:ph idx="1"/>
          </p:nvPr>
        </p:nvSpPr>
        <p:spPr>
          <a:xfrm>
            <a:off x="628650" y="955965"/>
            <a:ext cx="7886700" cy="4926361"/>
          </a:xfrm>
        </p:spPr>
        <p:txBody>
          <a:bodyPr>
            <a:normAutofit/>
          </a:bodyPr>
          <a:lstStyle/>
          <a:p>
            <a:pPr>
              <a:buClr>
                <a:schemeClr val="tx1"/>
              </a:buClr>
            </a:pPr>
            <a:r>
              <a:rPr lang="en-US" dirty="0">
                <a:solidFill>
                  <a:schemeClr val="accent5"/>
                </a:solidFill>
              </a:rPr>
              <a:t>Í tveimur lotum </a:t>
            </a:r>
            <a:r>
              <a:rPr lang="en-US" b="1" dirty="0">
                <a:solidFill>
                  <a:schemeClr val="accent5"/>
                </a:solidFill>
              </a:rPr>
              <a:t>innri hliðarmálma</a:t>
            </a:r>
            <a:r>
              <a:rPr lang="en-US" dirty="0">
                <a:solidFill>
                  <a:schemeClr val="accent5"/>
                </a:solidFill>
              </a:rPr>
              <a:t>, frá lantani (La) til lútetíns (Lu) og frá aktiníni (Ac) til lawrencíums (</a:t>
            </a:r>
            <a:r>
              <a:rPr lang="en-US" dirty="0" err="1">
                <a:solidFill>
                  <a:schemeClr val="accent5"/>
                </a:solidFill>
              </a:rPr>
              <a:t>Lr</a:t>
            </a:r>
            <a:r>
              <a:rPr lang="en-US" dirty="0">
                <a:solidFill>
                  <a:schemeClr val="accent5"/>
                </a:solidFill>
              </a:rPr>
              <a:t>).</a:t>
            </a:r>
          </a:p>
          <a:p>
            <a:pPr>
              <a:buClr>
                <a:schemeClr val="tx1"/>
              </a:buClr>
            </a:pPr>
            <a:endParaRPr lang="en-US" dirty="0">
              <a:solidFill>
                <a:schemeClr val="accent5"/>
              </a:solidFill>
            </a:endParaRPr>
          </a:p>
          <a:p>
            <a:pPr lvl="1">
              <a:buClr>
                <a:schemeClr val="tx1"/>
              </a:buClr>
            </a:pPr>
            <a:r>
              <a:rPr lang="en-US" dirty="0"/>
              <a:t>Rafeindum er bætt í </a:t>
            </a:r>
            <a:r>
              <a:rPr lang="en-US" i="1" dirty="0"/>
              <a:t>f</a:t>
            </a:r>
            <a:r>
              <a:rPr lang="en-US" dirty="0"/>
              <a:t> undirhvolf.</a:t>
            </a:r>
          </a:p>
          <a:p>
            <a:pPr lvl="1">
              <a:buClr>
                <a:schemeClr val="tx1"/>
              </a:buClr>
              <a:buNone/>
            </a:pPr>
            <a:endParaRPr lang="en-US" dirty="0"/>
          </a:p>
          <a:p>
            <a:pPr lvl="1">
              <a:buClr>
                <a:schemeClr val="tx1"/>
              </a:buClr>
            </a:pPr>
            <a:r>
              <a:rPr lang="en-US" dirty="0"/>
              <a:t>Fyrir </a:t>
            </a:r>
            <a:r>
              <a:rPr lang="en-US" i="1" dirty="0"/>
              <a:t>l</a:t>
            </a:r>
            <a:r>
              <a:rPr lang="en-US" dirty="0"/>
              <a:t> = 3 [</a:t>
            </a:r>
            <a:r>
              <a:rPr lang="en-US" i="1" dirty="0"/>
              <a:t>f</a:t>
            </a:r>
            <a:r>
              <a:rPr lang="en-US" dirty="0"/>
              <a:t> svigrúm] eru 2</a:t>
            </a:r>
            <a:r>
              <a:rPr lang="en-US" i="1" dirty="0"/>
              <a:t>l</a:t>
            </a:r>
            <a:r>
              <a:rPr lang="en-US" dirty="0"/>
              <a:t> + 1 = 7 gildi á </a:t>
            </a:r>
            <a:r>
              <a:rPr lang="en-US" i="1" dirty="0"/>
              <a:t>m</a:t>
            </a:r>
            <a:r>
              <a:rPr lang="en-US" i="1" baseline="-25000" dirty="0"/>
              <a:t>l</a:t>
            </a:r>
            <a:r>
              <a:rPr lang="en-US" dirty="0"/>
              <a:t>.</a:t>
            </a:r>
          </a:p>
          <a:p>
            <a:pPr lvl="1">
              <a:buClr>
                <a:schemeClr val="tx1"/>
              </a:buClr>
              <a:buNone/>
            </a:pPr>
            <a:endParaRPr lang="en-US" dirty="0"/>
          </a:p>
          <a:p>
            <a:pPr lvl="1">
              <a:buClr>
                <a:schemeClr val="tx1"/>
              </a:buClr>
            </a:pPr>
            <a:r>
              <a:rPr lang="en-US" dirty="0"/>
              <a:t>Sjö </a:t>
            </a:r>
            <a:r>
              <a:rPr lang="en-US" i="1" dirty="0"/>
              <a:t>f</a:t>
            </a:r>
            <a:r>
              <a:rPr lang="en-US" dirty="0"/>
              <a:t> svigrúm hafa samanlagt rými fyrir 14 rafeindir.</a:t>
            </a:r>
          </a:p>
        </p:txBody>
      </p:sp>
    </p:spTree>
    <p:extLst>
      <p:ext uri="{BB962C8B-B14F-4D97-AF65-F5344CB8AC3E}">
        <p14:creationId xmlns:p14="http://schemas.microsoft.com/office/powerpoint/2010/main" val="406516113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Undantekningar frá reglum um rafeindaskipan </a:t>
            </a:r>
          </a:p>
        </p:txBody>
      </p:sp>
      <p:sp>
        <p:nvSpPr>
          <p:cNvPr id="3" name="Content Placeholder 2"/>
          <p:cNvSpPr>
            <a:spLocks noGrp="1"/>
          </p:cNvSpPr>
          <p:nvPr>
            <p:ph idx="1"/>
          </p:nvPr>
        </p:nvSpPr>
        <p:spPr>
          <a:xfrm>
            <a:off x="628650" y="955965"/>
            <a:ext cx="7886700" cy="5171458"/>
          </a:xfrm>
        </p:spPr>
        <p:txBody>
          <a:bodyPr/>
          <a:lstStyle/>
          <a:p>
            <a:r>
              <a:rPr lang="en-US" dirty="0"/>
              <a:t>Nokkrar undantekningar eru frá röðinni sem undirhvolf fyllast í.</a:t>
            </a:r>
          </a:p>
          <a:p>
            <a:endParaRPr lang="en-US" dirty="0"/>
          </a:p>
          <a:p>
            <a:r>
              <a:rPr lang="en-US" dirty="0"/>
              <a:t> Dæmi: Cu og Cr</a:t>
            </a:r>
          </a:p>
          <a:p>
            <a:pPr lvl="1"/>
            <a:r>
              <a:rPr lang="en-US" dirty="0"/>
              <a:t>Aukinn stöðugleiki tengist hálffylltu eða fullfylltu d-undirhvolfi.</a:t>
            </a:r>
          </a:p>
          <a:p>
            <a:pPr lvl="1"/>
            <a:r>
              <a:rPr lang="en-US" dirty="0"/>
              <a:t>Rafeind færist úr 4s yfir í 3d-undirhvolfið til að ná þessum stöðugleika. </a:t>
            </a:r>
          </a:p>
          <a:p>
            <a:pPr lvl="1">
              <a:buClr>
                <a:schemeClr val="tx1"/>
              </a:buClr>
            </a:pPr>
            <a:r>
              <a:rPr lang="en-US" dirty="0"/>
              <a:t>Cu:</a:t>
            </a:r>
          </a:p>
          <a:p>
            <a:pPr lvl="2">
              <a:buClr>
                <a:schemeClr val="tx1"/>
              </a:buClr>
            </a:pPr>
            <a:r>
              <a:rPr lang="en-US" sz="1800" dirty="0">
                <a:solidFill>
                  <a:schemeClr val="accent5"/>
                </a:solidFill>
              </a:rPr>
              <a:t>Búist við: [</a:t>
            </a:r>
            <a:r>
              <a:rPr lang="en-US" sz="1800" dirty="0" err="1">
                <a:solidFill>
                  <a:schemeClr val="accent5"/>
                </a:solidFill>
              </a:rPr>
              <a:t>Ar</a:t>
            </a:r>
            <a:r>
              <a:rPr lang="en-US" sz="1800" dirty="0">
                <a:solidFill>
                  <a:schemeClr val="accent5"/>
                </a:solidFill>
              </a:rPr>
              <a:t>]4s</a:t>
            </a:r>
            <a:r>
              <a:rPr lang="en-US" sz="1800" baseline="30000" dirty="0">
                <a:solidFill>
                  <a:schemeClr val="accent5"/>
                </a:solidFill>
              </a:rPr>
              <a:t>2</a:t>
            </a:r>
            <a:r>
              <a:rPr lang="en-US" sz="1800" dirty="0">
                <a:solidFill>
                  <a:schemeClr val="accent5"/>
                </a:solidFill>
              </a:rPr>
              <a:t>3d</a:t>
            </a:r>
            <a:r>
              <a:rPr lang="en-US" sz="1800" baseline="30000" dirty="0">
                <a:solidFill>
                  <a:schemeClr val="accent5"/>
                </a:solidFill>
              </a:rPr>
              <a:t>9</a:t>
            </a:r>
          </a:p>
          <a:p>
            <a:pPr lvl="2">
              <a:buClr>
                <a:schemeClr val="tx1"/>
              </a:buClr>
            </a:pPr>
            <a:r>
              <a:rPr lang="en-US" sz="1800" dirty="0">
                <a:solidFill>
                  <a:schemeClr val="accent5"/>
                </a:solidFill>
              </a:rPr>
              <a:t>Raunverulegt: [</a:t>
            </a:r>
            <a:r>
              <a:rPr lang="en-US" sz="1800" dirty="0" err="1">
                <a:solidFill>
                  <a:schemeClr val="accent5"/>
                </a:solidFill>
              </a:rPr>
              <a:t>Ar</a:t>
            </a:r>
            <a:r>
              <a:rPr lang="en-US" sz="1800" dirty="0">
                <a:solidFill>
                  <a:schemeClr val="accent5"/>
                </a:solidFill>
              </a:rPr>
              <a:t>]4s</a:t>
            </a:r>
            <a:r>
              <a:rPr lang="en-US" sz="1800" baseline="30000" dirty="0">
                <a:solidFill>
                  <a:schemeClr val="accent5"/>
                </a:solidFill>
              </a:rPr>
              <a:t>1</a:t>
            </a:r>
            <a:r>
              <a:rPr lang="en-US" sz="1800" dirty="0">
                <a:solidFill>
                  <a:schemeClr val="accent5"/>
                </a:solidFill>
              </a:rPr>
              <a:t>3d</a:t>
            </a:r>
            <a:r>
              <a:rPr lang="en-US" sz="1800" baseline="30000" dirty="0">
                <a:solidFill>
                  <a:schemeClr val="accent5"/>
                </a:solidFill>
              </a:rPr>
              <a:t>10</a:t>
            </a:r>
            <a:endParaRPr lang="en-US" sz="1800" dirty="0">
              <a:solidFill>
                <a:schemeClr val="accent5"/>
              </a:solidFill>
            </a:endParaRPr>
          </a:p>
          <a:p>
            <a:pPr lvl="1">
              <a:buClr>
                <a:schemeClr val="tx1"/>
              </a:buClr>
            </a:pPr>
            <a:r>
              <a:rPr lang="en-US" dirty="0"/>
              <a:t>Cr</a:t>
            </a:r>
          </a:p>
          <a:p>
            <a:pPr lvl="2">
              <a:buClr>
                <a:schemeClr val="tx1"/>
              </a:buClr>
            </a:pPr>
            <a:r>
              <a:rPr lang="en-US" sz="1800" dirty="0">
                <a:solidFill>
                  <a:schemeClr val="accent5"/>
                </a:solidFill>
              </a:rPr>
              <a:t>Búist við: [</a:t>
            </a:r>
            <a:r>
              <a:rPr lang="en-US" sz="1800" dirty="0" err="1">
                <a:solidFill>
                  <a:schemeClr val="accent5"/>
                </a:solidFill>
              </a:rPr>
              <a:t>Ar</a:t>
            </a:r>
            <a:r>
              <a:rPr lang="en-US" sz="1800" dirty="0">
                <a:solidFill>
                  <a:schemeClr val="accent5"/>
                </a:solidFill>
              </a:rPr>
              <a:t>]4s</a:t>
            </a:r>
            <a:r>
              <a:rPr lang="en-US" sz="1800" baseline="30000" dirty="0">
                <a:solidFill>
                  <a:schemeClr val="accent5"/>
                </a:solidFill>
              </a:rPr>
              <a:t>2</a:t>
            </a:r>
            <a:r>
              <a:rPr lang="en-US" sz="1800" dirty="0">
                <a:solidFill>
                  <a:schemeClr val="accent5"/>
                </a:solidFill>
              </a:rPr>
              <a:t>3d</a:t>
            </a:r>
            <a:r>
              <a:rPr lang="en-US" sz="1800" baseline="30000" dirty="0">
                <a:solidFill>
                  <a:schemeClr val="accent5"/>
                </a:solidFill>
              </a:rPr>
              <a:t>4</a:t>
            </a:r>
          </a:p>
          <a:p>
            <a:pPr lvl="2">
              <a:buClr>
                <a:schemeClr val="tx1"/>
              </a:buClr>
            </a:pPr>
            <a:r>
              <a:rPr lang="en-US" sz="1800" dirty="0">
                <a:solidFill>
                  <a:schemeClr val="accent5"/>
                </a:solidFill>
              </a:rPr>
              <a:t>Raunverulegt: [</a:t>
            </a:r>
            <a:r>
              <a:rPr lang="en-US" sz="1800" dirty="0" err="1">
                <a:solidFill>
                  <a:schemeClr val="accent5"/>
                </a:solidFill>
              </a:rPr>
              <a:t>Ar</a:t>
            </a:r>
            <a:r>
              <a:rPr lang="en-US" sz="1800" dirty="0">
                <a:solidFill>
                  <a:schemeClr val="accent5"/>
                </a:solidFill>
              </a:rPr>
              <a:t>]4s</a:t>
            </a:r>
            <a:r>
              <a:rPr lang="en-US" sz="1800" baseline="30000" dirty="0">
                <a:solidFill>
                  <a:schemeClr val="accent5"/>
                </a:solidFill>
              </a:rPr>
              <a:t>1</a:t>
            </a:r>
            <a:r>
              <a:rPr lang="en-US" sz="1800" dirty="0">
                <a:solidFill>
                  <a:schemeClr val="accent5"/>
                </a:solidFill>
              </a:rPr>
              <a:t>3d</a:t>
            </a:r>
            <a:r>
              <a:rPr lang="en-US" sz="1800" baseline="30000" dirty="0">
                <a:solidFill>
                  <a:schemeClr val="accent5"/>
                </a:solidFill>
              </a:rPr>
              <a:t>5</a:t>
            </a:r>
            <a:endParaRPr lang="en-US" sz="1800" dirty="0">
              <a:solidFill>
                <a:schemeClr val="accent5"/>
              </a:solidFill>
            </a:endParaRPr>
          </a:p>
          <a:p>
            <a:pPr lvl="1"/>
            <a:endParaRPr lang="en-US" dirty="0"/>
          </a:p>
          <a:p>
            <a:endParaRPr lang="en-US" dirty="0"/>
          </a:p>
        </p:txBody>
      </p:sp>
    </p:spTree>
    <p:extLst>
      <p:ext uri="{BB962C8B-B14F-4D97-AF65-F5344CB8AC3E}">
        <p14:creationId xmlns:p14="http://schemas.microsoft.com/office/powerpoint/2010/main" val="147064341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p:txBody>
          <a:bodyPr/>
          <a:lstStyle/>
          <a:p>
            <a:r>
              <a:rPr lang="en-US" dirty="0"/>
              <a:t>Dæmi 6.10</a:t>
            </a:r>
          </a:p>
        </p:txBody>
      </p:sp>
      <p:pic>
        <p:nvPicPr>
          <p:cNvPr id="2" name="Figure" descr="This figure provides the electron configuration 1 s superscript 2 2 s superscript 2 2 p superscript 6 3 s superscript 2 3 p superscript 3. It includes a diagram with two individual squares followed by 3 connected squares, a single square, and another connected group of 3 squares all in a single row. The first square is labeled below as, “1 s.” The second is similarly labeled, “2 s.” The first group of connected squares is labeled below as, “2 p.” The square that follows is labeled, “3 s,” and the final group of three squares is labeled, “3 p.” All squares except the last group of three squares has a pair of half arrows: one pointing up and the other down. Each of the squares in the last group of 3 contains a single upward pointing arrow."/>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408008"/>
            <a:ext cx="7886700" cy="900011"/>
          </a:xfrm>
        </p:spPr>
      </p:pic>
      <p:sp>
        <p:nvSpPr>
          <p:cNvPr id="7" name="Figure Legend" hidden="1"/>
          <p:cNvSpPr>
            <a:spLocks noGrp="1"/>
          </p:cNvSpPr>
          <p:nvPr>
            <p:ph idx="13"/>
          </p:nvPr>
        </p:nvSpPr>
        <p:spPr/>
        <p:txBody>
          <a:bodyPr>
            <a:normAutofit/>
          </a:bodyPr>
          <a:lstStyle/>
          <a:p>
            <a:endParaRPr lang="en-US" sz="1600" dirty="0"/>
          </a:p>
        </p:txBody>
      </p:sp>
    </p:spTree>
    <p:extLst>
      <p:ext uri="{BB962C8B-B14F-4D97-AF65-F5344CB8AC3E}">
        <p14:creationId xmlns:p14="http://schemas.microsoft.com/office/powerpoint/2010/main" val="158237303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lotukerfið </a:t>
            </a:r>
          </a:p>
        </p:txBody>
      </p:sp>
      <p:sp>
        <p:nvSpPr>
          <p:cNvPr id="3" name="Content Placeholder 2"/>
          <p:cNvSpPr>
            <a:spLocks noGrp="1"/>
          </p:cNvSpPr>
          <p:nvPr>
            <p:ph idx="1"/>
          </p:nvPr>
        </p:nvSpPr>
        <p:spPr>
          <a:xfrm>
            <a:off x="628650" y="955965"/>
            <a:ext cx="7886700" cy="4832093"/>
          </a:xfrm>
        </p:spPr>
        <p:txBody>
          <a:bodyPr/>
          <a:lstStyle/>
          <a:p>
            <a:r>
              <a:rPr lang="en-US" dirty="0"/>
              <a:t>Lotukerfið raðar atómum þannig að frumefni með sömu efna- og eðliseiginleika eru í sama flokki. </a:t>
            </a:r>
          </a:p>
          <a:p>
            <a:endParaRPr lang="en-US" dirty="0"/>
          </a:p>
          <a:p>
            <a:r>
              <a:rPr lang="en-US" i="1" dirty="0"/>
              <a:t>Frumefni í sama flokki hafa svipaða gildisrafeindaskipan. </a:t>
            </a:r>
          </a:p>
          <a:p>
            <a:endParaRPr lang="en-US" dirty="0"/>
          </a:p>
          <a:p>
            <a:r>
              <a:rPr lang="en-US" dirty="0"/>
              <a:t>Gildisrafeindir gegna mikilvægasta hlutverkinu í efnahvörfum.</a:t>
            </a:r>
          </a:p>
          <a:p>
            <a:endParaRPr lang="en-US" dirty="0"/>
          </a:p>
          <a:p>
            <a:r>
              <a:rPr lang="en-US" dirty="0"/>
              <a:t>Þetta skýrir hvers vegna frumefni í sama flokki hafa svipaða efnahvarfsemi. </a:t>
            </a:r>
          </a:p>
          <a:p>
            <a:endParaRPr lang="en-US" dirty="0"/>
          </a:p>
        </p:txBody>
      </p:sp>
    </p:spTree>
    <p:extLst>
      <p:ext uri="{BB962C8B-B14F-4D97-AF65-F5344CB8AC3E}">
        <p14:creationId xmlns:p14="http://schemas.microsoft.com/office/powerpoint/2010/main" val="26515857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lotukerfið </a:t>
            </a:r>
          </a:p>
        </p:txBody>
      </p:sp>
      <p:sp>
        <p:nvSpPr>
          <p:cNvPr id="3" name="Content Placeholder 2"/>
          <p:cNvSpPr>
            <a:spLocks noGrp="1"/>
          </p:cNvSpPr>
          <p:nvPr>
            <p:ph idx="1"/>
          </p:nvPr>
        </p:nvSpPr>
        <p:spPr>
          <a:xfrm>
            <a:off x="628650" y="955965"/>
            <a:ext cx="7886700" cy="4530435"/>
          </a:xfrm>
        </p:spPr>
        <p:txBody>
          <a:bodyPr/>
          <a:lstStyle/>
          <a:p>
            <a:pPr>
              <a:buClr>
                <a:schemeClr val="tx1"/>
              </a:buClr>
            </a:pPr>
            <a:r>
              <a:rPr lang="en-US" b="1" dirty="0">
                <a:solidFill>
                  <a:schemeClr val="accent5"/>
                </a:solidFill>
              </a:rPr>
              <a:t>Aðalflokksfrumefni eða</a:t>
            </a:r>
            <a:r>
              <a:rPr lang="en-US" dirty="0">
                <a:solidFill>
                  <a:schemeClr val="accent5"/>
                </a:solidFill>
              </a:rPr>
              <a:t> </a:t>
            </a:r>
            <a:r>
              <a:rPr lang="en-US" b="1" dirty="0">
                <a:solidFill>
                  <a:schemeClr val="accent5"/>
                </a:solidFill>
              </a:rPr>
              <a:t>dæmigerð frumefni</a:t>
            </a:r>
            <a:r>
              <a:rPr lang="en-US" dirty="0">
                <a:solidFill>
                  <a:schemeClr val="accent5"/>
                </a:solidFill>
              </a:rPr>
              <a:t> eru þau þar sem síðasta rafeindin sem bætist við fer inn í </a:t>
            </a:r>
            <a:r>
              <a:rPr lang="en-US" i="1" dirty="0">
                <a:solidFill>
                  <a:schemeClr val="accent5"/>
                </a:solidFill>
              </a:rPr>
              <a:t>s</a:t>
            </a:r>
            <a:r>
              <a:rPr lang="en-US" dirty="0">
                <a:solidFill>
                  <a:schemeClr val="accent5"/>
                </a:solidFill>
              </a:rPr>
              <a:t>- eða </a:t>
            </a:r>
            <a:r>
              <a:rPr lang="en-US" i="1" dirty="0">
                <a:solidFill>
                  <a:schemeClr val="accent5"/>
                </a:solidFill>
              </a:rPr>
              <a:t>p</a:t>
            </a:r>
            <a:r>
              <a:rPr lang="en-US" dirty="0">
                <a:solidFill>
                  <a:schemeClr val="accent5"/>
                </a:solidFill>
              </a:rPr>
              <a:t>-svigrúm í ysta hvolfinu.</a:t>
            </a:r>
          </a:p>
          <a:p>
            <a:pPr>
              <a:buClr>
                <a:schemeClr val="tx1"/>
              </a:buClr>
            </a:pPr>
            <a:endParaRPr lang="en-US" dirty="0">
              <a:solidFill>
                <a:schemeClr val="accent5"/>
              </a:solidFill>
            </a:endParaRPr>
          </a:p>
          <a:p>
            <a:pPr>
              <a:buClr>
                <a:schemeClr val="tx1"/>
              </a:buClr>
            </a:pPr>
            <a:r>
              <a:rPr lang="en-US" dirty="0"/>
              <a:t>Gildisrafeindir aðalflokkafrumefna eru þær sem hafa hæsta </a:t>
            </a:r>
            <a:r>
              <a:rPr lang="en-US" i="1" dirty="0"/>
              <a:t>n</a:t>
            </a:r>
            <a:r>
              <a:rPr lang="en-US" dirty="0"/>
              <a:t> hvolfi.</a:t>
            </a:r>
          </a:p>
          <a:p>
            <a:pPr lvl="1">
              <a:buClr>
                <a:schemeClr val="tx1"/>
              </a:buClr>
            </a:pPr>
            <a:endParaRPr lang="en-US" sz="2100" dirty="0"/>
          </a:p>
          <a:p>
            <a:pPr>
              <a:buClr>
                <a:schemeClr val="tx1"/>
              </a:buClr>
            </a:pPr>
            <a:r>
              <a:rPr lang="en-US" dirty="0"/>
              <a:t>Dæmi: gallín (Ga): [</a:t>
            </a:r>
            <a:r>
              <a:rPr lang="en-US" dirty="0" err="1"/>
              <a:t>Ar</a:t>
            </a:r>
            <a:r>
              <a:rPr lang="en-US" dirty="0"/>
              <a:t>]4s</a:t>
            </a:r>
            <a:r>
              <a:rPr lang="en-US" baseline="30000" dirty="0"/>
              <a:t>2</a:t>
            </a:r>
            <a:r>
              <a:rPr lang="en-US" dirty="0"/>
              <a:t>3d</a:t>
            </a:r>
            <a:r>
              <a:rPr lang="en-US" baseline="30000" dirty="0"/>
              <a:t>10</a:t>
            </a:r>
            <a:r>
              <a:rPr lang="en-US" dirty="0"/>
              <a:t>4p</a:t>
            </a:r>
            <a:r>
              <a:rPr lang="en-US" baseline="30000" dirty="0"/>
              <a:t>1</a:t>
            </a:r>
            <a:endParaRPr lang="en-US" dirty="0"/>
          </a:p>
          <a:p>
            <a:pPr lvl="1">
              <a:buClr>
                <a:schemeClr val="tx1"/>
              </a:buClr>
            </a:pPr>
            <a:r>
              <a:rPr lang="en-US" dirty="0">
                <a:solidFill>
                  <a:schemeClr val="accent5"/>
                </a:solidFill>
              </a:rPr>
              <a:t>Ga hefur þrjár gildisrafeindir (4s</a:t>
            </a:r>
            <a:r>
              <a:rPr lang="en-US" baseline="30000" dirty="0">
                <a:solidFill>
                  <a:schemeClr val="accent5"/>
                </a:solidFill>
              </a:rPr>
              <a:t>2 </a:t>
            </a:r>
            <a:r>
              <a:rPr lang="en-US" dirty="0">
                <a:solidFill>
                  <a:schemeClr val="accent5"/>
                </a:solidFill>
              </a:rPr>
              <a:t>og 4p</a:t>
            </a:r>
            <a:r>
              <a:rPr lang="en-US" baseline="30000" dirty="0">
                <a:solidFill>
                  <a:schemeClr val="accent5"/>
                </a:solidFill>
              </a:rPr>
              <a:t>1</a:t>
            </a:r>
            <a:r>
              <a:rPr lang="en-US" dirty="0">
                <a:solidFill>
                  <a:schemeClr val="accent5"/>
                </a:solidFill>
              </a:rPr>
              <a:t>).</a:t>
            </a:r>
          </a:p>
          <a:p>
            <a:pPr lvl="1">
              <a:buClr>
                <a:schemeClr val="tx1"/>
              </a:buClr>
            </a:pPr>
            <a:r>
              <a:rPr lang="en-US" dirty="0">
                <a:solidFill>
                  <a:schemeClr val="accent5"/>
                </a:solidFill>
              </a:rPr>
              <a:t>Fullfyllta </a:t>
            </a:r>
            <a:r>
              <a:rPr lang="en-US" i="1" dirty="0">
                <a:solidFill>
                  <a:schemeClr val="accent5"/>
                </a:solidFill>
              </a:rPr>
              <a:t>3d</a:t>
            </a:r>
            <a:r>
              <a:rPr lang="en-US" dirty="0">
                <a:solidFill>
                  <a:schemeClr val="accent5"/>
                </a:solidFill>
              </a:rPr>
              <a:t> svigrúm teljast til innri rafeinda en ekki gildisrafeinda.</a:t>
            </a:r>
          </a:p>
        </p:txBody>
      </p:sp>
    </p:spTree>
    <p:extLst>
      <p:ext uri="{BB962C8B-B14F-4D97-AF65-F5344CB8AC3E}">
        <p14:creationId xmlns:p14="http://schemas.microsoft.com/office/powerpoint/2010/main" val="332955370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Rafeindaskipanir og lotukerfið </a:t>
            </a:r>
          </a:p>
        </p:txBody>
      </p:sp>
      <p:sp>
        <p:nvSpPr>
          <p:cNvPr id="3" name="Content Placeholder 2"/>
          <p:cNvSpPr>
            <a:spLocks noGrp="1"/>
          </p:cNvSpPr>
          <p:nvPr>
            <p:ph idx="1"/>
          </p:nvPr>
        </p:nvSpPr>
        <p:spPr>
          <a:xfrm>
            <a:off x="628650" y="955965"/>
            <a:ext cx="7886700" cy="5162031"/>
          </a:xfrm>
        </p:spPr>
        <p:txBody>
          <a:bodyPr/>
          <a:lstStyle/>
          <a:p>
            <a:r>
              <a:rPr lang="en-US" b="1" dirty="0"/>
              <a:t>Hliðarefni eða hliðarmálmar </a:t>
            </a:r>
            <a:r>
              <a:rPr lang="en-US" dirty="0"/>
              <a:t>eru málmkennd frumefni þar sem síðasta rafeindin sem bætist við fer inn á</a:t>
            </a:r>
            <a:r>
              <a:rPr lang="en-US" i="1" dirty="0"/>
              <a:t> d </a:t>
            </a:r>
            <a:r>
              <a:rPr lang="en-US" dirty="0"/>
              <a:t>svigrúmi. </a:t>
            </a:r>
          </a:p>
          <a:p>
            <a:endParaRPr lang="en-US" dirty="0"/>
          </a:p>
          <a:p>
            <a:r>
              <a:rPr lang="en-US" dirty="0"/>
              <a:t>Gildisrafeindirnar (þær sem bætast við eftir síðustu rafeindaskipan eðalgass) í þessum frumefnum eru meðal annars </a:t>
            </a:r>
            <a:r>
              <a:rPr lang="en-US" i="1" dirty="0"/>
              <a:t>ns</a:t>
            </a:r>
            <a:r>
              <a:rPr lang="en-US" dirty="0"/>
              <a:t> og (</a:t>
            </a:r>
            <a:r>
              <a:rPr lang="en-US" i="1" dirty="0"/>
              <a:t>n</a:t>
            </a:r>
            <a:r>
              <a:rPr lang="en-US" dirty="0"/>
              <a:t> – 1)</a:t>
            </a:r>
            <a:r>
              <a:rPr lang="en-US" i="1" dirty="0"/>
              <a:t>d</a:t>
            </a:r>
            <a:r>
              <a:rPr lang="en-US" dirty="0"/>
              <a:t> rafeindir. </a:t>
            </a:r>
          </a:p>
          <a:p>
            <a:endParaRPr lang="en-US" dirty="0"/>
          </a:p>
          <a:p>
            <a:r>
              <a:rPr lang="en-US" dirty="0"/>
              <a:t>Dæmi: Vanadín (V): </a:t>
            </a:r>
            <a:r>
              <a:rPr lang="en-US" dirty="0">
                <a:solidFill>
                  <a:schemeClr val="tx1"/>
                </a:solidFill>
              </a:rPr>
              <a:t>[</a:t>
            </a:r>
            <a:r>
              <a:rPr lang="en-US" dirty="0" err="1">
                <a:solidFill>
                  <a:schemeClr val="tx1"/>
                </a:solidFill>
              </a:rPr>
              <a:t>Ar</a:t>
            </a:r>
            <a:r>
              <a:rPr lang="en-US" dirty="0">
                <a:solidFill>
                  <a:schemeClr val="tx1"/>
                </a:solidFill>
              </a:rPr>
              <a:t>]4s</a:t>
            </a:r>
            <a:r>
              <a:rPr lang="en-US" baseline="30000" dirty="0">
                <a:solidFill>
                  <a:schemeClr val="tx1"/>
                </a:solidFill>
              </a:rPr>
              <a:t>2</a:t>
            </a:r>
            <a:r>
              <a:rPr lang="en-US" dirty="0">
                <a:solidFill>
                  <a:schemeClr val="tx1"/>
                </a:solidFill>
              </a:rPr>
              <a:t>3d</a:t>
            </a:r>
            <a:r>
              <a:rPr lang="en-US" baseline="30000" dirty="0">
                <a:solidFill>
                  <a:schemeClr val="tx1"/>
                </a:solidFill>
              </a:rPr>
              <a:t>3</a:t>
            </a:r>
            <a:endParaRPr lang="en-US" dirty="0">
              <a:solidFill>
                <a:schemeClr val="tx1"/>
              </a:solidFill>
            </a:endParaRPr>
          </a:p>
          <a:p>
            <a:pPr lvl="1">
              <a:buClr>
                <a:schemeClr val="tx1"/>
              </a:buClr>
            </a:pPr>
            <a:r>
              <a:rPr lang="en-US" dirty="0">
                <a:solidFill>
                  <a:schemeClr val="accent5"/>
                </a:solidFill>
              </a:rPr>
              <a:t>V hefur fimm gildisrafeindir (4s</a:t>
            </a:r>
            <a:r>
              <a:rPr lang="en-US" baseline="30000" dirty="0">
                <a:solidFill>
                  <a:schemeClr val="accent5"/>
                </a:solidFill>
              </a:rPr>
              <a:t>2 </a:t>
            </a:r>
            <a:r>
              <a:rPr lang="en-US" dirty="0">
                <a:solidFill>
                  <a:schemeClr val="accent5"/>
                </a:solidFill>
              </a:rPr>
              <a:t>og 3d</a:t>
            </a:r>
            <a:r>
              <a:rPr lang="en-US" baseline="30000" dirty="0">
                <a:solidFill>
                  <a:schemeClr val="accent5"/>
                </a:solidFill>
              </a:rPr>
              <a:t>3</a:t>
            </a:r>
            <a:r>
              <a:rPr lang="en-US" dirty="0">
                <a:solidFill>
                  <a:schemeClr val="accent5"/>
                </a:solidFill>
              </a:rPr>
              <a:t>).</a:t>
            </a:r>
          </a:p>
          <a:p>
            <a:endParaRPr lang="en-US" dirty="0"/>
          </a:p>
        </p:txBody>
      </p:sp>
    </p:spTree>
    <p:extLst>
      <p:ext uri="{BB962C8B-B14F-4D97-AF65-F5344CB8AC3E}">
        <p14:creationId xmlns:p14="http://schemas.microsoft.com/office/powerpoint/2010/main" val="201587696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 og lotukerfið </a:t>
            </a:r>
          </a:p>
        </p:txBody>
      </p:sp>
      <p:sp>
        <p:nvSpPr>
          <p:cNvPr id="3" name="Content Placeholder 2"/>
          <p:cNvSpPr>
            <a:spLocks noGrp="1"/>
          </p:cNvSpPr>
          <p:nvPr>
            <p:ph idx="1"/>
          </p:nvPr>
        </p:nvSpPr>
        <p:spPr>
          <a:xfrm>
            <a:off x="628650" y="955965"/>
            <a:ext cx="7886700" cy="4690691"/>
          </a:xfrm>
        </p:spPr>
        <p:txBody>
          <a:bodyPr/>
          <a:lstStyle/>
          <a:p>
            <a:pPr>
              <a:buClr>
                <a:schemeClr val="tx1"/>
              </a:buClr>
            </a:pPr>
            <a:r>
              <a:rPr lang="en-US" b="1" dirty="0">
                <a:solidFill>
                  <a:schemeClr val="accent5"/>
                </a:solidFill>
              </a:rPr>
              <a:t>Innri hliðarmálmar </a:t>
            </a:r>
            <a:r>
              <a:rPr lang="en-US" dirty="0">
                <a:solidFill>
                  <a:schemeClr val="accent5"/>
                </a:solidFill>
              </a:rPr>
              <a:t>eru málmkennd frumefni þar sem síðasta rafeindin sem bætist við situr á </a:t>
            </a:r>
            <a:r>
              <a:rPr lang="en-US" i="1" dirty="0">
                <a:solidFill>
                  <a:schemeClr val="accent5"/>
                </a:solidFill>
              </a:rPr>
              <a:t>f</a:t>
            </a:r>
            <a:r>
              <a:rPr lang="en-US" dirty="0">
                <a:solidFill>
                  <a:schemeClr val="accent5"/>
                </a:solidFill>
              </a:rPr>
              <a:t> svigrúmi. </a:t>
            </a:r>
          </a:p>
          <a:p>
            <a:pPr>
              <a:buClr>
                <a:schemeClr val="tx1"/>
              </a:buClr>
            </a:pPr>
            <a:endParaRPr lang="en-US" dirty="0">
              <a:solidFill>
                <a:schemeClr val="accent5"/>
              </a:solidFill>
            </a:endParaRPr>
          </a:p>
          <a:p>
            <a:pPr>
              <a:buClr>
                <a:schemeClr val="tx1"/>
              </a:buClr>
            </a:pPr>
            <a:r>
              <a:rPr lang="en-US" dirty="0"/>
              <a:t>Gildisrafeindirnar (þær sem bætast við eftir síðustu rafeindaskipan eðalgass) í þessum frumefnum eru meðal annars </a:t>
            </a:r>
            <a:r>
              <a:rPr lang="en-US" i="1" dirty="0"/>
              <a:t>ns, </a:t>
            </a:r>
            <a:r>
              <a:rPr lang="en-US" dirty="0"/>
              <a:t>(</a:t>
            </a:r>
            <a:r>
              <a:rPr lang="en-US" i="1" dirty="0"/>
              <a:t>n</a:t>
            </a:r>
            <a:r>
              <a:rPr lang="en-US" dirty="0"/>
              <a:t> – 2)</a:t>
            </a:r>
            <a:r>
              <a:rPr lang="en-US" i="1" dirty="0"/>
              <a:t>f, </a:t>
            </a:r>
            <a:r>
              <a:rPr lang="en-US" dirty="0"/>
              <a:t>og, ef þær eru til staðar, (</a:t>
            </a:r>
            <a:r>
              <a:rPr lang="en-US" i="1" dirty="0"/>
              <a:t>n</a:t>
            </a:r>
            <a:r>
              <a:rPr lang="en-US" dirty="0"/>
              <a:t> – 1)</a:t>
            </a:r>
            <a:r>
              <a:rPr lang="en-US" i="1" dirty="0"/>
              <a:t>d </a:t>
            </a:r>
            <a:r>
              <a:rPr lang="en-US" dirty="0"/>
              <a:t>undirhvolfum.</a:t>
            </a:r>
          </a:p>
          <a:p>
            <a:pPr lvl="1">
              <a:buClr>
                <a:schemeClr val="tx1"/>
              </a:buClr>
              <a:buNone/>
            </a:pPr>
            <a:endParaRPr lang="en-US" sz="2100" b="1" dirty="0"/>
          </a:p>
          <a:p>
            <a:pPr>
              <a:buClr>
                <a:schemeClr val="tx1"/>
              </a:buClr>
            </a:pPr>
            <a:r>
              <a:rPr lang="en-US" dirty="0"/>
              <a:t>Dæmi: prómeþíum (Pm): [</a:t>
            </a:r>
            <a:r>
              <a:rPr lang="en-US" dirty="0" err="1"/>
              <a:t>Ar</a:t>
            </a:r>
            <a:r>
              <a:rPr lang="en-US" dirty="0"/>
              <a:t>]6s</a:t>
            </a:r>
            <a:r>
              <a:rPr lang="en-US" baseline="30000" dirty="0"/>
              <a:t>2</a:t>
            </a:r>
            <a:r>
              <a:rPr lang="en-US" dirty="0"/>
              <a:t>4f</a:t>
            </a:r>
            <a:r>
              <a:rPr lang="en-US" baseline="30000" dirty="0"/>
              <a:t>5</a:t>
            </a:r>
            <a:endParaRPr lang="en-US" dirty="0"/>
          </a:p>
          <a:p>
            <a:pPr lvl="1">
              <a:buClr>
                <a:schemeClr val="tx1"/>
              </a:buClr>
            </a:pPr>
            <a:r>
              <a:rPr lang="en-US" dirty="0">
                <a:solidFill>
                  <a:schemeClr val="accent5"/>
                </a:solidFill>
              </a:rPr>
              <a:t>Pm hefur sjö gildisrafeindir (6s</a:t>
            </a:r>
            <a:r>
              <a:rPr lang="en-US" baseline="30000" dirty="0">
                <a:solidFill>
                  <a:schemeClr val="accent5"/>
                </a:solidFill>
              </a:rPr>
              <a:t>2 </a:t>
            </a:r>
            <a:r>
              <a:rPr lang="en-US" dirty="0">
                <a:solidFill>
                  <a:schemeClr val="accent5"/>
                </a:solidFill>
              </a:rPr>
              <a:t>og 4f</a:t>
            </a:r>
            <a:r>
              <a:rPr lang="en-US" baseline="30000" dirty="0">
                <a:solidFill>
                  <a:schemeClr val="accent5"/>
                </a:solidFill>
              </a:rPr>
              <a:t>5</a:t>
            </a:r>
            <a:r>
              <a:rPr lang="en-US" dirty="0">
                <a:solidFill>
                  <a:schemeClr val="accent5"/>
                </a:solidFill>
              </a:rPr>
              <a:t>).</a:t>
            </a:r>
          </a:p>
        </p:txBody>
      </p:sp>
    </p:spTree>
    <p:extLst>
      <p:ext uri="{BB962C8B-B14F-4D97-AF65-F5344CB8AC3E}">
        <p14:creationId xmlns:p14="http://schemas.microsoft.com/office/powerpoint/2010/main" val="28009036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 jóna</a:t>
            </a:r>
          </a:p>
        </p:txBody>
      </p:sp>
      <p:sp>
        <p:nvSpPr>
          <p:cNvPr id="3" name="Content Placeholder 2"/>
          <p:cNvSpPr>
            <a:spLocks noGrp="1"/>
          </p:cNvSpPr>
          <p:nvPr>
            <p:ph idx="1"/>
          </p:nvPr>
        </p:nvSpPr>
        <p:spPr>
          <a:xfrm>
            <a:off x="628650" y="955965"/>
            <a:ext cx="7886700" cy="5039482"/>
          </a:xfrm>
        </p:spPr>
        <p:txBody>
          <a:bodyPr/>
          <a:lstStyle/>
          <a:p>
            <a:r>
              <a:rPr lang="en-US" dirty="0"/>
              <a:t>Rifjum upp að jónir myndast þegar atóm taka til sín eða missa rafeindir.</a:t>
            </a:r>
          </a:p>
          <a:p>
            <a:endParaRPr lang="en-US" dirty="0"/>
          </a:p>
          <a:p>
            <a:r>
              <a:rPr lang="en-US" dirty="0"/>
              <a:t/>
            </a:r>
            <a:r>
              <a:rPr lang="en-US" b="1" dirty="0"/>
              <a:t>katjón</a:t>
            </a:r>
            <a:r>
              <a:rPr lang="en-US" dirty="0"/>
              <a:t> (jákvætt hlaðin jón) myndast þegar ein eða fleiri rafeindir eru fjarlægðar úr atómi. </a:t>
            </a:r>
          </a:p>
          <a:p>
            <a:endParaRPr lang="en-US" dirty="0"/>
          </a:p>
          <a:p>
            <a:pPr lvl="1"/>
            <a:r>
              <a:rPr lang="en-US" dirty="0"/>
              <a:t>Hjá </a:t>
            </a:r>
            <a:r>
              <a:rPr lang="en-US" i="1" dirty="0"/>
              <a:t>aðalflokksfrumefni</a:t>
            </a:r>
            <a:r>
              <a:rPr lang="en-US" dirty="0"/>
              <a:t>, eru rafeindirnar sem bættust síðast við þær fyrstu sem eru fjarlægðar. </a:t>
            </a:r>
          </a:p>
          <a:p>
            <a:pPr lvl="1"/>
            <a:endParaRPr lang="en-US" dirty="0"/>
          </a:p>
          <a:p>
            <a:pPr lvl="1"/>
            <a:r>
              <a:rPr lang="en-US" dirty="0"/>
              <a:t>Hjá </a:t>
            </a:r>
            <a:r>
              <a:rPr lang="en-US" i="1" dirty="0"/>
              <a:t>hliðarmálmum og innri hliðarmálmum</a:t>
            </a:r>
            <a:r>
              <a:rPr lang="en-US" dirty="0"/>
              <a:t>, tapast rafeindirnar á hæsta ns svigrúminu fyrst og síðan eru (</a:t>
            </a:r>
            <a:r>
              <a:rPr lang="en-US" i="1" dirty="0"/>
              <a:t>n</a:t>
            </a:r>
            <a:r>
              <a:rPr lang="en-US" dirty="0"/>
              <a:t> – 1)d eða (</a:t>
            </a:r>
            <a:r>
              <a:rPr lang="en-US" i="1" dirty="0"/>
              <a:t>n</a:t>
            </a:r>
            <a:r>
              <a:rPr lang="en-US" dirty="0"/>
              <a:t> – 2)f rafeindirnar fjarlægðar.</a:t>
            </a:r>
          </a:p>
          <a:p>
            <a:endParaRPr lang="en-US" dirty="0"/>
          </a:p>
        </p:txBody>
      </p:sp>
    </p:spTree>
    <p:extLst>
      <p:ext uri="{BB962C8B-B14F-4D97-AF65-F5344CB8AC3E}">
        <p14:creationId xmlns:p14="http://schemas.microsoft.com/office/powerpoint/2010/main" val="227388319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Rafeindaskipan jóna</a:t>
            </a:r>
          </a:p>
        </p:txBody>
      </p:sp>
      <p:sp>
        <p:nvSpPr>
          <p:cNvPr id="3" name="Content Placeholder 2"/>
          <p:cNvSpPr>
            <a:spLocks noGrp="1"/>
          </p:cNvSpPr>
          <p:nvPr>
            <p:ph idx="1"/>
          </p:nvPr>
        </p:nvSpPr>
        <p:spPr>
          <a:xfrm>
            <a:off x="628650" y="955965"/>
            <a:ext cx="7886700" cy="4992348"/>
          </a:xfrm>
        </p:spPr>
        <p:txBody>
          <a:bodyPr/>
          <a:lstStyle/>
          <a:p>
            <a:r>
              <a:rPr lang="en-US" dirty="0"/>
              <a:t/>
            </a:r>
            <a:r>
              <a:rPr lang="en-US" b="1" dirty="0"/>
              <a:t>anjón </a:t>
            </a:r>
            <a:r>
              <a:rPr lang="en-US" dirty="0"/>
              <a:t>(neikvætt hlaðin jón) myndast þegar einni eða fleiri rafeindum er bætt við móðuratóm. </a:t>
            </a:r>
          </a:p>
          <a:p>
            <a:pPr lvl="1"/>
            <a:r>
              <a:rPr lang="en-US" dirty="0"/>
              <a:t>Rafeindunum er bætt við í þeirri röð sem spáð er fyrir um með </a:t>
            </a:r>
            <a:r>
              <a:rPr lang="en-US" dirty="0" err="1"/>
              <a:t>Aufbau</a:t>
            </a:r>
            <a:r>
              <a:rPr lang="en-US" dirty="0"/>
              <a:t>-reglunni.</a:t>
            </a:r>
          </a:p>
          <a:p>
            <a:endParaRPr lang="en-US" dirty="0"/>
          </a:p>
        </p:txBody>
      </p:sp>
    </p:spTree>
    <p:extLst>
      <p:ext uri="{BB962C8B-B14F-4D97-AF65-F5344CB8AC3E}">
        <p14:creationId xmlns:p14="http://schemas.microsoft.com/office/powerpoint/2010/main" val="924437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6.11</a:t>
            </a:r>
          </a:p>
        </p:txBody>
      </p:sp>
      <p:sp>
        <p:nvSpPr>
          <p:cNvPr id="3" name="Content Placeholder 2"/>
          <p:cNvSpPr>
            <a:spLocks noGrp="1"/>
          </p:cNvSpPr>
          <p:nvPr>
            <p:ph idx="1"/>
          </p:nvPr>
        </p:nvSpPr>
        <p:spPr>
          <a:xfrm>
            <a:off x="628650" y="955965"/>
            <a:ext cx="7886700" cy="5030056"/>
          </a:xfrm>
        </p:spPr>
        <p:txBody>
          <a:bodyPr/>
          <a:lstStyle/>
          <a:p>
            <a:pPr marL="0" indent="0">
              <a:buNone/>
            </a:pPr>
            <a:r>
              <a:rPr lang="en-US" sz="2000" b="1" dirty="0"/>
              <a:t>Að spá fyrir um rafeindaskipan jóna</a:t>
            </a:r>
            <a:endParaRPr lang="en-US" sz="2000" dirty="0"/>
          </a:p>
          <a:p>
            <a:r>
              <a:rPr lang="en-US" sz="2000" dirty="0"/>
              <a:t>Hver er rafeindaskipan:</a:t>
            </a:r>
          </a:p>
          <a:p>
            <a:pPr marL="0" indent="0">
              <a:buNone/>
            </a:pPr>
            <a:r>
              <a:rPr lang="en-US" sz="2000" dirty="0"/>
              <a:t>(a) Na</a:t>
            </a:r>
            <a:r>
              <a:rPr lang="en-US" sz="2000" baseline="30000" dirty="0"/>
              <a:t>+</a:t>
            </a:r>
            <a:endParaRPr lang="en-US" sz="2000" dirty="0"/>
          </a:p>
          <a:p>
            <a:pPr marL="0" indent="0">
              <a:buNone/>
            </a:pPr>
            <a:r>
              <a:rPr lang="en-US" sz="2000" dirty="0"/>
              <a:t>(b) P</a:t>
            </a:r>
            <a:r>
              <a:rPr lang="en-US" sz="2000" baseline="30000" dirty="0"/>
              <a:t>3–</a:t>
            </a:r>
            <a:endParaRPr lang="en-US" sz="2000" dirty="0"/>
          </a:p>
          <a:p>
            <a:pPr marL="0" indent="0">
              <a:buNone/>
            </a:pPr>
            <a:r>
              <a:rPr lang="en-US" sz="2000" dirty="0"/>
              <a:t>(c) Al</a:t>
            </a:r>
            <a:r>
              <a:rPr lang="en-US" sz="2000" baseline="30000" dirty="0"/>
              <a:t>2+</a:t>
            </a:r>
            <a:endParaRPr lang="en-US" sz="2000" dirty="0"/>
          </a:p>
          <a:p>
            <a:pPr marL="0" indent="0">
              <a:buNone/>
            </a:pPr>
            <a:r>
              <a:rPr lang="en-US" sz="2000" dirty="0"/>
              <a:t>(d) Fe</a:t>
            </a:r>
            <a:r>
              <a:rPr lang="en-US" sz="2000" baseline="30000" dirty="0"/>
              <a:t>2+</a:t>
            </a:r>
            <a:endParaRPr lang="en-US" sz="2000" dirty="0"/>
          </a:p>
          <a:p>
            <a:pPr marL="0" indent="0">
              <a:buNone/>
            </a:pPr>
            <a:r>
              <a:rPr lang="en-US" sz="2000" dirty="0"/>
              <a:t>(e) Sm</a:t>
            </a:r>
            <a:r>
              <a:rPr lang="en-US" sz="2000" baseline="30000" dirty="0"/>
              <a:t>3+</a:t>
            </a:r>
          </a:p>
          <a:p>
            <a:endParaRPr lang="en-US" sz="2000" baseline="30000" dirty="0"/>
          </a:p>
          <a:p>
            <a:r>
              <a:rPr lang="en-US" sz="2000" dirty="0"/>
              <a:t>Fyrst skal skrifa rafeindaskipan móðuratómsins og síðan bæta við eða fjarlægja réttan fjölda rafeinda úr réttu svigrúmi eða svigrúmum. </a:t>
            </a:r>
          </a:p>
        </p:txBody>
      </p:sp>
    </p:spTree>
    <p:extLst>
      <p:ext uri="{BB962C8B-B14F-4D97-AF65-F5344CB8AC3E}">
        <p14:creationId xmlns:p14="http://schemas.microsoft.com/office/powerpoint/2010/main" val="26182553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Dæmi 6.11</a:t>
            </a:r>
          </a:p>
        </p:txBody>
      </p:sp>
      <p:sp>
        <p:nvSpPr>
          <p:cNvPr id="3" name="Content Placeholder 2"/>
          <p:cNvSpPr>
            <a:spLocks noGrp="1"/>
          </p:cNvSpPr>
          <p:nvPr>
            <p:ph idx="1"/>
          </p:nvPr>
        </p:nvSpPr>
        <p:spPr>
          <a:xfrm>
            <a:off x="628650" y="955964"/>
            <a:ext cx="7886700" cy="5510823"/>
          </a:xfrm>
        </p:spPr>
        <p:txBody>
          <a:bodyPr>
            <a:normAutofit fontScale="92500" lnSpcReduction="10000"/>
          </a:bodyPr>
          <a:lstStyle/>
          <a:p>
            <a:pPr marL="457200" indent="-457200">
              <a:buAutoNum type="alphaLcParenBoth"/>
            </a:pPr>
            <a:r>
              <a:rPr lang="en-US" sz="2000" dirty="0"/>
              <a:t>Na: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1</a:t>
            </a:r>
            <a:r>
              <a:rPr lang="en-US" sz="2000" dirty="0"/>
              <a:t>. Natríum missir eina rafeind. </a:t>
            </a:r>
          </a:p>
          <a:p>
            <a:pPr marL="0" indent="0" algn="ctr">
              <a:buNone/>
            </a:pPr>
            <a:r>
              <a:rPr lang="en-US" sz="2000" dirty="0"/>
              <a:t>Na</a:t>
            </a:r>
            <a:r>
              <a:rPr lang="en-US" sz="2000" baseline="30000" dirty="0"/>
              <a:t>+</a:t>
            </a:r>
            <a:r>
              <a:rPr lang="en-US" sz="2000" dirty="0"/>
              <a:t>: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endParaRPr lang="en-US" sz="2000" dirty="0"/>
          </a:p>
          <a:p>
            <a:pPr marL="457200" indent="-457200">
              <a:buAutoNum type="alphaLcParenBoth"/>
            </a:pPr>
            <a:endParaRPr lang="en-US" sz="2000" dirty="0"/>
          </a:p>
          <a:p>
            <a:pPr marL="457200" indent="-457200">
              <a:buFont typeface="Wingdings" panose="05000000000000000000" pitchFamily="2" charset="2"/>
              <a:buAutoNum type="alphaLcParenBoth" startAt="2"/>
            </a:pPr>
            <a:r>
              <a:rPr lang="en-US" sz="2000" dirty="0"/>
              <a:t>P: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3</a:t>
            </a:r>
            <a:r>
              <a:rPr lang="en-US" sz="2000" dirty="0"/>
              <a:t>. Fosfór tekur við þremur rafeindum. </a:t>
            </a:r>
          </a:p>
          <a:p>
            <a:pPr marL="0" indent="0" algn="ctr">
              <a:buNone/>
            </a:pPr>
            <a:r>
              <a:rPr lang="en-US" sz="2000" dirty="0"/>
              <a:t>P</a:t>
            </a:r>
            <a:r>
              <a:rPr lang="en-US" sz="2000" baseline="30000" dirty="0"/>
              <a:t>3−</a:t>
            </a:r>
            <a:r>
              <a:rPr lang="en-US" sz="2000" dirty="0"/>
              <a:t>: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6</a:t>
            </a:r>
            <a:endParaRPr lang="en-US" sz="2000" dirty="0"/>
          </a:p>
          <a:p>
            <a:pPr marL="457200" indent="-457200">
              <a:buAutoNum type="alphaLcParenBoth"/>
            </a:pPr>
            <a:endParaRPr lang="en-US" sz="2000" dirty="0"/>
          </a:p>
          <a:p>
            <a:pPr marL="457200" indent="-457200">
              <a:buFont typeface="Wingdings" panose="05000000000000000000" pitchFamily="2" charset="2"/>
              <a:buAutoNum type="alphaLcParenBoth" startAt="3"/>
            </a:pPr>
            <a:r>
              <a:rPr lang="en-US" sz="2000" dirty="0"/>
              <a:t>Al: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1</a:t>
            </a:r>
            <a:r>
              <a:rPr lang="en-US" sz="2000" dirty="0"/>
              <a:t>. Ál missir tvær rafeindir. </a:t>
            </a:r>
          </a:p>
          <a:p>
            <a:pPr marL="0" indent="0" algn="ctr">
              <a:buNone/>
            </a:pPr>
            <a:r>
              <a:rPr lang="en-US" sz="2000" dirty="0"/>
              <a:t>Al</a:t>
            </a:r>
            <a:r>
              <a:rPr lang="en-US" sz="2000" baseline="30000" dirty="0"/>
              <a:t>2+</a:t>
            </a:r>
            <a:r>
              <a:rPr lang="en-US" sz="2000" dirty="0"/>
              <a:t>: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1</a:t>
            </a:r>
          </a:p>
          <a:p>
            <a:pPr marL="457200" indent="-457200">
              <a:buAutoNum type="alphaLcParenBoth"/>
            </a:pPr>
            <a:endParaRPr lang="en-US" sz="2000" dirty="0"/>
          </a:p>
          <a:p>
            <a:pPr marL="457200" indent="-457200">
              <a:buFont typeface="Wingdings" panose="05000000000000000000" pitchFamily="2" charset="2"/>
              <a:buAutoNum type="alphaLcParenBoth" startAt="4"/>
            </a:pPr>
            <a:r>
              <a:rPr lang="en-US" sz="2000" dirty="0"/>
              <a:t>Fe: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6</a:t>
            </a:r>
            <a:r>
              <a:rPr lang="en-US" sz="2000" dirty="0"/>
              <a:t>4</a:t>
            </a:r>
            <a:r>
              <a:rPr lang="en-US" sz="2000" i="1" dirty="0"/>
              <a:t>s</a:t>
            </a:r>
            <a:r>
              <a:rPr lang="en-US" sz="2000" baseline="30000" dirty="0"/>
              <a:t>2</a:t>
            </a:r>
            <a:r>
              <a:rPr lang="en-US" sz="2000" dirty="0"/>
              <a:t>3</a:t>
            </a:r>
            <a:r>
              <a:rPr lang="en-US" sz="2000" i="1" dirty="0"/>
              <a:t>d</a:t>
            </a:r>
            <a:r>
              <a:rPr lang="en-US" sz="2000" baseline="30000" dirty="0"/>
              <a:t>6</a:t>
            </a:r>
            <a:r>
              <a:rPr lang="en-US" sz="2000" dirty="0"/>
              <a:t>. Járn missir tvær rafeindir og þar sem það er hliðarmálmur eru þær fjarlægðar úr 4</a:t>
            </a:r>
            <a:r>
              <a:rPr lang="en-US" sz="2000" i="1" dirty="0"/>
              <a:t>s</a:t>
            </a:r>
            <a:r>
              <a:rPr lang="en-US" sz="2000" dirty="0"/>
              <a:t> svigrúmi. </a:t>
            </a:r>
          </a:p>
          <a:p>
            <a:pPr marL="0" indent="0" algn="ctr">
              <a:buNone/>
            </a:pPr>
            <a:r>
              <a:rPr lang="en-US" sz="2000" dirty="0"/>
              <a:t>Fe</a:t>
            </a:r>
            <a:r>
              <a:rPr lang="en-US" sz="2000" baseline="30000" dirty="0"/>
              <a:t>2+</a:t>
            </a:r>
            <a:r>
              <a:rPr lang="en-US" sz="2000" dirty="0"/>
              <a:t>: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6</a:t>
            </a:r>
            <a:r>
              <a:rPr lang="en-US" sz="2000" dirty="0"/>
              <a:t>3</a:t>
            </a:r>
            <a:r>
              <a:rPr lang="en-US" sz="2000" i="1" dirty="0"/>
              <a:t>d</a:t>
            </a:r>
            <a:r>
              <a:rPr lang="en-US" sz="2000" baseline="30000" dirty="0"/>
              <a:t>6</a:t>
            </a:r>
          </a:p>
          <a:p>
            <a:pPr marL="0" indent="0" algn="ctr">
              <a:buNone/>
            </a:pPr>
            <a:endParaRPr lang="en-US" sz="2000" dirty="0"/>
          </a:p>
          <a:p>
            <a:pPr marL="457200" indent="-457200">
              <a:buFont typeface="Wingdings" panose="05000000000000000000" pitchFamily="2" charset="2"/>
              <a:buAutoNum type="alphaLcParenBoth" startAt="5"/>
            </a:pPr>
            <a:r>
              <a:rPr lang="en-US" sz="2000" dirty="0"/>
              <a:t>Sm: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6</a:t>
            </a:r>
            <a:r>
              <a:rPr lang="en-US" sz="2000" dirty="0"/>
              <a:t>4</a:t>
            </a:r>
            <a:r>
              <a:rPr lang="en-US" sz="2000" i="1" dirty="0"/>
              <a:t>s</a:t>
            </a:r>
            <a:r>
              <a:rPr lang="en-US" sz="2000" baseline="30000" dirty="0"/>
              <a:t>2</a:t>
            </a:r>
            <a:r>
              <a:rPr lang="en-US" sz="2000" dirty="0"/>
              <a:t>3</a:t>
            </a:r>
            <a:r>
              <a:rPr lang="en-US" sz="2000" i="1" dirty="0"/>
              <a:t>d</a:t>
            </a:r>
            <a:r>
              <a:rPr lang="en-US" sz="2000" baseline="30000" dirty="0"/>
              <a:t>10</a:t>
            </a:r>
            <a:r>
              <a:rPr lang="en-US" sz="2000" dirty="0"/>
              <a:t>4</a:t>
            </a:r>
            <a:r>
              <a:rPr lang="en-US" sz="2000" i="1" dirty="0"/>
              <a:t>p</a:t>
            </a:r>
            <a:r>
              <a:rPr lang="en-US" sz="2000" baseline="30000" dirty="0"/>
              <a:t>6</a:t>
            </a:r>
            <a:r>
              <a:rPr lang="en-US" sz="2000" dirty="0"/>
              <a:t>5</a:t>
            </a:r>
            <a:r>
              <a:rPr lang="en-US" sz="2000" i="1" dirty="0"/>
              <a:t>s</a:t>
            </a:r>
            <a:r>
              <a:rPr lang="en-US" sz="2000" baseline="30000" dirty="0"/>
              <a:t>2</a:t>
            </a:r>
            <a:r>
              <a:rPr lang="en-US" sz="2000" dirty="0"/>
              <a:t>4</a:t>
            </a:r>
            <a:r>
              <a:rPr lang="en-US" sz="2000" i="1" dirty="0"/>
              <a:t>d</a:t>
            </a:r>
            <a:r>
              <a:rPr lang="en-US" sz="2000" baseline="30000" dirty="0"/>
              <a:t>10</a:t>
            </a:r>
            <a:r>
              <a:rPr lang="en-US" sz="2000" dirty="0"/>
              <a:t>5</a:t>
            </a:r>
            <a:r>
              <a:rPr lang="en-US" sz="2000" i="1" dirty="0"/>
              <a:t>p</a:t>
            </a:r>
            <a:r>
              <a:rPr lang="en-US" sz="2000" baseline="30000" dirty="0"/>
              <a:t>6</a:t>
            </a:r>
            <a:r>
              <a:rPr lang="en-US" sz="2000" dirty="0"/>
              <a:t>6</a:t>
            </a:r>
            <a:r>
              <a:rPr lang="en-US" sz="2000" i="1" dirty="0"/>
              <a:t>s</a:t>
            </a:r>
            <a:r>
              <a:rPr lang="en-US" sz="2000" baseline="30000" dirty="0"/>
              <a:t>2</a:t>
            </a:r>
            <a:r>
              <a:rPr lang="en-US" sz="2000" dirty="0"/>
              <a:t>4</a:t>
            </a:r>
            <a:r>
              <a:rPr lang="en-US" sz="2000" i="1" dirty="0"/>
              <a:t>f</a:t>
            </a:r>
            <a:r>
              <a:rPr lang="en-US" sz="2000" baseline="30000" dirty="0"/>
              <a:t>6</a:t>
            </a:r>
            <a:r>
              <a:rPr lang="en-US" sz="2000" dirty="0"/>
              <a:t>. Samaríum missir þrjár rafeindir. Fyrstu tvær tapast úr 6</a:t>
            </a:r>
            <a:r>
              <a:rPr lang="en-US" sz="2000" i="1" dirty="0"/>
              <a:t>s</a:t>
            </a:r>
            <a:r>
              <a:rPr lang="en-US" sz="2000" dirty="0"/>
              <a:t> svigrúminu og sú síðasta er fjarlægð úr 4</a:t>
            </a:r>
            <a:r>
              <a:rPr lang="en-US" sz="2000" i="1" dirty="0"/>
              <a:t>f</a:t>
            </a:r>
            <a:r>
              <a:rPr lang="en-US" sz="2000" dirty="0"/>
              <a:t> svigrúmi. </a:t>
            </a:r>
          </a:p>
          <a:p>
            <a:pPr marL="0" indent="0" algn="ctr">
              <a:buNone/>
            </a:pPr>
            <a:r>
              <a:rPr lang="en-US" sz="2000" dirty="0"/>
              <a:t>Sm</a:t>
            </a:r>
            <a:r>
              <a:rPr lang="en-US" sz="2000" baseline="30000" dirty="0"/>
              <a:t>3+</a:t>
            </a:r>
            <a:r>
              <a:rPr lang="en-US" sz="2000" dirty="0"/>
              <a:t>: 1</a:t>
            </a:r>
            <a:r>
              <a:rPr lang="en-US" sz="2000" i="1" dirty="0"/>
              <a:t>s</a:t>
            </a:r>
            <a:r>
              <a:rPr lang="en-US" sz="2000" baseline="30000" dirty="0"/>
              <a:t>2</a:t>
            </a:r>
            <a:r>
              <a:rPr lang="en-US" sz="2000" dirty="0"/>
              <a:t>2</a:t>
            </a:r>
            <a:r>
              <a:rPr lang="en-US" sz="2000" i="1" dirty="0"/>
              <a:t>s</a:t>
            </a:r>
            <a:r>
              <a:rPr lang="en-US" sz="2000" baseline="30000" dirty="0"/>
              <a:t>2</a:t>
            </a:r>
            <a:r>
              <a:rPr lang="en-US" sz="2000" dirty="0"/>
              <a:t>2</a:t>
            </a:r>
            <a:r>
              <a:rPr lang="en-US" sz="2000" i="1" dirty="0"/>
              <a:t>p</a:t>
            </a:r>
            <a:r>
              <a:rPr lang="en-US" sz="2000" baseline="30000" dirty="0"/>
              <a:t>6</a:t>
            </a:r>
            <a:r>
              <a:rPr lang="en-US" sz="2000" dirty="0"/>
              <a:t>3</a:t>
            </a:r>
            <a:r>
              <a:rPr lang="en-US" sz="2000" i="1" dirty="0"/>
              <a:t>s</a:t>
            </a:r>
            <a:r>
              <a:rPr lang="en-US" sz="2000" baseline="30000" dirty="0"/>
              <a:t>2</a:t>
            </a:r>
            <a:r>
              <a:rPr lang="en-US" sz="2000" dirty="0"/>
              <a:t>3</a:t>
            </a:r>
            <a:r>
              <a:rPr lang="en-US" sz="2000" i="1" dirty="0"/>
              <a:t>p</a:t>
            </a:r>
            <a:r>
              <a:rPr lang="en-US" sz="2000" baseline="30000" dirty="0"/>
              <a:t>6</a:t>
            </a:r>
            <a:r>
              <a:rPr lang="en-US" sz="2000" dirty="0"/>
              <a:t>4</a:t>
            </a:r>
            <a:r>
              <a:rPr lang="en-US" sz="2000" i="1" dirty="0"/>
              <a:t>s</a:t>
            </a:r>
            <a:r>
              <a:rPr lang="en-US" sz="2000" baseline="30000" dirty="0"/>
              <a:t>2</a:t>
            </a:r>
            <a:r>
              <a:rPr lang="en-US" sz="2000" dirty="0"/>
              <a:t>3</a:t>
            </a:r>
            <a:r>
              <a:rPr lang="en-US" sz="2000" i="1" dirty="0"/>
              <a:t>d</a:t>
            </a:r>
            <a:r>
              <a:rPr lang="en-US" sz="2000" baseline="30000" dirty="0"/>
              <a:t>10</a:t>
            </a:r>
            <a:r>
              <a:rPr lang="en-US" sz="2000" dirty="0"/>
              <a:t>4</a:t>
            </a:r>
            <a:r>
              <a:rPr lang="en-US" sz="2000" i="1" dirty="0"/>
              <a:t>p</a:t>
            </a:r>
            <a:r>
              <a:rPr lang="en-US" sz="2000" baseline="30000" dirty="0"/>
              <a:t>6</a:t>
            </a:r>
            <a:r>
              <a:rPr lang="en-US" sz="2000" dirty="0"/>
              <a:t>5</a:t>
            </a:r>
            <a:r>
              <a:rPr lang="en-US" sz="2000" i="1" dirty="0"/>
              <a:t>s</a:t>
            </a:r>
            <a:r>
              <a:rPr lang="en-US" sz="2000" baseline="30000" dirty="0"/>
              <a:t>2</a:t>
            </a:r>
            <a:r>
              <a:rPr lang="en-US" sz="2000" dirty="0"/>
              <a:t>4</a:t>
            </a:r>
            <a:r>
              <a:rPr lang="en-US" sz="2000" i="1" dirty="0"/>
              <a:t>d</a:t>
            </a:r>
            <a:r>
              <a:rPr lang="en-US" sz="2000" baseline="30000" dirty="0"/>
              <a:t>10</a:t>
            </a:r>
            <a:r>
              <a:rPr lang="en-US" sz="2000" dirty="0"/>
              <a:t>5</a:t>
            </a:r>
            <a:r>
              <a:rPr lang="en-US" sz="2000" i="1" dirty="0"/>
              <a:t>p</a:t>
            </a:r>
            <a:r>
              <a:rPr lang="en-US" sz="2000" baseline="30000" dirty="0"/>
              <a:t>6</a:t>
            </a:r>
            <a:r>
              <a:rPr lang="en-US" sz="2000" dirty="0"/>
              <a:t>4</a:t>
            </a:r>
            <a:r>
              <a:rPr lang="en-US" sz="2000" i="1" dirty="0"/>
              <a:t>f</a:t>
            </a:r>
            <a:r>
              <a:rPr lang="en-US" sz="2000" baseline="30000" dirty="0"/>
              <a:t>5</a:t>
            </a:r>
            <a:endParaRPr lang="en-US" sz="2000" dirty="0"/>
          </a:p>
          <a:p>
            <a:endParaRPr lang="en-US" dirty="0"/>
          </a:p>
        </p:txBody>
      </p:sp>
    </p:spTree>
    <p:extLst>
      <p:ext uri="{BB962C8B-B14F-4D97-AF65-F5344CB8AC3E}">
        <p14:creationId xmlns:p14="http://schemas.microsoft.com/office/powerpoint/2010/main" val="32791227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Námsmarkmið</a:t>
            </a:r>
          </a:p>
        </p:txBody>
      </p:sp>
      <p:sp>
        <p:nvSpPr>
          <p:cNvPr id="3" name="Content Placeholder 2"/>
          <p:cNvSpPr>
            <a:spLocks noGrp="1"/>
          </p:cNvSpPr>
          <p:nvPr>
            <p:ph idx="1"/>
          </p:nvPr>
        </p:nvSpPr>
        <p:spPr>
          <a:xfrm>
            <a:off x="628650" y="955965"/>
            <a:ext cx="7886700" cy="4407887"/>
          </a:xfrm>
        </p:spPr>
        <p:txBody>
          <a:bodyPr/>
          <a:lstStyle/>
          <a:p>
            <a:r>
              <a:rPr lang="en-US" dirty="0"/>
              <a:t>6.5 Lotubundin breytileiki í eiginleikum frumefna</a:t>
            </a:r>
          </a:p>
          <a:p>
            <a:pPr lvl="1"/>
            <a:r>
              <a:rPr lang="en-US" dirty="0"/>
              <a:t>Lýsa og skýra þau mynstur sem sjást í atómstærð, jónunarorku og rafeindasækni frumefna</a:t>
            </a:r>
          </a:p>
        </p:txBody>
      </p:sp>
    </p:spTree>
    <p:extLst>
      <p:ext uri="{BB962C8B-B14F-4D97-AF65-F5344CB8AC3E}">
        <p14:creationId xmlns:p14="http://schemas.microsoft.com/office/powerpoint/2010/main" val="320664908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Lotubundinn breytileiki í eiginleikum frumefna</a:t>
            </a:r>
          </a:p>
        </p:txBody>
      </p:sp>
      <p:sp>
        <p:nvSpPr>
          <p:cNvPr id="3" name="Content Placeholder 2"/>
          <p:cNvSpPr>
            <a:spLocks noGrp="1"/>
          </p:cNvSpPr>
          <p:nvPr>
            <p:ph idx="1"/>
          </p:nvPr>
        </p:nvSpPr>
        <p:spPr>
          <a:xfrm>
            <a:off x="628650" y="955965"/>
            <a:ext cx="7886700" cy="4238204"/>
          </a:xfrm>
        </p:spPr>
        <p:txBody>
          <a:bodyPr/>
          <a:lstStyle/>
          <a:p>
            <a:r>
              <a:rPr lang="en-US" dirty="0"/>
              <a:t>Margir eiginleikar frumefna breytast lotubundið eftir því sem rafeindabygging frumefnanna breytist. </a:t>
            </a:r>
          </a:p>
          <a:p>
            <a:endParaRPr lang="en-US" dirty="0"/>
          </a:p>
          <a:p>
            <a:r>
              <a:rPr lang="en-US" dirty="0"/>
              <a:t> Þessir eiginleikar ráða efnafræðilegri hegðun frumefna. </a:t>
            </a:r>
          </a:p>
          <a:p>
            <a:endParaRPr lang="en-US" dirty="0"/>
          </a:p>
          <a:p>
            <a:r>
              <a:rPr lang="en-US" dirty="0"/>
              <a:t> Meðal þessara lotubundnu eiginleika eru: </a:t>
            </a:r>
          </a:p>
          <a:p>
            <a:pPr marL="800100" lvl="1" indent="-457200">
              <a:buFont typeface="+mj-lt"/>
              <a:buAutoNum type="arabicParenR"/>
            </a:pPr>
            <a:r>
              <a:rPr lang="en-US" dirty="0"/>
              <a:t>Stærð (geisli) atóma og jóna</a:t>
            </a:r>
          </a:p>
          <a:p>
            <a:pPr marL="800100" lvl="1" indent="-457200">
              <a:buFont typeface="+mj-lt"/>
              <a:buAutoNum type="arabicParenR"/>
            </a:pPr>
            <a:r>
              <a:rPr lang="en-US" dirty="0"/>
              <a:t>Jónunarorka</a:t>
            </a:r>
          </a:p>
          <a:p>
            <a:pPr marL="800100" lvl="1" indent="-457200">
              <a:buFont typeface="+mj-lt"/>
              <a:buAutoNum type="arabicParenR"/>
            </a:pPr>
            <a:r>
              <a:rPr lang="en-US" dirty="0"/>
              <a:t>Rafeindasækni</a:t>
            </a:r>
          </a:p>
          <a:p>
            <a:endParaRPr lang="en-US" dirty="0"/>
          </a:p>
        </p:txBody>
      </p:sp>
    </p:spTree>
    <p:extLst>
      <p:ext uri="{BB962C8B-B14F-4D97-AF65-F5344CB8AC3E}">
        <p14:creationId xmlns:p14="http://schemas.microsoft.com/office/powerpoint/2010/main" val="3220508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Breytileiki í samgildisgeislum</a:t>
            </a:r>
          </a:p>
        </p:txBody>
      </p:sp>
      <p:sp>
        <p:nvSpPr>
          <p:cNvPr id="3" name="Content Placeholder 2"/>
          <p:cNvSpPr>
            <a:spLocks noGrp="1"/>
          </p:cNvSpPr>
          <p:nvPr>
            <p:ph idx="1"/>
          </p:nvPr>
        </p:nvSpPr>
        <p:spPr>
          <a:xfrm>
            <a:off x="628650" y="955965"/>
            <a:ext cx="7886700" cy="4935788"/>
          </a:xfrm>
        </p:spPr>
        <p:txBody>
          <a:bodyPr/>
          <a:lstStyle/>
          <a:p>
            <a:r>
              <a:rPr lang="en-US" dirty="0"/>
              <a:t> </a:t>
            </a:r>
            <a:r>
              <a:rPr lang="en-US" b="1" dirty="0"/>
              <a:t>samgildur geisli </a:t>
            </a:r>
            <a:r>
              <a:rPr lang="en-US" dirty="0"/>
              <a:t>er skilgreindur sem helmingur fjarlægðarinnar milli kjarna tveggja eins atóma þegar þau eru tengd með samgildu tengi.  </a:t>
            </a:r>
          </a:p>
          <a:p>
            <a:endParaRPr lang="en-US" dirty="0"/>
          </a:p>
          <a:p>
            <a:r>
              <a:rPr lang="en-US" dirty="0"/>
              <a:t>Niður eftir flokki:</a:t>
            </a:r>
          </a:p>
          <a:p>
            <a:pPr lvl="1"/>
            <a:r>
              <a:rPr lang="en-US" dirty="0"/>
              <a:t>Aðalskammtatalan, n, hækkar um einn fyrir hvert frumefni. </a:t>
            </a:r>
          </a:p>
          <a:p>
            <a:pPr lvl="1"/>
            <a:r>
              <a:rPr lang="en-US" dirty="0"/>
              <a:t>Rafeindunum er bætt við svæði í rúminu sem er sífellt fjær kjarnanum. </a:t>
            </a:r>
          </a:p>
          <a:p>
            <a:pPr lvl="1"/>
            <a:r>
              <a:rPr lang="en-US" i="1" dirty="0"/>
              <a:t>Stærð atómsins (og samgildisgeisli þess) eykst niður eftir flokki.</a:t>
            </a:r>
            <a:r>
              <a:rPr lang="en-US" dirty="0"/>
              <a:t> </a:t>
            </a:r>
          </a:p>
          <a:p>
            <a:endParaRPr lang="en-US" dirty="0"/>
          </a:p>
        </p:txBody>
      </p:sp>
    </p:spTree>
    <p:extLst>
      <p:ext uri="{BB962C8B-B14F-4D97-AF65-F5344CB8AC3E}">
        <p14:creationId xmlns:p14="http://schemas.microsoft.com/office/powerpoint/2010/main" val="401340659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Virk kjarnahleðsla</a:t>
            </a:r>
          </a:p>
        </p:txBody>
      </p:sp>
      <p:sp>
        <p:nvSpPr>
          <p:cNvPr id="3" name="Content Placeholder 2"/>
          <p:cNvSpPr>
            <a:spLocks noGrp="1"/>
          </p:cNvSpPr>
          <p:nvPr>
            <p:ph idx="1"/>
          </p:nvPr>
        </p:nvSpPr>
        <p:spPr>
          <a:xfrm>
            <a:off x="628650" y="955965"/>
            <a:ext cx="7886700" cy="4898080"/>
          </a:xfrm>
        </p:spPr>
        <p:txBody>
          <a:bodyPr/>
          <a:lstStyle/>
          <a:p>
            <a:pPr>
              <a:buClr>
                <a:schemeClr val="tx1"/>
              </a:buClr>
            </a:pPr>
            <a:r>
              <a:rPr lang="en-US" b="1" dirty="0">
                <a:solidFill>
                  <a:schemeClr val="accent5"/>
                </a:solidFill>
              </a:rPr>
              <a:t>Virk kjarnahleðsla, </a:t>
            </a:r>
            <a:r>
              <a:rPr lang="en-US" b="1" i="1" dirty="0" err="1">
                <a:solidFill>
                  <a:schemeClr val="accent5"/>
                </a:solidFill>
              </a:rPr>
              <a:t>Z</a:t>
            </a:r>
            <a:r>
              <a:rPr lang="en-US" b="1" i="1" baseline="-25000" dirty="0" err="1">
                <a:solidFill>
                  <a:schemeClr val="accent5"/>
                </a:solidFill>
              </a:rPr>
              <a:t>eff</a:t>
            </a:r>
            <a:r>
              <a:rPr lang="en-US" b="1" i="1" dirty="0">
                <a:solidFill>
                  <a:schemeClr val="accent5"/>
                </a:solidFill>
              </a:rPr>
              <a:t>, </a:t>
            </a:r>
            <a:r>
              <a:rPr lang="en-US" dirty="0">
                <a:solidFill>
                  <a:schemeClr val="accent5"/>
                </a:solidFill>
              </a:rPr>
              <a:t>er tog kjarnans á tiltekna rafeind, að teknu tilliti til fráhrindingar milli rafeinda.</a:t>
            </a:r>
          </a:p>
          <a:p>
            <a:pPr>
              <a:buClr>
                <a:schemeClr val="tx1"/>
              </a:buClr>
            </a:pPr>
            <a:endParaRPr lang="en-US" b="1" i="1" dirty="0">
              <a:solidFill>
                <a:schemeClr val="accent5"/>
              </a:solidFill>
              <a:cs typeface="MS PGothic" pitchFamily="34" charset="-128"/>
            </a:endParaRPr>
          </a:p>
          <a:p>
            <a:pPr>
              <a:buClr>
                <a:schemeClr val="tx1"/>
              </a:buClr>
            </a:pPr>
            <a:r>
              <a:rPr lang="en-US" dirty="0">
                <a:solidFill>
                  <a:schemeClr val="accent5"/>
                </a:solidFill>
              </a:rPr>
              <a:t>Í vetni er aðeins ein rafeind og því eru kjarnahleðslan (</a:t>
            </a:r>
            <a:r>
              <a:rPr lang="en-US" i="1" dirty="0">
                <a:solidFill>
                  <a:schemeClr val="accent5"/>
                </a:solidFill>
              </a:rPr>
              <a:t>Z</a:t>
            </a:r>
            <a:r>
              <a:rPr lang="en-US" dirty="0">
                <a:solidFill>
                  <a:schemeClr val="accent5"/>
                </a:solidFill>
              </a:rPr>
              <a:t>) og virka kjarnahleðslan (</a:t>
            </a:r>
            <a:r>
              <a:rPr lang="en-US" i="1" dirty="0" err="1">
                <a:solidFill>
                  <a:schemeClr val="accent5"/>
                </a:solidFill>
              </a:rPr>
              <a:t>Z</a:t>
            </a:r>
            <a:r>
              <a:rPr lang="en-US" baseline="-25000" dirty="0" err="1">
                <a:solidFill>
                  <a:schemeClr val="accent5"/>
                </a:solidFill>
              </a:rPr>
              <a:t>eff</a:t>
            </a:r>
            <a:r>
              <a:rPr lang="en-US" dirty="0">
                <a:solidFill>
                  <a:schemeClr val="accent5"/>
                </a:solidFill>
              </a:rPr>
              <a:t>) eru jafnar. </a:t>
            </a:r>
          </a:p>
          <a:p>
            <a:pPr>
              <a:buClr>
                <a:schemeClr val="tx1"/>
              </a:buClr>
            </a:pPr>
            <a:endParaRPr lang="en-US" dirty="0">
              <a:solidFill>
                <a:schemeClr val="accent5"/>
              </a:solidFill>
            </a:endParaRPr>
          </a:p>
          <a:p>
            <a:pPr>
              <a:buClr>
                <a:schemeClr val="tx1"/>
              </a:buClr>
            </a:pPr>
            <a:r>
              <a:rPr lang="en-US" dirty="0">
                <a:solidFill>
                  <a:schemeClr val="accent5"/>
                </a:solidFill>
              </a:rPr>
              <a:t>Í öllum öðrum atómum er rafeindin sem er til skoðunar að hluta til </a:t>
            </a:r>
            <a:r>
              <a:rPr lang="en-US" i="1" dirty="0">
                <a:solidFill>
                  <a:schemeClr val="accent5"/>
                </a:solidFill>
              </a:rPr>
              <a:t>skermuð</a:t>
            </a:r>
            <a:r>
              <a:rPr lang="en-US" dirty="0">
                <a:solidFill>
                  <a:schemeClr val="accent5"/>
                </a:solidFill>
              </a:rPr>
              <a:t> fyrir togi kjarnans vegna hinna rafeindanna sem eru til staðar. </a:t>
            </a:r>
            <a:endParaRPr lang="en-US" b="1" i="1" dirty="0">
              <a:solidFill>
                <a:schemeClr val="accent5"/>
              </a:solidFill>
              <a:cs typeface="MS PGothic" pitchFamily="34" charset="-128"/>
            </a:endParaRPr>
          </a:p>
          <a:p>
            <a:endParaRPr lang="en-US" dirty="0"/>
          </a:p>
        </p:txBody>
      </p:sp>
    </p:spTree>
    <p:extLst>
      <p:ext uri="{BB962C8B-B14F-4D97-AF65-F5344CB8AC3E}">
        <p14:creationId xmlns:p14="http://schemas.microsoft.com/office/powerpoint/2010/main" val="106850113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Virk kjarnahleðsla</a:t>
            </a:r>
          </a:p>
        </p:txBody>
      </p:sp>
      <p:sp>
        <p:nvSpPr>
          <p:cNvPr id="3" name="Content Placeholder 2"/>
          <p:cNvSpPr>
            <a:spLocks noGrp="1"/>
          </p:cNvSpPr>
          <p:nvPr>
            <p:ph idx="1"/>
          </p:nvPr>
        </p:nvSpPr>
        <p:spPr/>
        <p:txBody>
          <a:bodyPr/>
          <a:lstStyle/>
          <a:p>
            <a:pPr>
              <a:buClr>
                <a:schemeClr val="tx1"/>
              </a:buClr>
            </a:pPr>
            <a:r>
              <a:rPr lang="en-US" dirty="0">
                <a:solidFill>
                  <a:schemeClr val="accent5"/>
                </a:solidFill>
              </a:rPr>
              <a:t>Kjarnarafeindir skýla vel, en rafeindir í sama gildishvolfi skýla hver annarri síður vel fyrir togi kjarnans. </a:t>
            </a:r>
          </a:p>
          <a:p>
            <a:pPr>
              <a:buClr>
                <a:schemeClr val="tx1"/>
              </a:buClr>
            </a:pPr>
            <a:endParaRPr lang="en-US" b="1" i="1" dirty="0">
              <a:solidFill>
                <a:schemeClr val="accent5"/>
              </a:solidFill>
              <a:cs typeface="MS PGothic" pitchFamily="34" charset="-128"/>
            </a:endParaRPr>
          </a:p>
          <a:p>
            <a:pPr>
              <a:buClr>
                <a:schemeClr val="tx1"/>
              </a:buClr>
            </a:pPr>
            <a:r>
              <a:rPr lang="en-US" dirty="0">
                <a:solidFill>
                  <a:schemeClr val="accent5"/>
                </a:solidFill>
              </a:rPr>
              <a:t>Í hvert sinn sem farið er frá einu frumefni til þess næsta yfir lotu, </a:t>
            </a:r>
            <a:r>
              <a:rPr lang="en-US" i="1" dirty="0">
                <a:solidFill>
                  <a:schemeClr val="accent5"/>
                </a:solidFill>
              </a:rPr>
              <a:t>Z</a:t>
            </a:r>
            <a:r>
              <a:rPr lang="en-US" dirty="0">
                <a:solidFill>
                  <a:schemeClr val="accent5"/>
                </a:solidFill>
              </a:rPr>
              <a:t> hækkar um einn, en skýlingin eykst aðeins lítillega vegna þess að rafeindum er aðeins bætt í gildishvolfið.</a:t>
            </a:r>
          </a:p>
          <a:p>
            <a:pPr>
              <a:buClr>
                <a:schemeClr val="tx1"/>
              </a:buClr>
            </a:pPr>
            <a:endParaRPr lang="en-US" i="1" dirty="0">
              <a:solidFill>
                <a:schemeClr val="accent5"/>
              </a:solidFill>
            </a:endParaRPr>
          </a:p>
          <a:p>
            <a:pPr>
              <a:buClr>
                <a:schemeClr val="tx1"/>
              </a:buClr>
            </a:pPr>
            <a:r>
              <a:rPr lang="en-US" i="1" dirty="0" err="1">
                <a:solidFill>
                  <a:schemeClr val="accent5"/>
                </a:solidFill>
              </a:rPr>
              <a:t>Z</a:t>
            </a:r>
            <a:r>
              <a:rPr lang="en-US" i="1" baseline="-25000" dirty="0" err="1">
                <a:solidFill>
                  <a:schemeClr val="accent5"/>
                </a:solidFill>
              </a:rPr>
              <a:t>eff</a:t>
            </a:r>
            <a:r>
              <a:rPr lang="en-US" i="1" dirty="0">
                <a:solidFill>
                  <a:schemeClr val="accent5"/>
                </a:solidFill>
              </a:rPr>
              <a:t> eykst þegar farið er frá vinstri til hægri yfir lotu. </a:t>
            </a:r>
          </a:p>
          <a:p>
            <a:endParaRPr lang="en-US" dirty="0"/>
          </a:p>
        </p:txBody>
      </p:sp>
    </p:spTree>
    <p:extLst>
      <p:ext uri="{BB962C8B-B14F-4D97-AF65-F5344CB8AC3E}">
        <p14:creationId xmlns:p14="http://schemas.microsoft.com/office/powerpoint/2010/main" val="328574992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Breytileiki í samgildisgeislum</a:t>
            </a:r>
          </a:p>
        </p:txBody>
      </p:sp>
      <p:sp>
        <p:nvSpPr>
          <p:cNvPr id="3" name="Content Placeholder 2"/>
          <p:cNvSpPr>
            <a:spLocks noGrp="1"/>
          </p:cNvSpPr>
          <p:nvPr>
            <p:ph idx="1"/>
          </p:nvPr>
        </p:nvSpPr>
        <p:spPr/>
        <p:txBody>
          <a:bodyPr/>
          <a:lstStyle/>
          <a:p>
            <a:r>
              <a:rPr lang="en-US" dirty="0"/>
              <a:t>Þvert yfir lotu:</a:t>
            </a:r>
          </a:p>
          <a:p>
            <a:endParaRPr lang="en-US" dirty="0"/>
          </a:p>
          <a:p>
            <a:pPr lvl="1"/>
            <a:r>
              <a:rPr lang="en-US" dirty="0"/>
              <a:t>Ystu rafeindirnar finna fyrir sterkara togi (hærri virkri kjarnahleðslu), sem dregur þær nær kjarnanum. </a:t>
            </a:r>
          </a:p>
          <a:p>
            <a:pPr lvl="1"/>
            <a:endParaRPr lang="en-US" dirty="0"/>
          </a:p>
          <a:p>
            <a:pPr lvl="1"/>
            <a:r>
              <a:rPr lang="en-US" i="1" dirty="0"/>
              <a:t>Stærð atómsins (og samgildisgeisli þess) minnkar yfir lotu</a:t>
            </a:r>
            <a:r>
              <a:rPr lang="en-US" dirty="0"/>
              <a:t>. </a:t>
            </a:r>
          </a:p>
          <a:p>
            <a:endParaRPr lang="en-US" dirty="0"/>
          </a:p>
        </p:txBody>
      </p:sp>
    </p:spTree>
    <p:extLst>
      <p:ext uri="{BB962C8B-B14F-4D97-AF65-F5344CB8AC3E}">
        <p14:creationId xmlns:p14="http://schemas.microsoft.com/office/powerpoint/2010/main" val="204295207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6.30</a:t>
            </a:r>
          </a:p>
        </p:txBody>
      </p:sp>
      <p:sp>
        <p:nvSpPr>
          <p:cNvPr id="7" name="Figure Legend"/>
          <p:cNvSpPr>
            <a:spLocks noGrp="1"/>
          </p:cNvSpPr>
          <p:nvPr>
            <p:ph idx="13"/>
          </p:nvPr>
        </p:nvSpPr>
        <p:spPr>
          <a:xfrm>
            <a:off x="628650" y="5128181"/>
            <a:ext cx="7886700" cy="1272619"/>
          </a:xfrm>
        </p:spPr>
        <p:txBody>
          <a:bodyPr>
            <a:normAutofit/>
          </a:bodyPr>
          <a:lstStyle/>
          <a:p>
            <a:r>
              <a:rPr lang="en-US" sz="1600" dirty="0"/>
              <a:t>(a) Geisli atóms er skilgreindur sem helmingur fjarlægðarinnar milli kjarnanna í sameind sem samanstendur af tveimur eins atómum tengdum með samgildu tengi. Atómgeisli halógenanna eykst niður eftir flokknum eftir því sem </a:t>
            </a:r>
            <a:r>
              <a:rPr lang="en-US" sz="1600" i="1" dirty="0"/>
              <a:t>n </a:t>
            </a:r>
            <a:r>
              <a:rPr lang="en-US" sz="1600" dirty="0"/>
              <a:t>eykst. (b) Samgildisgeislar frumefnanna eru sýndir í réttum hlutföllum. Almenna mynstrið er að geislar aukast niður eftir flokki og minnka yfir lotu.</a:t>
            </a:r>
          </a:p>
        </p:txBody>
      </p:sp>
      <p:pic>
        <p:nvPicPr>
          <p:cNvPr id="20482" name="Picture 2" descr="This figure has two parts: a and b. In figure a, 4 diatomic molecules are shown to illustrate the method of determining the atomic radius of an atom. The first model, in light green, is used to find the F atom radius. Two spheres are pushed very tightly together. The distance between the centers of the two atoms is indicated above the diagram with a double headed arrow labeled, “128 p m.” The endpoints of this arrow connect to line segments that extend to the atomic radii below. Beneath the molecule is the label, “F radius equals 128 p m divided by 2 equals 64 p m.” The next three models are similarly used to show the atomic radii of additional atoms. The second diatomic molecule is in a darker shade of green. The distance between the radii is 198 p m. Beneath the molecule is the label, “C l radius equals 198 p m divided by 2 equals 99 pm.” The third diatomic molecule is in red. The distance between the radii is 228 p m. Beneath the molecule is the label, “B r radius equals 228 p m divided by 2 equals 114 pm.” The fourth diatomic molecule is in purple. The distance between the radii is 266 p m. Beneath the molecule is the label, “I radius equals 266 p m divided by 2 equals 133 p m.” In figure b, a periodic table layout is used to compare relative sizes of atoms using green spheres. No spheres are provided for the noble or inert gas, group 18 elements. General trends noted are increasing circle size moving from top to bottom in a group, with a general tendency toward increasing atomic radii toward the lower left corner of the periodic table."/>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06685" y="955965"/>
            <a:ext cx="5135138" cy="4147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4996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6.31</a:t>
            </a:r>
          </a:p>
        </p:txBody>
      </p:sp>
      <p:sp>
        <p:nvSpPr>
          <p:cNvPr id="7" name="Figure Legend"/>
          <p:cNvSpPr>
            <a:spLocks noGrp="1"/>
          </p:cNvSpPr>
          <p:nvPr>
            <p:ph idx="13"/>
          </p:nvPr>
        </p:nvSpPr>
        <p:spPr>
          <a:xfrm>
            <a:off x="628650" y="5269584"/>
            <a:ext cx="7886700" cy="920512"/>
          </a:xfrm>
        </p:spPr>
        <p:txBody>
          <a:bodyPr>
            <a:normAutofit/>
          </a:bodyPr>
          <a:lstStyle/>
          <a:p>
            <a:r>
              <a:rPr lang="en-US" sz="1600" dirty="0"/>
              <a:t>Innan hverrar lotu er mynstrið að atómgeislinn minnkar eftir því sem </a:t>
            </a:r>
            <a:r>
              <a:rPr lang="en-US" sz="1600" i="1" dirty="0"/>
              <a:t>Z </a:t>
            </a:r>
            <a:r>
              <a:rPr lang="en-US" sz="1600" dirty="0"/>
              <a:t>eykst; til dæmis frá K til Kr. Innan hvers flokks (t.d. alkalímálmanna sem sýndir eru með fjólubláum lit) er mynstrið að atómgeislinn eykst eftir því sem </a:t>
            </a:r>
            <a:r>
              <a:rPr lang="en-US" sz="1600" i="1" dirty="0"/>
              <a:t>Z </a:t>
            </a:r>
            <a:r>
              <a:rPr lang="en-US" sz="1600" dirty="0"/>
              <a:t>eykst.</a:t>
            </a:r>
          </a:p>
        </p:txBody>
      </p:sp>
      <p:pic>
        <p:nvPicPr>
          <p:cNvPr id="30722" name="Picture 2" descr="This graph entitled, “Atomic Radii,” is labeled, “Atomic Number,” on the horizontal axis and, “Radius (p m),” on the vertical axis. Markings are provided every 10 units up to 60 on the horizontal axis beginning at zero. Vertical lines extend from the horizontal axis upward at each of these markings. The vertical axis begins at 0 and increases by 50’s up to 300. Horizontal lines are drawn across the graph at multiples of 50. A black jagged line connects the radii values for elements with atomic numbers 1 through 60 on the graph. Peaks are evident at the locations of the alkali metals: L i, N a, K, R b, and C s, at which points on the graph purple dots are placed and elements are labeled in purple. Similarly, minima exist at the locations of noble or inert gases: H e, N e, A r, K r, X e, and R n, at which points blue dots are placed and element symbols are provided in blue. The locations of period 4 and period 5 transition elements are provided with green dots. These points are clustered together in two locations on the graph which are circled in red and labeled accordingly. The green dots for the transition elements along with the line that connects them form a U shape on the graph within each of the red circles drawn. The atomic radii for the alkali metals in picometers are: L i 167, N a 190, K 243, R b 265, and C s 298. The atomic radii of the noble or inert gases included in the graph in picometers are: H e 31, N e 38, A r 71, K r 88, and X e 108."/>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574277" y="972540"/>
            <a:ext cx="5366208" cy="3945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86138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Breytileiki í jónageislum </a:t>
            </a:r>
          </a:p>
        </p:txBody>
      </p:sp>
      <p:sp>
        <p:nvSpPr>
          <p:cNvPr id="3" name="Content Placeholder 2"/>
          <p:cNvSpPr>
            <a:spLocks noGrp="1"/>
          </p:cNvSpPr>
          <p:nvPr>
            <p:ph idx="1"/>
          </p:nvPr>
        </p:nvSpPr>
        <p:spPr/>
        <p:txBody>
          <a:bodyPr/>
          <a:lstStyle/>
          <a:p>
            <a:pPr>
              <a:buClr>
                <a:schemeClr val="tx1"/>
              </a:buClr>
            </a:pPr>
            <a:r>
              <a:rPr lang="en-US" b="1" dirty="0">
                <a:solidFill>
                  <a:schemeClr val="accent5"/>
                </a:solidFill>
              </a:rPr>
              <a:t>Jónageisli </a:t>
            </a:r>
            <a:r>
              <a:rPr lang="en-US" dirty="0">
                <a:solidFill>
                  <a:schemeClr val="accent5"/>
                </a:solidFill>
              </a:rPr>
              <a:t>er mælikvarðinn sem notaður er til að lýsa stærð jónar. </a:t>
            </a:r>
          </a:p>
          <a:p>
            <a:pPr>
              <a:buClr>
                <a:schemeClr val="tx1"/>
              </a:buClr>
            </a:pPr>
            <a:endParaRPr lang="en-US" dirty="0">
              <a:solidFill>
                <a:schemeClr val="accent5"/>
              </a:solidFill>
            </a:endParaRPr>
          </a:p>
          <a:p>
            <a:pPr>
              <a:buClr>
                <a:schemeClr val="tx1"/>
              </a:buClr>
            </a:pPr>
            <a:r>
              <a:rPr lang="en-US" dirty="0">
                <a:solidFill>
                  <a:schemeClr val="accent5"/>
                </a:solidFill>
              </a:rPr>
              <a:t>Katjón hefur alltaf færri rafeindir og sama fjölda róteinda og móðuratómið.</a:t>
            </a:r>
          </a:p>
          <a:p>
            <a:pPr>
              <a:buClr>
                <a:schemeClr val="tx1"/>
              </a:buClr>
            </a:pPr>
            <a:endParaRPr lang="en-US" b="1" i="1" dirty="0">
              <a:solidFill>
                <a:schemeClr val="accent5"/>
              </a:solidFill>
              <a:cs typeface="MS PGothic" pitchFamily="34" charset="-128"/>
            </a:endParaRPr>
          </a:p>
          <a:p>
            <a:pPr>
              <a:buClr>
                <a:schemeClr val="tx1"/>
              </a:buClr>
            </a:pPr>
            <a:r>
              <a:rPr lang="en-US" dirty="0">
                <a:solidFill>
                  <a:schemeClr val="accent5"/>
                </a:solidFill>
              </a:rPr>
              <a:t>Þegar rafeindir eru fjarlægðar úr ysta gildishvolfinu finna rafeindirnar sem eftir eru fyrir meiri </a:t>
            </a:r>
            <a:r>
              <a:rPr lang="en-US" i="1" dirty="0" err="1">
                <a:solidFill>
                  <a:schemeClr val="accent5"/>
                </a:solidFill>
              </a:rPr>
              <a:t>Z</a:t>
            </a:r>
            <a:r>
              <a:rPr lang="en-US" baseline="-25000" dirty="0" err="1">
                <a:solidFill>
                  <a:schemeClr val="accent5"/>
                </a:solidFill>
              </a:rPr>
              <a:t>eff</a:t>
            </a:r>
            <a:r>
              <a:rPr lang="en-US" baseline="-25000" dirty="0">
                <a:solidFill>
                  <a:schemeClr val="accent5"/>
                </a:solidFill>
              </a:rPr>
              <a:t> </a:t>
            </a:r>
            <a:r>
              <a:rPr lang="en-US" dirty="0">
                <a:solidFill>
                  <a:schemeClr val="accent5"/>
                </a:solidFill>
              </a:rPr>
              <a:t>hleðslu og dragast enn nær kjarnanum.</a:t>
            </a:r>
          </a:p>
          <a:p>
            <a:pPr>
              <a:buClr>
                <a:schemeClr val="tx1"/>
              </a:buClr>
            </a:pPr>
            <a:endParaRPr lang="en-US" dirty="0">
              <a:solidFill>
                <a:schemeClr val="accent5"/>
              </a:solidFill>
            </a:endParaRPr>
          </a:p>
          <a:p>
            <a:pPr>
              <a:buClr>
                <a:schemeClr val="tx1"/>
              </a:buClr>
            </a:pPr>
            <a:r>
              <a:rPr lang="en-US" i="1" dirty="0">
                <a:solidFill>
                  <a:schemeClr val="accent5"/>
                </a:solidFill>
              </a:rPr>
              <a:t>Katjón er alltaf minni en atómið sem hún myndast úr.</a:t>
            </a:r>
          </a:p>
          <a:p>
            <a:endParaRPr lang="en-US" dirty="0"/>
          </a:p>
        </p:txBody>
      </p:sp>
    </p:spTree>
    <p:extLst>
      <p:ext uri="{BB962C8B-B14F-4D97-AF65-F5344CB8AC3E}">
        <p14:creationId xmlns:p14="http://schemas.microsoft.com/office/powerpoint/2010/main" val="252575288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Breytileiki jónageisla </a:t>
            </a:r>
          </a:p>
        </p:txBody>
      </p:sp>
      <p:sp>
        <p:nvSpPr>
          <p:cNvPr id="3" name="Content Placeholder 2"/>
          <p:cNvSpPr>
            <a:spLocks noGrp="1"/>
          </p:cNvSpPr>
          <p:nvPr>
            <p:ph idx="1"/>
          </p:nvPr>
        </p:nvSpPr>
        <p:spPr/>
        <p:txBody>
          <a:bodyPr/>
          <a:lstStyle/>
          <a:p>
            <a:pPr>
              <a:buClr>
                <a:schemeClr val="tx1"/>
              </a:buClr>
            </a:pPr>
            <a:r>
              <a:rPr lang="en-US" dirty="0">
                <a:solidFill>
                  <a:schemeClr val="accent5"/>
                </a:solidFill>
              </a:rPr>
              <a:t>Anjón hefur alltaf fleiri rafeindir og sama fjölda róteinda og móðuratómið.</a:t>
            </a:r>
          </a:p>
          <a:p>
            <a:pPr>
              <a:buClr>
                <a:schemeClr val="tx1"/>
              </a:buClr>
            </a:pPr>
            <a:endParaRPr lang="en-US" dirty="0">
              <a:solidFill>
                <a:schemeClr val="accent5"/>
              </a:solidFill>
            </a:endParaRPr>
          </a:p>
          <a:p>
            <a:pPr>
              <a:buClr>
                <a:schemeClr val="tx1"/>
              </a:buClr>
            </a:pPr>
            <a:r>
              <a:rPr lang="en-US" dirty="0">
                <a:solidFill>
                  <a:schemeClr val="accent5"/>
                </a:solidFill>
              </a:rPr>
              <a:t>Þetta leiðir til meiri fráhrindingar milli rafeindanna og minnkunar á </a:t>
            </a:r>
            <a:r>
              <a:rPr lang="en-US" i="1" dirty="0" err="1">
                <a:solidFill>
                  <a:schemeClr val="accent5"/>
                </a:solidFill>
              </a:rPr>
              <a:t>Z</a:t>
            </a:r>
            <a:r>
              <a:rPr lang="en-US" baseline="-25000" dirty="0" err="1">
                <a:solidFill>
                  <a:schemeClr val="accent5"/>
                </a:solidFill>
              </a:rPr>
              <a:t>eff</a:t>
            </a:r>
            <a:r>
              <a:rPr lang="en-US" dirty="0">
                <a:solidFill>
                  <a:schemeClr val="accent5"/>
                </a:solidFill>
              </a:rPr>
              <a:t>. </a:t>
            </a:r>
          </a:p>
          <a:p>
            <a:pPr>
              <a:buClr>
                <a:schemeClr val="tx1"/>
              </a:buClr>
            </a:pPr>
            <a:endParaRPr lang="en-US" dirty="0">
              <a:solidFill>
                <a:schemeClr val="accent5"/>
              </a:solidFill>
            </a:endParaRPr>
          </a:p>
          <a:p>
            <a:pPr>
              <a:buClr>
                <a:schemeClr val="tx1"/>
              </a:buClr>
            </a:pPr>
            <a:r>
              <a:rPr lang="en-US" dirty="0">
                <a:solidFill>
                  <a:schemeClr val="accent5"/>
                </a:solidFill>
              </a:rPr>
              <a:t>Þetta veldur því að gildisrafeindirnar eru lengra frá kjarnanum. </a:t>
            </a:r>
          </a:p>
          <a:p>
            <a:pPr>
              <a:buClr>
                <a:schemeClr val="tx1"/>
              </a:buClr>
            </a:pPr>
            <a:endParaRPr lang="en-US" dirty="0">
              <a:solidFill>
                <a:schemeClr val="accent5"/>
              </a:solidFill>
            </a:endParaRPr>
          </a:p>
          <a:p>
            <a:pPr>
              <a:buClr>
                <a:schemeClr val="tx1"/>
              </a:buClr>
            </a:pPr>
            <a:r>
              <a:rPr lang="en-US" i="1" dirty="0">
                <a:solidFill>
                  <a:schemeClr val="accent5"/>
                </a:solidFill>
              </a:rPr>
              <a:t>Anjón er alltaf stærri en atómið sem hún myndast úr.</a:t>
            </a:r>
          </a:p>
          <a:p>
            <a:endParaRPr lang="en-US" dirty="0"/>
          </a:p>
        </p:txBody>
      </p:sp>
    </p:spTree>
    <p:extLst>
      <p:ext uri="{BB962C8B-B14F-4D97-AF65-F5344CB8AC3E}">
        <p14:creationId xmlns:p14="http://schemas.microsoft.com/office/powerpoint/2010/main" val="126806016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6.32</a:t>
            </a:r>
          </a:p>
        </p:txBody>
      </p:sp>
      <p:sp>
        <p:nvSpPr>
          <p:cNvPr id="7" name="Figure Legend"/>
          <p:cNvSpPr>
            <a:spLocks noGrp="1"/>
          </p:cNvSpPr>
          <p:nvPr>
            <p:ph idx="13"/>
          </p:nvPr>
        </p:nvSpPr>
        <p:spPr/>
        <p:txBody>
          <a:bodyPr>
            <a:normAutofit/>
          </a:bodyPr>
          <a:lstStyle/>
          <a:p>
            <a:r>
              <a:rPr lang="en-US" sz="1600" dirty="0"/>
              <a:t>Geisli </a:t>
            </a:r>
            <a:r>
              <a:rPr lang="en-US" sz="1600" dirty="0" err="1"/>
              <a:t>katjónar</a:t>
            </a:r>
            <a:r>
              <a:rPr lang="en-US" sz="1600" dirty="0"/>
              <a:t> er minni en móðuratómið (Al) vegna rafeindanna sem töpuðust; geisli anjónar er stærri en móðuratómsins (S) vegna rafeindanna sem bættust við.</a:t>
            </a:r>
          </a:p>
        </p:txBody>
      </p:sp>
      <p:pic>
        <p:nvPicPr>
          <p:cNvPr id="9" name="Figure" descr="The figure includes spheres in green to represent the relative sizes of A l and S atoms. The relatively large A l sphere in the upper left is labeled 118. The significantly smaller S sphere in the upper right is labeled 104. Beneath each of these spheres is a red sphere. The red sphere in the lower left is very small in comparison to the other spheres and is labeled, “A l superscript 3 plus 68.” The red sphere in the lower right is significantly larger than the other spheres and is labeled, “S superscript 2 negative 170. “"/>
          <p:cNvPicPr>
            <a:picLocks noChangeAspect="1"/>
          </p:cNvPicPr>
          <p:nvPr/>
        </p:nvPicPr>
        <p:blipFill>
          <a:blip r:embed="rId2">
            <a:extLst>
              <a:ext uri="{28A0092B-C50C-407E-A947-70E740481C1C}">
                <a14:useLocalDpi xmlns:a14="http://schemas.microsoft.com/office/drawing/2010/main" val="0"/>
              </a:ext>
            </a:extLst>
          </a:blip>
          <a:srcRect t="-105034" b="-105034"/>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321065325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Samrafeindar</a:t>
            </a:r>
          </a:p>
        </p:txBody>
      </p:sp>
      <p:sp>
        <p:nvSpPr>
          <p:cNvPr id="3" name="Content Placeholder 2"/>
          <p:cNvSpPr>
            <a:spLocks noGrp="1"/>
          </p:cNvSpPr>
          <p:nvPr>
            <p:ph idx="1"/>
          </p:nvPr>
        </p:nvSpPr>
        <p:spPr>
          <a:xfrm>
            <a:off x="628650" y="955965"/>
            <a:ext cx="7886700" cy="4568142"/>
          </a:xfrm>
        </p:spPr>
        <p:txBody>
          <a:bodyPr>
            <a:normAutofit/>
          </a:bodyPr>
          <a:lstStyle/>
          <a:p>
            <a:pPr>
              <a:buClr>
                <a:schemeClr val="tx1"/>
              </a:buClr>
            </a:pPr>
            <a:r>
              <a:rPr lang="en-US" dirty="0">
                <a:solidFill>
                  <a:schemeClr val="accent5"/>
                </a:solidFill>
              </a:rPr>
              <a:t>Atóm og jónir sem hafa sömu rafeindaskipan eru sögð vera </a:t>
            </a:r>
            <a:r>
              <a:rPr lang="en-US" b="1" dirty="0">
                <a:solidFill>
                  <a:schemeClr val="accent5"/>
                </a:solidFill>
              </a:rPr>
              <a:t>samrafeindar</a:t>
            </a:r>
            <a:r>
              <a:rPr lang="en-US" dirty="0">
                <a:solidFill>
                  <a:schemeClr val="accent5"/>
                </a:solidFill>
              </a:rPr>
              <a:t>. </a:t>
            </a:r>
          </a:p>
          <a:p>
            <a:pPr>
              <a:buClr>
                <a:schemeClr val="tx1"/>
              </a:buClr>
            </a:pPr>
            <a:endParaRPr lang="en-US" dirty="0">
              <a:solidFill>
                <a:schemeClr val="accent5"/>
              </a:solidFill>
            </a:endParaRPr>
          </a:p>
          <a:p>
            <a:pPr>
              <a:buClr>
                <a:schemeClr val="tx1"/>
              </a:buClr>
            </a:pPr>
            <a:r>
              <a:rPr lang="en-US" dirty="0">
                <a:solidFill>
                  <a:schemeClr val="accent5"/>
                </a:solidFill>
              </a:rPr>
              <a:t>Dæmi um samrafeindar efniseindir:</a:t>
            </a:r>
          </a:p>
          <a:p>
            <a:pPr lvl="1">
              <a:buClr>
                <a:schemeClr val="tx1"/>
              </a:buClr>
            </a:pPr>
            <a:r>
              <a:rPr lang="en-US" dirty="0"/>
              <a:t>N</a:t>
            </a:r>
            <a:r>
              <a:rPr lang="en-US" baseline="30000" dirty="0"/>
              <a:t>3–</a:t>
            </a:r>
            <a:r>
              <a:rPr lang="en-US" dirty="0"/>
              <a:t>, O</a:t>
            </a:r>
            <a:r>
              <a:rPr lang="en-US" baseline="30000" dirty="0"/>
              <a:t>2–</a:t>
            </a:r>
            <a:r>
              <a:rPr lang="en-US" dirty="0"/>
              <a:t>, F</a:t>
            </a:r>
            <a:r>
              <a:rPr lang="en-US" baseline="30000" dirty="0"/>
              <a:t>–</a:t>
            </a:r>
            <a:r>
              <a:rPr lang="en-US" dirty="0"/>
              <a:t>, Ne, Na</a:t>
            </a:r>
            <a:r>
              <a:rPr lang="en-US" baseline="30000" dirty="0"/>
              <a:t>+</a:t>
            </a:r>
            <a:r>
              <a:rPr lang="en-US" dirty="0"/>
              <a:t>, Mg</a:t>
            </a:r>
            <a:r>
              <a:rPr lang="en-US" baseline="30000" dirty="0"/>
              <a:t>2+</a:t>
            </a:r>
            <a:r>
              <a:rPr lang="en-US" dirty="0"/>
              <a:t>, og Al</a:t>
            </a:r>
            <a:r>
              <a:rPr lang="en-US" baseline="30000" dirty="0"/>
              <a:t>3+</a:t>
            </a:r>
            <a:r>
              <a:rPr lang="en-US" dirty="0"/>
              <a:t> (1</a:t>
            </a:r>
            <a:r>
              <a:rPr lang="en-US" i="1" dirty="0"/>
              <a:t>s</a:t>
            </a:r>
            <a:r>
              <a:rPr lang="en-US" baseline="30000" dirty="0"/>
              <a:t>2</a:t>
            </a:r>
            <a:r>
              <a:rPr lang="en-US" dirty="0"/>
              <a:t>2</a:t>
            </a:r>
            <a:r>
              <a:rPr lang="en-US" i="1" dirty="0"/>
              <a:t>s</a:t>
            </a:r>
            <a:r>
              <a:rPr lang="en-US" baseline="30000" dirty="0"/>
              <a:t>2</a:t>
            </a:r>
            <a:r>
              <a:rPr lang="en-US" dirty="0"/>
              <a:t>2</a:t>
            </a:r>
            <a:r>
              <a:rPr lang="en-US" i="1" dirty="0"/>
              <a:t>p</a:t>
            </a:r>
            <a:r>
              <a:rPr lang="en-US" baseline="30000" dirty="0"/>
              <a:t>6</a:t>
            </a:r>
            <a:r>
              <a:rPr lang="en-US" dirty="0"/>
              <a:t>)</a:t>
            </a:r>
          </a:p>
          <a:p>
            <a:pPr lvl="1">
              <a:buClr>
                <a:schemeClr val="tx1"/>
              </a:buClr>
            </a:pPr>
            <a:r>
              <a:rPr lang="en-US" dirty="0"/>
              <a:t>P</a:t>
            </a:r>
            <a:r>
              <a:rPr lang="en-US" baseline="30000" dirty="0"/>
              <a:t>3–</a:t>
            </a:r>
            <a:r>
              <a:rPr lang="en-US" dirty="0"/>
              <a:t>, S</a:t>
            </a:r>
            <a:r>
              <a:rPr lang="en-US" baseline="30000" dirty="0"/>
              <a:t>2–</a:t>
            </a:r>
            <a:r>
              <a:rPr lang="en-US" dirty="0"/>
              <a:t>, Cl</a:t>
            </a:r>
            <a:r>
              <a:rPr lang="en-US" baseline="30000" dirty="0"/>
              <a:t>–</a:t>
            </a:r>
            <a:r>
              <a:rPr lang="en-US" dirty="0"/>
              <a:t>, </a:t>
            </a:r>
            <a:r>
              <a:rPr lang="en-US" dirty="0" err="1"/>
              <a:t>Ar</a:t>
            </a:r>
            <a:r>
              <a:rPr lang="en-US" dirty="0"/>
              <a:t>, K</a:t>
            </a:r>
            <a:r>
              <a:rPr lang="en-US" baseline="30000" dirty="0"/>
              <a:t>+</a:t>
            </a:r>
            <a:r>
              <a:rPr lang="en-US" dirty="0"/>
              <a:t>, Ca</a:t>
            </a:r>
            <a:r>
              <a:rPr lang="en-US" baseline="30000" dirty="0"/>
              <a:t>2+</a:t>
            </a:r>
            <a:r>
              <a:rPr lang="en-US" dirty="0"/>
              <a:t>, og Sc</a:t>
            </a:r>
            <a:r>
              <a:rPr lang="en-US" baseline="30000" dirty="0"/>
              <a:t>3+</a:t>
            </a:r>
            <a:r>
              <a:rPr lang="en-US" dirty="0"/>
              <a:t> ([Ne]3</a:t>
            </a:r>
            <a:r>
              <a:rPr lang="en-US" i="1" dirty="0"/>
              <a:t>s</a:t>
            </a:r>
            <a:r>
              <a:rPr lang="en-US" baseline="30000" dirty="0"/>
              <a:t>2</a:t>
            </a:r>
            <a:r>
              <a:rPr lang="en-US" dirty="0"/>
              <a:t>3</a:t>
            </a:r>
            <a:r>
              <a:rPr lang="en-US" i="1" dirty="0"/>
              <a:t>p</a:t>
            </a:r>
            <a:r>
              <a:rPr lang="en-US" baseline="30000" dirty="0"/>
              <a:t>6</a:t>
            </a:r>
            <a:r>
              <a:rPr lang="en-US" dirty="0"/>
              <a:t>)</a:t>
            </a:r>
          </a:p>
          <a:p>
            <a:pPr>
              <a:buClr>
                <a:schemeClr val="tx1"/>
              </a:buClr>
            </a:pPr>
            <a:endParaRPr lang="en-US" dirty="0">
              <a:solidFill>
                <a:schemeClr val="accent5"/>
              </a:solidFill>
            </a:endParaRPr>
          </a:p>
          <a:p>
            <a:pPr>
              <a:buClr>
                <a:schemeClr val="tx1"/>
              </a:buClr>
            </a:pPr>
            <a:r>
              <a:rPr lang="en-US" dirty="0">
                <a:solidFill>
                  <a:schemeClr val="accent5"/>
                </a:solidFill>
              </a:rPr>
              <a:t>Fyrir frumeindir eða jónir sem eru samrafeindar ræður fjöldi róteinda stærðinni. </a:t>
            </a:r>
          </a:p>
          <a:p>
            <a:pPr>
              <a:buClr>
                <a:schemeClr val="tx1"/>
              </a:buClr>
            </a:pPr>
            <a:endParaRPr lang="en-US" dirty="0">
              <a:solidFill>
                <a:schemeClr val="accent5"/>
              </a:solidFill>
            </a:endParaRPr>
          </a:p>
          <a:p>
            <a:pPr>
              <a:buClr>
                <a:schemeClr val="tx1"/>
              </a:buClr>
            </a:pPr>
            <a:r>
              <a:rPr lang="en-US" i="1" dirty="0">
                <a:solidFill>
                  <a:schemeClr val="accent5"/>
                </a:solidFill>
              </a:rPr>
              <a:t>Því meiri sem kjarnahleðslan er, því minni er geislinn í samrafeindaröð jóna og frumeinda.</a:t>
            </a:r>
          </a:p>
          <a:p>
            <a:endParaRPr lang="en-US" dirty="0"/>
          </a:p>
        </p:txBody>
      </p:sp>
    </p:spTree>
    <p:extLst>
      <p:ext uri="{BB962C8B-B14F-4D97-AF65-F5344CB8AC3E}">
        <p14:creationId xmlns:p14="http://schemas.microsoft.com/office/powerpoint/2010/main" val="351680280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Jónunarorka</a:t>
            </a:r>
          </a:p>
        </p:txBody>
      </p:sp>
      <p:sp>
        <p:nvSpPr>
          <p:cNvPr id="3" name="Content Placeholder 2"/>
          <p:cNvSpPr>
            <a:spLocks noGrp="1"/>
          </p:cNvSpPr>
          <p:nvPr>
            <p:ph idx="1"/>
          </p:nvPr>
        </p:nvSpPr>
        <p:spPr/>
        <p:txBody>
          <a:bodyPr/>
          <a:lstStyle/>
          <a:p>
            <a:r>
              <a:rPr lang="en-US" dirty="0">
                <a:solidFill>
                  <a:schemeClr val="accent5"/>
                </a:solidFill>
              </a:rPr>
              <a:t>Sú orka sem þarf til að fjarlægja lausbundnustu rafeindina úr atómi í gasfasa í grunnástandi kallast </a:t>
            </a:r>
            <a:r>
              <a:rPr lang="en-US" b="1" dirty="0">
                <a:solidFill>
                  <a:schemeClr val="accent5"/>
                </a:solidFill>
              </a:rPr>
              <a:t>fyrsta jónunarorka (IE</a:t>
            </a:r>
            <a:r>
              <a:rPr lang="en-US" b="1" baseline="-25000" dirty="0">
                <a:solidFill>
                  <a:schemeClr val="accent5"/>
                </a:solidFill>
              </a:rPr>
              <a:t>1</a:t>
            </a:r>
            <a:r>
              <a:rPr lang="en-US" b="1" dirty="0">
                <a:solidFill>
                  <a:schemeClr val="accent5"/>
                </a:solidFill>
              </a:rPr>
              <a:t>)</a:t>
            </a:r>
            <a:r>
              <a:rPr lang="en-US" dirty="0">
                <a:solidFill>
                  <a:schemeClr val="accent5"/>
                </a:solidFill>
              </a:rPr>
              <a:t>. </a:t>
            </a:r>
          </a:p>
          <a:p>
            <a:pPr marL="0" indent="0" algn="ctr">
              <a:buNone/>
            </a:pPr>
            <a:r>
              <a:rPr lang="en-US" dirty="0">
                <a:solidFill>
                  <a:schemeClr val="accent5"/>
                </a:solidFill>
              </a:rPr>
              <a:t>X(</a:t>
            </a:r>
            <a:r>
              <a:rPr lang="en-US" i="1" dirty="0">
                <a:solidFill>
                  <a:schemeClr val="accent5"/>
                </a:solidFill>
              </a:rPr>
              <a:t>g</a:t>
            </a:r>
            <a:r>
              <a:rPr lang="en-US" dirty="0">
                <a:solidFill>
                  <a:schemeClr val="accent5"/>
                </a:solidFill>
              </a:rPr>
              <a:t>)	⟶	X</a:t>
            </a:r>
            <a:r>
              <a:rPr lang="en-US" baseline="30000" dirty="0">
                <a:solidFill>
                  <a:schemeClr val="accent5"/>
                </a:solidFill>
              </a:rPr>
              <a:t>+</a:t>
            </a:r>
            <a:r>
              <a:rPr lang="en-US" dirty="0">
                <a:solidFill>
                  <a:schemeClr val="accent5"/>
                </a:solidFill>
              </a:rPr>
              <a:t>(</a:t>
            </a:r>
            <a:r>
              <a:rPr lang="en-US" i="1" dirty="0">
                <a:solidFill>
                  <a:schemeClr val="accent5"/>
                </a:solidFill>
              </a:rPr>
              <a:t>g</a:t>
            </a:r>
            <a:r>
              <a:rPr lang="en-US" dirty="0">
                <a:solidFill>
                  <a:schemeClr val="accent5"/>
                </a:solidFill>
              </a:rPr>
              <a:t>)   +   e</a:t>
            </a:r>
            <a:r>
              <a:rPr lang="en-US" baseline="30000" dirty="0">
                <a:solidFill>
                  <a:schemeClr val="accent5"/>
                </a:solidFill>
              </a:rPr>
              <a:t>−</a:t>
            </a:r>
            <a:r>
              <a:rPr lang="en-US" dirty="0">
                <a:solidFill>
                  <a:schemeClr val="accent5"/>
                </a:solidFill>
              </a:rPr>
              <a:t>		IE</a:t>
            </a:r>
            <a:r>
              <a:rPr lang="en-US" baseline="-25000" dirty="0">
                <a:solidFill>
                  <a:schemeClr val="accent5"/>
                </a:solidFill>
              </a:rPr>
              <a:t>1</a:t>
            </a:r>
          </a:p>
          <a:p>
            <a:endParaRPr lang="en-US" dirty="0">
              <a:solidFill>
                <a:schemeClr val="accent5"/>
              </a:solidFill>
            </a:endParaRPr>
          </a:p>
          <a:p>
            <a:r>
              <a:rPr lang="en-US" dirty="0">
                <a:solidFill>
                  <a:schemeClr val="accent5"/>
                </a:solidFill>
              </a:rPr>
              <a:t>Orkan sem þarf til að fjarlægja næst lausbundnustu rafeindina kallast </a:t>
            </a:r>
            <a:r>
              <a:rPr lang="en-US" b="1" dirty="0">
                <a:solidFill>
                  <a:schemeClr val="accent5"/>
                </a:solidFill>
              </a:rPr>
              <a:t>önnur jónunarorka (IE</a:t>
            </a:r>
            <a:r>
              <a:rPr lang="en-US" b="1" baseline="-25000" dirty="0">
                <a:solidFill>
                  <a:schemeClr val="accent5"/>
                </a:solidFill>
              </a:rPr>
              <a:t>2</a:t>
            </a:r>
            <a:r>
              <a:rPr lang="en-US" b="1" dirty="0">
                <a:solidFill>
                  <a:schemeClr val="accent5"/>
                </a:solidFill>
              </a:rPr>
              <a:t>)</a:t>
            </a:r>
            <a:r>
              <a:rPr lang="en-US" dirty="0">
                <a:solidFill>
                  <a:schemeClr val="accent5"/>
                </a:solidFill>
              </a:rPr>
              <a:t>.</a:t>
            </a:r>
          </a:p>
          <a:p>
            <a:pPr marL="0" indent="0" algn="ctr">
              <a:buNone/>
            </a:pPr>
            <a:r>
              <a:rPr lang="en-US" dirty="0">
                <a:solidFill>
                  <a:schemeClr val="accent5"/>
                </a:solidFill>
              </a:rPr>
              <a:t>X</a:t>
            </a:r>
            <a:r>
              <a:rPr lang="en-US" baseline="30000" dirty="0">
                <a:solidFill>
                  <a:schemeClr val="accent5"/>
                </a:solidFill>
              </a:rPr>
              <a:t>+</a:t>
            </a:r>
            <a:r>
              <a:rPr lang="en-US" dirty="0">
                <a:solidFill>
                  <a:schemeClr val="accent5"/>
                </a:solidFill>
              </a:rPr>
              <a:t>(</a:t>
            </a:r>
            <a:r>
              <a:rPr lang="en-US" i="1" dirty="0">
                <a:solidFill>
                  <a:schemeClr val="accent5"/>
                </a:solidFill>
              </a:rPr>
              <a:t>g</a:t>
            </a:r>
            <a:r>
              <a:rPr lang="en-US" dirty="0">
                <a:solidFill>
                  <a:schemeClr val="accent5"/>
                </a:solidFill>
              </a:rPr>
              <a:t>) 	⟶	X</a:t>
            </a:r>
            <a:r>
              <a:rPr lang="en-US" baseline="30000" dirty="0">
                <a:solidFill>
                  <a:schemeClr val="accent5"/>
                </a:solidFill>
              </a:rPr>
              <a:t>2+</a:t>
            </a:r>
            <a:r>
              <a:rPr lang="en-US" dirty="0">
                <a:solidFill>
                  <a:schemeClr val="accent5"/>
                </a:solidFill>
              </a:rPr>
              <a:t>(</a:t>
            </a:r>
            <a:r>
              <a:rPr lang="en-US" i="1" dirty="0">
                <a:solidFill>
                  <a:schemeClr val="accent5"/>
                </a:solidFill>
              </a:rPr>
              <a:t>g</a:t>
            </a:r>
            <a:r>
              <a:rPr lang="en-US" dirty="0">
                <a:solidFill>
                  <a:schemeClr val="accent5"/>
                </a:solidFill>
              </a:rPr>
              <a:t>)   +   e</a:t>
            </a:r>
            <a:r>
              <a:rPr lang="en-US" baseline="30000" dirty="0">
                <a:solidFill>
                  <a:schemeClr val="accent5"/>
                </a:solidFill>
              </a:rPr>
              <a:t>−</a:t>
            </a:r>
            <a:r>
              <a:rPr lang="en-US" dirty="0">
                <a:solidFill>
                  <a:schemeClr val="accent5"/>
                </a:solidFill>
              </a:rPr>
              <a:t>		IE</a:t>
            </a:r>
            <a:r>
              <a:rPr lang="en-US" baseline="-25000" dirty="0">
                <a:solidFill>
                  <a:schemeClr val="accent5"/>
                </a:solidFill>
              </a:rPr>
              <a:t>2</a:t>
            </a:r>
          </a:p>
          <a:p>
            <a:pPr>
              <a:buClrTx/>
            </a:pPr>
            <a:endParaRPr lang="en-US" baseline="-25000" dirty="0">
              <a:solidFill>
                <a:schemeClr val="accent5"/>
              </a:solidFill>
            </a:endParaRPr>
          </a:p>
          <a:p>
            <a:r>
              <a:rPr lang="en-US" dirty="0">
                <a:solidFill>
                  <a:schemeClr val="accent5"/>
                </a:solidFill>
              </a:rPr>
              <a:t>Orkan sem þarf til að fjarlægja þriðju rafeindina er þriðja jónunarorkan, og svo framvegis.</a:t>
            </a:r>
            <a:endParaRPr lang="en-US" baseline="-25000" dirty="0">
              <a:solidFill>
                <a:schemeClr val="accent5"/>
              </a:solidFill>
            </a:endParaRPr>
          </a:p>
          <a:p>
            <a:endParaRPr lang="en-US" dirty="0"/>
          </a:p>
        </p:txBody>
      </p:sp>
    </p:spTree>
    <p:extLst>
      <p:ext uri="{BB962C8B-B14F-4D97-AF65-F5344CB8AC3E}">
        <p14:creationId xmlns:p14="http://schemas.microsoft.com/office/powerpoint/2010/main" val="65297360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Breytileiki jónunarorku</a:t>
            </a:r>
          </a:p>
        </p:txBody>
      </p:sp>
      <p:sp>
        <p:nvSpPr>
          <p:cNvPr id="3" name="Content Placeholder 2"/>
          <p:cNvSpPr>
            <a:spLocks noGrp="1"/>
          </p:cNvSpPr>
          <p:nvPr>
            <p:ph idx="1"/>
          </p:nvPr>
        </p:nvSpPr>
        <p:spPr>
          <a:xfrm>
            <a:off x="628650" y="955965"/>
            <a:ext cx="7886700" cy="4709544"/>
          </a:xfrm>
        </p:spPr>
        <p:txBody>
          <a:bodyPr>
            <a:normAutofit/>
          </a:bodyPr>
          <a:lstStyle/>
          <a:p>
            <a:r>
              <a:rPr lang="en-US" dirty="0">
                <a:solidFill>
                  <a:schemeClr val="accent5"/>
                </a:solidFill>
              </a:rPr>
              <a:t>Alltaf þarf orku til að fjarlægja rafeindir úr atómum eða jónum, þannig að jónunarferli eru innvermin og IE-gildi eru alltaf jákvæð. </a:t>
            </a:r>
          </a:p>
          <a:p>
            <a:endParaRPr lang="en-US" dirty="0">
              <a:solidFill>
                <a:schemeClr val="accent5"/>
              </a:solidFill>
            </a:endParaRPr>
          </a:p>
          <a:p>
            <a:r>
              <a:rPr lang="en-US" dirty="0">
                <a:solidFill>
                  <a:schemeClr val="accent5"/>
                </a:solidFill>
              </a:rPr>
              <a:t>Þegar stærð (atómgeisli) eykst minnkar jónunarorkan. </a:t>
            </a:r>
          </a:p>
          <a:p>
            <a:pPr>
              <a:buClrTx/>
            </a:pPr>
            <a:endParaRPr lang="en-US" dirty="0">
              <a:solidFill>
                <a:schemeClr val="accent5"/>
              </a:solidFill>
            </a:endParaRPr>
          </a:p>
          <a:p>
            <a:r>
              <a:rPr lang="en-US" dirty="0">
                <a:solidFill>
                  <a:schemeClr val="accent5"/>
                </a:solidFill>
              </a:rPr>
              <a:t>Fyrsta jónunarorka: </a:t>
            </a:r>
          </a:p>
          <a:p>
            <a:pPr lvl="1"/>
            <a:r>
              <a:rPr lang="en-US" dirty="0"/>
              <a:t>Minnkar niður eftir flokki</a:t>
            </a:r>
          </a:p>
          <a:p>
            <a:pPr lvl="1"/>
            <a:r>
              <a:rPr lang="en-US" dirty="0"/>
              <a:t>Eykst þvert yfir lotu</a:t>
            </a:r>
          </a:p>
          <a:p>
            <a:pPr>
              <a:buClrTx/>
            </a:pPr>
            <a:endParaRPr lang="en-US" dirty="0">
              <a:solidFill>
                <a:schemeClr val="accent5"/>
              </a:solidFill>
            </a:endParaRPr>
          </a:p>
          <a:p>
            <a:r>
              <a:rPr lang="en-US" dirty="0">
                <a:solidFill>
                  <a:schemeClr val="accent5"/>
                </a:solidFill>
              </a:rPr>
              <a:t>Nokkur frávik eru frá þessari leitni. </a:t>
            </a:r>
          </a:p>
          <a:p>
            <a:endParaRPr lang="en-US" dirty="0"/>
          </a:p>
        </p:txBody>
      </p:sp>
    </p:spTree>
    <p:extLst>
      <p:ext uri="{BB962C8B-B14F-4D97-AF65-F5344CB8AC3E}">
        <p14:creationId xmlns:p14="http://schemas.microsoft.com/office/powerpoint/2010/main" val="16192647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6.33</a:t>
            </a:r>
          </a:p>
        </p:txBody>
      </p:sp>
      <p:sp>
        <p:nvSpPr>
          <p:cNvPr id="7" name="Figure Legend"/>
          <p:cNvSpPr>
            <a:spLocks noGrp="1"/>
          </p:cNvSpPr>
          <p:nvPr>
            <p:ph idx="13"/>
          </p:nvPr>
        </p:nvSpPr>
        <p:spPr>
          <a:xfrm>
            <a:off x="628650" y="5316718"/>
            <a:ext cx="7886700" cy="873378"/>
          </a:xfrm>
        </p:spPr>
        <p:txBody>
          <a:bodyPr>
            <a:normAutofit/>
          </a:bodyPr>
          <a:lstStyle/>
          <a:p>
            <a:r>
              <a:rPr lang="en-US" sz="1600" dirty="0"/>
              <a:t>Fyrsta jónunarorka frumefnanna í fyrstu fimm lotunum er sett fram sem fall af atómtölu þeirra.</a:t>
            </a:r>
          </a:p>
        </p:txBody>
      </p:sp>
      <p:pic>
        <p:nvPicPr>
          <p:cNvPr id="29698" name="Picture 2" descr="This figure includes a graph labeled, “Atomic Number,” on the horizontal axis and, “Ionization Energy (k J divided by mol),” on the vertical axis. Markings are provided on the horizontal axis at 10, 18, 36, 54, and 86. Vertical lines extend from the horizontal axis upward at each of these values. The vertical axis begins at 0 and increases by 500’s up to 2500. Horizontal lines are drawn across the graph at multiples of 500. A red jagged line connects the ionization energies for elements with atomic numbers 1 through 86 on the graph. Peaks are evident at the locations of the noble or inert gases: H e, N e, A r, K r, X e, and R n. Similarly, minima exist at the locations of the alkali metals: L i, N a, K, R b, and C s. Elements labeled on the graph and their associated ionization energies are as follows: H 1310, H e 2370, L i 520, B e 900, B 800, C 1090, N 1400, O 1310, F 1680, N e 2080, N a 490, M g 730, P 1060, A r 1520, K 420, Z n 910, A s 960, B r 1140, K r 1350, R b 400, C d 870, X e 1170, T l 590, and R n 103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687405" y="1074656"/>
            <a:ext cx="5620724" cy="3973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13800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6.34</a:t>
            </a:r>
          </a:p>
        </p:txBody>
      </p:sp>
      <p:pic>
        <p:nvPicPr>
          <p:cNvPr id="2" name="Figure" descr="The figure includes a periodic table with the title, “First Ionization Energies of Some Elements (k J per mol).” The table identifies the row or period number at the left in purple, and group or column numbers in blue above each column. First ionization energies listed top to bottom for group 1 are: H 1310, L i 520, N a 490, K 420, R b 400, C s 380, and three dots are placed in the box for F r. In group 2 the values are: B e 900, M g 730, C a 590, S r 550, and B a 500. In group 3 the values are: S c 630, Y 620, and L a 540. In group 4, the values are: T i 660, Z r 660, H f 700. In group 5, the values are: V 650, N b 670, and T a 760. In group 6, the values are: C r 660, M o 680, and W 770. In group 7, the values are: M n 710, T c 700, and R e 760. In group 8, the values are: F e 760, R u 720, and O s 840. In group 9, the values are: C o 760, R h 720, and I r 890. In group 10, the values are: N i 730, P d 800, and P t 870. In group 11, the values are: C u 740, A g 730, and A u 890. In group 12, the values are: Z n 910, C d 870, and H g 1000. In group 13, the values are: B 800, A l 580, G a 580, I n 560, and T l 590. In group 14, the values are: C 1090, S i 780, G e 780, S n 700, and P b 710. In group 15, the values are: N 1400, P 1060, A s 960, S b 830, and B i 800. In group 16, the values are: O 1310, S 1000, S e 950, T e 870, and P o 810. In group 17, the values are: F 1680, C l 1250, B r 1140, I 1010, and A t has three dots. In group 18, the values listed are: B e 2370, N e 2080, A r 1520, K r 1350, X e 1170, and R n 1030."/>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947737" y="1105694"/>
            <a:ext cx="7248525" cy="3495675"/>
          </a:xfrm>
        </p:spPr>
      </p:pic>
      <p:sp>
        <p:nvSpPr>
          <p:cNvPr id="7" name="Figure Legend"/>
          <p:cNvSpPr>
            <a:spLocks noGrp="1"/>
          </p:cNvSpPr>
          <p:nvPr>
            <p:ph idx="13"/>
          </p:nvPr>
        </p:nvSpPr>
        <p:spPr/>
        <p:txBody>
          <a:bodyPr>
            <a:normAutofit/>
          </a:bodyPr>
          <a:lstStyle/>
          <a:p>
            <a:r>
              <a:rPr lang="en-US" sz="1600" dirty="0"/>
              <a:t>Þessi útgáfa lotukerfisins sýnir fyrstu jónunarorku (IE</a:t>
            </a:r>
            <a:r>
              <a:rPr lang="en-US" sz="1600" baseline="-25000" dirty="0"/>
              <a:t>1</a:t>
            </a:r>
            <a:r>
              <a:rPr lang="en-US" sz="1600" dirty="0"/>
              <a:t>), í kJ/</a:t>
            </a:r>
            <a:r>
              <a:rPr lang="en-US" sz="1600" dirty="0" err="1"/>
              <a:t>mol</a:t>
            </a:r>
            <a:r>
              <a:rPr lang="en-US" sz="1600" dirty="0"/>
              <a:t>, fyrir valin </a:t>
            </a:r>
            <a:r>
              <a:rPr lang="fr-FR" sz="1600" dirty="0" err="1"/>
              <a:t>frumefni</a:t>
            </a:r>
            <a:r>
              <a:rPr lang="fr-FR" sz="1600" dirty="0"/>
              <a:t>.</a:t>
            </a:r>
            <a:endParaRPr lang="en-US" sz="1600" dirty="0"/>
          </a:p>
        </p:txBody>
      </p:sp>
    </p:spTree>
    <p:extLst>
      <p:ext uri="{BB962C8B-B14F-4D97-AF65-F5344CB8AC3E}">
        <p14:creationId xmlns:p14="http://schemas.microsoft.com/office/powerpoint/2010/main" val="243419800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Frávik frá leitni jónunarorku</a:t>
            </a:r>
          </a:p>
        </p:txBody>
      </p:sp>
      <p:sp>
        <p:nvSpPr>
          <p:cNvPr id="3" name="Content Placeholder 2"/>
          <p:cNvSpPr>
            <a:spLocks noGrp="1"/>
          </p:cNvSpPr>
          <p:nvPr>
            <p:ph idx="1"/>
          </p:nvPr>
        </p:nvSpPr>
        <p:spPr>
          <a:xfrm>
            <a:off x="628650" y="955965"/>
            <a:ext cx="7886700" cy="4794386"/>
          </a:xfrm>
        </p:spPr>
        <p:txBody>
          <a:bodyPr/>
          <a:lstStyle/>
          <a:p>
            <a:r>
              <a:rPr lang="en-US" b="1" dirty="0"/>
              <a:t>Frávik: </a:t>
            </a:r>
            <a:r>
              <a:rPr lang="en-US" dirty="0"/>
              <a:t>Beryllín (Be) hefur hærri jónunarorku</a:t>
            </a:r>
            <a:r>
              <a:rPr lang="en-US" baseline="-25000" dirty="0"/>
              <a:t>1</a:t>
            </a:r>
            <a:r>
              <a:rPr lang="en-US" dirty="0"/>
              <a:t> en bórs (B).</a:t>
            </a:r>
          </a:p>
          <a:p>
            <a:endParaRPr lang="en-US" dirty="0"/>
          </a:p>
          <a:p>
            <a:pPr lvl="1"/>
            <a:r>
              <a:rPr lang="en-US" dirty="0"/>
              <a:t>Rafeindin sem er fjarlægð við jónun beryllíums ([He]2</a:t>
            </a:r>
            <a:r>
              <a:rPr lang="en-US" i="1" dirty="0"/>
              <a:t>s</a:t>
            </a:r>
            <a:r>
              <a:rPr lang="en-US" baseline="30000" dirty="0"/>
              <a:t>2</a:t>
            </a:r>
            <a:r>
              <a:rPr lang="en-US" dirty="0"/>
              <a:t>) er </a:t>
            </a:r>
            <a:r>
              <a:rPr lang="en-US" i="1" dirty="0"/>
              <a:t>s</a:t>
            </a:r>
            <a:r>
              <a:rPr lang="en-US" dirty="0"/>
              <a:t> rafeind.</a:t>
            </a:r>
          </a:p>
          <a:p>
            <a:pPr lvl="2">
              <a:buNone/>
            </a:pPr>
            <a:endParaRPr lang="en-US" sz="1800" dirty="0"/>
          </a:p>
          <a:p>
            <a:pPr lvl="1"/>
            <a:r>
              <a:rPr lang="en-US" dirty="0"/>
              <a:t>Rafeindin sem er fjarlægð við jónun bórs ([He]2</a:t>
            </a:r>
            <a:r>
              <a:rPr lang="en-US" i="1" dirty="0"/>
              <a:t>s</a:t>
            </a:r>
            <a:r>
              <a:rPr lang="en-US" baseline="30000" dirty="0"/>
              <a:t>2</a:t>
            </a:r>
            <a:r>
              <a:rPr lang="en-US" dirty="0"/>
              <a:t>2</a:t>
            </a:r>
            <a:r>
              <a:rPr lang="en-US" i="1" dirty="0"/>
              <a:t>p</a:t>
            </a:r>
            <a:r>
              <a:rPr lang="en-US" baseline="30000" dirty="0"/>
              <a:t>1</a:t>
            </a:r>
            <a:r>
              <a:rPr lang="en-US" dirty="0"/>
              <a:t>) er </a:t>
            </a:r>
            <a:r>
              <a:rPr lang="en-US" i="1" dirty="0"/>
              <a:t>p</a:t>
            </a:r>
            <a:r>
              <a:rPr lang="en-US" dirty="0"/>
              <a:t> rafeind. </a:t>
            </a:r>
          </a:p>
          <a:p>
            <a:pPr lvl="1">
              <a:buNone/>
            </a:pPr>
            <a:endParaRPr lang="en-US" dirty="0"/>
          </a:p>
          <a:p>
            <a:pPr lvl="1"/>
            <a:r>
              <a:rPr lang="en-US" dirty="0"/>
              <a:t>Orka undirhvolfs eykst eftir því sem </a:t>
            </a:r>
            <a:r>
              <a:rPr lang="en-US" i="1" dirty="0"/>
              <a:t>l</a:t>
            </a:r>
            <a:r>
              <a:rPr lang="en-US" dirty="0"/>
              <a:t> eykst. </a:t>
            </a:r>
          </a:p>
          <a:p>
            <a:pPr lvl="1">
              <a:buNone/>
            </a:pPr>
            <a:endParaRPr lang="en-US" dirty="0"/>
          </a:p>
          <a:p>
            <a:pPr lvl="1"/>
            <a:r>
              <a:rPr lang="en-US" dirty="0"/>
              <a:t>Þetta merkir að </a:t>
            </a:r>
            <a:r>
              <a:rPr lang="en-US" i="1" dirty="0"/>
              <a:t>s</a:t>
            </a:r>
            <a:r>
              <a:rPr lang="en-US" dirty="0"/>
              <a:t> rafeind er erfiðara að fjarlægja úr atómi en </a:t>
            </a:r>
            <a:r>
              <a:rPr lang="en-US" i="1" dirty="0"/>
              <a:t>p</a:t>
            </a:r>
            <a:r>
              <a:rPr lang="en-US" dirty="0"/>
              <a:t> rafeind úr sama hvolfi.</a:t>
            </a:r>
          </a:p>
          <a:p>
            <a:endParaRPr lang="en-US" dirty="0"/>
          </a:p>
        </p:txBody>
      </p:sp>
    </p:spTree>
    <p:extLst>
      <p:ext uri="{BB962C8B-B14F-4D97-AF65-F5344CB8AC3E}">
        <p14:creationId xmlns:p14="http://schemas.microsoft.com/office/powerpoint/2010/main" val="112939435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Frávik frá leitni jónunarorku</a:t>
            </a:r>
          </a:p>
        </p:txBody>
      </p:sp>
      <p:sp>
        <p:nvSpPr>
          <p:cNvPr id="3" name="Content Placeholder 2"/>
          <p:cNvSpPr>
            <a:spLocks noGrp="1"/>
          </p:cNvSpPr>
          <p:nvPr>
            <p:ph idx="1"/>
          </p:nvPr>
        </p:nvSpPr>
        <p:spPr>
          <a:xfrm>
            <a:off x="628650" y="955965"/>
            <a:ext cx="7886700" cy="5190311"/>
          </a:xfrm>
        </p:spPr>
        <p:txBody>
          <a:bodyPr/>
          <a:lstStyle/>
          <a:p>
            <a:r>
              <a:rPr lang="en-US" b="1" dirty="0"/>
              <a:t>Frávik: </a:t>
            </a:r>
            <a:r>
              <a:rPr lang="en-US" dirty="0"/>
              <a:t>Súrefni (O) hefur lægra IE</a:t>
            </a:r>
            <a:r>
              <a:rPr lang="en-US" baseline="-25000" dirty="0"/>
              <a:t>1</a:t>
            </a:r>
            <a:r>
              <a:rPr lang="en-US" dirty="0"/>
              <a:t> en nitur (N).</a:t>
            </a:r>
          </a:p>
          <a:p>
            <a:pPr lvl="1"/>
            <a:r>
              <a:rPr lang="en-US" dirty="0"/>
              <a:t>Ef ein rafeind er fjarlægð úr O hverfur fráhrindingin milli rafeinda sem stafar af pörun rafeindanna í 2</a:t>
            </a:r>
            <a:r>
              <a:rPr lang="en-US" i="1" dirty="0"/>
              <a:t>p</a:t>
            </a:r>
            <a:r>
              <a:rPr lang="en-US" dirty="0"/>
              <a:t> svigrúmi.</a:t>
            </a:r>
          </a:p>
          <a:p>
            <a:pPr lvl="1"/>
            <a:endParaRPr lang="en-US" dirty="0"/>
          </a:p>
          <a:p>
            <a:pPr lvl="1"/>
            <a:endParaRPr lang="en-US" dirty="0"/>
          </a:p>
          <a:p>
            <a:pPr lvl="1"/>
            <a:endParaRPr lang="en-US" dirty="0"/>
          </a:p>
          <a:p>
            <a:pPr lvl="1">
              <a:buClrTx/>
              <a:buNone/>
            </a:pPr>
            <a:endParaRPr lang="en-US" dirty="0"/>
          </a:p>
          <a:p>
            <a:pPr lvl="1">
              <a:buClrTx/>
              <a:buNone/>
            </a:pPr>
            <a:endParaRPr lang="en-US" dirty="0"/>
          </a:p>
          <a:p>
            <a:pPr lvl="1">
              <a:buClrTx/>
              <a:buNone/>
            </a:pPr>
            <a:endParaRPr lang="en-US" dirty="0"/>
          </a:p>
          <a:p>
            <a:pPr lvl="1">
              <a:buClrTx/>
              <a:buNone/>
            </a:pPr>
            <a:endParaRPr lang="en-US" dirty="0"/>
          </a:p>
          <a:p>
            <a:pPr lvl="1"/>
            <a:endParaRPr lang="en-US" dirty="0"/>
          </a:p>
          <a:p>
            <a:pPr lvl="1"/>
            <a:endParaRPr lang="en-US" dirty="0"/>
          </a:p>
          <a:p>
            <a:pPr lvl="1"/>
            <a:r>
              <a:rPr lang="en-US" dirty="0"/>
              <a:t>Þetta þýðir að orkulega hagstæðara er að fjarlægja rafeind úr O en úr N.</a:t>
            </a:r>
          </a:p>
          <a:p>
            <a:endParaRPr lang="en-US" dirty="0"/>
          </a:p>
        </p:txBody>
      </p:sp>
      <p:pic>
        <p:nvPicPr>
          <p:cNvPr id="5" name="Figure" descr="This figure includes the element symbol O followed by the electron configuration 1 s superscript 2 2 s superscript 2 2 p superscript 4. An orbital diagram follows, which consists of two individual squares, labeled as, “1 s,” and, “2 s,” below followed by a grouping of three connected squares which are labeled, “2 p.” All boxes are oriented in a row. The two individual squares and the first square in the row of connected squares contain a pair of half arrows. One half arrow in each pair points up, and one points down. The downward pointing arrow in the first square in the row of connected squares is red. The remaining two squares each contain single upward pointing half arrows."/>
          <p:cNvPicPr>
            <a:picLocks noChangeAspect="1"/>
          </p:cNvPicPr>
          <p:nvPr/>
        </p:nvPicPr>
        <p:blipFill>
          <a:blip r:embed="rId2" cstate="email">
            <a:extLst>
              <a:ext uri="{28A0092B-C50C-407E-A947-70E740481C1C}">
                <a14:useLocalDpi xmlns:a14="http://schemas.microsoft.com/office/drawing/2010/main" val="0"/>
              </a:ext>
            </a:extLst>
          </a:blip>
          <a:srcRect t="-73755" b="-73755"/>
          <a:stretch>
            <a:fillRect/>
          </a:stretch>
        </p:blipFill>
        <p:spPr>
          <a:xfrm>
            <a:off x="1442301" y="1820674"/>
            <a:ext cx="6106850" cy="2650954"/>
          </a:xfrm>
          <a:prstGeom prst="rect">
            <a:avLst/>
          </a:prstGeom>
        </p:spPr>
      </p:pic>
    </p:spTree>
    <p:extLst>
      <p:ext uri="{BB962C8B-B14F-4D97-AF65-F5344CB8AC3E}">
        <p14:creationId xmlns:p14="http://schemas.microsoft.com/office/powerpoint/2010/main" val="308831165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Jónunarorka við endurtekna jónun</a:t>
            </a:r>
          </a:p>
        </p:txBody>
      </p:sp>
      <p:sp>
        <p:nvSpPr>
          <p:cNvPr id="3" name="Content Placeholder 2"/>
          <p:cNvSpPr>
            <a:spLocks noGrp="1"/>
          </p:cNvSpPr>
          <p:nvPr>
            <p:ph idx="1"/>
          </p:nvPr>
        </p:nvSpPr>
        <p:spPr/>
        <p:txBody>
          <a:bodyPr>
            <a:normAutofit/>
          </a:bodyPr>
          <a:lstStyle/>
          <a:p>
            <a:r>
              <a:rPr lang="en-US" dirty="0">
                <a:solidFill>
                  <a:schemeClr val="accent5"/>
                </a:solidFill>
              </a:rPr>
              <a:t>Erfiðara er að fjarlægja rafeind úr katjón en úr hlutlausu atómi vegna meiri rafstöðukrafts að katjóninni.</a:t>
            </a:r>
          </a:p>
          <a:p>
            <a:endParaRPr lang="en-US" dirty="0">
              <a:solidFill>
                <a:schemeClr val="accent5"/>
              </a:solidFill>
            </a:endParaRPr>
          </a:p>
          <a:p>
            <a:r>
              <a:rPr lang="en-US" dirty="0">
                <a:solidFill>
                  <a:schemeClr val="accent5"/>
                </a:solidFill>
              </a:rPr>
              <a:t> Á sama hátt er erfiðara að fjarlægja rafeind úr katjón með meiri jákvæða hleðslu en úr jón með minni hleðslu. </a:t>
            </a:r>
          </a:p>
          <a:p>
            <a:endParaRPr lang="en-US" dirty="0">
              <a:solidFill>
                <a:schemeClr val="accent5"/>
              </a:solidFill>
            </a:endParaRPr>
          </a:p>
          <a:p>
            <a:r>
              <a:rPr lang="en-US" i="1" dirty="0">
                <a:solidFill>
                  <a:schemeClr val="accent5"/>
                </a:solidFill>
              </a:rPr>
              <a:t> Þess vegna eykst röð jónunarorkugilda frumefnis alltaf. </a:t>
            </a:r>
          </a:p>
        </p:txBody>
      </p:sp>
    </p:spTree>
    <p:extLst>
      <p:ext uri="{BB962C8B-B14F-4D97-AF65-F5344CB8AC3E}">
        <p14:creationId xmlns:p14="http://schemas.microsoft.com/office/powerpoint/2010/main" val="71511304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Tafla 6.3 Röð jónunarorkugilda fyrir valin </a:t>
            </a:r>
            <a:br>
              <a:rPr lang="en-US" dirty="0"/>
            </a:br>
            <a:r>
              <a:rPr lang="en-US" dirty="0"/>
              <a:t>Frumefni (</a:t>
            </a:r>
            <a:r>
              <a:rPr lang="en-US" dirty="0" err="1"/>
              <a:t>kj</a:t>
            </a:r>
            <a:r>
              <a:rPr lang="en-US" dirty="0"/>
              <a:t>/</a:t>
            </a:r>
            <a:r>
              <a:rPr lang="en-US" dirty="0" err="1"/>
              <a:t>mol</a:t>
            </a:r>
            <a:r>
              <a:rPr lang="en-US" dirty="0"/>
              <a: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01840360"/>
              </p:ext>
            </p:extLst>
          </p:nvPr>
        </p:nvGraphicFramePr>
        <p:xfrm>
          <a:off x="628650" y="955675"/>
          <a:ext cx="7886704" cy="3927410"/>
        </p:xfrm>
        <a:graphic>
          <a:graphicData uri="http://schemas.openxmlformats.org/drawingml/2006/table">
            <a:tbl>
              <a:tblPr firstRow="1" bandRow="1">
                <a:tableStyleId>{5940675A-B579-460E-94D1-54222C63F5DA}</a:tableStyleId>
              </a:tblPr>
              <a:tblGrid>
                <a:gridCol w="985838">
                  <a:extLst>
                    <a:ext uri="{9D8B030D-6E8A-4147-A177-3AD203B41FA5}">
                      <a16:colId xmlns:a16="http://schemas.microsoft.com/office/drawing/2014/main" val="20000"/>
                    </a:ext>
                  </a:extLst>
                </a:gridCol>
                <a:gridCol w="985838">
                  <a:extLst>
                    <a:ext uri="{9D8B030D-6E8A-4147-A177-3AD203B41FA5}">
                      <a16:colId xmlns:a16="http://schemas.microsoft.com/office/drawing/2014/main" val="20001"/>
                    </a:ext>
                  </a:extLst>
                </a:gridCol>
                <a:gridCol w="985838">
                  <a:extLst>
                    <a:ext uri="{9D8B030D-6E8A-4147-A177-3AD203B41FA5}">
                      <a16:colId xmlns:a16="http://schemas.microsoft.com/office/drawing/2014/main" val="20002"/>
                    </a:ext>
                  </a:extLst>
                </a:gridCol>
                <a:gridCol w="985838">
                  <a:extLst>
                    <a:ext uri="{9D8B030D-6E8A-4147-A177-3AD203B41FA5}">
                      <a16:colId xmlns:a16="http://schemas.microsoft.com/office/drawing/2014/main" val="20003"/>
                    </a:ext>
                  </a:extLst>
                </a:gridCol>
                <a:gridCol w="985838">
                  <a:extLst>
                    <a:ext uri="{9D8B030D-6E8A-4147-A177-3AD203B41FA5}">
                      <a16:colId xmlns:a16="http://schemas.microsoft.com/office/drawing/2014/main" val="20004"/>
                    </a:ext>
                  </a:extLst>
                </a:gridCol>
                <a:gridCol w="985838">
                  <a:extLst>
                    <a:ext uri="{9D8B030D-6E8A-4147-A177-3AD203B41FA5}">
                      <a16:colId xmlns:a16="http://schemas.microsoft.com/office/drawing/2014/main" val="20005"/>
                    </a:ext>
                  </a:extLst>
                </a:gridCol>
                <a:gridCol w="985838">
                  <a:extLst>
                    <a:ext uri="{9D8B030D-6E8A-4147-A177-3AD203B41FA5}">
                      <a16:colId xmlns:a16="http://schemas.microsoft.com/office/drawing/2014/main" val="20006"/>
                    </a:ext>
                  </a:extLst>
                </a:gridCol>
                <a:gridCol w="985838">
                  <a:extLst>
                    <a:ext uri="{9D8B030D-6E8A-4147-A177-3AD203B41FA5}">
                      <a16:colId xmlns:a16="http://schemas.microsoft.com/office/drawing/2014/main" val="20007"/>
                    </a:ext>
                  </a:extLst>
                </a:gridCol>
              </a:tblGrid>
              <a:tr h="509238">
                <a:tc>
                  <a:txBody>
                    <a:bodyPr/>
                    <a:lstStyle/>
                    <a:p>
                      <a:pPr algn="ctr"/>
                      <a:r>
                        <a:rPr lang="en-US" b="1" dirty="0"/>
                        <a:t>Frumefni</a:t>
                      </a:r>
                    </a:p>
                  </a:txBody>
                  <a:tcPr/>
                </a:tc>
                <a:tc>
                  <a:txBody>
                    <a:bodyPr/>
                    <a:lstStyle/>
                    <a:p>
                      <a:pPr algn="ctr"/>
                      <a:r>
                        <a:rPr lang="en-US" b="1" dirty="0"/>
                        <a:t>IE</a:t>
                      </a:r>
                      <a:r>
                        <a:rPr lang="en-US" b="1" baseline="-25000" dirty="0"/>
                        <a:t>1</a:t>
                      </a:r>
                      <a:endParaRPr lang="en-US" b="1" dirty="0"/>
                    </a:p>
                  </a:txBody>
                  <a:tcPr/>
                </a:tc>
                <a:tc>
                  <a:txBody>
                    <a:bodyPr/>
                    <a:lstStyle/>
                    <a:p>
                      <a:pPr algn="ctr"/>
                      <a:r>
                        <a:rPr lang="en-US" b="1" dirty="0"/>
                        <a:t>IE</a:t>
                      </a:r>
                      <a:r>
                        <a:rPr lang="en-US" b="1" baseline="-25000" dirty="0"/>
                        <a:t>2</a:t>
                      </a:r>
                      <a:endParaRPr lang="en-US" b="1" dirty="0"/>
                    </a:p>
                  </a:txBody>
                  <a:tcPr/>
                </a:tc>
                <a:tc>
                  <a:txBody>
                    <a:bodyPr/>
                    <a:lstStyle/>
                    <a:p>
                      <a:pPr algn="ctr"/>
                      <a:r>
                        <a:rPr lang="en-US" b="1" dirty="0"/>
                        <a:t>IE</a:t>
                      </a:r>
                      <a:r>
                        <a:rPr lang="en-US" b="1" baseline="-25000" dirty="0"/>
                        <a:t>3</a:t>
                      </a:r>
                      <a:r>
                        <a:rPr lang="en-US" b="1" dirty="0"/>
                        <a:t> </a:t>
                      </a:r>
                    </a:p>
                  </a:txBody>
                  <a:tcPr/>
                </a:tc>
                <a:tc>
                  <a:txBody>
                    <a:bodyPr/>
                    <a:lstStyle/>
                    <a:p>
                      <a:pPr algn="ctr"/>
                      <a:r>
                        <a:rPr lang="en-US" b="1" dirty="0"/>
                        <a:t>IE</a:t>
                      </a:r>
                      <a:r>
                        <a:rPr lang="en-US" b="1" baseline="-25000" dirty="0"/>
                        <a:t>4</a:t>
                      </a:r>
                      <a:r>
                        <a:rPr lang="en-US" b="1" dirty="0"/>
                        <a:t> </a:t>
                      </a:r>
                    </a:p>
                  </a:txBody>
                  <a:tcPr/>
                </a:tc>
                <a:tc>
                  <a:txBody>
                    <a:bodyPr/>
                    <a:lstStyle/>
                    <a:p>
                      <a:pPr algn="ctr"/>
                      <a:r>
                        <a:rPr lang="en-US" b="1" dirty="0"/>
                        <a:t>IE</a:t>
                      </a:r>
                      <a:r>
                        <a:rPr lang="en-US" b="1" baseline="-25000" dirty="0"/>
                        <a:t>5</a:t>
                      </a:r>
                      <a:r>
                        <a:rPr lang="en-US" b="1" dirty="0"/>
                        <a:t> </a:t>
                      </a:r>
                    </a:p>
                  </a:txBody>
                  <a:tcPr/>
                </a:tc>
                <a:tc>
                  <a:txBody>
                    <a:bodyPr/>
                    <a:lstStyle/>
                    <a:p>
                      <a:pPr algn="ctr"/>
                      <a:r>
                        <a:rPr lang="en-US" b="1" dirty="0"/>
                        <a:t>IE</a:t>
                      </a:r>
                      <a:r>
                        <a:rPr lang="en-US" b="1" baseline="-25000" dirty="0"/>
                        <a:t>6</a:t>
                      </a:r>
                      <a:r>
                        <a:rPr lang="en-US" b="1" dirty="0"/>
                        <a:t> </a:t>
                      </a:r>
                    </a:p>
                  </a:txBody>
                  <a:tcPr/>
                </a:tc>
                <a:tc>
                  <a:txBody>
                    <a:bodyPr/>
                    <a:lstStyle/>
                    <a:p>
                      <a:pPr algn="ctr"/>
                      <a:r>
                        <a:rPr lang="en-US" b="1" dirty="0"/>
                        <a:t>IE</a:t>
                      </a:r>
                      <a:r>
                        <a:rPr lang="en-US" b="1" baseline="-25000" dirty="0"/>
                        <a:t>7</a:t>
                      </a:r>
                    </a:p>
                  </a:txBody>
                  <a:tcPr/>
                </a:tc>
                <a:extLst>
                  <a:ext uri="{0D108BD9-81ED-4DB2-BD59-A6C34878D82A}">
                    <a16:rowId xmlns:a16="http://schemas.microsoft.com/office/drawing/2014/main" val="10000"/>
                  </a:ext>
                </a:extLst>
              </a:tr>
              <a:tr h="509238">
                <a:tc>
                  <a:txBody>
                    <a:bodyPr/>
                    <a:lstStyle/>
                    <a:p>
                      <a:pPr algn="ctr"/>
                      <a:r>
                        <a:rPr lang="en-US" dirty="0"/>
                        <a:t>K</a:t>
                      </a:r>
                    </a:p>
                  </a:txBody>
                  <a:tcPr/>
                </a:tc>
                <a:tc>
                  <a:txBody>
                    <a:bodyPr/>
                    <a:lstStyle/>
                    <a:p>
                      <a:pPr algn="ctr"/>
                      <a:r>
                        <a:rPr lang="en-US" dirty="0"/>
                        <a:t>418.8 </a:t>
                      </a:r>
                    </a:p>
                  </a:txBody>
                  <a:tcPr/>
                </a:tc>
                <a:tc>
                  <a:txBody>
                    <a:bodyPr/>
                    <a:lstStyle/>
                    <a:p>
                      <a:pPr algn="ctr"/>
                      <a:r>
                        <a:rPr lang="en-US" dirty="0"/>
                        <a:t>3051.8 </a:t>
                      </a:r>
                    </a:p>
                  </a:txBody>
                  <a:tcPr/>
                </a:tc>
                <a:tc>
                  <a:txBody>
                    <a:bodyPr/>
                    <a:lstStyle/>
                    <a:p>
                      <a:pPr algn="ctr"/>
                      <a:r>
                        <a:rPr lang="en-US" dirty="0"/>
                        <a:t>4419.6 </a:t>
                      </a:r>
                    </a:p>
                  </a:txBody>
                  <a:tcPr/>
                </a:tc>
                <a:tc>
                  <a:txBody>
                    <a:bodyPr/>
                    <a:lstStyle/>
                    <a:p>
                      <a:pPr algn="ctr"/>
                      <a:r>
                        <a:rPr lang="en-US" dirty="0"/>
                        <a:t>5876.9 </a:t>
                      </a:r>
                    </a:p>
                  </a:txBody>
                  <a:tcPr/>
                </a:tc>
                <a:tc>
                  <a:txBody>
                    <a:bodyPr/>
                    <a:lstStyle/>
                    <a:p>
                      <a:pPr algn="ctr"/>
                      <a:r>
                        <a:rPr lang="en-US" dirty="0"/>
                        <a:t>7975.5</a:t>
                      </a:r>
                    </a:p>
                  </a:txBody>
                  <a:tcPr/>
                </a:tc>
                <a:tc>
                  <a:txBody>
                    <a:bodyPr/>
                    <a:lstStyle/>
                    <a:p>
                      <a:pPr algn="ctr"/>
                      <a:r>
                        <a:rPr lang="en-US" dirty="0"/>
                        <a:t>9590.6</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11343</a:t>
                      </a:r>
                    </a:p>
                  </a:txBody>
                  <a:tcPr/>
                </a:tc>
                <a:extLst>
                  <a:ext uri="{0D108BD9-81ED-4DB2-BD59-A6C34878D82A}">
                    <a16:rowId xmlns:a16="http://schemas.microsoft.com/office/drawing/2014/main" val="10001"/>
                  </a:ext>
                </a:extLst>
              </a:tr>
              <a:tr h="509238">
                <a:tc>
                  <a:txBody>
                    <a:bodyPr/>
                    <a:lstStyle/>
                    <a:p>
                      <a:pPr algn="ctr"/>
                      <a:r>
                        <a:rPr lang="en-US" dirty="0"/>
                        <a:t>Ca</a:t>
                      </a:r>
                    </a:p>
                  </a:txBody>
                  <a:tcPr/>
                </a:tc>
                <a:tc>
                  <a:txBody>
                    <a:bodyPr/>
                    <a:lstStyle/>
                    <a:p>
                      <a:pPr algn="ctr"/>
                      <a:r>
                        <a:rPr lang="en-US" dirty="0"/>
                        <a:t>589.8</a:t>
                      </a:r>
                    </a:p>
                  </a:txBody>
                  <a:tcPr/>
                </a:tc>
                <a:tc>
                  <a:txBody>
                    <a:bodyPr/>
                    <a:lstStyle/>
                    <a:p>
                      <a:pPr algn="ctr"/>
                      <a:r>
                        <a:rPr lang="en-US" dirty="0"/>
                        <a:t>1145.4</a:t>
                      </a:r>
                    </a:p>
                  </a:txBody>
                  <a:tcPr/>
                </a:tc>
                <a:tc>
                  <a:txBody>
                    <a:bodyPr/>
                    <a:lstStyle/>
                    <a:p>
                      <a:pPr algn="ctr"/>
                      <a:r>
                        <a:rPr lang="en-US" dirty="0"/>
                        <a:t>4912.4</a:t>
                      </a:r>
                    </a:p>
                  </a:txBody>
                  <a:tcPr/>
                </a:tc>
                <a:tc>
                  <a:txBody>
                    <a:bodyPr/>
                    <a:lstStyle/>
                    <a:p>
                      <a:pPr algn="ctr"/>
                      <a:r>
                        <a:rPr lang="en-US" dirty="0"/>
                        <a:t>6490.6 </a:t>
                      </a:r>
                    </a:p>
                  </a:txBody>
                  <a:tcPr/>
                </a:tc>
                <a:tc>
                  <a:txBody>
                    <a:bodyPr/>
                    <a:lstStyle/>
                    <a:p>
                      <a:pPr algn="ctr"/>
                      <a:r>
                        <a:rPr lang="en-US" dirty="0"/>
                        <a:t>8153.0 </a:t>
                      </a:r>
                    </a:p>
                  </a:txBody>
                  <a:tcPr/>
                </a:tc>
                <a:tc>
                  <a:txBody>
                    <a:bodyPr/>
                    <a:lstStyle/>
                    <a:p>
                      <a:pPr algn="ctr"/>
                      <a:r>
                        <a:rPr lang="en-US" dirty="0"/>
                        <a:t>10495.7</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12272.9</a:t>
                      </a:r>
                    </a:p>
                  </a:txBody>
                  <a:tcPr/>
                </a:tc>
                <a:extLst>
                  <a:ext uri="{0D108BD9-81ED-4DB2-BD59-A6C34878D82A}">
                    <a16:rowId xmlns:a16="http://schemas.microsoft.com/office/drawing/2014/main" val="10002"/>
                  </a:ext>
                </a:extLst>
              </a:tr>
              <a:tr h="509238">
                <a:tc>
                  <a:txBody>
                    <a:bodyPr/>
                    <a:lstStyle/>
                    <a:p>
                      <a:pPr algn="ctr"/>
                      <a:r>
                        <a:rPr lang="en-US" dirty="0" err="1"/>
                        <a:t>Sc</a:t>
                      </a:r>
                      <a:endParaRPr lang="en-US" dirty="0"/>
                    </a:p>
                  </a:txBody>
                  <a:tcPr/>
                </a:tc>
                <a:tc>
                  <a:txBody>
                    <a:bodyPr/>
                    <a:lstStyle/>
                    <a:p>
                      <a:pPr algn="ctr"/>
                      <a:r>
                        <a:rPr lang="en-US" dirty="0"/>
                        <a:t>633.1 </a:t>
                      </a:r>
                    </a:p>
                  </a:txBody>
                  <a:tcPr/>
                </a:tc>
                <a:tc>
                  <a:txBody>
                    <a:bodyPr/>
                    <a:lstStyle/>
                    <a:p>
                      <a:pPr algn="ctr"/>
                      <a:r>
                        <a:rPr lang="en-US" dirty="0"/>
                        <a:t>1235.0 </a:t>
                      </a:r>
                    </a:p>
                  </a:txBody>
                  <a:tcPr/>
                </a:tc>
                <a:tc>
                  <a:txBody>
                    <a:bodyPr/>
                    <a:lstStyle/>
                    <a:p>
                      <a:pPr algn="ctr"/>
                      <a:r>
                        <a:rPr lang="en-US" dirty="0"/>
                        <a:t>2388.7 </a:t>
                      </a:r>
                    </a:p>
                  </a:txBody>
                  <a:tcPr/>
                </a:tc>
                <a:tc>
                  <a:txBody>
                    <a:bodyPr/>
                    <a:lstStyle/>
                    <a:p>
                      <a:pPr algn="ctr"/>
                      <a:r>
                        <a:rPr lang="en-US" dirty="0"/>
                        <a:t>7090.6 </a:t>
                      </a:r>
                    </a:p>
                  </a:txBody>
                  <a:tcPr/>
                </a:tc>
                <a:tc>
                  <a:txBody>
                    <a:bodyPr/>
                    <a:lstStyle/>
                    <a:p>
                      <a:pPr algn="ctr"/>
                      <a:r>
                        <a:rPr lang="en-US" dirty="0"/>
                        <a:t>8842.9 </a:t>
                      </a:r>
                    </a:p>
                  </a:txBody>
                  <a:tcPr/>
                </a:tc>
                <a:tc>
                  <a:txBody>
                    <a:bodyPr/>
                    <a:lstStyle/>
                    <a:p>
                      <a:pPr algn="ctr"/>
                      <a:r>
                        <a:rPr lang="en-US" dirty="0"/>
                        <a:t>10679.0</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13315.0</a:t>
                      </a:r>
                    </a:p>
                  </a:txBody>
                  <a:tcPr/>
                </a:tc>
                <a:extLst>
                  <a:ext uri="{0D108BD9-81ED-4DB2-BD59-A6C34878D82A}">
                    <a16:rowId xmlns:a16="http://schemas.microsoft.com/office/drawing/2014/main" val="10003"/>
                  </a:ext>
                </a:extLst>
              </a:tr>
              <a:tr h="509238">
                <a:tc>
                  <a:txBody>
                    <a:bodyPr/>
                    <a:lstStyle/>
                    <a:p>
                      <a:pPr algn="ctr"/>
                      <a:r>
                        <a:rPr lang="en-US" dirty="0"/>
                        <a:t>Ga</a:t>
                      </a:r>
                    </a:p>
                  </a:txBody>
                  <a:tcPr/>
                </a:tc>
                <a:tc>
                  <a:txBody>
                    <a:bodyPr/>
                    <a:lstStyle/>
                    <a:p>
                      <a:pPr algn="ctr"/>
                      <a:r>
                        <a:rPr lang="en-US" dirty="0"/>
                        <a:t>578.8</a:t>
                      </a:r>
                    </a:p>
                  </a:txBody>
                  <a:tcPr/>
                </a:tc>
                <a:tc>
                  <a:txBody>
                    <a:bodyPr/>
                    <a:lstStyle/>
                    <a:p>
                      <a:pPr algn="ctr"/>
                      <a:r>
                        <a:rPr lang="en-US" dirty="0"/>
                        <a:t>1979.4</a:t>
                      </a:r>
                    </a:p>
                  </a:txBody>
                  <a:tcPr/>
                </a:tc>
                <a:tc>
                  <a:txBody>
                    <a:bodyPr/>
                    <a:lstStyle/>
                    <a:p>
                      <a:pPr algn="ctr"/>
                      <a:r>
                        <a:rPr lang="en-US" dirty="0"/>
                        <a:t>2964.6</a:t>
                      </a:r>
                    </a:p>
                  </a:txBody>
                  <a:tcPr/>
                </a:tc>
                <a:tc>
                  <a:txBody>
                    <a:bodyPr/>
                    <a:lstStyle/>
                    <a:p>
                      <a:pPr algn="ctr"/>
                      <a:r>
                        <a:rPr lang="en-US" dirty="0"/>
                        <a:t>6180 </a:t>
                      </a:r>
                    </a:p>
                  </a:txBody>
                  <a:tcPr/>
                </a:tc>
                <a:tc>
                  <a:txBody>
                    <a:bodyPr/>
                    <a:lstStyle/>
                    <a:p>
                      <a:pPr algn="ctr"/>
                      <a:r>
                        <a:rPr lang="en-US" dirty="0"/>
                        <a:t>8298.7</a:t>
                      </a:r>
                    </a:p>
                  </a:txBody>
                  <a:tcPr/>
                </a:tc>
                <a:tc>
                  <a:txBody>
                    <a:bodyPr/>
                    <a:lstStyle/>
                    <a:p>
                      <a:pPr algn="ctr"/>
                      <a:r>
                        <a:rPr lang="en-US" dirty="0"/>
                        <a:t>10873.9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13594.8</a:t>
                      </a:r>
                    </a:p>
                  </a:txBody>
                  <a:tcPr/>
                </a:tc>
                <a:extLst>
                  <a:ext uri="{0D108BD9-81ED-4DB2-BD59-A6C34878D82A}">
                    <a16:rowId xmlns:a16="http://schemas.microsoft.com/office/drawing/2014/main" val="10004"/>
                  </a:ext>
                </a:extLst>
              </a:tr>
              <a:tr h="690610">
                <a:tc>
                  <a:txBody>
                    <a:bodyPr/>
                    <a:lstStyle/>
                    <a:p>
                      <a:pPr algn="ctr"/>
                      <a:r>
                        <a:rPr lang="en-US" dirty="0"/>
                        <a:t>Ge</a:t>
                      </a:r>
                    </a:p>
                  </a:txBody>
                  <a:tcPr/>
                </a:tc>
                <a:tc>
                  <a:txBody>
                    <a:bodyPr/>
                    <a:lstStyle/>
                    <a:p>
                      <a:pPr algn="ctr"/>
                      <a:r>
                        <a:rPr lang="en-US" dirty="0"/>
                        <a:t>762.2</a:t>
                      </a:r>
                    </a:p>
                  </a:txBody>
                  <a:tcPr/>
                </a:tc>
                <a:tc>
                  <a:txBody>
                    <a:bodyPr/>
                    <a:lstStyle/>
                    <a:p>
                      <a:pPr algn="ctr"/>
                      <a:r>
                        <a:rPr lang="en-US" dirty="0"/>
                        <a:t>1537.5 </a:t>
                      </a:r>
                    </a:p>
                  </a:txBody>
                  <a:tcPr/>
                </a:tc>
                <a:tc>
                  <a:txBody>
                    <a:bodyPr/>
                    <a:lstStyle/>
                    <a:p>
                      <a:pPr algn="ctr"/>
                      <a:r>
                        <a:rPr lang="en-US" dirty="0"/>
                        <a:t>3302.1</a:t>
                      </a:r>
                    </a:p>
                  </a:txBody>
                  <a:tcPr/>
                </a:tc>
                <a:tc>
                  <a:txBody>
                    <a:bodyPr/>
                    <a:lstStyle/>
                    <a:p>
                      <a:pPr algn="ctr"/>
                      <a:r>
                        <a:rPr lang="en-US" dirty="0"/>
                        <a:t>4410.6 </a:t>
                      </a:r>
                    </a:p>
                  </a:txBody>
                  <a:tcPr/>
                </a:tc>
                <a:tc>
                  <a:txBody>
                    <a:bodyPr/>
                    <a:lstStyle/>
                    <a:p>
                      <a:pPr algn="ctr"/>
                      <a:r>
                        <a:rPr lang="en-US" dirty="0"/>
                        <a:t>9021.4 </a:t>
                      </a:r>
                    </a:p>
                  </a:txBody>
                  <a:tcPr/>
                </a:tc>
                <a:tc>
                  <a:txBody>
                    <a:bodyPr/>
                    <a:lstStyle/>
                    <a:p>
                      <a:pPr algn="ctr"/>
                      <a:r>
                        <a:rPr lang="en-US" dirty="0"/>
                        <a:t>ekki tiltækt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ekki tiltækt</a:t>
                      </a:r>
                    </a:p>
                  </a:txBody>
                  <a:tcPr/>
                </a:tc>
                <a:extLst>
                  <a:ext uri="{0D108BD9-81ED-4DB2-BD59-A6C34878D82A}">
                    <a16:rowId xmlns:a16="http://schemas.microsoft.com/office/drawing/2014/main" val="10005"/>
                  </a:ext>
                </a:extLst>
              </a:tr>
              <a:tr h="690610">
                <a:tc>
                  <a:txBody>
                    <a:bodyPr/>
                    <a:lstStyle/>
                    <a:p>
                      <a:pPr algn="ctr"/>
                      <a:r>
                        <a:rPr lang="en-US" dirty="0"/>
                        <a:t>As</a:t>
                      </a:r>
                    </a:p>
                  </a:txBody>
                  <a:tcPr/>
                </a:tc>
                <a:tc>
                  <a:txBody>
                    <a:bodyPr/>
                    <a:lstStyle/>
                    <a:p>
                      <a:pPr algn="ctr"/>
                      <a:r>
                        <a:rPr lang="en-US" dirty="0"/>
                        <a:t>944.5</a:t>
                      </a:r>
                    </a:p>
                  </a:txBody>
                  <a:tcPr/>
                </a:tc>
                <a:tc>
                  <a:txBody>
                    <a:bodyPr/>
                    <a:lstStyle/>
                    <a:p>
                      <a:pPr algn="ctr"/>
                      <a:r>
                        <a:rPr lang="en-US" dirty="0"/>
                        <a:t>1793.6 </a:t>
                      </a:r>
                    </a:p>
                  </a:txBody>
                  <a:tcPr/>
                </a:tc>
                <a:tc>
                  <a:txBody>
                    <a:bodyPr/>
                    <a:lstStyle/>
                    <a:p>
                      <a:pPr algn="ctr"/>
                      <a:r>
                        <a:rPr lang="en-US" dirty="0"/>
                        <a:t>2735.5 </a:t>
                      </a:r>
                    </a:p>
                  </a:txBody>
                  <a:tcPr/>
                </a:tc>
                <a:tc>
                  <a:txBody>
                    <a:bodyPr/>
                    <a:lstStyle/>
                    <a:p>
                      <a:pPr algn="ctr"/>
                      <a:r>
                        <a:rPr lang="en-US" dirty="0"/>
                        <a:t>4836.8</a:t>
                      </a:r>
                    </a:p>
                  </a:txBody>
                  <a:tcPr/>
                </a:tc>
                <a:tc>
                  <a:txBody>
                    <a:bodyPr/>
                    <a:lstStyle/>
                    <a:p>
                      <a:pPr algn="ctr"/>
                      <a:r>
                        <a:rPr lang="en-US" dirty="0"/>
                        <a:t>6042.9</a:t>
                      </a:r>
                    </a:p>
                  </a:txBody>
                  <a:tcPr/>
                </a:tc>
                <a:tc>
                  <a:txBody>
                    <a:bodyPr/>
                    <a:lstStyle/>
                    <a:p>
                      <a:pPr algn="ctr"/>
                      <a:r>
                        <a:rPr lang="en-US" dirty="0"/>
                        <a:t>12311.5</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dirty="0"/>
                        <a:t>ekki tiltækt</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70016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Jónunarorka við endurtekna jónun</a:t>
            </a:r>
          </a:p>
        </p:txBody>
      </p:sp>
      <p:sp>
        <p:nvSpPr>
          <p:cNvPr id="3" name="Content Placeholder 2"/>
          <p:cNvSpPr>
            <a:spLocks noGrp="1"/>
          </p:cNvSpPr>
          <p:nvPr>
            <p:ph idx="1"/>
          </p:nvPr>
        </p:nvSpPr>
        <p:spPr/>
        <p:txBody>
          <a:bodyPr/>
          <a:lstStyle/>
          <a:p>
            <a:r>
              <a:rPr lang="en-US" dirty="0"/>
              <a:t>Á einhverjum tímapunkti verður alltaf mikil aukning í röð jónunarorkugilda frumefnis. </a:t>
            </a:r>
          </a:p>
          <a:p>
            <a:endParaRPr lang="en-US" dirty="0"/>
          </a:p>
          <a:p>
            <a:r>
              <a:rPr lang="en-US" dirty="0"/>
              <a:t>Þessi mikla aukning samsvarar því að kjarnarafeindir eru fjarlægðar, en þær er erfiðara að fjarlægja en gildisrafeindir. </a:t>
            </a:r>
          </a:p>
          <a:p>
            <a:endParaRPr lang="en-US" dirty="0"/>
          </a:p>
          <a:p>
            <a:r>
              <a:rPr lang="en-US" dirty="0"/>
              <a:t>Dæmi: </a:t>
            </a:r>
          </a:p>
          <a:p>
            <a:pPr lvl="1"/>
            <a:r>
              <a:rPr lang="en-US" dirty="0" err="1"/>
              <a:t>Sc</a:t>
            </a:r>
            <a:r>
              <a:rPr lang="en-US" dirty="0"/>
              <a:t> og Ga hafa bæði þrjár gildisrafeindir.</a:t>
            </a:r>
          </a:p>
          <a:p>
            <a:pPr lvl="1"/>
            <a:r>
              <a:rPr lang="en-US" dirty="0"/>
              <a:t>Mikla aukningin í jónunarorku verður eftir þriðju jónunina.</a:t>
            </a:r>
          </a:p>
          <a:p>
            <a:endParaRPr lang="en-US" dirty="0"/>
          </a:p>
        </p:txBody>
      </p:sp>
    </p:spTree>
    <p:extLst>
      <p:ext uri="{BB962C8B-B14F-4D97-AF65-F5344CB8AC3E}">
        <p14:creationId xmlns:p14="http://schemas.microsoft.com/office/powerpoint/2010/main" val="182494353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Rafeindasækni</a:t>
            </a:r>
          </a:p>
        </p:txBody>
      </p:sp>
      <p:sp>
        <p:nvSpPr>
          <p:cNvPr id="3" name="Content Placeholder 2"/>
          <p:cNvSpPr>
            <a:spLocks noGrp="1"/>
          </p:cNvSpPr>
          <p:nvPr>
            <p:ph idx="1"/>
          </p:nvPr>
        </p:nvSpPr>
        <p:spPr>
          <a:xfrm>
            <a:off x="628650" y="955965"/>
            <a:ext cx="7886700" cy="4605849"/>
          </a:xfrm>
        </p:spPr>
        <p:txBody>
          <a:bodyPr>
            <a:normAutofit/>
          </a:bodyPr>
          <a:lstStyle/>
          <a:p>
            <a:r>
              <a:rPr lang="en-US" dirty="0"/>
              <a:t>Fyrsta </a:t>
            </a:r>
            <a:r>
              <a:rPr lang="en-US" b="1" dirty="0"/>
              <a:t>rafeindasækni (EA) </a:t>
            </a:r>
            <a:r>
              <a:rPr lang="en-US" dirty="0"/>
              <a:t>er orkubreytingin í ferlinu þegar rafeind er bætt við atóm í gasfasa til að mynda anjón.</a:t>
            </a:r>
          </a:p>
          <a:p>
            <a:pPr marL="0" indent="0" algn="ctr">
              <a:buNone/>
            </a:pPr>
            <a:r>
              <a:rPr lang="en-US" dirty="0"/>
              <a:t>X(g)   +   e−   ⟶   X−(g)	EA1</a:t>
            </a:r>
          </a:p>
          <a:p>
            <a:endParaRPr lang="en-US" dirty="0"/>
          </a:p>
          <a:p>
            <a:r>
              <a:rPr lang="en-US" dirty="0"/>
              <a:t>Þetta ferli getur verið annaðhvort innvermið eða útvermið, eftir því um hvaða frumefni er að ræða.</a:t>
            </a:r>
          </a:p>
          <a:p>
            <a:r>
              <a:rPr lang="en-US" dirty="0"/>
              <a:t>Hjá sumum frumefnum </a:t>
            </a:r>
            <a:r>
              <a:rPr lang="en-US" i="1" dirty="0"/>
              <a:t>losnar orka </a:t>
            </a:r>
            <a:r>
              <a:rPr lang="en-US" dirty="0"/>
              <a:t>þegar atóm í gasfasa tekur við rafeind (</a:t>
            </a:r>
            <a:r>
              <a:rPr lang="en-US" b="1" dirty="0"/>
              <a:t>neikvæð rafeindasækni</a:t>
            </a:r>
            <a:r>
              <a:rPr lang="en-US" dirty="0"/>
              <a:t>).</a:t>
            </a:r>
          </a:p>
          <a:p>
            <a:endParaRPr lang="en-US" dirty="0"/>
          </a:p>
          <a:p>
            <a:r>
              <a:rPr lang="en-US" dirty="0"/>
              <a:t>Hjá öðrum frumefnum </a:t>
            </a:r>
            <a:r>
              <a:rPr lang="en-US" i="1" dirty="0"/>
              <a:t>þarf orku </a:t>
            </a:r>
            <a:r>
              <a:rPr lang="en-US" dirty="0"/>
              <a:t>til þess að atóm í gasfasa taki við rafeind (</a:t>
            </a:r>
            <a:r>
              <a:rPr lang="en-US" b="1" dirty="0"/>
              <a:t>jákvæð rafeindasækni</a:t>
            </a:r>
            <a:r>
              <a:rPr lang="en-US" dirty="0"/>
              <a:t>).</a:t>
            </a:r>
          </a:p>
          <a:p>
            <a:endParaRPr lang="en-US" dirty="0"/>
          </a:p>
        </p:txBody>
      </p:sp>
    </p:spTree>
    <p:extLst>
      <p:ext uri="{BB962C8B-B14F-4D97-AF65-F5344CB8AC3E}">
        <p14:creationId xmlns:p14="http://schemas.microsoft.com/office/powerpoint/2010/main" val="2714332507"/>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Breytingar á rafeindasækni</a:t>
            </a:r>
          </a:p>
        </p:txBody>
      </p:sp>
      <p:sp>
        <p:nvSpPr>
          <p:cNvPr id="3" name="Content Placeholder 2"/>
          <p:cNvSpPr>
            <a:spLocks noGrp="1"/>
          </p:cNvSpPr>
          <p:nvPr>
            <p:ph idx="1"/>
          </p:nvPr>
        </p:nvSpPr>
        <p:spPr/>
        <p:txBody>
          <a:bodyPr/>
          <a:lstStyle/>
          <a:p>
            <a:r>
              <a:rPr lang="en-US" dirty="0"/>
              <a:t>Auðveldara verður að bæta við rafeind eftir því sem virk kjarnahleðsla atómanna eykst.</a:t>
            </a:r>
          </a:p>
          <a:p>
            <a:endParaRPr lang="en-US" dirty="0"/>
          </a:p>
          <a:p>
            <a:r>
              <a:rPr lang="en-US" dirty="0"/>
              <a:t>Rafeindasækni verður neikvæðari þvert yfir lotu. </a:t>
            </a:r>
          </a:p>
          <a:p>
            <a:endParaRPr lang="en-US" dirty="0"/>
          </a:p>
          <a:p>
            <a:r>
              <a:rPr lang="en-US" i="1" dirty="0"/>
              <a:t>Nokkur frávik eru frá þessari leitni. </a:t>
            </a:r>
          </a:p>
          <a:p>
            <a:endParaRPr lang="en-US" dirty="0"/>
          </a:p>
        </p:txBody>
      </p:sp>
    </p:spTree>
    <p:extLst>
      <p:ext uri="{BB962C8B-B14F-4D97-AF65-F5344CB8AC3E}">
        <p14:creationId xmlns:p14="http://schemas.microsoft.com/office/powerpoint/2010/main" val="282630251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Frávik frá leitni í rafeindasækni</a:t>
            </a:r>
          </a:p>
        </p:txBody>
      </p:sp>
      <p:sp>
        <p:nvSpPr>
          <p:cNvPr id="3" name="Content Placeholder 2"/>
          <p:cNvSpPr>
            <a:spLocks noGrp="1"/>
          </p:cNvSpPr>
          <p:nvPr>
            <p:ph idx="1"/>
          </p:nvPr>
        </p:nvSpPr>
        <p:spPr/>
        <p:txBody>
          <a:bodyPr>
            <a:normAutofit lnSpcReduction="10000"/>
          </a:bodyPr>
          <a:lstStyle/>
          <a:p>
            <a:r>
              <a:rPr lang="en-US" dirty="0"/>
              <a:t>Eðalgastegundirnar (</a:t>
            </a:r>
            <a:r>
              <a:rPr lang="en-US" b="1" dirty="0"/>
              <a:t>eðallofttegundir, 18. flokkur</a:t>
            </a:r>
            <a:r>
              <a:rPr lang="en-US" dirty="0"/>
              <a:t>, hafa fullskipaða hvel og rafeindinni sem bætist við verður að koma fyrir í orkuhærra </a:t>
            </a:r>
            <a:r>
              <a:rPr lang="en-US" i="1" dirty="0"/>
              <a:t>n</a:t>
            </a:r>
            <a:r>
              <a:rPr lang="en-US" dirty="0"/>
              <a:t> hvolfi.</a:t>
            </a:r>
          </a:p>
          <a:p>
            <a:endParaRPr lang="en-US" dirty="0"/>
          </a:p>
          <a:p>
            <a:r>
              <a:rPr lang="en-US" b="1" dirty="0"/>
              <a:t>2. flokkur </a:t>
            </a:r>
            <a:r>
              <a:rPr lang="en-US" dirty="0"/>
              <a:t>hefur fullskipað </a:t>
            </a:r>
            <a:r>
              <a:rPr lang="en-US" i="1" dirty="0"/>
              <a:t>ns</a:t>
            </a:r>
            <a:r>
              <a:rPr lang="en-US" dirty="0"/>
              <a:t> undirhveli og því fer næsta rafeind sem bætist við í orkuhærra </a:t>
            </a:r>
            <a:r>
              <a:rPr lang="en-US" i="1" dirty="0"/>
              <a:t>np</a:t>
            </a:r>
            <a:r>
              <a:rPr lang="en-US" dirty="0"/>
              <a:t> undirhvolf. </a:t>
            </a:r>
          </a:p>
          <a:p>
            <a:endParaRPr lang="en-US" dirty="0"/>
          </a:p>
          <a:p>
            <a:r>
              <a:rPr lang="en-US" b="1" dirty="0"/>
              <a:t>15. flokkur </a:t>
            </a:r>
            <a:r>
              <a:rPr lang="en-US" dirty="0"/>
              <a:t>hefur hálfskipað </a:t>
            </a:r>
            <a:r>
              <a:rPr lang="en-US" i="1" dirty="0"/>
              <a:t>np</a:t>
            </a:r>
            <a:r>
              <a:rPr lang="en-US" dirty="0"/>
              <a:t> undirhveli og næsta rafeind verður að parast við fyrirliggjandi </a:t>
            </a:r>
            <a:r>
              <a:rPr lang="en-US" i="1" dirty="0"/>
              <a:t>np</a:t>
            </a:r>
            <a:r>
              <a:rPr lang="en-US" dirty="0"/>
              <a:t> rafeind. </a:t>
            </a:r>
          </a:p>
          <a:p>
            <a:endParaRPr lang="en-US" dirty="0"/>
          </a:p>
          <a:p>
            <a:r>
              <a:rPr lang="en-US" dirty="0"/>
              <a:t>Í öllum þessum tilvikum raskar upphaflegur hlutfallslegur stöðugleiki rafeindaskipaninnar leitninni í EA.</a:t>
            </a:r>
          </a:p>
          <a:p>
            <a:endParaRPr lang="en-US" dirty="0"/>
          </a:p>
        </p:txBody>
      </p:sp>
    </p:spTree>
    <p:extLst>
      <p:ext uri="{BB962C8B-B14F-4D97-AF65-F5344CB8AC3E}">
        <p14:creationId xmlns:p14="http://schemas.microsoft.com/office/powerpoint/2010/main" val="923415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p:txBody>
          <a:bodyPr/>
          <a:lstStyle/>
          <a:p>
            <a:r>
              <a:rPr lang="en-US" dirty="0"/>
              <a:t>Mynd 6.35</a:t>
            </a:r>
          </a:p>
        </p:txBody>
      </p:sp>
      <p:pic>
        <p:nvPicPr>
          <p:cNvPr id="2" name="Figure" descr="The figure includes a periodic table with the title, “Electron Affinity Values for Selected Elements (k J per mol).” The table identifies the row or period number at the left in purple, and group or column numbers in blue above each column. Electron affinity values for representative elements are indicated with values marked with asterisks identifying calculated values. The electron affinity values for group 1 (column 1) elements are provided with the element symbols in the table as follows: H negative 72, L i negative 60, N a negative 53, K negative 48, R b negative 46, and C s negative 45. In group 2, the values are: B e positive 240 asterisk, M g positive 230 asterisk, C a positive 150 asterisk, S r positive 160 asterisk, and B a positive 50 asterisk. In group 13, the values are: B negative 23, A l negative 44, G a negative 40 asterisk, I n negative 40 asterisk, and T l negative 50. In group 14, the values are: C negative 123, S i negative 120, G e negative 115, S n negative 121, and P b negative 101. In group 15 the values are: N 0, P negative 74, A s negative 7, S b negative 101, and B i negative 101. In group 16, the values are: O negative 141, S negative 20, S e negative 195, T e negative 190, and P o negative 170. In group 17, the values are: F negative 322, C l negative 348, B r negative 324, I negative 295, and A t negative 270 asterisk. In group 18, the values are: H e positive 20 asterisk, N e negative 30, A r positive 35 asterisk, K r positive 40 asterisk, X e positive 40 asterisk, and R n positive 40 asterisk."/>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57275" y="1100931"/>
            <a:ext cx="7029450" cy="3505200"/>
          </a:xfrm>
        </p:spPr>
      </p:pic>
      <p:sp>
        <p:nvSpPr>
          <p:cNvPr id="7" name="Figure Legend"/>
          <p:cNvSpPr>
            <a:spLocks noGrp="1"/>
          </p:cNvSpPr>
          <p:nvPr>
            <p:ph idx="13"/>
          </p:nvPr>
        </p:nvSpPr>
        <p:spPr/>
        <p:txBody>
          <a:bodyPr>
            <a:normAutofit/>
          </a:bodyPr>
          <a:lstStyle/>
          <a:p>
            <a:r>
              <a:rPr lang="en-US" sz="1600" dirty="0"/>
              <a:t>Þessi gerð lotukerfisins sýnir gildi rafeindasækni (í kJ/</a:t>
            </a:r>
            <a:r>
              <a:rPr lang="en-US" sz="1600" dirty="0" err="1"/>
              <a:t>mol</a:t>
            </a:r>
            <a:r>
              <a:rPr lang="en-US" sz="1600" dirty="0"/>
              <a:t>) fyrir valin frumefni.</a:t>
            </a:r>
          </a:p>
        </p:txBody>
      </p:sp>
    </p:spTree>
    <p:extLst>
      <p:ext uri="{BB962C8B-B14F-4D97-AF65-F5344CB8AC3E}">
        <p14:creationId xmlns:p14="http://schemas.microsoft.com/office/powerpoint/2010/main" val="336540950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p:txBody>
          <a:bodyPr/>
          <a:lstStyle/>
          <a:p>
            <a:r>
              <a:rPr lang="en-US" dirty="0"/>
              <a:t>Æfing 41</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figure contains three diagrams. In x, a circle is drawn with a dot at the center. In y, two nearly ellipsoid shapes are oriented horizontally with a dot between them. In z, four shapes like those in y are oriented in an x shape with a dot at the center."/>
          <p:cNvPicPr>
            <a:picLocks noChangeAspect="1"/>
          </p:cNvPicPr>
          <p:nvPr/>
        </p:nvPicPr>
        <p:blipFill>
          <a:blip r:embed="rId2">
            <a:extLst>
              <a:ext uri="{28A0092B-C50C-407E-A947-70E740481C1C}">
                <a14:useLocalDpi xmlns:a14="http://schemas.microsoft.com/office/drawing/2010/main" val="0"/>
              </a:ext>
            </a:extLst>
          </a:blip>
          <a:srcRect t="-16548" b="-16548"/>
          <a:stretch>
            <a:fillRect/>
          </a:stretch>
        </p:blipFill>
        <p:spPr>
          <a:xfrm>
            <a:off x="457199" y="1122386"/>
            <a:ext cx="8062913" cy="3500071"/>
          </a:xfrm>
          <a:prstGeom prst="rect">
            <a:avLst/>
          </a:prstGeom>
        </p:spPr>
      </p:pic>
    </p:spTree>
    <p:extLst>
      <p:ext uri="{BB962C8B-B14F-4D97-AF65-F5344CB8AC3E}">
        <p14:creationId xmlns:p14="http://schemas.microsoft.com/office/powerpoint/2010/main" val="166642315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pyright"/>
          <p:cNvSpPr>
            <a:spLocks noGrp="1"/>
          </p:cNvSpPr>
          <p:nvPr>
            <p:ph sz="half" idx="1"/>
          </p:nvPr>
        </p:nvSpPr>
        <p:spPr>
          <a:xfrm>
            <a:off x="457200" y="1107617"/>
            <a:ext cx="8062912" cy="5256973"/>
          </a:xfrm>
        </p:spPr>
        <p:txBody>
          <a:bodyPr anchor="ctr">
            <a:noAutofit/>
          </a:bodyPr>
          <a:lstStyle/>
          <a:p>
            <a:pPr marL="0" indent="0">
              <a:buNone/>
            </a:pPr>
            <a:r>
              <a:rPr lang="en-US" sz="1600"/>
              <a:t>Þetta fylgiefni frá OpenStax er © Rice University samkvæmt CC-BY 4.0 International leyfi; heimilt er að endurgera það eða breyta því, en vísa verður til OpenStax, Rice University og taka skal fram allar breytingar.</a:t>
            </a:r>
          </a:p>
          <a:p>
            <a:endParaRPr lang="en-US" sz="1600" dirty="0"/>
          </a:p>
        </p:txBody>
      </p:sp>
    </p:spTree>
    <p:extLst>
      <p:ext uri="{BB962C8B-B14F-4D97-AF65-F5344CB8AC3E}">
        <p14:creationId xmlns:p14="http://schemas.microsoft.com/office/powerpoint/2010/main" val="517810242"/>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2220</TotalTime>
  <Words>8571</Words>
  <Application>Microsoft Macintosh PowerPoint</Application>
  <PresentationFormat>On-screen Show (4:3)</PresentationFormat>
  <Paragraphs>993</Paragraphs>
  <Slides>158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158</vt:i4>
      </vt:variant>
    </vt:vector>
  </HeadingPairs>
  <TitlesOfParts>
    <vt:vector size="166" baseType="lpstr">
      <vt:lpstr>Osaka</vt:lpstr>
      <vt:lpstr>Arial</vt:lpstr>
      <vt:lpstr>Calibri</vt:lpstr>
      <vt:lpstr>Calibri Light</vt:lpstr>
      <vt:lpstr>Symbol</vt:lpstr>
      <vt:lpstr>Wingdings</vt:lpstr>
      <vt:lpstr>Office Theme</vt:lpstr>
      <vt:lpstr>Equation</vt:lpstr>
      <vt:lpstr>PowerPoint Presentation</vt:lpstr>
      <vt:lpstr>Chapter Outline</vt:lpstr>
      <vt:lpstr>Figure 6.1</vt:lpstr>
      <vt:lpstr>Learning Objectives</vt:lpstr>
      <vt:lpstr>Electromagnetic Energy</vt:lpstr>
      <vt:lpstr>Light</vt:lpstr>
      <vt:lpstr>Waves</vt:lpstr>
      <vt:lpstr>Speed of Light</vt:lpstr>
      <vt:lpstr>Wave Properties</vt:lpstr>
      <vt:lpstr>Frequency</vt:lpstr>
      <vt:lpstr>Wavelength, Frequency, and Speed</vt:lpstr>
      <vt:lpstr>Figure 6.2</vt:lpstr>
      <vt:lpstr>Electromagnetic Spectrum</vt:lpstr>
      <vt:lpstr>Figure 6.3</vt:lpstr>
      <vt:lpstr>Example 6.1</vt:lpstr>
      <vt:lpstr>Example 6.1</vt:lpstr>
      <vt:lpstr>Figure 6.4</vt:lpstr>
      <vt:lpstr>Figure 6.5</vt:lpstr>
      <vt:lpstr>Interference Patterns</vt:lpstr>
      <vt:lpstr>Figure 6.6</vt:lpstr>
      <vt:lpstr>Standing Waves</vt:lpstr>
      <vt:lpstr>Figure 6.7</vt:lpstr>
      <vt:lpstr>Standing Waves</vt:lpstr>
      <vt:lpstr>Standing Waves</vt:lpstr>
      <vt:lpstr>Two-Dimensional Standing Waves</vt:lpstr>
      <vt:lpstr>Figure 6.8</vt:lpstr>
      <vt:lpstr>Blackbody Radiation and the Ultraviolet Catastrophe</vt:lpstr>
      <vt:lpstr>Figure 6.9</vt:lpstr>
      <vt:lpstr>Blackbody Radiation and the Ultraviolet Catastrophe</vt:lpstr>
      <vt:lpstr>Figure 6.10</vt:lpstr>
      <vt:lpstr>Blackbody Radiation and the Ultraviolet Catastrophe</vt:lpstr>
      <vt:lpstr>Planck’s Constant</vt:lpstr>
      <vt:lpstr>The Photoelectric Effect</vt:lpstr>
      <vt:lpstr>The Photoelectric Effect</vt:lpstr>
      <vt:lpstr>The Photoelectric Effect</vt:lpstr>
      <vt:lpstr>The Photoelectric Effect</vt:lpstr>
      <vt:lpstr>Figure 6.11</vt:lpstr>
      <vt:lpstr>Example 6.2</vt:lpstr>
      <vt:lpstr>Line Spectra</vt:lpstr>
      <vt:lpstr>Line Spectra</vt:lpstr>
      <vt:lpstr>Figure 6.12</vt:lpstr>
      <vt:lpstr>Line Spectra</vt:lpstr>
      <vt:lpstr>Figure 6.13</vt:lpstr>
      <vt:lpstr>Line Spectra</vt:lpstr>
      <vt:lpstr>Line Spectra</vt:lpstr>
      <vt:lpstr>Learning Objectives</vt:lpstr>
      <vt:lpstr>The Bohr Model</vt:lpstr>
      <vt:lpstr>Atomic Model Prior to Bohr</vt:lpstr>
      <vt:lpstr>Atomic Model Prior to Bohr</vt:lpstr>
      <vt:lpstr>Bohr Model</vt:lpstr>
      <vt:lpstr>Bohr Model</vt:lpstr>
      <vt:lpstr>Bohr Model</vt:lpstr>
      <vt:lpstr>Bohr Model</vt:lpstr>
      <vt:lpstr>Figure 6.14</vt:lpstr>
      <vt:lpstr>Bohr Model</vt:lpstr>
      <vt:lpstr>Bohr Model</vt:lpstr>
      <vt:lpstr>Figure 6.15</vt:lpstr>
      <vt:lpstr>Example 6.5</vt:lpstr>
      <vt:lpstr>Example 6.5</vt:lpstr>
      <vt:lpstr>Example 6.5</vt:lpstr>
      <vt:lpstr>Limitations of the Bohr Model</vt:lpstr>
      <vt:lpstr>The Bohr Model</vt:lpstr>
      <vt:lpstr>Moving Forward</vt:lpstr>
      <vt:lpstr>Learning Objectives</vt:lpstr>
      <vt:lpstr>Development of Quantum Theory</vt:lpstr>
      <vt:lpstr>Figure 6.16</vt:lpstr>
      <vt:lpstr>Louis de Broglie</vt:lpstr>
      <vt:lpstr>De Broglie Wavelength</vt:lpstr>
      <vt:lpstr>De Broglie Wavelength</vt:lpstr>
      <vt:lpstr>Figure 6.17</vt:lpstr>
      <vt:lpstr>De Broglie Wavelength</vt:lpstr>
      <vt:lpstr>Wave Nature of Electrons</vt:lpstr>
      <vt:lpstr>Figure 6.18</vt:lpstr>
      <vt:lpstr>Wave–Particle Duality</vt:lpstr>
      <vt:lpstr>Heisenberg Uncertainty Principle</vt:lpstr>
      <vt:lpstr>Heisenberg Uncertainty Principle</vt:lpstr>
      <vt:lpstr>The Quantum-Mechanical Model of an Atom</vt:lpstr>
      <vt:lpstr>The Quantum-Mechanical Model of an Atom</vt:lpstr>
      <vt:lpstr>The Schrödinger Equation</vt:lpstr>
      <vt:lpstr>Quantum Mechanics</vt:lpstr>
      <vt:lpstr>Understanding Quantum Theory of Electrons in Atoms</vt:lpstr>
      <vt:lpstr>Principle Quantum Number</vt:lpstr>
      <vt:lpstr>Figure 6.19</vt:lpstr>
      <vt:lpstr>Atomic Orbitals</vt:lpstr>
      <vt:lpstr>Angular Momentum Quantum Number</vt:lpstr>
      <vt:lpstr>Angular Momentum Quantum Number</vt:lpstr>
      <vt:lpstr>Radial Nodes</vt:lpstr>
      <vt:lpstr>Radial Nodes</vt:lpstr>
      <vt:lpstr>Figure 6.21</vt:lpstr>
      <vt:lpstr>Orbital Shapes</vt:lpstr>
      <vt:lpstr>Figure 6.22</vt:lpstr>
      <vt:lpstr>Magnetic Quantum Number</vt:lpstr>
      <vt:lpstr>Magnetic Quantum Number</vt:lpstr>
      <vt:lpstr>Orbital Relative Energies </vt:lpstr>
      <vt:lpstr>Orbital Relative Energies </vt:lpstr>
      <vt:lpstr>Figure 6.22</vt:lpstr>
      <vt:lpstr>Spin Quantum Number</vt:lpstr>
      <vt:lpstr>Spin Quantum Number</vt:lpstr>
      <vt:lpstr>Figure 6.23</vt:lpstr>
      <vt:lpstr>The Pauli Exclusion Principle</vt:lpstr>
      <vt:lpstr>The Pauli Exclusion Principle</vt:lpstr>
      <vt:lpstr>Table 6.1 Quantum Numbers, Their Properties, and  Significance</vt:lpstr>
      <vt:lpstr>Learning Objectives</vt:lpstr>
      <vt:lpstr>Electronic Structure of Atoms (Electron Configurations)</vt:lpstr>
      <vt:lpstr>Orbital Energies and Atomic Structure</vt:lpstr>
      <vt:lpstr>Figure 6.25</vt:lpstr>
      <vt:lpstr>Electron Configuration</vt:lpstr>
      <vt:lpstr>Figure 6.26</vt:lpstr>
      <vt:lpstr>The Aufbau Principle </vt:lpstr>
      <vt:lpstr>Figure 6.26</vt:lpstr>
      <vt:lpstr>Figure 6.27</vt:lpstr>
      <vt:lpstr>Electron Configurations and Orbital Diagrams</vt:lpstr>
      <vt:lpstr>Electron Configurations and Orbital Diagrams</vt:lpstr>
      <vt:lpstr>Electron Configurations and Orbital Diagrams</vt:lpstr>
      <vt:lpstr>Electron Configurations and Orbital Diagrams</vt:lpstr>
      <vt:lpstr>Valence and Core Electrons</vt:lpstr>
      <vt:lpstr>Figure 6.28</vt:lpstr>
      <vt:lpstr>Abbreviated Electron Configurations</vt:lpstr>
      <vt:lpstr>Figure 6.29</vt:lpstr>
      <vt:lpstr>Electron Configurations</vt:lpstr>
      <vt:lpstr>Electron Configurations</vt:lpstr>
      <vt:lpstr>Electron Configuration Exceptions </vt:lpstr>
      <vt:lpstr>Example 6.10</vt:lpstr>
      <vt:lpstr>Electron Configurations and the Periodic Table </vt:lpstr>
      <vt:lpstr>Electron Configurations and the Periodic Table </vt:lpstr>
      <vt:lpstr>Electron Configurations and the Periodic Table </vt:lpstr>
      <vt:lpstr>Electron Configurations and the Periodic Table </vt:lpstr>
      <vt:lpstr>Electron Configurations of Ions</vt:lpstr>
      <vt:lpstr>Electron Configurations of Ions</vt:lpstr>
      <vt:lpstr>Example 6.11</vt:lpstr>
      <vt:lpstr>Example 6.11</vt:lpstr>
      <vt:lpstr>Learning Objectives</vt:lpstr>
      <vt:lpstr>Periodic Variations in Element Properties</vt:lpstr>
      <vt:lpstr>Variations in Covalent Radii</vt:lpstr>
      <vt:lpstr>Effective Nuclear Charge</vt:lpstr>
      <vt:lpstr>Effective Nuclear Charge</vt:lpstr>
      <vt:lpstr>Variations in Covalent Radii</vt:lpstr>
      <vt:lpstr>Figure 6.30</vt:lpstr>
      <vt:lpstr>Figure 6.31</vt:lpstr>
      <vt:lpstr>Variations in Ionic Radii </vt:lpstr>
      <vt:lpstr>Variations in Ionic Radii </vt:lpstr>
      <vt:lpstr>Figure 6.32</vt:lpstr>
      <vt:lpstr>Isoelectronic</vt:lpstr>
      <vt:lpstr>Ionization Energy</vt:lpstr>
      <vt:lpstr>Variations in Ionization Energies</vt:lpstr>
      <vt:lpstr>Figure 6.33</vt:lpstr>
      <vt:lpstr>Figure 6.34</vt:lpstr>
      <vt:lpstr>Deviations in Ionization Energy Trend</vt:lpstr>
      <vt:lpstr>Deviations in Ionization Energy Trend</vt:lpstr>
      <vt:lpstr>Successive Ionization Energies</vt:lpstr>
      <vt:lpstr>Table 6.3 Successive Ionization Energies for Selected  Elements (kj/mol)</vt:lpstr>
      <vt:lpstr>Successive Ionization Energies</vt:lpstr>
      <vt:lpstr>Electron Affinity</vt:lpstr>
      <vt:lpstr>Variations in Electron Affinities</vt:lpstr>
      <vt:lpstr>Deviations in Electron Affinity Trend</vt:lpstr>
      <vt:lpstr>Figure 6.35</vt:lpstr>
      <vt:lpstr>Exercise 41</vt:lpstr>
      <vt:lpstr>PowerPoint Presentation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6 - Electronic Structure and Periodic Properties of Elements</dc:title>
  <dc:creator>Spuddy McSpare</dc:creator>
  <cp:lastModifiedBy>Microsoft Office User</cp:lastModifiedBy>
  <cp:revision>262</cp:revision>
  <cp:lastPrinted>2015-06-12T00:13:13Z</cp:lastPrinted>
  <dcterms:created xsi:type="dcterms:W3CDTF">2012-06-04T02:13:36Z</dcterms:created>
  <dcterms:modified xsi:type="dcterms:W3CDTF">2019-08-20T15:58:49Z</dcterms:modified>
</cp:coreProperties>
</file>