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921" r:id="rId1"/>
  </p:sldMasterIdLst>
  <p:notesMasterIdLst>
    <p:notesMasterId r:id="rId114"/>
  </p:notesMasterIdLst>
  <p:handoutMasterIdLst>
    <p:handoutMasterId r:id="rId115"/>
  </p:handoutMasterIdLst>
  <p:sldIdLst>
    <p:sldId id="256" r:id="rId2"/>
    <p:sldId id="388" r:id="rId3"/>
    <p:sldId id="280" r:id="rId4"/>
    <p:sldId id="390" r:id="rId5"/>
    <p:sldId id="295" r:id="rId6"/>
    <p:sldId id="294" r:id="rId7"/>
    <p:sldId id="293" r:id="rId8"/>
    <p:sldId id="292" r:id="rId9"/>
    <p:sldId id="291" r:id="rId10"/>
    <p:sldId id="290" r:id="rId11"/>
    <p:sldId id="289" r:id="rId12"/>
    <p:sldId id="288" r:id="rId13"/>
    <p:sldId id="287" r:id="rId14"/>
    <p:sldId id="286" r:id="rId15"/>
    <p:sldId id="285" r:id="rId16"/>
    <p:sldId id="283" r:id="rId17"/>
    <p:sldId id="284" r:id="rId18"/>
    <p:sldId id="282" r:id="rId19"/>
    <p:sldId id="281" r:id="rId20"/>
    <p:sldId id="296" r:id="rId21"/>
    <p:sldId id="306" r:id="rId22"/>
    <p:sldId id="305" r:id="rId23"/>
    <p:sldId id="304" r:id="rId24"/>
    <p:sldId id="307" r:id="rId25"/>
    <p:sldId id="302" r:id="rId26"/>
    <p:sldId id="301" r:id="rId27"/>
    <p:sldId id="300" r:id="rId28"/>
    <p:sldId id="299" r:id="rId29"/>
    <p:sldId id="298" r:id="rId30"/>
    <p:sldId id="297" r:id="rId31"/>
    <p:sldId id="314" r:id="rId32"/>
    <p:sldId id="313" r:id="rId33"/>
    <p:sldId id="312" r:id="rId34"/>
    <p:sldId id="311" r:id="rId35"/>
    <p:sldId id="310" r:id="rId36"/>
    <p:sldId id="309" r:id="rId37"/>
    <p:sldId id="322" r:id="rId38"/>
    <p:sldId id="308" r:id="rId39"/>
    <p:sldId id="327" r:id="rId40"/>
    <p:sldId id="326" r:id="rId41"/>
    <p:sldId id="325" r:id="rId42"/>
    <p:sldId id="324" r:id="rId43"/>
    <p:sldId id="330" r:id="rId44"/>
    <p:sldId id="329" r:id="rId45"/>
    <p:sldId id="328" r:id="rId46"/>
    <p:sldId id="323" r:id="rId47"/>
    <p:sldId id="389" r:id="rId48"/>
    <p:sldId id="320" r:id="rId49"/>
    <p:sldId id="385" r:id="rId50"/>
    <p:sldId id="321" r:id="rId51"/>
    <p:sldId id="319" r:id="rId52"/>
    <p:sldId id="318" r:id="rId53"/>
    <p:sldId id="317" r:id="rId54"/>
    <p:sldId id="339" r:id="rId55"/>
    <p:sldId id="338" r:id="rId56"/>
    <p:sldId id="337" r:id="rId57"/>
    <p:sldId id="340" r:id="rId58"/>
    <p:sldId id="336" r:id="rId59"/>
    <p:sldId id="391" r:id="rId60"/>
    <p:sldId id="335" r:id="rId61"/>
    <p:sldId id="343" r:id="rId62"/>
    <p:sldId id="342" r:id="rId63"/>
    <p:sldId id="386" r:id="rId64"/>
    <p:sldId id="334" r:id="rId65"/>
    <p:sldId id="333" r:id="rId66"/>
    <p:sldId id="332" r:id="rId67"/>
    <p:sldId id="341" r:id="rId68"/>
    <p:sldId id="331" r:id="rId69"/>
    <p:sldId id="349" r:id="rId70"/>
    <p:sldId id="348" r:id="rId71"/>
    <p:sldId id="347" r:id="rId72"/>
    <p:sldId id="346" r:id="rId73"/>
    <p:sldId id="344" r:id="rId74"/>
    <p:sldId id="345" r:id="rId75"/>
    <p:sldId id="316" r:id="rId76"/>
    <p:sldId id="392" r:id="rId77"/>
    <p:sldId id="352" r:id="rId78"/>
    <p:sldId id="353" r:id="rId79"/>
    <p:sldId id="351" r:id="rId80"/>
    <p:sldId id="350" r:id="rId81"/>
    <p:sldId id="357" r:id="rId82"/>
    <p:sldId id="356" r:id="rId83"/>
    <p:sldId id="355" r:id="rId84"/>
    <p:sldId id="354" r:id="rId85"/>
    <p:sldId id="315" r:id="rId86"/>
    <p:sldId id="358" r:id="rId87"/>
    <p:sldId id="360" r:id="rId88"/>
    <p:sldId id="359" r:id="rId89"/>
    <p:sldId id="365" r:id="rId90"/>
    <p:sldId id="364" r:id="rId91"/>
    <p:sldId id="363" r:id="rId92"/>
    <p:sldId id="362" r:id="rId93"/>
    <p:sldId id="361" r:id="rId94"/>
    <p:sldId id="366" r:id="rId95"/>
    <p:sldId id="374" r:id="rId96"/>
    <p:sldId id="373" r:id="rId97"/>
    <p:sldId id="372" r:id="rId98"/>
    <p:sldId id="371" r:id="rId99"/>
    <p:sldId id="370" r:id="rId100"/>
    <p:sldId id="369" r:id="rId101"/>
    <p:sldId id="379" r:id="rId102"/>
    <p:sldId id="378" r:id="rId103"/>
    <p:sldId id="382" r:id="rId104"/>
    <p:sldId id="381" r:id="rId105"/>
    <p:sldId id="380" r:id="rId106"/>
    <p:sldId id="377" r:id="rId107"/>
    <p:sldId id="376" r:id="rId108"/>
    <p:sldId id="375" r:id="rId109"/>
    <p:sldId id="368" r:id="rId110"/>
    <p:sldId id="384" r:id="rId111"/>
    <p:sldId id="383" r:id="rId112"/>
    <p:sldId id="387" r:id="rId1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5D419"/>
    <a:srgbClr val="6CB255"/>
    <a:srgbClr val="212F62"/>
    <a:srgbClr val="72A510"/>
    <a:srgbClr val="A4EC1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380" autoAdjust="0"/>
    <p:restoredTop sz="94574" autoAdjust="0"/>
  </p:normalViewPr>
  <p:slideViewPr>
    <p:cSldViewPr snapToGrid="0" snapToObjects="1">
      <p:cViewPr varScale="1">
        <p:scale>
          <a:sx n="120" d="100"/>
          <a:sy n="120" d="100"/>
        </p:scale>
        <p:origin x="952" y="17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00" Type="http://schemas.openxmlformats.org/officeDocument/2006/relationships/slide" Target="slides/slide99.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110" Type="http://schemas.openxmlformats.org/officeDocument/2006/relationships/slide" Target="slides/slide109.xml"/><Relationship Id="rId111" Type="http://schemas.openxmlformats.org/officeDocument/2006/relationships/slide" Target="slides/slide110.xml"/><Relationship Id="rId112" Type="http://schemas.openxmlformats.org/officeDocument/2006/relationships/slide" Target="slides/slide111.xml"/><Relationship Id="rId113" Type="http://schemas.openxmlformats.org/officeDocument/2006/relationships/slide" Target="slides/slide112.xml"/><Relationship Id="rId114" Type="http://schemas.openxmlformats.org/officeDocument/2006/relationships/notesMaster" Target="notesMasters/notesMaster1.xml"/><Relationship Id="rId115" Type="http://schemas.openxmlformats.org/officeDocument/2006/relationships/handoutMaster" Target="handoutMasters/handoutMaster1.xml"/><Relationship Id="rId116" Type="http://schemas.openxmlformats.org/officeDocument/2006/relationships/presProps" Target="presProps.xml"/><Relationship Id="rId117" Type="http://schemas.openxmlformats.org/officeDocument/2006/relationships/viewProps" Target="viewProps.xml"/><Relationship Id="rId118" Type="http://schemas.openxmlformats.org/officeDocument/2006/relationships/theme" Target="theme/theme1.xml"/><Relationship Id="rId119"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48D041A-73BB-E643-A8C7-50D88C2F22F5}" type="datetimeFigureOut">
              <a:rPr lang="en-US" smtClean="0"/>
              <a:t>8/20/19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36EFEC5-3018-A548-B247-453C6EC1EC1A}" type="slidenum">
              <a:rPr lang="en-US" smtClean="0"/>
              <a:t>‹#›</a:t>
            </a:fld>
            <a:endParaRPr lang="en-US"/>
          </a:p>
        </p:txBody>
      </p:sp>
    </p:spTree>
    <p:extLst>
      <p:ext uri="{BB962C8B-B14F-4D97-AF65-F5344CB8AC3E}">
        <p14:creationId xmlns:p14="http://schemas.microsoft.com/office/powerpoint/2010/main" val="13300572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3E1AFD9-62A3-7B4B-BAC9-BB2A49369F8B}" type="datetimeFigureOut">
              <a:rPr lang="en-US" smtClean="0"/>
              <a:t>8/20/19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57786D3-8DF2-3A42-A231-D47973338D20}" type="slidenum">
              <a:rPr lang="en-US" smtClean="0"/>
              <a:t>‹#›</a:t>
            </a:fld>
            <a:endParaRPr lang="en-US"/>
          </a:p>
        </p:txBody>
      </p:sp>
    </p:spTree>
    <p:extLst>
      <p:ext uri="{BB962C8B-B14F-4D97-AF65-F5344CB8AC3E}">
        <p14:creationId xmlns:p14="http://schemas.microsoft.com/office/powerpoint/2010/main" val="98442576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57786D3-8DF2-3A42-A231-D47973338D20}" type="slidenum">
              <a:rPr lang="en-US" smtClean="0"/>
              <a:t>65</a:t>
            </a:fld>
            <a:endParaRPr lang="en-US"/>
          </a:p>
        </p:txBody>
      </p:sp>
    </p:spTree>
    <p:extLst>
      <p:ext uri="{BB962C8B-B14F-4D97-AF65-F5344CB8AC3E}">
        <p14:creationId xmlns:p14="http://schemas.microsoft.com/office/powerpoint/2010/main" val="17625306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ns0:Relationships xmlns:ns0="http://schemas.openxmlformats.org/package/2006/relationships"><ns0:Relationship Id="rId1" Type="http://schemas.openxmlformats.org/officeDocument/2006/relationships/slideMaster" Target="../slideMasters/slideMaster1.xml" /><ns0:Relationship Id="rId2" Type="http://schemas.openxmlformats.org/officeDocument/2006/relationships/image" Target="../media/v3_image2_893f77663abe.png" /><ns0:Relationship Id="rId3" Type="http://schemas.openxmlformats.org/officeDocument/2006/relationships/image" Target="../media/image1.png" /></ns0: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3000" y="498250"/>
            <a:ext cx="6858000" cy="1011237"/>
          </a:xfrm>
        </p:spPr>
        <p:txBody>
          <a:bodyPr anchor="b"/>
          <a:lstStyle>
            <a:lvl1pPr algn="ctr">
              <a:defRPr sz="4500"/>
            </a:lvl1pPr>
          </a:lstStyle>
          <a:p>
            <a:r>
              <a:rPr lang="en-US" dirty="0"/>
              <a:t>Title of the Book</a:t>
            </a:r>
          </a:p>
        </p:txBody>
      </p:sp>
      <p:sp>
        <p:nvSpPr>
          <p:cNvPr id="5" name="Footer Placeholder 4"/>
          <p:cNvSpPr>
            <a:spLocks noGrp="1"/>
          </p:cNvSpPr>
          <p:nvPr>
            <p:ph type="ftr" sz="quarter" idx="11"/>
          </p:nvPr>
        </p:nvSpPr>
        <p:spPr>
          <a:xfrm>
            <a:off x="1142999" y="6356350"/>
            <a:ext cx="6412424" cy="354416"/>
          </a:xfrm>
        </p:spPr>
        <p:txBody>
          <a:bodyPr/>
          <a:lstStyle/>
          <a:p>
            <a:endParaRPr lang="en-US"/>
          </a:p>
        </p:txBody>
      </p:sp>
      <p:sp>
        <p:nvSpPr>
          <p:cNvPr id="9" name="Picture Placeholder 8"/>
          <p:cNvSpPr>
            <a:spLocks noGrp="1"/>
          </p:cNvSpPr>
          <p:nvPr>
            <p:ph type="pic" sz="quarter" idx="13"/>
          </p:nvPr>
        </p:nvSpPr>
        <p:spPr>
          <a:xfrm>
            <a:off x="2987874" y="2390620"/>
            <a:ext cx="3168253" cy="3851130"/>
          </a:xfrm>
        </p:spPr>
        <p:txBody>
          <a:bodyPr>
            <a:normAutofit/>
          </a:bodyPr>
          <a:lstStyle>
            <a:lvl1pPr marL="0" indent="0">
              <a:buNone/>
              <a:defRPr sz="900"/>
            </a:lvl1pPr>
          </a:lstStyle>
          <a:p>
            <a:endParaRPr lang="en-US" dirty="0"/>
          </a:p>
        </p:txBody>
      </p:sp>
      <p:sp>
        <p:nvSpPr>
          <p:cNvPr id="10" name="Title 1"/>
          <p:cNvSpPr txBox="1">
            <a:spLocks/>
          </p:cNvSpPr>
          <p:nvPr userDrawn="1"/>
        </p:nvSpPr>
        <p:spPr>
          <a:xfrm>
            <a:off x="1142999" y="1509485"/>
            <a:ext cx="6858000" cy="672883"/>
          </a:xfrm>
          <a:prstGeom prst="rect">
            <a:avLst/>
          </a:prstGeom>
        </p:spPr>
        <p:txBody>
          <a:bodyPr vert="horz" lIns="68580" tIns="34290" rIns="68580" bIns="34290" rtlCol="0" anchor="b">
            <a:normAutofit lnSpcReduction="10000"/>
          </a:bodyPr>
          <a:lstStyle>
            <a:lvl1pPr algn="ctr" defTabSz="914400" rtl="0" eaLnBrk="1" latinLnBrk="0" hangingPunct="1">
              <a:lnSpc>
                <a:spcPct val="90000"/>
              </a:lnSpc>
              <a:spcBef>
                <a:spcPct val="0"/>
              </a:spcBef>
              <a:buNone/>
              <a:defRPr sz="6000" kern="1200">
                <a:solidFill>
                  <a:schemeClr val="accent6"/>
                </a:solidFill>
                <a:latin typeface="+mj-lt"/>
                <a:ea typeface="+mj-ea"/>
                <a:cs typeface="+mj-cs"/>
              </a:defRPr>
            </a:lvl1pPr>
          </a:lstStyle>
          <a:p>
            <a:endParaRPr lang="en-US" sz="4800" dirty="0">
              <a:solidFill>
                <a:schemeClr val="accent5"/>
              </a:solidFill>
            </a:endParaRPr>
          </a:p>
        </p:txBody>
      </p:sp>
      <p:sp>
        <p:nvSpPr>
          <p:cNvPr id="11" name="Text Placeholder 10"/>
          <p:cNvSpPr>
            <a:spLocks noGrp="1"/>
          </p:cNvSpPr>
          <p:nvPr>
            <p:ph type="body" sz="quarter" idx="14" hasCustomPrompt="1"/>
          </p:nvPr>
        </p:nvSpPr>
        <p:spPr>
          <a:xfrm>
            <a:off x="1143000" y="1509713"/>
            <a:ext cx="6858000" cy="443778"/>
          </a:xfrm>
        </p:spPr>
        <p:txBody>
          <a:bodyPr/>
          <a:lstStyle>
            <a:lvl1pPr marL="0" indent="0" algn="ctr">
              <a:buNone/>
              <a:defRPr baseline="0">
                <a:solidFill>
                  <a:schemeClr val="accent5"/>
                </a:solidFill>
              </a:defRPr>
            </a:lvl1pPr>
            <a:lvl2pPr marL="342900" indent="0" algn="ctr">
              <a:buNone/>
              <a:defRPr/>
            </a:lvl2pPr>
            <a:lvl3pPr marL="685800" indent="0" algn="ctr">
              <a:buNone/>
              <a:defRPr/>
            </a:lvl3pPr>
            <a:lvl4pPr marL="1028700" indent="0" algn="ctr">
              <a:buNone/>
              <a:defRPr/>
            </a:lvl4pPr>
            <a:lvl5pPr marL="1371600" indent="0" algn="ctr">
              <a:buNone/>
              <a:defRPr/>
            </a:lvl5pPr>
          </a:lstStyle>
          <a:p>
            <a:pPr lvl="0"/>
            <a:r>
              <a:rPr lang="en-US" dirty="0"/>
              <a:t>Chapter # CHAPTER TITLE</a:t>
            </a:r>
          </a:p>
        </p:txBody>
      </p:sp>
      <p:sp>
        <p:nvSpPr>
          <p:cNvPr id="12" name="TextBox 11"/>
          <p:cNvSpPr txBox="1"/>
          <p:nvPr userDrawn="1"/>
        </p:nvSpPr>
        <p:spPr>
          <a:xfrm>
            <a:off x="3164031" y="1946842"/>
            <a:ext cx="2815937" cy="461665"/>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200" dirty="0"/>
              <a:t>PowerPoint Image Slideshow</a:t>
            </a:r>
          </a:p>
          <a:p>
            <a:pPr algn="ctr"/>
            <a:endParaRPr lang="en-US" sz="1200" dirty="0"/>
          </a:p>
        </p:txBody>
      </p:sp>
    </p:spTree>
    <p:extLst>
      <p:ext uri="{BB962C8B-B14F-4D97-AF65-F5344CB8AC3E}">
        <p14:creationId xmlns:p14="http://schemas.microsoft.com/office/powerpoint/2010/main" val="31665958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365127"/>
            <a:ext cx="7886700" cy="424583"/>
          </a:xfrm>
        </p:spPr>
        <p:txBody>
          <a:bodyPr>
            <a:normAutofit/>
          </a:bodyPr>
          <a:lstStyle>
            <a:lvl1pPr>
              <a:defRPr sz="2100" b="1"/>
            </a:lvl1pPr>
          </a:lstStyle>
          <a:p>
            <a:r>
              <a:rPr lang="en-US" dirty="0"/>
              <a:t>Figure #.#</a:t>
            </a:r>
          </a:p>
        </p:txBody>
      </p:sp>
      <p:sp>
        <p:nvSpPr>
          <p:cNvPr id="3" name="Content Placeholder 2"/>
          <p:cNvSpPr>
            <a:spLocks noGrp="1"/>
          </p:cNvSpPr>
          <p:nvPr>
            <p:ph idx="1"/>
          </p:nvPr>
        </p:nvSpPr>
        <p:spPr>
          <a:xfrm>
            <a:off x="628650" y="955965"/>
            <a:ext cx="7886700" cy="379614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628650" y="6356351"/>
            <a:ext cx="7071014" cy="365125"/>
          </a:xfrm>
        </p:spPr>
        <p:txBody>
          <a:bodyPr/>
          <a:lstStyle/>
          <a:p>
            <a:endParaRPr lang="en-US"/>
          </a:p>
        </p:txBody>
      </p:sp>
      <p:sp>
        <p:nvSpPr>
          <p:cNvPr id="7" name="Content Placeholder 2"/>
          <p:cNvSpPr>
            <a:spLocks noGrp="1"/>
          </p:cNvSpPr>
          <p:nvPr>
            <p:ph idx="13" hasCustomPrompt="1"/>
          </p:nvPr>
        </p:nvSpPr>
        <p:spPr>
          <a:xfrm>
            <a:off x="628650" y="4918365"/>
            <a:ext cx="7886700" cy="1271731"/>
          </a:xfrm>
        </p:spPr>
        <p:txBody>
          <a:bodyPr>
            <a:normAutofit/>
          </a:bodyPr>
          <a:lstStyle>
            <a:lvl1pPr marL="0" indent="0">
              <a:buNone/>
              <a:defRPr sz="1200"/>
            </a:lvl1pPr>
          </a:lstStyle>
          <a:p>
            <a:pPr lvl="0"/>
            <a:r>
              <a:rPr lang="en-US" dirty="0"/>
              <a:t>Caption</a:t>
            </a:r>
          </a:p>
        </p:txBody>
      </p:sp>
    </p:spTree>
    <p:extLst>
      <p:ext uri="{BB962C8B-B14F-4D97-AF65-F5344CB8AC3E}">
        <p14:creationId xmlns:p14="http://schemas.microsoft.com/office/powerpoint/2010/main" val="4765736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365126"/>
            <a:ext cx="7886700" cy="466148"/>
          </a:xfrm>
        </p:spPr>
        <p:txBody>
          <a:bodyPr>
            <a:normAutofit/>
          </a:bodyPr>
          <a:lstStyle>
            <a:lvl1pPr>
              <a:defRPr sz="2100" b="1"/>
            </a:lvl1pPr>
          </a:lstStyle>
          <a:p>
            <a:r>
              <a:rPr lang="en-US" dirty="0"/>
              <a:t>Figure #.#</a:t>
            </a:r>
          </a:p>
        </p:txBody>
      </p:sp>
      <p:sp>
        <p:nvSpPr>
          <p:cNvPr id="3" name="Content Placeholder 2"/>
          <p:cNvSpPr>
            <a:spLocks noGrp="1"/>
          </p:cNvSpPr>
          <p:nvPr>
            <p:ph sz="half" idx="1"/>
          </p:nvPr>
        </p:nvSpPr>
        <p:spPr>
          <a:xfrm>
            <a:off x="628650" y="1010661"/>
            <a:ext cx="3886200" cy="5166302"/>
          </a:xfrm>
        </p:spPr>
        <p:txBody>
          <a:body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29150" y="1010661"/>
            <a:ext cx="3886200" cy="516630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a:xfrm>
            <a:off x="628650" y="6356351"/>
            <a:ext cx="7060623" cy="365125"/>
          </a:xfrm>
        </p:spPr>
        <p:txBody>
          <a:bodyPr/>
          <a:lstStyle/>
          <a:p>
            <a:endParaRPr lang="en-US"/>
          </a:p>
        </p:txBody>
      </p:sp>
    </p:spTree>
    <p:extLst>
      <p:ext uri="{BB962C8B-B14F-4D97-AF65-F5344CB8AC3E}">
        <p14:creationId xmlns:p14="http://schemas.microsoft.com/office/powerpoint/2010/main" val="21629008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365126"/>
            <a:ext cx="7886700" cy="535420"/>
          </a:xfrm>
        </p:spPr>
        <p:txBody>
          <a:bodyPr>
            <a:normAutofit/>
          </a:bodyPr>
          <a:lstStyle>
            <a:lvl1pPr>
              <a:defRPr sz="2100" b="1" baseline="0"/>
            </a:lvl1pPr>
          </a:lstStyle>
          <a:p>
            <a:r>
              <a:rPr lang="en-US" dirty="0"/>
              <a:t>Figure #.#</a:t>
            </a:r>
          </a:p>
        </p:txBody>
      </p:sp>
      <p:sp>
        <p:nvSpPr>
          <p:cNvPr id="4" name="Footer Placeholder 3"/>
          <p:cNvSpPr>
            <a:spLocks noGrp="1"/>
          </p:cNvSpPr>
          <p:nvPr>
            <p:ph type="ftr" sz="quarter" idx="11"/>
          </p:nvPr>
        </p:nvSpPr>
        <p:spPr>
          <a:xfrm>
            <a:off x="73152" y="6205729"/>
            <a:ext cx="7635240" cy="442595"/>
          </a:xfrm>
        </p:spPr>
        <p:txBody>
          <a:bodyPr/>
          <a:lstStyle/>
          <a:p>
            <a:pPr algn="l"/>
            <a:r>
              <a:rPr lang="en-US" dirty="0"/>
              <a:t>This </a:t>
            </a:r>
            <a:r>
              <a:rPr lang="en-US" dirty="0" err="1"/>
              <a:t>OpenStax</a:t>
            </a:r>
            <a:r>
              <a:rPr lang="en-US" dirty="0"/>
              <a:t> ancillary resource is © Rice University under a CC BY 4.0 International license; it may be reproduced or modified but must be attributed to </a:t>
            </a:r>
            <a:r>
              <a:rPr lang="en-US" dirty="0" err="1"/>
              <a:t>OpenStax</a:t>
            </a:r>
            <a:r>
              <a:rPr lang="en-US" dirty="0"/>
              <a:t>, Rice University and any changes must be noted.</a:t>
            </a:r>
          </a:p>
        </p:txBody>
      </p:sp>
      <p:sp>
        <p:nvSpPr>
          <p:cNvPr id="7" name="Content Placeholder 6"/>
          <p:cNvSpPr>
            <a:spLocks noGrp="1"/>
          </p:cNvSpPr>
          <p:nvPr>
            <p:ph sz="quarter" idx="12"/>
          </p:nvPr>
        </p:nvSpPr>
        <p:spPr>
          <a:xfrm>
            <a:off x="628650" y="1011383"/>
            <a:ext cx="7886700" cy="325581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6"/>
          <p:cNvSpPr>
            <a:spLocks noGrp="1"/>
          </p:cNvSpPr>
          <p:nvPr>
            <p:ph sz="quarter" idx="13" hasCustomPrompt="1"/>
          </p:nvPr>
        </p:nvSpPr>
        <p:spPr>
          <a:xfrm>
            <a:off x="628650" y="4378038"/>
            <a:ext cx="7886700" cy="1627909"/>
          </a:xfrm>
        </p:spPr>
        <p:txBody>
          <a:bodyPr>
            <a:normAutofit/>
          </a:bodyPr>
          <a:lstStyle>
            <a:lvl1pPr marL="0" indent="0">
              <a:buNone/>
              <a:defRPr sz="1200"/>
            </a:lvl1pPr>
          </a:lstStyle>
          <a:p>
            <a:pPr lvl="0"/>
            <a:r>
              <a:rPr lang="en-US" dirty="0"/>
              <a:t>Caption</a:t>
            </a:r>
          </a:p>
        </p:txBody>
      </p:sp>
    </p:spTree>
    <p:extLst>
      <p:ext uri="{BB962C8B-B14F-4D97-AF65-F5344CB8AC3E}">
        <p14:creationId xmlns:p14="http://schemas.microsoft.com/office/powerpoint/2010/main" val="30809436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457200" y="6172201"/>
            <a:ext cx="3429000" cy="304800"/>
          </a:xfrm>
          <a:prstGeom prst="rect">
            <a:avLst/>
          </a:prstGeom>
        </p:spPr>
        <p:txBody>
          <a:bodyPr/>
          <a:lstStyle/>
          <a:p>
            <a:fld id="{C56BE9D4-739E-47F3-A70C-B02A787539F8}" type="datetime4">
              <a:rPr lang="en-US" smtClean="0"/>
              <a:t>August 20, 2019</a:t>
            </a:fld>
            <a:endParaRPr lang="en-US" dirty="0"/>
          </a:p>
        </p:txBody>
      </p:sp>
      <p:sp>
        <p:nvSpPr>
          <p:cNvPr id="5" name="Footer Placeholder 4"/>
          <p:cNvSpPr>
            <a:spLocks noGrp="1"/>
          </p:cNvSpPr>
          <p:nvPr>
            <p:ph type="ftr" sz="quarter" idx="11"/>
          </p:nvPr>
        </p:nvSpPr>
        <p:spPr/>
        <p:txBody>
          <a:body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a:p>
            <a:endParaRPr lang="en-US" dirty="0"/>
          </a:p>
        </p:txBody>
      </p:sp>
      <p:sp>
        <p:nvSpPr>
          <p:cNvPr id="8" name="Title 1"/>
          <p:cNvSpPr txBox="1">
            <a:spLocks/>
          </p:cNvSpPr>
          <p:nvPr userDrawn="1"/>
        </p:nvSpPr>
        <p:spPr>
          <a:xfrm>
            <a:off x="0" y="789677"/>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sz="3500" dirty="0"/>
              <a:t>College Physics</a:t>
            </a:r>
          </a:p>
          <a:p>
            <a:pPr algn="ctr"/>
            <a:endParaRPr lang="en-US" sz="1800" cap="none" dirty="0">
              <a:solidFill>
                <a:schemeClr val="accent3">
                  <a:lumMod val="20000"/>
                  <a:lumOff val="80000"/>
                </a:schemeClr>
              </a:solidFill>
              <a:latin typeface="+mn-lt"/>
            </a:endParaRPr>
          </a:p>
          <a:p>
            <a:pPr algn="ctr"/>
            <a:r>
              <a:rPr lang="en-US" sz="2000" b="1" cap="none" dirty="0">
                <a:solidFill>
                  <a:srgbClr val="212F62"/>
                </a:solidFill>
                <a:latin typeface="+mn-lt"/>
              </a:rPr>
              <a:t>Chapter # Chapter Title</a:t>
            </a:r>
          </a:p>
          <a:p>
            <a:pPr algn="ctr"/>
            <a:r>
              <a:rPr lang="en-US" sz="1600" cap="none" dirty="0">
                <a:solidFill>
                  <a:schemeClr val="tx1"/>
                </a:solidFill>
                <a:latin typeface="+mn-lt"/>
              </a:rPr>
              <a:t>PowerPoint Image Slideshow</a:t>
            </a:r>
          </a:p>
        </p:txBody>
      </p:sp>
      <p:pic>
        <p:nvPicPr>
          <p:cNvPr id="9" name="Picture 8" descr="medium_covers_Page_2.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562758" y="2517424"/>
            <a:ext cx="2010682" cy="2603836"/>
          </a:xfrm>
          <a:prstGeom prst="rect">
            <a:avLst/>
          </a:prstGeom>
          <a:effectLst>
            <a:reflection blurRad="6350" stA="52000" endA="300" endPos="35000" dir="5400000" sy="-100000" algn="bl" rotWithShape="0"/>
          </a:effectLst>
          <a:scene3d>
            <a:camera prst="obliqueTopLeft"/>
            <a:lightRig rig="threePt" dir="t"/>
          </a:scene3d>
        </p:spPr>
      </p:pic>
      <p:pic>
        <p:nvPicPr>
          <p:cNvPr id="6" name="Picture 5">
            <a:extLst>
              <a:ext uri="{FF2B5EF4-FFF2-40B4-BE49-F238E27FC236}">
                <a16:creationId xmlns:a16="http://schemas.microsoft.com/office/drawing/2014/main" id="{E1CABE9A-8F31-4FD3-A591-87B69DF16287}"/>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7017183" y="365986"/>
            <a:ext cx="1829055" cy="447737"/>
          </a:xfrm>
          <a:prstGeom prst="rect">
            <a:avLst/>
          </a:prstGeom>
        </p:spPr>
      </p:pic>
    </p:spTree>
    <p:extLst>
      <p:ext uri="{BB962C8B-B14F-4D97-AF65-F5344CB8AC3E}">
        <p14:creationId xmlns:p14="http://schemas.microsoft.com/office/powerpoint/2010/main" val="11357159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41326"/>
            <a:ext cx="8062912" cy="659535"/>
          </a:xfrm>
        </p:spPr>
        <p:txBody>
          <a:bodyPr/>
          <a:lstStyle/>
          <a:p>
            <a:r>
              <a:rPr lang="en-US" dirty="0"/>
              <a:t>Click to edit</a:t>
            </a:r>
          </a:p>
        </p:txBody>
      </p:sp>
      <p:sp>
        <p:nvSpPr>
          <p:cNvPr id="5" name="Date Placeholder 4"/>
          <p:cNvSpPr>
            <a:spLocks noGrp="1"/>
          </p:cNvSpPr>
          <p:nvPr>
            <p:ph type="dt" sz="half" idx="10"/>
          </p:nvPr>
        </p:nvSpPr>
        <p:spPr>
          <a:xfrm>
            <a:off x="457200" y="6172201"/>
            <a:ext cx="3429000" cy="304800"/>
          </a:xfrm>
          <a:prstGeom prst="rect">
            <a:avLst/>
          </a:prstGeom>
        </p:spPr>
        <p:txBody>
          <a:bodyPr/>
          <a:lstStyle/>
          <a:p>
            <a:fld id="{D920B2E1-A055-4E58-897C-B3C9957F775E}" type="datetime4">
              <a:rPr lang="en-US" smtClean="0"/>
              <a:t>August 20, 2019</a:t>
            </a:fld>
            <a:endParaRPr lang="en-US"/>
          </a:p>
        </p:txBody>
      </p:sp>
      <p:sp>
        <p:nvSpPr>
          <p:cNvPr id="6" name="Footer Placeholder 5"/>
          <p:cNvSpPr>
            <a:spLocks noGrp="1"/>
          </p:cNvSpPr>
          <p:nvPr>
            <p:ph type="ftr" sz="quarter" idx="11"/>
          </p:nvPr>
        </p:nvSpPr>
        <p:spPr/>
        <p:txBody>
          <a:body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a:p>
            <a:endParaRPr lang="en-US" dirty="0"/>
          </a:p>
        </p:txBody>
      </p:sp>
      <p:sp>
        <p:nvSpPr>
          <p:cNvPr id="7" name="Slide Number Placeholder 6"/>
          <p:cNvSpPr>
            <a:spLocks noGrp="1"/>
          </p:cNvSpPr>
          <p:nvPr>
            <p:ph type="sldNum" sz="quarter" idx="12"/>
          </p:nvPr>
        </p:nvSpPr>
        <p:spPr>
          <a:xfrm rot="16200000">
            <a:off x="8044814" y="683895"/>
            <a:ext cx="1315721" cy="365125"/>
          </a:xfrm>
          <a:prstGeom prst="rect">
            <a:avLst/>
          </a:prstGeom>
        </p:spPr>
        <p:txBody>
          <a:bodyPr/>
          <a:lstStyle/>
          <a:p>
            <a:fld id="{F38DF745-7D3F-47F4-83A3-874385CFAA69}" type="slidenum">
              <a:rPr lang="en-US" smtClean="0"/>
              <a:pPr/>
              <a:t>‹#›</a:t>
            </a:fld>
            <a:endParaRPr lang="en-US"/>
          </a:p>
        </p:txBody>
      </p:sp>
      <p:sp>
        <p:nvSpPr>
          <p:cNvPr id="9" name="Picture Placeholder 8"/>
          <p:cNvSpPr>
            <a:spLocks noGrp="1"/>
          </p:cNvSpPr>
          <p:nvPr>
            <p:ph type="pic" sz="quarter" idx="13"/>
          </p:nvPr>
        </p:nvSpPr>
        <p:spPr>
          <a:xfrm>
            <a:off x="457199" y="1107618"/>
            <a:ext cx="4031619" cy="4607689"/>
          </a:xfrm>
        </p:spPr>
        <p:txBody>
          <a:bodyPr/>
          <a:lstStyle/>
          <a:p>
            <a:endParaRPr lang="en-US" dirty="0"/>
          </a:p>
        </p:txBody>
      </p:sp>
      <p:sp>
        <p:nvSpPr>
          <p:cNvPr id="11" name="Text Placeholder 10"/>
          <p:cNvSpPr>
            <a:spLocks noGrp="1"/>
          </p:cNvSpPr>
          <p:nvPr>
            <p:ph type="body" sz="quarter" idx="14"/>
          </p:nvPr>
        </p:nvSpPr>
        <p:spPr>
          <a:xfrm>
            <a:off x="4606925" y="1107618"/>
            <a:ext cx="3913188" cy="4607382"/>
          </a:xfrm>
        </p:spPr>
        <p:txBody>
          <a:bodyPr/>
          <a:lstStyle>
            <a:lvl1pPr>
              <a:buClr>
                <a:srgbClr val="6CB255"/>
              </a:buClr>
              <a:defRPr>
                <a:solidFill>
                  <a:srgbClr val="212F62"/>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a:extLst>
              <a:ext uri="{FF2B5EF4-FFF2-40B4-BE49-F238E27FC236}">
                <a16:creationId xmlns:a16="http://schemas.microsoft.com/office/drawing/2014/main" id="{E1CABE9A-8F31-4FD3-A591-87B69DF16287}"/>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7017183" y="365986"/>
            <a:ext cx="1829055" cy="447737"/>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457200" y="6172201"/>
            <a:ext cx="3429000" cy="304800"/>
          </a:xfrm>
          <a:prstGeom prst="rect">
            <a:avLst/>
          </a:prstGeom>
        </p:spPr>
        <p:txBody>
          <a:bodyPr/>
          <a:lstStyle/>
          <a:p>
            <a:fld id="{EDA0C3A7-4B64-461D-B536-C7043EBCFC1F}" type="datetime4">
              <a:rPr lang="en-US" smtClean="0"/>
              <a:t>August 20, 2019</a:t>
            </a:fld>
            <a:endParaRPr lang="en-US"/>
          </a:p>
        </p:txBody>
      </p:sp>
      <p:sp>
        <p:nvSpPr>
          <p:cNvPr id="5" name="Footer Placeholder 4"/>
          <p:cNvSpPr>
            <a:spLocks noGrp="1"/>
          </p:cNvSpPr>
          <p:nvPr>
            <p:ph type="ftr" sz="quarter" idx="11"/>
          </p:nvPr>
        </p:nvSpPr>
        <p:spPr/>
        <p:txBody>
          <a:body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a:p>
            <a:endParaRPr lang="en-US" dirty="0"/>
          </a:p>
        </p:txBody>
      </p:sp>
      <p:sp>
        <p:nvSpPr>
          <p:cNvPr id="6" name="Slide Number Placeholder 5"/>
          <p:cNvSpPr>
            <a:spLocks noGrp="1"/>
          </p:cNvSpPr>
          <p:nvPr>
            <p:ph type="sldNum" sz="quarter" idx="12"/>
          </p:nvPr>
        </p:nvSpPr>
        <p:spPr>
          <a:xfrm rot="16200000">
            <a:off x="8044814" y="683895"/>
            <a:ext cx="1315721" cy="365125"/>
          </a:xfrm>
          <a:prstGeom prst="rect">
            <a:avLst/>
          </a:prstGeom>
        </p:spPr>
        <p:txBody>
          <a:bodyPr/>
          <a:lstStyle/>
          <a:p>
            <a:fld id="{F38DF745-7D3F-47F4-83A3-874385CFAA69}" type="slidenum">
              <a:rPr lang="en-US" smtClean="0"/>
              <a:pPr/>
              <a:t>‹#›</a:t>
            </a:fld>
            <a:endParaRPr lang="en-US"/>
          </a:p>
        </p:txBody>
      </p:sp>
      <p:sp>
        <p:nvSpPr>
          <p:cNvPr id="7" name="Title 1"/>
          <p:cNvSpPr>
            <a:spLocks noGrp="1"/>
          </p:cNvSpPr>
          <p:nvPr>
            <p:ph type="title"/>
          </p:nvPr>
        </p:nvSpPr>
        <p:spPr>
          <a:xfrm>
            <a:off x="457200" y="241326"/>
            <a:ext cx="8062912" cy="659535"/>
          </a:xfrm>
        </p:spPr>
        <p:txBody>
          <a:bodyPr/>
          <a:lstStyle/>
          <a:p>
            <a:r>
              <a:rPr lang="en-US" dirty="0"/>
              <a:t>Click to edit</a:t>
            </a:r>
          </a:p>
        </p:txBody>
      </p:sp>
      <p:sp>
        <p:nvSpPr>
          <p:cNvPr id="8" name="Picture Placeholder 8"/>
          <p:cNvSpPr>
            <a:spLocks noGrp="1"/>
          </p:cNvSpPr>
          <p:nvPr>
            <p:ph type="pic" sz="quarter" idx="13"/>
          </p:nvPr>
        </p:nvSpPr>
        <p:spPr>
          <a:xfrm>
            <a:off x="457199" y="1122386"/>
            <a:ext cx="8062913" cy="3500071"/>
          </a:xfrm>
        </p:spPr>
        <p:txBody>
          <a:bodyPr/>
          <a:lstStyle/>
          <a:p>
            <a:endParaRPr lang="en-US" dirty="0"/>
          </a:p>
        </p:txBody>
      </p:sp>
      <p:sp>
        <p:nvSpPr>
          <p:cNvPr id="9" name="Text Placeholder 10"/>
          <p:cNvSpPr>
            <a:spLocks noGrp="1"/>
          </p:cNvSpPr>
          <p:nvPr>
            <p:ph type="body" sz="quarter" idx="14"/>
          </p:nvPr>
        </p:nvSpPr>
        <p:spPr>
          <a:xfrm>
            <a:off x="457200" y="4843982"/>
            <a:ext cx="8062912"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a:extLst>
              <a:ext uri="{FF2B5EF4-FFF2-40B4-BE49-F238E27FC236}">
                <a16:creationId xmlns:a16="http://schemas.microsoft.com/office/drawing/2014/main" id="{E1CABE9A-8F31-4FD3-A591-87B69DF16287}"/>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7017183" y="365986"/>
            <a:ext cx="1829055" cy="447737"/>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marL="788670" indent="-514350">
              <a:buFont typeface="+mj-lt"/>
              <a:buAutoNum type="alphaLcParenR"/>
              <a:defRPr sz="2800"/>
            </a:lvl2pPr>
            <a:lvl3pPr marL="1371600" indent="-457200">
              <a:buFont typeface="+mj-lt"/>
              <a:buAutoNum type="alphaLcParenR"/>
              <a:defRPr sz="2400"/>
            </a:lvl3pPr>
            <a:lvl4pPr marL="1828800" indent="-457200">
              <a:buFont typeface="+mj-lt"/>
              <a:buAutoNum type="alphaLcParenR"/>
              <a:defRPr sz="2000"/>
            </a:lvl4pPr>
            <a:lvl5pPr marL="2286000" indent="-457200">
              <a:buFont typeface="+mj-lt"/>
              <a:buAutoNum type="alphaLcParen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a:xfrm>
            <a:off x="457200" y="6172201"/>
            <a:ext cx="3429000" cy="304800"/>
          </a:xfrm>
          <a:prstGeom prst="rect">
            <a:avLst/>
          </a:prstGeom>
        </p:spPr>
        <p:txBody>
          <a:bodyPr/>
          <a:lstStyle/>
          <a:p>
            <a:fld id="{BB2316E8-E6AE-4155-ADAC-9B8E3BFD3001}" type="datetime4">
              <a:rPr lang="en-US" smtClean="0"/>
              <a:t>August 20, 2019</a:t>
            </a:fld>
            <a:endParaRPr lang="en-US"/>
          </a:p>
        </p:txBody>
      </p:sp>
      <p:sp>
        <p:nvSpPr>
          <p:cNvPr id="6" name="Footer Placeholder 5"/>
          <p:cNvSpPr>
            <a:spLocks noGrp="1"/>
          </p:cNvSpPr>
          <p:nvPr>
            <p:ph type="ftr" sz="quarter" idx="11"/>
          </p:nvPr>
        </p:nvSpPr>
        <p:spPr/>
        <p:txBody>
          <a:body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a:p>
            <a:endParaRPr lang="en-US" dirty="0"/>
          </a:p>
        </p:txBody>
      </p:sp>
      <p:sp>
        <p:nvSpPr>
          <p:cNvPr id="7" name="Slide Number Placeholder 6"/>
          <p:cNvSpPr>
            <a:spLocks noGrp="1"/>
          </p:cNvSpPr>
          <p:nvPr>
            <p:ph type="sldNum" sz="quarter" idx="12"/>
          </p:nvPr>
        </p:nvSpPr>
        <p:spPr>
          <a:xfrm rot="16200000">
            <a:off x="8044814" y="683895"/>
            <a:ext cx="1315721" cy="365125"/>
          </a:xfrm>
          <a:prstGeom prst="rect">
            <a:avLst/>
          </a:prstGeom>
        </p:spPr>
        <p:txBody>
          <a:bodyPr/>
          <a:lstStyle/>
          <a:p>
            <a:fld id="{F38DF745-7D3F-47F4-83A3-874385CFAA69}" type="slidenum">
              <a:rPr lang="en-US" smtClean="0"/>
              <a:pPr/>
              <a:t>‹#›</a:t>
            </a:fld>
            <a:endParaRPr lang="en-US"/>
          </a:p>
        </p:txBody>
      </p:sp>
      <p:sp>
        <p:nvSpPr>
          <p:cNvPr id="9" name="Title 1"/>
          <p:cNvSpPr>
            <a:spLocks noGrp="1"/>
          </p:cNvSpPr>
          <p:nvPr>
            <p:ph type="title"/>
          </p:nvPr>
        </p:nvSpPr>
        <p:spPr>
          <a:xfrm>
            <a:off x="457200" y="241326"/>
            <a:ext cx="8062912" cy="659535"/>
          </a:xfrm>
        </p:spPr>
        <p:txBody>
          <a:bodyPr/>
          <a:lstStyle/>
          <a:p>
            <a:r>
              <a:rPr lang="en-US" dirty="0"/>
              <a:t>Click to edit</a:t>
            </a:r>
          </a:p>
        </p:txBody>
      </p:sp>
      <p:pic>
        <p:nvPicPr>
          <p:cNvPr id="8" name="Picture 7">
            <a:extLst>
              <a:ext uri="{FF2B5EF4-FFF2-40B4-BE49-F238E27FC236}">
                <a16:creationId xmlns:a16="http://schemas.microsoft.com/office/drawing/2014/main" id="{E1CABE9A-8F31-4FD3-A591-87B69DF16287}"/>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7017183" y="365986"/>
            <a:ext cx="1829055" cy="447737"/>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 Id="rId10"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434975"/>
          </a:xfrm>
          <a:prstGeom prst="rect">
            <a:avLst/>
          </a:prstGeom>
        </p:spPr>
        <p:txBody>
          <a:bodyPr vert="horz" lIns="91440" tIns="45720" rIns="91440" bIns="45720" rtlCol="0" anchor="ctr">
            <a:normAutofit/>
          </a:bodyPr>
          <a:lstStyle/>
          <a:p>
            <a:r>
              <a:rPr lang="en-US"/>
              <a:t>Figure #.#</a:t>
            </a:r>
            <a:endParaRPr lang="en-US" dirty="0"/>
          </a:p>
        </p:txBody>
      </p:sp>
      <p:sp>
        <p:nvSpPr>
          <p:cNvPr id="3" name="Text Placeholder 2"/>
          <p:cNvSpPr>
            <a:spLocks noGrp="1"/>
          </p:cNvSpPr>
          <p:nvPr>
            <p:ph type="body" idx="1"/>
          </p:nvPr>
        </p:nvSpPr>
        <p:spPr>
          <a:xfrm>
            <a:off x="628650" y="990601"/>
            <a:ext cx="7886700" cy="521913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628650" y="6356351"/>
            <a:ext cx="78867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pic>
        <p:nvPicPr>
          <p:cNvPr id="6" name="Picture 5">
            <a:extLst>
              <a:ext uri="{FF2B5EF4-FFF2-40B4-BE49-F238E27FC236}">
                <a16:creationId xmlns:a16="http://schemas.microsoft.com/office/drawing/2014/main" id="{E1CABE9A-8F31-4FD3-A591-87B69DF16287}"/>
              </a:ext>
            </a:extLst>
          </p:cNvPr>
          <p:cNvPicPr>
            <a:picLocks noChangeAspect="1"/>
          </p:cNvPicPr>
          <p:nvPr userDrawn="1"/>
        </p:nvPicPr>
        <p:blipFill>
          <a:blip r:embed="rId10" cstate="email">
            <a:extLst>
              <a:ext uri="{28A0092B-C50C-407E-A947-70E740481C1C}">
                <a14:useLocalDpi xmlns:a14="http://schemas.microsoft.com/office/drawing/2010/main" val="0"/>
              </a:ext>
            </a:extLst>
          </a:blip>
          <a:stretch>
            <a:fillRect/>
          </a:stretch>
        </p:blipFill>
        <p:spPr>
          <a:xfrm>
            <a:off x="7017183" y="365986"/>
            <a:ext cx="1829055" cy="447737"/>
          </a:xfrm>
          <a:prstGeom prst="rect">
            <a:avLst/>
          </a:prstGeom>
        </p:spPr>
      </p:pic>
    </p:spTree>
    <p:extLst>
      <p:ext uri="{BB962C8B-B14F-4D97-AF65-F5344CB8AC3E}">
        <p14:creationId xmlns:p14="http://schemas.microsoft.com/office/powerpoint/2010/main" val="3046586622"/>
      </p:ext>
    </p:extLst>
  </p:cSld>
  <p:clrMap bg1="lt1" tx1="dk1" bg2="lt2" tx2="dk2" accent1="accent1" accent2="accent2" accent3="accent3" accent4="accent4" accent5="accent5" accent6="accent6" hlink="hlink" folHlink="folHlink"/>
  <p:sldLayoutIdLst>
    <p:sldLayoutId id="2147483922" r:id="rId1"/>
    <p:sldLayoutId id="2147483923" r:id="rId2"/>
    <p:sldLayoutId id="2147483924" r:id="rId3"/>
    <p:sldLayoutId id="2147483925" r:id="rId4"/>
    <p:sldLayoutId id="2147483926" r:id="rId5"/>
    <p:sldLayoutId id="2147483916" r:id="rId6"/>
    <p:sldLayoutId id="2147483914" r:id="rId7"/>
    <p:sldLayoutId id="2147483920" r:id="rId8"/>
  </p:sldLayoutIdLst>
  <p:txStyles>
    <p:titleStyle>
      <a:lvl1pPr algn="l" defTabSz="685800" rtl="0" eaLnBrk="1" latinLnBrk="0" hangingPunct="1">
        <a:lnSpc>
          <a:spcPct val="90000"/>
        </a:lnSpc>
        <a:spcBef>
          <a:spcPct val="0"/>
        </a:spcBef>
        <a:buNone/>
        <a:defRPr sz="2100" b="1" kern="1200">
          <a:solidFill>
            <a:schemeClr val="accent6"/>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a:buChar char="•"/>
        <a:defRPr sz="2100" kern="1200">
          <a:solidFill>
            <a:schemeClr val="accent3"/>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accent5"/>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accent2"/>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accent4"/>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ns0:Relationships xmlns:ns0="http://schemas.openxmlformats.org/package/2006/relationships"><ns0:Relationship Id="rId1" Type="http://schemas.openxmlformats.org/officeDocument/2006/relationships/slideLayout" Target="../slideLayouts/slideLayout5.xml" /><ns0:Relationship Id="rId2" Type="http://schemas.openxmlformats.org/officeDocument/2006/relationships/image" Target="../media/image1.png" /><ns0:Relationship Id="rId3" Type="http://schemas.openxmlformats.org/officeDocument/2006/relationships/image" Target="../media/v3_image3_5251297963c9.png" /></ns0: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ns0:Relationships xmlns:ns0="http://schemas.openxmlformats.org/package/2006/relationships"><ns0:Relationship Id="rId1" Type="http://schemas.openxmlformats.org/officeDocument/2006/relationships/slideLayout" Target="../slideLayouts/slideLayout2.xml" /><ns0:Relationship Id="rId4" Type="http://schemas.openxmlformats.org/officeDocument/2006/relationships/image" Target="../media/v3_image182_8a09f71a568d.png" /></ns0:Relationships>
</file>

<file path=ppt/slides/_rels/slide6.xml.rels><?xml version='1.0' encoding='utf-8'?>
<ns0:Relationships xmlns:ns0="http://schemas.openxmlformats.org/package/2006/relationships"><ns0:Relationship Id="rId1" Type="http://schemas.openxmlformats.org/officeDocument/2006/relationships/slideLayout" Target="../slideLayouts/slideLayout2.xml" /><ns0:Relationship Id="rId4" Type="http://schemas.openxmlformats.org/officeDocument/2006/relationships/image" Target="../media/v3_image183_ad8b428ae904.png" /></ns0: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jpg"/></Relationships>
</file>

<file path=ppt/slides/_rels/slide14.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14_2e6fdb70bdf2.png" /></ns0: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jpeg"/></Relationships>
</file>

<file path=ppt/slides/_rels/slide16.xml.rels><?xml version='1.0' encoding='utf-8'?>
<ns0:Relationships xmlns:ns0="http://schemas.openxmlformats.org/package/2006/relationships"><ns0:Relationship Id="rId1" Type="http://schemas.openxmlformats.org/officeDocument/2006/relationships/slideLayout" Target="../slideLayouts/slideLayout2.xml" /><ns0:Relationship Id="rId4" Type="http://schemas.openxmlformats.org/officeDocument/2006/relationships/image" Target="../media/v3_image184_db9df8b394b2.png" /></ns0: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jpg"/></Relationships>
</file>

<file path=ppt/slides/_rels/slide20.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20_0252508f1023.png" /></ns0: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jpg"/></Relationships>
</file>

<file path=ppt/slides/_rels/slide23.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23_c41d1140ebcf.png" /></ns0:Relationships>
</file>

<file path=ppt/slides/_rels/slide24.xml.rels><?xml version='1.0' encoding='utf-8'?>
<ns0:Relationships xmlns:ns0="http://schemas.openxmlformats.org/package/2006/relationships"><ns0:Relationship Id="rId1" Type="http://schemas.openxmlformats.org/officeDocument/2006/relationships/slideLayout" Target="../slideLayouts/slideLayout3.xml" /><ns0:Relationship Id="rId3" Type="http://schemas.openxmlformats.org/officeDocument/2006/relationships/image" Target="../media/image1.png" /><ns0:Relationship Id="rId6" Type="http://schemas.openxmlformats.org/officeDocument/2006/relationships/image" Target="../media/v3_image185_77af25287281.png" /></ns0:Relationships>
</file>

<file path=ppt/slides/_rels/slide25.xml.rels><?xml version='1.0' encoding='utf-8'?>
<ns0:Relationships xmlns:ns0="http://schemas.openxmlformats.org/package/2006/relationships"><ns0:Relationship Id="rId1" Type="http://schemas.openxmlformats.org/officeDocument/2006/relationships/slideLayout" Target="../slideLayouts/slideLayout2.xml" /><ns0:Relationship Id="rId4" Type="http://schemas.openxmlformats.org/officeDocument/2006/relationships/image" Target="../media/v3_image186_6856d41ce630.png" /></ns0:Relationships>
</file>

<file path=ppt/slides/_rels/slide26.xml.rels><?xml version='1.0' encoding='utf-8'?>
<ns0:Relationships xmlns:ns0="http://schemas.openxmlformats.org/package/2006/relationships"><ns0:Relationship Id="rId1" Type="http://schemas.openxmlformats.org/officeDocument/2006/relationships/slideLayout" Target="../slideLayouts/slideLayout2.xml" /><ns0:Relationship Id="rId4" Type="http://schemas.openxmlformats.org/officeDocument/2006/relationships/image" Target="../media/v3_image187_c1933dbbf727.png" /></ns0:Relationships>
</file>

<file path=ppt/slides/_rels/slide27.xml.rels><?xml version='1.0' encoding='utf-8'?>
<ns0:Relationships xmlns:ns0="http://schemas.openxmlformats.org/package/2006/relationships"><ns0:Relationship Id="rId1" Type="http://schemas.openxmlformats.org/officeDocument/2006/relationships/slideLayout" Target="../slideLayouts/slideLayout2.xml" /><ns0:Relationship Id="rId4" Type="http://schemas.openxmlformats.org/officeDocument/2006/relationships/image" Target="../media/v3_image188_33a65ea752fa.png" /></ns0:Relationships>
</file>

<file path=ppt/slides/_rels/slide28.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28_2b93383f5b92.png" /></ns0:Relationships>
</file>

<file path=ppt/slides/_rels/slide29.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29_16be2177c25f.png" /></ns0:Relationships>
</file>

<file path=ppt/slides/_rels/slide30.xml.rels><?xml version='1.0' encoding='utf-8'?>
<ns0:Relationships xmlns:ns0="http://schemas.openxmlformats.org/package/2006/relationships"><ns0:Relationship Id="rId1" Type="http://schemas.openxmlformats.org/officeDocument/2006/relationships/slideLayout" Target="../slideLayouts/slideLayout2.xml" /><ns0:Relationship Id="rId4" Type="http://schemas.openxmlformats.org/officeDocument/2006/relationships/image" Target="../media/v3_image189_84291dc7235e.png" /></ns0:Relationships>
</file>

<file path=ppt/slides/_rels/slide31.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31_f86090704570.png" /></ns0:Relationships>
</file>

<file path=ppt/slides/_rels/slide32.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32_abc6c1cd7a36.png" /></ns0:Relationships>
</file>

<file path=ppt/slides/_rels/slide33.xml.rels><?xml version='1.0' encoding='utf-8'?>
<ns0:Relationships xmlns:ns0="http://schemas.openxmlformats.org/package/2006/relationships"><ns0:Relationship Id="rId1" Type="http://schemas.openxmlformats.org/officeDocument/2006/relationships/slideLayout" Target="../slideLayouts/slideLayout2.xml" /><ns0:Relationship Id="rId4" Type="http://schemas.openxmlformats.org/officeDocument/2006/relationships/image" Target="../media/v3_image190_524a3bf24c88.png" /></ns0: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4.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5.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6.jpeg"/></Relationships>
</file>

<file path=ppt/slides/_rels/slide37.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37_5b8cb555fad8.png" /></ns0: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8.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9.jpg"/></Relationships>
</file>

<file path=ppt/slides/_rels/slide40.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40_1ac010eb0d38.png" /></ns0: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1.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2.jpg"/></Relationships>
</file>

<file path=ppt/slides/_rels/slide43.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43_8e4212164e66.png" /></ns0: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4.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5.jpe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6.jpe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ns0:Relationships xmlns:ns0="http://schemas.openxmlformats.org/package/2006/relationships"><ns0:Relationship Id="rId1" Type="http://schemas.openxmlformats.org/officeDocument/2006/relationships/slideLayout" Target="../slideLayouts/slideLayout2.xml" /><ns0:Relationship Id="rId4" Type="http://schemas.openxmlformats.org/officeDocument/2006/relationships/image" Target="../media/v3_image191_8fa79e9e8060.png" /></ns0: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8.jpg"/></Relationships>
</file>

<file path=ppt/slides/_rels/slide50.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49_615cebb3f134.png" /></ns0: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0.jp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1.jp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2.jp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3.jp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4.jpg"/></Relationships>
</file>

<file path=ppt/slides/_rels/slide56.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55_b9d08987cc63.png" /></ns0:Relationships>
</file>

<file path=ppt/slides/_rels/slide57.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56_70ee94aee870.png" /></ns0: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7.jpe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8.jpg"/></Relationships>
</file>

<file path=ppt/slides/_rels/slide61.xml.rels><?xml version='1.0' encoding='utf-8'?>
<ns0:Relationships xmlns:ns0="http://schemas.openxmlformats.org/package/2006/relationships"><ns0:Relationship Id="rId1" Type="http://schemas.openxmlformats.org/officeDocument/2006/relationships/slideLayout" Target="../slideLayouts/slideLayout2.xml" /><ns0:Relationship Id="rId4" Type="http://schemas.openxmlformats.org/officeDocument/2006/relationships/image" Target="../media/v3_image192_c6e7eb3b9577.png" /></ns0: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0.jpg"/></Relationships>
</file>

<file path=ppt/slides/_rels/slide63.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61_5c24d5c88cf6.png" /></ns0: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2.jpg"/></Relationships>
</file>

<file path=ppt/slides/_rels/slide65.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notesSlide" Target="../notesSlides/notesSlide1.xml" /><ns0:Relationship Id="rId5" Type="http://schemas.openxmlformats.org/officeDocument/2006/relationships/image" Target="../media/v3_image193_9d831511caf1.png" /></ns0: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4.jpe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5.jpg"/></Relationships>
</file>

<file path=ppt/slides/_rels/slide68.xml.rels><?xml version='1.0' encoding='utf-8'?>
<ns0:Relationships xmlns:ns0="http://schemas.openxmlformats.org/package/2006/relationships"><ns0:Relationship Id="rId1" Type="http://schemas.openxmlformats.org/officeDocument/2006/relationships/slideLayout" Target="../slideLayouts/slideLayout2.xml" /><ns0:Relationship Id="rId4" Type="http://schemas.openxmlformats.org/officeDocument/2006/relationships/image" Target="../media/v3_image194_ee316f135c69.png" /></ns0:Relationships>
</file>

<file path=ppt/slides/_rels/slide69.xml.rels><?xml version='1.0' encoding='utf-8'?>
<ns0:Relationships xmlns:ns0="http://schemas.openxmlformats.org/package/2006/relationships"><ns0:Relationship Id="rId1" Type="http://schemas.openxmlformats.org/officeDocument/2006/relationships/slideLayout" Target="../slideLayouts/slideLayout2.xml" /><ns0:Relationship Id="rId4" Type="http://schemas.openxmlformats.org/officeDocument/2006/relationships/image" Target="../media/v3_image195_4483ab02d9b9.png" /></ns0:Relationships>
</file>

<file path=ppt/slides/_rels/slide70.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68_d516797d7375.png" /></ns0:Relationships>
</file>

<file path=ppt/slides/_rels/slide71.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69_255f600f2ddf.png" /></ns0:Relationships>
</file>

<file path=ppt/slides/_rels/slide72.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70_bf1b35ee1487.png" /></ns0:Relationships>
</file>

<file path=ppt/slides/_rels/slide73.xml.rels><?xml version='1.0' encoding='utf-8'?>
<ns0:Relationships xmlns:ns0="http://schemas.openxmlformats.org/package/2006/relationships"><ns0:Relationship Id="rId1" Type="http://schemas.openxmlformats.org/officeDocument/2006/relationships/slideLayout" Target="../slideLayouts/slideLayout2.xml" /><ns0:Relationship Id="rId4" Type="http://schemas.openxmlformats.org/officeDocument/2006/relationships/image" Target="../media/v3_image196_e879cf0e55e4.png" /></ns0:Relationships>
</file>

<file path=ppt/slides/_rels/slide74.xml.rels><?xml version='1.0' encoding='utf-8'?>
<ns0:Relationships xmlns:ns0="http://schemas.openxmlformats.org/package/2006/relationships"><ns0:Relationship Id="rId1" Type="http://schemas.openxmlformats.org/officeDocument/2006/relationships/slideLayout" Target="../slideLayouts/slideLayout2.xml" /><ns0:Relationship Id="rId4" Type="http://schemas.openxmlformats.org/officeDocument/2006/relationships/image" Target="../media/v3_image197_1f0f904f7cc4.png" /></ns0: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3.jpe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ns0:Relationships xmlns:ns0="http://schemas.openxmlformats.org/package/2006/relationships"><ns0:Relationship Id="rId1" Type="http://schemas.openxmlformats.org/officeDocument/2006/relationships/slideLayout" Target="../slideLayouts/slideLayout2.xml" /><ns0:Relationship Id="rId4" Type="http://schemas.openxmlformats.org/officeDocument/2006/relationships/image" Target="../media/v3_image198_9dc051af1b1b.png" /></ns0: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5.jpg"/></Relationships>
</file>

<file path=ppt/slides/_rels/slide79.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76_46e469bd8a37.png" /></ns0:Relationships>
</file>

<file path=ppt/slides/_rels/slide80.xml.rels><?xml version='1.0' encoding='utf-8'?>
<ns0:Relationships xmlns:ns0="http://schemas.openxmlformats.org/package/2006/relationships"><ns0:Relationship Id="rId1" Type="http://schemas.openxmlformats.org/officeDocument/2006/relationships/slideLayout" Target="../slideLayouts/slideLayout2.xml" /><ns0:Relationship Id="rId4" Type="http://schemas.openxmlformats.org/officeDocument/2006/relationships/image" Target="../media/v3_image199_a12e49acb525.png" /></ns0:Relationships>
</file>

<file path=ppt/slides/_rels/slide81.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78_ea15b69065be.png" /></ns0: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9.jpeg"/></Relationships>
</file>

<file path=ppt/slides/_rels/slide83.xml.rels><?xml version='1.0' encoding='utf-8'?>
<ns0:Relationships xmlns:ns0="http://schemas.openxmlformats.org/package/2006/relationships"><ns0:Relationship Id="rId1" Type="http://schemas.openxmlformats.org/officeDocument/2006/relationships/slideLayout" Target="../slideLayouts/slideLayout2.xml" /><ns0:Relationship Id="rId4" Type="http://schemas.openxmlformats.org/officeDocument/2006/relationships/image" Target="../media/v3_image200_89fcff18d91d.png" /></ns0:Relationships>
</file>

<file path=ppt/slides/_rels/slide84.xml.rels><?xml version='1.0' encoding='utf-8'?>
<ns0:Relationships xmlns:ns0="http://schemas.openxmlformats.org/package/2006/relationships"><ns0:Relationship Id="rId1" Type="http://schemas.openxmlformats.org/officeDocument/2006/relationships/slideLayout" Target="../slideLayouts/slideLayout2.xml" /><ns0:Relationship Id="rId4" Type="http://schemas.openxmlformats.org/officeDocument/2006/relationships/image" Target="../media/v3_image201_f7033636aac7.png" /></ns0:Relationships>
</file>

<file path=ppt/slides/_rels/slide85.xml.rels><?xml version='1.0' encoding='utf-8'?>
<ns0:Relationships xmlns:ns0="http://schemas.openxmlformats.org/package/2006/relationships"><ns0:Relationship Id="rId1" Type="http://schemas.openxmlformats.org/officeDocument/2006/relationships/slideLayout" Target="../slideLayouts/slideLayout2.xml" /><ns0:Relationship Id="rId4" Type="http://schemas.openxmlformats.org/officeDocument/2006/relationships/image" Target="../media/v3_image202_8f191eb4ba37.png" /></ns0: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3.jpe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4.jp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5.jpe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6.jpeg"/></Relationships>
</file>

<file path=ppt/slides/_rels/slide90.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87_6f2c26624a7e.png" /></ns0: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8.jpe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9.jpe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0.jp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1.jp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2.jp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3.jp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4.jp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5.jp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6.jp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7.jp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8.jp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9.jpg"/></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0.jp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1.jpg"/></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2.jpe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3.jpg"/></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4.jp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5.jpg"/></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6.jpg"/></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7.jpg"/></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8.jpg"/></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Chapter Title"/>
          <p:cNvSpPr txBox="1">
            <a:spLocks/>
          </p:cNvSpPr>
          <p:nvPr/>
        </p:nvSpPr>
        <p:spPr>
          <a:xfrm>
            <a:off x="0" y="1610256"/>
            <a:ext cx="9144000" cy="709154"/>
          </a:xfrm>
          <a:prstGeom prst="rect">
            <a:avLst/>
          </a:prstGeom>
        </p:spPr>
        <p:txBody>
          <a:bodyPr wrap="square">
            <a:normAutofit/>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spcBef>
                <a:spcPts val="0"/>
              </a:spcBef>
              <a:spcAft>
                <a:spcPts val="0"/>
              </a:spcAft>
            </a:pPr>
            <a:r>
              <a:rPr sz="3000"/>
              <a:t>Kafli 20 Lífræn efnafræði</a:t>
            </a:r>
          </a:p>
        </p:txBody>
      </p:sp>
      <p:pic>
        <p:nvPicPr>
          <p:cNvPr id="10" name="Picture 5" descr="slide_0001_img_001.png"/>
          <p:cNvPicPr>
            <a:picLocks noChangeAspect="1"/>
          </p:cNvPicPr>
          <p:nvPr/>
        </p:nvPicPr>
        <p:blipFill>
          <a:blip r:embed="rId2"/>
          <a:srcRect/>
          <a:stretch>
            <a:fillRect/>
          </a:stretch>
        </p:blipFill>
        <p:spPr>
          <a:xfrm>
            <a:off x="7017183" y="365986"/>
            <a:ext cx="1829055" cy="447737"/>
          </a:xfrm>
          <a:prstGeom prst="rect">
            <a:avLst/>
          </a:prstGeom>
        </p:spPr>
      </p:pic>
      <p:pic>
        <p:nvPicPr>
          <p:cNvPr id="11" name="Picture 3" descr="slide_0001_img_002.png"/>
          <p:cNvPicPr>
            <a:picLocks noChangeAspect="1"/>
          </p:cNvPicPr>
          <p:nvPr/>
        </p:nvPicPr>
        <p:blipFill>
          <a:blip r:embed="rId3"/>
          <a:srcRect/>
          <a:stretch>
            <a:fillRect/>
          </a:stretch>
        </p:blipFill>
        <p:spPr>
          <a:xfrm>
            <a:off x="3407965" y="2504061"/>
            <a:ext cx="2320268" cy="3002699"/>
          </a:xfrm>
          <a:prstGeom prst="rect">
            <a:avLst/>
          </a:prstGeom>
        </p:spPr>
      </p:pic>
      <p:sp>
        <p:nvSpPr>
          <p:cNvPr id="9" name="Title">
            <a:extLst>
              <a:ext uri="{FF2B5EF4-FFF2-40B4-BE49-F238E27FC236}">
                <a16:creationId xmlns:a16="http://schemas.microsoft.com/office/drawing/2014/main" id="{8D87A6D2-52E4-4725-A99C-8574BB6B565D}"/>
              </a:ext>
            </a:extLst>
          </p:cNvPr>
          <p:cNvSpPr txBox="1">
            <a:spLocks/>
          </p:cNvSpPr>
          <p:nvPr/>
        </p:nvSpPr>
        <p:spPr>
          <a:xfrm>
            <a:off x="0" y="938213"/>
            <a:ext cx="9144000" cy="493712"/>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2100" b="1" kern="1200">
                <a:solidFill>
                  <a:schemeClr val="accent6"/>
                </a:solidFill>
                <a:latin typeface="+mj-lt"/>
                <a:ea typeface="+mj-ea"/>
                <a:cs typeface="+mj-cs"/>
              </a:defRPr>
            </a:lvl1pPr>
          </a:lstStyle>
          <a:p/>
        </p:txBody>
      </p:sp>
      <p:sp>
        <p:nvSpPr>
          <p:cNvPr id="12" name="codex-title-cleanup-cover"/>
          <p:cNvSpPr/>
          <p:nvPr/>
        </p:nvSpPr>
        <p:spPr>
          <a:xfrm>
            <a:off x="0" y="250000"/>
            <a:ext cx="9144000" cy="2200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codex-title-cleanup-brand"/>
          <p:cNvSpPr txBox="1"/>
          <p:nvPr/>
        </p:nvSpPr>
        <p:spPr>
          <a:xfrm>
            <a:off x="600000" y="650000"/>
            <a:ext cx="7944000" cy="360000"/>
          </a:xfrm>
          <a:prstGeom prst="rect">
            <a:avLst/>
          </a:prstGeom>
          <a:noFill/>
        </p:spPr>
        <p:txBody>
          <a:bodyPr wrap="none">
            <a:spAutoFit/>
          </a:bodyPr>
          <a:lstStyle/>
          <a:p>
            <a:pPr algn="ctr"/>
            <a:r>
              <a:rPr sz="3000">
                <a:solidFill>
                  <a:srgbClr val="63AC4F"/>
                </a:solidFill>
                <a:latin typeface="Arial"/>
              </a:rPr>
              <a:t>Efnafræði 2e</a:t>
            </a:r>
          </a:p>
        </p:txBody>
      </p:sp>
      <p:sp>
        <p:nvSpPr>
          <p:cNvPr id="14" name="codex-title-cleanup-text"/>
          <p:cNvSpPr txBox="1"/>
          <p:nvPr/>
        </p:nvSpPr>
        <p:spPr>
          <a:xfrm>
            <a:off x="600000" y="1120000"/>
            <a:ext cx="7944000" cy="650000"/>
          </a:xfrm>
          <a:prstGeom prst="rect">
            <a:avLst/>
          </a:prstGeom>
          <a:noFill/>
        </p:spPr>
        <p:txBody>
          <a:bodyPr wrap="none">
            <a:spAutoFit/>
          </a:bodyPr>
          <a:lstStyle/>
          <a:p>
            <a:pPr algn="ctr"/>
            <a:r>
              <a:rPr sz="3000">
                <a:solidFill>
                  <a:srgbClr val="63AC4F"/>
                </a:solidFill>
                <a:latin typeface="Arial"/>
              </a:rPr>
              <a:t>Kafli 20 Lífræn efnafræði</a:t>
            </a:r>
          </a:p>
        </p:txBody>
      </p:sp>
      <p:sp>
        <p:nvSpPr>
          <p:cNvPr id="1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322443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Yfirlit kafla</a:t>
            </a:r>
          </a:p>
        </p:txBody>
      </p:sp>
      <p:sp>
        <p:nvSpPr>
          <p:cNvPr id="3" name="Content Placeholder 2"/>
          <p:cNvSpPr>
            <a:spLocks noGrp="1"/>
          </p:cNvSpPr>
          <p:nvPr>
            <p:ph idx="1"/>
          </p:nvPr>
        </p:nvSpPr>
        <p:spPr/>
        <p:txBody>
          <a:bodyPr/>
          <a:lstStyle/>
          <a:p>
            <a:r>
              <a:rPr/>
              <a:t>20.1 Kolvetni</a:t>
            </a:r>
          </a:p>
          <a:p>
            <a:r>
              <a:rPr/>
              <a:t>20.2 Alkóhól og eterar</a:t>
            </a:r>
          </a:p>
          <a:p>
            <a:r>
              <a:rPr/>
              <a:t>20.3 Aldehýð, ketón, karboxýlsýrur og esterar</a:t>
            </a:r>
          </a:p>
          <a:p>
            <a:r>
              <a:rPr/>
              <a:t>20.4 Amín og amíð</a:t>
            </a:r>
          </a:p>
        </p:txBody>
      </p:sp>
      <p:sp>
        <p:nvSpPr>
          <p:cNvPr id="4" name="Content Placeholder 3"/>
          <p:cNvSpPr>
            <a:spLocks noGrp="1"/>
          </p:cNvSpPr>
          <p:nvPr>
            <p:ph idx="13"/>
          </p:nvPr>
        </p:nvSpPr>
        <p:spPr/>
        <p:txBody>
          <a:bodyPr/>
          <a:lstStyle/>
          <a:p>
            <a:endParaRPr lang="en-US"/>
          </a:p>
        </p:txBody>
      </p:sp>
      <p:sp>
        <p:nvSpPr>
          <p:cNvPr id="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8692834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199" y="365127"/>
            <a:ext cx="5715000" cy="424583"/>
          </a:xfrm>
        </p:spPr>
        <p:txBody>
          <a:bodyPr wrap="none">
            <a:normAutofit/>
          </a:bodyPr>
          <a:lstStyle/>
          <a:p>
            <a:r>
              <a:rPr sz="2300"/>
              <a:t>Mynd 20.1</a:t>
            </a:r>
          </a:p>
        </p:txBody>
      </p:sp>
      <p:sp>
        <p:nvSpPr>
          <p:cNvPr id="7" name="Figure Legend"/>
          <p:cNvSpPr>
            <a:spLocks noGrp="1"/>
          </p:cNvSpPr>
          <p:nvPr>
            <p:ph idx="13"/>
          </p:nvPr>
        </p:nvSpPr>
        <p:spPr>
          <a:xfrm>
            <a:off x="457199" y="4849541"/>
            <a:ext cx="7886700" cy="1271731"/>
          </a:xfrm>
        </p:spPr>
        <p:txBody>
          <a:bodyPr wrap="square">
            <a:normAutofit/>
          </a:bodyPr>
          <a:lstStyle/>
          <a:p>
            <a:pPr>
              <a:spcBef>
                <a:spcPts val="0"/>
              </a:spcBef>
              <a:spcAft>
                <a:spcPts val="0"/>
              </a:spcAft>
            </a:pPr>
            <a:r>
              <a:rPr sz="1400"/>
              <a:t>Öll lífræn efnasambönd innihalda kolefni og flest eru mynduð af lífverum, þótt þau myndist einnig við jarðfræðileg og manngerð ferli. (mynd vinstri: breytt verk eftir Jon Sullivan; mynd miðju til vinstri: breytt verk eftir Deb Tremper; mynd miðju til hægri: breytt verk eftir „annszyp“/Wikimedia Commons; mynd hægri: breytt verk eftir George Shuklin)</a:t>
            </a:r>
          </a:p>
        </p:txBody>
      </p:sp>
      <p:pic>
        <p:nvPicPr>
          <p:cNvPr id="9" name="Figure" descr="This figure includes four photographs. The first is of an orange and black butterfly on a large leaf. The second shows a seam on a worn pair of blue jeans. The third image is of a red plastic drinking cup. The last image shows the blue flames of a lit burner on a gas stove."/>
          <p:cNvPicPr>
            <a:picLocks noChangeAspect="1"/>
          </p:cNvPicPr>
          <p:nvPr/>
        </p:nvPicPr>
        <p:blipFill>
          <a:blip r:embed="rId2" cstate="email">
            <a:extLst>
              <a:ext uri="{28A0092B-C50C-407E-A947-70E740481C1C}">
                <a14:useLocalDpi xmlns:a14="http://schemas.microsoft.com/office/drawing/2010/main" val="0"/>
              </a:ext>
            </a:extLst>
          </a:blip>
          <a:srcRect t="-42361" b="-42361"/>
          <a:stretch>
            <a:fillRect/>
          </a:stretch>
        </p:blipFill>
        <p:spPr>
          <a:xfrm>
            <a:off x="457199" y="1122386"/>
            <a:ext cx="8062913" cy="3500071"/>
          </a:xfrm>
          <a:prstGeom prst="rect">
            <a:avLst/>
          </a:prstGeo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1419636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Námsmarkmið</a:t>
            </a:r>
          </a:p>
        </p:txBody>
      </p:sp>
      <p:sp>
        <p:nvSpPr>
          <p:cNvPr id="3" name="Content Placeholder 2"/>
          <p:cNvSpPr>
            <a:spLocks noGrp="1"/>
          </p:cNvSpPr>
          <p:nvPr>
            <p:ph idx="1"/>
          </p:nvPr>
        </p:nvSpPr>
        <p:spPr/>
        <p:txBody>
          <a:bodyPr/>
          <a:lstStyle/>
          <a:p>
            <a:r>
              <a:rPr/>
              <a:t>20.1 Kolvetni</a:t>
            </a:r>
          </a:p>
          <a:p>
            <a:pPr lvl="1"/>
            <a:r>
              <a:rPr/>
              <a:t>Útskýra mikilvægi kolvetna og ástæðuna fyrir fjölbreytileika þeirra</a:t>
            </a:r>
          </a:p>
          <a:p>
            <a:pPr lvl="1"/>
            <a:r>
              <a:rPr/>
              <a:t>Nefna mettuð og ómettuð kolvetni, og sameindir sem eru leiddar af þeim</a:t>
            </a:r>
          </a:p>
          <a:p>
            <a:pPr lvl="1"/>
            <a:r>
              <a:rPr/>
              <a:t>Lýsa efnahvörfum sem eru dæmigerð fyrir mettuð og ómettuð kolvetni</a:t>
            </a:r>
          </a:p>
          <a:p>
            <a:pPr lvl="1"/>
            <a:r>
              <a:rPr/>
              <a:t>Bera kennsl á byggingar- og rúmísómerur kolvetna</a:t>
            </a:r>
          </a:p>
        </p:txBody>
      </p:sp>
      <p:sp>
        <p:nvSpPr>
          <p:cNvPr id="4" name="Content Placeholder 3"/>
          <p:cNvSpPr>
            <a:spLocks noGrp="1"/>
          </p:cNvSpPr>
          <p:nvPr>
            <p:ph idx="13"/>
          </p:nvPr>
        </p:nvSpPr>
        <p:spPr/>
        <p:txBody>
          <a:bodyPr/>
          <a:lstStyle/>
          <a:p>
            <a:endParaRPr lang="en-US"/>
          </a:p>
        </p:txBody>
      </p:sp>
      <p:sp>
        <p:nvSpPr>
          <p:cNvPr id="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2674636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199" y="365127"/>
            <a:ext cx="5715000" cy="424583"/>
          </a:xfrm>
        </p:spPr>
        <p:txBody>
          <a:bodyPr wrap="none">
            <a:normAutofit/>
          </a:bodyPr>
          <a:lstStyle/>
          <a:p>
            <a:r>
              <a:rPr sz="2300"/>
              <a:t>Mynd 20.2</a:t>
            </a:r>
          </a:p>
        </p:txBody>
      </p:sp>
      <p:sp>
        <p:nvSpPr>
          <p:cNvPr id="7" name="Figure Legend"/>
          <p:cNvSpPr>
            <a:spLocks noGrp="1"/>
          </p:cNvSpPr>
          <p:nvPr>
            <p:ph idx="13"/>
          </p:nvPr>
        </p:nvSpPr>
        <p:spPr>
          <a:xfrm>
            <a:off x="457199" y="4918365"/>
            <a:ext cx="8058151" cy="1271731"/>
          </a:xfrm>
        </p:spPr>
        <p:txBody>
          <a:bodyPr>
            <a:normAutofit/>
          </a:bodyPr>
          <a:lstStyle/>
          <a:p>
            <a:r>
              <a:rPr/>
              <a:t>Á myndinni sjást Lewis-byggingar, kúlu- og strikalíkön og rýmislíkön fyrir sameindir metans, etans og pentans.</a:t>
            </a:r>
          </a:p>
        </p:txBody>
      </p:sp>
      <p:pic>
        <p:nvPicPr>
          <p:cNvPr id="10" name="Figure" descr="slide_0005_img_002.png"/>
          <p:cNvPicPr>
            <a:picLocks noChangeAspect="1"/>
          </p:cNvPicPr>
          <p:nvPr/>
        </p:nvPicPr>
        <p:blipFill>
          <a:blip r:embed="rId4"/>
          <a:srcRect l="-3515" r="-3515"/>
          <a:stretch>
            <a:fillRect/>
          </a:stretch>
        </p:blipFill>
        <p:spPr>
          <a:xfrm>
            <a:off x="457199" y="1122386"/>
            <a:ext cx="8062913" cy="3500071"/>
          </a:xfrm>
          <a:prstGeom prst="rect">
            <a:avLst/>
          </a:prstGeom>
        </p:spPr>
      </p:pic>
      <p:sp>
        <p:nvSpPr>
          <p:cNvPr id="11"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3"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0991979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199" y="365127"/>
            <a:ext cx="5715000" cy="424583"/>
          </a:xfrm>
        </p:spPr>
        <p:txBody>
          <a:bodyPr wrap="none">
            <a:normAutofit/>
          </a:bodyPr>
          <a:lstStyle/>
          <a:p>
            <a:r>
              <a:rPr sz="2300"/>
              <a:t>Mynd 20.3</a:t>
            </a:r>
          </a:p>
        </p:txBody>
      </p:sp>
      <p:sp>
        <p:nvSpPr>
          <p:cNvPr id="7" name="Figure Legend"/>
          <p:cNvSpPr>
            <a:spLocks noGrp="1"/>
          </p:cNvSpPr>
          <p:nvPr>
            <p:ph idx="13"/>
          </p:nvPr>
        </p:nvSpPr>
        <p:spPr>
          <a:xfrm>
            <a:off x="457199" y="4918365"/>
            <a:ext cx="8058151" cy="1271731"/>
          </a:xfrm>
        </p:spPr>
        <p:txBody>
          <a:bodyPr>
            <a:normAutofit/>
          </a:bodyPr>
          <a:lstStyle/>
          <a:p>
            <a:r>
              <a:rPr/>
              <a:t>Sömu byggingu er hægt að sýna á þrjá mismunandi vegu: með fullri byggingarformúlu, þjappaðri formúlu og beinagrindarformúlu.</a:t>
            </a:r>
          </a:p>
        </p:txBody>
      </p:sp>
      <p:pic>
        <p:nvPicPr>
          <p:cNvPr id="10" name="Figure" descr="slide_0006_img_002.png"/>
          <p:cNvPicPr>
            <a:picLocks noChangeAspect="1"/>
          </p:cNvPicPr>
          <p:nvPr/>
        </p:nvPicPr>
        <p:blipFill>
          <a:blip r:embed="rId4"/>
          <a:srcRect t="-6320" b="-6320"/>
          <a:stretch>
            <a:fillRect/>
          </a:stretch>
        </p:blipFill>
        <p:spPr>
          <a:xfrm>
            <a:off x="457199" y="1122386"/>
            <a:ext cx="8062913" cy="3500071"/>
          </a:xfrm>
          <a:prstGeom prst="rect">
            <a:avLst/>
          </a:prstGeom>
        </p:spPr>
      </p:pic>
      <p:sp>
        <p:nvSpPr>
          <p:cNvPr id="11"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3"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2714461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ample Number"/>
          <p:cNvSpPr>
            <a:spLocks noGrp="1"/>
          </p:cNvSpPr>
          <p:nvPr>
            <p:ph type="title"/>
          </p:nvPr>
        </p:nvSpPr>
        <p:spPr>
          <a:xfrm>
            <a:off x="457199" y="365127"/>
            <a:ext cx="5715000" cy="424583"/>
          </a:xfrm>
        </p:spPr>
        <p:txBody>
          <a:bodyPr wrap="none">
            <a:normAutofit/>
          </a:bodyPr>
          <a:lstStyle/>
          <a:p>
            <a:r>
              <a:rPr sz="2300"/>
              <a:t>Dæmi 20.1</a:t>
            </a:r>
          </a:p>
        </p:txBody>
      </p:sp>
      <p:sp>
        <p:nvSpPr>
          <p:cNvPr id="7" name="Figure Legend" hidden="1"/>
          <p:cNvSpPr>
            <a:spLocks noGrp="1"/>
          </p:cNvSpPr>
          <p:nvPr>
            <p:ph idx="13"/>
          </p:nvPr>
        </p:nvSpPr>
        <p:spPr/>
        <p:txBody>
          <a:bodyPr>
            <a:normAutofit/>
          </a:bodyPr>
          <a:lstStyle/>
          <a:p>
            <a:endParaRPr lang="en-US" sz="1600" dirty="0"/>
          </a:p>
        </p:txBody>
      </p:sp>
      <p:pic>
        <p:nvPicPr>
          <p:cNvPr id="10" name="Figure" descr="slide_0007_img_002.png"/>
          <p:cNvPicPr>
            <a:picLocks noChangeAspect="1"/>
          </p:cNvPicPr>
          <p:nvPr/>
        </p:nvPicPr>
        <p:blipFill>
          <a:blip r:embed="rId2"/>
          <a:srcRect t="-21615" b="-21615"/>
          <a:stretch>
            <a:fillRect/>
          </a:stretch>
        </p:blipFill>
        <p:spPr>
          <a:xfrm>
            <a:off x="457199" y="1122386"/>
            <a:ext cx="8062913" cy="3500071"/>
          </a:xfrm>
          <a:prstGeom prst="rect">
            <a:avLst/>
          </a:prstGeom>
        </p:spPr>
      </p:pic>
      <p:sp>
        <p:nvSpPr>
          <p:cNvPr id="11"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3"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9382948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ample Number"/>
          <p:cNvSpPr>
            <a:spLocks noGrp="1"/>
          </p:cNvSpPr>
          <p:nvPr>
            <p:ph type="title"/>
          </p:nvPr>
        </p:nvSpPr>
        <p:spPr>
          <a:xfrm>
            <a:off x="457199" y="365127"/>
            <a:ext cx="5715000" cy="424583"/>
          </a:xfrm>
        </p:spPr>
        <p:txBody>
          <a:bodyPr wrap="none">
            <a:normAutofit/>
          </a:bodyPr>
          <a:lstStyle/>
          <a:p>
            <a:r>
              <a:rPr sz="2300"/>
              <a:t>Dæmi 20.1</a:t>
            </a:r>
          </a:p>
        </p:txBody>
      </p:sp>
      <p:sp>
        <p:nvSpPr>
          <p:cNvPr id="7" name="Figure Legend" hidden="1"/>
          <p:cNvSpPr>
            <a:spLocks noGrp="1"/>
          </p:cNvSpPr>
          <p:nvPr>
            <p:ph idx="13"/>
          </p:nvPr>
        </p:nvSpPr>
        <p:spPr/>
        <p:txBody>
          <a:bodyPr>
            <a:normAutofit/>
          </a:bodyPr>
          <a:lstStyle/>
          <a:p>
            <a:endParaRPr lang="en-US" sz="1600" dirty="0"/>
          </a:p>
        </p:txBody>
      </p:sp>
      <p:pic>
        <p:nvPicPr>
          <p:cNvPr id="9" name="Figure" descr="Figure a shows a branched skeleton structure that looks like a plus sign with line segments extending up and to the right and down and to the left of the rightmost point of the plus sign. Figure b appears in a zig zag pattern made with six line segments. The segments rise, fall, rise, fall, rise, and fall moving left to right across the figure."/>
          <p:cNvPicPr>
            <a:picLocks noChangeAspect="1"/>
          </p:cNvPicPr>
          <p:nvPr/>
        </p:nvPicPr>
        <p:blipFill>
          <a:blip r:embed="rId2">
            <a:extLst>
              <a:ext uri="{28A0092B-C50C-407E-A947-70E740481C1C}">
                <a14:useLocalDpi xmlns:a14="http://schemas.microsoft.com/office/drawing/2010/main" val="0"/>
              </a:ext>
            </a:extLst>
          </a:blip>
          <a:srcRect t="-27945" b="-27945"/>
          <a:stretch>
            <a:fillRect/>
          </a:stretch>
        </p:blipFill>
        <p:spPr>
          <a:xfrm>
            <a:off x="457199" y="1122386"/>
            <a:ext cx="8062913" cy="3500071"/>
          </a:xfrm>
          <a:prstGeom prst="rect">
            <a:avLst/>
          </a:prstGeo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7850226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ample Number"/>
          <p:cNvSpPr>
            <a:spLocks noGrp="1"/>
          </p:cNvSpPr>
          <p:nvPr>
            <p:ph type="title"/>
          </p:nvPr>
        </p:nvSpPr>
        <p:spPr>
          <a:xfrm>
            <a:off x="457199" y="365127"/>
            <a:ext cx="5715000" cy="424583"/>
          </a:xfrm>
        </p:spPr>
        <p:txBody>
          <a:bodyPr wrap="none">
            <a:normAutofit/>
          </a:bodyPr>
          <a:lstStyle/>
          <a:p>
            <a:r>
              <a:rPr sz="2300"/>
              <a:t>Dæmi 20.1</a:t>
            </a:r>
          </a:p>
        </p:txBody>
      </p:sp>
      <p:sp>
        <p:nvSpPr>
          <p:cNvPr id="7" name="Figure Legend" hidden="1"/>
          <p:cNvSpPr>
            <a:spLocks noGrp="1"/>
          </p:cNvSpPr>
          <p:nvPr>
            <p:ph idx="13"/>
          </p:nvPr>
        </p:nvSpPr>
        <p:spPr/>
        <p:txBody>
          <a:bodyPr>
            <a:normAutofit/>
          </a:bodyPr>
          <a:lstStyle/>
          <a:p>
            <a:endParaRPr lang="en-US" sz="1600" dirty="0"/>
          </a:p>
        </p:txBody>
      </p:sp>
      <p:pic>
        <p:nvPicPr>
          <p:cNvPr id="10" name="Figure" descr="slide_0009_img_002.png"/>
          <p:cNvPicPr>
            <a:picLocks noChangeAspect="1"/>
          </p:cNvPicPr>
          <p:nvPr/>
        </p:nvPicPr>
        <p:blipFill>
          <a:blip r:embed="rId2"/>
          <a:srcRect t="-7820" b="-7820"/>
          <a:stretch>
            <a:fillRect/>
          </a:stretch>
        </p:blipFill>
        <p:spPr>
          <a:xfrm>
            <a:off x="457199" y="1122386"/>
            <a:ext cx="8062913" cy="3500071"/>
          </a:xfrm>
          <a:prstGeom prst="rect">
            <a:avLst/>
          </a:prstGeom>
        </p:spPr>
      </p:pic>
      <p:sp>
        <p:nvSpPr>
          <p:cNvPr id="11"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3"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1643502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ample Number"/>
          <p:cNvSpPr>
            <a:spLocks noGrp="1"/>
          </p:cNvSpPr>
          <p:nvPr>
            <p:ph type="title"/>
          </p:nvPr>
        </p:nvSpPr>
        <p:spPr>
          <a:xfrm>
            <a:off x="457199" y="365127"/>
            <a:ext cx="5715000" cy="424583"/>
          </a:xfrm>
        </p:spPr>
        <p:txBody>
          <a:bodyPr wrap="none">
            <a:normAutofit/>
          </a:bodyPr>
          <a:lstStyle/>
          <a:p>
            <a:r>
              <a:rPr sz="2300"/>
              <a:t>Dæmi 20.1</a:t>
            </a:r>
          </a:p>
        </p:txBody>
      </p:sp>
      <p:sp>
        <p:nvSpPr>
          <p:cNvPr id="7" name="Figure Legend" hidden="1"/>
          <p:cNvSpPr>
            <a:spLocks noGrp="1"/>
          </p:cNvSpPr>
          <p:nvPr>
            <p:ph idx="13"/>
          </p:nvPr>
        </p:nvSpPr>
        <p:spPr/>
        <p:txBody>
          <a:bodyPr>
            <a:normAutofit/>
          </a:bodyPr>
          <a:lstStyle/>
          <a:p>
            <a:endParaRPr lang="en-US" sz="1600" dirty="0"/>
          </a:p>
        </p:txBody>
      </p:sp>
      <p:pic>
        <p:nvPicPr>
          <p:cNvPr id="9" name="Figure" descr="In a, a hexagon with a vertex at the top is shown. The vertex just to the right has a line segment attached that extends up and to the right. In b, a zig zag pattern is shown in which line segments rise, fall, rise, fall, and rise moving left to right."/>
          <p:cNvPicPr>
            <a:picLocks noChangeAspect="1"/>
          </p:cNvPicPr>
          <p:nvPr/>
        </p:nvPicPr>
        <p:blipFill>
          <a:blip r:embed="rId2">
            <a:extLst>
              <a:ext uri="{28A0092B-C50C-407E-A947-70E740481C1C}">
                <a14:useLocalDpi xmlns:a14="http://schemas.microsoft.com/office/drawing/2010/main" val="0"/>
              </a:ext>
            </a:extLst>
          </a:blip>
          <a:srcRect t="-21615" b="-21615"/>
          <a:stretch>
            <a:fillRect/>
          </a:stretch>
        </p:blipFill>
        <p:spPr>
          <a:xfrm>
            <a:off x="457199" y="1122386"/>
            <a:ext cx="8062913" cy="3500071"/>
          </a:xfrm>
          <a:prstGeom prst="rect">
            <a:avLst/>
          </a:prstGeo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6722266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ample Number"/>
          <p:cNvSpPr>
            <a:spLocks noGrp="1"/>
          </p:cNvSpPr>
          <p:nvPr>
            <p:ph type="title"/>
          </p:nvPr>
        </p:nvSpPr>
        <p:spPr>
          <a:xfrm>
            <a:off x="457199" y="365127"/>
            <a:ext cx="5715000" cy="424583"/>
          </a:xfrm>
        </p:spPr>
        <p:txBody>
          <a:bodyPr wrap="none">
            <a:normAutofit/>
          </a:bodyPr>
          <a:lstStyle/>
          <a:p>
            <a:r>
              <a:rPr sz="2300"/>
              <a:t>Dæmi 20.2</a:t>
            </a:r>
          </a:p>
        </p:txBody>
      </p:sp>
      <p:sp>
        <p:nvSpPr>
          <p:cNvPr id="7" name="Figure Legend" hidden="1"/>
          <p:cNvSpPr>
            <a:spLocks noGrp="1"/>
          </p:cNvSpPr>
          <p:nvPr>
            <p:ph idx="13"/>
          </p:nvPr>
        </p:nvSpPr>
        <p:spPr/>
        <p:txBody>
          <a:bodyPr>
            <a:normAutofit/>
          </a:bodyPr>
          <a:lstStyle/>
          <a:p>
            <a:endParaRPr lang="en-US" sz="1600" dirty="0"/>
          </a:p>
        </p:txBody>
      </p:sp>
      <p:pic>
        <p:nvPicPr>
          <p:cNvPr id="9" name="Figure" descr="This figure shows a pentagon with a vertex pointing right, from which a line segment extends that has two line segments attached at its right end, one extending up and to the right, and the other extending down and to the right."/>
          <p:cNvPicPr>
            <a:picLocks noChangeAspect="1"/>
          </p:cNvPicPr>
          <p:nvPr/>
        </p:nvPicPr>
        <p:blipFill>
          <a:blip r:embed="rId2">
            <a:extLst>
              <a:ext uri="{28A0092B-C50C-407E-A947-70E740481C1C}">
                <a14:useLocalDpi xmlns:a14="http://schemas.microsoft.com/office/drawing/2010/main" val="0"/>
              </a:ext>
            </a:extLst>
          </a:blip>
          <a:srcRect t="-11878" b="-11878"/>
          <a:stretch>
            <a:fillRect/>
          </a:stretch>
        </p:blipFill>
        <p:spPr>
          <a:xfrm>
            <a:off x="457199" y="1122386"/>
            <a:ext cx="8062913" cy="3500071"/>
          </a:xfrm>
          <a:prstGeom prst="rect">
            <a:avLst/>
          </a:prstGeo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8499030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ample Number"/>
          <p:cNvSpPr>
            <a:spLocks noGrp="1"/>
          </p:cNvSpPr>
          <p:nvPr>
            <p:ph type="title"/>
          </p:nvPr>
        </p:nvSpPr>
        <p:spPr>
          <a:xfrm>
            <a:off x="457200" y="365127"/>
            <a:ext cx="5715000" cy="424583"/>
          </a:xfrm>
        </p:spPr>
        <p:txBody>
          <a:bodyPr wrap="none">
            <a:normAutofit/>
          </a:bodyPr>
          <a:lstStyle/>
          <a:p>
            <a:r>
              <a:rPr sz="2300"/>
              <a:t>Dæmi 20.2</a:t>
            </a:r>
          </a:p>
        </p:txBody>
      </p:sp>
      <p:sp>
        <p:nvSpPr>
          <p:cNvPr id="7" name="Figure Legend" hidden="1"/>
          <p:cNvSpPr>
            <a:spLocks noGrp="1"/>
          </p:cNvSpPr>
          <p:nvPr>
            <p:ph idx="13"/>
          </p:nvPr>
        </p:nvSpPr>
        <p:spPr/>
        <p:txBody>
          <a:bodyPr>
            <a:normAutofit/>
          </a:bodyPr>
          <a:lstStyle/>
          <a:p>
            <a:endParaRPr lang="en-US" sz="1600" dirty="0"/>
          </a:p>
        </p:txBody>
      </p:sp>
      <p:pic>
        <p:nvPicPr>
          <p:cNvPr id="10" name="Figure" descr="slide_0012_img_002.png"/>
          <p:cNvPicPr>
            <a:picLocks noChangeAspect="1"/>
          </p:cNvPicPr>
          <p:nvPr/>
        </p:nvPicPr>
        <p:blipFill>
          <a:blip r:embed="rId2"/>
          <a:srcRect t="-32024" b="-32024"/>
          <a:stretch>
            <a:fillRect/>
          </a:stretch>
        </p:blipFill>
        <p:spPr>
          <a:xfrm>
            <a:off x="457200" y="1122386"/>
            <a:ext cx="8062913" cy="3500071"/>
          </a:xfrm>
          <a:prstGeom prst="rect">
            <a:avLst/>
          </a:prstGeom>
        </p:spPr>
      </p:pic>
      <p:sp>
        <p:nvSpPr>
          <p:cNvPr id="11"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3"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7501189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ample Number"/>
          <p:cNvSpPr>
            <a:spLocks noGrp="1"/>
          </p:cNvSpPr>
          <p:nvPr>
            <p:ph type="title"/>
          </p:nvPr>
        </p:nvSpPr>
        <p:spPr>
          <a:xfrm>
            <a:off x="457199" y="365127"/>
            <a:ext cx="5715000" cy="424583"/>
          </a:xfrm>
        </p:spPr>
        <p:txBody>
          <a:bodyPr wrap="none">
            <a:normAutofit/>
          </a:bodyPr>
          <a:lstStyle/>
          <a:p>
            <a:r>
              <a:rPr sz="2300"/>
              <a:t>Dæmi 20.2</a:t>
            </a:r>
          </a:p>
        </p:txBody>
      </p:sp>
      <p:sp>
        <p:nvSpPr>
          <p:cNvPr id="7" name="Figure Legend" hidden="1"/>
          <p:cNvSpPr>
            <a:spLocks noGrp="1"/>
          </p:cNvSpPr>
          <p:nvPr>
            <p:ph idx="13"/>
          </p:nvPr>
        </p:nvSpPr>
        <p:spPr/>
        <p:txBody>
          <a:bodyPr>
            <a:normAutofit/>
          </a:bodyPr>
          <a:lstStyle/>
          <a:p>
            <a:endParaRPr lang="en-US" sz="1600" dirty="0"/>
          </a:p>
        </p:txBody>
      </p:sp>
      <p:pic>
        <p:nvPicPr>
          <p:cNvPr id="9" name="Figure" descr="A skeleton model is shown with a zig zag pattern that rises, falls, rises, and falls again left to right through the center of the molecule. From the two risen points, line segments extend both up and down, creating four branches."/>
          <p:cNvPicPr>
            <a:picLocks noChangeAspect="1"/>
          </p:cNvPicPr>
          <p:nvPr/>
        </p:nvPicPr>
        <p:blipFill>
          <a:blip r:embed="rId2">
            <a:extLst>
              <a:ext uri="{28A0092B-C50C-407E-A947-70E740481C1C}">
                <a14:useLocalDpi xmlns:a14="http://schemas.microsoft.com/office/drawing/2010/main" val="0"/>
              </a:ext>
            </a:extLst>
          </a:blip>
          <a:srcRect t="-5110" b="-5110"/>
          <a:stretch>
            <a:fillRect/>
          </a:stretch>
        </p:blipFill>
        <p:spPr>
          <a:xfrm>
            <a:off x="457199" y="1122386"/>
            <a:ext cx="8062913" cy="3500071"/>
          </a:xfrm>
          <a:prstGeom prst="rect">
            <a:avLst/>
          </a:prstGeo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4306286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hidden="1"/>
          <p:cNvSpPr>
            <a:spLocks noGrp="1"/>
          </p:cNvSpPr>
          <p:nvPr>
            <p:ph type="title"/>
          </p:nvPr>
        </p:nvSpPr>
        <p:spPr>
          <a:xfrm>
            <a:ext cx="5715000" cy="420624"/>
          </a:xfrm>
        </p:spPr>
        <p:txBody>
          <a:bodyPr wrap="none">
            <a:normAutofit/>
          </a:bodyPr>
          <a:lstStyle/>
          <a:p>
            <a:r>
              <a:rPr sz="2300"/>
              <a:t>MYND 20.1</a:t>
            </a:r>
          </a:p>
        </p:txBody>
      </p:sp>
      <p:sp>
        <p:nvSpPr>
          <p:cNvPr id="7" name="Figure Legend" hidden="1"/>
          <p:cNvSpPr>
            <a:spLocks noGrp="1"/>
          </p:cNvSpPr>
          <p:nvPr>
            <p:ph idx="13"/>
          </p:nvPr>
        </p:nvSpPr>
        <p:spPr/>
        <p:txBody>
          <a:bodyPr>
            <a:normAutofit/>
          </a:bodyPr>
          <a:lstStyle/>
          <a:p>
            <a:endParaRPr lang="en-US" sz="1600" dirty="0"/>
          </a:p>
        </p:txBody>
      </p:sp>
      <p:pic>
        <p:nvPicPr>
          <p:cNvPr id="9" name="Figure" descr="The figure illustrates three ways to represent molecules of n dash butane and 2 dash methlylpropane. In the first row of the figure, Lewis structural formulas show element symbols and bonds between atoms. The n dash butane molecule shows 4 carbon atoms represented by the letter C bonded in a straight horizontal chain with hydrogen atoms represented by the letter H bonded above and below all carbon atoms. H atoms are bonded at the ends to the left and right of the left-most and right-most C atoms. In the second row, ball-and-stick models are shown. In these representations, bonds are represented with sticks, and elements are represented with balls. Carbon atoms are black and hydrogen atoms are white in this image. In the third row, space-filling models are shown. In these models, atoms are enlarged and pushed together, without sticks to represent bonds. The molecule names are provided in the fourth row."/>
          <p:cNvPicPr>
            <a:picLocks noChangeAspect="1"/>
          </p:cNvPicPr>
          <p:nvPr/>
        </p:nvPicPr>
        <p:blipFill>
          <a:blip r:embed="rId2" cstate="email">
            <a:extLst>
              <a:ext uri="{28A0092B-C50C-407E-A947-70E740481C1C}">
                <a14:useLocalDpi xmlns:a14="http://schemas.microsoft.com/office/drawing/2010/main" val="0"/>
              </a:ext>
            </a:extLst>
          </a:blip>
          <a:srcRect l="-40019" r="-40019"/>
          <a:stretch>
            <a:fillRect/>
          </a:stretch>
        </p:blipFill>
        <p:spPr>
          <a:xfrm>
            <a:off x="457199" y="1122386"/>
            <a:ext cx="8062913" cy="3500071"/>
          </a:xfrm>
          <a:prstGeom prst="rect">
            <a:avLst/>
          </a:prstGeo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9563818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199" y="365127"/>
            <a:ext cx="5715000" cy="424583"/>
          </a:xfrm>
        </p:spPr>
        <p:txBody>
          <a:bodyPr wrap="none">
            <a:normAutofit/>
          </a:bodyPr>
          <a:lstStyle/>
          <a:p>
            <a:r>
              <a:rPr sz="2300"/>
              <a:t>Mynd 20.4</a:t>
            </a:r>
          </a:p>
        </p:txBody>
      </p:sp>
      <p:sp>
        <p:nvSpPr>
          <p:cNvPr id="7" name="Figure Legend"/>
          <p:cNvSpPr>
            <a:spLocks noGrp="1"/>
          </p:cNvSpPr>
          <p:nvPr>
            <p:ph idx="13"/>
          </p:nvPr>
        </p:nvSpPr>
        <p:spPr>
          <a:xfrm>
            <a:off x="457199" y="4918365"/>
            <a:ext cx="8058151" cy="1271731"/>
          </a:xfrm>
        </p:spPr>
        <p:txBody>
          <a:bodyPr>
            <a:normAutofit/>
          </a:bodyPr>
          <a:lstStyle/>
          <a:p>
            <a:r>
              <a:rPr/>
              <a:t>Þessar þrjár framsetningar á byggingu n-bútans eru ekki hverfur þar sem þær innihalda allar sömu uppröðun frumeinda og efnatengja.</a:t>
            </a:r>
          </a:p>
        </p:txBody>
      </p:sp>
      <p:pic>
        <p:nvPicPr>
          <p:cNvPr id="9" name="Figure" descr="The figure illustrates three ways to represent molecules of n dash butane. In the first row of the figure, Lewis structural formulas show carbon and hydrogen element symbols and bonds between the atoms. The first structure in this row shows three of the linked C atoms in a horizontal row with a single C atom bonded above the left-most carbon. The left-most C atom has two H atoms bonded to it. The C atom bonded above the left-most C atom has three H atoms bonded to it. The C atom bonded to the right of the left-most C atom has two H atoms bonded to it. The right-most C atom has three H atoms bonded to it. The C atoms and the bonds connecting all the C atoms are red. The second structure in the row similarly shows the row of three linked C atoms with a single C atom bonded below the C atom to the left. The left-most C atom has two H atoms bonded to it. The C atom bonded below the left-most C atom has three H atoms bonded to it. The C atom bonded to the right of the left-most C atom has two H atoms bonded to it. The right-most atom has three H atoms bonded to it. All the C atoms and the bonds between them are red. The third structure has two C atoms bonded in a row with a third C atom bonded above the left C atom and the fourth C atom bonded below the right C atom. The C atom bonded above the left C atom has three H atoms bonded to it. The left C atom has two H atoms bonded to it. The right C atom has two H atoms bonded to it. The C atom bonded below the right C atom has three H atoms bonded to it. All the C atoms and the bonds between them are red. In the second row, ball-and-stick models for the structures are shown. In these representations, bonds are represented with sticks, and elements are represented with balls. Carbon atoms are black and hydrogen atoms are white in this image. In the third row, space-filling models are shown. In these models, atoms are enlarged and pushed together, without sticks to represent bonds."/>
          <p:cNvPicPr>
            <a:picLocks noChangeAspect="1"/>
          </p:cNvPicPr>
          <p:nvPr/>
        </p:nvPicPr>
        <p:blipFill>
          <a:blip r:embed="rId2" cstate="email">
            <a:extLst>
              <a:ext uri="{28A0092B-C50C-407E-A947-70E740481C1C}">
                <a14:useLocalDpi xmlns:a14="http://schemas.microsoft.com/office/drawing/2010/main" val="0"/>
              </a:ext>
            </a:extLst>
          </a:blip>
          <a:srcRect l="-37420" r="-37420"/>
          <a:stretch>
            <a:fillRect/>
          </a:stretch>
        </p:blipFill>
        <p:spPr>
          <a:xfrm>
            <a:off x="457199" y="1122386"/>
            <a:ext cx="8062913" cy="3500071"/>
          </a:xfrm>
          <a:prstGeom prst="rect">
            <a:avLst/>
          </a:prstGeo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7491615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hidden="1"/>
          <p:cNvSpPr>
            <a:spLocks noGrp="1"/>
          </p:cNvSpPr>
          <p:nvPr>
            <p:ph type="title"/>
          </p:nvPr>
        </p:nvSpPr>
        <p:spPr>
          <a:xfrm>
            <a:ext cx="5715000" cy="420624"/>
          </a:xfrm>
        </p:spPr>
        <p:txBody>
          <a:bodyPr wrap="none">
            <a:normAutofit/>
          </a:bodyPr>
          <a:lstStyle/>
          <a:p>
            <a:r>
              <a:rPr sz="2300"/>
              <a:t>MYND 20.2</a:t>
            </a:r>
          </a:p>
        </p:txBody>
      </p:sp>
      <p:sp>
        <p:nvSpPr>
          <p:cNvPr id="7" name="Figure Legend" hidden="1"/>
          <p:cNvSpPr>
            <a:spLocks noGrp="1"/>
          </p:cNvSpPr>
          <p:nvPr>
            <p:ph idx="13"/>
          </p:nvPr>
        </p:nvSpPr>
        <p:spPr/>
        <p:txBody>
          <a:bodyPr>
            <a:normAutofit/>
          </a:bodyPr>
          <a:lstStyle/>
          <a:p>
            <a:endParaRPr lang="en-US" sz="1600" dirty="0"/>
          </a:p>
        </p:txBody>
      </p:sp>
      <p:pic>
        <p:nvPicPr>
          <p:cNvPr id="10" name="Figure" descr="slide_0016_img_002.png"/>
          <p:cNvPicPr>
            <a:picLocks noChangeAspect="1"/>
          </p:cNvPicPr>
          <p:nvPr/>
        </p:nvPicPr>
        <p:blipFill>
          <a:blip r:embed="rId4"/>
          <a:srcRect t="-105891" b="-105891"/>
          <a:stretch>
            <a:fillRect/>
          </a:stretch>
        </p:blipFill>
        <p:spPr>
          <a:xfrm>
            <a:off x="457200" y="1122386"/>
            <a:ext cx="8062913" cy="3500071"/>
          </a:xfrm>
          <a:prstGeom prst="rect">
            <a:avLst/>
          </a:prstGeom>
        </p:spPr>
      </p:pic>
      <p:sp>
        <p:nvSpPr>
          <p:cNvPr id="11"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3"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1454032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ample Number"/>
          <p:cNvSpPr>
            <a:spLocks noGrp="1"/>
          </p:cNvSpPr>
          <p:nvPr>
            <p:ph type="title"/>
          </p:nvPr>
        </p:nvSpPr>
        <p:spPr>
          <a:xfrm>
            <a:off x="457199" y="365127"/>
            <a:ext cx="5715000" cy="424583"/>
          </a:xfrm>
        </p:spPr>
        <p:txBody>
          <a:bodyPr wrap="none">
            <a:normAutofit/>
          </a:bodyPr>
          <a:lstStyle/>
          <a:p>
            <a:r>
              <a:rPr sz="2300"/>
              <a:t>Dæmi 20.3</a:t>
            </a:r>
          </a:p>
        </p:txBody>
      </p:sp>
      <p:sp>
        <p:nvSpPr>
          <p:cNvPr id="7" name="Figure Legend" hidden="1"/>
          <p:cNvSpPr>
            <a:spLocks noGrp="1"/>
          </p:cNvSpPr>
          <p:nvPr>
            <p:ph idx="13"/>
          </p:nvPr>
        </p:nvSpPr>
        <p:spPr/>
        <p:txBody>
          <a:bodyPr>
            <a:normAutofit/>
          </a:bodyPr>
          <a:lstStyle/>
          <a:p>
            <a:endParaRPr lang="en-US" sz="1600" dirty="0"/>
          </a:p>
        </p:txBody>
      </p:sp>
      <p:pic>
        <p:nvPicPr>
          <p:cNvPr id="10" name="Figure" descr="slide_0017_img_002.png"/>
          <p:cNvPicPr>
            <a:picLocks noChangeAspect="1"/>
          </p:cNvPicPr>
          <p:nvPr/>
        </p:nvPicPr>
        <p:blipFill>
          <a:blip r:embed="rId2"/>
          <a:srcRect t="-386" b="-386"/>
          <a:stretch>
            <a:fillRect/>
          </a:stretch>
        </p:blipFill>
        <p:spPr>
          <a:xfrm>
            <a:off x="457199" y="1122386"/>
            <a:ext cx="8062913" cy="3500071"/>
          </a:xfrm>
          <a:prstGeom prst="rect">
            <a:avLst/>
          </a:prstGeom>
        </p:spPr>
      </p:pic>
      <p:sp>
        <p:nvSpPr>
          <p:cNvPr id="11"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3"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4376664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ample Number"/>
          <p:cNvSpPr>
            <a:spLocks noGrp="1"/>
          </p:cNvSpPr>
          <p:nvPr>
            <p:ph type="title"/>
          </p:nvPr>
        </p:nvSpPr>
        <p:spPr>
          <a:xfrm>
            <a:off x="457199" y="365127"/>
            <a:ext cx="5715000" cy="424583"/>
          </a:xfrm>
        </p:spPr>
        <p:txBody>
          <a:bodyPr wrap="none">
            <a:normAutofit/>
          </a:bodyPr>
          <a:lstStyle/>
          <a:p>
            <a:r>
              <a:rPr sz="2300"/>
              <a:t>Dæmi 20.3</a:t>
            </a:r>
          </a:p>
        </p:txBody>
      </p:sp>
      <p:sp>
        <p:nvSpPr>
          <p:cNvPr id="7" name="Figure Legend" hidden="1"/>
          <p:cNvSpPr>
            <a:spLocks noGrp="1"/>
          </p:cNvSpPr>
          <p:nvPr>
            <p:ph idx="13"/>
          </p:nvPr>
        </p:nvSpPr>
        <p:spPr/>
        <p:txBody>
          <a:bodyPr>
            <a:normAutofit/>
          </a:bodyPr>
          <a:lstStyle/>
          <a:p>
            <a:endParaRPr lang="en-US" sz="1600" dirty="0"/>
          </a:p>
        </p:txBody>
      </p:sp>
      <p:pic>
        <p:nvPicPr>
          <p:cNvPr id="10" name="Figure" descr="slide_0018_img_002.png"/>
          <p:cNvPicPr>
            <a:picLocks noChangeAspect="1"/>
          </p:cNvPicPr>
          <p:nvPr/>
        </p:nvPicPr>
        <p:blipFill>
          <a:blip r:embed="rId2"/>
          <a:srcRect l="-1035" r="-1035"/>
          <a:stretch>
            <a:fillRect/>
          </a:stretch>
        </p:blipFill>
        <p:spPr>
          <a:xfrm>
            <a:off x="457199" y="1122386"/>
            <a:ext cx="8062913" cy="3500071"/>
          </a:xfrm>
          <a:prstGeom prst="rect">
            <a:avLst/>
          </a:prstGeom>
        </p:spPr>
      </p:pic>
      <p:sp>
        <p:nvSpPr>
          <p:cNvPr id="11"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3"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6868658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ample Number"/>
          <p:cNvSpPr>
            <a:spLocks noGrp="1"/>
          </p:cNvSpPr>
          <p:nvPr>
            <p:ph type="title"/>
          </p:nvPr>
        </p:nvSpPr>
        <p:spPr>
          <a:xfrm>
            <a:off x="457199" y="365127"/>
            <a:ext cx="5715000" cy="424583"/>
          </a:xfrm>
        </p:spPr>
        <p:txBody>
          <a:bodyPr wrap="none">
            <a:normAutofit/>
          </a:bodyPr>
          <a:lstStyle/>
          <a:p>
            <a:r>
              <a:rPr sz="2300"/>
              <a:t>Dæmi 20.3</a:t>
            </a:r>
          </a:p>
        </p:txBody>
      </p:sp>
      <p:sp>
        <p:nvSpPr>
          <p:cNvPr id="7" name="Figure Legend" hidden="1"/>
          <p:cNvSpPr>
            <a:spLocks noGrp="1"/>
          </p:cNvSpPr>
          <p:nvPr>
            <p:ph idx="13"/>
          </p:nvPr>
        </p:nvSpPr>
        <p:spPr/>
        <p:txBody>
          <a:bodyPr>
            <a:normAutofit/>
          </a:bodyPr>
          <a:lstStyle/>
          <a:p>
            <a:endParaRPr lang="en-US" sz="1600" dirty="0"/>
          </a:p>
        </p:txBody>
      </p:sp>
      <p:pic>
        <p:nvPicPr>
          <p:cNvPr id="10" name="Figure" descr="slide_0019_img_002.png"/>
          <p:cNvPicPr>
            <a:picLocks noChangeAspect="1"/>
          </p:cNvPicPr>
          <p:nvPr/>
        </p:nvPicPr>
        <p:blipFill>
          <a:blip r:embed="rId2"/>
          <a:srcRect t="-50057" b="-50057"/>
          <a:stretch>
            <a:fillRect/>
          </a:stretch>
        </p:blipFill>
        <p:spPr>
          <a:xfrm>
            <a:off x="457199" y="1122386"/>
            <a:ext cx="8062913" cy="3500071"/>
          </a:xfrm>
          <a:prstGeom prst="rect">
            <a:avLst/>
          </a:prstGeom>
        </p:spPr>
      </p:pic>
      <p:sp>
        <p:nvSpPr>
          <p:cNvPr id="11"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3"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9612541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hidden="1"/>
          <p:cNvSpPr>
            <a:spLocks noGrp="1"/>
          </p:cNvSpPr>
          <p:nvPr>
            <p:ph type="title"/>
          </p:nvPr>
        </p:nvSpPr>
        <p:spPr>
          <a:xfrm>
            <a:ext cx="5715000" cy="420624"/>
          </a:xfrm>
        </p:spPr>
        <p:txBody>
          <a:bodyPr wrap="none">
            <a:normAutofit/>
          </a:bodyPr>
          <a:lstStyle/>
          <a:p>
            <a:r>
              <a:rPr sz="2300"/>
              <a:t>ÓTÖLUSETT MYND 20.3</a:t>
            </a:r>
          </a:p>
        </p:txBody>
      </p:sp>
      <p:sp>
        <p:nvSpPr>
          <p:cNvPr id="7" name="Figure Legend" hidden="1"/>
          <p:cNvSpPr>
            <a:spLocks noGrp="1"/>
          </p:cNvSpPr>
          <p:nvPr>
            <p:ph idx="13"/>
          </p:nvPr>
        </p:nvSpPr>
        <p:spPr/>
        <p:txBody>
          <a:bodyPr>
            <a:normAutofit/>
          </a:bodyPr>
          <a:lstStyle/>
          <a:p>
            <a:endParaRPr lang="en-US" sz="1600" dirty="0"/>
          </a:p>
        </p:txBody>
      </p:sp>
      <p:pic>
        <p:nvPicPr>
          <p:cNvPr id="10" name="Figure" descr="slide_0020_img_002.png"/>
          <p:cNvPicPr>
            <a:picLocks noChangeAspect="1"/>
          </p:cNvPicPr>
          <p:nvPr/>
        </p:nvPicPr>
        <p:blipFill>
          <a:blip r:embed="rId2"/>
          <a:srcRect t="-55811" b="-55811"/>
          <a:stretch>
            <a:fillRect/>
          </a:stretch>
        </p:blipFill>
        <p:spPr>
          <a:xfrm>
            <a:off x="457199" y="1122386"/>
            <a:ext cx="8062913" cy="3500071"/>
          </a:xfrm>
          <a:prstGeom prst="rect">
            <a:avLst/>
          </a:prstGeom>
        </p:spPr>
      </p:pic>
      <p:sp>
        <p:nvSpPr>
          <p:cNvPr id="11"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3"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6373524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ample Number"/>
          <p:cNvSpPr>
            <a:spLocks noGrp="1"/>
          </p:cNvSpPr>
          <p:nvPr>
            <p:ph type="title"/>
          </p:nvPr>
        </p:nvSpPr>
        <p:spPr>
          <a:xfrm>
            <a:off x="442452" y="365127"/>
            <a:ext cx="5715000" cy="424583"/>
          </a:xfrm>
        </p:spPr>
        <p:txBody>
          <a:bodyPr wrap="none">
            <a:normAutofit/>
          </a:bodyPr>
          <a:lstStyle/>
          <a:p>
            <a:r>
              <a:rPr sz="2300"/>
              <a:t>Sýnidæmi 20.4</a:t>
            </a:r>
          </a:p>
        </p:txBody>
      </p:sp>
      <p:sp>
        <p:nvSpPr>
          <p:cNvPr id="7" name="Figure Legend" hidden="1"/>
          <p:cNvSpPr>
            <a:spLocks noGrp="1"/>
          </p:cNvSpPr>
          <p:nvPr>
            <p:ph idx="13"/>
          </p:nvPr>
        </p:nvSpPr>
        <p:spPr/>
        <p:txBody>
          <a:bodyPr>
            <a:normAutofit/>
          </a:bodyPr>
          <a:lstStyle/>
          <a:p>
            <a:endParaRPr lang="en-US" sz="1600" dirty="0"/>
          </a:p>
        </p:txBody>
      </p:sp>
      <p:pic>
        <p:nvPicPr>
          <p:cNvPr id="9" name="Figure" descr="A chain of six carbon atoms, numbered 6, 5, 4, 3, 2, and 1 is shown. Bonded above carbon 3, a chain of two carbons is shown, numbered 1 and 2 moving upward. H atoms are present directly above, below, left and right of all carbon atoms in positions not already taken up in bonding to other carbon atom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1103170" y="1122386"/>
            <a:ext cx="6770970" cy="3500071"/>
          </a:xfrm>
          <a:prstGeom prst="rect">
            <a:avLst/>
          </a:prstGeo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40014044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ample Number"/>
          <p:cNvSpPr>
            <a:spLocks noGrp="1"/>
          </p:cNvSpPr>
          <p:nvPr>
            <p:ph type="title"/>
          </p:nvPr>
        </p:nvSpPr>
        <p:spPr>
          <a:xfrm>
            <a:off x="462116" y="365127"/>
            <a:ext cx="5715000" cy="424583"/>
          </a:xfrm>
        </p:spPr>
        <p:txBody>
          <a:bodyPr wrap="none">
            <a:normAutofit/>
          </a:bodyPr>
          <a:lstStyle/>
          <a:p>
            <a:r>
              <a:rPr sz="2300"/>
              <a:t>Dæmi 20.4</a:t>
            </a:r>
          </a:p>
        </p:txBody>
      </p:sp>
      <p:sp>
        <p:nvSpPr>
          <p:cNvPr id="7" name="Figure Legend" hidden="1"/>
          <p:cNvSpPr>
            <a:spLocks noGrp="1"/>
          </p:cNvSpPr>
          <p:nvPr>
            <p:ph idx="13"/>
          </p:nvPr>
        </p:nvSpPr>
        <p:spPr/>
        <p:txBody>
          <a:bodyPr>
            <a:normAutofit/>
          </a:bodyPr>
          <a:lstStyle/>
          <a:p>
            <a:endParaRPr lang="en-US" sz="1600" dirty="0"/>
          </a:p>
        </p:txBody>
      </p:sp>
      <p:pic>
        <p:nvPicPr>
          <p:cNvPr id="9" name="Figure" descr="This figure shows a C atom bonded to three H atoms and another C atom. This C atom is bonded to two H atoms and third C atom. The third C atom is bonded to two H atoms and a fourth C atom. The fourth C atom is bonded to two H atoms and a fifth C atom. This C atom is bonded to an H atom, a sixth C atom in the chain, and another C atom which appears to branch off the chain. The C atom in the branch is bonded to two H atoms and another C atom. This C atom is bonded to two H atoms and another C atom. This third C atom appears to the left of the second and is bonded to three H atoms. The sixth C atom in the chain is bonded to two H atoms and a seventh C atom. The seventh C atom is bonded to two H atoms and an eighth C atom. The eighth C atom is bonded to three H atom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1103170" y="1122386"/>
            <a:ext cx="6770970" cy="3500071"/>
          </a:xfrm>
          <a:prstGeom prst="rect">
            <a:avLst/>
          </a:prstGeo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3998212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hidden="1"/>
          <p:cNvSpPr>
            <a:spLocks noGrp="1"/>
          </p:cNvSpPr>
          <p:nvPr>
            <p:ph type="title"/>
          </p:nvPr>
        </p:nvSpPr>
        <p:spPr>
          <a:xfrm>
            <a:ext cx="5715000" cy="420624"/>
          </a:xfrm>
        </p:spPr>
        <p:txBody>
          <a:bodyPr wrap="none">
            <a:normAutofit/>
          </a:bodyPr>
          <a:lstStyle/>
          <a:p>
            <a:r>
              <a:rPr sz="2300"/>
              <a:t>Ótölusett mynd 20.4</a:t>
            </a:r>
          </a:p>
        </p:txBody>
      </p:sp>
      <p:sp>
        <p:nvSpPr>
          <p:cNvPr id="7" name="Figure Legend" hidden="1"/>
          <p:cNvSpPr>
            <a:spLocks noGrp="1"/>
          </p:cNvSpPr>
          <p:nvPr>
            <p:ph idx="13"/>
          </p:nvPr>
        </p:nvSpPr>
        <p:spPr/>
        <p:txBody>
          <a:bodyPr>
            <a:normAutofit/>
          </a:bodyPr>
          <a:lstStyle/>
          <a:p>
            <a:endParaRPr lang="en-US" sz="1600" dirty="0"/>
          </a:p>
        </p:txBody>
      </p:sp>
      <p:pic>
        <p:nvPicPr>
          <p:cNvPr id="10" name="Figure" descr="slide_0023_img_002.png"/>
          <p:cNvPicPr>
            <a:picLocks noChangeAspect="1"/>
          </p:cNvPicPr>
          <p:nvPr/>
        </p:nvPicPr>
        <p:blipFill>
          <a:blip r:embed="rId2"/>
          <a:srcRect/>
          <a:stretch>
            <a:fillRect/>
          </a:stretch>
        </p:blipFill>
        <p:spPr>
          <a:xfrm>
            <a:off x="933896" y="1122386"/>
            <a:ext cx="7109519" cy="3500071"/>
          </a:xfrm>
          <a:prstGeom prst="rect">
            <a:avLst/>
          </a:prstGeom>
        </p:spPr>
      </p:pic>
      <p:sp>
        <p:nvSpPr>
          <p:cNvPr id="11"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3"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40621119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365126"/>
            <a:ext cx="5715000" cy="466148"/>
          </a:xfrm>
        </p:spPr>
        <p:txBody>
          <a:bodyPr wrap="none">
            <a:normAutofit/>
          </a:bodyPr>
          <a:lstStyle/>
          <a:p>
            <a:r>
              <a:rPr sz="2300"/>
              <a:t>Mynd 20.5</a:t>
            </a:r>
          </a:p>
        </p:txBody>
      </p:sp>
      <p:sp>
        <p:nvSpPr>
          <p:cNvPr id="14" name="Figure Legend"/>
          <p:cNvSpPr>
            <a:spLocks noGrp="1"/>
          </p:cNvSpPr>
          <p:nvPr>
            <p:ph sz="half" idx="2"/>
          </p:nvPr>
        </p:nvSpPr>
        <p:spPr>
          <a:xfrm>
            <a:off x="4606925" y="1107617"/>
            <a:ext cx="3913188" cy="5256973"/>
          </a:xfrm>
        </p:spPr>
        <p:txBody>
          <a:bodyPr>
            <a:noAutofit/>
          </a:bodyPr>
          <a:lstStyle/>
          <a:p>
            <a:pPr marL="0" indent="0">
              <a:buNone/>
            </a:pPr>
            <a:r>
              <a:rPr/>
              <a:t>Þessi listi sýnir nöfn og formúlur fyrir ýmsa alkýlhópa sem myndast við brottnám vetnisfrumeinda frá mismunandi stöðum.</a:t>
            </a:r>
          </a:p>
        </p:txBody>
      </p:sp>
      <p:pic>
        <p:nvPicPr>
          <p:cNvPr id="15" name="Figure" descr="slide_0024_img_002.png"/>
          <p:cNvPicPr>
            <a:picLocks noChangeAspect="1"/>
          </p:cNvPicPr>
          <p:nvPr/>
        </p:nvPicPr>
        <p:blipFill>
          <a:blip r:embed="rId6"/>
          <a:srcRect t="-4877" b="-4877"/>
          <a:stretch>
            <a:fillRect/>
          </a:stretch>
        </p:blipFill>
        <p:spPr>
          <a:xfrm>
            <a:off x="457200" y="1108075"/>
            <a:ext cx="4032250" cy="5256213"/>
          </a:xfrm>
          <a:prstGeom prst="rect">
            <a:avLst/>
          </a:prstGeom>
        </p:spPr>
      </p:pic>
      <p:pic>
        <p:nvPicPr>
          <p:cNvPr id="16" name="Picture 9" descr="slide_0001_img_001.png"/>
          <p:cNvPicPr>
            <a:picLocks noChangeAspect="1"/>
          </p:cNvPicPr>
          <p:nvPr/>
        </p:nvPicPr>
        <p:blipFill>
          <a:blip r:embed="rId3"/>
          <a:srcRect/>
          <a:stretch>
            <a:fillRect/>
          </a:stretch>
        </p:blipFill>
        <p:spPr>
          <a:xfrm>
            <a:off x="7017183" y="365986"/>
            <a:ext cx="1829055" cy="447737"/>
          </a:xfrm>
          <a:prstGeom prst="rect">
            <a:avLst/>
          </a:prstGeom>
        </p:spPr>
      </p:pic>
      <p:sp>
        <p:nvSpPr>
          <p:cNvPr id="17"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9"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8948308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hidden="1"/>
          <p:cNvSpPr>
            <a:spLocks noGrp="1"/>
          </p:cNvSpPr>
          <p:nvPr>
            <p:ph type="title"/>
          </p:nvPr>
        </p:nvSpPr>
        <p:spPr>
          <a:xfrm>
            <a:ext cx="5715000" cy="420624"/>
          </a:xfrm>
        </p:spPr>
        <p:txBody>
          <a:bodyPr wrap="none">
            <a:normAutofit/>
          </a:bodyPr>
          <a:lstStyle/>
          <a:p>
            <a:r>
              <a:rPr sz="2300"/>
              <a:t>MYND 20.5</a:t>
            </a:r>
          </a:p>
        </p:txBody>
      </p:sp>
      <p:sp>
        <p:nvSpPr>
          <p:cNvPr id="7" name="Figure Legend" hidden="1"/>
          <p:cNvSpPr>
            <a:spLocks noGrp="1"/>
          </p:cNvSpPr>
          <p:nvPr>
            <p:ph idx="13"/>
          </p:nvPr>
        </p:nvSpPr>
        <p:spPr/>
        <p:txBody>
          <a:bodyPr>
            <a:normAutofit/>
          </a:bodyPr>
          <a:lstStyle/>
          <a:p>
            <a:endParaRPr lang="en-US" sz="1600" dirty="0"/>
          </a:p>
        </p:txBody>
      </p:sp>
      <p:pic>
        <p:nvPicPr>
          <p:cNvPr id="10" name="Figure" descr="slide_0025_img_002.png"/>
          <p:cNvPicPr>
            <a:picLocks noChangeAspect="1"/>
          </p:cNvPicPr>
          <p:nvPr/>
        </p:nvPicPr>
        <p:blipFill>
          <a:blip r:embed="rId4"/>
          <a:srcRect t="-61526" b="-61526"/>
          <a:stretch>
            <a:fillRect/>
          </a:stretch>
        </p:blipFill>
        <p:spPr>
          <a:xfrm>
            <a:off x="457199" y="1122386"/>
            <a:ext cx="8062913" cy="3500071"/>
          </a:xfrm>
          <a:prstGeom prst="rect">
            <a:avLst/>
          </a:prstGeom>
        </p:spPr>
      </p:pic>
      <p:sp>
        <p:nvSpPr>
          <p:cNvPr id="11"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3"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2275091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199" y="365127"/>
            <a:ext cx="5715000" cy="424583"/>
          </a:xfrm>
        </p:spPr>
        <p:txBody>
          <a:bodyPr wrap="none">
            <a:normAutofit/>
          </a:bodyPr>
          <a:lstStyle/>
          <a:p>
            <a:r>
              <a:rPr sz="2300"/>
              <a:t>Mynd 20.6</a:t>
            </a:r>
          </a:p>
        </p:txBody>
      </p:sp>
      <p:sp>
        <p:nvSpPr>
          <p:cNvPr id="7" name="Figure Legend"/>
          <p:cNvSpPr>
            <a:spLocks noGrp="1"/>
          </p:cNvSpPr>
          <p:nvPr>
            <p:ph idx="13"/>
          </p:nvPr>
        </p:nvSpPr>
        <p:spPr>
          <a:xfrm>
            <a:off x="457199" y="4918365"/>
            <a:ext cx="8058151" cy="1271731"/>
          </a:xfrm>
        </p:spPr>
        <p:txBody>
          <a:bodyPr wrap="square">
            <a:normAutofit/>
          </a:bodyPr>
          <a:lstStyle/>
          <a:p>
            <a:pPr>
              <a:spcBef>
                <a:spcPts val="0"/>
              </a:spcBef>
              <a:spcAft>
                <a:spcPts val="0"/>
              </a:spcAft>
            </a:pPr>
            <a:r>
              <a:rPr sz="1400"/>
              <a:t>Í súlu fyrir hlutaeimingu á hráolíu gufar olía, sem hituð hefur verið í um 425 °C í ofninum, upp þegar hún fer inn í botn turnsins. Gufurnar stíga upp í gegnum bólulok á röð af bökkum í turninum. Eftir því sem gufurnar kólna smám saman, þéttast hlutar með hærra, og síðan lægra, suðumark í vökva og eru dregnir af. (mynd til vinstri: breyting á verki eftir Luigi Chiesa)</a:t>
            </a:r>
          </a:p>
        </p:txBody>
      </p:sp>
      <p:pic>
        <p:nvPicPr>
          <p:cNvPr id="10" name="Figure" descr="slide_0026_img_002.png"/>
          <p:cNvPicPr>
            <a:picLocks noChangeAspect="1"/>
          </p:cNvPicPr>
          <p:nvPr/>
        </p:nvPicPr>
        <p:blipFill>
          <a:blip r:embed="rId4"/>
          <a:srcRect l="-27438" r="-27438"/>
          <a:stretch>
            <a:fillRect/>
          </a:stretch>
        </p:blipFill>
        <p:spPr>
          <a:xfrm>
            <a:off x="457199" y="1122386"/>
            <a:ext cx="8062913" cy="3500071"/>
          </a:xfrm>
          <a:prstGeom prst="rect">
            <a:avLst/>
          </a:prstGeom>
        </p:spPr>
      </p:pic>
      <p:sp>
        <p:nvSpPr>
          <p:cNvPr id="11"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3"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1598106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hidden="1"/>
          <p:cNvSpPr>
            <a:spLocks noGrp="1"/>
          </p:cNvSpPr>
          <p:nvPr>
            <p:ph type="title"/>
          </p:nvPr>
        </p:nvSpPr>
        <p:spPr>
          <a:xfrm>
            <a:ext cx="5715000" cy="420624"/>
          </a:xfrm>
        </p:spPr>
        <p:txBody>
          <a:bodyPr wrap="none">
            <a:normAutofit/>
          </a:bodyPr>
          <a:lstStyle/>
          <a:p>
            <a:r>
              <a:rPr sz="2300"/>
              <a:t>MYND 20.6</a:t>
            </a:r>
          </a:p>
        </p:txBody>
      </p:sp>
      <p:sp>
        <p:nvSpPr>
          <p:cNvPr id="7" name="Figure Legend" hidden="1"/>
          <p:cNvSpPr>
            <a:spLocks noGrp="1"/>
          </p:cNvSpPr>
          <p:nvPr>
            <p:ph idx="13"/>
          </p:nvPr>
        </p:nvSpPr>
        <p:spPr/>
        <p:txBody>
          <a:bodyPr>
            <a:normAutofit/>
          </a:bodyPr>
          <a:lstStyle/>
          <a:p>
            <a:endParaRPr lang="en-US" sz="1600" dirty="0"/>
          </a:p>
        </p:txBody>
      </p:sp>
      <p:pic>
        <p:nvPicPr>
          <p:cNvPr id="10" name="Figure" descr="slide_0027_img_002.png"/>
          <p:cNvPicPr>
            <a:picLocks noChangeAspect="1"/>
          </p:cNvPicPr>
          <p:nvPr/>
        </p:nvPicPr>
        <p:blipFill>
          <a:blip r:embed="rId4"/>
          <a:srcRect t="-53736" b="-53736"/>
          <a:stretch>
            <a:fillRect/>
          </a:stretch>
        </p:blipFill>
        <p:spPr>
          <a:xfrm>
            <a:off x="457199" y="1122386"/>
            <a:ext cx="8062913" cy="3500071"/>
          </a:xfrm>
          <a:prstGeom prst="rect">
            <a:avLst/>
          </a:prstGeom>
        </p:spPr>
      </p:pic>
      <p:sp>
        <p:nvSpPr>
          <p:cNvPr id="11"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3"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33177981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199" y="365127"/>
            <a:ext cx="5715000" cy="424583"/>
          </a:xfrm>
        </p:spPr>
        <p:txBody>
          <a:bodyPr wrap="none">
            <a:normAutofit/>
          </a:bodyPr>
          <a:lstStyle/>
          <a:p>
            <a:r>
              <a:rPr sz="2300"/>
              <a:t>Mynd 20.7</a:t>
            </a:r>
          </a:p>
        </p:txBody>
      </p:sp>
      <p:sp>
        <p:nvSpPr>
          <p:cNvPr id="7" name="Figure Legend"/>
          <p:cNvSpPr>
            <a:spLocks noGrp="1"/>
          </p:cNvSpPr>
          <p:nvPr>
            <p:ph idx="13"/>
          </p:nvPr>
        </p:nvSpPr>
        <p:spPr>
          <a:xfrm>
            <a:off x="457199" y="4918365"/>
            <a:ext cx="8058151" cy="1271731"/>
          </a:xfrm>
        </p:spPr>
        <p:txBody>
          <a:bodyPr>
            <a:normAutofit/>
          </a:bodyPr>
          <a:lstStyle/>
          <a:p>
            <a:r>
              <a:rPr/>
              <a:t>Útvíkkuð byggingarform, kúlu-og-stafalíkön og rýmislíkön fyrir alkenin eten, própen og 1-búten eru sýnd.</a:t>
            </a:r>
          </a:p>
        </p:txBody>
      </p:sp>
      <p:pic>
        <p:nvPicPr>
          <p:cNvPr id="10" name="Figure" descr="slide_0028_img_002.png"/>
          <p:cNvPicPr>
            <a:picLocks noChangeAspect="1"/>
          </p:cNvPicPr>
          <p:nvPr/>
        </p:nvPicPr>
        <p:blipFill>
          <a:blip r:embed="rId2"/>
          <a:srcRect l="-4490" r="-4490"/>
          <a:stretch>
            <a:fillRect/>
          </a:stretch>
        </p:blipFill>
        <p:spPr>
          <a:xfrm>
            <a:off x="457199" y="1122386"/>
            <a:ext cx="8062913" cy="3500071"/>
          </a:xfrm>
          <a:prstGeom prst="rect">
            <a:avLst/>
          </a:prstGeom>
        </p:spPr>
      </p:pic>
      <p:sp>
        <p:nvSpPr>
          <p:cNvPr id="11"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3"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57749724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199" y="365127"/>
            <a:ext cx="5715000" cy="424583"/>
          </a:xfrm>
        </p:spPr>
        <p:txBody>
          <a:bodyPr wrap="none">
            <a:normAutofit/>
          </a:bodyPr>
          <a:lstStyle/>
          <a:p>
            <a:r>
              <a:rPr sz="2300"/>
              <a:t>Mynd 20.8</a:t>
            </a:r>
          </a:p>
        </p:txBody>
      </p:sp>
      <p:sp>
        <p:nvSpPr>
          <p:cNvPr id="7" name="Figure Legend"/>
          <p:cNvSpPr>
            <a:spLocks noGrp="1"/>
          </p:cNvSpPr>
          <p:nvPr>
            <p:ph idx="13"/>
          </p:nvPr>
        </p:nvSpPr>
        <p:spPr>
          <a:xfrm>
            <a:off x="457199" y="4918365"/>
            <a:ext cx="8058151" cy="1271731"/>
          </a:xfrm>
        </p:spPr>
        <p:txBody>
          <a:bodyPr>
            <a:normAutofit/>
          </a:bodyPr>
          <a:lstStyle/>
          <a:p>
            <a:r>
              <a:rPr/>
              <a:t>Sýnd er hvarfefnajafnan fyrir fjölliðun etýlens í pólýetýlen.</a:t>
            </a:r>
          </a:p>
        </p:txBody>
      </p:sp>
      <p:pic>
        <p:nvPicPr>
          <p:cNvPr id="10" name="Figure" descr="slide_0029_img_002.png"/>
          <p:cNvPicPr>
            <a:picLocks noChangeAspect="1"/>
          </p:cNvPicPr>
          <p:nvPr/>
        </p:nvPicPr>
        <p:blipFill>
          <a:blip r:embed="rId2"/>
          <a:srcRect t="-7369" b="-7369"/>
          <a:stretch>
            <a:fillRect/>
          </a:stretch>
        </p:blipFill>
        <p:spPr>
          <a:xfrm>
            <a:off x="457199" y="1122386"/>
            <a:ext cx="8062913" cy="3500071"/>
          </a:xfrm>
          <a:prstGeom prst="rect">
            <a:avLst/>
          </a:prstGeom>
        </p:spPr>
      </p:pic>
      <p:sp>
        <p:nvSpPr>
          <p:cNvPr id="11"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3"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74548794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199" y="365127"/>
            <a:ext cx="5715000" cy="424583"/>
          </a:xfrm>
        </p:spPr>
        <p:txBody>
          <a:bodyPr wrap="none">
            <a:normAutofit/>
          </a:bodyPr>
          <a:lstStyle/>
          <a:p>
            <a:r>
              <a:rPr sz="2300"/>
              <a:t>Mynd 20.9</a:t>
            </a:r>
          </a:p>
        </p:txBody>
      </p:sp>
      <p:sp>
        <p:nvSpPr>
          <p:cNvPr id="7" name="Figure Legend"/>
          <p:cNvSpPr>
            <a:spLocks noGrp="1"/>
          </p:cNvSpPr>
          <p:nvPr>
            <p:ph idx="13"/>
          </p:nvPr>
        </p:nvSpPr>
        <p:spPr>
          <a:xfrm>
            <a:off x="457199" y="4918365"/>
            <a:ext cx="8058151" cy="1271731"/>
          </a:xfrm>
        </p:spPr>
        <p:txBody>
          <a:bodyPr>
            <a:normAutofit/>
          </a:bodyPr>
          <a:lstStyle/>
          <a:p>
            <a:r>
              <a:rPr/>
              <a:t>Hver tegund endurvinnanlegs plasts er merkt með kóða til að auðvelda auðkenningu.</a:t>
            </a:r>
          </a:p>
        </p:txBody>
      </p:sp>
      <p:pic>
        <p:nvPicPr>
          <p:cNvPr id="10" name="Figure" descr="slide_0030_img_002.png"/>
          <p:cNvPicPr>
            <a:picLocks noChangeAspect="1"/>
          </p:cNvPicPr>
          <p:nvPr/>
        </p:nvPicPr>
        <p:blipFill>
          <a:blip r:embed="rId4"/>
          <a:srcRect l="-44065" r="-44065"/>
          <a:stretch>
            <a:fillRect/>
          </a:stretch>
        </p:blipFill>
        <p:spPr>
          <a:xfrm>
            <a:off x="457199" y="1122386"/>
            <a:ext cx="8062913" cy="3500071"/>
          </a:xfrm>
          <a:prstGeom prst="rect">
            <a:avLst/>
          </a:prstGeom>
        </p:spPr>
      </p:pic>
      <p:sp>
        <p:nvSpPr>
          <p:cNvPr id="11"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3"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5615993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hidden="1"/>
          <p:cNvSpPr>
            <a:spLocks noGrp="1"/>
          </p:cNvSpPr>
          <p:nvPr>
            <p:ph type="title"/>
          </p:nvPr>
        </p:nvSpPr>
        <p:spPr>
          <a:xfrm>
            <a:ext cx="5715000" cy="420624"/>
          </a:xfrm>
        </p:spPr>
        <p:txBody>
          <a:bodyPr wrap="none">
            <a:normAutofit/>
          </a:bodyPr>
          <a:lstStyle/>
          <a:p>
            <a:r>
              <a:rPr sz="2300"/>
              <a:t>Ótölusett mynd 20.7</a:t>
            </a:r>
          </a:p>
        </p:txBody>
      </p:sp>
      <p:sp>
        <p:nvSpPr>
          <p:cNvPr id="7" name="Figure Legend" hidden="1"/>
          <p:cNvSpPr>
            <a:spLocks noGrp="1"/>
          </p:cNvSpPr>
          <p:nvPr>
            <p:ph idx="13"/>
          </p:nvPr>
        </p:nvSpPr>
        <p:spPr/>
        <p:txBody>
          <a:bodyPr>
            <a:normAutofit/>
          </a:bodyPr>
          <a:lstStyle/>
          <a:p>
            <a:endParaRPr lang="en-US" sz="1600" dirty="0"/>
          </a:p>
        </p:txBody>
      </p:sp>
      <p:pic>
        <p:nvPicPr>
          <p:cNvPr id="10" name="Figure" descr="slide_0031_img_002.png"/>
          <p:cNvPicPr>
            <a:picLocks noChangeAspect="1"/>
          </p:cNvPicPr>
          <p:nvPr/>
        </p:nvPicPr>
        <p:blipFill>
          <a:blip r:embed="rId2"/>
          <a:srcRect t="-67567" b="-67567"/>
          <a:stretch>
            <a:fillRect/>
          </a:stretch>
        </p:blipFill>
        <p:spPr>
          <a:xfrm>
            <a:off x="457199" y="1122386"/>
            <a:ext cx="8062913" cy="3500071"/>
          </a:xfrm>
          <a:prstGeom prst="rect">
            <a:avLst/>
          </a:prstGeom>
        </p:spPr>
      </p:pic>
      <p:sp>
        <p:nvSpPr>
          <p:cNvPr id="11"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3"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4348739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199" y="365127"/>
            <a:ext cx="5715000" cy="424583"/>
          </a:xfrm>
        </p:spPr>
        <p:txBody>
          <a:bodyPr wrap="none">
            <a:normAutofit/>
          </a:bodyPr>
          <a:lstStyle/>
          <a:p>
            <a:r>
              <a:rPr sz="2300"/>
              <a:t>Mynd 20.10</a:t>
            </a:r>
          </a:p>
        </p:txBody>
      </p:sp>
      <p:sp>
        <p:nvSpPr>
          <p:cNvPr id="7" name="Figure Legend"/>
          <p:cNvSpPr>
            <a:spLocks noGrp="1"/>
          </p:cNvSpPr>
          <p:nvPr>
            <p:ph idx="13"/>
          </p:nvPr>
        </p:nvSpPr>
        <p:spPr>
          <a:xfrm>
            <a:off x="457199" y="4918365"/>
            <a:ext cx="8058151" cy="1271731"/>
          </a:xfrm>
        </p:spPr>
        <p:txBody>
          <a:bodyPr>
            <a:normAutofit/>
          </a:bodyPr>
          <a:lstStyle/>
          <a:p>
            <a:r>
              <a:rPr/>
              <a:t>Þessi sameindalíkön sýna byggingar- og rúmmyndbrigði bútens.</a:t>
            </a:r>
          </a:p>
        </p:txBody>
      </p:sp>
      <p:pic>
        <p:nvPicPr>
          <p:cNvPr id="10" name="Figure" descr="slide_0032_img_002.png"/>
          <p:cNvPicPr>
            <a:picLocks noChangeAspect="1"/>
          </p:cNvPicPr>
          <p:nvPr/>
        </p:nvPicPr>
        <p:blipFill>
          <a:blip r:embed="rId2"/>
          <a:srcRect l="-9097" r="-9097"/>
          <a:stretch>
            <a:fillRect/>
          </a:stretch>
        </p:blipFill>
        <p:spPr>
          <a:xfrm>
            <a:off x="457199" y="1122386"/>
            <a:ext cx="8062913" cy="3500071"/>
          </a:xfrm>
          <a:prstGeom prst="rect">
            <a:avLst/>
          </a:prstGeom>
        </p:spPr>
      </p:pic>
      <p:sp>
        <p:nvSpPr>
          <p:cNvPr id="11"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3"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70537255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hidden="1"/>
          <p:cNvSpPr>
            <a:spLocks noGrp="1"/>
          </p:cNvSpPr>
          <p:nvPr>
            <p:ph type="title"/>
          </p:nvPr>
        </p:nvSpPr>
        <p:spPr>
          <a:xfrm>
            <a:ext cx="5715000" cy="420624"/>
          </a:xfrm>
        </p:spPr>
        <p:txBody>
          <a:bodyPr wrap="none">
            <a:normAutofit/>
          </a:bodyPr>
          <a:lstStyle/>
          <a:p>
            <a:r>
              <a:rPr sz="2300"/>
              <a:t>Ótölusett mynd 20.8</a:t>
            </a:r>
          </a:p>
        </p:txBody>
      </p:sp>
      <p:sp>
        <p:nvSpPr>
          <p:cNvPr id="7" name="Figure Legend" hidden="1"/>
          <p:cNvSpPr>
            <a:spLocks noGrp="1"/>
          </p:cNvSpPr>
          <p:nvPr>
            <p:ph idx="13"/>
          </p:nvPr>
        </p:nvSpPr>
        <p:spPr/>
        <p:txBody>
          <a:bodyPr>
            <a:normAutofit/>
          </a:bodyPr>
          <a:lstStyle/>
          <a:p>
            <a:endParaRPr lang="en-US" sz="1600" dirty="0"/>
          </a:p>
        </p:txBody>
      </p:sp>
      <p:pic>
        <p:nvPicPr>
          <p:cNvPr id="10" name="Figure" descr="slide_0033_img_002.png"/>
          <p:cNvPicPr>
            <a:picLocks noChangeAspect="1"/>
          </p:cNvPicPr>
          <p:nvPr/>
        </p:nvPicPr>
        <p:blipFill>
          <a:blip r:embed="rId4"/>
          <a:srcRect t="-54247" b="-54247"/>
          <a:stretch>
            <a:fillRect/>
          </a:stretch>
        </p:blipFill>
        <p:spPr>
          <a:xfrm>
            <a:off x="457199" y="1122386"/>
            <a:ext cx="8062913" cy="3500071"/>
          </a:xfrm>
          <a:prstGeom prst="rect">
            <a:avLst/>
          </a:prstGeom>
        </p:spPr>
      </p:pic>
      <p:sp>
        <p:nvSpPr>
          <p:cNvPr id="11"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3"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94084077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ample Number"/>
          <p:cNvSpPr>
            <a:spLocks noGrp="1"/>
          </p:cNvSpPr>
          <p:nvPr>
            <p:ph type="title"/>
          </p:nvPr>
        </p:nvSpPr>
        <p:spPr>
          <a:xfrm>
            <a:off x="457199" y="365127"/>
            <a:ext cx="5715000" cy="424583"/>
          </a:xfrm>
        </p:spPr>
        <p:txBody>
          <a:bodyPr wrap="none">
            <a:normAutofit/>
          </a:bodyPr>
          <a:lstStyle/>
          <a:p>
            <a:r>
              <a:rPr sz="2300"/>
              <a:t>Dæmi 20.5</a:t>
            </a:r>
          </a:p>
        </p:txBody>
      </p:sp>
      <p:sp>
        <p:nvSpPr>
          <p:cNvPr id="7" name="Figure Legend" hidden="1"/>
          <p:cNvSpPr>
            <a:spLocks noGrp="1"/>
          </p:cNvSpPr>
          <p:nvPr>
            <p:ph idx="13"/>
          </p:nvPr>
        </p:nvSpPr>
        <p:spPr/>
        <p:txBody>
          <a:bodyPr>
            <a:normAutofit/>
          </a:bodyPr>
          <a:lstStyle/>
          <a:p>
            <a:endParaRPr lang="en-US" sz="1600" dirty="0"/>
          </a:p>
        </p:txBody>
      </p:sp>
      <p:pic>
        <p:nvPicPr>
          <p:cNvPr id="10" name="Figure" descr="slide_0034_img_002.png"/>
          <p:cNvPicPr>
            <a:picLocks noChangeAspect="1"/>
          </p:cNvPicPr>
          <p:nvPr/>
        </p:nvPicPr>
        <p:blipFill>
          <a:blip r:embed="rId2"/>
          <a:srcRect t="-60220" b="-60220"/>
          <a:stretch>
            <a:fillRect/>
          </a:stretch>
        </p:blipFill>
        <p:spPr>
          <a:xfrm>
            <a:off x="457199" y="1122386"/>
            <a:ext cx="8062913" cy="3500071"/>
          </a:xfrm>
          <a:prstGeom prst="rect">
            <a:avLst/>
          </a:prstGeom>
        </p:spPr>
      </p:pic>
      <p:sp>
        <p:nvSpPr>
          <p:cNvPr id="11"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3"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9645455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ample Number"/>
          <p:cNvSpPr>
            <a:spLocks noGrp="1"/>
          </p:cNvSpPr>
          <p:nvPr>
            <p:ph type="title"/>
          </p:nvPr>
        </p:nvSpPr>
        <p:spPr>
          <a:xfrm>
            <a:off x="457199" y="365127"/>
            <a:ext cx="5715000" cy="424583"/>
          </a:xfrm>
        </p:spPr>
        <p:txBody>
          <a:bodyPr wrap="none">
            <a:normAutofit/>
          </a:bodyPr>
          <a:lstStyle/>
          <a:p>
            <a:r>
              <a:rPr sz="2300"/>
              <a:t>Dæmi 20.5</a:t>
            </a:r>
          </a:p>
        </p:txBody>
      </p:sp>
      <p:sp>
        <p:nvSpPr>
          <p:cNvPr id="7" name="Figure Legend" hidden="1"/>
          <p:cNvSpPr>
            <a:spLocks noGrp="1"/>
          </p:cNvSpPr>
          <p:nvPr>
            <p:ph idx="13"/>
          </p:nvPr>
        </p:nvSpPr>
        <p:spPr/>
        <p:txBody>
          <a:bodyPr>
            <a:normAutofit/>
          </a:bodyPr>
          <a:lstStyle/>
          <a:p>
            <a:endParaRPr lang="en-US" sz="1600" dirty="0"/>
          </a:p>
        </p:txBody>
      </p:sp>
      <p:pic>
        <p:nvPicPr>
          <p:cNvPr id="10" name="Figure" descr="slide_0035_img_002.png"/>
          <p:cNvPicPr>
            <a:picLocks noChangeAspect="1"/>
          </p:cNvPicPr>
          <p:nvPr/>
        </p:nvPicPr>
        <p:blipFill>
          <a:blip r:embed="rId2"/>
          <a:srcRect t="-3848" b="-3848"/>
          <a:stretch>
            <a:fillRect/>
          </a:stretch>
        </p:blipFill>
        <p:spPr>
          <a:xfrm>
            <a:off x="457199" y="1122386"/>
            <a:ext cx="8062913" cy="3500071"/>
          </a:xfrm>
          <a:prstGeom prst="rect">
            <a:avLst/>
          </a:prstGeom>
        </p:spPr>
      </p:pic>
      <p:sp>
        <p:nvSpPr>
          <p:cNvPr id="11"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3"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39126256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ample Number"/>
          <p:cNvSpPr>
            <a:spLocks noGrp="1"/>
          </p:cNvSpPr>
          <p:nvPr>
            <p:ph type="title"/>
          </p:nvPr>
        </p:nvSpPr>
        <p:spPr>
          <a:xfrm>
            <a:off x="457199" y="365127"/>
            <a:ext cx="5715000" cy="424583"/>
          </a:xfrm>
        </p:spPr>
        <p:txBody>
          <a:bodyPr wrap="none">
            <a:normAutofit/>
          </a:bodyPr>
          <a:lstStyle/>
          <a:p>
            <a:r>
              <a:rPr sz="2300"/>
              <a:t>Dæmi 20.5</a:t>
            </a:r>
          </a:p>
        </p:txBody>
      </p:sp>
      <p:sp>
        <p:nvSpPr>
          <p:cNvPr id="7" name="Figure Legend" hidden="1"/>
          <p:cNvSpPr>
            <a:spLocks noGrp="1"/>
          </p:cNvSpPr>
          <p:nvPr>
            <p:ph idx="13"/>
          </p:nvPr>
        </p:nvSpPr>
        <p:spPr/>
        <p:txBody>
          <a:bodyPr>
            <a:normAutofit/>
          </a:bodyPr>
          <a:lstStyle/>
          <a:p>
            <a:endParaRPr lang="en-US" sz="1600" dirty="0"/>
          </a:p>
        </p:txBody>
      </p:sp>
      <p:pic>
        <p:nvPicPr>
          <p:cNvPr id="10" name="Figure" descr="slide_0036_img_002.png"/>
          <p:cNvPicPr>
            <a:picLocks noChangeAspect="1"/>
          </p:cNvPicPr>
          <p:nvPr/>
        </p:nvPicPr>
        <p:blipFill>
          <a:blip r:embed="rId2"/>
          <a:srcRect t="-96959" b="-96959"/>
          <a:stretch>
            <a:fillRect/>
          </a:stretch>
        </p:blipFill>
        <p:spPr>
          <a:xfrm>
            <a:off x="457199" y="1122386"/>
            <a:ext cx="8062913" cy="3500071"/>
          </a:xfrm>
          <a:prstGeom prst="rect">
            <a:avLst/>
          </a:prstGeom>
        </p:spPr>
      </p:pic>
      <p:sp>
        <p:nvSpPr>
          <p:cNvPr id="11"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3"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08144385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hidden="1"/>
          <p:cNvSpPr>
            <a:spLocks noGrp="1"/>
          </p:cNvSpPr>
          <p:nvPr>
            <p:ph type="title"/>
          </p:nvPr>
        </p:nvSpPr>
        <p:spPr>
          <a:xfrm>
            <a:ext cx="5715000" cy="420624"/>
          </a:xfrm>
        </p:spPr>
        <p:txBody>
          <a:bodyPr wrap="none">
            <a:normAutofit/>
          </a:bodyPr>
          <a:lstStyle/>
          <a:p>
            <a:r>
              <a:rPr sz="2300"/>
              <a:t>MYND 20.9</a:t>
            </a:r>
          </a:p>
        </p:txBody>
      </p:sp>
      <p:sp>
        <p:nvSpPr>
          <p:cNvPr id="7" name="Figure Legend" hidden="1"/>
          <p:cNvSpPr>
            <a:spLocks noGrp="1"/>
          </p:cNvSpPr>
          <p:nvPr>
            <p:ph idx="13"/>
          </p:nvPr>
        </p:nvSpPr>
        <p:spPr/>
        <p:txBody>
          <a:bodyPr>
            <a:normAutofit/>
          </a:bodyPr>
          <a:lstStyle/>
          <a:p>
            <a:endParaRPr lang="en-US" sz="1600" dirty="0"/>
          </a:p>
        </p:txBody>
      </p:sp>
      <p:pic>
        <p:nvPicPr>
          <p:cNvPr id="10" name="Figure" descr="slide_0037_img_002.png"/>
          <p:cNvPicPr>
            <a:picLocks noChangeAspect="1"/>
          </p:cNvPicPr>
          <p:nvPr/>
        </p:nvPicPr>
        <p:blipFill>
          <a:blip r:embed="rId2"/>
          <a:srcRect t="-33977" b="-33977"/>
          <a:stretch>
            <a:fillRect/>
          </a:stretch>
        </p:blipFill>
        <p:spPr>
          <a:xfrm>
            <a:off x="457199" y="1122386"/>
            <a:ext cx="8062913" cy="3500071"/>
          </a:xfrm>
          <a:prstGeom prst="rect">
            <a:avLst/>
          </a:prstGeom>
        </p:spPr>
      </p:pic>
      <p:sp>
        <p:nvSpPr>
          <p:cNvPr id="11"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3"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91060570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ample Number"/>
          <p:cNvSpPr>
            <a:spLocks noGrp="1"/>
          </p:cNvSpPr>
          <p:nvPr>
            <p:ph type="title"/>
          </p:nvPr>
        </p:nvSpPr>
        <p:spPr>
          <a:xfrm>
            <a:off x="457199" y="365127"/>
            <a:ext cx="5715000" cy="424583"/>
          </a:xfrm>
        </p:spPr>
        <p:txBody>
          <a:bodyPr wrap="none">
            <a:normAutofit/>
          </a:bodyPr>
          <a:lstStyle/>
          <a:p>
            <a:r>
              <a:rPr sz="2300"/>
              <a:t>Sýnidæmi 20.6</a:t>
            </a:r>
          </a:p>
        </p:txBody>
      </p:sp>
      <p:sp>
        <p:nvSpPr>
          <p:cNvPr id="7" name="Figure Legend" hidden="1"/>
          <p:cNvSpPr>
            <a:spLocks noGrp="1"/>
          </p:cNvSpPr>
          <p:nvPr>
            <p:ph idx="13"/>
          </p:nvPr>
        </p:nvSpPr>
        <p:spPr/>
        <p:txBody>
          <a:bodyPr>
            <a:normAutofit/>
          </a:bodyPr>
          <a:lstStyle/>
          <a:p>
            <a:endParaRPr lang="en-US" sz="1600" dirty="0"/>
          </a:p>
        </p:txBody>
      </p:sp>
      <p:pic>
        <p:nvPicPr>
          <p:cNvPr id="9" name="Figure" descr="A structural formula is shown with C H subscript 3 bonded to a C atom which is triple bonded to another C atom which is bonded to C H subscript 3. Each C atom is labeled 1, 2, 3, and 4 from left to right."/>
          <p:cNvPicPr>
            <a:picLocks noChangeAspect="1"/>
          </p:cNvPicPr>
          <p:nvPr/>
        </p:nvPicPr>
        <p:blipFill>
          <a:blip r:embed="rId2">
            <a:extLst>
              <a:ext uri="{28A0092B-C50C-407E-A947-70E740481C1C}">
                <a14:useLocalDpi xmlns:a14="http://schemas.microsoft.com/office/drawing/2010/main" val="0"/>
              </a:ext>
            </a:extLst>
          </a:blip>
          <a:srcRect t="-44177" b="-44177"/>
          <a:stretch>
            <a:fillRect/>
          </a:stretch>
        </p:blipFill>
        <p:spPr>
          <a:xfrm>
            <a:off x="457199" y="1122386"/>
            <a:ext cx="8062913" cy="3500071"/>
          </a:xfrm>
          <a:prstGeom prst="rect">
            <a:avLst/>
          </a:prstGeo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41999557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ample Number"/>
          <p:cNvSpPr>
            <a:spLocks noGrp="1"/>
          </p:cNvSpPr>
          <p:nvPr>
            <p:ph type="title"/>
          </p:nvPr>
        </p:nvSpPr>
        <p:spPr>
          <a:xfrm>
            <a:off x="457199" y="365127"/>
            <a:ext cx="5715000" cy="424583"/>
          </a:xfrm>
        </p:spPr>
        <p:txBody>
          <a:bodyPr wrap="none">
            <a:normAutofit/>
          </a:bodyPr>
          <a:lstStyle/>
          <a:p>
            <a:r>
              <a:rPr sz="2300"/>
              <a:t>Dæmi 20.6</a:t>
            </a:r>
          </a:p>
        </p:txBody>
      </p:sp>
      <p:sp>
        <p:nvSpPr>
          <p:cNvPr id="7" name="Figure Legend" hidden="1"/>
          <p:cNvSpPr>
            <a:spLocks noGrp="1"/>
          </p:cNvSpPr>
          <p:nvPr>
            <p:ph idx="13"/>
          </p:nvPr>
        </p:nvSpPr>
        <p:spPr/>
        <p:txBody>
          <a:bodyPr>
            <a:normAutofit/>
          </a:bodyPr>
          <a:lstStyle/>
          <a:p>
            <a:endParaRPr lang="en-US" sz="1600" dirty="0"/>
          </a:p>
        </p:txBody>
      </p:sp>
      <p:pic>
        <p:nvPicPr>
          <p:cNvPr id="10" name="Figure" descr="slide_0039_img_002.png"/>
          <p:cNvPicPr>
            <a:picLocks noChangeAspect="1"/>
          </p:cNvPicPr>
          <p:nvPr/>
        </p:nvPicPr>
        <p:blipFill>
          <a:blip r:embed="rId2"/>
          <a:srcRect t="-56880" b="-56880"/>
          <a:stretch>
            <a:fillRect/>
          </a:stretch>
        </p:blipFill>
        <p:spPr>
          <a:xfrm>
            <a:off x="457199" y="1122386"/>
            <a:ext cx="8062913" cy="3500071"/>
          </a:xfrm>
          <a:prstGeom prst="rect">
            <a:avLst/>
          </a:prstGeom>
        </p:spPr>
      </p:pic>
      <p:sp>
        <p:nvSpPr>
          <p:cNvPr id="11"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3"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05211216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hidden="1"/>
          <p:cNvSpPr>
            <a:spLocks noGrp="1"/>
          </p:cNvSpPr>
          <p:nvPr>
            <p:ph type="title"/>
          </p:nvPr>
        </p:nvSpPr>
        <p:spPr>
          <a:xfrm>
            <a:ext cx="5715000" cy="420624"/>
          </a:xfrm>
        </p:spPr>
        <p:txBody>
          <a:bodyPr wrap="none">
            <a:normAutofit/>
          </a:bodyPr>
          <a:lstStyle/>
          <a:p>
            <a:r>
              <a:rPr sz="2300"/>
              <a:t>MYND 20.10</a:t>
            </a:r>
          </a:p>
        </p:txBody>
      </p:sp>
      <p:sp>
        <p:nvSpPr>
          <p:cNvPr id="7" name="Figure Legend" hidden="1"/>
          <p:cNvSpPr>
            <a:spLocks noGrp="1"/>
          </p:cNvSpPr>
          <p:nvPr>
            <p:ph idx="13"/>
          </p:nvPr>
        </p:nvSpPr>
        <p:spPr/>
        <p:txBody>
          <a:bodyPr>
            <a:normAutofit/>
          </a:bodyPr>
          <a:lstStyle/>
          <a:p>
            <a:endParaRPr lang="en-US" sz="1600" dirty="0"/>
          </a:p>
        </p:txBody>
      </p:sp>
      <p:pic>
        <p:nvPicPr>
          <p:cNvPr id="10" name="Figure" descr="slide_0040_img_002.png"/>
          <p:cNvPicPr>
            <a:picLocks noChangeAspect="1"/>
          </p:cNvPicPr>
          <p:nvPr/>
        </p:nvPicPr>
        <p:blipFill>
          <a:blip r:embed="rId2"/>
          <a:srcRect t="-73755" b="-73755"/>
          <a:stretch>
            <a:fillRect/>
          </a:stretch>
        </p:blipFill>
        <p:spPr>
          <a:xfrm>
            <a:off x="457199" y="1122386"/>
            <a:ext cx="8062913" cy="3500071"/>
          </a:xfrm>
          <a:prstGeom prst="rect">
            <a:avLst/>
          </a:prstGeom>
        </p:spPr>
      </p:pic>
      <p:sp>
        <p:nvSpPr>
          <p:cNvPr id="11"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3"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402594159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hidden="1"/>
          <p:cNvSpPr>
            <a:spLocks noGrp="1"/>
          </p:cNvSpPr>
          <p:nvPr>
            <p:ph type="title"/>
          </p:nvPr>
        </p:nvSpPr>
        <p:spPr>
          <a:xfrm>
            <a:ext cx="5715000" cy="420624"/>
          </a:xfrm>
        </p:spPr>
        <p:txBody>
          <a:bodyPr wrap="none">
            <a:normAutofit/>
          </a:bodyPr>
          <a:lstStyle/>
          <a:p>
            <a:r>
              <a:rPr sz="2300"/>
              <a:t>ÓTÖLUÐ MYND 20.11</a:t>
            </a:r>
          </a:p>
        </p:txBody>
      </p:sp>
      <p:sp>
        <p:nvSpPr>
          <p:cNvPr id="7" name="Figure Legend" hidden="1"/>
          <p:cNvSpPr>
            <a:spLocks noGrp="1"/>
          </p:cNvSpPr>
          <p:nvPr>
            <p:ph idx="13"/>
          </p:nvPr>
        </p:nvSpPr>
        <p:spPr/>
        <p:txBody>
          <a:bodyPr>
            <a:normAutofit/>
          </a:bodyPr>
          <a:lstStyle/>
          <a:p>
            <a:endParaRPr lang="en-US" sz="1600" dirty="0"/>
          </a:p>
        </p:txBody>
      </p:sp>
      <p:pic>
        <p:nvPicPr>
          <p:cNvPr id="10" name="Figure" descr="slide_0041_img_002.png"/>
          <p:cNvPicPr>
            <a:picLocks noChangeAspect="1"/>
          </p:cNvPicPr>
          <p:nvPr/>
        </p:nvPicPr>
        <p:blipFill>
          <a:blip r:embed="rId2"/>
          <a:srcRect t="-12425" b="-12425"/>
          <a:stretch>
            <a:fillRect/>
          </a:stretch>
        </p:blipFill>
        <p:spPr>
          <a:xfrm>
            <a:off x="457199" y="1122386"/>
            <a:ext cx="8062913" cy="3500071"/>
          </a:xfrm>
          <a:prstGeom prst="rect">
            <a:avLst/>
          </a:prstGeom>
        </p:spPr>
      </p:pic>
      <p:sp>
        <p:nvSpPr>
          <p:cNvPr id="11"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3"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52494010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199" y="365127"/>
            <a:ext cx="5715000" cy="424583"/>
          </a:xfrm>
        </p:spPr>
        <p:txBody>
          <a:bodyPr wrap="none">
            <a:normAutofit/>
          </a:bodyPr>
          <a:lstStyle/>
          <a:p>
            <a:r>
              <a:rPr sz="2300"/>
              <a:t>Mynd 20.11</a:t>
            </a:r>
          </a:p>
        </p:txBody>
      </p:sp>
      <p:sp>
        <p:nvSpPr>
          <p:cNvPr id="7" name="Figure Legend"/>
          <p:cNvSpPr>
            <a:spLocks noGrp="1"/>
          </p:cNvSpPr>
          <p:nvPr>
            <p:ph idx="13"/>
          </p:nvPr>
        </p:nvSpPr>
        <p:spPr>
          <a:xfrm>
            <a:off x="457199" y="4918365"/>
            <a:ext cx="8058151" cy="1271731"/>
          </a:xfrm>
        </p:spPr>
        <p:txBody>
          <a:bodyPr>
            <a:normAutofit/>
          </a:bodyPr>
          <a:lstStyle/>
          <a:p>
            <a:r>
              <a:rPr/>
              <a:t>Þessi þjappaða formúla sýnir sérstöku tengjabyggingu bensens.</a:t>
            </a:r>
          </a:p>
        </p:txBody>
      </p:sp>
      <p:pic>
        <p:nvPicPr>
          <p:cNvPr id="10" name="Figure" descr="slide_0042_img_002.png"/>
          <p:cNvPicPr>
            <a:picLocks noChangeAspect="1"/>
          </p:cNvPicPr>
          <p:nvPr/>
        </p:nvPicPr>
        <p:blipFill>
          <a:blip r:embed="rId2"/>
          <a:srcRect l="-9895" r="-9895"/>
          <a:stretch>
            <a:fillRect/>
          </a:stretch>
        </p:blipFill>
        <p:spPr>
          <a:xfrm>
            <a:off x="457199" y="1122386"/>
            <a:ext cx="8062913" cy="3500071"/>
          </a:xfrm>
          <a:prstGeom prst="rect">
            <a:avLst/>
          </a:prstGeom>
        </p:spPr>
      </p:pic>
      <p:sp>
        <p:nvSpPr>
          <p:cNvPr id="11"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3"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33321362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hidden="1"/>
          <p:cNvSpPr>
            <a:spLocks noGrp="1"/>
          </p:cNvSpPr>
          <p:nvPr>
            <p:ph type="title"/>
          </p:nvPr>
        </p:nvSpPr>
        <p:spPr>
          <a:xfrm>
            <a:ext cx="5715000" cy="420624"/>
          </a:xfrm>
        </p:spPr>
        <p:txBody>
          <a:bodyPr wrap="none">
            <a:normAutofit/>
          </a:bodyPr>
          <a:lstStyle/>
          <a:p>
            <a:r>
              <a:rPr sz="2300"/>
              <a:t>MYND 20.12</a:t>
            </a:r>
          </a:p>
        </p:txBody>
      </p:sp>
      <p:sp>
        <p:nvSpPr>
          <p:cNvPr id="7" name="Figure Legend" hidden="1"/>
          <p:cNvSpPr>
            <a:spLocks noGrp="1"/>
          </p:cNvSpPr>
          <p:nvPr>
            <p:ph idx="13"/>
          </p:nvPr>
        </p:nvSpPr>
        <p:spPr/>
        <p:txBody>
          <a:bodyPr>
            <a:normAutofit/>
          </a:bodyPr>
          <a:lstStyle/>
          <a:p>
            <a:endParaRPr lang="en-US" sz="1600" dirty="0"/>
          </a:p>
        </p:txBody>
      </p:sp>
      <p:pic>
        <p:nvPicPr>
          <p:cNvPr id="10" name="Figure" descr="slide_0043_img_002.png"/>
          <p:cNvPicPr>
            <a:picLocks noChangeAspect="1"/>
          </p:cNvPicPr>
          <p:nvPr/>
        </p:nvPicPr>
        <p:blipFill>
          <a:blip r:embed="rId2"/>
          <a:srcRect t="-39670" b="-39670"/>
          <a:stretch>
            <a:fillRect/>
          </a:stretch>
        </p:blipFill>
        <p:spPr>
          <a:xfrm>
            <a:off x="457199" y="1122386"/>
            <a:ext cx="8062913" cy="3500071"/>
          </a:xfrm>
          <a:prstGeom prst="rect">
            <a:avLst/>
          </a:prstGeom>
        </p:spPr>
      </p:pic>
      <p:sp>
        <p:nvSpPr>
          <p:cNvPr id="11"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3"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80557800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ample Number"/>
          <p:cNvSpPr>
            <a:spLocks noGrp="1"/>
          </p:cNvSpPr>
          <p:nvPr>
            <p:ph type="title"/>
          </p:nvPr>
        </p:nvSpPr>
        <p:spPr>
          <a:xfrm>
            <a:off x="457199" y="365127"/>
            <a:ext cx="5715000" cy="424583"/>
          </a:xfrm>
        </p:spPr>
        <p:txBody>
          <a:bodyPr wrap="none">
            <a:normAutofit/>
          </a:bodyPr>
          <a:lstStyle/>
          <a:p>
            <a:r>
              <a:rPr sz="2300"/>
              <a:t>Dæmi 20.7</a:t>
            </a:r>
          </a:p>
        </p:txBody>
      </p:sp>
      <p:sp>
        <p:nvSpPr>
          <p:cNvPr id="7" name="Figure Legend" hidden="1"/>
          <p:cNvSpPr>
            <a:spLocks noGrp="1"/>
          </p:cNvSpPr>
          <p:nvPr>
            <p:ph idx="13"/>
          </p:nvPr>
        </p:nvSpPr>
        <p:spPr/>
        <p:txBody>
          <a:bodyPr>
            <a:normAutofit/>
          </a:bodyPr>
          <a:lstStyle/>
          <a:p>
            <a:endParaRPr lang="en-US" sz="1600" dirty="0"/>
          </a:p>
        </p:txBody>
      </p:sp>
      <p:pic>
        <p:nvPicPr>
          <p:cNvPr id="10" name="Figure" descr="slide_0044_img_002.png"/>
          <p:cNvPicPr>
            <a:picLocks noChangeAspect="1"/>
          </p:cNvPicPr>
          <p:nvPr/>
        </p:nvPicPr>
        <p:blipFill>
          <a:blip r:embed="rId2"/>
          <a:srcRect t="-10811" b="-10811"/>
          <a:stretch>
            <a:fillRect/>
          </a:stretch>
        </p:blipFill>
        <p:spPr>
          <a:xfrm>
            <a:off x="457199" y="1122386"/>
            <a:ext cx="8062913" cy="3500071"/>
          </a:xfrm>
          <a:prstGeom prst="rect">
            <a:avLst/>
          </a:prstGeom>
        </p:spPr>
      </p:pic>
      <p:sp>
        <p:nvSpPr>
          <p:cNvPr id="11"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3"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83235006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ample Number"/>
          <p:cNvSpPr>
            <a:spLocks noGrp="1"/>
          </p:cNvSpPr>
          <p:nvPr>
            <p:ph type="title"/>
          </p:nvPr>
        </p:nvSpPr>
        <p:spPr>
          <a:xfrm>
            <a:off x="457199" y="365127"/>
            <a:ext cx="5715000" cy="424583"/>
          </a:xfrm>
        </p:spPr>
        <p:txBody>
          <a:bodyPr wrap="none">
            <a:normAutofit/>
          </a:bodyPr>
          <a:lstStyle/>
          <a:p>
            <a:r>
              <a:rPr sz="2300"/>
              <a:t>Dæmi 20.7</a:t>
            </a:r>
          </a:p>
        </p:txBody>
      </p:sp>
      <p:sp>
        <p:nvSpPr>
          <p:cNvPr id="7" name="Figure Legend" hidden="1"/>
          <p:cNvSpPr>
            <a:spLocks noGrp="1"/>
          </p:cNvSpPr>
          <p:nvPr>
            <p:ph idx="13"/>
          </p:nvPr>
        </p:nvSpPr>
        <p:spPr/>
        <p:txBody>
          <a:bodyPr>
            <a:normAutofit/>
          </a:bodyPr>
          <a:lstStyle/>
          <a:p>
            <a:endParaRPr lang="en-US" sz="1600" dirty="0"/>
          </a:p>
        </p:txBody>
      </p:sp>
      <p:pic>
        <p:nvPicPr>
          <p:cNvPr id="10" name="Figure" descr="slide_0045_img_002.png"/>
          <p:cNvPicPr>
            <a:picLocks noChangeAspect="1"/>
          </p:cNvPicPr>
          <p:nvPr/>
        </p:nvPicPr>
        <p:blipFill>
          <a:blip r:embed="rId2"/>
          <a:srcRect t="-93108" b="-93108"/>
          <a:stretch>
            <a:fillRect/>
          </a:stretch>
        </p:blipFill>
        <p:spPr>
          <a:xfrm>
            <a:off x="457199" y="1122386"/>
            <a:ext cx="8062913" cy="3500071"/>
          </a:xfrm>
          <a:prstGeom prst="rect">
            <a:avLst/>
          </a:prstGeom>
        </p:spPr>
      </p:pic>
      <p:sp>
        <p:nvSpPr>
          <p:cNvPr id="11"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3"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98369247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ample Number"/>
          <p:cNvSpPr>
            <a:spLocks noGrp="1"/>
          </p:cNvSpPr>
          <p:nvPr>
            <p:ph type="title"/>
          </p:nvPr>
        </p:nvSpPr>
        <p:spPr>
          <a:xfrm>
            <a:off x="457199" y="365127"/>
            <a:ext cx="5715000" cy="424583"/>
          </a:xfrm>
        </p:spPr>
        <p:txBody>
          <a:bodyPr wrap="none">
            <a:normAutofit/>
          </a:bodyPr>
          <a:lstStyle/>
          <a:p>
            <a:r>
              <a:rPr sz="2300"/>
              <a:t>Sýnidæmi 20.7</a:t>
            </a:r>
          </a:p>
        </p:txBody>
      </p:sp>
      <p:sp>
        <p:nvSpPr>
          <p:cNvPr id="7" name="Figure Legend" hidden="1"/>
          <p:cNvSpPr>
            <a:spLocks noGrp="1"/>
          </p:cNvSpPr>
          <p:nvPr>
            <p:ph idx="13"/>
          </p:nvPr>
        </p:nvSpPr>
        <p:spPr/>
        <p:txBody>
          <a:bodyPr>
            <a:normAutofit/>
          </a:bodyPr>
          <a:lstStyle/>
          <a:p>
            <a:endParaRPr lang="en-US" sz="1600" dirty="0"/>
          </a:p>
        </p:txBody>
      </p:sp>
      <p:pic>
        <p:nvPicPr>
          <p:cNvPr id="10" name="Figure" descr="slide_0046_img_002.png"/>
          <p:cNvPicPr>
            <a:picLocks noChangeAspect="1"/>
          </p:cNvPicPr>
          <p:nvPr/>
        </p:nvPicPr>
        <p:blipFill>
          <a:blip r:embed="rId2"/>
          <a:srcRect l="-9540" r="-9540"/>
          <a:stretch>
            <a:fillRect/>
          </a:stretch>
        </p:blipFill>
        <p:spPr>
          <a:xfrm>
            <a:off x="457199" y="1122386"/>
            <a:ext cx="8062913" cy="3500071"/>
          </a:xfrm>
          <a:prstGeom prst="rect">
            <a:avLst/>
          </a:prstGeom>
        </p:spPr>
      </p:pic>
      <p:sp>
        <p:nvSpPr>
          <p:cNvPr id="11"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3"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74133490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Hæfniviðmið</a:t>
            </a:r>
          </a:p>
        </p:txBody>
      </p:sp>
      <p:sp>
        <p:nvSpPr>
          <p:cNvPr id="3" name="Content Placeholder 2"/>
          <p:cNvSpPr>
            <a:spLocks noGrp="1"/>
          </p:cNvSpPr>
          <p:nvPr>
            <p:ph idx="1"/>
          </p:nvPr>
        </p:nvSpPr>
        <p:spPr/>
        <p:txBody>
          <a:bodyPr/>
          <a:lstStyle/>
          <a:p>
            <a:r>
              <a:rPr/>
              <a:t>20.2 Alkóhól og eterar</a:t>
            </a:r>
          </a:p>
          <a:p>
            <a:pPr lvl="1"/>
            <a:r>
              <a:rPr/>
              <a:t>Lýsa byggingu og eiginleikum alkóhóla</a:t>
            </a:r>
          </a:p>
          <a:p>
            <a:pPr lvl="1"/>
            <a:r>
              <a:rPr/>
              <a:t>Lýsa byggingu og eiginleikum etera</a:t>
            </a:r>
          </a:p>
          <a:p>
            <a:pPr lvl="1"/>
            <a:r>
              <a:rPr/>
              <a:t>Nefna og teikna byggingar fyrir alkóhól og etera</a:t>
            </a:r>
          </a:p>
          <a:p>
            <a:pPr lvl="1"/>
            <a:endParaRPr lang="en-US" dirty="0"/>
          </a:p>
        </p:txBody>
      </p:sp>
      <p:sp>
        <p:nvSpPr>
          <p:cNvPr id="4" name="Content Placeholder 3"/>
          <p:cNvSpPr>
            <a:spLocks noGrp="1"/>
          </p:cNvSpPr>
          <p:nvPr>
            <p:ph idx="13"/>
          </p:nvPr>
        </p:nvSpPr>
        <p:spPr/>
        <p:txBody>
          <a:bodyPr/>
          <a:lstStyle/>
          <a:p>
            <a:endParaRPr lang="en-US"/>
          </a:p>
        </p:txBody>
      </p:sp>
      <p:sp>
        <p:nvSpPr>
          <p:cNvPr id="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46239901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hidden="1"/>
          <p:cNvSpPr>
            <a:spLocks noGrp="1"/>
          </p:cNvSpPr>
          <p:nvPr>
            <p:ph type="title"/>
          </p:nvPr>
        </p:nvSpPr>
        <p:spPr>
          <a:xfrm>
            <a:ext cx="5715000" cy="420624"/>
          </a:xfrm>
        </p:spPr>
        <p:txBody>
          <a:bodyPr wrap="none">
            <a:normAutofit/>
          </a:bodyPr>
          <a:lstStyle/>
          <a:p>
            <a:r>
              <a:rPr sz="2300"/>
              <a:t>Ótölusett mynd 20.13</a:t>
            </a:r>
          </a:p>
        </p:txBody>
      </p:sp>
      <p:sp>
        <p:nvSpPr>
          <p:cNvPr id="7" name="Figure Legend" hidden="1"/>
          <p:cNvSpPr>
            <a:spLocks noGrp="1"/>
          </p:cNvSpPr>
          <p:nvPr>
            <p:ph idx="13"/>
          </p:nvPr>
        </p:nvSpPr>
        <p:spPr/>
        <p:txBody>
          <a:bodyPr>
            <a:normAutofit/>
          </a:bodyPr>
          <a:lstStyle/>
          <a:p>
            <a:endParaRPr lang="en-US" sz="1600" dirty="0"/>
          </a:p>
        </p:txBody>
      </p:sp>
      <p:pic>
        <p:nvPicPr>
          <p:cNvPr id="10" name="Figure" descr="slide_0048_img_002.png"/>
          <p:cNvPicPr>
            <a:picLocks noChangeAspect="1"/>
          </p:cNvPicPr>
          <p:nvPr/>
        </p:nvPicPr>
        <p:blipFill>
          <a:blip r:embed="rId4"/>
          <a:srcRect t="-92506" b="-92506"/>
          <a:stretch>
            <a:fillRect/>
          </a:stretch>
        </p:blipFill>
        <p:spPr>
          <a:xfrm>
            <a:off x="457199" y="1122386"/>
            <a:ext cx="8062913" cy="3500071"/>
          </a:xfrm>
          <a:prstGeom prst="rect">
            <a:avLst/>
          </a:prstGeom>
        </p:spPr>
      </p:pic>
      <p:sp>
        <p:nvSpPr>
          <p:cNvPr id="11"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3"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78157154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hidden="1"/>
          <p:cNvSpPr>
            <a:spLocks noGrp="1"/>
          </p:cNvSpPr>
          <p:nvPr>
            <p:ph type="title"/>
          </p:nvPr>
        </p:nvSpPr>
        <p:spPr>
          <a:xfrm>
            <a:ext cx="5715000" cy="420624"/>
          </a:xfrm>
        </p:spPr>
        <p:txBody>
          <a:bodyPr wrap="none">
            <a:normAutofit/>
          </a:bodyPr>
          <a:lstStyle/>
          <a:p>
            <a:r>
              <a:rPr sz="2300"/>
              <a:t>Ótölusett mynd 20.14</a:t>
            </a:r>
          </a:p>
        </p:txBody>
      </p:sp>
      <p:sp>
        <p:nvSpPr>
          <p:cNvPr id="7" name="Figure Legend" hidden="1"/>
          <p:cNvSpPr>
            <a:spLocks noGrp="1"/>
          </p:cNvSpPr>
          <p:nvPr>
            <p:ph idx="13"/>
          </p:nvPr>
        </p:nvSpPr>
        <p:spPr/>
        <p:txBody>
          <a:bodyPr>
            <a:normAutofit/>
          </a:bodyPr>
          <a:lstStyle/>
          <a:p>
            <a:endParaRPr lang="en-US" sz="1600" dirty="0"/>
          </a:p>
        </p:txBody>
      </p:sp>
      <p:pic>
        <p:nvPicPr>
          <p:cNvPr id="10" name="Figure" descr="slide_0049_img_002.png"/>
          <p:cNvPicPr>
            <a:picLocks noChangeAspect="1"/>
          </p:cNvPicPr>
          <p:nvPr/>
        </p:nvPicPr>
        <p:blipFill>
          <a:blip r:embed="rId2"/>
          <a:srcRect t="-47973" b="-47973"/>
          <a:stretch>
            <a:fillRect/>
          </a:stretch>
        </p:blipFill>
        <p:spPr>
          <a:xfrm>
            <a:off x="457199" y="1122386"/>
            <a:ext cx="8062913" cy="3500071"/>
          </a:xfrm>
          <a:prstGeom prst="rect">
            <a:avLst/>
          </a:prstGeom>
        </p:spPr>
      </p:pic>
      <p:sp>
        <p:nvSpPr>
          <p:cNvPr id="11"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3"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416459989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hidden="1"/>
          <p:cNvSpPr>
            <a:spLocks noGrp="1"/>
          </p:cNvSpPr>
          <p:nvPr>
            <p:ph type="title"/>
          </p:nvPr>
        </p:nvSpPr>
        <p:spPr>
          <a:xfrm>
            <a:ext cx="5715000" cy="420624"/>
          </a:xfrm>
        </p:spPr>
        <p:txBody>
          <a:bodyPr wrap="none">
            <a:normAutofit/>
          </a:bodyPr>
          <a:lstStyle/>
          <a:p>
            <a:r>
              <a:rPr sz="2300"/>
              <a:t>Ótöluð mynd 20.15</a:t>
            </a:r>
          </a:p>
        </p:txBody>
      </p:sp>
      <p:sp>
        <p:nvSpPr>
          <p:cNvPr id="7" name="Figure Legend" hidden="1"/>
          <p:cNvSpPr>
            <a:spLocks noGrp="1"/>
          </p:cNvSpPr>
          <p:nvPr>
            <p:ph idx="13"/>
          </p:nvPr>
        </p:nvSpPr>
        <p:spPr/>
        <p:txBody>
          <a:bodyPr>
            <a:normAutofit/>
          </a:bodyPr>
          <a:lstStyle/>
          <a:p>
            <a:endParaRPr lang="en-US" sz="1600" dirty="0"/>
          </a:p>
        </p:txBody>
      </p:sp>
      <p:pic>
        <p:nvPicPr>
          <p:cNvPr id="10" name="Figure" descr="slide_0050_img_002.png"/>
          <p:cNvPicPr>
            <a:picLocks noChangeAspect="1"/>
          </p:cNvPicPr>
          <p:nvPr/>
        </p:nvPicPr>
        <p:blipFill>
          <a:blip r:embed="rId2"/>
          <a:srcRect l="-4224" r="-4224"/>
          <a:stretch>
            <a:fillRect/>
          </a:stretch>
        </p:blipFill>
        <p:spPr>
          <a:xfrm>
            <a:off x="457199" y="1122386"/>
            <a:ext cx="8062913" cy="3500071"/>
          </a:xfrm>
          <a:prstGeom prst="rect">
            <a:avLst/>
          </a:prstGeom>
        </p:spPr>
      </p:pic>
      <p:sp>
        <p:nvSpPr>
          <p:cNvPr id="11"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3"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5803112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ample Number"/>
          <p:cNvSpPr>
            <a:spLocks noGrp="1"/>
          </p:cNvSpPr>
          <p:nvPr>
            <p:ph type="title"/>
          </p:nvPr>
        </p:nvSpPr>
        <p:spPr>
          <a:xfrm>
            <a:off x="457199" y="365127"/>
            <a:ext cx="5715000" cy="424583"/>
          </a:xfrm>
        </p:spPr>
        <p:txBody>
          <a:bodyPr wrap="none">
            <a:normAutofit/>
          </a:bodyPr>
          <a:lstStyle/>
          <a:p>
            <a:r>
              <a:rPr sz="2300"/>
              <a:t>Dæmi 20.8</a:t>
            </a:r>
          </a:p>
        </p:txBody>
      </p:sp>
      <p:sp>
        <p:nvSpPr>
          <p:cNvPr id="7" name="Figure Legend" hidden="1"/>
          <p:cNvSpPr>
            <a:spLocks noGrp="1"/>
          </p:cNvSpPr>
          <p:nvPr>
            <p:ph idx="13"/>
          </p:nvPr>
        </p:nvSpPr>
        <p:spPr/>
        <p:txBody>
          <a:bodyPr>
            <a:normAutofit/>
          </a:bodyPr>
          <a:lstStyle/>
          <a:p>
            <a:endParaRPr lang="en-US" sz="1600" dirty="0"/>
          </a:p>
        </p:txBody>
      </p:sp>
      <p:pic>
        <p:nvPicPr>
          <p:cNvPr id="9" name="Figure" descr="A molecular structure of a hydrocarbon chain with a length of five C atoms is shown. The first C atom (from left to right) is bonded to three H atoms. The second C atom is bonded on one H atom and an O atom which is also bonded to an H atom. The O atom has two sets of electron dots. The third C atom is bonded to two H atoms. The fourth C atom is bonded to two H atoms. The fifth C atom is bonded to three H atoms. All bonds shown are single."/>
          <p:cNvPicPr>
            <a:picLocks noChangeAspect="1"/>
          </p:cNvPicPr>
          <p:nvPr/>
        </p:nvPicPr>
        <p:blipFill>
          <a:blip r:embed="rId2">
            <a:extLst>
              <a:ext uri="{28A0092B-C50C-407E-A947-70E740481C1C}">
                <a14:useLocalDpi xmlns:a14="http://schemas.microsoft.com/office/drawing/2010/main" val="0"/>
              </a:ext>
            </a:extLst>
          </a:blip>
          <a:srcRect t="-20540" b="-20540"/>
          <a:stretch>
            <a:fillRect/>
          </a:stretch>
        </p:blipFill>
        <p:spPr>
          <a:xfrm>
            <a:off x="457199" y="1122386"/>
            <a:ext cx="8062913" cy="3500071"/>
          </a:xfrm>
          <a:prstGeom prst="rect">
            <a:avLst/>
          </a:prstGeo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27092164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ample Number"/>
          <p:cNvSpPr>
            <a:spLocks noGrp="1"/>
          </p:cNvSpPr>
          <p:nvPr>
            <p:ph type="title"/>
          </p:nvPr>
        </p:nvSpPr>
        <p:spPr>
          <a:xfrm>
            <a:off x="457199" y="365127"/>
            <a:ext cx="5715000" cy="424583"/>
          </a:xfrm>
        </p:spPr>
        <p:txBody>
          <a:bodyPr wrap="none">
            <a:normAutofit/>
          </a:bodyPr>
          <a:lstStyle/>
          <a:p>
            <a:r>
              <a:rPr sz="2300"/>
              <a:t>Dæmi 20.8</a:t>
            </a:r>
          </a:p>
        </p:txBody>
      </p:sp>
      <p:sp>
        <p:nvSpPr>
          <p:cNvPr id="7" name="Figure Legend" hidden="1"/>
          <p:cNvSpPr>
            <a:spLocks noGrp="1"/>
          </p:cNvSpPr>
          <p:nvPr>
            <p:ph idx="13"/>
          </p:nvPr>
        </p:nvSpPr>
        <p:spPr/>
        <p:txBody>
          <a:bodyPr>
            <a:normAutofit/>
          </a:bodyPr>
          <a:lstStyle/>
          <a:p>
            <a:endParaRPr lang="en-US" sz="1600" dirty="0"/>
          </a:p>
        </p:txBody>
      </p:sp>
      <p:pic>
        <p:nvPicPr>
          <p:cNvPr id="10" name="Figure" descr="slide_0052_img_002.png"/>
          <p:cNvPicPr>
            <a:picLocks noChangeAspect="1"/>
          </p:cNvPicPr>
          <p:nvPr/>
        </p:nvPicPr>
        <p:blipFill>
          <a:blip r:embed="rId2"/>
          <a:srcRect t="-13550" b="-13550"/>
          <a:stretch>
            <a:fillRect/>
          </a:stretch>
        </p:blipFill>
        <p:spPr>
          <a:xfrm>
            <a:off x="457199" y="1122386"/>
            <a:ext cx="8062913" cy="3500071"/>
          </a:xfrm>
          <a:prstGeom prst="rect">
            <a:avLst/>
          </a:prstGeom>
        </p:spPr>
      </p:pic>
      <p:sp>
        <p:nvSpPr>
          <p:cNvPr id="11"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3"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57460604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hidden="1"/>
          <p:cNvSpPr>
            <a:spLocks noGrp="1"/>
          </p:cNvSpPr>
          <p:nvPr>
            <p:ph type="title"/>
          </p:nvPr>
        </p:nvSpPr>
        <p:spPr>
          <a:xfrm>
            <a:ext cx="5715000" cy="420624"/>
          </a:xfrm>
        </p:spPr>
        <p:txBody>
          <a:bodyPr wrap="none">
            <a:normAutofit/>
          </a:bodyPr>
          <a:lstStyle/>
          <a:p>
            <a:r>
              <a:rPr sz="2300"/>
              <a:t>Ótölusett mynd 20.16</a:t>
            </a:r>
          </a:p>
        </p:txBody>
      </p:sp>
      <p:sp>
        <p:nvSpPr>
          <p:cNvPr id="7" name="Figure Legend" hidden="1"/>
          <p:cNvSpPr>
            <a:spLocks noGrp="1"/>
          </p:cNvSpPr>
          <p:nvPr>
            <p:ph idx="13"/>
          </p:nvPr>
        </p:nvSpPr>
        <p:spPr/>
        <p:txBody>
          <a:bodyPr>
            <a:normAutofit/>
          </a:bodyPr>
          <a:lstStyle/>
          <a:p>
            <a:endParaRPr lang="en-US" sz="1600" dirty="0"/>
          </a:p>
        </p:txBody>
      </p:sp>
      <p:pic>
        <p:nvPicPr>
          <p:cNvPr id="9" name="Figure" descr="A molecular structure is shown with a red C H subscript 3 group bonded up and to the right to a red O atom. The O atom is bonded down and to the right to a C H subscript 2 group. The C H subscript 2 group is bonded up and to the right to a C H subscript 3 group."/>
          <p:cNvPicPr>
            <a:picLocks noChangeAspect="1"/>
          </p:cNvPicPr>
          <p:nvPr/>
        </p:nvPicPr>
        <p:blipFill>
          <a:blip r:embed="rId2">
            <a:extLst>
              <a:ext uri="{28A0092B-C50C-407E-A947-70E740481C1C}">
                <a14:useLocalDpi xmlns:a14="http://schemas.microsoft.com/office/drawing/2010/main" val="0"/>
              </a:ext>
            </a:extLst>
          </a:blip>
          <a:srcRect t="-63775" b="-63775"/>
          <a:stretch>
            <a:fillRect/>
          </a:stretch>
        </p:blipFill>
        <p:spPr>
          <a:xfrm>
            <a:off x="457199" y="1122386"/>
            <a:ext cx="8062913" cy="3500071"/>
          </a:xfrm>
          <a:prstGeom prst="rect">
            <a:avLst/>
          </a:prstGeo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32303170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ample Number"/>
          <p:cNvSpPr>
            <a:spLocks noGrp="1"/>
          </p:cNvSpPr>
          <p:nvPr>
            <p:ph type="title"/>
          </p:nvPr>
        </p:nvSpPr>
        <p:spPr>
          <a:xfrm>
            <a:off x="457199" y="365127"/>
            <a:ext cx="5715000" cy="424583"/>
          </a:xfrm>
        </p:spPr>
        <p:txBody>
          <a:bodyPr wrap="none">
            <a:normAutofit/>
          </a:bodyPr>
          <a:lstStyle/>
          <a:p>
            <a:r>
              <a:rPr sz="2300"/>
              <a:t>Dæmi 20.9</a:t>
            </a:r>
          </a:p>
        </p:txBody>
      </p:sp>
      <p:sp>
        <p:nvSpPr>
          <p:cNvPr id="7" name="Figure Legend" hidden="1"/>
          <p:cNvSpPr>
            <a:spLocks noGrp="1"/>
          </p:cNvSpPr>
          <p:nvPr>
            <p:ph idx="13"/>
          </p:nvPr>
        </p:nvSpPr>
        <p:spPr/>
        <p:txBody>
          <a:bodyPr>
            <a:normAutofit/>
          </a:bodyPr>
          <a:lstStyle/>
          <a:p>
            <a:endParaRPr lang="en-US" sz="1600" dirty="0"/>
          </a:p>
        </p:txBody>
      </p:sp>
      <p:pic>
        <p:nvPicPr>
          <p:cNvPr id="9" name="Figure" descr="A molecular structure shows a C H subscript 3 group bonded down and to the right to a C H subscript 2 group. The C H subscript 2 group is bonded up and to the right to an O atom. The O atom is bonded down and to the right to a C H subscript 2 group. The C H subscript 2 group is bonded up and to the right to a C H subscript 3 group."/>
          <p:cNvPicPr>
            <a:picLocks noChangeAspect="1"/>
          </p:cNvPicPr>
          <p:nvPr/>
        </p:nvPicPr>
        <p:blipFill>
          <a:blip r:embed="rId2">
            <a:extLst>
              <a:ext uri="{28A0092B-C50C-407E-A947-70E740481C1C}">
                <a14:useLocalDpi xmlns:a14="http://schemas.microsoft.com/office/drawing/2010/main" val="0"/>
              </a:ext>
            </a:extLst>
          </a:blip>
          <a:srcRect t="-60220" b="-60220"/>
          <a:stretch>
            <a:fillRect/>
          </a:stretch>
        </p:blipFill>
        <p:spPr>
          <a:xfrm>
            <a:off x="457199" y="1122386"/>
            <a:ext cx="8062913" cy="3500071"/>
          </a:xfrm>
          <a:prstGeom prst="rect">
            <a:avLst/>
          </a:prstGeo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52721201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ample Number"/>
          <p:cNvSpPr>
            <a:spLocks noGrp="1"/>
          </p:cNvSpPr>
          <p:nvPr>
            <p:ph type="title"/>
          </p:nvPr>
        </p:nvSpPr>
        <p:spPr>
          <a:xfrm>
            <a:off x="457199" y="365127"/>
            <a:ext cx="5715000" cy="424583"/>
          </a:xfrm>
        </p:spPr>
        <p:txBody>
          <a:bodyPr wrap="none">
            <a:normAutofit/>
          </a:bodyPr>
          <a:lstStyle/>
          <a:p>
            <a:r>
              <a:rPr sz="2300"/>
              <a:t>Dæmi 20.9</a:t>
            </a:r>
          </a:p>
        </p:txBody>
      </p:sp>
      <p:sp>
        <p:nvSpPr>
          <p:cNvPr id="7" name="Figure Legend" hidden="1"/>
          <p:cNvSpPr>
            <a:spLocks noGrp="1"/>
          </p:cNvSpPr>
          <p:nvPr>
            <p:ph idx="13"/>
          </p:nvPr>
        </p:nvSpPr>
        <p:spPr/>
        <p:txBody>
          <a:bodyPr>
            <a:normAutofit/>
          </a:bodyPr>
          <a:lstStyle/>
          <a:p>
            <a:endParaRPr lang="en-US" sz="1600" dirty="0"/>
          </a:p>
        </p:txBody>
      </p:sp>
      <p:pic>
        <p:nvPicPr>
          <p:cNvPr id="9" name="Figure" descr="A molecular structure shows a C H subscript 3 group bonded up and to the right to an O atom. The O atom is bonded down and to the right to a C H group. The C H group is bonded up and to the right to a C H subscript 3 group. The C H group is also bonded down and to the right to another C H subscript 3 group."/>
          <p:cNvPicPr>
            <a:picLocks noChangeAspect="1"/>
          </p:cNvPicPr>
          <p:nvPr/>
        </p:nvPicPr>
        <p:blipFill>
          <a:blip r:embed="rId2">
            <a:extLst>
              <a:ext uri="{28A0092B-C50C-407E-A947-70E740481C1C}">
                <a14:useLocalDpi xmlns:a14="http://schemas.microsoft.com/office/drawing/2010/main" val="0"/>
              </a:ext>
            </a:extLst>
          </a:blip>
          <a:srcRect t="-11878" b="-11878"/>
          <a:stretch>
            <a:fillRect/>
          </a:stretch>
        </p:blipFill>
        <p:spPr>
          <a:xfrm>
            <a:off x="457199" y="1122386"/>
            <a:ext cx="8062913" cy="3500071"/>
          </a:xfrm>
          <a:prstGeom prst="rect">
            <a:avLst/>
          </a:prstGeo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413625908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hidden="1"/>
          <p:cNvSpPr>
            <a:spLocks noGrp="1"/>
          </p:cNvSpPr>
          <p:nvPr>
            <p:ph type="title"/>
          </p:nvPr>
        </p:nvSpPr>
        <p:spPr>
          <a:xfrm>
            <a:ext cx="5715000" cy="420624"/>
          </a:xfrm>
        </p:spPr>
        <p:txBody>
          <a:bodyPr wrap="none">
            <a:normAutofit/>
          </a:bodyPr>
          <a:lstStyle/>
          <a:p>
            <a:r>
              <a:rPr sz="2300"/>
              <a:t>ÓTÖLUÐ MYND 20.17</a:t>
            </a:r>
          </a:p>
        </p:txBody>
      </p:sp>
      <p:sp>
        <p:nvSpPr>
          <p:cNvPr id="7" name="Figure Legend" hidden="1"/>
          <p:cNvSpPr>
            <a:spLocks noGrp="1"/>
          </p:cNvSpPr>
          <p:nvPr>
            <p:ph idx="13"/>
          </p:nvPr>
        </p:nvSpPr>
        <p:spPr/>
        <p:txBody>
          <a:bodyPr>
            <a:normAutofit/>
          </a:bodyPr>
          <a:lstStyle/>
          <a:p>
            <a:endParaRPr lang="en-US" sz="1600" dirty="0"/>
          </a:p>
        </p:txBody>
      </p:sp>
      <p:pic>
        <p:nvPicPr>
          <p:cNvPr id="10" name="Figure" descr="slide_0056_img_002.png"/>
          <p:cNvPicPr>
            <a:picLocks noChangeAspect="1"/>
          </p:cNvPicPr>
          <p:nvPr/>
        </p:nvPicPr>
        <p:blipFill>
          <a:blip r:embed="rId2"/>
          <a:srcRect t="-95444" b="-95444"/>
          <a:stretch>
            <a:fillRect/>
          </a:stretch>
        </p:blipFill>
        <p:spPr>
          <a:xfrm>
            <a:off x="457199" y="1122386"/>
            <a:ext cx="8062913" cy="3500071"/>
          </a:xfrm>
          <a:prstGeom prst="rect">
            <a:avLst/>
          </a:prstGeom>
        </p:spPr>
      </p:pic>
      <p:sp>
        <p:nvSpPr>
          <p:cNvPr id="11"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3"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02232426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199" y="365127"/>
            <a:ext cx="5715000" cy="424583"/>
          </a:xfrm>
        </p:spPr>
        <p:txBody>
          <a:bodyPr wrap="none">
            <a:normAutofit/>
          </a:bodyPr>
          <a:lstStyle/>
          <a:p>
            <a:r>
              <a:rPr sz="2300"/>
              <a:t>Mynd 20.12</a:t>
            </a:r>
          </a:p>
        </p:txBody>
      </p:sp>
      <p:sp>
        <p:nvSpPr>
          <p:cNvPr id="7" name="Figure Legend"/>
          <p:cNvSpPr>
            <a:spLocks noGrp="1"/>
          </p:cNvSpPr>
          <p:nvPr>
            <p:ph idx="13"/>
          </p:nvPr>
        </p:nvSpPr>
        <p:spPr>
          <a:xfrm>
            <a:off x="457199" y="4918365"/>
            <a:ext cx="8058151" cy="1271731"/>
          </a:xfrm>
        </p:spPr>
        <p:txBody>
          <a:bodyPr>
            <a:normAutofit/>
          </a:bodyPr>
          <a:lstStyle/>
          <a:p>
            <a:r>
              <a:rPr/>
              <a:t>Myndirnar sýna sameindabyggingar frúktósa, fimm kolefna einsykru, og laktósa, tvísykru sem samanstendur af tveimur sex kolefna sykrum sem eru hverfur.</a:t>
            </a:r>
          </a:p>
        </p:txBody>
      </p:sp>
      <p:pic>
        <p:nvPicPr>
          <p:cNvPr id="10" name="Figure" descr="slide_0057_img_002.png"/>
          <p:cNvPicPr>
            <a:picLocks noChangeAspect="1"/>
          </p:cNvPicPr>
          <p:nvPr/>
        </p:nvPicPr>
        <p:blipFill>
          <a:blip r:embed="rId2"/>
          <a:srcRect l="-22469" r="-22469"/>
          <a:stretch>
            <a:fillRect/>
          </a:stretch>
        </p:blipFill>
        <p:spPr>
          <a:xfrm>
            <a:off x="457199" y="1122386"/>
            <a:ext cx="8062913" cy="3500071"/>
          </a:xfrm>
          <a:prstGeom prst="rect">
            <a:avLst/>
          </a:prstGeom>
        </p:spPr>
      </p:pic>
      <p:sp>
        <p:nvSpPr>
          <p:cNvPr id="11"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3"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54321768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199" y="365127"/>
            <a:ext cx="5715000" cy="424583"/>
          </a:xfrm>
        </p:spPr>
        <p:txBody>
          <a:bodyPr wrap="none">
            <a:normAutofit/>
          </a:bodyPr>
          <a:lstStyle/>
          <a:p>
            <a:r>
              <a:rPr sz="2300"/>
              <a:t>Mynd 20.13</a:t>
            </a:r>
          </a:p>
        </p:txBody>
      </p:sp>
      <p:sp>
        <p:nvSpPr>
          <p:cNvPr id="7" name="Figure Legend"/>
          <p:cNvSpPr>
            <a:spLocks noGrp="1"/>
          </p:cNvSpPr>
          <p:nvPr>
            <p:ph idx="13"/>
          </p:nvPr>
        </p:nvSpPr>
        <p:spPr>
          <a:xfrm>
            <a:off x="457199" y="5344732"/>
            <a:ext cx="8058151" cy="845364"/>
          </a:xfrm>
        </p:spPr>
        <p:txBody>
          <a:bodyPr wrap="square">
            <a:normAutofit/>
          </a:bodyPr>
          <a:lstStyle/>
          <a:p>
            <a:pPr>
              <a:spcBef>
                <a:spcPts val="0"/>
              </a:spcBef>
              <a:spcAft>
                <a:spcPts val="0"/>
              </a:spcAft>
            </a:pPr>
            <a:r>
              <a:rPr sz="1500"/>
              <a:t>Sykursýki er sjúkdómur sem einkennist af háum styrk glúkósa í blóði. Meðferð við sykursýki felur í sér lífsstílsbreytingar, eftirlit með blóðsykri og stundum insúlínsprautur. (mynd: „Blausen Medical Communications“/Wikimedia Commons)</a:t>
            </a:r>
          </a:p>
        </p:txBody>
      </p:sp>
      <p:pic>
        <p:nvPicPr>
          <p:cNvPr id="2051" name="Picture 2" descr="slide_0058_img_002.png"/>
          <p:cNvPicPr>
            <a:picLocks noChangeAspect="1"/>
          </p:cNvPicPr>
          <p:nvPr/>
        </p:nvPicPr>
        <p:blipFill>
          <a:blip r:embed="rId2"/>
          <a:srcRect/>
          <a:stretch>
            <a:fillRect/>
          </a:stretch>
        </p:blipFill>
        <p:spPr>
          <a:xfrm>
            <a:off x="1776612" y="946128"/>
            <a:ext cx="5512829" cy="4134622"/>
          </a:xfrm>
          <a:prstGeom prst="rect">
            <a:avLst/>
          </a:prstGeom>
        </p:spPr>
      </p:pic>
      <p:sp>
        <p:nvSpPr>
          <p:cNvPr id="2052"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53"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2054"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22496683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Námsmarkmið</a:t>
            </a:r>
          </a:p>
        </p:txBody>
      </p:sp>
      <p:sp>
        <p:nvSpPr>
          <p:cNvPr id="3" name="Content Placeholder 2"/>
          <p:cNvSpPr>
            <a:spLocks noGrp="1"/>
          </p:cNvSpPr>
          <p:nvPr>
            <p:ph idx="1"/>
          </p:nvPr>
        </p:nvSpPr>
        <p:spPr/>
        <p:txBody>
          <a:bodyPr/>
          <a:lstStyle/>
          <a:p>
            <a:r>
              <a:rPr/>
              <a:t>20.3 Aldehýð, ketón, karboxýlsýrur og esterar</a:t>
            </a:r>
          </a:p>
          <a:p>
            <a:pPr lvl="1"/>
            <a:r>
              <a:rPr/>
              <a:t>Lýsa byggingu og eiginleikum aldehýða, ketóna, karboxýlsýra og estera</a:t>
            </a:r>
          </a:p>
        </p:txBody>
      </p:sp>
      <p:sp>
        <p:nvSpPr>
          <p:cNvPr id="4" name="Content Placeholder 3"/>
          <p:cNvSpPr>
            <a:spLocks noGrp="1"/>
          </p:cNvSpPr>
          <p:nvPr>
            <p:ph idx="13"/>
          </p:nvPr>
        </p:nvSpPr>
        <p:spPr/>
        <p:txBody>
          <a:bodyPr/>
          <a:lstStyle/>
          <a:p>
            <a:endParaRPr lang="en-US"/>
          </a:p>
        </p:txBody>
      </p:sp>
      <p:sp>
        <p:nvSpPr>
          <p:cNvPr id="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45525533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hidden="1"/>
          <p:cNvSpPr>
            <a:spLocks noGrp="1"/>
          </p:cNvSpPr>
          <p:nvPr>
            <p:ph type="title"/>
          </p:nvPr>
        </p:nvSpPr>
        <p:spPr>
          <a:xfrm>
            <a:ext cx="5715000" cy="420624"/>
          </a:xfrm>
        </p:spPr>
        <p:txBody>
          <a:bodyPr wrap="none">
            <a:normAutofit/>
          </a:bodyPr>
          <a:lstStyle/>
          <a:p>
            <a:r>
              <a:rPr sz="2300"/>
              <a:t>Ótölusett mynd 20.18</a:t>
            </a:r>
          </a:p>
        </p:txBody>
      </p:sp>
      <p:sp>
        <p:nvSpPr>
          <p:cNvPr id="7" name="Figure Legend" hidden="1"/>
          <p:cNvSpPr>
            <a:spLocks noGrp="1"/>
          </p:cNvSpPr>
          <p:nvPr>
            <p:ph idx="13"/>
          </p:nvPr>
        </p:nvSpPr>
        <p:spPr/>
        <p:txBody>
          <a:bodyPr>
            <a:normAutofit/>
          </a:bodyPr>
          <a:lstStyle/>
          <a:p>
            <a:endParaRPr lang="en-US" sz="1600" dirty="0"/>
          </a:p>
        </p:txBody>
      </p:sp>
      <p:pic>
        <p:nvPicPr>
          <p:cNvPr id="9" name="Figure" descr="A C atom is shown with dashes appearing to the left and right. An O atom is double bonded above the C atom."/>
          <p:cNvPicPr>
            <a:picLocks noChangeAspect="1"/>
          </p:cNvPicPr>
          <p:nvPr/>
        </p:nvPicPr>
        <p:blipFill>
          <a:blip r:embed="rId2">
            <a:extLst>
              <a:ext uri="{28A0092B-C50C-407E-A947-70E740481C1C}">
                <a14:useLocalDpi xmlns:a14="http://schemas.microsoft.com/office/drawing/2010/main" val="0"/>
              </a:ext>
            </a:extLst>
          </a:blip>
          <a:srcRect t="-27655" b="-27655"/>
          <a:stretch>
            <a:fillRect/>
          </a:stretch>
        </p:blipFill>
        <p:spPr>
          <a:xfrm>
            <a:off x="457199" y="1122386"/>
            <a:ext cx="8062913" cy="3500071"/>
          </a:xfrm>
          <a:prstGeom prst="rect">
            <a:avLst/>
          </a:prstGeo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07352498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hidden="1"/>
          <p:cNvSpPr>
            <a:spLocks noGrp="1"/>
          </p:cNvSpPr>
          <p:nvPr>
            <p:ph type="title"/>
          </p:nvPr>
        </p:nvSpPr>
        <p:spPr>
          <a:xfrm>
            <a:ext cx="5715000" cy="420624"/>
          </a:xfrm>
        </p:spPr>
        <p:txBody>
          <a:bodyPr wrap="none">
            <a:normAutofit/>
          </a:bodyPr>
          <a:lstStyle/>
          <a:p>
            <a:r>
              <a:rPr sz="2300"/>
              <a:t>MYND 20.19</a:t>
            </a:r>
          </a:p>
        </p:txBody>
      </p:sp>
      <p:sp>
        <p:nvSpPr>
          <p:cNvPr id="7" name="Figure Legend" hidden="1"/>
          <p:cNvSpPr>
            <a:spLocks noGrp="1"/>
          </p:cNvSpPr>
          <p:nvPr>
            <p:ph idx="13"/>
          </p:nvPr>
        </p:nvSpPr>
        <p:spPr/>
        <p:txBody>
          <a:bodyPr>
            <a:normAutofit/>
          </a:bodyPr>
          <a:lstStyle/>
          <a:p>
            <a:endParaRPr lang="en-US" sz="1600" dirty="0"/>
          </a:p>
        </p:txBody>
      </p:sp>
      <p:pic>
        <p:nvPicPr>
          <p:cNvPr id="10" name="Figure" descr="slide_0061_img_002.png"/>
          <p:cNvPicPr>
            <a:picLocks noChangeAspect="1"/>
          </p:cNvPicPr>
          <p:nvPr/>
        </p:nvPicPr>
        <p:blipFill>
          <a:blip r:embed="rId4"/>
          <a:srcRect t="-33480" b="-33480"/>
          <a:stretch>
            <a:fillRect/>
          </a:stretch>
        </p:blipFill>
        <p:spPr>
          <a:xfrm>
            <a:off x="457199" y="1122386"/>
            <a:ext cx="8062913" cy="3500071"/>
          </a:xfrm>
          <a:prstGeom prst="rect">
            <a:avLst/>
          </a:prstGeom>
        </p:spPr>
      </p:pic>
      <p:sp>
        <p:nvSpPr>
          <p:cNvPr id="11"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3"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33331354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hidden="1"/>
          <p:cNvSpPr>
            <a:spLocks noGrp="1"/>
          </p:cNvSpPr>
          <p:nvPr>
            <p:ph type="title"/>
          </p:nvPr>
        </p:nvSpPr>
        <p:spPr>
          <a:xfrm>
            <a:ext cx="5715000" cy="420624"/>
          </a:xfrm>
        </p:spPr>
        <p:txBody>
          <a:bodyPr wrap="none">
            <a:normAutofit/>
          </a:bodyPr>
          <a:lstStyle/>
          <a:p>
            <a:r>
              <a:rPr sz="2300"/>
              <a:t>ÓTÖLUÐ MYND 20.20</a:t>
            </a:r>
          </a:p>
        </p:txBody>
      </p:sp>
      <p:sp>
        <p:nvSpPr>
          <p:cNvPr id="7" name="Figure Legend" hidden="1"/>
          <p:cNvSpPr>
            <a:spLocks noGrp="1"/>
          </p:cNvSpPr>
          <p:nvPr>
            <p:ph idx="13"/>
          </p:nvPr>
        </p:nvSpPr>
        <p:spPr/>
        <p:txBody>
          <a:bodyPr>
            <a:normAutofit/>
          </a:bodyPr>
          <a:lstStyle/>
          <a:p>
            <a:endParaRPr lang="en-US" sz="1600" dirty="0"/>
          </a:p>
        </p:txBody>
      </p:sp>
      <p:pic>
        <p:nvPicPr>
          <p:cNvPr id="10" name="Figure" descr="slide_0062_img_002.png"/>
          <p:cNvPicPr>
            <a:picLocks noChangeAspect="1"/>
          </p:cNvPicPr>
          <p:nvPr/>
        </p:nvPicPr>
        <p:blipFill>
          <a:blip r:embed="rId2"/>
          <a:srcRect t="-27655" b="-27655"/>
          <a:stretch>
            <a:fillRect/>
          </a:stretch>
        </p:blipFill>
        <p:spPr>
          <a:xfrm>
            <a:off x="457199" y="1122386"/>
            <a:ext cx="8062913" cy="3500071"/>
          </a:xfrm>
          <a:prstGeom prst="rect">
            <a:avLst/>
          </a:prstGeom>
        </p:spPr>
      </p:pic>
      <p:sp>
        <p:nvSpPr>
          <p:cNvPr id="11"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3"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93455835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hidden="1"/>
          <p:cNvSpPr>
            <a:spLocks noGrp="1"/>
          </p:cNvSpPr>
          <p:nvPr>
            <p:ph type="title"/>
          </p:nvPr>
        </p:nvSpPr>
        <p:spPr>
          <a:xfrm>
            <a:ext cx="5715000" cy="420624"/>
          </a:xfrm>
        </p:spPr>
        <p:txBody>
          <a:bodyPr wrap="none">
            <a:normAutofit/>
          </a:bodyPr>
          <a:lstStyle/>
          <a:p>
            <a:r>
              <a:rPr sz="2300"/>
              <a:t>MYND 20.21</a:t>
            </a:r>
          </a:p>
        </p:txBody>
      </p:sp>
      <p:sp>
        <p:nvSpPr>
          <p:cNvPr id="7" name="Figure Legend" hidden="1"/>
          <p:cNvSpPr>
            <a:spLocks noGrp="1"/>
          </p:cNvSpPr>
          <p:nvPr>
            <p:ph idx="13"/>
          </p:nvPr>
        </p:nvSpPr>
        <p:spPr/>
        <p:txBody>
          <a:bodyPr>
            <a:normAutofit/>
          </a:bodyPr>
          <a:lstStyle/>
          <a:p>
            <a:endParaRPr lang="en-US" sz="1600" dirty="0"/>
          </a:p>
        </p:txBody>
      </p:sp>
      <p:pic>
        <p:nvPicPr>
          <p:cNvPr id="10" name="Figure" descr="slide_0063_img_002.png"/>
          <p:cNvPicPr>
            <a:picLocks noChangeAspect="1"/>
          </p:cNvPicPr>
          <p:nvPr/>
        </p:nvPicPr>
        <p:blipFill>
          <a:blip r:embed="rId2"/>
          <a:srcRect t="-4471" b="-4471"/>
          <a:stretch>
            <a:fillRect/>
          </a:stretch>
        </p:blipFill>
        <p:spPr>
          <a:xfrm>
            <a:off x="457199" y="1122386"/>
            <a:ext cx="8062913" cy="3500071"/>
          </a:xfrm>
          <a:prstGeom prst="rect">
            <a:avLst/>
          </a:prstGeom>
        </p:spPr>
      </p:pic>
      <p:sp>
        <p:nvSpPr>
          <p:cNvPr id="11"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3"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41272782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199" y="365127"/>
            <a:ext cx="5715000" cy="424583"/>
          </a:xfrm>
        </p:spPr>
        <p:txBody>
          <a:bodyPr wrap="none">
            <a:normAutofit/>
          </a:bodyPr>
          <a:lstStyle/>
          <a:p>
            <a:r>
              <a:rPr sz="2300"/>
              <a:t>Mynd 20.14</a:t>
            </a:r>
          </a:p>
        </p:txBody>
      </p:sp>
      <p:sp>
        <p:nvSpPr>
          <p:cNvPr id="7" name="Figure Legend"/>
          <p:cNvSpPr>
            <a:spLocks noGrp="1"/>
          </p:cNvSpPr>
          <p:nvPr>
            <p:ph idx="13"/>
          </p:nvPr>
        </p:nvSpPr>
        <p:spPr>
          <a:xfrm>
            <a:off x="457199" y="4918365"/>
            <a:ext cx="8058151" cy="1271731"/>
          </a:xfrm>
        </p:spPr>
        <p:txBody>
          <a:bodyPr>
            <a:normAutofit/>
          </a:bodyPr>
          <a:lstStyle/>
          <a:p>
            <a:r>
              <a:rPr/>
              <a:t>Karbónýlhópurinn er skautaður og rúmfræði tengjanna umhverfis miðjukolefnið er þríhyrnd slétt.</a:t>
            </a:r>
            <a:endParaRPr lang="en-US" sz="1600" dirty="0"/>
          </a:p>
        </p:txBody>
      </p:sp>
      <p:pic>
        <p:nvPicPr>
          <p:cNvPr id="10" name="Figure" descr="slide_0064_img_002.png"/>
          <p:cNvPicPr>
            <a:picLocks noChangeAspect="1"/>
          </p:cNvPicPr>
          <p:nvPr/>
        </p:nvPicPr>
        <p:blipFill>
          <a:blip r:embed="rId2"/>
          <a:srcRect t="-10291" b="-10291"/>
          <a:stretch>
            <a:fillRect/>
          </a:stretch>
        </p:blipFill>
        <p:spPr>
          <a:xfrm>
            <a:off x="457199" y="1122386"/>
            <a:ext cx="8062913" cy="3500071"/>
          </a:xfrm>
          <a:prstGeom prst="rect">
            <a:avLst/>
          </a:prstGeom>
        </p:spPr>
      </p:pic>
      <p:sp>
        <p:nvSpPr>
          <p:cNvPr id="11"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3"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87380015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hidden="1"/>
          <p:cNvSpPr>
            <a:spLocks noGrp="1"/>
          </p:cNvSpPr>
          <p:nvPr>
            <p:ph type="title"/>
          </p:nvPr>
        </p:nvSpPr>
        <p:spPr>
          <a:xfrm>
            <a:ext cx="5715000" cy="420624"/>
          </a:xfrm>
        </p:spPr>
        <p:txBody>
          <a:bodyPr wrap="none">
            <a:normAutofit/>
          </a:bodyPr>
          <a:lstStyle/>
          <a:p>
            <a:r>
              <a:rPr sz="2300"/>
              <a:t>Ótölusett mynd 20.22</a:t>
            </a:r>
          </a:p>
        </p:txBody>
      </p:sp>
      <p:sp>
        <p:nvSpPr>
          <p:cNvPr id="7" name="Figure Legend" hidden="1"/>
          <p:cNvSpPr>
            <a:spLocks noGrp="1"/>
          </p:cNvSpPr>
          <p:nvPr>
            <p:ph idx="13"/>
          </p:nvPr>
        </p:nvSpPr>
        <p:spPr/>
        <p:txBody>
          <a:bodyPr>
            <a:normAutofit/>
          </a:bodyPr>
          <a:lstStyle/>
          <a:p>
            <a:endParaRPr lang="en-US" sz="1600" dirty="0"/>
          </a:p>
        </p:txBody>
      </p:sp>
      <p:pic>
        <p:nvPicPr>
          <p:cNvPr id="10" name="Figure" descr="slide_0065_img_002.png"/>
          <p:cNvPicPr>
            <a:picLocks noChangeAspect="1"/>
          </p:cNvPicPr>
          <p:nvPr/>
        </p:nvPicPr>
        <p:blipFill>
          <a:blip r:embed="rId5"/>
          <a:srcRect t="-28378" b="-28378"/>
          <a:stretch>
            <a:fillRect/>
          </a:stretch>
        </p:blipFill>
        <p:spPr>
          <a:xfrm>
            <a:off x="457199" y="1122386"/>
            <a:ext cx="8062913" cy="3500071"/>
          </a:xfrm>
          <a:prstGeom prst="rect">
            <a:avLst/>
          </a:prstGeom>
        </p:spPr>
      </p:pic>
      <p:sp>
        <p:nvSpPr>
          <p:cNvPr id="11"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3"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45649516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ample Number"/>
          <p:cNvSpPr>
            <a:spLocks noGrp="1"/>
          </p:cNvSpPr>
          <p:nvPr>
            <p:ph type="title"/>
          </p:nvPr>
        </p:nvSpPr>
        <p:spPr>
          <a:xfrm>
            <a:off x="457199" y="365127"/>
            <a:ext cx="5715000" cy="424583"/>
          </a:xfrm>
        </p:spPr>
        <p:txBody>
          <a:bodyPr wrap="none">
            <a:normAutofit/>
          </a:bodyPr>
          <a:lstStyle/>
          <a:p>
            <a:r>
              <a:rPr sz="2300"/>
              <a:t>Dæmi 20.10</a:t>
            </a:r>
          </a:p>
        </p:txBody>
      </p:sp>
      <p:sp>
        <p:nvSpPr>
          <p:cNvPr id="7" name="Figure Legend" hidden="1"/>
          <p:cNvSpPr>
            <a:spLocks noGrp="1"/>
          </p:cNvSpPr>
          <p:nvPr>
            <p:ph idx="13"/>
          </p:nvPr>
        </p:nvSpPr>
        <p:spPr/>
        <p:txBody>
          <a:bodyPr>
            <a:normAutofit/>
          </a:bodyPr>
          <a:lstStyle/>
          <a:p>
            <a:endParaRPr lang="en-US" sz="1600" dirty="0"/>
          </a:p>
        </p:txBody>
      </p:sp>
      <p:pic>
        <p:nvPicPr>
          <p:cNvPr id="1026" name="Picture 2" descr="A molecular structure is shown. A C H subscript 3 group is bonded up and to the right to a C H subscript 2 group. Bonded to the C H subscript 2 group down and to the right is an O H grou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5218" y="1887481"/>
            <a:ext cx="7880132" cy="1599599"/>
          </a:xfrm>
          <a:prstGeom prst="rect">
            <a:avLst/>
          </a:prstGeom>
          <a:noFill/>
          <a:extLst>
            <a:ext uri="{909E8E84-426E-40DD-AFC4-6F175D3DCCD1}">
              <a14:hiddenFill xmlns:a14="http://schemas.microsoft.com/office/drawing/2010/main">
                <a:solidFill>
                  <a:srgbClr val="FFFFFF"/>
                </a:solidFill>
              </a14:hiddenFill>
            </a:ext>
          </a:extLst>
        </p:spPr>
      </p:pic>
      <p:sp>
        <p:nvSpPr>
          <p:cNvPr id="1027"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28"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029"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96380277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ample Number"/>
          <p:cNvSpPr>
            <a:spLocks noGrp="1"/>
          </p:cNvSpPr>
          <p:nvPr>
            <p:ph type="title"/>
          </p:nvPr>
        </p:nvSpPr>
        <p:spPr>
          <a:xfrm>
            <a:off x="457199" y="365127"/>
            <a:ext cx="5715000" cy="424583"/>
          </a:xfrm>
        </p:spPr>
        <p:txBody>
          <a:bodyPr wrap="none">
            <a:normAutofit/>
          </a:bodyPr>
          <a:lstStyle/>
          <a:p>
            <a:r>
              <a:rPr sz="2300"/>
              <a:t>Sýnidæmi 20.10</a:t>
            </a:r>
          </a:p>
        </p:txBody>
      </p:sp>
      <p:sp>
        <p:nvSpPr>
          <p:cNvPr id="7" name="Figure Legend" hidden="1"/>
          <p:cNvSpPr>
            <a:spLocks noGrp="1"/>
          </p:cNvSpPr>
          <p:nvPr>
            <p:ph idx="13"/>
          </p:nvPr>
        </p:nvSpPr>
        <p:spPr/>
        <p:txBody>
          <a:bodyPr>
            <a:normAutofit/>
          </a:bodyPr>
          <a:lstStyle/>
          <a:p>
            <a:endParaRPr lang="en-US" sz="1600" dirty="0"/>
          </a:p>
        </p:txBody>
      </p:sp>
      <p:pic>
        <p:nvPicPr>
          <p:cNvPr id="10" name="Figure" descr="slide_0067_img_002.png"/>
          <p:cNvPicPr>
            <a:picLocks noChangeAspect="1"/>
          </p:cNvPicPr>
          <p:nvPr/>
        </p:nvPicPr>
        <p:blipFill>
          <a:blip r:embed="rId2"/>
          <a:srcRect t="-32024" b="-32024"/>
          <a:stretch>
            <a:fillRect/>
          </a:stretch>
        </p:blipFill>
        <p:spPr>
          <a:xfrm>
            <a:off x="457199" y="1122386"/>
            <a:ext cx="8062913" cy="3500071"/>
          </a:xfrm>
          <a:prstGeom prst="rect">
            <a:avLst/>
          </a:prstGeom>
        </p:spPr>
      </p:pic>
      <p:sp>
        <p:nvSpPr>
          <p:cNvPr id="11"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3"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57293104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hidden="1"/>
          <p:cNvSpPr>
            <a:spLocks noGrp="1"/>
          </p:cNvSpPr>
          <p:nvPr>
            <p:ph type="title"/>
          </p:nvPr>
        </p:nvSpPr>
        <p:spPr>
          <a:xfrm>
            <a:ext cx="5715000" cy="420624"/>
          </a:xfrm>
        </p:spPr>
        <p:txBody>
          <a:bodyPr wrap="none">
            <a:normAutofit/>
          </a:bodyPr>
          <a:lstStyle/>
          <a:p>
            <a:r>
              <a:rPr sz="2300"/>
              <a:t>Ótölusett mynd 20.23</a:t>
            </a:r>
          </a:p>
        </p:txBody>
      </p:sp>
      <p:sp>
        <p:nvSpPr>
          <p:cNvPr id="7" name="Figure Legend" hidden="1"/>
          <p:cNvSpPr>
            <a:spLocks noGrp="1"/>
          </p:cNvSpPr>
          <p:nvPr>
            <p:ph idx="13"/>
          </p:nvPr>
        </p:nvSpPr>
        <p:spPr/>
        <p:txBody>
          <a:bodyPr>
            <a:normAutofit/>
          </a:bodyPr>
          <a:lstStyle/>
          <a:p>
            <a:endParaRPr lang="en-US" sz="1600" dirty="0"/>
          </a:p>
        </p:txBody>
      </p:sp>
      <p:pic>
        <p:nvPicPr>
          <p:cNvPr id="10" name="Figure" descr="slide_0068_img_002.png"/>
          <p:cNvPicPr>
            <a:picLocks noChangeAspect="1"/>
          </p:cNvPicPr>
          <p:nvPr/>
        </p:nvPicPr>
        <p:blipFill>
          <a:blip r:embed="rId4"/>
          <a:srcRect t="-92506" b="-92506"/>
          <a:stretch>
            <a:fillRect/>
          </a:stretch>
        </p:blipFill>
        <p:spPr>
          <a:xfrm>
            <a:off x="457199" y="1122386"/>
            <a:ext cx="8062913" cy="3500071"/>
          </a:xfrm>
          <a:prstGeom prst="rect">
            <a:avLst/>
          </a:prstGeom>
        </p:spPr>
      </p:pic>
      <p:sp>
        <p:nvSpPr>
          <p:cNvPr id="11"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3"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4087751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hidden="1"/>
          <p:cNvSpPr>
            <a:spLocks noGrp="1"/>
          </p:cNvSpPr>
          <p:nvPr>
            <p:ph type="title"/>
          </p:nvPr>
        </p:nvSpPr>
        <p:spPr>
          <a:xfrm>
            <a:ext cx="5715000" cy="420624"/>
          </a:xfrm>
        </p:spPr>
        <p:txBody>
          <a:bodyPr wrap="none">
            <a:normAutofit/>
          </a:bodyPr>
          <a:lstStyle/>
          <a:p>
            <a:r>
              <a:rPr sz="2300"/>
              <a:t>Mynd 20.24</a:t>
            </a:r>
          </a:p>
        </p:txBody>
      </p:sp>
      <p:sp>
        <p:nvSpPr>
          <p:cNvPr id="7" name="Figure Legend" hidden="1"/>
          <p:cNvSpPr>
            <a:spLocks noGrp="1"/>
          </p:cNvSpPr>
          <p:nvPr>
            <p:ph idx="13"/>
          </p:nvPr>
        </p:nvSpPr>
        <p:spPr/>
        <p:txBody>
          <a:bodyPr>
            <a:normAutofit/>
          </a:bodyPr>
          <a:lstStyle/>
          <a:p>
            <a:endParaRPr lang="en-US" sz="1600" dirty="0"/>
          </a:p>
        </p:txBody>
      </p:sp>
      <p:pic>
        <p:nvPicPr>
          <p:cNvPr id="10" name="Figure" descr="slide_0069_img_002.png"/>
          <p:cNvPicPr>
            <a:picLocks noChangeAspect="1"/>
          </p:cNvPicPr>
          <p:nvPr/>
        </p:nvPicPr>
        <p:blipFill>
          <a:blip r:embed="rId4"/>
          <a:srcRect t="-92506" b="-92506"/>
          <a:stretch>
            <a:fillRect/>
          </a:stretch>
        </p:blipFill>
        <p:spPr>
          <a:xfrm>
            <a:off x="457199" y="1122386"/>
            <a:ext cx="8062913" cy="3500071"/>
          </a:xfrm>
          <a:prstGeom prst="rect">
            <a:avLst/>
          </a:prstGeom>
        </p:spPr>
      </p:pic>
      <p:sp>
        <p:nvSpPr>
          <p:cNvPr id="11"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3"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66145010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199" y="365127"/>
            <a:ext cx="5715000" cy="424583"/>
          </a:xfrm>
        </p:spPr>
        <p:txBody>
          <a:bodyPr wrap="none">
            <a:normAutofit/>
          </a:bodyPr>
          <a:lstStyle/>
          <a:p>
            <a:r>
              <a:rPr sz="2300"/>
              <a:t>Mynd 20.15</a:t>
            </a:r>
          </a:p>
        </p:txBody>
      </p:sp>
      <p:sp>
        <p:nvSpPr>
          <p:cNvPr id="7" name="Figure Legend"/>
          <p:cNvSpPr>
            <a:spLocks noGrp="1"/>
          </p:cNvSpPr>
          <p:nvPr>
            <p:ph idx="13"/>
          </p:nvPr>
        </p:nvSpPr>
        <p:spPr>
          <a:xfrm>
            <a:off x="457199" y="4918365"/>
            <a:ext cx="8058151" cy="1271731"/>
          </a:xfrm>
        </p:spPr>
        <p:txBody>
          <a:bodyPr>
            <a:normAutofit/>
          </a:bodyPr>
          <a:lstStyle/>
          <a:p>
            <a:r>
              <a:rPr/>
              <a:t>Esterar valda lyktinni sem fylgir ýmsum plöntum og ávöxtum þeirra.</a:t>
            </a:r>
          </a:p>
        </p:txBody>
      </p:sp>
      <p:pic>
        <p:nvPicPr>
          <p:cNvPr id="10" name="Figure" descr="slide_0070_img_002.png"/>
          <p:cNvPicPr>
            <a:picLocks noChangeAspect="1"/>
          </p:cNvPicPr>
          <p:nvPr/>
        </p:nvPicPr>
        <p:blipFill>
          <a:blip r:embed="rId2"/>
          <a:srcRect l="-20350" r="-20350"/>
          <a:stretch>
            <a:fillRect/>
          </a:stretch>
        </p:blipFill>
        <p:spPr>
          <a:xfrm>
            <a:off x="457199" y="1122386"/>
            <a:ext cx="8062913" cy="3500071"/>
          </a:xfrm>
          <a:prstGeom prst="rect">
            <a:avLst/>
          </a:prstGeom>
        </p:spPr>
      </p:pic>
      <p:sp>
        <p:nvSpPr>
          <p:cNvPr id="11"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3"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7953190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hidden="1"/>
          <p:cNvSpPr>
            <a:spLocks noGrp="1"/>
          </p:cNvSpPr>
          <p:nvPr>
            <p:ph type="title"/>
          </p:nvPr>
        </p:nvSpPr>
        <p:spPr>
          <a:xfrm>
            <a:ext cx="5715000" cy="420624"/>
          </a:xfrm>
        </p:spPr>
        <p:txBody>
          <a:bodyPr wrap="none">
            <a:normAutofit/>
          </a:bodyPr>
          <a:lstStyle/>
          <a:p>
            <a:r>
              <a:rPr sz="2300"/>
              <a:t>Ótölusett mynd 20.25</a:t>
            </a:r>
          </a:p>
        </p:txBody>
      </p:sp>
      <p:sp>
        <p:nvSpPr>
          <p:cNvPr id="7" name="Figure Legend" hidden="1"/>
          <p:cNvSpPr>
            <a:spLocks noGrp="1"/>
          </p:cNvSpPr>
          <p:nvPr>
            <p:ph idx="13"/>
          </p:nvPr>
        </p:nvSpPr>
        <p:spPr/>
        <p:txBody>
          <a:bodyPr>
            <a:normAutofit/>
          </a:bodyPr>
          <a:lstStyle/>
          <a:p>
            <a:endParaRPr lang="en-US" sz="1600" dirty="0"/>
          </a:p>
        </p:txBody>
      </p:sp>
      <p:pic>
        <p:nvPicPr>
          <p:cNvPr id="10" name="Figure" descr="slide_0071_img_002.png"/>
          <p:cNvPicPr>
            <a:picLocks noChangeAspect="1"/>
          </p:cNvPicPr>
          <p:nvPr/>
        </p:nvPicPr>
        <p:blipFill>
          <a:blip r:embed="rId2"/>
          <a:srcRect t="-13550" b="-13550"/>
          <a:stretch>
            <a:fillRect/>
          </a:stretch>
        </p:blipFill>
        <p:spPr>
          <a:xfrm>
            <a:off x="457199" y="1122386"/>
            <a:ext cx="8062913" cy="3500071"/>
          </a:xfrm>
          <a:prstGeom prst="rect">
            <a:avLst/>
          </a:prstGeom>
        </p:spPr>
      </p:pic>
      <p:sp>
        <p:nvSpPr>
          <p:cNvPr id="11"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3"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70047105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hidden="1"/>
          <p:cNvSpPr>
            <a:spLocks noGrp="1"/>
          </p:cNvSpPr>
          <p:nvPr>
            <p:ph type="title"/>
          </p:nvPr>
        </p:nvSpPr>
        <p:spPr>
          <a:xfrm>
            <a:ext cx="5715000" cy="420624"/>
          </a:xfrm>
        </p:spPr>
        <p:txBody>
          <a:bodyPr wrap="none">
            <a:normAutofit/>
          </a:bodyPr>
          <a:lstStyle/>
          <a:p>
            <a:r>
              <a:rPr sz="2300"/>
              <a:t>MYND 20.26</a:t>
            </a:r>
          </a:p>
        </p:txBody>
      </p:sp>
      <p:sp>
        <p:nvSpPr>
          <p:cNvPr id="7" name="Figure Legend" hidden="1"/>
          <p:cNvSpPr>
            <a:spLocks noGrp="1"/>
          </p:cNvSpPr>
          <p:nvPr>
            <p:ph idx="13"/>
          </p:nvPr>
        </p:nvSpPr>
        <p:spPr/>
        <p:txBody>
          <a:bodyPr>
            <a:normAutofit/>
          </a:bodyPr>
          <a:lstStyle/>
          <a:p>
            <a:endParaRPr lang="en-US" sz="1600" dirty="0"/>
          </a:p>
        </p:txBody>
      </p:sp>
      <p:pic>
        <p:nvPicPr>
          <p:cNvPr id="10" name="Figure" descr="slide_0072_img_002.png"/>
          <p:cNvPicPr>
            <a:picLocks noChangeAspect="1"/>
          </p:cNvPicPr>
          <p:nvPr/>
        </p:nvPicPr>
        <p:blipFill>
          <a:blip r:embed="rId2"/>
          <a:srcRect t="-78255" b="-78255"/>
          <a:stretch>
            <a:fillRect/>
          </a:stretch>
        </p:blipFill>
        <p:spPr>
          <a:xfrm>
            <a:off x="457199" y="1122386"/>
            <a:ext cx="8062913" cy="3500071"/>
          </a:xfrm>
          <a:prstGeom prst="rect">
            <a:avLst/>
          </a:prstGeom>
        </p:spPr>
      </p:pic>
      <p:sp>
        <p:nvSpPr>
          <p:cNvPr id="11"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3"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17965921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hidden="1"/>
          <p:cNvSpPr>
            <a:spLocks noGrp="1"/>
          </p:cNvSpPr>
          <p:nvPr>
            <p:ph type="title"/>
          </p:nvPr>
        </p:nvSpPr>
        <p:spPr>
          <a:xfrm>
            <a:ext cx="5715000" cy="420624"/>
          </a:xfrm>
        </p:spPr>
        <p:txBody>
          <a:bodyPr wrap="none">
            <a:normAutofit/>
          </a:bodyPr>
          <a:lstStyle/>
          <a:p>
            <a:r>
              <a:rPr sz="2300"/>
              <a:t>Ótölusett mynd 20.27</a:t>
            </a:r>
          </a:p>
        </p:txBody>
      </p:sp>
      <p:sp>
        <p:nvSpPr>
          <p:cNvPr id="7" name="Figure Legend" hidden="1"/>
          <p:cNvSpPr>
            <a:spLocks noGrp="1"/>
          </p:cNvSpPr>
          <p:nvPr>
            <p:ph idx="13"/>
          </p:nvPr>
        </p:nvSpPr>
        <p:spPr/>
        <p:txBody>
          <a:bodyPr>
            <a:normAutofit/>
          </a:bodyPr>
          <a:lstStyle/>
          <a:p>
            <a:endParaRPr lang="en-US" sz="1600" dirty="0"/>
          </a:p>
        </p:txBody>
      </p:sp>
      <p:pic>
        <p:nvPicPr>
          <p:cNvPr id="10" name="Figure" descr="slide_0073_img_002.png"/>
          <p:cNvPicPr>
            <a:picLocks noChangeAspect="1"/>
          </p:cNvPicPr>
          <p:nvPr/>
        </p:nvPicPr>
        <p:blipFill>
          <a:blip r:embed="rId4"/>
          <a:srcRect t="-51741" b="-51741"/>
          <a:stretch>
            <a:fillRect/>
          </a:stretch>
        </p:blipFill>
        <p:spPr>
          <a:xfrm>
            <a:off x="457199" y="1122386"/>
            <a:ext cx="8062913" cy="3500071"/>
          </a:xfrm>
          <a:prstGeom prst="rect">
            <a:avLst/>
          </a:prstGeom>
        </p:spPr>
      </p:pic>
      <p:sp>
        <p:nvSpPr>
          <p:cNvPr id="11"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3"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05406636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hidden="1"/>
          <p:cNvSpPr>
            <a:spLocks noGrp="1"/>
          </p:cNvSpPr>
          <p:nvPr>
            <p:ph type="title"/>
          </p:nvPr>
        </p:nvSpPr>
        <p:spPr>
          <a:xfrm>
            <a:ext cx="5715000" cy="420624"/>
          </a:xfrm>
        </p:spPr>
        <p:txBody>
          <a:bodyPr wrap="none">
            <a:normAutofit/>
          </a:bodyPr>
          <a:lstStyle/>
          <a:p>
            <a:r>
              <a:rPr sz="2300"/>
              <a:t>Ótölusett mynd 20.28</a:t>
            </a:r>
          </a:p>
        </p:txBody>
      </p:sp>
      <p:sp>
        <p:nvSpPr>
          <p:cNvPr id="7" name="Figure Legend" hidden="1"/>
          <p:cNvSpPr>
            <a:spLocks noGrp="1"/>
          </p:cNvSpPr>
          <p:nvPr>
            <p:ph idx="13"/>
          </p:nvPr>
        </p:nvSpPr>
        <p:spPr/>
        <p:txBody>
          <a:bodyPr>
            <a:normAutofit/>
          </a:bodyPr>
          <a:lstStyle/>
          <a:p>
            <a:endParaRPr lang="en-US" sz="1600" dirty="0"/>
          </a:p>
        </p:txBody>
      </p:sp>
      <p:pic>
        <p:nvPicPr>
          <p:cNvPr id="10" name="Figure" descr="slide_0074_img_002.png"/>
          <p:cNvPicPr>
            <a:picLocks noChangeAspect="1"/>
          </p:cNvPicPr>
          <p:nvPr/>
        </p:nvPicPr>
        <p:blipFill>
          <a:blip r:embed="rId4"/>
          <a:srcRect t="-60220" b="-60220"/>
          <a:stretch>
            <a:fillRect/>
          </a:stretch>
        </p:blipFill>
        <p:spPr>
          <a:xfrm>
            <a:off x="457199" y="1122386"/>
            <a:ext cx="8062913" cy="3500071"/>
          </a:xfrm>
          <a:prstGeom prst="rect">
            <a:avLst/>
          </a:prstGeom>
        </p:spPr>
      </p:pic>
      <p:sp>
        <p:nvSpPr>
          <p:cNvPr id="11"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3"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03562825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199" y="365127"/>
            <a:ext cx="5715000" cy="424583"/>
          </a:xfrm>
        </p:spPr>
        <p:txBody>
          <a:bodyPr wrap="none">
            <a:normAutofit/>
          </a:bodyPr>
          <a:lstStyle/>
          <a:p>
            <a:r>
              <a:rPr sz="2300"/>
              <a:t>Mynd 20.16</a:t>
            </a:r>
          </a:p>
        </p:txBody>
      </p:sp>
      <p:sp>
        <p:nvSpPr>
          <p:cNvPr id="7" name="Figure Legend"/>
          <p:cNvSpPr>
            <a:spLocks noGrp="1"/>
          </p:cNvSpPr>
          <p:nvPr>
            <p:ph idx="13"/>
          </p:nvPr>
        </p:nvSpPr>
        <p:spPr>
          <a:xfrm>
            <a:off x="457199" y="4918365"/>
            <a:ext cx="8058151" cy="1271731"/>
          </a:xfrm>
        </p:spPr>
        <p:txBody>
          <a:bodyPr>
            <a:normAutofit/>
          </a:bodyPr>
          <a:lstStyle/>
          <a:p>
            <a:r>
              <a:rPr/>
              <a:t>Yfir 350 mismunandi rokgjarnar sameindir (margar úr flokki estra) hafa verið greindar í jarðarberjum. (mynd: Rebecca Siegel)</a:t>
            </a:r>
            <a:endParaRPr lang="en-US" sz="1600" dirty="0"/>
          </a:p>
        </p:txBody>
      </p:sp>
      <p:pic>
        <p:nvPicPr>
          <p:cNvPr id="9" name="Figure" descr="This is a photo of a bright red strawberry being held in a human hand."/>
          <p:cNvPicPr>
            <a:picLocks noChangeAspect="1"/>
          </p:cNvPicPr>
          <p:nvPr/>
        </p:nvPicPr>
        <p:blipFill>
          <a:blip r:embed="rId2" cstate="email">
            <a:extLst>
              <a:ext uri="{28A0092B-C50C-407E-A947-70E740481C1C}">
                <a14:useLocalDpi xmlns:a14="http://schemas.microsoft.com/office/drawing/2010/main" val="0"/>
              </a:ext>
            </a:extLst>
          </a:blip>
          <a:srcRect l="-36121" r="-36121"/>
          <a:stretch>
            <a:fillRect/>
          </a:stretch>
        </p:blipFill>
        <p:spPr>
          <a:xfrm>
            <a:off x="457199" y="1122386"/>
            <a:ext cx="8062913" cy="3500071"/>
          </a:xfrm>
          <a:prstGeom prst="rect">
            <a:avLst/>
          </a:prstGeo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28412718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Námsmarkmið</a:t>
            </a:r>
          </a:p>
        </p:txBody>
      </p:sp>
      <p:sp>
        <p:nvSpPr>
          <p:cNvPr id="3" name="Content Placeholder 2"/>
          <p:cNvSpPr>
            <a:spLocks noGrp="1"/>
          </p:cNvSpPr>
          <p:nvPr>
            <p:ph idx="1"/>
          </p:nvPr>
        </p:nvSpPr>
        <p:spPr/>
        <p:txBody>
          <a:bodyPr/>
          <a:lstStyle/>
          <a:p>
            <a:r>
              <a:rPr/>
              <a:t>20.4 Amín og amíð</a:t>
            </a:r>
          </a:p>
          <a:p>
            <a:pPr lvl="1"/>
            <a:r>
              <a:rPr/>
              <a:t>Lýsa byggingu og eiginleikum amíns</a:t>
            </a:r>
          </a:p>
          <a:p>
            <a:pPr lvl="1"/>
            <a:r>
              <a:rPr/>
              <a:t>Lýsa byggingu og eiginleikum amíðs</a:t>
            </a:r>
          </a:p>
          <a:p>
            <a:endParaRPr lang="en-US" dirty="0"/>
          </a:p>
        </p:txBody>
      </p:sp>
      <p:sp>
        <p:nvSpPr>
          <p:cNvPr id="4" name="Content Placeholder 3"/>
          <p:cNvSpPr>
            <a:spLocks noGrp="1"/>
          </p:cNvSpPr>
          <p:nvPr>
            <p:ph idx="13"/>
          </p:nvPr>
        </p:nvSpPr>
        <p:spPr/>
        <p:txBody>
          <a:bodyPr/>
          <a:lstStyle/>
          <a:p>
            <a:endParaRPr lang="en-US"/>
          </a:p>
        </p:txBody>
      </p:sp>
      <p:sp>
        <p:nvSpPr>
          <p:cNvPr id="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92045904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hidden="1"/>
          <p:cNvSpPr>
            <a:spLocks noGrp="1"/>
          </p:cNvSpPr>
          <p:nvPr>
            <p:ph type="title"/>
          </p:nvPr>
        </p:nvSpPr>
        <p:spPr>
          <a:xfrm>
            <a:ext cx="5715000" cy="420624"/>
          </a:xfrm>
        </p:spPr>
        <p:txBody>
          <a:bodyPr wrap="none">
            <a:normAutofit/>
          </a:bodyPr>
          <a:lstStyle/>
          <a:p>
            <a:r>
              <a:rPr sz="2300"/>
              <a:t>MYND 20.29</a:t>
            </a:r>
          </a:p>
        </p:txBody>
      </p:sp>
      <p:sp>
        <p:nvSpPr>
          <p:cNvPr id="7" name="Figure Legend" hidden="1"/>
          <p:cNvSpPr>
            <a:spLocks noGrp="1"/>
          </p:cNvSpPr>
          <p:nvPr>
            <p:ph idx="13"/>
          </p:nvPr>
        </p:nvSpPr>
        <p:spPr/>
        <p:txBody>
          <a:bodyPr>
            <a:normAutofit/>
          </a:bodyPr>
          <a:lstStyle/>
          <a:p>
            <a:endParaRPr lang="en-US" sz="1600" dirty="0"/>
          </a:p>
        </p:txBody>
      </p:sp>
      <p:pic>
        <p:nvPicPr>
          <p:cNvPr id="10" name="Figure" descr="slide_0077_img_002.png"/>
          <p:cNvPicPr>
            <a:picLocks noChangeAspect="1"/>
          </p:cNvPicPr>
          <p:nvPr/>
        </p:nvPicPr>
        <p:blipFill>
          <a:blip r:embed="rId4"/>
          <a:srcRect t="-44685" b="-44685"/>
          <a:stretch>
            <a:fillRect/>
          </a:stretch>
        </p:blipFill>
        <p:spPr>
          <a:xfrm>
            <a:off x="457199" y="1122386"/>
            <a:ext cx="8062913" cy="3500071"/>
          </a:xfrm>
          <a:prstGeom prst="rect">
            <a:avLst/>
          </a:prstGeom>
        </p:spPr>
      </p:pic>
      <p:sp>
        <p:nvSpPr>
          <p:cNvPr id="11"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3"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49989037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199" y="365127"/>
            <a:ext cx="5715000" cy="424583"/>
          </a:xfrm>
        </p:spPr>
        <p:txBody>
          <a:bodyPr wrap="none">
            <a:normAutofit/>
          </a:bodyPr>
          <a:lstStyle/>
          <a:p>
            <a:r>
              <a:rPr sz="2300"/>
              <a:t>Mynd 20.17</a:t>
            </a:r>
          </a:p>
        </p:txBody>
      </p:sp>
      <p:sp>
        <p:nvSpPr>
          <p:cNvPr id="7" name="Figure Legend"/>
          <p:cNvSpPr>
            <a:spLocks noGrp="1"/>
          </p:cNvSpPr>
          <p:nvPr>
            <p:ph idx="13"/>
          </p:nvPr>
        </p:nvSpPr>
        <p:spPr>
          <a:xfrm>
            <a:off x="457199" y="4918365"/>
            <a:ext cx="8058151" cy="1271731"/>
          </a:xfrm>
        </p:spPr>
        <p:txBody>
          <a:bodyPr>
            <a:normAutofit/>
          </a:bodyPr>
          <a:lstStyle/>
          <a:p>
            <a:r>
              <a:rPr/>
              <a:t>Myndin sýnir eina af hermibyggingum pýridíns.</a:t>
            </a:r>
          </a:p>
        </p:txBody>
      </p:sp>
      <p:pic>
        <p:nvPicPr>
          <p:cNvPr id="9" name="Figure" descr="A molecular structure is shown. A ring of five C atoms and one N atom is shown with alternating double bonds. Single H atoms are bonded, appearing at the outside of the ring on each C atom. The N atom has an unshared electron pair shown on the N atom on the outer side of the ring. The N atom, electron dot pair, and bonds connected to it in the ring are shown in red."/>
          <p:cNvPicPr>
            <a:picLocks noChangeAspect="1"/>
          </p:cNvPicPr>
          <p:nvPr/>
        </p:nvPicPr>
        <p:blipFill>
          <a:blip r:embed="rId2">
            <a:extLst>
              <a:ext uri="{28A0092B-C50C-407E-A947-70E740481C1C}">
                <a14:useLocalDpi xmlns:a14="http://schemas.microsoft.com/office/drawing/2010/main" val="0"/>
              </a:ext>
            </a:extLst>
          </a:blip>
          <a:srcRect l="-29741" r="-29741"/>
          <a:stretch>
            <a:fillRect/>
          </a:stretch>
        </p:blipFill>
        <p:spPr>
          <a:xfrm>
            <a:off x="457199" y="1122386"/>
            <a:ext cx="8062913" cy="3500071"/>
          </a:xfrm>
          <a:prstGeom prst="rect">
            <a:avLst/>
          </a:prstGeo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08903918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199" y="365127"/>
            <a:ext cx="5715000" cy="424583"/>
          </a:xfrm>
        </p:spPr>
        <p:txBody>
          <a:bodyPr wrap="none">
            <a:normAutofit/>
          </a:bodyPr>
          <a:lstStyle/>
          <a:p>
            <a:r>
              <a:rPr sz="2300"/>
              <a:t>Mynd 20.18</a:t>
            </a:r>
          </a:p>
        </p:txBody>
      </p:sp>
      <p:sp>
        <p:nvSpPr>
          <p:cNvPr id="7" name="Figure Legend"/>
          <p:cNvSpPr>
            <a:spLocks noGrp="1"/>
          </p:cNvSpPr>
          <p:nvPr>
            <p:ph idx="13"/>
          </p:nvPr>
        </p:nvSpPr>
        <p:spPr>
          <a:xfrm>
            <a:off x="457199" y="4918365"/>
            <a:ext cx="8058151" cy="1592163"/>
          </a:xfrm>
        </p:spPr>
        <p:txBody>
          <a:bodyPr wrap="square">
            <a:normAutofit/>
          </a:bodyPr>
          <a:lstStyle/>
          <a:p>
            <a:pPr>
              <a:spcBef>
                <a:spcPts val="0"/>
              </a:spcBef>
              <a:spcAft>
                <a:spcPts val="0"/>
              </a:spcAft>
            </a:pPr>
            <a:r>
              <a:rPr sz="1400"/>
              <a:t>DNA er lífræn sameind og erfðaefni allra lifandi lífvera. (a) DNA er tvöfaldur gormur sem samanstendur af tveimur stökum DNA-þráðum sem eru tengdir saman með vetnistengjum við hvern niturbasa. (b) Þessi smámynd sýnir vetnistengin (punktalínur) milli niturbasa á hvorum DNA-þræði og hvernig hvert kirni tengist því næsta, sem myndar burðarás úr sykrum og fosfathópum eftir endilöngum hvorum þræði. (c) Þessi smámynd sýnir byggingu eins af fjórum kirnum sem mynda DNA-fjölliðuna. Hvert kirni samanstendur af niturbasa (tvíhringjasameind í þessu tilfelli), fimm kolefna sykru (deoxýríbósa) og fosfathópi.</a:t>
            </a:r>
          </a:p>
        </p:txBody>
      </p:sp>
      <p:pic>
        <p:nvPicPr>
          <p:cNvPr id="10" name="Figure" descr="slide_0079_img_002.png"/>
          <p:cNvPicPr>
            <a:picLocks noChangeAspect="1"/>
          </p:cNvPicPr>
          <p:nvPr/>
        </p:nvPicPr>
        <p:blipFill>
          <a:blip r:embed="rId2"/>
          <a:srcRect l="-65182" r="-65182"/>
          <a:stretch>
            <a:fillRect/>
          </a:stretch>
        </p:blipFill>
        <p:spPr>
          <a:xfrm>
            <a:off x="457199" y="1122386"/>
            <a:ext cx="8062913" cy="3500071"/>
          </a:xfrm>
          <a:prstGeom prst="rect">
            <a:avLst/>
          </a:prstGeom>
        </p:spPr>
      </p:pic>
      <p:sp>
        <p:nvSpPr>
          <p:cNvPr id="11"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3"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40777210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hidden="1"/>
          <p:cNvSpPr>
            <a:spLocks noGrp="1"/>
          </p:cNvSpPr>
          <p:nvPr>
            <p:ph type="title"/>
          </p:nvPr>
        </p:nvSpPr>
        <p:spPr>
          <a:xfrm>
            <a:ext cx="5715000" cy="420624"/>
          </a:xfrm>
        </p:spPr>
        <p:txBody>
          <a:bodyPr wrap="none">
            <a:normAutofit/>
          </a:bodyPr>
          <a:lstStyle/>
          <a:p>
            <a:r>
              <a:rPr sz="2300"/>
              <a:t>MYND 20.30</a:t>
            </a:r>
          </a:p>
        </p:txBody>
      </p:sp>
      <p:sp>
        <p:nvSpPr>
          <p:cNvPr id="7" name="Figure Legend" hidden="1"/>
          <p:cNvSpPr>
            <a:spLocks noGrp="1"/>
          </p:cNvSpPr>
          <p:nvPr>
            <p:ph idx="13"/>
          </p:nvPr>
        </p:nvSpPr>
        <p:spPr/>
        <p:txBody>
          <a:bodyPr>
            <a:normAutofit/>
          </a:bodyPr>
          <a:lstStyle/>
          <a:p>
            <a:endParaRPr lang="en-US" sz="1600" dirty="0"/>
          </a:p>
        </p:txBody>
      </p:sp>
      <p:pic>
        <p:nvPicPr>
          <p:cNvPr id="10" name="Figure" descr="slide_0080_img_002.png"/>
          <p:cNvPicPr>
            <a:picLocks noChangeAspect="1"/>
          </p:cNvPicPr>
          <p:nvPr/>
        </p:nvPicPr>
        <p:blipFill>
          <a:blip r:embed="rId4"/>
          <a:srcRect l="-5878" r="-5878"/>
          <a:stretch>
            <a:fillRect/>
          </a:stretch>
        </p:blipFill>
        <p:spPr>
          <a:xfrm>
            <a:off x="457199" y="1122386"/>
            <a:ext cx="8062913" cy="3500071"/>
          </a:xfrm>
          <a:prstGeom prst="rect">
            <a:avLst/>
          </a:prstGeom>
        </p:spPr>
      </p:pic>
      <p:sp>
        <p:nvSpPr>
          <p:cNvPr id="11"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3"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4673556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hidden="1"/>
          <p:cNvSpPr>
            <a:spLocks noGrp="1"/>
          </p:cNvSpPr>
          <p:nvPr>
            <p:ph type="title"/>
          </p:nvPr>
        </p:nvSpPr>
        <p:spPr>
          <a:xfrm>
            <a:ext cx="5715000" cy="420624"/>
          </a:xfrm>
        </p:spPr>
        <p:txBody>
          <a:bodyPr wrap="none">
            <a:normAutofit/>
          </a:bodyPr>
          <a:lstStyle/>
          <a:p>
            <a:r>
              <a:rPr sz="2300"/>
              <a:t>MYND 20.31</a:t>
            </a:r>
          </a:p>
        </p:txBody>
      </p:sp>
      <p:sp>
        <p:nvSpPr>
          <p:cNvPr id="7" name="Figure Legend" hidden="1"/>
          <p:cNvSpPr>
            <a:spLocks noGrp="1"/>
          </p:cNvSpPr>
          <p:nvPr>
            <p:ph idx="13"/>
          </p:nvPr>
        </p:nvSpPr>
        <p:spPr/>
        <p:txBody>
          <a:bodyPr>
            <a:normAutofit/>
          </a:bodyPr>
          <a:lstStyle/>
          <a:p>
            <a:endParaRPr lang="en-US" sz="1600" dirty="0"/>
          </a:p>
        </p:txBody>
      </p:sp>
      <p:pic>
        <p:nvPicPr>
          <p:cNvPr id="10" name="Figure" descr="slide_0081_img_002.png"/>
          <p:cNvPicPr>
            <a:picLocks noChangeAspect="1"/>
          </p:cNvPicPr>
          <p:nvPr/>
        </p:nvPicPr>
        <p:blipFill>
          <a:blip r:embed="rId2"/>
          <a:srcRect l="-34467" r="-34467"/>
          <a:stretch>
            <a:fillRect/>
          </a:stretch>
        </p:blipFill>
        <p:spPr>
          <a:xfrm>
            <a:off x="457199" y="1122386"/>
            <a:ext cx="8062913" cy="3500071"/>
          </a:xfrm>
          <a:prstGeom prst="rect">
            <a:avLst/>
          </a:prstGeom>
        </p:spPr>
      </p:pic>
      <p:sp>
        <p:nvSpPr>
          <p:cNvPr id="11"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3"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58872512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199" y="365127"/>
            <a:ext cx="5715000" cy="424583"/>
          </a:xfrm>
        </p:spPr>
        <p:txBody>
          <a:bodyPr wrap="none">
            <a:normAutofit/>
          </a:bodyPr>
          <a:lstStyle/>
          <a:p>
            <a:r>
              <a:rPr sz="2300"/>
              <a:t>Mynd 20.19</a:t>
            </a:r>
          </a:p>
        </p:txBody>
      </p:sp>
      <p:sp>
        <p:nvSpPr>
          <p:cNvPr id="7" name="Figure Legend"/>
          <p:cNvSpPr>
            <a:spLocks noGrp="1"/>
          </p:cNvSpPr>
          <p:nvPr>
            <p:ph idx="13"/>
          </p:nvPr>
        </p:nvSpPr>
        <p:spPr>
          <a:xfrm>
            <a:off x="457199" y="4918365"/>
            <a:ext cx="8058151" cy="1271731"/>
          </a:xfrm>
        </p:spPr>
        <p:txBody>
          <a:bodyPr>
            <a:normAutofit/>
          </a:bodyPr>
          <a:lstStyle/>
          <a:p>
            <a:r>
              <a:rPr/>
              <a:t>Hægt er að nota valmúa við framleiðslu á ópíum, plöntusafa sem inniheldur morfín, en úr því er hægt að mynda önnur ópíöt, svo sem heróín. (mynd: Karen Roe)</a:t>
            </a:r>
          </a:p>
        </p:txBody>
      </p:sp>
      <p:pic>
        <p:nvPicPr>
          <p:cNvPr id="9" name="Figure" descr="This is a photo of a field of red-orange poppies."/>
          <p:cNvPicPr>
            <a:picLocks noChangeAspect="1"/>
          </p:cNvPicPr>
          <p:nvPr/>
        </p:nvPicPr>
        <p:blipFill>
          <a:blip r:embed="rId2" cstate="email">
            <a:extLst>
              <a:ext uri="{28A0092B-C50C-407E-A947-70E740481C1C}">
                <a14:useLocalDpi xmlns:a14="http://schemas.microsoft.com/office/drawing/2010/main" val="0"/>
              </a:ext>
            </a:extLst>
          </a:blip>
          <a:srcRect l="-36252" r="-36252"/>
          <a:stretch>
            <a:fillRect/>
          </a:stretch>
        </p:blipFill>
        <p:spPr>
          <a:xfrm>
            <a:off x="457199" y="1122386"/>
            <a:ext cx="8062913" cy="3500071"/>
          </a:xfrm>
          <a:prstGeom prst="rect">
            <a:avLst/>
          </a:prstGeo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15532434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hidden="1"/>
          <p:cNvSpPr>
            <a:spLocks noGrp="1"/>
          </p:cNvSpPr>
          <p:nvPr>
            <p:ph type="title"/>
          </p:nvPr>
        </p:nvSpPr>
        <p:spPr>
          <a:xfrm>
            <a:ext cx="5715000" cy="420624"/>
          </a:xfrm>
        </p:spPr>
        <p:txBody>
          <a:bodyPr wrap="none">
            <a:normAutofit/>
          </a:bodyPr>
          <a:lstStyle/>
          <a:p>
            <a:r>
              <a:rPr sz="2300"/>
              <a:t>MYND 20.32</a:t>
            </a:r>
          </a:p>
        </p:txBody>
      </p:sp>
      <p:sp>
        <p:nvSpPr>
          <p:cNvPr id="7" name="Figure Legend" hidden="1"/>
          <p:cNvSpPr>
            <a:spLocks noGrp="1"/>
          </p:cNvSpPr>
          <p:nvPr>
            <p:ph idx="13"/>
          </p:nvPr>
        </p:nvSpPr>
        <p:spPr/>
        <p:txBody>
          <a:bodyPr>
            <a:normAutofit/>
          </a:bodyPr>
          <a:lstStyle/>
          <a:p>
            <a:endParaRPr lang="en-US" sz="1600" dirty="0"/>
          </a:p>
        </p:txBody>
      </p:sp>
      <p:pic>
        <p:nvPicPr>
          <p:cNvPr id="10" name="Figure" descr="slide_0083_img_002.png"/>
          <p:cNvPicPr>
            <a:picLocks noChangeAspect="1"/>
          </p:cNvPicPr>
          <p:nvPr/>
        </p:nvPicPr>
        <p:blipFill>
          <a:blip r:embed="rId4"/>
          <a:srcRect l="-12730" r="-12730"/>
          <a:stretch>
            <a:fillRect/>
          </a:stretch>
        </p:blipFill>
        <p:spPr>
          <a:xfrm>
            <a:off x="457199" y="1122386"/>
            <a:ext cx="8062913" cy="3500071"/>
          </a:xfrm>
          <a:prstGeom prst="rect">
            <a:avLst/>
          </a:prstGeom>
        </p:spPr>
      </p:pic>
      <p:sp>
        <p:nvSpPr>
          <p:cNvPr id="11"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3"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16941370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hidden="1"/>
          <p:cNvSpPr>
            <a:spLocks noGrp="1"/>
          </p:cNvSpPr>
          <p:nvPr>
            <p:ph type="title"/>
          </p:nvPr>
        </p:nvSpPr>
        <p:spPr>
          <a:xfrm>
            <a:ext cx="5715000" cy="420624"/>
          </a:xfrm>
        </p:spPr>
        <p:txBody>
          <a:bodyPr wrap="none">
            <a:normAutofit/>
          </a:bodyPr>
          <a:lstStyle/>
          <a:p>
            <a:r>
              <a:rPr sz="2300"/>
              <a:t>ÓTÖLUSETT MYND 20.33</a:t>
            </a:r>
          </a:p>
        </p:txBody>
      </p:sp>
      <p:sp>
        <p:nvSpPr>
          <p:cNvPr id="7" name="Figure Legend" hidden="1"/>
          <p:cNvSpPr>
            <a:spLocks noGrp="1"/>
          </p:cNvSpPr>
          <p:nvPr>
            <p:ph idx="13"/>
          </p:nvPr>
        </p:nvSpPr>
        <p:spPr/>
        <p:txBody>
          <a:bodyPr>
            <a:normAutofit/>
          </a:bodyPr>
          <a:lstStyle/>
          <a:p>
            <a:endParaRPr lang="en-US" sz="1600" dirty="0"/>
          </a:p>
        </p:txBody>
      </p:sp>
      <p:pic>
        <p:nvPicPr>
          <p:cNvPr id="10" name="Figure" descr="slide_0084_img_002.png"/>
          <p:cNvPicPr>
            <a:picLocks noChangeAspect="1"/>
          </p:cNvPicPr>
          <p:nvPr/>
        </p:nvPicPr>
        <p:blipFill>
          <a:blip r:embed="rId4"/>
          <a:srcRect t="-88315" b="-88315"/>
          <a:stretch>
            <a:fillRect/>
          </a:stretch>
        </p:blipFill>
        <p:spPr>
          <a:xfrm>
            <a:off x="457199" y="1122386"/>
            <a:ext cx="8062913" cy="3500071"/>
          </a:xfrm>
          <a:prstGeom prst="rect">
            <a:avLst/>
          </a:prstGeom>
        </p:spPr>
      </p:pic>
      <p:sp>
        <p:nvSpPr>
          <p:cNvPr id="11"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3"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94373689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199" y="365127"/>
            <a:ext cx="5715000" cy="424583"/>
          </a:xfrm>
        </p:spPr>
        <p:txBody>
          <a:bodyPr wrap="none">
            <a:normAutofit/>
          </a:bodyPr>
          <a:lstStyle/>
          <a:p>
            <a:r>
              <a:rPr sz="2300"/>
              <a:t>Mynd 20.20</a:t>
            </a:r>
          </a:p>
        </p:txBody>
      </p:sp>
      <p:sp>
        <p:nvSpPr>
          <p:cNvPr id="7" name="Figure Legend"/>
          <p:cNvSpPr>
            <a:spLocks noGrp="1"/>
          </p:cNvSpPr>
          <p:nvPr>
            <p:ph idx="13"/>
          </p:nvPr>
        </p:nvSpPr>
        <p:spPr>
          <a:xfrm>
            <a:off x="457199" y="4918365"/>
            <a:ext cx="8058151" cy="1271731"/>
          </a:xfrm>
        </p:spPr>
        <p:txBody>
          <a:bodyPr>
            <a:normAutofit/>
          </a:bodyPr>
          <a:lstStyle/>
          <a:p>
            <a:r>
              <a:rPr/>
              <a:t>Þetta þéttihvarf myndar tvípeptíð úr tveimur amínósýrum og leiðir til myndunar vatns.</a:t>
            </a:r>
            <a:endParaRPr lang="en-US" sz="1600" dirty="0"/>
          </a:p>
        </p:txBody>
      </p:sp>
      <p:pic>
        <p:nvPicPr>
          <p:cNvPr id="10" name="Figure" descr="slide_0085_img_002.png"/>
          <p:cNvPicPr>
            <a:picLocks noChangeAspect="1"/>
          </p:cNvPicPr>
          <p:nvPr/>
        </p:nvPicPr>
        <p:blipFill>
          <a:blip r:embed="rId4"/>
          <a:srcRect l="-23362" r="-23362"/>
          <a:stretch>
            <a:fillRect/>
          </a:stretch>
        </p:blipFill>
        <p:spPr>
          <a:xfrm>
            <a:off x="457199" y="1122386"/>
            <a:ext cx="8062913" cy="3500071"/>
          </a:xfrm>
          <a:prstGeom prst="rect">
            <a:avLst/>
          </a:prstGeom>
        </p:spPr>
      </p:pic>
      <p:sp>
        <p:nvSpPr>
          <p:cNvPr id="11"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3"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28424621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199" y="365127"/>
            <a:ext cx="5715000" cy="424583"/>
          </a:xfrm>
        </p:spPr>
        <p:txBody>
          <a:bodyPr wrap="none">
            <a:normAutofit/>
          </a:bodyPr>
          <a:lstStyle/>
          <a:p>
            <a:r>
              <a:rPr sz="2300"/>
              <a:t>Mynd 20.21</a:t>
            </a:r>
          </a:p>
        </p:txBody>
      </p:sp>
      <p:sp>
        <p:nvSpPr>
          <p:cNvPr id="7" name="Figure Legend"/>
          <p:cNvSpPr>
            <a:spLocks noGrp="1"/>
          </p:cNvSpPr>
          <p:nvPr>
            <p:ph idx="13"/>
          </p:nvPr>
        </p:nvSpPr>
        <p:spPr>
          <a:xfrm>
            <a:off x="457199" y="4918365"/>
            <a:ext cx="8058151" cy="1271731"/>
          </a:xfrm>
        </p:spPr>
        <p:txBody>
          <a:bodyPr wrap="square">
            <a:normAutofit/>
          </a:bodyPr>
          <a:lstStyle/>
          <a:p>
            <a:pPr>
              <a:spcBef>
                <a:spcPts val="0"/>
              </a:spcBef>
              <a:spcAft>
                <a:spcPts val="0"/>
              </a:spcAft>
            </a:pPr>
            <a:r>
              <a:rPr sz="1500"/>
              <a:t>Tölvugerð mynd sýnir þrívíddarbyggingu ensímsins fenýlalanín hýdroxýlasa. Í sjúkdómnum fenýlketónmigu veldur galli í lögun fenýlalanín hýdroxýlasa því að það tapar virkni sinni við að brjóta niður fenýlalanín.</a:t>
            </a:r>
          </a:p>
        </p:txBody>
      </p:sp>
      <p:pic>
        <p:nvPicPr>
          <p:cNvPr id="9" name="Figure" descr="This figure includes a computer generated image of an enzyme molecule showing string and curled ribbon-like structural components in purple, green, and yellow hues."/>
          <p:cNvPicPr>
            <a:picLocks noChangeAspect="1"/>
          </p:cNvPicPr>
          <p:nvPr/>
        </p:nvPicPr>
        <p:blipFill>
          <a:blip r:embed="rId2" cstate="email">
            <a:extLst>
              <a:ext uri="{28A0092B-C50C-407E-A947-70E740481C1C}">
                <a14:useLocalDpi xmlns:a14="http://schemas.microsoft.com/office/drawing/2010/main" val="0"/>
              </a:ext>
            </a:extLst>
          </a:blip>
          <a:srcRect l="-85383" r="-85383"/>
          <a:stretch>
            <a:fillRect/>
          </a:stretch>
        </p:blipFill>
        <p:spPr>
          <a:xfrm>
            <a:off x="457199" y="1122386"/>
            <a:ext cx="8062913" cy="3500071"/>
          </a:xfrm>
          <a:prstGeom prst="rect">
            <a:avLst/>
          </a:prstGeo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69379165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199" y="365127"/>
            <a:ext cx="5715000" cy="424583"/>
          </a:xfrm>
        </p:spPr>
        <p:txBody>
          <a:bodyPr wrap="none">
            <a:normAutofit/>
          </a:bodyPr>
          <a:lstStyle/>
          <a:p>
            <a:r>
              <a:rPr sz="2300"/>
              <a:t>Mynd 20.22</a:t>
            </a:r>
          </a:p>
        </p:txBody>
      </p:sp>
      <p:sp>
        <p:nvSpPr>
          <p:cNvPr id="7" name="Figure Legend"/>
          <p:cNvSpPr>
            <a:spLocks noGrp="1"/>
          </p:cNvSpPr>
          <p:nvPr>
            <p:ph idx="13"/>
          </p:nvPr>
        </p:nvSpPr>
        <p:spPr>
          <a:xfrm>
            <a:off x="457199" y="4918365"/>
            <a:ext cx="8058151" cy="1271731"/>
          </a:xfrm>
        </p:spPr>
        <p:txBody>
          <a:bodyPr>
            <a:normAutofit/>
          </a:bodyPr>
          <a:lstStyle/>
          <a:p>
            <a:r>
              <a:rPr/>
              <a:t>Þessi mynd sýnir formúluna fyrir fjölliðuna Kevlar.</a:t>
            </a:r>
          </a:p>
        </p:txBody>
      </p:sp>
      <p:pic>
        <p:nvPicPr>
          <p:cNvPr id="9" name="Figure" descr="A structural formula is shown for the polymer Kevlar. The structure appears inside brackets which have single dashes extending from them at the left and right ends. Outside the lower right corner of the brackets, an italicized n appears. The structure inside the brackets includes a C atom forming a double bond with an O atom and a bond with a benzene ring. The benzene ring forms a bond with another C atom which has a double bond with an O atom. The C atom is bonded to an N atom. The N atom is bonded to an H atom and a benzene ring. The benzene ring bonds with another N atom which is also bonded to an H atom."/>
          <p:cNvPicPr>
            <a:picLocks noChangeAspect="1"/>
          </p:cNvPicPr>
          <p:nvPr/>
        </p:nvPicPr>
        <p:blipFill>
          <a:blip r:embed="rId2">
            <a:extLst>
              <a:ext uri="{28A0092B-C50C-407E-A947-70E740481C1C}">
                <a14:useLocalDpi xmlns:a14="http://schemas.microsoft.com/office/drawing/2010/main" val="0"/>
              </a:ext>
            </a:extLst>
          </a:blip>
          <a:srcRect t="-13838" b="-13838"/>
          <a:stretch>
            <a:fillRect/>
          </a:stretch>
        </p:blipFill>
        <p:spPr>
          <a:xfrm>
            <a:off x="457199" y="1122386"/>
            <a:ext cx="8062913" cy="3500071"/>
          </a:xfrm>
          <a:prstGeom prst="rect">
            <a:avLst/>
          </a:prstGeo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6127259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199" y="365127"/>
            <a:ext cx="5715000" cy="424583"/>
          </a:xfrm>
        </p:spPr>
        <p:txBody>
          <a:bodyPr wrap="none">
            <a:normAutofit/>
          </a:bodyPr>
          <a:lstStyle/>
          <a:p>
            <a:r>
              <a:rPr sz="2300"/>
              <a:t>Mynd 20.23</a:t>
            </a:r>
          </a:p>
        </p:txBody>
      </p:sp>
      <p:sp>
        <p:nvSpPr>
          <p:cNvPr id="7" name="Figure Legend"/>
          <p:cNvSpPr>
            <a:spLocks noGrp="1"/>
          </p:cNvSpPr>
          <p:nvPr>
            <p:ph idx="13"/>
          </p:nvPr>
        </p:nvSpPr>
        <p:spPr>
          <a:xfrm>
            <a:off x="457199" y="4918365"/>
            <a:ext cx="8058151" cy="1271731"/>
          </a:xfrm>
        </p:spPr>
        <p:txBody>
          <a:bodyPr>
            <a:normAutofit/>
          </a:bodyPr>
          <a:lstStyle/>
          <a:p>
            <a:r>
              <a:rPr/>
              <a:t>Skýringarmyndin sýnir fjölliðubyggingu Kevlars, þar sem vetnistengi milli fjölliðukeðja eru táknuð með punktalínum.</a:t>
            </a:r>
          </a:p>
        </p:txBody>
      </p:sp>
      <p:pic>
        <p:nvPicPr>
          <p:cNvPr id="10" name="Figure" descr="slide_0088_img_002.png"/>
          <p:cNvPicPr>
            <a:picLocks noChangeAspect="1"/>
          </p:cNvPicPr>
          <p:nvPr/>
        </p:nvPicPr>
        <p:blipFill>
          <a:blip r:embed="rId2"/>
          <a:srcRect l="-29476" r="-29476"/>
          <a:stretch>
            <a:fillRect/>
          </a:stretch>
        </p:blipFill>
        <p:spPr>
          <a:xfrm>
            <a:off x="457199" y="1122386"/>
            <a:ext cx="8062913" cy="3500071"/>
          </a:xfrm>
          <a:prstGeom prst="rect">
            <a:avLst/>
          </a:prstGeom>
        </p:spPr>
      </p:pic>
      <p:sp>
        <p:nvSpPr>
          <p:cNvPr id="11"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3"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66721472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199" y="365127"/>
            <a:ext cx="5715000" cy="424583"/>
          </a:xfrm>
        </p:spPr>
        <p:txBody>
          <a:bodyPr wrap="none">
            <a:normAutofit/>
          </a:bodyPr>
          <a:lstStyle/>
          <a:p>
            <a:r>
              <a:rPr sz="2300"/>
              <a:t>Mynd 20.24</a:t>
            </a:r>
          </a:p>
        </p:txBody>
      </p:sp>
      <p:sp>
        <p:nvSpPr>
          <p:cNvPr id="7" name="Figure Legend"/>
          <p:cNvSpPr>
            <a:spLocks noGrp="1"/>
          </p:cNvSpPr>
          <p:nvPr>
            <p:ph idx="13"/>
          </p:nvPr>
        </p:nvSpPr>
        <p:spPr>
          <a:xfrm>
            <a:off x="457199" y="4918365"/>
            <a:ext cx="8058151" cy="1271731"/>
          </a:xfrm>
        </p:spPr>
        <p:txBody>
          <a:bodyPr wrap="square">
            <a:normAutofit/>
          </a:bodyPr>
          <a:lstStyle/>
          <a:p>
            <a:pPr>
              <a:spcBef>
                <a:spcPts val="0"/>
              </a:spcBef>
              <a:spcAft>
                <a:spcPts val="0"/>
              </a:spcAft>
            </a:pPr>
            <a:r>
              <a:rPr sz="1400"/>
              <a:t>(a) Þessir hermenn eru að flokka í gegnum hluta af Kevlar-hjálmi sem hjálpaði til við að taka við sprengingu frá handsprengju. Kevlar er einnig notað til að búa til (b) kanóa og (c) festingar fyrir báta. (mynd a: breyting á verki eftir „Cla68“/Wikimedia Commons; mynd b: breyting á verki eftir „OakleyOriginals“/Flickr; mynd c: breyting á verki eftir Casey H. Kyhl)</a:t>
            </a:r>
          </a:p>
        </p:txBody>
      </p:sp>
      <p:pic>
        <p:nvPicPr>
          <p:cNvPr id="9" name="Figure" descr="Three photos are shown. In the first, two male soldiers are shown sorting through green brown material on a table. In the second, two people are shown paddling a canoe. In the third, heavy white rope is being manipulated with a hand tool."/>
          <p:cNvPicPr>
            <a:picLocks noChangeAspect="1"/>
          </p:cNvPicPr>
          <p:nvPr/>
        </p:nvPicPr>
        <p:blipFill>
          <a:blip r:embed="rId2" cstate="email">
            <a:extLst>
              <a:ext uri="{28A0092B-C50C-407E-A947-70E740481C1C}">
                <a14:useLocalDpi xmlns:a14="http://schemas.microsoft.com/office/drawing/2010/main" val="0"/>
              </a:ext>
            </a:extLst>
          </a:blip>
          <a:srcRect t="-42034" b="-42034"/>
          <a:stretch>
            <a:fillRect/>
          </a:stretch>
        </p:blipFill>
        <p:spPr>
          <a:xfrm>
            <a:off x="457199" y="1122386"/>
            <a:ext cx="8062913" cy="3500071"/>
          </a:xfrm>
          <a:prstGeom prst="rect">
            <a:avLst/>
          </a:prstGeo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17279487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hidden="1"/>
          <p:cNvSpPr>
            <a:spLocks noGrp="1"/>
          </p:cNvSpPr>
          <p:nvPr>
            <p:ph type="title"/>
          </p:nvPr>
        </p:nvSpPr>
        <p:spPr>
          <a:xfrm>
            <a:ext cx="5715000" cy="420624"/>
          </a:xfrm>
        </p:spPr>
        <p:txBody>
          <a:bodyPr wrap="none">
            <a:normAutofit/>
          </a:bodyPr>
          <a:lstStyle/>
          <a:p>
            <a:r>
              <a:rPr sz="2300"/>
              <a:t>MYND 20.34</a:t>
            </a:r>
          </a:p>
        </p:txBody>
      </p:sp>
      <p:sp>
        <p:nvSpPr>
          <p:cNvPr id="7" name="Figure Legend" hidden="1"/>
          <p:cNvSpPr>
            <a:spLocks noGrp="1"/>
          </p:cNvSpPr>
          <p:nvPr>
            <p:ph idx="13"/>
          </p:nvPr>
        </p:nvSpPr>
        <p:spPr/>
        <p:txBody>
          <a:bodyPr>
            <a:normAutofit/>
          </a:bodyPr>
          <a:lstStyle/>
          <a:p>
            <a:endParaRPr lang="en-US" sz="1600" dirty="0"/>
          </a:p>
        </p:txBody>
      </p:sp>
      <p:pic>
        <p:nvPicPr>
          <p:cNvPr id="10" name="Figure" descr="slide_0090_img_002.png"/>
          <p:cNvPicPr>
            <a:picLocks noChangeAspect="1"/>
          </p:cNvPicPr>
          <p:nvPr/>
        </p:nvPicPr>
        <p:blipFill>
          <a:blip r:embed="rId2"/>
          <a:srcRect l="-56233" r="-56233"/>
          <a:stretch>
            <a:fillRect/>
          </a:stretch>
        </p:blipFill>
        <p:spPr>
          <a:xfrm>
            <a:off x="457199" y="1122386"/>
            <a:ext cx="8062913" cy="3500071"/>
          </a:xfrm>
          <a:prstGeom prst="rect">
            <a:avLst/>
          </a:prstGeom>
        </p:spPr>
      </p:pic>
      <p:sp>
        <p:nvSpPr>
          <p:cNvPr id="11"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3"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81845431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ercise Number"/>
          <p:cNvSpPr>
            <a:spLocks noGrp="1"/>
          </p:cNvSpPr>
          <p:nvPr>
            <p:ph type="title"/>
          </p:nvPr>
        </p:nvSpPr>
        <p:spPr>
          <a:xfrm>
            <a:off x="457199" y="365127"/>
            <a:ext cx="5715000" cy="424583"/>
          </a:xfrm>
        </p:spPr>
        <p:txBody>
          <a:bodyPr wrap="none">
            <a:normAutofit/>
          </a:bodyPr>
          <a:lstStyle/>
          <a:p>
            <a:r>
              <a:rPr sz="2300"/>
              <a:t>Æfing 6</a:t>
            </a:r>
          </a:p>
        </p:txBody>
      </p:sp>
      <p:sp>
        <p:nvSpPr>
          <p:cNvPr id="7" name="Figure Legend" hidden="1"/>
          <p:cNvSpPr>
            <a:spLocks noGrp="1"/>
          </p:cNvSpPr>
          <p:nvPr>
            <p:ph idx="13"/>
          </p:nvPr>
        </p:nvSpPr>
        <p:spPr/>
        <p:txBody>
          <a:bodyPr>
            <a:normAutofit/>
          </a:bodyPr>
          <a:lstStyle/>
          <a:p>
            <a:endParaRPr lang="en-US" sz="1600" dirty="0"/>
          </a:p>
        </p:txBody>
      </p:sp>
      <p:pic>
        <p:nvPicPr>
          <p:cNvPr id="9" name="Figure" descr="Two structural formulas are shown. In the first, a chain of six carbon atoms with a single double bond between carbons two and three counting right to left across the molecule is shown with twelve total H atoms bonded. H atoms are bonded at each end of the molecule as well as above. H atoms are also bonded below all C atoms except those involved in the double bond. In the second structure, a hydrocarbon chain of five C atoms connected by single bonds is shown. A single C with three attached H atoms is bonded beneath the second carbon counting right to left across the molecule."/>
          <p:cNvPicPr>
            <a:picLocks noChangeAspect="1"/>
          </p:cNvPicPr>
          <p:nvPr/>
        </p:nvPicPr>
        <p:blipFill>
          <a:blip r:embed="rId2" cstate="email">
            <a:extLst>
              <a:ext uri="{28A0092B-C50C-407E-A947-70E740481C1C}">
                <a14:useLocalDpi xmlns:a14="http://schemas.microsoft.com/office/drawing/2010/main" val="0"/>
              </a:ext>
            </a:extLst>
          </a:blip>
          <a:srcRect t="-35790" b="-35790"/>
          <a:stretch>
            <a:fillRect/>
          </a:stretch>
        </p:blipFill>
        <p:spPr>
          <a:xfrm>
            <a:off x="457199" y="1122386"/>
            <a:ext cx="8062913" cy="3500071"/>
          </a:xfrm>
          <a:prstGeom prst="rect">
            <a:avLst/>
          </a:prstGeo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10818382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ercise Number"/>
          <p:cNvSpPr>
            <a:spLocks noGrp="1"/>
          </p:cNvSpPr>
          <p:nvPr>
            <p:ph type="title"/>
          </p:nvPr>
        </p:nvSpPr>
        <p:spPr>
          <a:xfrm>
            <a:off x="457199" y="365127"/>
            <a:ext cx="5715000" cy="424583"/>
          </a:xfrm>
        </p:spPr>
        <p:txBody>
          <a:bodyPr wrap="none">
            <a:normAutofit/>
          </a:bodyPr>
          <a:lstStyle/>
          <a:p>
            <a:r>
              <a:rPr sz="2300"/>
              <a:t>Dæmi 7</a:t>
            </a:r>
          </a:p>
        </p:txBody>
      </p:sp>
      <p:sp>
        <p:nvSpPr>
          <p:cNvPr id="7" name="Figure Legend" hidden="1"/>
          <p:cNvSpPr>
            <a:spLocks noGrp="1"/>
          </p:cNvSpPr>
          <p:nvPr>
            <p:ph idx="13"/>
          </p:nvPr>
        </p:nvSpPr>
        <p:spPr/>
        <p:txBody>
          <a:bodyPr>
            <a:normAutofit/>
          </a:bodyPr>
          <a:lstStyle/>
          <a:p>
            <a:endParaRPr lang="en-US" sz="1600" dirty="0"/>
          </a:p>
        </p:txBody>
      </p:sp>
      <p:pic>
        <p:nvPicPr>
          <p:cNvPr id="9" name="Figure" descr="Two structural formulas are shown. In the first, a horizontal hydrocarbon chain consisting of six singly bonded C atoms is shown. Each C atom has an H atom bonded above and below it. The two C atoms on either end of the chain each have a third H atom bonded to them. In the second structure, a horizontal hydrocarbon chain composed of five C atoms connected by single bonds is shown with a sixth C atom singly bonded beneath the right-most C atom. The first C atom (from left to right) has three H atoms bonded to it. The second C atom has two H atoms bonded to it. The third C atom has two H atoms bonded to it. The fourth C atom has two H atoms bonded to it. The fifth C atom has two H atoms bonded to it. The C atom bonded below the fifth C atom has three H atoms bonded to it."/>
          <p:cNvPicPr>
            <a:picLocks noChangeAspect="1"/>
          </p:cNvPicPr>
          <p:nvPr/>
        </p:nvPicPr>
        <p:blipFill>
          <a:blip r:embed="rId2" cstate="email">
            <a:extLst>
              <a:ext uri="{28A0092B-C50C-407E-A947-70E740481C1C}">
                <a14:useLocalDpi xmlns:a14="http://schemas.microsoft.com/office/drawing/2010/main" val="0"/>
              </a:ext>
            </a:extLst>
          </a:blip>
          <a:srcRect t="-30988" b="-30988"/>
          <a:stretch>
            <a:fillRect/>
          </a:stretch>
        </p:blipFill>
        <p:spPr>
          <a:xfrm>
            <a:off x="457199" y="1122386"/>
            <a:ext cx="8062913" cy="3500071"/>
          </a:xfrm>
          <a:prstGeom prst="rect">
            <a:avLst/>
          </a:prstGeo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96347955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ercise Number"/>
          <p:cNvSpPr>
            <a:spLocks noGrp="1"/>
          </p:cNvSpPr>
          <p:nvPr>
            <p:ph type="title"/>
          </p:nvPr>
        </p:nvSpPr>
        <p:spPr>
          <a:xfrm>
            <a:off x="457199" y="365127"/>
            <a:ext cx="5715000" cy="424583"/>
          </a:xfrm>
        </p:spPr>
        <p:txBody>
          <a:bodyPr wrap="none">
            <a:normAutofit/>
          </a:bodyPr>
          <a:lstStyle/>
          <a:p>
            <a:r>
              <a:rPr sz="2300"/>
              <a:t>Æfing 11c</a:t>
            </a:r>
          </a:p>
        </p:txBody>
      </p:sp>
      <p:sp>
        <p:nvSpPr>
          <p:cNvPr id="7" name="Figure Legend" hidden="1"/>
          <p:cNvSpPr>
            <a:spLocks noGrp="1"/>
          </p:cNvSpPr>
          <p:nvPr>
            <p:ph idx="13"/>
          </p:nvPr>
        </p:nvSpPr>
        <p:spPr/>
        <p:txBody>
          <a:bodyPr>
            <a:normAutofit/>
          </a:bodyPr>
          <a:lstStyle/>
          <a:p>
            <a:endParaRPr lang="en-US" sz="1600" dirty="0"/>
          </a:p>
        </p:txBody>
      </p:sp>
      <p:pic>
        <p:nvPicPr>
          <p:cNvPr id="9" name="Figure" descr="This structure shows a hydrocarbon chain composed of C H subscript 3 C H C H subscript 2 C H subscript 3 with a C H subscript 3 group attached beneath the second C atom counting left to right."/>
          <p:cNvPicPr>
            <a:picLocks noChangeAspect="1"/>
          </p:cNvPicPr>
          <p:nvPr/>
        </p:nvPicPr>
        <p:blipFill>
          <a:blip r:embed="rId2">
            <a:extLst>
              <a:ext uri="{28A0092B-C50C-407E-A947-70E740481C1C}">
                <a14:useLocalDpi xmlns:a14="http://schemas.microsoft.com/office/drawing/2010/main" val="0"/>
              </a:ext>
            </a:extLst>
          </a:blip>
          <a:srcRect t="-89850" b="-89850"/>
          <a:stretch>
            <a:fillRect/>
          </a:stretch>
        </p:blipFill>
        <p:spPr>
          <a:xfrm>
            <a:off x="457199" y="1122386"/>
            <a:ext cx="8062913" cy="3500071"/>
          </a:xfrm>
          <a:prstGeom prst="rect">
            <a:avLst/>
          </a:prstGeo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58285690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ercise Number"/>
          <p:cNvSpPr>
            <a:spLocks noGrp="1"/>
          </p:cNvSpPr>
          <p:nvPr>
            <p:ph type="title"/>
          </p:nvPr>
        </p:nvSpPr>
        <p:spPr>
          <a:xfrm>
            <a:off x="457199" y="365127"/>
            <a:ext cx="5715000" cy="424583"/>
          </a:xfrm>
        </p:spPr>
        <p:txBody>
          <a:bodyPr wrap="none">
            <a:normAutofit/>
          </a:bodyPr>
          <a:lstStyle/>
          <a:p>
            <a:r>
              <a:rPr sz="2300"/>
              <a:t>Dæmi 11e</a:t>
            </a:r>
          </a:p>
        </p:txBody>
      </p:sp>
      <p:sp>
        <p:nvSpPr>
          <p:cNvPr id="7" name="Figure Legend" hidden="1"/>
          <p:cNvSpPr>
            <a:spLocks noGrp="1"/>
          </p:cNvSpPr>
          <p:nvPr>
            <p:ph idx="13"/>
          </p:nvPr>
        </p:nvSpPr>
        <p:spPr/>
        <p:txBody>
          <a:bodyPr>
            <a:normAutofit/>
          </a:bodyPr>
          <a:lstStyle/>
          <a:p>
            <a:endParaRPr lang="en-US" sz="1600" dirty="0"/>
          </a:p>
        </p:txBody>
      </p:sp>
      <p:pic>
        <p:nvPicPr>
          <p:cNvPr id="10" name="Figure" descr="slide_0094_img_002.png"/>
          <p:cNvPicPr>
            <a:picLocks noChangeAspect="1"/>
          </p:cNvPicPr>
          <p:nvPr/>
        </p:nvPicPr>
        <p:blipFill>
          <a:blip r:embed="rId2"/>
          <a:srcRect t="-87025" b="-87025"/>
          <a:stretch>
            <a:fillRect/>
          </a:stretch>
        </p:blipFill>
        <p:spPr>
          <a:xfrm>
            <a:off x="457199" y="1122386"/>
            <a:ext cx="8062913" cy="3500071"/>
          </a:xfrm>
          <a:prstGeom prst="rect">
            <a:avLst/>
          </a:prstGeom>
        </p:spPr>
      </p:pic>
      <p:sp>
        <p:nvSpPr>
          <p:cNvPr id="11"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3"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48847164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ercise Number"/>
          <p:cNvSpPr>
            <a:spLocks noGrp="1"/>
          </p:cNvSpPr>
          <p:nvPr>
            <p:ph type="title"/>
          </p:nvPr>
        </p:nvSpPr>
        <p:spPr>
          <a:xfrm>
            <a:off x="457199" y="365127"/>
            <a:ext cx="5715000" cy="424583"/>
          </a:xfrm>
        </p:spPr>
        <p:txBody>
          <a:bodyPr wrap="none">
            <a:normAutofit/>
          </a:bodyPr>
          <a:lstStyle/>
          <a:p>
            <a:r>
              <a:rPr sz="2300"/>
              <a:t>Dæmi 11f</a:t>
            </a:r>
          </a:p>
        </p:txBody>
      </p:sp>
      <p:sp>
        <p:nvSpPr>
          <p:cNvPr id="7" name="Figure Legend" hidden="1"/>
          <p:cNvSpPr>
            <a:spLocks noGrp="1"/>
          </p:cNvSpPr>
          <p:nvPr>
            <p:ph idx="13"/>
          </p:nvPr>
        </p:nvSpPr>
        <p:spPr/>
        <p:txBody>
          <a:bodyPr>
            <a:normAutofit/>
          </a:bodyPr>
          <a:lstStyle/>
          <a:p>
            <a:endParaRPr lang="en-US" sz="1600" dirty="0"/>
          </a:p>
        </p:txBody>
      </p:sp>
      <p:pic>
        <p:nvPicPr>
          <p:cNvPr id="10" name="Figure" descr="slide_0095_img_002.png"/>
          <p:cNvPicPr>
            <a:picLocks noChangeAspect="1"/>
          </p:cNvPicPr>
          <p:nvPr/>
        </p:nvPicPr>
        <p:blipFill>
          <a:blip r:embed="rId2"/>
          <a:srcRect t="-52769" b="-52769"/>
          <a:stretch>
            <a:fillRect/>
          </a:stretch>
        </p:blipFill>
        <p:spPr>
          <a:xfrm>
            <a:off x="457199" y="1122386"/>
            <a:ext cx="8062913" cy="3500071"/>
          </a:xfrm>
          <a:prstGeom prst="rect">
            <a:avLst/>
          </a:prstGeom>
        </p:spPr>
      </p:pic>
      <p:sp>
        <p:nvSpPr>
          <p:cNvPr id="11"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3"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31965651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ercise Number"/>
          <p:cNvSpPr>
            <a:spLocks noGrp="1"/>
          </p:cNvSpPr>
          <p:nvPr>
            <p:ph type="title"/>
          </p:nvPr>
        </p:nvSpPr>
        <p:spPr>
          <a:xfrm>
            <a:off x="457199" y="365127"/>
            <a:ext cx="5715000" cy="424583"/>
          </a:xfrm>
        </p:spPr>
        <p:txBody>
          <a:bodyPr wrap="none">
            <a:normAutofit/>
          </a:bodyPr>
          <a:lstStyle/>
          <a:p>
            <a:r>
              <a:rPr sz="2300"/>
              <a:t>Dæmi 12c</a:t>
            </a:r>
          </a:p>
        </p:txBody>
      </p:sp>
      <p:sp>
        <p:nvSpPr>
          <p:cNvPr id="7" name="Figure Legend" hidden="1"/>
          <p:cNvSpPr>
            <a:spLocks noGrp="1"/>
          </p:cNvSpPr>
          <p:nvPr>
            <p:ph idx="13"/>
          </p:nvPr>
        </p:nvSpPr>
        <p:spPr/>
        <p:txBody>
          <a:bodyPr>
            <a:normAutofit/>
          </a:bodyPr>
          <a:lstStyle/>
          <a:p>
            <a:endParaRPr lang="en-US" sz="1600" dirty="0"/>
          </a:p>
        </p:txBody>
      </p:sp>
      <p:pic>
        <p:nvPicPr>
          <p:cNvPr id="9" name="Figure" descr="This structure shows a hydrocarbon chain composed of C H subscript 3 C H C H subscript 3 with a C H subscript 2 C H subscript 3 group attached beneath the second C atom counting left to right."/>
          <p:cNvPicPr>
            <a:picLocks noChangeAspect="1"/>
          </p:cNvPicPr>
          <p:nvPr/>
        </p:nvPicPr>
        <p:blipFill>
          <a:blip r:embed="rId2">
            <a:extLst>
              <a:ext uri="{28A0092B-C50C-407E-A947-70E740481C1C}">
                <a14:useLocalDpi xmlns:a14="http://schemas.microsoft.com/office/drawing/2010/main" val="0"/>
              </a:ext>
            </a:extLst>
          </a:blip>
          <a:srcRect t="-88423" b="-88423"/>
          <a:stretch>
            <a:fillRect/>
          </a:stretch>
        </p:blipFill>
        <p:spPr>
          <a:xfrm>
            <a:off x="457199" y="1122386"/>
            <a:ext cx="8062913" cy="3500071"/>
          </a:xfrm>
          <a:prstGeom prst="rect">
            <a:avLst/>
          </a:prstGeo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70265785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ercise Number"/>
          <p:cNvSpPr>
            <a:spLocks noGrp="1"/>
          </p:cNvSpPr>
          <p:nvPr>
            <p:ph type="title"/>
          </p:nvPr>
        </p:nvSpPr>
        <p:spPr>
          <a:xfrm>
            <a:off x="457199" y="365127"/>
            <a:ext cx="5715000" cy="424583"/>
          </a:xfrm>
        </p:spPr>
        <p:txBody>
          <a:bodyPr wrap="none">
            <a:normAutofit/>
          </a:bodyPr>
          <a:lstStyle/>
          <a:p>
            <a:r>
              <a:rPr sz="2300"/>
              <a:t>Dæmi 12e</a:t>
            </a:r>
          </a:p>
        </p:txBody>
      </p:sp>
      <p:sp>
        <p:nvSpPr>
          <p:cNvPr id="7" name="Figure Legend" hidden="1"/>
          <p:cNvSpPr>
            <a:spLocks noGrp="1"/>
          </p:cNvSpPr>
          <p:nvPr>
            <p:ph idx="13"/>
          </p:nvPr>
        </p:nvSpPr>
        <p:spPr/>
        <p:txBody>
          <a:bodyPr>
            <a:normAutofit/>
          </a:bodyPr>
          <a:lstStyle/>
          <a:p>
            <a:endParaRPr lang="en-US" sz="1600" dirty="0"/>
          </a:p>
        </p:txBody>
      </p:sp>
      <p:pic>
        <p:nvPicPr>
          <p:cNvPr id="9" name="Figure" descr="This structure shows a hydrocarbon chain composed of C H subscript 3 C H subscript 2 C H subscript 2 C H B r C H subscript 2 C H subscript 3 with a C H subscript 2 C H double bond C H subscript 2 group attached beneath the second C atom counting left to right."/>
          <p:cNvPicPr>
            <a:picLocks noChangeAspect="1"/>
          </p:cNvPicPr>
          <p:nvPr/>
        </p:nvPicPr>
        <p:blipFill>
          <a:blip r:embed="rId2">
            <a:extLst>
              <a:ext uri="{28A0092B-C50C-407E-A947-70E740481C1C}">
                <a14:useLocalDpi xmlns:a14="http://schemas.microsoft.com/office/drawing/2010/main" val="0"/>
              </a:ext>
            </a:extLst>
          </a:blip>
          <a:srcRect t="-85655" b="-85655"/>
          <a:stretch>
            <a:fillRect/>
          </a:stretch>
        </p:blipFill>
        <p:spPr>
          <a:xfrm>
            <a:off x="457199" y="1122386"/>
            <a:ext cx="8062913" cy="3500071"/>
          </a:xfrm>
          <a:prstGeom prst="rect">
            <a:avLst/>
          </a:prstGeo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06209415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ercise Number"/>
          <p:cNvSpPr>
            <a:spLocks noGrp="1"/>
          </p:cNvSpPr>
          <p:nvPr>
            <p:ph type="title"/>
          </p:nvPr>
        </p:nvSpPr>
        <p:spPr>
          <a:xfrm>
            <a:off x="457199" y="365127"/>
            <a:ext cx="5715000" cy="424583"/>
          </a:xfrm>
        </p:spPr>
        <p:txBody>
          <a:bodyPr wrap="none">
            <a:normAutofit/>
          </a:bodyPr>
          <a:lstStyle/>
          <a:p>
            <a:r>
              <a:rPr sz="2300"/>
              <a:t>Dæmi 17</a:t>
            </a:r>
          </a:p>
        </p:txBody>
      </p:sp>
      <p:sp>
        <p:nvSpPr>
          <p:cNvPr id="7" name="Figure Legend" hidden="1"/>
          <p:cNvSpPr>
            <a:spLocks noGrp="1"/>
          </p:cNvSpPr>
          <p:nvPr>
            <p:ph idx="13"/>
          </p:nvPr>
        </p:nvSpPr>
        <p:spPr/>
        <p:txBody>
          <a:bodyPr>
            <a:normAutofit/>
          </a:bodyPr>
          <a:lstStyle/>
          <a:p>
            <a:endParaRPr lang="en-US" sz="1600" dirty="0"/>
          </a:p>
        </p:txBody>
      </p:sp>
      <p:pic>
        <p:nvPicPr>
          <p:cNvPr id="9" name="Figure" descr="The hydrocarbon molecular structure shown includes C H subscript 3 C H C H subscript 2 C C H subscript 3. There is a C H subscript 3 group bonded to the second C atom in the chain (from left to right). There are two C H subscript 3 groups bonded above and below the fourth C atom in the chain."/>
          <p:cNvPicPr>
            <a:picLocks noChangeAspect="1"/>
          </p:cNvPicPr>
          <p:nvPr/>
        </p:nvPicPr>
        <p:blipFill>
          <a:blip r:embed="rId2">
            <a:extLst>
              <a:ext uri="{28A0092B-C50C-407E-A947-70E740481C1C}">
                <a14:useLocalDpi xmlns:a14="http://schemas.microsoft.com/office/drawing/2010/main" val="0"/>
              </a:ext>
            </a:extLst>
          </a:blip>
          <a:srcRect t="-40436" b="-40436"/>
          <a:stretch>
            <a:fillRect/>
          </a:stretch>
        </p:blipFill>
        <p:spPr>
          <a:xfrm>
            <a:off x="457199" y="1122386"/>
            <a:ext cx="8062913" cy="3500071"/>
          </a:xfrm>
          <a:prstGeom prst="rect">
            <a:avLst/>
          </a:prstGeo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96992823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ercise Number"/>
          <p:cNvSpPr>
            <a:spLocks noGrp="1"/>
          </p:cNvSpPr>
          <p:nvPr>
            <p:ph type="title"/>
          </p:nvPr>
        </p:nvSpPr>
        <p:spPr>
          <a:xfrm>
            <a:off x="457199" y="365127"/>
            <a:ext cx="5715000" cy="424583"/>
          </a:xfrm>
        </p:spPr>
        <p:txBody>
          <a:bodyPr wrap="none">
            <a:normAutofit/>
          </a:bodyPr>
          <a:lstStyle/>
          <a:p>
            <a:r>
              <a:rPr sz="2300"/>
              <a:t>Æfing 32a</a:t>
            </a:r>
          </a:p>
        </p:txBody>
      </p:sp>
      <p:sp>
        <p:nvSpPr>
          <p:cNvPr id="7" name="Figure Legend" hidden="1"/>
          <p:cNvSpPr>
            <a:spLocks noGrp="1"/>
          </p:cNvSpPr>
          <p:nvPr>
            <p:ph idx="13"/>
          </p:nvPr>
        </p:nvSpPr>
        <p:spPr/>
        <p:txBody>
          <a:bodyPr>
            <a:normAutofit/>
          </a:bodyPr>
          <a:lstStyle/>
          <a:p>
            <a:endParaRPr lang="en-US" sz="1600" dirty="0"/>
          </a:p>
        </p:txBody>
      </p:sp>
      <p:pic>
        <p:nvPicPr>
          <p:cNvPr id="10" name="Figure" descr="slide_0099_img_002.png"/>
          <p:cNvPicPr>
            <a:picLocks noChangeAspect="1"/>
          </p:cNvPicPr>
          <p:nvPr/>
        </p:nvPicPr>
        <p:blipFill>
          <a:blip r:embed="rId2"/>
          <a:srcRect l="-23362" r="-23362"/>
          <a:stretch>
            <a:fillRect/>
          </a:stretch>
        </p:blipFill>
        <p:spPr>
          <a:xfrm>
            <a:off x="457199" y="1122386"/>
            <a:ext cx="8062913" cy="3500071"/>
          </a:xfrm>
          <a:prstGeom prst="rect">
            <a:avLst/>
          </a:prstGeom>
        </p:spPr>
      </p:pic>
      <p:sp>
        <p:nvSpPr>
          <p:cNvPr id="11"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3"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88693177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ercise Number"/>
          <p:cNvSpPr>
            <a:spLocks noGrp="1"/>
          </p:cNvSpPr>
          <p:nvPr>
            <p:ph type="title"/>
          </p:nvPr>
        </p:nvSpPr>
        <p:spPr>
          <a:xfrm>
            <a:off x="457199" y="365127"/>
            <a:ext cx="5715000" cy="424583"/>
          </a:xfrm>
        </p:spPr>
        <p:txBody>
          <a:bodyPr wrap="none">
            <a:normAutofit/>
          </a:bodyPr>
          <a:lstStyle/>
          <a:p>
            <a:r>
              <a:rPr sz="2300"/>
              <a:t>Dæmi 32b</a:t>
            </a:r>
          </a:p>
        </p:txBody>
      </p:sp>
      <p:sp>
        <p:nvSpPr>
          <p:cNvPr id="7" name="Figure Legend" hidden="1"/>
          <p:cNvSpPr>
            <a:spLocks noGrp="1"/>
          </p:cNvSpPr>
          <p:nvPr>
            <p:ph idx="13"/>
          </p:nvPr>
        </p:nvSpPr>
        <p:spPr/>
        <p:txBody>
          <a:bodyPr>
            <a:normAutofit/>
          </a:bodyPr>
          <a:lstStyle/>
          <a:p>
            <a:endParaRPr lang="en-US" sz="1600" dirty="0"/>
          </a:p>
        </p:txBody>
      </p:sp>
      <p:pic>
        <p:nvPicPr>
          <p:cNvPr id="10" name="Figure" descr="slide_0100_img_002.png"/>
          <p:cNvPicPr>
            <a:picLocks noChangeAspect="1"/>
          </p:cNvPicPr>
          <p:nvPr/>
        </p:nvPicPr>
        <p:blipFill>
          <a:blip r:embed="rId2"/>
          <a:srcRect l="-5287" r="-5287"/>
          <a:stretch>
            <a:fillRect/>
          </a:stretch>
        </p:blipFill>
        <p:spPr>
          <a:xfrm>
            <a:off x="457199" y="1122386"/>
            <a:ext cx="8062913" cy="3500071"/>
          </a:xfrm>
          <a:prstGeom prst="rect">
            <a:avLst/>
          </a:prstGeom>
        </p:spPr>
      </p:pic>
      <p:sp>
        <p:nvSpPr>
          <p:cNvPr id="11"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3"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49896799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ercise Number"/>
          <p:cNvSpPr>
            <a:spLocks noGrp="1"/>
          </p:cNvSpPr>
          <p:nvPr>
            <p:ph type="title"/>
          </p:nvPr>
        </p:nvSpPr>
        <p:spPr>
          <a:xfrm>
            <a:off x="457199" y="365127"/>
            <a:ext cx="5715000" cy="424583"/>
          </a:xfrm>
        </p:spPr>
        <p:txBody>
          <a:bodyPr wrap="none">
            <a:normAutofit/>
          </a:bodyPr>
          <a:lstStyle/>
          <a:p>
            <a:r>
              <a:rPr sz="2300"/>
              <a:t>Dæmi 32c</a:t>
            </a:r>
          </a:p>
        </p:txBody>
      </p:sp>
      <p:sp>
        <p:nvSpPr>
          <p:cNvPr id="7" name="Figure Legend" hidden="1"/>
          <p:cNvSpPr>
            <a:spLocks noGrp="1"/>
          </p:cNvSpPr>
          <p:nvPr>
            <p:ph idx="13"/>
          </p:nvPr>
        </p:nvSpPr>
        <p:spPr/>
        <p:txBody>
          <a:bodyPr>
            <a:normAutofit/>
          </a:bodyPr>
          <a:lstStyle/>
          <a:p>
            <a:endParaRPr lang="en-US" sz="1600" dirty="0"/>
          </a:p>
        </p:txBody>
      </p:sp>
      <p:pic>
        <p:nvPicPr>
          <p:cNvPr id="10" name="Figure" descr="slide_0101_img_002.png"/>
          <p:cNvPicPr>
            <a:picLocks noChangeAspect="1"/>
          </p:cNvPicPr>
          <p:nvPr/>
        </p:nvPicPr>
        <p:blipFill>
          <a:blip r:embed="rId2"/>
          <a:srcRect t="-17181" b="-17181"/>
          <a:stretch>
            <a:fillRect/>
          </a:stretch>
        </p:blipFill>
        <p:spPr>
          <a:xfrm>
            <a:off x="457199" y="1122386"/>
            <a:ext cx="8062913" cy="3500071"/>
          </a:xfrm>
          <a:prstGeom prst="rect">
            <a:avLst/>
          </a:prstGeom>
        </p:spPr>
      </p:pic>
      <p:sp>
        <p:nvSpPr>
          <p:cNvPr id="11"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3"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94593767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ercise Number"/>
          <p:cNvSpPr>
            <a:spLocks noGrp="1"/>
          </p:cNvSpPr>
          <p:nvPr>
            <p:ph type="title"/>
          </p:nvPr>
        </p:nvSpPr>
        <p:spPr>
          <a:xfrm>
            <a:off x="457199" y="365127"/>
            <a:ext cx="5715000" cy="424583"/>
          </a:xfrm>
        </p:spPr>
        <p:txBody>
          <a:bodyPr wrap="none">
            <a:normAutofit/>
          </a:bodyPr>
          <a:lstStyle/>
          <a:p>
            <a:r>
              <a:rPr sz="2300"/>
              <a:t>Æfing 33a</a:t>
            </a:r>
          </a:p>
        </p:txBody>
      </p:sp>
      <p:sp>
        <p:nvSpPr>
          <p:cNvPr id="7" name="Figure Legend" hidden="1"/>
          <p:cNvSpPr>
            <a:spLocks noGrp="1"/>
          </p:cNvSpPr>
          <p:nvPr>
            <p:ph idx="13"/>
          </p:nvPr>
        </p:nvSpPr>
        <p:spPr/>
        <p:txBody>
          <a:bodyPr>
            <a:normAutofit/>
          </a:bodyPr>
          <a:lstStyle/>
          <a:p>
            <a:endParaRPr lang="en-US" sz="1600" dirty="0"/>
          </a:p>
        </p:txBody>
      </p:sp>
      <p:pic>
        <p:nvPicPr>
          <p:cNvPr id="9" name="Figure" descr="This shows a C H subscript 3 group bonded to a C H subscript 2 group. This C H subscript 2 group is bonded to an O atom which is also bonded to a C H subscript 2 group. This C H subscript 2 group is bonded to a C H subscript 2 group. This C H subscript 2 group is bonded to a C H subscript 2 group. This C H subscript 2 group is bonded to a C H subscritp 3 group. All bonds are in a straight line."/>
          <p:cNvPicPr>
            <a:picLocks noChangeAspect="1"/>
          </p:cNvPicPr>
          <p:nvPr/>
        </p:nvPicPr>
        <p:blipFill>
          <a:blip r:embed="rId2">
            <a:extLst>
              <a:ext uri="{28A0092B-C50C-407E-A947-70E740481C1C}">
                <a14:useLocalDpi xmlns:a14="http://schemas.microsoft.com/office/drawing/2010/main" val="0"/>
              </a:ext>
            </a:extLst>
          </a:blip>
          <a:srcRect t="-226629" b="-226629"/>
          <a:stretch>
            <a:fillRect/>
          </a:stretch>
        </p:blipFill>
        <p:spPr>
          <a:xfrm>
            <a:off x="457199" y="1122386"/>
            <a:ext cx="8062913" cy="3500071"/>
          </a:xfrm>
          <a:prstGeom prst="rect">
            <a:avLst/>
          </a:prstGeo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422774006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ercise Number"/>
          <p:cNvSpPr>
            <a:spLocks noGrp="1"/>
          </p:cNvSpPr>
          <p:nvPr>
            <p:ph type="title"/>
          </p:nvPr>
        </p:nvSpPr>
        <p:spPr>
          <a:xfrm>
            <a:off x="457199" y="365127"/>
            <a:ext cx="5715000" cy="424583"/>
          </a:xfrm>
        </p:spPr>
        <p:txBody>
          <a:bodyPr wrap="none">
            <a:normAutofit/>
          </a:bodyPr>
          <a:lstStyle/>
          <a:p>
            <a:r>
              <a:rPr sz="2300"/>
              <a:t>Æfing 33b</a:t>
            </a:r>
          </a:p>
        </p:txBody>
      </p:sp>
      <p:sp>
        <p:nvSpPr>
          <p:cNvPr id="7" name="Figure Legend" hidden="1"/>
          <p:cNvSpPr>
            <a:spLocks noGrp="1"/>
          </p:cNvSpPr>
          <p:nvPr>
            <p:ph idx="13"/>
          </p:nvPr>
        </p:nvSpPr>
        <p:spPr/>
        <p:txBody>
          <a:bodyPr>
            <a:normAutofit/>
          </a:bodyPr>
          <a:lstStyle/>
          <a:p>
            <a:endParaRPr lang="en-US" sz="1600" dirty="0"/>
          </a:p>
        </p:txBody>
      </p:sp>
      <p:pic>
        <p:nvPicPr>
          <p:cNvPr id="9" name="Figure" descr="This shows a C H subscript 3 group bonded to a C H subscript 2 group. This C H subscript 2 group is bonded to an O atom. This O atom is bonded to a C H subscript 2 group which is also bonded to another C H subscript 2 group. This C H subscript 2 group is bonded to a C H subscript 3 group. All bonds are in a straight line."/>
          <p:cNvPicPr>
            <a:picLocks noChangeAspect="1"/>
          </p:cNvPicPr>
          <p:nvPr/>
        </p:nvPicPr>
        <p:blipFill>
          <a:blip r:embed="rId2">
            <a:extLst>
              <a:ext uri="{28A0092B-C50C-407E-A947-70E740481C1C}">
                <a14:useLocalDpi xmlns:a14="http://schemas.microsoft.com/office/drawing/2010/main" val="0"/>
              </a:ext>
            </a:extLst>
          </a:blip>
          <a:srcRect t="-197511" b="-197511"/>
          <a:stretch>
            <a:fillRect/>
          </a:stretch>
        </p:blipFill>
        <p:spPr>
          <a:xfrm>
            <a:off x="457199" y="1122386"/>
            <a:ext cx="8062913" cy="3500071"/>
          </a:xfrm>
          <a:prstGeom prst="rect">
            <a:avLst/>
          </a:prstGeo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60419609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ercise Number"/>
          <p:cNvSpPr>
            <a:spLocks noGrp="1"/>
          </p:cNvSpPr>
          <p:nvPr>
            <p:ph type="title"/>
          </p:nvPr>
        </p:nvSpPr>
        <p:spPr>
          <a:xfrm>
            <a:off x="457199" y="365127"/>
            <a:ext cx="5715000" cy="424583"/>
          </a:xfrm>
        </p:spPr>
        <p:txBody>
          <a:bodyPr wrap="none">
            <a:normAutofit/>
          </a:bodyPr>
          <a:lstStyle/>
          <a:p>
            <a:r>
              <a:rPr sz="2300"/>
              <a:t>Dæmi 33c</a:t>
            </a:r>
          </a:p>
        </p:txBody>
      </p:sp>
      <p:sp>
        <p:nvSpPr>
          <p:cNvPr id="7" name="Figure Legend" hidden="1"/>
          <p:cNvSpPr>
            <a:spLocks noGrp="1"/>
          </p:cNvSpPr>
          <p:nvPr>
            <p:ph idx="13"/>
          </p:nvPr>
        </p:nvSpPr>
        <p:spPr/>
        <p:txBody>
          <a:bodyPr>
            <a:normAutofit/>
          </a:bodyPr>
          <a:lstStyle/>
          <a:p>
            <a:endParaRPr lang="en-US" sz="1600" dirty="0"/>
          </a:p>
        </p:txBody>
      </p:sp>
      <p:pic>
        <p:nvPicPr>
          <p:cNvPr id="9" name="Figure" descr="This figure shows a C H subscript 3 group bonded to an O atom. This O atom is bonded to a C H subscript 2 group which is also bonded to another C H subscript 2 group. This C H subscript 2 group is bonded to a C H subscript 3 group. All bonds are in a straight line."/>
          <p:cNvPicPr>
            <a:picLocks noChangeAspect="1"/>
          </p:cNvPicPr>
          <p:nvPr/>
        </p:nvPicPr>
        <p:blipFill>
          <a:blip r:embed="rId2">
            <a:extLst>
              <a:ext uri="{28A0092B-C50C-407E-A947-70E740481C1C}">
                <a14:useLocalDpi xmlns:a14="http://schemas.microsoft.com/office/drawing/2010/main" val="0"/>
              </a:ext>
            </a:extLst>
          </a:blip>
          <a:srcRect t="-201931" b="-201931"/>
          <a:stretch>
            <a:fillRect/>
          </a:stretch>
        </p:blipFill>
        <p:spPr>
          <a:xfrm>
            <a:off x="457199" y="1122386"/>
            <a:ext cx="8062913" cy="3500071"/>
          </a:xfrm>
          <a:prstGeom prst="rect">
            <a:avLst/>
          </a:prstGeo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51378809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ercise Number"/>
          <p:cNvSpPr>
            <a:spLocks noGrp="1"/>
          </p:cNvSpPr>
          <p:nvPr>
            <p:ph type="title"/>
          </p:nvPr>
        </p:nvSpPr>
        <p:spPr>
          <a:xfrm>
            <a:off x="457199" y="365127"/>
            <a:ext cx="5715000" cy="424583"/>
          </a:xfrm>
        </p:spPr>
        <p:txBody>
          <a:bodyPr wrap="none">
            <a:normAutofit/>
          </a:bodyPr>
          <a:lstStyle/>
          <a:p>
            <a:r>
              <a:rPr sz="2300"/>
              <a:t>Dæmi 40</a:t>
            </a:r>
          </a:p>
        </p:txBody>
      </p:sp>
      <p:sp>
        <p:nvSpPr>
          <p:cNvPr id="7" name="Figure Legend" hidden="1"/>
          <p:cNvSpPr>
            <a:spLocks noGrp="1"/>
          </p:cNvSpPr>
          <p:nvPr>
            <p:ph idx="13"/>
          </p:nvPr>
        </p:nvSpPr>
        <p:spPr/>
        <p:txBody>
          <a:bodyPr>
            <a:normAutofit/>
          </a:bodyPr>
          <a:lstStyle/>
          <a:p>
            <a:endParaRPr lang="en-US" sz="1600" dirty="0"/>
          </a:p>
        </p:txBody>
      </p:sp>
      <p:pic>
        <p:nvPicPr>
          <p:cNvPr id="10" name="Figure" descr="slide_0105_img_002.png"/>
          <p:cNvPicPr>
            <a:picLocks noChangeAspect="1"/>
          </p:cNvPicPr>
          <p:nvPr/>
        </p:nvPicPr>
        <p:blipFill>
          <a:blip r:embed="rId2"/>
          <a:srcRect t="-79037" b="-79037"/>
          <a:stretch>
            <a:fillRect/>
          </a:stretch>
        </p:blipFill>
        <p:spPr>
          <a:xfrm>
            <a:off x="457199" y="1122386"/>
            <a:ext cx="8062913" cy="3500071"/>
          </a:xfrm>
          <a:prstGeom prst="rect">
            <a:avLst/>
          </a:prstGeom>
        </p:spPr>
      </p:pic>
      <p:sp>
        <p:nvSpPr>
          <p:cNvPr id="11"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3"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14353753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ercise Number"/>
          <p:cNvSpPr>
            <a:spLocks noGrp="1"/>
          </p:cNvSpPr>
          <p:nvPr>
            <p:ph type="title"/>
          </p:nvPr>
        </p:nvSpPr>
        <p:spPr>
          <a:xfrm>
            <a:off x="457199" y="365127"/>
            <a:ext cx="5715000" cy="424583"/>
          </a:xfrm>
        </p:spPr>
        <p:txBody>
          <a:bodyPr wrap="none">
            <a:normAutofit/>
          </a:bodyPr>
          <a:lstStyle/>
          <a:p>
            <a:r>
              <a:rPr sz="2300"/>
              <a:t>Dæmi 41a</a:t>
            </a:r>
          </a:p>
        </p:txBody>
      </p:sp>
      <p:sp>
        <p:nvSpPr>
          <p:cNvPr id="7" name="Figure Legend" hidden="1"/>
          <p:cNvSpPr>
            <a:spLocks noGrp="1"/>
          </p:cNvSpPr>
          <p:nvPr>
            <p:ph idx="13"/>
          </p:nvPr>
        </p:nvSpPr>
        <p:spPr/>
        <p:txBody>
          <a:bodyPr>
            <a:normAutofit/>
          </a:bodyPr>
          <a:lstStyle/>
          <a:p>
            <a:endParaRPr lang="en-US" sz="1600" dirty="0"/>
          </a:p>
        </p:txBody>
      </p:sp>
      <p:pic>
        <p:nvPicPr>
          <p:cNvPr id="9" name="Figure" descr="The left side of a reaction and arrow are shown. The arrow is labeled with an O in brackets. To the left of the arrow is a molecular structure. It shows a C H subscript 3 group which bonds up and to the right to a C H subscript 2 group. The C H subscript 2 group forms a bond down and to the left to a C atom. This C atom appears in red and forms a double bond with an O atom and a single bond with an H atom."/>
          <p:cNvPicPr>
            <a:picLocks noChangeAspect="1"/>
          </p:cNvPicPr>
          <p:nvPr/>
        </p:nvPicPr>
        <p:blipFill>
          <a:blip r:embed="rId2">
            <a:extLst>
              <a:ext uri="{28A0092B-C50C-407E-A947-70E740481C1C}">
                <a14:useLocalDpi xmlns:a14="http://schemas.microsoft.com/office/drawing/2010/main" val="0"/>
              </a:ext>
            </a:extLst>
          </a:blip>
          <a:srcRect t="-44863" b="-44863"/>
          <a:stretch>
            <a:fillRect/>
          </a:stretch>
        </p:blipFill>
        <p:spPr>
          <a:xfrm>
            <a:off x="457199" y="1122386"/>
            <a:ext cx="8062913" cy="3500071"/>
          </a:xfrm>
          <a:prstGeom prst="rect">
            <a:avLst/>
          </a:prstGeo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879705782"/>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ercise Number"/>
          <p:cNvSpPr>
            <a:spLocks noGrp="1"/>
          </p:cNvSpPr>
          <p:nvPr>
            <p:ph type="title"/>
          </p:nvPr>
        </p:nvSpPr>
        <p:spPr>
          <a:xfrm>
            <a:off x="457199" y="365127"/>
            <a:ext cx="5715000" cy="424583"/>
          </a:xfrm>
        </p:spPr>
        <p:txBody>
          <a:bodyPr wrap="none">
            <a:normAutofit/>
          </a:bodyPr>
          <a:lstStyle/>
          <a:p>
            <a:r>
              <a:rPr sz="2300"/>
              <a:t>Dæmi 41b</a:t>
            </a:r>
          </a:p>
        </p:txBody>
      </p:sp>
      <p:sp>
        <p:nvSpPr>
          <p:cNvPr id="7" name="Figure Legend" hidden="1"/>
          <p:cNvSpPr>
            <a:spLocks noGrp="1"/>
          </p:cNvSpPr>
          <p:nvPr>
            <p:ph idx="13"/>
          </p:nvPr>
        </p:nvSpPr>
        <p:spPr/>
        <p:txBody>
          <a:bodyPr>
            <a:normAutofit/>
          </a:bodyPr>
          <a:lstStyle/>
          <a:p>
            <a:endParaRPr lang="en-US" sz="1600" dirty="0"/>
          </a:p>
        </p:txBody>
      </p:sp>
      <p:pic>
        <p:nvPicPr>
          <p:cNvPr id="10" name="Figure" descr="slide_0107_img_002.png"/>
          <p:cNvPicPr>
            <a:picLocks noChangeAspect="1"/>
          </p:cNvPicPr>
          <p:nvPr/>
        </p:nvPicPr>
        <p:blipFill>
          <a:blip r:embed="rId2"/>
          <a:srcRect t="-130873" b="-130873"/>
          <a:stretch>
            <a:fillRect/>
          </a:stretch>
        </p:blipFill>
        <p:spPr>
          <a:xfrm>
            <a:off x="457199" y="1122386"/>
            <a:ext cx="8062913" cy="3500071"/>
          </a:xfrm>
          <a:prstGeom prst="rect">
            <a:avLst/>
          </a:prstGeom>
        </p:spPr>
      </p:pic>
      <p:sp>
        <p:nvSpPr>
          <p:cNvPr id="11"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3"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07219936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ercise Number"/>
          <p:cNvSpPr>
            <a:spLocks noGrp="1"/>
          </p:cNvSpPr>
          <p:nvPr>
            <p:ph type="title"/>
          </p:nvPr>
        </p:nvSpPr>
        <p:spPr>
          <a:xfrm>
            <a:off x="457199" y="365127"/>
            <a:ext cx="5715000" cy="424583"/>
          </a:xfrm>
        </p:spPr>
        <p:txBody>
          <a:bodyPr wrap="none">
            <a:normAutofit/>
          </a:bodyPr>
          <a:lstStyle/>
          <a:p>
            <a:r>
              <a:rPr sz="2300"/>
              <a:t>Dæmi 41c</a:t>
            </a:r>
          </a:p>
        </p:txBody>
      </p:sp>
      <p:sp>
        <p:nvSpPr>
          <p:cNvPr id="7" name="Figure Legend" hidden="1"/>
          <p:cNvSpPr>
            <a:spLocks noGrp="1"/>
          </p:cNvSpPr>
          <p:nvPr>
            <p:ph idx="13"/>
          </p:nvPr>
        </p:nvSpPr>
        <p:spPr/>
        <p:txBody>
          <a:bodyPr>
            <a:normAutofit/>
          </a:bodyPr>
          <a:lstStyle/>
          <a:p>
            <a:endParaRPr lang="en-US" sz="1600" dirty="0"/>
          </a:p>
        </p:txBody>
      </p:sp>
      <p:pic>
        <p:nvPicPr>
          <p:cNvPr id="10" name="Figure" descr="slide_0108_img_002.png"/>
          <p:cNvPicPr>
            <a:picLocks noChangeAspect="1"/>
          </p:cNvPicPr>
          <p:nvPr/>
        </p:nvPicPr>
        <p:blipFill>
          <a:blip r:embed="rId2"/>
          <a:srcRect t="-59399" b="-59399"/>
          <a:stretch>
            <a:fillRect/>
          </a:stretch>
        </p:blipFill>
        <p:spPr>
          <a:xfrm>
            <a:off x="457199" y="1122386"/>
            <a:ext cx="8062913" cy="3500071"/>
          </a:xfrm>
          <a:prstGeom prst="rect">
            <a:avLst/>
          </a:prstGeom>
        </p:spPr>
      </p:pic>
      <p:sp>
        <p:nvSpPr>
          <p:cNvPr id="11"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3"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93844100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ercise Number"/>
          <p:cNvSpPr>
            <a:spLocks noGrp="1"/>
          </p:cNvSpPr>
          <p:nvPr>
            <p:ph type="title"/>
          </p:nvPr>
        </p:nvSpPr>
        <p:spPr>
          <a:xfrm>
            <a:off x="457199" y="365127"/>
            <a:ext cx="5715000" cy="424583"/>
          </a:xfrm>
        </p:spPr>
        <p:txBody>
          <a:bodyPr wrap="none">
            <a:normAutofit/>
          </a:bodyPr>
          <a:lstStyle/>
          <a:p>
            <a:r>
              <a:rPr sz="2300"/>
              <a:t>Æfing 42a</a:t>
            </a:r>
          </a:p>
        </p:txBody>
      </p:sp>
      <p:sp>
        <p:nvSpPr>
          <p:cNvPr id="7" name="Figure Legend" hidden="1"/>
          <p:cNvSpPr>
            <a:spLocks noGrp="1"/>
          </p:cNvSpPr>
          <p:nvPr>
            <p:ph idx="13"/>
          </p:nvPr>
        </p:nvSpPr>
        <p:spPr/>
        <p:txBody>
          <a:bodyPr>
            <a:normAutofit/>
          </a:bodyPr>
          <a:lstStyle/>
          <a:p>
            <a:endParaRPr lang="en-US" sz="1600" dirty="0"/>
          </a:p>
        </p:txBody>
      </p:sp>
      <p:pic>
        <p:nvPicPr>
          <p:cNvPr id="9" name="Figure" descr="The left side of a reaction and arrow are shown. The arrow is labeled with an R in brackets. To the left of the arrow is a molecular structure that shows a central, red C atom. This C atom is bonded to a C H subscript 3 group, and H atom, and an O atom. It forms a double bond with the O atom."/>
          <p:cNvPicPr>
            <a:picLocks noChangeAspect="1"/>
          </p:cNvPicPr>
          <p:nvPr/>
        </p:nvPicPr>
        <p:blipFill>
          <a:blip r:embed="rId2">
            <a:extLst>
              <a:ext uri="{28A0092B-C50C-407E-A947-70E740481C1C}">
                <a14:useLocalDpi xmlns:a14="http://schemas.microsoft.com/office/drawing/2010/main" val="0"/>
              </a:ext>
            </a:extLst>
          </a:blip>
          <a:srcRect t="-58524" b="-58524"/>
          <a:stretch>
            <a:fillRect/>
          </a:stretch>
        </p:blipFill>
        <p:spPr>
          <a:xfrm>
            <a:off x="457199" y="1122386"/>
            <a:ext cx="8062913" cy="3500071"/>
          </a:xfrm>
          <a:prstGeom prst="rect">
            <a:avLst/>
          </a:prstGeo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595992704"/>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ercise Number"/>
          <p:cNvSpPr>
            <a:spLocks noGrp="1"/>
          </p:cNvSpPr>
          <p:nvPr>
            <p:ph type="title"/>
          </p:nvPr>
        </p:nvSpPr>
        <p:spPr>
          <a:xfrm>
            <a:off x="457199" y="365127"/>
            <a:ext cx="5715000" cy="424583"/>
          </a:xfrm>
        </p:spPr>
        <p:txBody>
          <a:bodyPr wrap="none">
            <a:normAutofit/>
          </a:bodyPr>
          <a:lstStyle/>
          <a:p>
            <a:r>
              <a:rPr sz="2300"/>
              <a:t>Dæmi 42b</a:t>
            </a:r>
          </a:p>
        </p:txBody>
      </p:sp>
      <p:sp>
        <p:nvSpPr>
          <p:cNvPr id="7" name="Figure Legend" hidden="1"/>
          <p:cNvSpPr>
            <a:spLocks noGrp="1"/>
          </p:cNvSpPr>
          <p:nvPr>
            <p:ph idx="13"/>
          </p:nvPr>
        </p:nvSpPr>
        <p:spPr/>
        <p:txBody>
          <a:bodyPr>
            <a:normAutofit/>
          </a:bodyPr>
          <a:lstStyle/>
          <a:p>
            <a:endParaRPr lang="en-US" sz="1600" dirty="0"/>
          </a:p>
        </p:txBody>
      </p:sp>
      <p:pic>
        <p:nvPicPr>
          <p:cNvPr id="9" name="Figure" descr="The left side of a reaction and arrow are shown. The arrow is labeled with an R in brackets. To the left of the arrow is a molecular structure that shows a central, red C atom. This C atom is bonded to 2 C H subscript 3 groups, and it forms a double bond with an O atom."/>
          <p:cNvPicPr>
            <a:picLocks noChangeAspect="1"/>
          </p:cNvPicPr>
          <p:nvPr/>
        </p:nvPicPr>
        <p:blipFill>
          <a:blip r:embed="rId2">
            <a:extLst>
              <a:ext uri="{28A0092B-C50C-407E-A947-70E740481C1C}">
                <a14:useLocalDpi xmlns:a14="http://schemas.microsoft.com/office/drawing/2010/main" val="0"/>
              </a:ext>
            </a:extLst>
          </a:blip>
          <a:srcRect t="-55980" b="-55980"/>
          <a:stretch>
            <a:fillRect/>
          </a:stretch>
        </p:blipFill>
        <p:spPr>
          <a:xfrm>
            <a:off x="457199" y="1122386"/>
            <a:ext cx="8062913" cy="3500071"/>
          </a:xfrm>
          <a:prstGeom prst="rect">
            <a:avLst/>
          </a:prstGeo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577381460"/>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ercise Number"/>
          <p:cNvSpPr>
            <a:spLocks noGrp="1"/>
          </p:cNvSpPr>
          <p:nvPr>
            <p:ph type="title"/>
          </p:nvPr>
        </p:nvSpPr>
        <p:spPr>
          <a:xfrm>
            <a:off x="457199" y="365127"/>
            <a:ext cx="5715000" cy="424583"/>
          </a:xfrm>
        </p:spPr>
        <p:txBody>
          <a:bodyPr wrap="none">
            <a:normAutofit/>
          </a:bodyPr>
          <a:lstStyle/>
          <a:p>
            <a:r>
              <a:rPr sz="2300"/>
              <a:t>Æfing 42c</a:t>
            </a:r>
          </a:p>
        </p:txBody>
      </p:sp>
      <p:sp>
        <p:nvSpPr>
          <p:cNvPr id="7" name="Figure Legend" hidden="1"/>
          <p:cNvSpPr>
            <a:spLocks noGrp="1"/>
          </p:cNvSpPr>
          <p:nvPr>
            <p:ph idx="13"/>
          </p:nvPr>
        </p:nvSpPr>
        <p:spPr/>
        <p:txBody>
          <a:bodyPr>
            <a:normAutofit/>
          </a:bodyPr>
          <a:lstStyle/>
          <a:p>
            <a:endParaRPr lang="en-US" sz="1600" dirty="0"/>
          </a:p>
        </p:txBody>
      </p:sp>
      <p:pic>
        <p:nvPicPr>
          <p:cNvPr id="10" name="Figure" descr="slide_0111_img_002.png"/>
          <p:cNvPicPr>
            <a:picLocks noChangeAspect="1"/>
          </p:cNvPicPr>
          <p:nvPr/>
        </p:nvPicPr>
        <p:blipFill>
          <a:blip r:embed="rId2"/>
          <a:srcRect t="-68995" b="-68995"/>
          <a:stretch>
            <a:fillRect/>
          </a:stretch>
        </p:blipFill>
        <p:spPr>
          <a:xfrm>
            <a:off x="457199" y="1122386"/>
            <a:ext cx="8062913" cy="3500071"/>
          </a:xfrm>
          <a:prstGeom prst="rect">
            <a:avLst/>
          </a:prstGeom>
        </p:spPr>
      </p:pic>
      <p:sp>
        <p:nvSpPr>
          <p:cNvPr id="11"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3"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046908570"/>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pyright"/>
          <p:cNvSpPr>
            <a:spLocks noGrp="1"/>
          </p:cNvSpPr>
          <p:nvPr>
            <p:ph sz="half" idx="1"/>
          </p:nvPr>
        </p:nvSpPr>
        <p:spPr>
          <a:xfrm>
            <a:off x="457200" y="1107617"/>
            <a:ext cx="8062912" cy="5256973"/>
          </a:xfrm>
        </p:spPr>
        <p:txBody>
          <a:bodyPr anchor="ctr" wrap="square">
            <a:normAutofit/>
          </a:bodyPr>
          <a:lstStyle/>
          <a:p>
            <a:pPr marL="0" indent="0">
              <a:spcBef>
                <a:spcPts val="0"/>
              </a:spcBef>
              <a:spcAft>
                <a:spcPts val="0"/>
              </a:spcAft>
              <a:buNone/>
            </a:pPr>
            <a:r>
              <a:rPr sz="1700"/>
              <a:t>Þetta viðbótarefni frá OpenStax er © Rice University samkvæmt CC-BY 4.0 alþjóðlegu leyfi; heimilt er að afrita það eða breyta því, en geta skal uppruna frá OpenStax, Rice University og taka skal fram ef breytingar hafa verið gerðar.</a:t>
            </a:r>
          </a:p>
          <a:p>
            <a:pPr>
              <a:spcBef>
                <a:spcPts val="0"/>
              </a:spcBef>
              <a:spcAft>
                <a:spcPts val="0"/>
              </a:spcAft>
            </a:pPr>
            <a:endParaRPr lang="en-US" sz="1600" dirty="0"/>
          </a:p>
        </p:txBody>
      </p:sp>
      <p:sp>
        <p:nvSpPr>
          <p:cNvPr id="6"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8"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550875698"/>
      </p:ext>
    </p:extLst>
  </p:cSld>
  <p:clrMapOvr>
    <a:masterClrMapping/>
  </p:clrMapOvr>
</p:sld>
</file>

<file path=ppt/theme/theme1.xml><?xml version="1.0" encoding="utf-8"?>
<a:theme xmlns:a="http://schemas.openxmlformats.org/drawingml/2006/main" name="Office Theme">
  <a:themeElements>
    <a:clrScheme name="OpenStax">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954</TotalTime>
  <Words>1168</Words>
  <Application>Microsoft Macintosh PowerPoint</Application>
  <PresentationFormat>On-screen Show (4:3)</PresentationFormat>
  <Paragraphs>157</Paragraphs>
  <Slides>112</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112</vt:i4>
      </vt:variant>
    </vt:vector>
  </HeadingPairs>
  <TitlesOfParts>
    <vt:vector size="116" baseType="lpstr">
      <vt:lpstr>Arial</vt:lpstr>
      <vt:lpstr>Calibri</vt:lpstr>
      <vt:lpstr>Calibri Light</vt:lpstr>
      <vt:lpstr>Office Theme</vt:lpstr>
      <vt:lpstr>PowerPoint Presentation</vt:lpstr>
      <vt:lpstr>Chapter Outline</vt:lpstr>
      <vt:lpstr>Figure 20.1</vt:lpstr>
      <vt:lpstr>Learning Objectives</vt:lpstr>
      <vt:lpstr>Figure 20.2</vt:lpstr>
      <vt:lpstr>Figure 20.3</vt:lpstr>
      <vt:lpstr>Example 20.1</vt:lpstr>
      <vt:lpstr>Example 20.1</vt:lpstr>
      <vt:lpstr>Example 20.1</vt:lpstr>
      <vt:lpstr>Example 20.1</vt:lpstr>
      <vt:lpstr>Example 20.2</vt:lpstr>
      <vt:lpstr>Example 20.2</vt:lpstr>
      <vt:lpstr>Example 20.2</vt:lpstr>
      <vt:lpstr>UNFIGURE 20.1</vt:lpstr>
      <vt:lpstr>Figure 20.4</vt:lpstr>
      <vt:lpstr>UNFIGURE 20.2</vt:lpstr>
      <vt:lpstr>Example 20.3</vt:lpstr>
      <vt:lpstr>Example 20.3</vt:lpstr>
      <vt:lpstr>Example 20.3</vt:lpstr>
      <vt:lpstr>UNFIGURE 20.3</vt:lpstr>
      <vt:lpstr>Example 20.4</vt:lpstr>
      <vt:lpstr>Example 20.4</vt:lpstr>
      <vt:lpstr>UNFIGURE 20.4</vt:lpstr>
      <vt:lpstr>Figure 20.5</vt:lpstr>
      <vt:lpstr>UNFIGURE 20.5</vt:lpstr>
      <vt:lpstr>Figure 20.6</vt:lpstr>
      <vt:lpstr>UNFIGURE 20.6</vt:lpstr>
      <vt:lpstr>Figure 20.7</vt:lpstr>
      <vt:lpstr>Figure 20.8</vt:lpstr>
      <vt:lpstr>Figure 20.9</vt:lpstr>
      <vt:lpstr>UNFIGURE 20.7</vt:lpstr>
      <vt:lpstr>Figure 20.10</vt:lpstr>
      <vt:lpstr>UNFIGURE 20.8</vt:lpstr>
      <vt:lpstr>Example 20.5</vt:lpstr>
      <vt:lpstr>Example 20.5</vt:lpstr>
      <vt:lpstr>Example 20.5</vt:lpstr>
      <vt:lpstr>UNFIGURE 20.9</vt:lpstr>
      <vt:lpstr>Example 20.6</vt:lpstr>
      <vt:lpstr>Example 20.6</vt:lpstr>
      <vt:lpstr>UNFIGURE 20.10</vt:lpstr>
      <vt:lpstr>UNFIGURE 20.11</vt:lpstr>
      <vt:lpstr>Figure 20.11</vt:lpstr>
      <vt:lpstr>UNFIGURE 20.12</vt:lpstr>
      <vt:lpstr>Example 20.7</vt:lpstr>
      <vt:lpstr>Example 20.7</vt:lpstr>
      <vt:lpstr>Example 20.7</vt:lpstr>
      <vt:lpstr>Learning Objectives</vt:lpstr>
      <vt:lpstr>UNFIGURE 20.13</vt:lpstr>
      <vt:lpstr>UNFIGURE 20.14</vt:lpstr>
      <vt:lpstr>UNFIGURE 20.15</vt:lpstr>
      <vt:lpstr>Example 20.8</vt:lpstr>
      <vt:lpstr>Example 20.8</vt:lpstr>
      <vt:lpstr>UNFIGURE 20.16</vt:lpstr>
      <vt:lpstr>Example 20.9</vt:lpstr>
      <vt:lpstr>Example 20.9</vt:lpstr>
      <vt:lpstr>UNFIGURE 20.17</vt:lpstr>
      <vt:lpstr>Figure 20.12</vt:lpstr>
      <vt:lpstr>Figure 20.13</vt:lpstr>
      <vt:lpstr>Learning Objectives</vt:lpstr>
      <vt:lpstr>UNFIGURE 20.18</vt:lpstr>
      <vt:lpstr>UNFIGURE 20.19</vt:lpstr>
      <vt:lpstr>UNFIGURE 20.20</vt:lpstr>
      <vt:lpstr>UNFIGURE 20.21</vt:lpstr>
      <vt:lpstr>Figure 20.14</vt:lpstr>
      <vt:lpstr>UNFIGURE 20.22</vt:lpstr>
      <vt:lpstr>Example 20.10</vt:lpstr>
      <vt:lpstr>Example 20.10</vt:lpstr>
      <vt:lpstr>UNFIGURE 20.23</vt:lpstr>
      <vt:lpstr>UNFIGURE 20.24</vt:lpstr>
      <vt:lpstr>Figure 20.15</vt:lpstr>
      <vt:lpstr>UNFIGURE 20.25</vt:lpstr>
      <vt:lpstr>UNFIGURE 20.26</vt:lpstr>
      <vt:lpstr>UNFIGURE 20.27</vt:lpstr>
      <vt:lpstr>UNFIGURE 20.28</vt:lpstr>
      <vt:lpstr>Figure 20.16</vt:lpstr>
      <vt:lpstr>Learning Objectives</vt:lpstr>
      <vt:lpstr>UNFIGURE 20.29</vt:lpstr>
      <vt:lpstr>Figure 20.17</vt:lpstr>
      <vt:lpstr>Figure 20.18</vt:lpstr>
      <vt:lpstr>UNFIGURE 20.30</vt:lpstr>
      <vt:lpstr>UNFIGURE 20.31</vt:lpstr>
      <vt:lpstr>Figure 20.19</vt:lpstr>
      <vt:lpstr>UNFIGURE 20.32</vt:lpstr>
      <vt:lpstr>UNFIGURE 20.33</vt:lpstr>
      <vt:lpstr>Figure 20.20</vt:lpstr>
      <vt:lpstr>Figure 20.21</vt:lpstr>
      <vt:lpstr>Figure 20.22</vt:lpstr>
      <vt:lpstr>Figure 20.23</vt:lpstr>
      <vt:lpstr>Figure 20.24</vt:lpstr>
      <vt:lpstr>UNFIGURE 20.34</vt:lpstr>
      <vt:lpstr>Exercise 6</vt:lpstr>
      <vt:lpstr>Exercise 7</vt:lpstr>
      <vt:lpstr>Exercise 11c</vt:lpstr>
      <vt:lpstr>Exercise 11e</vt:lpstr>
      <vt:lpstr>Exercise 11f</vt:lpstr>
      <vt:lpstr>Exercise 12c</vt:lpstr>
      <vt:lpstr>Exercise 12e</vt:lpstr>
      <vt:lpstr>Exercise 17</vt:lpstr>
      <vt:lpstr>Exercise 32a</vt:lpstr>
      <vt:lpstr>Exercise 32b</vt:lpstr>
      <vt:lpstr>Exercise 32c</vt:lpstr>
      <vt:lpstr>Exercise 33a</vt:lpstr>
      <vt:lpstr>Exercise 33b</vt:lpstr>
      <vt:lpstr>Exercise 33c</vt:lpstr>
      <vt:lpstr>Exercise 40</vt:lpstr>
      <vt:lpstr>Exercise 41a</vt:lpstr>
      <vt:lpstr>Exercise 41b</vt:lpstr>
      <vt:lpstr>Exercise 41c</vt:lpstr>
      <vt:lpstr>Exercise 42a</vt:lpstr>
      <vt:lpstr>Exercise 42b</vt:lpstr>
      <vt:lpstr>Exercise 42c</vt:lpstr>
      <vt:lpstr>PowerPoint Presentation</vt:lpstr>
    </vt:vector>
  </TitlesOfParts>
  <Company>WNI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Chemistry - Chapter 20 - Organic Chemistry</dc:title>
  <dc:creator>Spuddy McSpare</dc:creator>
  <cp:lastModifiedBy>Microsoft Office User</cp:lastModifiedBy>
  <cp:revision>473</cp:revision>
  <dcterms:created xsi:type="dcterms:W3CDTF">2012-06-04T02:13:36Z</dcterms:created>
  <dcterms:modified xsi:type="dcterms:W3CDTF">2019-08-20T15:57:15Z</dcterms:modified>
</cp:coreProperties>
</file>