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21" r:id="rId1"/>
  </p:sldMasterIdLst>
  <p:notesMasterIdLst>
    <p:notesMasterId r:id="rId84"/>
  </p:notesMasterIdLst>
  <p:handoutMasterIdLst>
    <p:handoutMasterId r:id="rId85"/>
  </p:handoutMasterIdLst>
  <p:sldIdLst>
    <p:sldId id="256" r:id="rId2"/>
    <p:sldId id="344" r:id="rId3"/>
    <p:sldId id="277" r:id="rId4"/>
    <p:sldId id="345" r:id="rId5"/>
    <p:sldId id="346" r:id="rId6"/>
    <p:sldId id="347" r:id="rId7"/>
    <p:sldId id="362" r:id="rId8"/>
    <p:sldId id="348" r:id="rId9"/>
    <p:sldId id="349" r:id="rId10"/>
    <p:sldId id="291" r:id="rId11"/>
    <p:sldId id="290" r:id="rId12"/>
    <p:sldId id="289" r:id="rId13"/>
    <p:sldId id="288" r:id="rId14"/>
    <p:sldId id="338" r:id="rId15"/>
    <p:sldId id="337" r:id="rId16"/>
    <p:sldId id="286" r:id="rId17"/>
    <p:sldId id="351" r:id="rId18"/>
    <p:sldId id="352" r:id="rId19"/>
    <p:sldId id="285" r:id="rId20"/>
    <p:sldId id="284" r:id="rId21"/>
    <p:sldId id="354" r:id="rId22"/>
    <p:sldId id="283" r:id="rId23"/>
    <p:sldId id="363" r:id="rId24"/>
    <p:sldId id="293" r:id="rId25"/>
    <p:sldId id="355" r:id="rId26"/>
    <p:sldId id="292" r:id="rId27"/>
    <p:sldId id="282" r:id="rId28"/>
    <p:sldId id="281" r:id="rId29"/>
    <p:sldId id="280" r:id="rId30"/>
    <p:sldId id="279" r:id="rId31"/>
    <p:sldId id="356" r:id="rId32"/>
    <p:sldId id="294" r:id="rId33"/>
    <p:sldId id="300" r:id="rId34"/>
    <p:sldId id="299" r:id="rId35"/>
    <p:sldId id="357" r:id="rId36"/>
    <p:sldId id="358" r:id="rId37"/>
    <p:sldId id="298" r:id="rId38"/>
    <p:sldId id="297" r:id="rId39"/>
    <p:sldId id="296" r:id="rId40"/>
    <p:sldId id="305" r:id="rId41"/>
    <p:sldId id="295" r:id="rId42"/>
    <p:sldId id="304" r:id="rId43"/>
    <p:sldId id="339" r:id="rId44"/>
    <p:sldId id="303" r:id="rId45"/>
    <p:sldId id="307" r:id="rId46"/>
    <p:sldId id="359" r:id="rId47"/>
    <p:sldId id="360" r:id="rId48"/>
    <p:sldId id="361" r:id="rId49"/>
    <p:sldId id="306" r:id="rId50"/>
    <p:sldId id="302" r:id="rId51"/>
    <p:sldId id="312" r:id="rId52"/>
    <p:sldId id="364" r:id="rId53"/>
    <p:sldId id="311" r:id="rId54"/>
    <p:sldId id="310" r:id="rId55"/>
    <p:sldId id="365" r:id="rId56"/>
    <p:sldId id="314" r:id="rId57"/>
    <p:sldId id="313" r:id="rId58"/>
    <p:sldId id="366" r:id="rId59"/>
    <p:sldId id="309" r:id="rId60"/>
    <p:sldId id="308" r:id="rId61"/>
    <p:sldId id="301" r:id="rId62"/>
    <p:sldId id="319" r:id="rId63"/>
    <p:sldId id="318" r:id="rId64"/>
    <p:sldId id="321" r:id="rId65"/>
    <p:sldId id="316" r:id="rId66"/>
    <p:sldId id="320" r:id="rId67"/>
    <p:sldId id="342" r:id="rId68"/>
    <p:sldId id="323" r:id="rId69"/>
    <p:sldId id="315" r:id="rId70"/>
    <p:sldId id="322" r:id="rId71"/>
    <p:sldId id="324" r:id="rId72"/>
    <p:sldId id="326" r:id="rId73"/>
    <p:sldId id="325" r:id="rId74"/>
    <p:sldId id="327" r:id="rId75"/>
    <p:sldId id="330" r:id="rId76"/>
    <p:sldId id="329" r:id="rId77"/>
    <p:sldId id="332" r:id="rId78"/>
    <p:sldId id="331" r:id="rId79"/>
    <p:sldId id="335" r:id="rId80"/>
    <p:sldId id="333" r:id="rId81"/>
    <p:sldId id="334" r:id="rId82"/>
    <p:sldId id="343" r:id="rId8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rah Evans" initials="SE" lastIdx="1" clrIdx="0"/>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clrMru>
    <a:srgbClr val="6CB255"/>
    <a:srgbClr val="72A510"/>
    <a:srgbClr val="A4EC1A"/>
    <a:srgbClr val="E5D419"/>
    <a:srgbClr val="212F6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4" autoAdjust="0"/>
    <p:restoredTop sz="94552" autoAdjust="0"/>
  </p:normalViewPr>
  <p:slideViewPr>
    <p:cSldViewPr snapToGrid="0" snapToObjects="1">
      <p:cViewPr varScale="1">
        <p:scale>
          <a:sx n="94" d="100"/>
          <a:sy n="94" d="100"/>
        </p:scale>
        <p:origin x="-114" y="-228"/>
      </p:cViewPr>
      <p:guideLst>
        <p:guide orient="horz" pos="2160"/>
        <p:guide pos="2880"/>
      </p:guideLst>
    </p:cSldViewPr>
  </p:slideViewPr>
  <p:outlineViewPr>
    <p:cViewPr>
      <p:scale>
        <a:sx n="33" d="100"/>
        <a:sy n="33" d="100"/>
      </p:scale>
      <p:origin x="72" y="18120"/>
    </p:cViewPr>
  </p:outlineViewPr>
  <p:notesTextViewPr>
    <p:cViewPr>
      <p:scale>
        <a:sx n="100" d="100"/>
        <a:sy n="100" d="100"/>
      </p:scale>
      <p:origin x="0" y="0"/>
    </p:cViewPr>
  </p:notesTextViewPr>
  <p:notesViewPr>
    <p:cSldViewPr snapToGrid="0" snapToObjects="1">
      <p:cViewPr varScale="1">
        <p:scale>
          <a:sx n="85" d="100"/>
          <a:sy n="85" d="100"/>
        </p:scale>
        <p:origin x="3030" y="78"/>
      </p:cViewPr>
      <p:guideLst/>
    </p:cSldViewPr>
  </p:notes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notesMaster" Target="notesMasters/notesMaster1.xml"/><Relationship Id="rId85" Type="http://schemas.openxmlformats.org/officeDocument/2006/relationships/handoutMaster" Target="handoutMasters/handoutMaster1.xml"/><Relationship Id="rId86" Type="http://schemas.openxmlformats.org/officeDocument/2006/relationships/commentAuthors" Target="commentAuthors.xml"/><Relationship Id="rId87" Type="http://schemas.openxmlformats.org/officeDocument/2006/relationships/presProps" Target="presProps.xml"/><Relationship Id="rId88" Type="http://schemas.openxmlformats.org/officeDocument/2006/relationships/viewProps" Target="viewProps.xml"/><Relationship Id="rId89" Type="http://schemas.openxmlformats.org/officeDocument/2006/relationships/theme" Target="theme/theme1.xml"/><Relationship Id="rId9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t>9/19/2019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t>‹#›</a:t>
            </a:fld>
            <a:endParaRPr lang="en-US"/>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5DBACFB-9AB0-467E-AD4D-00A9D799E095}" type="datetimeFigureOut">
              <a:rPr lang="en-US" smtClean="0"/>
              <a:t>9/19/2019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DD2BB9-62FC-4E40-BD0D-D0D788E6B566}" type="slidenum">
              <a:rPr lang="en-US" smtClean="0"/>
              <a:t>‹#›</a:t>
            </a:fld>
            <a:endParaRPr lang="en-US"/>
          </a:p>
        </p:txBody>
      </p:sp>
    </p:spTree>
    <p:extLst>
      <p:ext uri="{BB962C8B-B14F-4D97-AF65-F5344CB8AC3E}">
        <p14:creationId xmlns:p14="http://schemas.microsoft.com/office/powerpoint/2010/main" val="31969850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ns0:Relationships xmlns:ns0="http://schemas.openxmlformats.org/package/2006/relationships"><ns0:Relationship Id="rId1" Type="http://schemas.openxmlformats.org/officeDocument/2006/relationships/slideMaster" Target="../slideMasters/slideMaster1.xml" /><ns0:Relationship Id="rId2" Type="http://schemas.openxmlformats.org/officeDocument/2006/relationships/image" Target="../media/v3_image2_8648f23ca975.png" /><ns0:Relationship Id="rId3" Type="http://schemas.openxmlformats.org/officeDocument/2006/relationships/image" Target="../media/image1.png" /></ns0: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3000" y="498250"/>
            <a:ext cx="6858000" cy="1011237"/>
          </a:xfrm>
        </p:spPr>
        <p:txBody>
          <a:bodyPr anchor="b"/>
          <a:lstStyle>
            <a:lvl1pPr algn="ctr">
              <a:defRPr sz="4500"/>
            </a:lvl1pPr>
          </a:lstStyle>
          <a:p>
            <a:r>
              <a:rPr lang="en-US" dirty="0"/>
              <a:t>Title of the Book</a:t>
            </a:r>
          </a:p>
        </p:txBody>
      </p:sp>
      <p:sp>
        <p:nvSpPr>
          <p:cNvPr id="5" name="Footer Placeholder 4"/>
          <p:cNvSpPr>
            <a:spLocks noGrp="1"/>
          </p:cNvSpPr>
          <p:nvPr>
            <p:ph type="ftr" sz="quarter" idx="11"/>
          </p:nvPr>
        </p:nvSpPr>
        <p:spPr>
          <a:xfrm>
            <a:off x="1142999" y="6356350"/>
            <a:ext cx="6412424" cy="354416"/>
          </a:xfrm>
        </p:spPr>
        <p:txBody>
          <a:bodyPr/>
          <a:lstStyle/>
          <a:p>
            <a:endParaRPr lang="en-US"/>
          </a:p>
        </p:txBody>
      </p:sp>
      <p:sp>
        <p:nvSpPr>
          <p:cNvPr id="9" name="Picture Placeholder 8"/>
          <p:cNvSpPr>
            <a:spLocks noGrp="1"/>
          </p:cNvSpPr>
          <p:nvPr>
            <p:ph type="pic" sz="quarter" idx="13"/>
          </p:nvPr>
        </p:nvSpPr>
        <p:spPr>
          <a:xfrm>
            <a:off x="2987874" y="2390620"/>
            <a:ext cx="3168253" cy="3851130"/>
          </a:xfrm>
        </p:spPr>
        <p:txBody>
          <a:bodyPr>
            <a:normAutofit/>
          </a:bodyPr>
          <a:lstStyle>
            <a:lvl1pPr marL="0" indent="0">
              <a:buNone/>
              <a:defRPr sz="900"/>
            </a:lvl1pPr>
          </a:lstStyle>
          <a:p>
            <a:endParaRPr lang="en-US" dirty="0"/>
          </a:p>
        </p:txBody>
      </p:sp>
      <p:sp>
        <p:nvSpPr>
          <p:cNvPr id="10" name="Title 1"/>
          <p:cNvSpPr txBox="1">
            <a:spLocks/>
          </p:cNvSpPr>
          <p:nvPr userDrawn="1"/>
        </p:nvSpPr>
        <p:spPr>
          <a:xfrm>
            <a:off x="1142999" y="1509485"/>
            <a:ext cx="6858000" cy="672883"/>
          </a:xfrm>
          <a:prstGeom prst="rect">
            <a:avLst/>
          </a:prstGeom>
        </p:spPr>
        <p:txBody>
          <a:bodyPr vert="horz" lIns="68580" tIns="34290" rIns="68580" bIns="34290" rtlCol="0" anchor="b">
            <a:normAutofit lnSpcReduction="10000"/>
          </a:bodyPr>
          <a:lstStyle>
            <a:lvl1pPr algn="ctr" defTabSz="914400" rtl="0" eaLnBrk="1" latinLnBrk="0" hangingPunct="1">
              <a:lnSpc>
                <a:spcPct val="90000"/>
              </a:lnSpc>
              <a:spcBef>
                <a:spcPct val="0"/>
              </a:spcBef>
              <a:buNone/>
              <a:defRPr sz="6000" kern="1200">
                <a:solidFill>
                  <a:schemeClr val="accent6"/>
                </a:solidFill>
                <a:latin typeface="+mj-lt"/>
                <a:ea typeface="+mj-ea"/>
                <a:cs typeface="+mj-cs"/>
              </a:defRPr>
            </a:lvl1pPr>
          </a:lstStyle>
          <a:p>
            <a:endParaRPr lang="en-US" sz="4800" dirty="0">
              <a:solidFill>
                <a:schemeClr val="accent5"/>
              </a:solidFill>
            </a:endParaRPr>
          </a:p>
        </p:txBody>
      </p:sp>
      <p:sp>
        <p:nvSpPr>
          <p:cNvPr id="11" name="Text Placeholder 10"/>
          <p:cNvSpPr>
            <a:spLocks noGrp="1"/>
          </p:cNvSpPr>
          <p:nvPr>
            <p:ph type="body" sz="quarter" idx="14" hasCustomPrompt="1"/>
          </p:nvPr>
        </p:nvSpPr>
        <p:spPr>
          <a:xfrm>
            <a:off x="1143000" y="1509713"/>
            <a:ext cx="6858000" cy="443778"/>
          </a:xfrm>
        </p:spPr>
        <p:txBody>
          <a:bodyPr/>
          <a:lstStyle>
            <a:lvl1pPr marL="0" indent="0" algn="ctr">
              <a:buNone/>
              <a:defRPr baseline="0">
                <a:solidFill>
                  <a:schemeClr val="accent5"/>
                </a:solidFill>
              </a:defRPr>
            </a:lvl1pPr>
            <a:lvl2pPr marL="342900" indent="0" algn="ctr">
              <a:buNone/>
              <a:defRPr/>
            </a:lvl2pPr>
            <a:lvl3pPr marL="685800" indent="0" algn="ctr">
              <a:buNone/>
              <a:defRPr/>
            </a:lvl3pPr>
            <a:lvl4pPr marL="1028700" indent="0" algn="ctr">
              <a:buNone/>
              <a:defRPr/>
            </a:lvl4pPr>
            <a:lvl5pPr marL="1371600" indent="0" algn="ctr">
              <a:buNone/>
              <a:defRPr/>
            </a:lvl5pPr>
          </a:lstStyle>
          <a:p>
            <a:pPr lvl="0"/>
            <a:r>
              <a:rPr lang="en-US" dirty="0"/>
              <a:t>Chapter # CHAPTER TITLE</a:t>
            </a:r>
          </a:p>
        </p:txBody>
      </p:sp>
      <p:sp>
        <p:nvSpPr>
          <p:cNvPr id="12" name="TextBox 11"/>
          <p:cNvSpPr txBox="1"/>
          <p:nvPr userDrawn="1"/>
        </p:nvSpPr>
        <p:spPr>
          <a:xfrm>
            <a:off x="3164031" y="1946842"/>
            <a:ext cx="2815937" cy="4616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dirty="0"/>
              <a:t>PowerPoint Image Slideshow</a:t>
            </a:r>
          </a:p>
          <a:p>
            <a:pPr algn="ctr"/>
            <a:endParaRPr lang="en-US" sz="1200" dirty="0"/>
          </a:p>
        </p:txBody>
      </p:sp>
    </p:spTree>
    <p:extLst>
      <p:ext uri="{BB962C8B-B14F-4D97-AF65-F5344CB8AC3E}">
        <p14:creationId xmlns:p14="http://schemas.microsoft.com/office/powerpoint/2010/main" val="14348979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7"/>
            <a:ext cx="7886700" cy="424583"/>
          </a:xfrm>
        </p:spPr>
        <p:txBody>
          <a:bodyPr>
            <a:normAutofit/>
          </a:bodyPr>
          <a:lstStyle>
            <a:lvl1pPr>
              <a:defRPr sz="2100" b="1"/>
            </a:lvl1pPr>
          </a:lstStyle>
          <a:p>
            <a:r>
              <a:rPr lang="en-US" dirty="0"/>
              <a:t>Figure #.#</a:t>
            </a:r>
          </a:p>
        </p:txBody>
      </p:sp>
      <p:sp>
        <p:nvSpPr>
          <p:cNvPr id="3" name="Content Placeholder 2"/>
          <p:cNvSpPr>
            <a:spLocks noGrp="1"/>
          </p:cNvSpPr>
          <p:nvPr>
            <p:ph idx="1"/>
          </p:nvPr>
        </p:nvSpPr>
        <p:spPr>
          <a:xfrm>
            <a:off x="628650" y="955965"/>
            <a:ext cx="78867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628650" y="6356351"/>
            <a:ext cx="7071014" cy="365125"/>
          </a:xfrm>
        </p:spPr>
        <p:txBody>
          <a:bodyPr/>
          <a:lstStyle/>
          <a:p>
            <a:endParaRPr lang="en-US"/>
          </a:p>
        </p:txBody>
      </p:sp>
      <p:sp>
        <p:nvSpPr>
          <p:cNvPr id="7" name="Content Placeholder 2"/>
          <p:cNvSpPr>
            <a:spLocks noGrp="1"/>
          </p:cNvSpPr>
          <p:nvPr>
            <p:ph idx="13" hasCustomPrompt="1"/>
          </p:nvPr>
        </p:nvSpPr>
        <p:spPr>
          <a:xfrm>
            <a:off x="628650" y="4918365"/>
            <a:ext cx="7886700" cy="1271731"/>
          </a:xfrm>
        </p:spPr>
        <p:txBody>
          <a:bodyPr>
            <a:normAutofit/>
          </a:bodyPr>
          <a:lstStyle>
            <a:lvl1pPr marL="0" indent="0">
              <a:buNone/>
              <a:defRPr sz="1200"/>
            </a:lvl1pPr>
          </a:lstStyle>
          <a:p>
            <a:pPr lvl="0"/>
            <a:r>
              <a:rPr lang="en-US" dirty="0"/>
              <a:t>Caption</a:t>
            </a:r>
          </a:p>
        </p:txBody>
      </p:sp>
    </p:spTree>
    <p:extLst>
      <p:ext uri="{BB962C8B-B14F-4D97-AF65-F5344CB8AC3E}">
        <p14:creationId xmlns:p14="http://schemas.microsoft.com/office/powerpoint/2010/main" val="34777009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6"/>
            <a:ext cx="7886700" cy="466148"/>
          </a:xfrm>
        </p:spPr>
        <p:txBody>
          <a:bodyPr>
            <a:normAutofit/>
          </a:bodyPr>
          <a:lstStyle>
            <a:lvl1pPr>
              <a:defRPr sz="2100" b="1"/>
            </a:lvl1pPr>
          </a:lstStyle>
          <a:p>
            <a:r>
              <a:rPr lang="en-US" dirty="0"/>
              <a:t>Figure #.#</a:t>
            </a:r>
          </a:p>
        </p:txBody>
      </p:sp>
      <p:sp>
        <p:nvSpPr>
          <p:cNvPr id="3" name="Content Placeholder 2"/>
          <p:cNvSpPr>
            <a:spLocks noGrp="1"/>
          </p:cNvSpPr>
          <p:nvPr>
            <p:ph sz="half" idx="1"/>
          </p:nvPr>
        </p:nvSpPr>
        <p:spPr>
          <a:xfrm>
            <a:off x="628650" y="1010661"/>
            <a:ext cx="3886200" cy="5166302"/>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010661"/>
            <a:ext cx="3886200" cy="516630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628650" y="6356351"/>
            <a:ext cx="7060623" cy="365125"/>
          </a:xfrm>
        </p:spPr>
        <p:txBody>
          <a:bodyPr/>
          <a:lstStyle/>
          <a:p>
            <a:endParaRPr lang="en-US"/>
          </a:p>
        </p:txBody>
      </p:sp>
    </p:spTree>
    <p:extLst>
      <p:ext uri="{BB962C8B-B14F-4D97-AF65-F5344CB8AC3E}">
        <p14:creationId xmlns:p14="http://schemas.microsoft.com/office/powerpoint/2010/main" val="2017427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6"/>
            <a:ext cx="7886700" cy="535420"/>
          </a:xfrm>
        </p:spPr>
        <p:txBody>
          <a:bodyPr>
            <a:normAutofit/>
          </a:bodyPr>
          <a:lstStyle>
            <a:lvl1pPr>
              <a:defRPr sz="2100" b="1" baseline="0"/>
            </a:lvl1pPr>
          </a:lstStyle>
          <a:p>
            <a:r>
              <a:rPr lang="en-US" dirty="0"/>
              <a:t>Figure #.#</a:t>
            </a:r>
          </a:p>
        </p:txBody>
      </p:sp>
      <p:sp>
        <p:nvSpPr>
          <p:cNvPr id="4" name="Footer Placeholder 3"/>
          <p:cNvSpPr>
            <a:spLocks noGrp="1"/>
          </p:cNvSpPr>
          <p:nvPr>
            <p:ph type="ftr" sz="quarter" idx="11"/>
          </p:nvPr>
        </p:nvSpPr>
        <p:spPr>
          <a:xfrm>
            <a:off x="73152" y="6205729"/>
            <a:ext cx="7635240" cy="442595"/>
          </a:xfrm>
        </p:spPr>
        <p:txBody>
          <a:bodyPr/>
          <a:lstStyle/>
          <a:p>
            <a:pPr algn="l"/>
            <a:r>
              <a:rPr lang="en-US" dirty="0"/>
              <a:t>This </a:t>
            </a:r>
            <a:r>
              <a:rPr lang="en-US" dirty="0" err="1"/>
              <a:t>OpenStax</a:t>
            </a:r>
            <a:r>
              <a:rPr lang="en-US" dirty="0"/>
              <a:t> ancillary resource is © Rice University under a CC BY 4.0 International license; it may be reproduced or modified but must be attributed to </a:t>
            </a:r>
            <a:r>
              <a:rPr lang="en-US" dirty="0" err="1"/>
              <a:t>OpenStax</a:t>
            </a:r>
            <a:r>
              <a:rPr lang="en-US" dirty="0"/>
              <a:t>, Rice University and any changes must be noted.</a:t>
            </a:r>
          </a:p>
        </p:txBody>
      </p:sp>
      <p:sp>
        <p:nvSpPr>
          <p:cNvPr id="7" name="Content Placeholder 6"/>
          <p:cNvSpPr>
            <a:spLocks noGrp="1"/>
          </p:cNvSpPr>
          <p:nvPr>
            <p:ph sz="quarter" idx="12"/>
          </p:nvPr>
        </p:nvSpPr>
        <p:spPr>
          <a:xfrm>
            <a:off x="628650" y="1011383"/>
            <a:ext cx="7886700" cy="32558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6"/>
          <p:cNvSpPr>
            <a:spLocks noGrp="1"/>
          </p:cNvSpPr>
          <p:nvPr>
            <p:ph sz="quarter" idx="13" hasCustomPrompt="1"/>
          </p:nvPr>
        </p:nvSpPr>
        <p:spPr>
          <a:xfrm>
            <a:off x="628650" y="4378038"/>
            <a:ext cx="7886700" cy="1627909"/>
          </a:xfrm>
        </p:spPr>
        <p:txBody>
          <a:bodyPr>
            <a:normAutofit/>
          </a:bodyPr>
          <a:lstStyle>
            <a:lvl1pPr marL="0" indent="0">
              <a:buNone/>
              <a:defRPr sz="1200"/>
            </a:lvl1pPr>
          </a:lstStyle>
          <a:p>
            <a:pPr lvl="0"/>
            <a:r>
              <a:rPr lang="en-US" dirty="0"/>
              <a:t>Caption</a:t>
            </a:r>
          </a:p>
        </p:txBody>
      </p:sp>
    </p:spTree>
    <p:extLst>
      <p:ext uri="{BB962C8B-B14F-4D97-AF65-F5344CB8AC3E}">
        <p14:creationId xmlns:p14="http://schemas.microsoft.com/office/powerpoint/2010/main" val="21868159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172201"/>
            <a:ext cx="3429000" cy="304800"/>
          </a:xfrm>
          <a:prstGeom prst="rect">
            <a:avLst/>
          </a:prstGeom>
        </p:spPr>
        <p:txBody>
          <a:bodyPr/>
          <a:lstStyle/>
          <a:p>
            <a:fld id="{6F6B4E5E-2B6F-4297-A5A0-E72B1D42701B}" type="datetime4">
              <a:rPr lang="en-US" smtClean="0"/>
              <a:t>September 19, 2019</a:t>
            </a:fld>
            <a:endParaRPr lang="en-US" dirty="0"/>
          </a:p>
        </p:txBody>
      </p:sp>
      <p:sp>
        <p:nvSpPr>
          <p:cNvPr id="5" name="Footer Placeholder 4"/>
          <p:cNvSpPr>
            <a:spLocks noGrp="1"/>
          </p:cNvSpPr>
          <p:nvPr>
            <p:ph type="ftr" sz="quarter" idx="11"/>
          </p:nvPr>
        </p:nvSpPr>
        <p:spPr/>
        <p:txBody>
          <a:body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a:p>
            <a:endParaRPr lang="en-US" dirty="0"/>
          </a:p>
        </p:txBody>
      </p:sp>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College Physics</a:t>
            </a: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descr="medium_covers_Page_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62758" y="2517424"/>
            <a:ext cx="2010682" cy="2603836"/>
          </a:xfrm>
          <a:prstGeom prst="rect">
            <a:avLst/>
          </a:prstGeom>
          <a:effectLst>
            <a:reflection blurRad="6350" stA="52000" endA="300" endPos="35000" dir="5400000" sy="-100000" algn="bl" rotWithShape="0"/>
          </a:effectLst>
          <a:scene3d>
            <a:camera prst="obliqueTopLeft"/>
            <a:lightRig rig="threePt" dir="t"/>
          </a:scene3d>
        </p:spPr>
      </p:pic>
      <p:pic>
        <p:nvPicPr>
          <p:cNvPr id="6" name="Picture 5">
            <a:extLst>
              <a:ext uri="{FF2B5EF4-FFF2-40B4-BE49-F238E27FC236}">
                <a16:creationId xmlns:a16="http://schemas.microsoft.com/office/drawing/2014/main" xmlns="" id="{6CAD263A-DB28-422A-B7A3-FFEBC0574DA4}"/>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extLst>
      <p:ext uri="{BB962C8B-B14F-4D97-AF65-F5344CB8AC3E}">
        <p14:creationId xmlns:p14="http://schemas.microsoft.com/office/powerpoint/2010/main" val="31101608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5" name="Date Placeholder 4"/>
          <p:cNvSpPr>
            <a:spLocks noGrp="1"/>
          </p:cNvSpPr>
          <p:nvPr>
            <p:ph type="dt" sz="half" idx="10"/>
          </p:nvPr>
        </p:nvSpPr>
        <p:spPr>
          <a:xfrm>
            <a:off x="457200" y="6172201"/>
            <a:ext cx="3429000" cy="304800"/>
          </a:xfrm>
          <a:prstGeom prst="rect">
            <a:avLst/>
          </a:prstGeom>
        </p:spPr>
        <p:txBody>
          <a:bodyPr/>
          <a:lstStyle/>
          <a:p>
            <a:fld id="{8FCFF7A3-FF54-41D2-B634-72B7774A2C60}" type="datetime4">
              <a:rPr lang="en-US" smtClean="0"/>
              <a:t>September 19, 2019</a:t>
            </a:fld>
            <a:endParaRPr lang="en-US"/>
          </a:p>
        </p:txBody>
      </p:sp>
      <p:sp>
        <p:nvSpPr>
          <p:cNvPr id="6" name="Footer Placeholder 5"/>
          <p:cNvSpPr>
            <a:spLocks noGrp="1"/>
          </p:cNvSpPr>
          <p:nvPr>
            <p:ph type="ftr" sz="quarter" idx="11"/>
          </p:nvPr>
        </p:nvSpPr>
        <p:spPr/>
        <p:txBody>
          <a:body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a:p>
            <a:endParaRPr lang="en-US" dirty="0"/>
          </a:p>
        </p:txBody>
      </p:sp>
      <p:sp>
        <p:nvSpPr>
          <p:cNvPr id="7" name="Slide Number Placeholder 6"/>
          <p:cNvSpPr>
            <a:spLocks noGrp="1"/>
          </p:cNvSpPr>
          <p:nvPr>
            <p:ph type="sldNum" sz="quarter" idx="12"/>
          </p:nvPr>
        </p:nvSpPr>
        <p:spPr>
          <a:xfrm rot="16200000">
            <a:off x="8044814" y="683895"/>
            <a:ext cx="1315721" cy="365125"/>
          </a:xfrm>
          <a:prstGeom prst="rect">
            <a:avLst/>
          </a:prstGeom>
        </p:spPr>
        <p:txBody>
          <a:bodyPr/>
          <a:lstStyle/>
          <a:p>
            <a:fld id="{F38DF745-7D3F-47F4-83A3-874385CFAA69}" type="slidenum">
              <a:rPr lang="en-US" smtClean="0"/>
              <a:pPr/>
              <a:t>‹#›</a:t>
            </a:fld>
            <a:endParaRPr lang="en-US"/>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a:extLst>
              <a:ext uri="{FF2B5EF4-FFF2-40B4-BE49-F238E27FC236}">
                <a16:creationId xmlns:a16="http://schemas.microsoft.com/office/drawing/2014/main" xmlns="" id="{2EF4D894-AB0A-4702-8C37-5C06BD20474A}"/>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172201"/>
            <a:ext cx="3429000" cy="304800"/>
          </a:xfrm>
          <a:prstGeom prst="rect">
            <a:avLst/>
          </a:prstGeom>
        </p:spPr>
        <p:txBody>
          <a:bodyPr/>
          <a:lstStyle/>
          <a:p>
            <a:fld id="{D2DE3A9D-0EC0-4498-AAC8-32459F619982}" type="datetime4">
              <a:rPr lang="en-US" smtClean="0"/>
              <a:t>September 19, 2019</a:t>
            </a:fld>
            <a:endParaRPr lang="en-US"/>
          </a:p>
        </p:txBody>
      </p:sp>
      <p:sp>
        <p:nvSpPr>
          <p:cNvPr id="5" name="Footer Placeholder 4"/>
          <p:cNvSpPr>
            <a:spLocks noGrp="1"/>
          </p:cNvSpPr>
          <p:nvPr>
            <p:ph type="ftr" sz="quarter" idx="11"/>
          </p:nvPr>
        </p:nvSpPr>
        <p:spPr/>
        <p:txBody>
          <a:body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a:p>
            <a:endParaRPr lang="en-US" dirty="0"/>
          </a:p>
        </p:txBody>
      </p:sp>
      <p:sp>
        <p:nvSpPr>
          <p:cNvPr id="6" name="Slide Number Placeholder 5"/>
          <p:cNvSpPr>
            <a:spLocks noGrp="1"/>
          </p:cNvSpPr>
          <p:nvPr>
            <p:ph type="sldNum" sz="quarter" idx="12"/>
          </p:nvPr>
        </p:nvSpPr>
        <p:spPr>
          <a:xfrm rot="16200000">
            <a:off x="8044814" y="683895"/>
            <a:ext cx="1315721" cy="365125"/>
          </a:xfrm>
          <a:prstGeom prst="rect">
            <a:avLst/>
          </a:prstGeom>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a:extLst>
              <a:ext uri="{FF2B5EF4-FFF2-40B4-BE49-F238E27FC236}">
                <a16:creationId xmlns:a16="http://schemas.microsoft.com/office/drawing/2014/main" xmlns="" id="{482D0D5C-1E8B-4F29-B231-DB1675887875}"/>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extLst>
      <p:ext uri="{BB962C8B-B14F-4D97-AF65-F5344CB8AC3E}">
        <p14:creationId xmlns:p14="http://schemas.microsoft.com/office/powerpoint/2010/main" val="37562985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a:xfrm>
            <a:off x="457200" y="6172201"/>
            <a:ext cx="3429000" cy="304800"/>
          </a:xfrm>
          <a:prstGeom prst="rect">
            <a:avLst/>
          </a:prstGeom>
        </p:spPr>
        <p:txBody>
          <a:bodyPr/>
          <a:lstStyle/>
          <a:p>
            <a:fld id="{7CEDA50A-BAF1-4427-AA48-CD38BE8121B8}" type="datetime4">
              <a:rPr lang="en-US" smtClean="0"/>
              <a:t>September 19, 2019</a:t>
            </a:fld>
            <a:endParaRPr lang="en-US"/>
          </a:p>
        </p:txBody>
      </p:sp>
      <p:sp>
        <p:nvSpPr>
          <p:cNvPr id="6" name="Footer Placeholder 5"/>
          <p:cNvSpPr>
            <a:spLocks noGrp="1"/>
          </p:cNvSpPr>
          <p:nvPr>
            <p:ph type="ftr" sz="quarter" idx="11"/>
          </p:nvPr>
        </p:nvSpPr>
        <p:spPr/>
        <p:txBody>
          <a:body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a:p>
            <a:endParaRPr lang="en-US" dirty="0"/>
          </a:p>
        </p:txBody>
      </p:sp>
      <p:sp>
        <p:nvSpPr>
          <p:cNvPr id="7" name="Slide Number Placeholder 6"/>
          <p:cNvSpPr>
            <a:spLocks noGrp="1"/>
          </p:cNvSpPr>
          <p:nvPr>
            <p:ph type="sldNum" sz="quarter" idx="12"/>
          </p:nvPr>
        </p:nvSpPr>
        <p:spPr>
          <a:xfrm rot="16200000">
            <a:off x="8044814" y="683895"/>
            <a:ext cx="1315721" cy="365125"/>
          </a:xfrm>
          <a:prstGeom prst="rect">
            <a:avLst/>
          </a:prstGeom>
        </p:spPr>
        <p:txBody>
          <a:bodyPr/>
          <a:lstStyle/>
          <a:p>
            <a:fld id="{F38DF745-7D3F-47F4-83A3-874385CFAA69}" type="slidenum">
              <a:rPr lang="en-US" smtClean="0"/>
              <a:pPr/>
              <a:t>‹#›</a:t>
            </a:fld>
            <a:endParaRPr lang="en-US"/>
          </a:p>
        </p:txBody>
      </p:sp>
      <p:sp>
        <p:nvSpPr>
          <p:cNvPr id="9" name="Title 1"/>
          <p:cNvSpPr>
            <a:spLocks noGrp="1"/>
          </p:cNvSpPr>
          <p:nvPr>
            <p:ph type="title"/>
          </p:nvPr>
        </p:nvSpPr>
        <p:spPr>
          <a:xfrm>
            <a:off x="457200" y="241326"/>
            <a:ext cx="8062912" cy="659535"/>
          </a:xfrm>
        </p:spPr>
        <p:txBody>
          <a:bodyPr/>
          <a:lstStyle/>
          <a:p>
            <a:r>
              <a:rPr lang="en-US" dirty="0"/>
              <a:t>Click to edit</a:t>
            </a:r>
          </a:p>
        </p:txBody>
      </p:sp>
      <p:pic>
        <p:nvPicPr>
          <p:cNvPr id="8" name="Picture 7">
            <a:extLst>
              <a:ext uri="{FF2B5EF4-FFF2-40B4-BE49-F238E27FC236}">
                <a16:creationId xmlns:a16="http://schemas.microsoft.com/office/drawing/2014/main" xmlns="" id="{02BDC2EF-79D7-41D7-9777-C8660D2C88A0}"/>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 Id="rId10"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434975"/>
          </a:xfrm>
          <a:prstGeom prst="rect">
            <a:avLst/>
          </a:prstGeom>
        </p:spPr>
        <p:txBody>
          <a:bodyPr vert="horz" lIns="91440" tIns="45720" rIns="91440" bIns="45720" rtlCol="0" anchor="ctr">
            <a:normAutofit/>
          </a:bodyPr>
          <a:lstStyle/>
          <a:p>
            <a:r>
              <a:rPr lang="en-US"/>
              <a:t>Figure #.#</a:t>
            </a:r>
            <a:endParaRPr lang="en-US" dirty="0"/>
          </a:p>
        </p:txBody>
      </p:sp>
      <p:sp>
        <p:nvSpPr>
          <p:cNvPr id="3" name="Text Placeholder 2"/>
          <p:cNvSpPr>
            <a:spLocks noGrp="1"/>
          </p:cNvSpPr>
          <p:nvPr>
            <p:ph type="body" idx="1"/>
          </p:nvPr>
        </p:nvSpPr>
        <p:spPr>
          <a:xfrm>
            <a:off x="628650" y="990601"/>
            <a:ext cx="7886700" cy="52191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628650" y="6356351"/>
            <a:ext cx="78867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pic>
        <p:nvPicPr>
          <p:cNvPr id="6" name="Picture 5">
            <a:extLst>
              <a:ext uri="{FF2B5EF4-FFF2-40B4-BE49-F238E27FC236}">
                <a16:creationId xmlns:a16="http://schemas.microsoft.com/office/drawing/2014/main" xmlns="" id="{2FCFF4D3-D973-41A6-946E-7CC01D522E8E}"/>
              </a:ext>
            </a:extLst>
          </p:cNvPr>
          <p:cNvPicPr>
            <a:picLocks noChangeAspect="1"/>
          </p:cNvPicPr>
          <p:nvPr userDrawn="1"/>
        </p:nvPicPr>
        <p:blipFill>
          <a:blip r:embed="rId10"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extLst>
      <p:ext uri="{BB962C8B-B14F-4D97-AF65-F5344CB8AC3E}">
        <p14:creationId xmlns:p14="http://schemas.microsoft.com/office/powerpoint/2010/main" val="599868172"/>
      </p:ext>
    </p:extLst>
  </p:cSld>
  <p:clrMap bg1="lt1" tx1="dk1" bg2="lt2" tx2="dk2" accent1="accent1" accent2="accent2" accent3="accent3" accent4="accent4" accent5="accent5" accent6="accent6" hlink="hlink" folHlink="folHlink"/>
  <p:sldLayoutIdLst>
    <p:sldLayoutId id="2147483922" r:id="rId1"/>
    <p:sldLayoutId id="2147483923" r:id="rId2"/>
    <p:sldLayoutId id="2147483924" r:id="rId3"/>
    <p:sldLayoutId id="2147483925" r:id="rId4"/>
    <p:sldLayoutId id="2147483926" r:id="rId5"/>
    <p:sldLayoutId id="2147483916" r:id="rId6"/>
    <p:sldLayoutId id="2147483927" r:id="rId7"/>
    <p:sldLayoutId id="2147483920" r:id="rId8"/>
  </p:sldLayoutIdLst>
  <p:txStyles>
    <p:titleStyle>
      <a:lvl1pPr algn="l" defTabSz="685800" rtl="0" eaLnBrk="1" latinLnBrk="0" hangingPunct="1">
        <a:lnSpc>
          <a:spcPct val="90000"/>
        </a:lnSpc>
        <a:spcBef>
          <a:spcPct val="0"/>
        </a:spcBef>
        <a:buNone/>
        <a:defRPr sz="2100" b="1" kern="1200">
          <a:solidFill>
            <a:schemeClr val="accent6"/>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accent3"/>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accent5"/>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accent2"/>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accent4"/>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ns0:Relationships xmlns:ns0="http://schemas.openxmlformats.org/package/2006/relationships"><ns0:Relationship Id="rId1" Type="http://schemas.openxmlformats.org/officeDocument/2006/relationships/slideLayout" Target="../slideLayouts/slideLayout5.xml" /><ns0:Relationship Id="rId2" Type="http://schemas.openxmlformats.org/officeDocument/2006/relationships/image" Target="../media/image1.png" /><ns0:Relationship Id="rId3" Type="http://schemas.openxmlformats.org/officeDocument/2006/relationships/image" Target="../media/v3_image3_c098b704399c.png" /></ns0: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ns0:Relationships xmlns:ns0="http://schemas.openxmlformats.org/package/2006/relationships"><ns0:Relationship Id="rId1" Type="http://schemas.openxmlformats.org/officeDocument/2006/relationships/slideLayout" Target="../slideLayouts/slideLayout7.xml" /><ns0:Relationship Id="rId3" Type="http://schemas.openxmlformats.org/officeDocument/2006/relationships/image" Target="../media/v3_image63_3ffb4533b474.png" /></ns0: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g"/></Relationships>
</file>

<file path=ppt/slides/_rels/slide14.xml.rels><?xml version='1.0' encoding='utf-8'?>
<ns0:Relationships xmlns:ns0="http://schemas.openxmlformats.org/package/2006/relationships"><ns0:Relationship Id="rId1" Type="http://schemas.openxmlformats.org/officeDocument/2006/relationships/slideLayout" Target="../slideLayouts/slideLayout2.xml" /><ns0:Relationship Id="rId3" Type="http://schemas.openxmlformats.org/officeDocument/2006/relationships/image" Target="../media/v3_image64_513c17c9415d.png" /></ns0: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ns0:Relationships xmlns:ns0="http://schemas.openxmlformats.org/package/2006/relationships"><ns0:Relationship Id="rId1" Type="http://schemas.openxmlformats.org/officeDocument/2006/relationships/slideLayout" Target="../slideLayouts/slideLayout2.xml" /><ns0:Relationship Id="rId3" Type="http://schemas.openxmlformats.org/officeDocument/2006/relationships/image" Target="../media/v3_image65_f9fa9fe98372.png" /></ns0: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ns0:Relationships xmlns:ns0="http://schemas.openxmlformats.org/package/2006/relationships"><ns0:Relationship Id="rId1" Type="http://schemas.openxmlformats.org/officeDocument/2006/relationships/slideLayout" Target="../slideLayouts/slideLayout2.xml" /><ns0:Relationship Id="rId3" Type="http://schemas.openxmlformats.org/officeDocument/2006/relationships/image" Target="../media/v3_image66_69923f37f447.png" /></ns0: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ns0:Relationships xmlns:ns0="http://schemas.openxmlformats.org/package/2006/relationships"><ns0:Relationship Id="rId1" Type="http://schemas.openxmlformats.org/officeDocument/2006/relationships/slideLayout" Target="../slideLayouts/slideLayout2.xml" /><ns0:Relationship Id="rId3" Type="http://schemas.openxmlformats.org/officeDocument/2006/relationships/image" Target="../media/v3_image67_3a7994d16b87.png" /></ns0: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jpg"/></Relationships>
</file>

<file path=ppt/slides/_rels/slide29.xml.rels><?xml version='1.0' encoding='utf-8'?>
<ns0:Relationships xmlns:ns0="http://schemas.openxmlformats.org/package/2006/relationships"><ns0:Relationship Id="rId1" Type="http://schemas.openxmlformats.org/officeDocument/2006/relationships/slideLayout" Target="../slideLayouts/slideLayout2.xml" /><ns0:Relationship Id="rId3" Type="http://schemas.openxmlformats.org/officeDocument/2006/relationships/image" Target="../media/v3_image68_364f816b1528.png" /></ns0: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3" Type="http://schemas.openxmlformats.org/officeDocument/2006/relationships/image" Target="../media/image69.jpg"/></Relationships>
</file>

<file path=ppt/slides/_rels/slide33.xml.rels><?xml version='1.0' encoding='utf-8'?>
<ns0:Relationships xmlns:ns0="http://schemas.openxmlformats.org/package/2006/relationships"><ns0:Relationship Id="rId1" Type="http://schemas.openxmlformats.org/officeDocument/2006/relationships/slideLayout" Target="../slideLayouts/slideLayout2.xml" /><ns0:Relationship Id="rId3" Type="http://schemas.openxmlformats.org/officeDocument/2006/relationships/image" Target="../media/v3_image70_04b45979fee8.png" /></ns0: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5.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6.jpg"/></Relationships>
</file>

<file path=ppt/slides/_rels/slide40.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27_3ec5efbb2570.png" /></ns0: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jpg"/></Relationships>
</file>

<file path=ppt/slides/_rels/slide50.xml.rels><?xml version='1.0' encoding='utf-8'?>
<ns0:Relationships xmlns:ns0="http://schemas.openxmlformats.org/package/2006/relationships"><ns0:Relationship Id="rId1" Type="http://schemas.openxmlformats.org/officeDocument/2006/relationships/slideLayout" Target="../slideLayouts/slideLayout2.xml" /><ns0:Relationship Id="rId3" Type="http://schemas.openxmlformats.org/officeDocument/2006/relationships/image" Target="../media/v3_image71_cb73195b4c48.png" /></ns0:Relationships>
</file>

<file path=ppt/slides/_rels/slide51.xml.rels><?xml version='1.0' encoding='utf-8'?>
<ns0:Relationships xmlns:ns0="http://schemas.openxmlformats.org/package/2006/relationships"><ns0:Relationship Id="rId1" Type="http://schemas.openxmlformats.org/officeDocument/2006/relationships/slideLayout" Target="../slideLayouts/slideLayout2.xml" /><ns0:Relationship Id="rId3" Type="http://schemas.openxmlformats.org/officeDocument/2006/relationships/image" Target="../media/v3_image72_89e65946316a.png" /></ns0: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ns0:Relationships xmlns:ns0="http://schemas.openxmlformats.org/package/2006/relationships"><ns0:Relationship Id="rId1" Type="http://schemas.openxmlformats.org/officeDocument/2006/relationships/slideLayout" Target="../slideLayouts/slideLayout2.xml" /><ns0:Relationship Id="rId3" Type="http://schemas.openxmlformats.org/officeDocument/2006/relationships/image" Target="../media/v3_image73_e5b2f25972ce.png" /></ns0:Relationships>
</file>

<file path=ppt/slides/_rels/slide54.xml.rels><?xml version='1.0' encoding='utf-8'?>
<ns0:Relationships xmlns:ns0="http://schemas.openxmlformats.org/package/2006/relationships"><ns0:Relationship Id="rId1" Type="http://schemas.openxmlformats.org/officeDocument/2006/relationships/slideLayout" Target="../slideLayouts/slideLayout7.xml" /><ns0:Relationship Id="rId3" Type="http://schemas.openxmlformats.org/officeDocument/2006/relationships/image" Target="../media/v3_image74_5a295072e5fd.png" /></ns0: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jp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jp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ns0:Relationships xmlns:ns0="http://schemas.openxmlformats.org/package/2006/relationships"><ns0:Relationship Id="rId1" Type="http://schemas.openxmlformats.org/officeDocument/2006/relationships/slideLayout" Target="../slideLayouts/slideLayout2.xml" /><ns0:Relationship Id="rId3" Type="http://schemas.openxmlformats.org/officeDocument/2006/relationships/image" Target="../media/v3_image75_3a8df120ec93.png" /></ns0: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1.jpeg"/></Relationships>
</file>

<file path=ppt/slides/_rels/slide61.xml.rels><?xml version='1.0' encoding='utf-8'?>
<ns0:Relationships xmlns:ns0="http://schemas.openxmlformats.org/package/2006/relationships"><ns0:Relationship Id="rId1" Type="http://schemas.openxmlformats.org/officeDocument/2006/relationships/slideLayout" Target="../slideLayouts/slideLayout2.xml" /><ns0:Relationship Id="rId3" Type="http://schemas.openxmlformats.org/officeDocument/2006/relationships/image" Target="../media/v3_image76_f5c269bec5bd.png" /></ns0: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3.jpe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4.jpeg"/></Relationships>
</file>

<file path=ppt/slides/_rels/slide64.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45_7f687cdc2b3d.png" /></ns0: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6.jp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jp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8.jpe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9.jp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0.jpeg"/></Relationships>
</file>

<file path=ppt/slides/_rels/slide70.xml.rels><?xml version='1.0' encoding='utf-8'?>
<ns0:Relationships xmlns:ns0="http://schemas.openxmlformats.org/package/2006/relationships"><ns0:Relationship Id="rId1" Type="http://schemas.openxmlformats.org/officeDocument/2006/relationships/slideLayout" Target="../slideLayouts/slideLayout2.xml" /><ns0:Relationship Id="rId3" Type="http://schemas.openxmlformats.org/officeDocument/2006/relationships/image" Target="../media/v3_image77_2e3243191f5d.png" /></ns0:Relationships>
</file>

<file path=ppt/slides/_rels/slide71.xml.rels><?xml version='1.0' encoding='utf-8'?>
<ns0:Relationships xmlns:ns0="http://schemas.openxmlformats.org/package/2006/relationships"><ns0:Relationship Id="rId1" Type="http://schemas.openxmlformats.org/officeDocument/2006/relationships/slideLayout" Target="../slideLayouts/slideLayout2.xml" /><ns0:Relationship Id="rId3" Type="http://schemas.openxmlformats.org/officeDocument/2006/relationships/image" Target="../media/v3_image78_5b2b663ab50e.png" /></ns0: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3.jpe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4.jpeg"/></Relationships>
</file>

<file path=ppt/slides/_rels/slide74.xml.rels><?xml version='1.0' encoding='utf-8'?>
<ns0:Relationships xmlns:ns0="http://schemas.openxmlformats.org/package/2006/relationships"><ns0:Relationship Id="rId1" Type="http://schemas.openxmlformats.org/officeDocument/2006/relationships/slideLayout" Target="../slideLayouts/slideLayout2.xml" /><ns0:Relationship Id="rId3" Type="http://schemas.openxmlformats.org/officeDocument/2006/relationships/image" Target="../media/v3_image79_d769a0bd1aa3.png" /></ns0:Relationships>
</file>

<file path=ppt/slides/_rels/slide75.xml.rels><?xml version='1.0' encoding='utf-8'?>
<ns0:Relationships xmlns:ns0="http://schemas.openxmlformats.org/package/2006/relationships"><ns0:Relationship Id="rId1" Type="http://schemas.openxmlformats.org/officeDocument/2006/relationships/slideLayout" Target="../slideLayouts/slideLayout2.xml" /><ns0:Relationship Id="rId3" Type="http://schemas.openxmlformats.org/officeDocument/2006/relationships/image" Target="../media/v3_image80_94fefd11cf0e.png" /></ns0: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7.jp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8.jp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9.jp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0.jp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1.jp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2.jp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Chapter Title"/>
          <p:cNvSpPr txBox="1">
            <a:spLocks/>
          </p:cNvSpPr>
          <p:nvPr/>
        </p:nvSpPr>
        <p:spPr>
          <a:xfrm>
            <a:off x="-3901" y="1612637"/>
            <a:ext cx="9144000" cy="709154"/>
          </a:xfrm>
          <a:prstGeom prst="rect">
            <a:avLst/>
          </a:prstGeom>
        </p:spPr>
        <p:txBody>
          <a:bodyPr wrap="square">
            <a:normAutofit/>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spcBef>
                <a:spcPts val="0"/>
              </a:spcBef>
              <a:spcAft>
                <a:spcPts val="0"/>
              </a:spcAft>
            </a:pPr>
            <a:r>
              <a:rPr sz="2500"/>
              <a:t>8. kafli Ítarlegri kenningar um samgild tengi</a:t>
            </a:r>
          </a:p>
        </p:txBody>
      </p:sp>
      <p:pic>
        <p:nvPicPr>
          <p:cNvPr id="6" name="Picture 5">
            <a:extLst>
              <a:ext uri="{FF2B5EF4-FFF2-40B4-BE49-F238E27FC236}">
                <a16:creationId xmlns:a16="http://schemas.microsoft.com/office/drawing/2014/main" xmlns="" id="{B0313461-FD78-4D80-AA8A-396BD4FE37FE}"/>
              </a:ext>
            </a:extLst>
          </p:cNvPr>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a:xfrm>
            <a:off x="7017183" y="365986"/>
            <a:ext cx="1829055" cy="447737"/>
          </a:xfrm>
          <a:prstGeom prst="rect">
            <a:avLst/>
          </a:prstGeom>
        </p:spPr>
      </p:pic>
      <p:pic>
        <p:nvPicPr>
          <p:cNvPr id="7" name="Picture 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407965" y="2504061"/>
            <a:ext cx="2320268" cy="3002699"/>
          </a:xfrm>
          <a:prstGeom prst="rect">
            <a:avLst/>
          </a:prstGeom>
          <a:noFill/>
          <a:extLst>
            <a:ext uri="{909E8E84-426E-40DD-AFC4-6F175D3DCCD1}">
              <a14:hiddenFill xmlns:a14="http://schemas.microsoft.com/office/drawing/2010/main">
                <a:solidFill>
                  <a:srgbClr val="FFFFFF"/>
                </a:solidFill>
              </a14:hiddenFill>
            </a:ext>
          </a:extLst>
        </p:spPr>
      </p:pic>
      <p:sp>
        <p:nvSpPr>
          <p:cNvPr id="8" name="Title">
            <a:extLst>
              <a:ext uri="{FF2B5EF4-FFF2-40B4-BE49-F238E27FC236}">
                <a16:creationId xmlns:a16="http://schemas.microsoft.com/office/drawing/2014/main" xmlns="" id="{8D87A6D2-52E4-4725-A99C-8574BB6B565D}"/>
              </a:ext>
            </a:extLst>
          </p:cNvPr>
          <p:cNvSpPr txBox="1">
            <a:spLocks/>
          </p:cNvSpPr>
          <p:nvPr/>
        </p:nvSpPr>
        <p:spPr>
          <a:xfrm>
            <a:off x="0" y="938213"/>
            <a:ext cx="9144000" cy="493712"/>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2100" b="1" kern="1200">
                <a:solidFill>
                  <a:schemeClr val="accent6"/>
                </a:solidFill>
                <a:latin typeface="+mj-lt"/>
                <a:ea typeface="+mj-ea"/>
                <a:cs typeface="+mj-cs"/>
              </a:defRPr>
            </a:lvl1pPr>
          </a:lstStyle>
          <a:p/>
        </p:txBody>
      </p:sp>
      <p:sp>
        <p:nvSpPr>
          <p:cNvPr id="9" name="codex-title-cleanup-cover"/>
          <p:cNvSpPr/>
          <p:nvPr/>
        </p:nvSpPr>
        <p:spPr>
          <a:xfrm>
            <a:off x="0" y="250000"/>
            <a:ext cx="9144000" cy="2200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title-cleanup-brand"/>
          <p:cNvSpPr txBox="1"/>
          <p:nvPr/>
        </p:nvSpPr>
        <p:spPr>
          <a:xfrm>
            <a:off x="600000" y="650000"/>
            <a:ext cx="7944000" cy="360000"/>
          </a:xfrm>
          <a:prstGeom prst="rect">
            <a:avLst/>
          </a:prstGeom>
          <a:noFill/>
        </p:spPr>
        <p:txBody>
          <a:bodyPr wrap="none">
            <a:spAutoFit/>
          </a:bodyPr>
          <a:lstStyle/>
          <a:p>
            <a:pPr algn="ctr"/>
            <a:r>
              <a:rPr sz="3000">
                <a:solidFill>
                  <a:srgbClr val="63AC4F"/>
                </a:solidFill>
                <a:latin typeface="Arial"/>
              </a:rPr>
              <a:t>Efnafræði 2e</a:t>
            </a:r>
          </a:p>
        </p:txBody>
      </p:sp>
      <p:sp>
        <p:nvSpPr>
          <p:cNvPr id="11" name="codex-title-cleanup-text"/>
          <p:cNvSpPr txBox="1"/>
          <p:nvPr/>
        </p:nvSpPr>
        <p:spPr>
          <a:xfrm>
            <a:off x="600000" y="1120000"/>
            <a:ext cx="7944000" cy="650000"/>
          </a:xfrm>
          <a:prstGeom prst="rect">
            <a:avLst/>
          </a:prstGeom>
          <a:noFill/>
        </p:spPr>
        <p:txBody>
          <a:bodyPr wrap="none">
            <a:spAutoFit/>
          </a:bodyPr>
          <a:lstStyle/>
          <a:p>
            <a:pPr algn="ctr"/>
            <a:r>
              <a:rPr sz="3000">
                <a:solidFill>
                  <a:srgbClr val="63AC4F"/>
                </a:solidFill>
                <a:latin typeface="Arial"/>
              </a:rPr>
              <a:t>8. kafli Ítarlegri kenningar um samgild tengi</a:t>
            </a:r>
          </a:p>
        </p:txBody>
      </p:sp>
      <p:sp>
        <p:nvSpPr>
          <p:cNvPr id="12"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4"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Yfirlit kafla</a:t>
            </a:r>
          </a:p>
        </p:txBody>
      </p:sp>
      <p:sp>
        <p:nvSpPr>
          <p:cNvPr id="3" name="Content Placeholder 2"/>
          <p:cNvSpPr>
            <a:spLocks noGrp="1"/>
          </p:cNvSpPr>
          <p:nvPr>
            <p:ph idx="1"/>
          </p:nvPr>
        </p:nvSpPr>
        <p:spPr/>
        <p:txBody>
          <a:bodyPr/>
          <a:lstStyle/>
          <a:p>
            <a:r>
              <a:rPr lang="en-US" dirty="0"/>
              <a:t>8.1 Gildistengjakenning</a:t>
            </a:r>
          </a:p>
          <a:p>
            <a:r>
              <a:rPr lang="en-US" dirty="0"/>
              <a:t>8.2 Kynblönduð atómsvigrúm</a:t>
            </a:r>
          </a:p>
          <a:p>
            <a:r>
              <a:rPr lang="en-US" dirty="0"/>
              <a:t>8.3 Fjöltengi</a:t>
            </a:r>
          </a:p>
          <a:p>
            <a:r>
              <a:rPr lang="en-US" dirty="0"/>
              <a:t>8.4 Sameindasvigrúmakenning</a:t>
            </a:r>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2583650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628650" y="365127"/>
            <a:ext cx="5715000" cy="424583"/>
          </a:xfrm>
        </p:spPr>
        <p:txBody>
          <a:bodyPr wrap="none">
            <a:normAutofit/>
          </a:bodyPr>
          <a:lstStyle/>
          <a:p>
            <a:r>
              <a:rPr lang="en-US" dirty="0" sz="2300"/>
              <a:t>Mynd 8.1</a:t>
            </a:r>
          </a:p>
        </p:txBody>
      </p:sp>
      <p:pic>
        <p:nvPicPr>
          <p:cNvPr id="2" name="Figure" descr="A pitcher is shown pouring liquid oxygen through the gap between two magnets, where it has formed a solid disk. A call out box near the stream of liquid oxygen shows an image of six pairs of spheres, spread apart from one another. Another call out box near the solid disk shows ten pairs of spheres much closer together."/>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785812" y="1105694"/>
            <a:ext cx="7572375" cy="3495675"/>
          </a:xfrm>
        </p:spPr>
      </p:pic>
      <p:sp>
        <p:nvSpPr>
          <p:cNvPr id="7" name="Figure Legend"/>
          <p:cNvSpPr>
            <a:spLocks noGrp="1"/>
          </p:cNvSpPr>
          <p:nvPr>
            <p:ph idx="13"/>
          </p:nvPr>
        </p:nvSpPr>
        <p:spPr/>
        <p:txBody>
          <a:bodyPr wrap="square">
            <a:normAutofit/>
          </a:bodyPr>
          <a:lstStyle/>
          <a:p>
            <a:pPr>
              <a:spcBef>
                <a:spcPts val="0"/>
              </a:spcBef>
              <a:spcAft>
                <a:spcPts val="0"/>
              </a:spcAft>
            </a:pPr>
            <a:r>
              <a:rPr lang="en-US" sz="1400" dirty="0"/>
              <a:t>Súrefnissameindir snúa yfirleitt tilviljanakennt, eins og sést í stækkuðu myndinni efst. Þegar fljótandi súrefni er hins vegar hellt í gegnum segul raðast sameindirnar eftir segulsviðinu og aðdráttarkrafturinn heldur þeim svífandi milli póla segulsins, þar sem segulsviðið er sterkast. Aðrar tvíatóma sameindir (eins og N</a:t>
            </a:r>
            <a:r>
              <a:rPr lang="en-US" sz="1400" baseline="-25000" dirty="0"/>
              <a:t>2</a:t>
            </a:r>
            <a:r>
              <a:rPr lang="en-US" sz="1400" dirty="0"/>
              <a:t>) streyma fram hjá seglinum. Ítarleg skýring á tengjum í þessum kafla gerir okkur kleift að skilja þetta fyrirbæri. (mynd: aðlagað eftir verki frá Jefferson Lab)</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0399969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Námsmarkmið</a:t>
            </a:r>
          </a:p>
        </p:txBody>
      </p:sp>
      <p:sp>
        <p:nvSpPr>
          <p:cNvPr id="3" name="Content Placeholder 2"/>
          <p:cNvSpPr>
            <a:spLocks noGrp="1"/>
          </p:cNvSpPr>
          <p:nvPr>
            <p:ph idx="1"/>
          </p:nvPr>
        </p:nvSpPr>
        <p:spPr/>
        <p:txBody>
          <a:bodyPr/>
          <a:lstStyle/>
          <a:p>
            <a:r>
              <a:rPr lang="en-US" dirty="0"/>
              <a:t>8.1 Gildistengjakenning</a:t>
            </a:r>
          </a:p>
          <a:p>
            <a:pPr lvl="1"/>
            <a:r>
              <a:rPr lang="en-US" dirty="0"/>
              <a:t>Lýsa myndun samgildra tengja út frá skörun atómsvigrúma</a:t>
            </a:r>
          </a:p>
          <a:p>
            <a:pPr lvl="1"/>
            <a:r>
              <a:rPr lang="en-US" dirty="0"/>
              <a:t>Skilgreina σ- og π-tengi og nefna dæmi um þau</a:t>
            </a:r>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1371331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Svigrúm og samgild tengi</a:t>
            </a:r>
          </a:p>
        </p:txBody>
      </p:sp>
      <p:sp>
        <p:nvSpPr>
          <p:cNvPr id="3" name="Content Placeholder 2"/>
          <p:cNvSpPr>
            <a:spLocks noGrp="1"/>
          </p:cNvSpPr>
          <p:nvPr>
            <p:ph idx="1"/>
          </p:nvPr>
        </p:nvSpPr>
        <p:spPr/>
        <p:txBody>
          <a:bodyPr/>
          <a:lstStyle/>
          <a:p>
            <a:r>
              <a:rPr lang="en-US" dirty="0"/>
              <a:t>Linus Pauling og fleiri þróuðu á fjórða áratug 20. aldar </a:t>
            </a:r>
            <a:r>
              <a:rPr lang="en-US" b="1" dirty="0"/>
              <a:t>gildistengjakenninguna </a:t>
            </a:r>
            <a:r>
              <a:rPr lang="en-US" dirty="0"/>
              <a:t>um samgild tengi. </a:t>
            </a:r>
          </a:p>
          <a:p>
            <a:endParaRPr lang="en-US" dirty="0"/>
          </a:p>
          <a:p>
            <a:r>
              <a:rPr lang="en-US" dirty="0"/>
              <a:t>Rafeindir eru í svigrúmum.</a:t>
            </a:r>
          </a:p>
          <a:p>
            <a:endParaRPr lang="en-US" dirty="0"/>
          </a:p>
          <a:p>
            <a:r>
              <a:rPr lang="en-US" dirty="0"/>
              <a:t>Samgild tengi myndast þegar rafeindum er deilt með skörun svigrúma sem hvert inniheldur eina rafeind.</a:t>
            </a:r>
          </a:p>
          <a:p>
            <a:endParaRPr lang="en-US" dirty="0"/>
          </a:p>
          <a:p>
            <a:r>
              <a:rPr lang="en-US" dirty="0"/>
              <a:t>Rafeindir í þessum skarandi svigrúmum verða að hafa gagnstæð spuna. </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2855753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Gildistengjakenning</a:t>
            </a:r>
          </a:p>
        </p:txBody>
      </p:sp>
      <p:sp>
        <p:nvSpPr>
          <p:cNvPr id="3" name="Content Placeholder 2"/>
          <p:cNvSpPr>
            <a:spLocks noGrp="1"/>
          </p:cNvSpPr>
          <p:nvPr>
            <p:ph idx="1"/>
          </p:nvPr>
        </p:nvSpPr>
        <p:spPr/>
        <p:txBody>
          <a:bodyPr/>
          <a:lstStyle/>
          <a:p>
            <a:r>
              <a:rPr lang="en-US" altLang="en-US" dirty="0"/>
              <a:t>Skoðum myndun H</a:t>
            </a:r>
            <a:r>
              <a:rPr lang="en-US" altLang="en-US" baseline="-25000" dirty="0"/>
              <a:t>2</a:t>
            </a:r>
            <a:r>
              <a:rPr lang="en-US" altLang="en-US" dirty="0"/>
              <a:t> sameindarinnar.</a:t>
            </a:r>
            <a:endParaRPr lang="en-US" altLang="en-US" i="1" dirty="0"/>
          </a:p>
          <a:p>
            <a:endParaRPr lang="en-US" dirty="0"/>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3506780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Gildistengjakenning</a:t>
            </a:r>
          </a:p>
        </p:txBody>
      </p:sp>
      <p:sp>
        <p:nvSpPr>
          <p:cNvPr id="3" name="Content Placeholder 2"/>
          <p:cNvSpPr>
            <a:spLocks noGrp="1"/>
          </p:cNvSpPr>
          <p:nvPr>
            <p:ph idx="1"/>
          </p:nvPr>
        </p:nvSpPr>
        <p:spPr/>
        <p:txBody>
          <a:bodyPr/>
          <a:lstStyle/>
          <a:p>
            <a:r>
              <a:rPr lang="en-US" altLang="en-US" dirty="0"/>
              <a:t>Skoðum myndun HF-sameindarinnar.</a:t>
            </a:r>
            <a:endParaRPr lang="en-US" altLang="en-US" i="1" dirty="0"/>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6133334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Gildistengjakenning</a:t>
            </a:r>
          </a:p>
        </p:txBody>
      </p:sp>
      <p:sp>
        <p:nvSpPr>
          <p:cNvPr id="3" name="Content Placeholder 2"/>
          <p:cNvSpPr>
            <a:spLocks noGrp="1"/>
          </p:cNvSpPr>
          <p:nvPr>
            <p:ph idx="1"/>
          </p:nvPr>
        </p:nvSpPr>
        <p:spPr/>
        <p:txBody>
          <a:bodyPr/>
          <a:lstStyle/>
          <a:p>
            <a:r>
              <a:rPr lang="en-US" dirty="0"/>
              <a:t>Til að mynda samgilt tengi verður atóm að hafa óparaða rafeind.</a:t>
            </a:r>
          </a:p>
          <a:p>
            <a:endParaRPr lang="en-US" dirty="0"/>
          </a:p>
          <a:p>
            <a:r>
              <a:rPr lang="en-US" dirty="0"/>
              <a:t>Fjöldi tengja sem atóm myndar ræðst af fjölda óparaðra rafeinda. </a:t>
            </a:r>
          </a:p>
          <a:p>
            <a:endParaRPr lang="en-US" dirty="0"/>
          </a:p>
          <a:p>
            <a:r>
              <a:rPr lang="en-US" dirty="0"/>
              <a:t>Þessi kenning skýrir vel tengjamyndun í tvíatóma sameindum sem hafa eingöngu eintengi. </a:t>
            </a:r>
          </a:p>
          <a:p>
            <a:endParaRPr lang="en-US" dirty="0"/>
          </a:p>
          <a:p>
            <a:r>
              <a:rPr lang="en-US" dirty="0"/>
              <a:t>Þessi kenning skýrir einnig vel hvers vegna eðallofttegundir mynda yfirleitt ekki tengi. </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6555936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Takmarkanir gildistengjalíkansins</a:t>
            </a:r>
          </a:p>
        </p:txBody>
      </p:sp>
      <p:sp>
        <p:nvSpPr>
          <p:cNvPr id="3" name="Content Placeholder 2"/>
          <p:cNvSpPr>
            <a:spLocks noGrp="1"/>
          </p:cNvSpPr>
          <p:nvPr>
            <p:ph idx="1"/>
          </p:nvPr>
        </p:nvSpPr>
        <p:spPr/>
        <p:txBody>
          <a:bodyPr/>
          <a:lstStyle/>
          <a:p>
            <a:r>
              <a:rPr lang="en-US" altLang="en-US" dirty="0"/>
              <a:t>Gildistengjakenninguna þarf að aðlaga til að skýra samgild tengi sem myndast í öðrum sameindum. </a:t>
            </a:r>
          </a:p>
          <a:p>
            <a:endParaRPr lang="en-US" altLang="en-US" dirty="0"/>
          </a:p>
          <a:p>
            <a:r>
              <a:rPr lang="en-US" altLang="en-US" dirty="0"/>
              <a:t>Skoðum BeF</a:t>
            </a:r>
            <a:r>
              <a:rPr lang="en-US" altLang="en-US" baseline="-25000" dirty="0"/>
              <a:t>2</a:t>
            </a:r>
            <a:r>
              <a:rPr lang="en-US" altLang="en-US" dirty="0"/>
              <a:t>, BF</a:t>
            </a:r>
            <a:r>
              <a:rPr lang="en-US" altLang="en-US" baseline="-25000" dirty="0"/>
              <a:t>3</a:t>
            </a:r>
            <a:r>
              <a:rPr lang="en-US" altLang="en-US" dirty="0"/>
              <a:t> og CH</a:t>
            </a:r>
            <a:r>
              <a:rPr lang="en-US" altLang="en-US" baseline="-25000" dirty="0"/>
              <a:t>4</a:t>
            </a:r>
            <a:endParaRPr lang="en-US" alt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7765076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igure Legend"/>
          <p:cNvSpPr>
            <a:spLocks noGrp="1"/>
          </p:cNvSpPr>
          <p:nvPr>
            <p:ph type="body" sz="quarter" idx="14"/>
          </p:nvPr>
        </p:nvSpPr>
        <p:spPr>
          <a:xfrm>
            <a:off x="457200" y="5103628"/>
            <a:ext cx="8062912" cy="906736"/>
          </a:xfrm>
        </p:spPr>
        <p:txBody>
          <a:bodyPr wrap="square">
            <a:normAutofit/>
          </a:bodyPr>
          <a:lstStyle/>
          <a:p>
            <a:pPr marL="0" indent="0">
              <a:spcBef>
                <a:spcPts val="0"/>
              </a:spcBef>
              <a:spcAft>
                <a:spcPts val="0"/>
              </a:spcAft>
              <a:buNone/>
            </a:pPr>
            <a:r>
              <a:rPr lang="en-US" sz="1500" dirty="0"/>
              <a:t>(a) Víxlverkun tveggja vetnisatóma breytist með fjarlægð. (b) Orka kerfisins breytist þegar atómin víxlverka. Lægsta (stöðugasta) orkan fæst við fjarlægðina 74 pm, sem er tengjalengdin sem mælist fyrir H</a:t>
            </a:r>
            <a:r>
              <a:rPr lang="en-US" sz="1500" baseline="-25000" dirty="0"/>
              <a:t>2</a:t>
            </a:r>
            <a:r>
              <a:rPr lang="en-US" sz="1500" dirty="0"/>
              <a:t> sameindina.</a:t>
            </a:r>
          </a:p>
        </p:txBody>
      </p:sp>
      <p:sp>
        <p:nvSpPr>
          <p:cNvPr id="9" name="Figure Number">
            <a:extLst>
              <a:ext uri="{FF2B5EF4-FFF2-40B4-BE49-F238E27FC236}">
                <a16:creationId xmlns:a16="http://schemas.microsoft.com/office/drawing/2014/main" xmlns="" id="{7F9E3A21-3715-4451-BBA5-D71657078752}"/>
              </a:ext>
            </a:extLst>
          </p:cNvPr>
          <p:cNvSpPr>
            <a:spLocks noGrp="1"/>
          </p:cNvSpPr>
          <p:nvPr>
            <p:ph type="title"/>
          </p:nvPr>
        </p:nvSpPr>
        <p:spPr>
          <a:xfrm>
            <a:off x="628650" y="365127"/>
            <a:ext cx="7886700" cy="424583"/>
          </a:xfrm>
        </p:spPr>
        <p:txBody>
          <a:bodyPr/>
          <a:lstStyle/>
          <a:p>
            <a:r>
              <a:rPr lang="en-US" dirty="0"/>
              <a:t>Mynd 8.2</a:t>
            </a:r>
          </a:p>
        </p:txBody>
      </p:sp>
      <p:pic>
        <p:nvPicPr>
          <p:cNvPr id="2050" name="Picture 2" descr="A pair of diagrams are shown and labeled “a” and “b”. Diagram a shows three consecutive images. The first image depicts two separated blurry circles, each labeled with a positive sign and the term “H atom.” The phrase written under them reads, “Sufficiently far apart to have no interaction.” The second image shows the same two circles, but this time they are much closer together and are labeled, “Atoms begin to interact as they move closer together.” The third image shows the two circles overlapping, labeled, “H subscript 2,” and, “Optimum distance to achieve lowest overall energy of system.” Diagram b shows a graph on which the y-axis is labeled “Energy ( J ),” and the x-axis is labeled, “Internuclear distance ( p m ).” The midpoint of the y-axis is labeled as zero. The curve on the graph begins at zero p m and high on the y-axis. The graph slopes downward steeply to a point far below the zero joule line on the y-axis and the lowest point reads “0.74 p m” and “H bonded to H bond length.” It is also labeled “ negative 7.24 times 10 superscript negative 19 J.” The graph then rises again to zero J. The graph is accompanied by the same images from diagram a; the first image correlates to the point in the graph where it crosses the zero point on the y-axis, the third image where the graph is lowest."/>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200939" y="1006370"/>
            <a:ext cx="4582632" cy="3892298"/>
          </a:xfrm>
          <a:prstGeom prst="rect">
            <a:avLst/>
          </a:prstGeom>
          <a:noFill/>
          <a:extLst>
            <a:ext uri="{909E8E84-426E-40DD-AFC4-6F175D3DCCD1}">
              <a14:hiddenFill xmlns:a14="http://schemas.microsoft.com/office/drawing/2010/main">
                <a:solidFill>
                  <a:srgbClr val="FFFFFF"/>
                </a:solidFill>
              </a14:hiddenFill>
            </a:ext>
          </a:extLst>
        </p:spPr>
      </p:pic>
      <p:sp>
        <p:nvSpPr>
          <p:cNvPr id="205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5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205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7947153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igure Legend"/>
          <p:cNvSpPr>
            <a:spLocks noGrp="1"/>
          </p:cNvSpPr>
          <p:nvPr>
            <p:ph type="body" sz="quarter" idx="14"/>
          </p:nvPr>
        </p:nvSpPr>
        <p:spPr/>
        <p:txBody>
          <a:bodyPr>
            <a:normAutofit/>
          </a:bodyPr>
          <a:lstStyle/>
          <a:p>
            <a:pPr marL="0" indent="0">
              <a:buNone/>
            </a:pPr>
            <a:r>
              <a:rPr lang="en-US" sz="1600" dirty="0"/>
              <a:t>(a) Skörun tveggja </a:t>
            </a:r>
            <a:r>
              <a:rPr lang="en-US" sz="1600" i="1" dirty="0"/>
              <a:t>p </a:t>
            </a:r>
            <a:r>
              <a:rPr lang="en-US" sz="1600" dirty="0"/>
              <a:t>svigrúma er mest þegar svigrúmin snúa enda í enda. (b) Öll önnur uppröðun leiðir til minni skörunar. Plúsmerkin sýna staðsetningu kjarnanna.</a:t>
            </a:r>
          </a:p>
        </p:txBody>
      </p:sp>
      <p:pic>
        <p:nvPicPr>
          <p:cNvPr id="8" name="Figure" descr="Two diagrams are shown. Diagram a contains two molecules whose p orbitals, which are depicted as two balloon-shaped structures that meet together to form a peanut shape, are laid end over end, creating an area of overlap. In diagram b, the same two molecules are shown, but this time, they are laid out in a way so as to form a near-ninety degree angle. In this diagram, the ends of two of these peanut-shaped orbitals do not overlap nearly as much.">
            <a:extLst>
              <a:ext uri="{FF2B5EF4-FFF2-40B4-BE49-F238E27FC236}">
                <a16:creationId xmlns:a16="http://schemas.microsoft.com/office/drawing/2014/main" xmlns="" id="{70C0FE5A-A4E8-43F3-B270-D4B00DB4F287}"/>
              </a:ext>
            </a:extLst>
          </p:cNvPr>
          <p:cNvPicPr>
            <a:picLocks noChangeAspect="1"/>
          </p:cNvPicPr>
          <p:nvPr/>
        </p:nvPicPr>
        <p:blipFill>
          <a:blip r:embed="rId2">
            <a:extLst>
              <a:ext uri="{28A0092B-C50C-407E-A947-70E740481C1C}">
                <a14:useLocalDpi xmlns:a14="http://schemas.microsoft.com/office/drawing/2010/main" val="0"/>
              </a:ext>
            </a:extLst>
          </a:blip>
          <a:srcRect t="-39292" b="-39292"/>
          <a:stretch>
            <a:fillRect/>
          </a:stretch>
        </p:blipFill>
        <p:spPr>
          <a:xfrm>
            <a:off x="457199" y="1131264"/>
            <a:ext cx="8062913" cy="3500071"/>
          </a:xfrm>
          <a:prstGeom prst="rect">
            <a:avLst/>
          </a:prstGeom>
        </p:spPr>
      </p:pic>
      <p:sp>
        <p:nvSpPr>
          <p:cNvPr id="9" name="Figure Number">
            <a:extLst>
              <a:ext uri="{FF2B5EF4-FFF2-40B4-BE49-F238E27FC236}">
                <a16:creationId xmlns:a16="http://schemas.microsoft.com/office/drawing/2014/main" xmlns="" id="{527BB19D-1875-44AD-A524-7E44563C6C4C}"/>
              </a:ext>
            </a:extLst>
          </p:cNvPr>
          <p:cNvSpPr>
            <a:spLocks noGrp="1"/>
          </p:cNvSpPr>
          <p:nvPr>
            <p:ph type="title"/>
          </p:nvPr>
        </p:nvSpPr>
        <p:spPr>
          <a:xfrm>
            <a:off x="628650" y="365127"/>
            <a:ext cx="7886700" cy="424583"/>
          </a:xfrm>
        </p:spPr>
        <p:txBody>
          <a:bodyPr/>
          <a:lstStyle/>
          <a:p>
            <a:r>
              <a:rPr lang="en-US" dirty="0"/>
              <a:t>Mynd 8.3</a:t>
            </a:r>
          </a:p>
        </p:txBody>
      </p:sp>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703013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lang="en-US" dirty="0" sz="2300"/>
              <a:t>Mynd 8.4</a:t>
            </a:r>
          </a:p>
        </p:txBody>
      </p:sp>
      <p:sp>
        <p:nvSpPr>
          <p:cNvPr id="7" name="Figure Legend"/>
          <p:cNvSpPr>
            <a:spLocks noGrp="1"/>
          </p:cNvSpPr>
          <p:nvPr>
            <p:ph idx="13"/>
          </p:nvPr>
        </p:nvSpPr>
        <p:spPr/>
        <p:txBody>
          <a:bodyPr>
            <a:normAutofit/>
          </a:bodyPr>
          <a:lstStyle/>
          <a:p>
            <a:r>
              <a:rPr lang="en-US" sz="1600" dirty="0"/>
              <a:t>Sigma (</a:t>
            </a:r>
            <a:r>
              <a:rPr lang="en-US" sz="1600" dirty="0" err="1"/>
              <a:t>σ</a:t>
            </a:r>
            <a:r>
              <a:rPr lang="en-US" sz="1600" dirty="0"/>
              <a:t>) tengi myndast við skörun eftirfarandi: (a) tveggja </a:t>
            </a:r>
            <a:r>
              <a:rPr lang="en-US" sz="1600" i="1" dirty="0"/>
              <a:t>s </a:t>
            </a:r>
            <a:r>
              <a:rPr lang="en-US" sz="1600" dirty="0"/>
              <a:t>svigrúma, (b) eins </a:t>
            </a:r>
            <a:r>
              <a:rPr lang="en-US" sz="1600" i="1" dirty="0"/>
              <a:t>s </a:t>
            </a:r>
            <a:r>
              <a:rPr lang="en-US" sz="1600" dirty="0"/>
              <a:t>svigrúms og </a:t>
            </a:r>
            <a:r>
              <a:rPr lang="en-US" sz="1600" i="1" dirty="0"/>
              <a:t>p </a:t>
            </a:r>
            <a:r>
              <a:rPr lang="en-US" sz="1600" dirty="0"/>
              <a:t>svigrúms, og (c) tveggja </a:t>
            </a:r>
            <a:r>
              <a:rPr lang="en-US" sz="1600" i="1" dirty="0"/>
              <a:t>p </a:t>
            </a:r>
            <a:r>
              <a:rPr lang="en-US" sz="1600" dirty="0"/>
              <a:t>svigrúma. Plúsmerkin sýna staðsetningu kjarnanna.</a:t>
            </a:r>
          </a:p>
        </p:txBody>
      </p:sp>
      <p:pic>
        <p:nvPicPr>
          <p:cNvPr id="9" name="Figure" descr="Three diagrams are shown and labeled “a,” “b,” and “c.” Diagram a shows two spherical orbitals lying side by side and overlapping. Diagram b shows one spherical and one peanut-shaped orbital lying near one another so that the spherical orbital overlaps with one end of the peanut-shaped orbital. Diagram c shows two peanut-shaped orbitals lying end to end so that one end of each orbital overlaps the other."/>
          <p:cNvPicPr>
            <a:picLocks noChangeAspect="1"/>
          </p:cNvPicPr>
          <p:nvPr/>
        </p:nvPicPr>
        <p:blipFill>
          <a:blip r:embed="rId2">
            <a:extLst>
              <a:ext uri="{28A0092B-C50C-407E-A947-70E740481C1C}">
                <a14:useLocalDpi xmlns:a14="http://schemas.microsoft.com/office/drawing/2010/main" val="0"/>
              </a:ext>
            </a:extLst>
          </a:blip>
          <a:srcRect t="-57695" b="-57695"/>
          <a:stretch>
            <a:fillRect/>
          </a:stretch>
        </p:blipFill>
        <p:spPr>
          <a:xfrm>
            <a:off x="457199" y="1122386"/>
            <a:ext cx="8062913" cy="3500071"/>
          </a:xfrm>
          <a:prstGeom prst="rect">
            <a:avLst/>
          </a:prstGeo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0356871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lang="en-US" dirty="0" sz="2300"/>
              <a:t>Mynd 8.5</a:t>
            </a:r>
          </a:p>
        </p:txBody>
      </p:sp>
      <p:sp>
        <p:nvSpPr>
          <p:cNvPr id="7" name="Figure Legend"/>
          <p:cNvSpPr>
            <a:spLocks noGrp="1"/>
          </p:cNvSpPr>
          <p:nvPr>
            <p:ph idx="13"/>
          </p:nvPr>
        </p:nvSpPr>
        <p:spPr/>
        <p:txBody>
          <a:bodyPr>
            <a:normAutofit/>
          </a:bodyPr>
          <a:lstStyle/>
          <a:p>
            <a:r>
              <a:rPr lang="en-US" sz="1600" dirty="0"/>
              <a:t>Pí-tengi (π-tengi) myndast við hliðlæga skörun tveggja </a:t>
            </a:r>
            <a:r>
              <a:rPr lang="en-US" sz="1600" i="1" dirty="0"/>
              <a:t>p </a:t>
            </a:r>
            <a:r>
              <a:rPr lang="en-US" sz="1600" dirty="0"/>
              <a:t>svigrúma. Plúsmerkin sýna staðsetningu kjarnanna.</a:t>
            </a:r>
          </a:p>
        </p:txBody>
      </p:sp>
      <p:pic>
        <p:nvPicPr>
          <p:cNvPr id="8" name="Figure" descr="Two peanut-shaped orbitals are shown, lying vertically and parallel with one another. They overlap one another along the top and bottom of the orbital."/>
          <p:cNvPicPr>
            <a:picLocks noChangeAspect="1"/>
          </p:cNvPicPr>
          <p:nvPr/>
        </p:nvPicPr>
        <p:blipFill>
          <a:blip r:embed="rId2">
            <a:extLst>
              <a:ext uri="{28A0092B-C50C-407E-A947-70E740481C1C}">
                <a14:useLocalDpi xmlns:a14="http://schemas.microsoft.com/office/drawing/2010/main" val="0"/>
              </a:ext>
            </a:extLst>
          </a:blip>
          <a:srcRect t="-11340" b="-11340"/>
          <a:stretch>
            <a:fillRect/>
          </a:stretch>
        </p:blipFill>
        <p:spPr>
          <a:xfrm>
            <a:off x="457199" y="1122386"/>
            <a:ext cx="8062913" cy="3500071"/>
          </a:xfrm>
          <a:prstGeom prst="rect">
            <a:avLst/>
          </a:prstGeom>
        </p:spPr>
      </p:pic>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7618869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igure Legend" hidden="1"/>
          <p:cNvSpPr>
            <a:spLocks noGrp="1"/>
          </p:cNvSpPr>
          <p:nvPr>
            <p:ph idx="13"/>
          </p:nvPr>
        </p:nvSpPr>
        <p:spPr/>
        <p:txBody>
          <a:bodyPr>
            <a:normAutofit/>
          </a:bodyPr>
          <a:lstStyle/>
          <a:p>
            <a:endParaRPr lang="en-US" sz="1600" dirty="0"/>
          </a:p>
        </p:txBody>
      </p:sp>
      <p:pic>
        <p:nvPicPr>
          <p:cNvPr id="8" name="Figure" descr="A diagram contains three Lewis structures. The left most structure shows an H atom bonded to a C l atom by a single bond. The C l atom has three lone pairs of electrons. The phrase “One sigma bond No pi bonds” is written below the drawing. The center structure shows two O atoms bonded by a double bond. The O atoms each have two lone pairs of electrons. The phrase “One sigma bond One pi bond” is written below the drawing. The right most structure shows two N atoms bonded by a triple bond. Each N atom has a lone pairs of electrons. The phrase “One sigma bond Two pi bonds” is written below the drawing."/>
          <p:cNvPicPr>
            <a:picLocks noChangeAspect="1"/>
          </p:cNvPicPr>
          <p:nvPr/>
        </p:nvPicPr>
        <p:blipFill>
          <a:blip r:embed="rId3">
            <a:extLst>
              <a:ext uri="{28A0092B-C50C-407E-A947-70E740481C1C}">
                <a14:useLocalDpi xmlns:a14="http://schemas.microsoft.com/office/drawing/2010/main" val="0"/>
              </a:ext>
            </a:extLst>
          </a:blip>
          <a:srcRect t="-47973" b="-47973"/>
          <a:stretch>
            <a:fillRect/>
          </a:stretch>
        </p:blipFill>
        <p:spPr>
          <a:xfrm>
            <a:off x="457199" y="1131264"/>
            <a:ext cx="8062913" cy="3500071"/>
          </a:xfrm>
          <a:prstGeom prst="rect">
            <a:avLst/>
          </a:prstGeom>
        </p:spPr>
      </p:pic>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0806981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ext cx="5715000" cy="420624"/>
          </a:xfrm>
        </p:spPr>
        <p:txBody>
          <a:bodyPr wrap="none">
            <a:normAutofit/>
          </a:bodyPr>
          <a:lstStyle/>
          <a:p>
            <a:r>
              <a:rPr lang="en-US" dirty="0" sz="2300"/>
              <a:t>Dæmi 8.1</a:t>
            </a:r>
          </a:p>
        </p:txBody>
      </p:sp>
      <p:sp>
        <p:nvSpPr>
          <p:cNvPr id="7" name="Figure Legend" hidden="1"/>
          <p:cNvSpPr>
            <a:spLocks noGrp="1"/>
          </p:cNvSpPr>
          <p:nvPr>
            <p:ph idx="13"/>
          </p:nvPr>
        </p:nvSpPr>
        <p:spPr/>
        <p:txBody>
          <a:bodyPr>
            <a:normAutofit/>
          </a:bodyPr>
          <a:lstStyle/>
          <a:p>
            <a:endParaRPr lang="en-US" sz="1600" dirty="0"/>
          </a:p>
        </p:txBody>
      </p:sp>
      <p:pic>
        <p:nvPicPr>
          <p:cNvPr id="8" name="Figure" descr="This figure shows a molecule composed of four carbon atoms. There is a double bond between carbons one and two and three and four, while a single bond holds carbon two and three together. Carbons one and four are also bonded to two hydrogens with a single bond while carbons two and three are each bonded to one hydrogen each by a single bond."/>
          <p:cNvPicPr>
            <a:picLocks noChangeAspect="1"/>
          </p:cNvPicPr>
          <p:nvPr/>
        </p:nvPicPr>
        <p:blipFill>
          <a:blip r:embed="rId2">
            <a:extLst>
              <a:ext uri="{28A0092B-C50C-407E-A947-70E740481C1C}">
                <a14:useLocalDpi xmlns:a14="http://schemas.microsoft.com/office/drawing/2010/main" val="0"/>
              </a:ext>
            </a:extLst>
          </a:blip>
          <a:srcRect l="-10958" r="-10958"/>
          <a:stretch>
            <a:fillRect/>
          </a:stretch>
        </p:blipFill>
        <p:spPr>
          <a:xfrm>
            <a:off x="457199" y="1122386"/>
            <a:ext cx="8062913" cy="3500071"/>
          </a:xfrm>
          <a:prstGeom prst="rect">
            <a:avLst/>
          </a:prstGeom>
        </p:spPr>
      </p:pic>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1600949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ext cx="5715000" cy="420624"/>
          </a:xfrm>
        </p:spPr>
        <p:txBody>
          <a:bodyPr wrap="none">
            <a:normAutofit/>
          </a:bodyPr>
          <a:lstStyle/>
          <a:p>
            <a:r>
              <a:rPr lang="en-US" dirty="0" sz="2300"/>
              <a:t>Dæmi 8.1</a:t>
            </a:r>
          </a:p>
        </p:txBody>
      </p:sp>
      <p:pic>
        <p:nvPicPr>
          <p:cNvPr id="2" name="Figure" descr="Three diagrams are shown and labeled “a,” “b,” and “c.” Diagram a shows two spherical orbitals lying side by side and overlapping. Diagram b shows one spherical and one peanut-shaped orbital lying near one another so that the spherical orbital overlaps with one end of the peanut-shaped orbital. Diagram c shows two peanut-shaped orbitals lying end to end so that one end of each orbital overlaps the other."/>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628650" y="2236067"/>
            <a:ext cx="7886700" cy="1234928"/>
          </a:xfrm>
        </p:spPr>
      </p:pic>
      <p:sp>
        <p:nvSpPr>
          <p:cNvPr id="7" name="Figure Legend" hidden="1"/>
          <p:cNvSpPr>
            <a:spLocks noGrp="1"/>
          </p:cNvSpPr>
          <p:nvPr>
            <p:ph idx="13"/>
          </p:nvPr>
        </p:nvSpPr>
        <p:spPr/>
        <p:txBody>
          <a:bodyPr>
            <a:normAutofit/>
          </a:bodyPr>
          <a:lstStyle/>
          <a:p>
            <a:endParaRPr lang="en-US" sz="1600" dirty="0"/>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85868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Námsmarkmið</a:t>
            </a:r>
          </a:p>
        </p:txBody>
      </p:sp>
      <p:sp>
        <p:nvSpPr>
          <p:cNvPr id="3" name="Content Placeholder 2"/>
          <p:cNvSpPr>
            <a:spLocks noGrp="1"/>
          </p:cNvSpPr>
          <p:nvPr>
            <p:ph idx="1"/>
          </p:nvPr>
        </p:nvSpPr>
        <p:spPr/>
        <p:txBody>
          <a:bodyPr/>
          <a:lstStyle/>
          <a:p>
            <a:r>
              <a:rPr lang="en-US" dirty="0"/>
              <a:t>8.2 Kynblönduð atómsvigrúm</a:t>
            </a:r>
          </a:p>
          <a:p>
            <a:pPr lvl="1"/>
            <a:r>
              <a:rPr lang="en-US" dirty="0"/>
              <a:t>Útskýra hugtakið kynblöndun atómsvigrúma</a:t>
            </a:r>
          </a:p>
          <a:p>
            <a:pPr lvl="1"/>
            <a:r>
              <a:rPr lang="en-US" dirty="0"/>
              <a:t>Ákvarða kynblönduð svigrúm sem tengjast mismunandi sameindalögunum</a:t>
            </a:r>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4745232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Kynblönduð svigrúm</a:t>
            </a:r>
          </a:p>
        </p:txBody>
      </p:sp>
      <p:sp>
        <p:nvSpPr>
          <p:cNvPr id="3" name="Content Placeholder 2"/>
          <p:cNvSpPr>
            <a:spLocks noGrp="1"/>
          </p:cNvSpPr>
          <p:nvPr>
            <p:ph idx="1"/>
          </p:nvPr>
        </p:nvSpPr>
        <p:spPr/>
        <p:txBody>
          <a:bodyPr/>
          <a:lstStyle/>
          <a:p>
            <a:r>
              <a:rPr lang="en-US" altLang="en-US" dirty="0">
                <a:ea typeface="Osaka" charset="-128"/>
              </a:rPr>
              <a:t>Tengjamyndun í öðrum sameindum er best skýrð með kynblönduðum svigrúmum. </a:t>
            </a:r>
          </a:p>
          <a:p>
            <a:endParaRPr lang="en-US" altLang="en-US" dirty="0">
              <a:ea typeface="Osaka" charset="-128"/>
            </a:endParaRPr>
          </a:p>
          <a:p>
            <a:r>
              <a:rPr lang="en-US" altLang="en-US" dirty="0">
                <a:ea typeface="Osaka" charset="-128"/>
              </a:rPr>
              <a:t>Hafið eftirfarandi í huga þegar unnið er með kynblönduð svigrúm.</a:t>
            </a:r>
          </a:p>
          <a:p>
            <a:pPr lvl="1"/>
            <a:r>
              <a:rPr lang="en-US" altLang="en-US" dirty="0">
                <a:ea typeface="Osaka" charset="-128"/>
              </a:rPr>
              <a:t>Fjöldi kynblandaðra svigrúma sem myndast er alltaf jafn fjölda atómsvigrúma sem eru sameinuð.</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2208197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lang="en-US" dirty="0" sz="2300"/>
              <a:t>Mynd 8.6</a:t>
            </a:r>
          </a:p>
        </p:txBody>
      </p:sp>
      <p:sp>
        <p:nvSpPr>
          <p:cNvPr id="7" name="Figure Legend"/>
          <p:cNvSpPr>
            <a:spLocks noGrp="1"/>
          </p:cNvSpPr>
          <p:nvPr>
            <p:ph idx="13"/>
          </p:nvPr>
        </p:nvSpPr>
        <p:spPr/>
        <p:txBody>
          <a:bodyPr wrap="square">
            <a:normAutofit/>
          </a:bodyPr>
          <a:lstStyle/>
          <a:p>
            <a:pPr>
              <a:spcBef>
                <a:spcPts val="0"/>
              </a:spcBef>
              <a:spcAft>
                <a:spcPts val="0"/>
              </a:spcAft>
            </a:pPr>
            <a:r>
              <a:rPr lang="en-US" sz="1400" dirty="0"/>
              <a:t>Tilgátuskörun tveggja 2</a:t>
            </a:r>
            <a:r>
              <a:rPr lang="en-US" sz="1400" i="1" dirty="0"/>
              <a:t>p </a:t>
            </a:r>
            <a:r>
              <a:rPr lang="en-US" sz="1400" dirty="0"/>
              <a:t>svigrúma á súrefnisatómi (rauð) við 1</a:t>
            </a:r>
            <a:r>
              <a:rPr lang="en-US" sz="1400" i="1" dirty="0"/>
              <a:t>s </a:t>
            </a:r>
            <a:r>
              <a:rPr lang="en-US" sz="1400" dirty="0"/>
              <a:t>svigrúm tveggja vetnisatóma (blá) myndi gefa tengjahorn sem er 90°. Þetta samræmist ekki tilraunagögnum. (Athugið að svigrúm eru stundum teiknuð sem ílöng „blöðruform“ frekar en raunsærri „þybbin“ form til að auðveldara sé að sjá rúmfræðina.)</a:t>
            </a:r>
            <a:endParaRPr lang="en-US" sz="1600" baseline="30000" dirty="0"/>
          </a:p>
        </p:txBody>
      </p:sp>
      <p:pic>
        <p:nvPicPr>
          <p:cNvPr id="8" name="Figure" descr="Two peanut-shaped orbitals lie perpendicular to one another. They overlap with spherical orbitals to the left and top of the diagram."/>
          <p:cNvPicPr>
            <a:picLocks noChangeAspect="1"/>
          </p:cNvPicPr>
          <p:nvPr/>
        </p:nvPicPr>
        <p:blipFill>
          <a:blip r:embed="rId2">
            <a:extLst>
              <a:ext uri="{28A0092B-C50C-407E-A947-70E740481C1C}">
                <a14:useLocalDpi xmlns:a14="http://schemas.microsoft.com/office/drawing/2010/main" val="0"/>
              </a:ext>
            </a:extLst>
          </a:blip>
          <a:srcRect l="-26906" r="-26906"/>
          <a:stretch>
            <a:fillRect/>
          </a:stretch>
        </p:blipFill>
        <p:spPr>
          <a:xfrm>
            <a:off x="457199" y="1122386"/>
            <a:ext cx="8062913" cy="3500071"/>
          </a:xfrm>
          <a:prstGeom prst="rect">
            <a:avLst/>
          </a:prstGeom>
        </p:spPr>
      </p:pic>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558219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lang="en-US" sz="1400" dirty="0"/>
              <a:t>(a) Vatnssameind hefur fjögur svæði rafeindaþéttleika og því spáir VSEPR-kenningin fyrir um fjórflata uppröðun kynblandaðra svigrúma. (b) Tvö kynblönduðu svigrúmanna á súrefni innihalda stök rafeindapör og hin tvö skarast við 1</a:t>
            </a:r>
            <a:r>
              <a:rPr lang="en-US" sz="1400" i="1" dirty="0"/>
              <a:t>s </a:t>
            </a:r>
            <a:r>
              <a:rPr lang="en-US" sz="1400" dirty="0"/>
              <a:t>svigrúm vetnisatóma til að mynda O–H-tengin í H</a:t>
            </a:r>
            <a:r>
              <a:rPr lang="en-US" sz="1400" baseline="-25000" dirty="0"/>
              <a:t>2</a:t>
            </a:r>
            <a:r>
              <a:rPr lang="en-US" sz="1400" dirty="0"/>
              <a:t>O. Þessi lýsing er í betra samræmi við tilraunalega ákvörðuðu bygginguna.</a:t>
            </a:r>
          </a:p>
        </p:txBody>
      </p:sp>
      <p:pic>
        <p:nvPicPr>
          <p:cNvPr id="9" name="Figure" descr="Two diagrams are shown and labeled “a” and “b.” Diagram a shows two peanut-shaped orbitals lying in a tetrahedral arrangement around the letter “O.” Diagram b shows the same two orbitals, but they now overlap to the top and to the left with two spherical orbitals, each labeled “H.” A pair of electrons occupies each lobe of the peanut-shaped orbitals.">
            <a:extLst>
              <a:ext uri="{FF2B5EF4-FFF2-40B4-BE49-F238E27FC236}">
                <a16:creationId xmlns:a16="http://schemas.microsoft.com/office/drawing/2014/main" xmlns="" id="{B3A9CEA8-E858-4EB8-9A61-ED6ECC70E697}"/>
              </a:ext>
            </a:extLst>
          </p:cNvPr>
          <p:cNvPicPr>
            <a:picLocks noChangeAspect="1"/>
          </p:cNvPicPr>
          <p:nvPr/>
        </p:nvPicPr>
        <p:blipFill>
          <a:blip r:embed="rId2">
            <a:extLst>
              <a:ext uri="{28A0092B-C50C-407E-A947-70E740481C1C}">
                <a14:useLocalDpi xmlns:a14="http://schemas.microsoft.com/office/drawing/2010/main" val="0"/>
              </a:ext>
            </a:extLst>
          </a:blip>
          <a:srcRect l="-680" r="-680"/>
          <a:stretch>
            <a:fillRect/>
          </a:stretch>
        </p:blipFill>
        <p:spPr>
          <a:xfrm>
            <a:off x="457199" y="1126868"/>
            <a:ext cx="8062913" cy="3500071"/>
          </a:xfrm>
          <a:prstGeom prst="rect">
            <a:avLst/>
          </a:prstGeom>
        </p:spPr>
      </p:pic>
      <p:sp>
        <p:nvSpPr>
          <p:cNvPr id="8" name="Figure Number">
            <a:extLst>
              <a:ext uri="{FF2B5EF4-FFF2-40B4-BE49-F238E27FC236}">
                <a16:creationId xmlns:a16="http://schemas.microsoft.com/office/drawing/2014/main" xmlns="" id="{9748AEA1-2FE4-4A44-AECE-DEF7EB1736E1}"/>
              </a:ext>
            </a:extLst>
          </p:cNvPr>
          <p:cNvSpPr>
            <a:spLocks noGrp="1"/>
          </p:cNvSpPr>
          <p:nvPr>
            <p:ph type="title"/>
          </p:nvPr>
        </p:nvSpPr>
        <p:spPr>
          <a:xfrm>
            <a:off x="628650" y="365127"/>
            <a:ext cx="7886700" cy="424583"/>
          </a:xfrm>
        </p:spPr>
        <p:txBody>
          <a:bodyPr/>
          <a:lstStyle/>
          <a:p>
            <a:r>
              <a:rPr lang="en-US" dirty="0"/>
              <a:t>Mynd 8.7</a:t>
            </a:r>
          </a:p>
        </p:txBody>
      </p:sp>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2410857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i="1" dirty="0" err="1" sz="2300"/>
              <a:t>sp</a:t>
            </a:r>
            <a:r>
              <a:rPr lang="en-US" dirty="0" sz="2300"/>
              <a:t> Kynblönduð svigrúm</a:t>
            </a:r>
          </a:p>
        </p:txBody>
      </p:sp>
      <p:sp>
        <p:nvSpPr>
          <p:cNvPr id="3" name="Content Placeholder 2"/>
          <p:cNvSpPr>
            <a:spLocks noGrp="1"/>
          </p:cNvSpPr>
          <p:nvPr>
            <p:ph idx="1"/>
          </p:nvPr>
        </p:nvSpPr>
        <p:spPr/>
        <p:txBody>
          <a:bodyPr/>
          <a:lstStyle/>
          <a:p>
            <a:r>
              <a:rPr lang="en-US" altLang="en-US" dirty="0">
                <a:ea typeface="Osaka" charset="-128"/>
              </a:rPr>
              <a:t>Tvö atómsvigrúm geta kynblandast og myndað tvö kynblönduð svigrúm. </a:t>
            </a:r>
          </a:p>
          <a:p>
            <a:pPr algn="ctr">
              <a:buNone/>
            </a:pPr>
            <a:r>
              <a:rPr lang="en-US" altLang="en-US" dirty="0">
                <a:ea typeface="Osaka" charset="-128"/>
              </a:rPr>
              <a:t> </a:t>
            </a:r>
            <a:r>
              <a:rPr lang="en-US" altLang="en-US" b="1" dirty="0">
                <a:ea typeface="Osaka" charset="-128"/>
              </a:rPr>
              <a:t>eitt </a:t>
            </a:r>
            <a:r>
              <a:rPr lang="en-US" altLang="en-US" b="1" i="1" dirty="0">
                <a:ea typeface="Osaka" charset="-128"/>
              </a:rPr>
              <a:t>s</a:t>
            </a:r>
            <a:r>
              <a:rPr lang="en-US" altLang="en-US" b="1" dirty="0">
                <a:ea typeface="Osaka" charset="-128"/>
              </a:rPr>
              <a:t> </a:t>
            </a:r>
            <a:r>
              <a:rPr lang="en-US" altLang="en-US" dirty="0">
                <a:ea typeface="Osaka" charset="-128"/>
              </a:rPr>
              <a:t>svigrúm + </a:t>
            </a:r>
            <a:r>
              <a:rPr lang="en-US" altLang="en-US" b="1" dirty="0">
                <a:ea typeface="Osaka" charset="-128"/>
              </a:rPr>
              <a:t>eitt </a:t>
            </a:r>
            <a:r>
              <a:rPr lang="en-US" altLang="en-US" b="1" i="1" dirty="0">
                <a:ea typeface="Osaka" charset="-128"/>
              </a:rPr>
              <a:t>p</a:t>
            </a:r>
            <a:r>
              <a:rPr lang="en-US" altLang="en-US" b="1" dirty="0">
                <a:ea typeface="Osaka" charset="-128"/>
              </a:rPr>
              <a:t> </a:t>
            </a:r>
            <a:r>
              <a:rPr lang="en-US" altLang="en-US" dirty="0">
                <a:ea typeface="Osaka" charset="-128"/>
              </a:rPr>
              <a:t>svigrúm    </a:t>
            </a:r>
            <a:r>
              <a:rPr lang="en-US" altLang="en-US" dirty="0">
                <a:ea typeface="Osaka" charset="-128"/>
                <a:sym typeface="Wingdings" charset="2"/>
              </a:rPr>
              <a:t>   </a:t>
            </a:r>
            <a:r>
              <a:rPr lang="en-US" altLang="en-US" b="1" dirty="0">
                <a:ea typeface="Osaka" charset="-128"/>
                <a:sym typeface="Wingdings" charset="2"/>
              </a:rPr>
              <a:t>tvö </a:t>
            </a:r>
            <a:r>
              <a:rPr lang="en-US" altLang="en-US" b="1" i="1" dirty="0" err="1">
                <a:ea typeface="Osaka" charset="-128"/>
                <a:sym typeface="Wingdings" charset="2"/>
              </a:rPr>
              <a:t>sp</a:t>
            </a:r>
            <a:r>
              <a:rPr lang="en-US" altLang="en-US" b="1" dirty="0">
                <a:ea typeface="Osaka" charset="-128"/>
                <a:sym typeface="Wingdings" charset="2"/>
              </a:rPr>
              <a:t> </a:t>
            </a:r>
            <a:r>
              <a:rPr lang="en-US" altLang="en-US" dirty="0">
                <a:ea typeface="Osaka" charset="-128"/>
                <a:sym typeface="Wingdings" charset="2"/>
              </a:rPr>
              <a:t>kynblönduð svigrúm</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1626664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lang="en-US" dirty="0" sz="2300"/>
              <a:t>Mynd 8.8</a:t>
            </a:r>
          </a:p>
        </p:txBody>
      </p:sp>
      <p:pic>
        <p:nvPicPr>
          <p:cNvPr id="2" name="Figure" descr="A series of three diagrams connected by a right-facing arrow that is labeled, “Hybridization,” and a downward-facing arrow labeled, “Gives a linear arrangement,” are shown. The first diagram shows a blue spherical orbital and a red, peanut-shaped orbital, each placed on an X, Y, Z axis system. The second diagram shows the same two orbitals, but they are now purple and have one enlarged lobe and one smaller lobe. Each lies along the x-axis in the drawing. The third diagram shows the same two orbitals, but their smaller lobes now overlap along the x-axis while their larger lobes are located at and labeled as “180 degrees” from one another."/>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881062" y="1110176"/>
            <a:ext cx="7381875" cy="3495675"/>
          </a:xfrm>
        </p:spPr>
      </p:pic>
      <p:sp>
        <p:nvSpPr>
          <p:cNvPr id="7" name="Figure Legend"/>
          <p:cNvSpPr>
            <a:spLocks noGrp="1"/>
          </p:cNvSpPr>
          <p:nvPr>
            <p:ph idx="13"/>
          </p:nvPr>
        </p:nvSpPr>
        <p:spPr/>
        <p:txBody>
          <a:bodyPr wrap="square">
            <a:normAutofit/>
          </a:bodyPr>
          <a:lstStyle/>
          <a:p>
            <a:pPr>
              <a:spcBef>
                <a:spcPts val="0"/>
              </a:spcBef>
              <a:spcAft>
                <a:spcPts val="0"/>
              </a:spcAft>
            </a:pPr>
            <a:r>
              <a:rPr lang="en-US" sz="1400" dirty="0"/>
              <a:t>Kynblöndun </a:t>
            </a:r>
            <a:r>
              <a:rPr lang="en-US" sz="1400" i="1" dirty="0"/>
              <a:t>s </a:t>
            </a:r>
            <a:r>
              <a:rPr lang="en-US" sz="1400" dirty="0"/>
              <a:t>svigrúms (blátt) og </a:t>
            </a:r>
            <a:r>
              <a:rPr lang="en-US" sz="1400" i="1" dirty="0"/>
              <a:t>p </a:t>
            </a:r>
            <a:r>
              <a:rPr lang="en-US" sz="1400" dirty="0"/>
              <a:t>svigrúms (rautt) í sama atómi myndar tvö </a:t>
            </a:r>
            <a:r>
              <a:rPr lang="en-US" sz="1400" i="1" dirty="0" err="1"/>
              <a:t>sp</a:t>
            </a:r>
            <a:r>
              <a:rPr lang="en-US" sz="1400" i="1" dirty="0"/>
              <a:t> </a:t>
            </a:r>
            <a:r>
              <a:rPr lang="en-US" sz="1400" dirty="0"/>
              <a:t>blendingssvigrúm (fjólublá). Hvert blendingssvigrúm beinist einkum í eina átt. Athugið að hvert </a:t>
            </a:r>
            <a:r>
              <a:rPr lang="en-US" sz="1400" i="1" dirty="0" err="1"/>
              <a:t>sp</a:t>
            </a:r>
            <a:r>
              <a:rPr lang="en-US" sz="1400" i="1" dirty="0"/>
              <a:t> </a:t>
            </a:r>
            <a:r>
              <a:rPr lang="en-US" sz="1400" dirty="0"/>
              <a:t>svigrúm hefur einn bleðil sem er mun stærri en hinn. Tvennd </a:t>
            </a:r>
            <a:r>
              <a:rPr lang="en-US" sz="1400" i="1" dirty="0" err="1"/>
              <a:t>sp</a:t>
            </a:r>
            <a:r>
              <a:rPr lang="en-US" sz="1400" i="1" dirty="0"/>
              <a:t> </a:t>
            </a:r>
            <a:r>
              <a:rPr lang="en-US" sz="1400" dirty="0"/>
              <a:t>svigrúma stefnir í 180° horn, sem samræmist rúmfræði tveggja svæða.</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8709872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i="1" dirty="0" err="1" sz="2300"/>
              <a:t>sp</a:t>
            </a:r>
            <a:r>
              <a:rPr lang="en-US" dirty="0" sz="2300"/>
              <a:t> blendingssvigrúm</a:t>
            </a:r>
          </a:p>
        </p:txBody>
      </p:sp>
      <p:sp>
        <p:nvSpPr>
          <p:cNvPr id="3" name="Content Placeholder 2"/>
          <p:cNvSpPr>
            <a:spLocks noGrp="1"/>
          </p:cNvSpPr>
          <p:nvPr>
            <p:ph idx="1"/>
          </p:nvPr>
        </p:nvSpPr>
        <p:spPr/>
        <p:txBody>
          <a:bodyPr/>
          <a:lstStyle/>
          <a:p>
            <a:r>
              <a:rPr lang="en-US" altLang="en-US" dirty="0">
                <a:ea typeface="Osaka" charset="-128"/>
                <a:sym typeface="Wingdings" charset="2"/>
              </a:rPr>
              <a:t>Verður þegar miðatómið er umkringt</a:t>
            </a:r>
            <a:r>
              <a:rPr lang="en-US" altLang="en-US" dirty="0">
                <a:solidFill>
                  <a:srgbClr val="FF0000"/>
                </a:solidFill>
                <a:ea typeface="Osaka" charset="-128"/>
                <a:sym typeface="Wingdings" charset="2"/>
              </a:rPr>
              <a:t> </a:t>
            </a:r>
            <a:r>
              <a:rPr lang="en-US" altLang="en-US" b="1" dirty="0">
                <a:ea typeface="Osaka" charset="-128"/>
                <a:sym typeface="Wingdings" charset="2"/>
              </a:rPr>
              <a:t>tveimur</a:t>
            </a:r>
            <a:r>
              <a:rPr lang="en-US" altLang="en-US" dirty="0">
                <a:solidFill>
                  <a:srgbClr val="FF0000"/>
                </a:solidFill>
                <a:ea typeface="Osaka" charset="-128"/>
                <a:sym typeface="Wingdings" charset="2"/>
              </a:rPr>
              <a:t> </a:t>
            </a:r>
            <a:r>
              <a:rPr lang="en-US" altLang="en-US" dirty="0">
                <a:ea typeface="Osaka" charset="-128"/>
                <a:sym typeface="Wingdings" charset="2"/>
              </a:rPr>
              <a:t>svæðum rafeindaþéttleika. </a:t>
            </a:r>
            <a:endParaRPr lang="en-US" altLang="en-US" dirty="0">
              <a:ea typeface="Osaka" charset="-128"/>
            </a:endParaRP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6134530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descr="A diagram is shown in two parts, connected by a right facing arrow labeled, “Hybridization.” The left diagram shows an up-facing arrow labeled, “E.” To the lower right of the arrow is a short, horizontal line labeled, “2 s,” that has two vertical half-arrows facing up and down on it. To the upper right of the arrow are a series of three short, horizontal lines labeled, “2 p.” Above these two sets of lines is the phrase, “Orbitals in an isolated B e atom.” The right side of the diagram shows two short, horizontal lines placed halfway up the space and each labeled, “s p.” An upward-facing half arrow is drawn vertically on each line. Above these lines are two other short, horizontal lines, each labeled, “2 p.” Above these two sets of lines is the phrase, “Orbitals in the s p hybridized B e in B e C l subscript 2.”"/>
          <p:cNvSpPr>
            <a:spLocks noGrp="1"/>
          </p:cNvSpPr>
          <p:nvPr>
            <p:ph type="title"/>
          </p:nvPr>
        </p:nvSpPr>
        <p:spPr>
          <a:xfrm>
            <a:ext cx="5715000" cy="420624"/>
          </a:xfrm>
        </p:spPr>
        <p:txBody>
          <a:bodyPr wrap="none">
            <a:normAutofit/>
          </a:bodyPr>
          <a:lstStyle/>
          <a:p>
            <a:r>
              <a:rPr lang="en-US" dirty="0" sz="2300"/>
              <a:t>Mynd 8.9</a:t>
            </a:r>
          </a:p>
        </p:txBody>
      </p:sp>
      <p:sp>
        <p:nvSpPr>
          <p:cNvPr id="7" name="Figure Legend" descr="A diagram is shown in two parts, connected by a right facing arrow labeled, “Hybridization.” The left diagram shows an up-facing arrow labeled, “E.” To the lower right of the arrow is a short, horizontal line labeled, “2 s,” that has two vertical half-arrows facing up and down on it. To the upper right of the arrow are a series of three short, horizontal lines labeled, “2 p.” Above these two sets of lines is the phrase, “Orbitals in an isolated B e atom.” The right side of the diagram shows two short, horizontal lines placed halfway up the space and each labeled, “s p.” An upward-facing half arrow is drawn vertically on each line. Above these lines are two other short, horizontal lines, each labeled, “2 p.” Above these two sets of lines is the phrase, “Orbitals in the s p hybridized B e in B e C l subscript 2.”"/>
          <p:cNvSpPr>
            <a:spLocks noGrp="1"/>
          </p:cNvSpPr>
          <p:nvPr>
            <p:ph idx="13"/>
          </p:nvPr>
        </p:nvSpPr>
        <p:spPr/>
        <p:txBody>
          <a:bodyPr wrap="square">
            <a:normAutofit/>
          </a:bodyPr>
          <a:lstStyle/>
          <a:p>
            <a:pPr>
              <a:spcBef>
                <a:spcPts val="0"/>
              </a:spcBef>
              <a:spcAft>
                <a:spcPts val="0"/>
              </a:spcAft>
            </a:pPr>
            <a:r>
              <a:rPr lang="en-US" sz="1500" dirty="0"/>
              <a:t>Þetta orkuþrepalínurit svigrúma sýnir </a:t>
            </a:r>
            <a:r>
              <a:rPr lang="en-US" sz="1500" i="1" dirty="0" err="1"/>
              <a:t>sp</a:t>
            </a:r>
            <a:r>
              <a:rPr lang="en-US" sz="1500" i="1" dirty="0"/>
              <a:t> </a:t>
            </a:r>
            <a:r>
              <a:rPr lang="en-US" sz="1500" dirty="0"/>
              <a:t>blönduðu svigrúmin á Be í línulegu BeCl</a:t>
            </a:r>
            <a:r>
              <a:rPr lang="en-US" sz="1500" baseline="-25000" dirty="0"/>
              <a:t>2</a:t>
            </a:r>
            <a:r>
              <a:rPr lang="en-US" sz="1500" dirty="0"/>
              <a:t> sameindinni. Hvort tveggja </a:t>
            </a:r>
            <a:r>
              <a:rPr lang="en-US" sz="1500" i="1" dirty="0" err="1"/>
              <a:t>sp</a:t>
            </a:r>
            <a:r>
              <a:rPr lang="en-US" sz="1500" i="1" dirty="0"/>
              <a:t> </a:t>
            </a:r>
            <a:r>
              <a:rPr lang="en-US" sz="1500" dirty="0"/>
              <a:t>blendingssvigrúmanna inniheldur eina rafeind og er því hálffyllt og tiltækt til tengimyndunar með skörun við </a:t>
            </a:r>
            <a:r>
              <a:rPr lang="en-US" sz="1500" dirty="0" err="1"/>
              <a:t>Cl</a:t>
            </a:r>
            <a:r>
              <a:rPr lang="en-US" sz="1500" dirty="0"/>
              <a:t> 3</a:t>
            </a:r>
            <a:r>
              <a:rPr lang="en-US" sz="1500" i="1" dirty="0"/>
              <a:t>p </a:t>
            </a:r>
            <a:r>
              <a:rPr lang="en-US" sz="1500" dirty="0"/>
              <a:t>svigrúm.</a:t>
            </a:r>
          </a:p>
        </p:txBody>
      </p:sp>
      <p:pic>
        <p:nvPicPr>
          <p:cNvPr id="5122" name="Picture 2" descr="A diagram is shown in two parts, connected by a right facing arrow labeled, “Hybridization.” The left diagram shows an up-facing arrow labeled, “E.” To the lower right of the arrow is a short, horizontal line labeled, “2 s,” that has two vertical half-arrows facing up and down on it. To the upper right of the arrow are a series of three short, horizontal lines labeled, “2 p.” Above these two sets of lines is the phrase, “Orbitals in an isolated B e atom.” The right side of the diagram shows two short, horizontal lines placed halfway up the space and each labeled, “s p.” An upward-facing half arrow is drawn vertically on each line. Above these lines are two other short, horizontal lines, each labeled, “2 p.” Above these two sets of lines is the phrase, “Orbitals in the s p hybridized B e in B e C l subscript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58345" y="1631876"/>
            <a:ext cx="8165203" cy="2525455"/>
          </a:xfrm>
          <a:prstGeom prst="rect">
            <a:avLst/>
          </a:prstGeom>
          <a:noFill/>
          <a:extLst>
            <a:ext uri="{909E8E84-426E-40DD-AFC4-6F175D3DCCD1}">
              <a14:hiddenFill xmlns:a14="http://schemas.microsoft.com/office/drawing/2010/main">
                <a:solidFill>
                  <a:srgbClr val="FFFFFF"/>
                </a:solidFill>
              </a14:hiddenFill>
            </a:ext>
          </a:extLst>
        </p:spPr>
      </p:pic>
      <p:sp>
        <p:nvSpPr>
          <p:cNvPr id="5123"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124"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5125"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608103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i="1" dirty="0" sz="2300"/>
              <a:t>sp</a:t>
            </a:r>
            <a:r>
              <a:rPr lang="en-US" baseline="30000" dirty="0" sz="2300"/>
              <a:t>2</a:t>
            </a:r>
            <a:r>
              <a:rPr lang="en-US" dirty="0" sz="2300"/>
              <a:t> blendingssvigrúm</a:t>
            </a:r>
          </a:p>
        </p:txBody>
      </p:sp>
      <p:sp>
        <p:nvSpPr>
          <p:cNvPr id="3" name="Content Placeholder 2"/>
          <p:cNvSpPr>
            <a:spLocks noGrp="1"/>
          </p:cNvSpPr>
          <p:nvPr>
            <p:ph idx="1"/>
          </p:nvPr>
        </p:nvSpPr>
        <p:spPr/>
        <p:txBody>
          <a:bodyPr/>
          <a:lstStyle/>
          <a:p>
            <a:r>
              <a:rPr lang="en-US" altLang="en-US" dirty="0">
                <a:ea typeface="Osaka" charset="-128"/>
              </a:rPr>
              <a:t>Þrjú atómsvigrúm geta blandast og myndað þrjú blendingssvigrúm. </a:t>
            </a:r>
          </a:p>
          <a:p>
            <a:pPr algn="ctr">
              <a:buNone/>
            </a:pPr>
            <a:r>
              <a:rPr lang="en-US" altLang="en-US" dirty="0">
                <a:ea typeface="Osaka" charset="-128"/>
              </a:rPr>
              <a:t> </a:t>
            </a:r>
            <a:r>
              <a:rPr lang="en-US" altLang="en-US" b="1" dirty="0">
                <a:ea typeface="Osaka" charset="-128"/>
              </a:rPr>
              <a:t>eitt </a:t>
            </a:r>
            <a:r>
              <a:rPr lang="en-US" altLang="en-US" b="1" i="1" dirty="0">
                <a:ea typeface="Osaka" charset="-128"/>
              </a:rPr>
              <a:t>s</a:t>
            </a:r>
            <a:r>
              <a:rPr lang="en-US" altLang="en-US" b="1" dirty="0">
                <a:ea typeface="Osaka" charset="-128"/>
              </a:rPr>
              <a:t> </a:t>
            </a:r>
            <a:r>
              <a:rPr lang="en-US" altLang="en-US" dirty="0">
                <a:ea typeface="Osaka" charset="-128"/>
              </a:rPr>
              <a:t>svigrúm + </a:t>
            </a:r>
            <a:r>
              <a:rPr lang="en-US" altLang="en-US" b="1" dirty="0">
                <a:ea typeface="Osaka" charset="-128"/>
              </a:rPr>
              <a:t>tvö </a:t>
            </a:r>
            <a:r>
              <a:rPr lang="en-US" altLang="en-US" b="1" i="1" dirty="0">
                <a:ea typeface="Osaka" charset="-128"/>
              </a:rPr>
              <a:t>p</a:t>
            </a:r>
            <a:r>
              <a:rPr lang="en-US" altLang="en-US" b="1" dirty="0">
                <a:ea typeface="Osaka" charset="-128"/>
              </a:rPr>
              <a:t> </a:t>
            </a:r>
            <a:r>
              <a:rPr lang="en-US" altLang="en-US" dirty="0">
                <a:ea typeface="Osaka" charset="-128"/>
              </a:rPr>
              <a:t>svigrúm    </a:t>
            </a:r>
            <a:r>
              <a:rPr lang="en-US" altLang="en-US" dirty="0">
                <a:ea typeface="Osaka" charset="-128"/>
                <a:sym typeface="Wingdings" charset="2"/>
              </a:rPr>
              <a:t>   </a:t>
            </a:r>
            <a:r>
              <a:rPr lang="en-US" altLang="en-US" b="1" dirty="0">
                <a:ea typeface="Osaka" charset="-128"/>
                <a:sym typeface="Wingdings" charset="2"/>
              </a:rPr>
              <a:t>þrjú </a:t>
            </a:r>
            <a:r>
              <a:rPr lang="en-US" altLang="en-US" b="1" i="1" dirty="0">
                <a:ea typeface="Osaka" charset="-128"/>
                <a:sym typeface="Wingdings" charset="2"/>
              </a:rPr>
              <a:t>sp</a:t>
            </a:r>
            <a:r>
              <a:rPr lang="en-US" altLang="en-US" b="1" baseline="30000" dirty="0">
                <a:ea typeface="Osaka" charset="-128"/>
                <a:sym typeface="Wingdings" charset="2"/>
              </a:rPr>
              <a:t>2</a:t>
            </a:r>
            <a:r>
              <a:rPr lang="en-US" altLang="en-US" b="1" dirty="0">
                <a:ea typeface="Osaka" charset="-128"/>
                <a:sym typeface="Wingdings" charset="2"/>
              </a:rPr>
              <a:t> </a:t>
            </a:r>
            <a:r>
              <a:rPr lang="en-US" altLang="en-US" dirty="0">
                <a:ea typeface="Osaka" charset="-128"/>
                <a:sym typeface="Wingdings" charset="2"/>
              </a:rPr>
              <a:t>blendingssvigrúm</a:t>
            </a:r>
          </a:p>
          <a:p>
            <a:pPr>
              <a:buNone/>
            </a:pPr>
            <a:endParaRPr lang="en-US" altLang="en-US" dirty="0">
              <a:ea typeface="Osaka" charset="-128"/>
              <a:sym typeface="Wingdings" charset="2"/>
            </a:endParaRPr>
          </a:p>
          <a:p>
            <a:r>
              <a:rPr lang="en-US" altLang="en-US" dirty="0">
                <a:ea typeface="Osaka" charset="-128"/>
                <a:sym typeface="Wingdings" charset="2"/>
              </a:rPr>
              <a:t>Verður þegar miðatómið er umkringt </a:t>
            </a:r>
            <a:r>
              <a:rPr lang="en-US" altLang="en-US" i="1" dirty="0">
                <a:ea typeface="Osaka" charset="-128"/>
                <a:sym typeface="Wingdings" charset="2"/>
              </a:rPr>
              <a:t>þremur</a:t>
            </a:r>
            <a:r>
              <a:rPr lang="en-US" altLang="en-US" dirty="0">
                <a:ea typeface="Osaka" charset="-128"/>
                <a:sym typeface="Wingdings" charset="2"/>
              </a:rPr>
              <a:t> svæðum rafeindaþéttleika.</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1315907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lang="en-US" dirty="0" sz="2300"/>
              <a:t>Mynd 8.10</a:t>
            </a:r>
          </a:p>
        </p:txBody>
      </p:sp>
      <p:sp>
        <p:nvSpPr>
          <p:cNvPr id="7" name="Figure Legend"/>
          <p:cNvSpPr>
            <a:spLocks noGrp="1"/>
          </p:cNvSpPr>
          <p:nvPr>
            <p:ph idx="13"/>
          </p:nvPr>
        </p:nvSpPr>
        <p:spPr>
          <a:xfrm>
            <a:off x="628650" y="5146158"/>
            <a:ext cx="7886700" cy="1043938"/>
          </a:xfrm>
        </p:spPr>
        <p:txBody>
          <a:bodyPr wrap="square">
            <a:normAutofit/>
          </a:bodyPr>
          <a:lstStyle/>
          <a:p>
            <a:pPr>
              <a:spcBef>
                <a:spcPts val="0"/>
              </a:spcBef>
              <a:spcAft>
                <a:spcPts val="0"/>
              </a:spcAft>
            </a:pPr>
            <a:r>
              <a:rPr lang="en-US" sz="1500" dirty="0"/>
              <a:t>Blöndun </a:t>
            </a:r>
            <a:r>
              <a:rPr lang="en-US" sz="1500" i="1" dirty="0"/>
              <a:t>s </a:t>
            </a:r>
            <a:r>
              <a:rPr lang="en-US" sz="1500" dirty="0"/>
              <a:t>svigrúms (blátt) og tveggja </a:t>
            </a:r>
            <a:r>
              <a:rPr lang="en-US" sz="1500" i="1" dirty="0"/>
              <a:t>p </a:t>
            </a:r>
            <a:r>
              <a:rPr lang="en-US" sz="1500" dirty="0"/>
              <a:t>svigrúma (rauð) myndar þrjú jafngild </a:t>
            </a:r>
            <a:r>
              <a:rPr lang="en-US" sz="1500" i="1" dirty="0"/>
              <a:t>sp</a:t>
            </a:r>
            <a:r>
              <a:rPr lang="en-US" sz="1500" baseline="30000" dirty="0"/>
              <a:t>2</a:t>
            </a:r>
            <a:r>
              <a:rPr lang="en-US" sz="1500" dirty="0"/>
              <a:t> blönduð svigrúm (fjólublá) sem stefna í 120° horn hvert miðað við annað. Það </a:t>
            </a:r>
            <a:r>
              <a:rPr lang="en-US" sz="1500" dirty="0" err="1"/>
              <a:t>óblandaða</a:t>
            </a:r>
            <a:r>
              <a:rPr lang="en-US" sz="1500" dirty="0"/>
              <a:t> </a:t>
            </a:r>
            <a:r>
              <a:rPr lang="en-US" sz="1500" i="1" dirty="0"/>
              <a:t>p </a:t>
            </a:r>
            <a:r>
              <a:rPr lang="en-US" sz="1500" dirty="0"/>
              <a:t>svigrúm sem eftir stendur er ekki sýnt hér, en það liggur eftir z-ásnum.</a:t>
            </a:r>
          </a:p>
        </p:txBody>
      </p:sp>
      <p:pic>
        <p:nvPicPr>
          <p:cNvPr id="1026" name="Picture 2" descr="A series of three diagrams connected by a right-facing arrow that is labeled, “Hybridization,” and a downward-facing arrow labeled, “Gives a trigonal planar arrangement,” are shown. The first diagram shows a blue spherical orbital and two red, peanut-shaped orbitals, each placed on an X, Y, Z axis system. The two red orbitals are located on the x and z axes, respectively. The second diagram shows the same three orbitals, but they are now purple and have one enlarged lobe and one smaller lobe. Each lies in a different axis in the drawing. The third diagram shows the same three orbitals, but their smaller lobes now overlap while their larger lobes are located at and labeled as “120 degrees” from one anothe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600199" y="1077132"/>
            <a:ext cx="5943600" cy="3854450"/>
          </a:xfrm>
          <a:prstGeom prst="rect">
            <a:avLst/>
          </a:prstGeom>
          <a:noFill/>
          <a:extLst>
            <a:ext uri="{909E8E84-426E-40DD-AFC4-6F175D3DCCD1}">
              <a14:hiddenFill xmlns:a14="http://schemas.microsoft.com/office/drawing/2010/main">
                <a:solidFill>
                  <a:srgbClr val="FFFFFF"/>
                </a:solidFill>
              </a14:hiddenFill>
            </a:ext>
          </a:extLst>
        </p:spPr>
      </p:pic>
      <p:sp>
        <p:nvSpPr>
          <p:cNvPr id="1027"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28"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29"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8900247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lang="en-US" dirty="0" sz="2300"/>
              <a:t>Mynd 8.11</a:t>
            </a:r>
          </a:p>
        </p:txBody>
      </p:sp>
      <p:sp>
        <p:nvSpPr>
          <p:cNvPr id="7" name="Figure Legend"/>
          <p:cNvSpPr>
            <a:spLocks noGrp="1"/>
          </p:cNvSpPr>
          <p:nvPr>
            <p:ph idx="13"/>
          </p:nvPr>
        </p:nvSpPr>
        <p:spPr/>
        <p:txBody>
          <a:bodyPr>
            <a:normAutofit/>
          </a:bodyPr>
          <a:lstStyle/>
          <a:p>
            <a:r>
              <a:rPr lang="en-US" sz="1600" dirty="0"/>
              <a:t>Þessi önnur leið til að teikna </a:t>
            </a:r>
            <a:r>
              <a:rPr lang="en-US" sz="1600" dirty="0" err="1"/>
              <a:t>þríhyrnda</a:t>
            </a:r>
            <a:r>
              <a:rPr lang="en-US" sz="1600" dirty="0"/>
              <a:t> flata </a:t>
            </a:r>
            <a:r>
              <a:rPr lang="en-US" sz="1600" i="1" dirty="0"/>
              <a:t>sp</a:t>
            </a:r>
            <a:r>
              <a:rPr lang="en-US" sz="1600" baseline="30000" dirty="0"/>
              <a:t>2</a:t>
            </a:r>
            <a:r>
              <a:rPr lang="en-US" sz="1600" dirty="0"/>
              <a:t> blendingssvigrúmin er stundum notuð í þéttari myndum.</a:t>
            </a:r>
          </a:p>
        </p:txBody>
      </p:sp>
      <p:pic>
        <p:nvPicPr>
          <p:cNvPr id="8" name="Figure" descr="Three balloon-like orbitals are shown, and connect together near their narrower ends in one plane. The angle between a pair of lobes is labeled, “120 degrees.”"/>
          <p:cNvPicPr>
            <a:picLocks noChangeAspect="1"/>
          </p:cNvPicPr>
          <p:nvPr/>
        </p:nvPicPr>
        <p:blipFill>
          <a:blip r:embed="rId2">
            <a:extLst>
              <a:ext uri="{28A0092B-C50C-407E-A947-70E740481C1C}">
                <a14:useLocalDpi xmlns:a14="http://schemas.microsoft.com/office/drawing/2010/main" val="0"/>
              </a:ext>
            </a:extLst>
          </a:blip>
          <a:srcRect l="-19818" r="-19818"/>
          <a:stretch>
            <a:fillRect/>
          </a:stretch>
        </p:blipFill>
        <p:spPr>
          <a:xfrm>
            <a:off x="457199" y="1122386"/>
            <a:ext cx="8062913" cy="3500071"/>
          </a:xfrm>
          <a:prstGeom prst="rect">
            <a:avLst/>
          </a:prstGeom>
        </p:spPr>
      </p:pic>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2361775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lang="en-US" dirty="0" sz="2300"/>
              <a:t>Mynd 8.12</a:t>
            </a:r>
          </a:p>
        </p:txBody>
      </p:sp>
      <p:sp>
        <p:nvSpPr>
          <p:cNvPr id="7" name="Figure Legend"/>
          <p:cNvSpPr>
            <a:spLocks noGrp="1"/>
          </p:cNvSpPr>
          <p:nvPr>
            <p:ph idx="13"/>
          </p:nvPr>
        </p:nvSpPr>
        <p:spPr/>
        <p:txBody>
          <a:bodyPr>
            <a:normAutofit/>
          </a:bodyPr>
          <a:lstStyle/>
          <a:p>
            <a:r>
              <a:rPr lang="en-US" sz="1600" dirty="0"/>
              <a:t>BH</a:t>
            </a:r>
            <a:r>
              <a:rPr lang="en-US" sz="1600" baseline="-25000" dirty="0"/>
              <a:t>3</a:t>
            </a:r>
            <a:r>
              <a:rPr lang="en-US" sz="1600" dirty="0"/>
              <a:t> er rafeindasnauð sameind með </a:t>
            </a:r>
            <a:r>
              <a:rPr lang="en-US" sz="1600" dirty="0" err="1"/>
              <a:t>þríhyrnda</a:t>
            </a:r>
            <a:r>
              <a:rPr lang="en-US" sz="1600" dirty="0"/>
              <a:t> flata byggingu.</a:t>
            </a:r>
          </a:p>
        </p:txBody>
      </p:sp>
      <p:pic>
        <p:nvPicPr>
          <p:cNvPr id="8" name="Figure" descr="A boron atom is shown connected to three hydrogen atoms, which are arranged around it like a pyramid. The angle from one line connecting the boron atom to a hydrogen atom to another line connecting the boron atom to a hydrogen atom is labeled, “120 degrees.”"/>
          <p:cNvPicPr>
            <a:picLocks noChangeAspect="1"/>
          </p:cNvPicPr>
          <p:nvPr/>
        </p:nvPicPr>
        <p:blipFill>
          <a:blip r:embed="rId2">
            <a:extLst>
              <a:ext uri="{28A0092B-C50C-407E-A947-70E740481C1C}">
                <a14:useLocalDpi xmlns:a14="http://schemas.microsoft.com/office/drawing/2010/main" val="0"/>
              </a:ext>
            </a:extLst>
          </a:blip>
          <a:srcRect t="-9780" b="-9780"/>
          <a:stretch>
            <a:fillRect/>
          </a:stretch>
        </p:blipFill>
        <p:spPr>
          <a:xfrm>
            <a:off x="457199" y="1122386"/>
            <a:ext cx="8062913" cy="3500071"/>
          </a:xfrm>
          <a:prstGeom prst="rect">
            <a:avLst/>
          </a:prstGeom>
        </p:spPr>
      </p:pic>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2626187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lang="en-US" dirty="0" sz="2300"/>
              <a:t>Mynd 8.13</a:t>
            </a:r>
          </a:p>
        </p:txBody>
      </p:sp>
      <p:sp>
        <p:nvSpPr>
          <p:cNvPr id="7" name="Figure Legend"/>
          <p:cNvSpPr>
            <a:spLocks noGrp="1"/>
          </p:cNvSpPr>
          <p:nvPr>
            <p:ph idx="13"/>
          </p:nvPr>
        </p:nvSpPr>
        <p:spPr/>
        <p:txBody>
          <a:bodyPr wrap="square">
            <a:normAutofit/>
          </a:bodyPr>
          <a:lstStyle/>
          <a:p>
            <a:pPr>
              <a:spcBef>
                <a:spcPts val="0"/>
              </a:spcBef>
              <a:spcAft>
                <a:spcPts val="0"/>
              </a:spcAft>
            </a:pPr>
            <a:r>
              <a:rPr lang="en-US" sz="1400" dirty="0"/>
              <a:t>Í einangruðu B-atómi er eitt 2</a:t>
            </a:r>
            <a:r>
              <a:rPr lang="en-US" sz="1400" i="1" dirty="0"/>
              <a:t>s </a:t>
            </a:r>
            <a:r>
              <a:rPr lang="en-US" sz="1400" dirty="0"/>
              <a:t>og þrjú 2</a:t>
            </a:r>
            <a:r>
              <a:rPr lang="en-US" sz="1400" i="1" dirty="0"/>
              <a:t>p </a:t>
            </a:r>
            <a:r>
              <a:rPr lang="en-US" sz="1400" dirty="0"/>
              <a:t>gildissvigrúm. Þegar bór er í sameind með þrjú svæði rafeindaþéttleika blandast þrjú svigrúmanna og mynda tvennd þriggja </a:t>
            </a:r>
            <a:r>
              <a:rPr lang="en-US" sz="1400" i="1" dirty="0"/>
              <a:t>sp</a:t>
            </a:r>
            <a:r>
              <a:rPr lang="en-US" sz="1400" baseline="30000" dirty="0"/>
              <a:t>2</a:t>
            </a:r>
            <a:r>
              <a:rPr lang="en-US" sz="1400" dirty="0"/>
              <a:t> svigrúma og eitt </a:t>
            </a:r>
            <a:r>
              <a:rPr lang="en-US" sz="1400" dirty="0" err="1"/>
              <a:t>óblandað</a:t>
            </a:r>
            <a:r>
              <a:rPr lang="en-US" sz="1400" dirty="0"/>
              <a:t> 2</a:t>
            </a:r>
            <a:r>
              <a:rPr lang="en-US" sz="1400" i="1" dirty="0"/>
              <a:t>p </a:t>
            </a:r>
            <a:r>
              <a:rPr lang="en-US" sz="1400" dirty="0"/>
              <a:t>svigrúm. Hvert hinna þriggja hálffylltu blendingssvigrúma skarast við svigrúm frá vetnisatómi og myndar þrjú </a:t>
            </a:r>
            <a:r>
              <a:rPr lang="en-US" sz="1400" dirty="0" err="1"/>
              <a:t>σ</a:t>
            </a:r>
            <a:r>
              <a:rPr lang="en-US" sz="1400" dirty="0"/>
              <a:t> tengi í BH</a:t>
            </a:r>
            <a:r>
              <a:rPr lang="en-US" sz="1400" baseline="-25000" dirty="0"/>
              <a:t>3</a:t>
            </a:r>
            <a:r>
              <a:rPr lang="en-US" sz="1400" dirty="0"/>
              <a:t>.</a:t>
            </a:r>
          </a:p>
        </p:txBody>
      </p:sp>
      <p:pic>
        <p:nvPicPr>
          <p:cNvPr id="3074" name="Picture 2" descr="A diagram is shown in two parts, connected by a right facing arrow labeled, “Hybridization.” The left diagram shows an up-facing arrow labeled “E.” To the lower right of the arrow is a short, horizontal line labeled, “2 s,” that has two vertical half-arrows facing up and down on it. To the upper right of the arrow are a series of three short, horizontal lines labeled, “2 p.” Above both sets of these lines is the phrase, “Orbitals in an isolated B atom.” One of the lines has a vertical, up-facing arrow drawn on it. The right side of the diagram shows three short, horizontal lines placed halfway up the space and each labeled, “s p superscript 2.” An upward-facing half arrow is drawn vertically on each line. Above these lines is one other short, horizontal line, labeled, “2 p.” Above both sets of lines is the phrase, “Orbitals in the s p superscript 2 hybridized B atom in B H subscript 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73531" y="1473607"/>
            <a:ext cx="8126879" cy="2513602"/>
          </a:xfrm>
          <a:prstGeom prst="rect">
            <a:avLst/>
          </a:prstGeom>
          <a:noFill/>
          <a:extLst>
            <a:ext uri="{909E8E84-426E-40DD-AFC4-6F175D3DCCD1}">
              <a14:hiddenFill xmlns:a14="http://schemas.microsoft.com/office/drawing/2010/main">
                <a:solidFill>
                  <a:srgbClr val="FFFFFF"/>
                </a:solidFill>
              </a14:hiddenFill>
            </a:ext>
          </a:extLst>
        </p:spPr>
      </p:pic>
      <p:sp>
        <p:nvSpPr>
          <p:cNvPr id="307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7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307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5147063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lang="en-US" dirty="0" sz="2300"/>
              <a:t>Mynd 8.14</a:t>
            </a:r>
          </a:p>
        </p:txBody>
      </p:sp>
      <p:sp>
        <p:nvSpPr>
          <p:cNvPr id="7" name="Figure Legend"/>
          <p:cNvSpPr>
            <a:spLocks noGrp="1"/>
          </p:cNvSpPr>
          <p:nvPr>
            <p:ph idx="13"/>
          </p:nvPr>
        </p:nvSpPr>
        <p:spPr/>
        <p:txBody>
          <a:bodyPr wrap="square">
            <a:normAutofit/>
          </a:bodyPr>
          <a:lstStyle/>
          <a:p>
            <a:pPr>
              <a:spcBef>
                <a:spcPts val="0"/>
              </a:spcBef>
              <a:spcAft>
                <a:spcPts val="0"/>
              </a:spcAft>
            </a:pPr>
            <a:r>
              <a:rPr lang="en-US" sz="1400" dirty="0"/>
              <a:t>Miðatómið eða miðatómin í hverri byggingu sem sýnd er hafa þrjú svæði rafeindaþéttleika og eru </a:t>
            </a:r>
            <a:r>
              <a:rPr lang="en-US" sz="1400" i="1" dirty="0"/>
              <a:t>sp</a:t>
            </a:r>
            <a:r>
              <a:rPr lang="en-US" sz="1400" baseline="30000" dirty="0"/>
              <a:t>2</a:t>
            </a:r>
            <a:r>
              <a:rPr lang="en-US" sz="1400" dirty="0"/>
              <a:t> blönduð. Eins og við þekkjum úr umfjölluninni um VSEPR-kenninguna inniheldur svæði rafeindaþéttleika allar rafeindir sem stefna í sömu átt. Stakt rafeindapar, ópöruð rafeind, eintengi eða fjöltengi telst hvert um sig eitt svæði rafeindaþéttleika.</a:t>
            </a:r>
          </a:p>
        </p:txBody>
      </p:sp>
      <p:pic>
        <p:nvPicPr>
          <p:cNvPr id="8" name="Figure" descr="Three Lewis structures are shown. The left-hand structure shows a chlorine atom surrounded by three lone pairs of electrons single bonded to a nitrogen atom with one lone pair of electrons and double bonded to an oxygen atom with two lone pairs of electrons. The middle structure shows a carbon atom single bonded to two hydrogen atoms and double bonded to an oxygen atom that has two lone pairs of electrons. The right-hand structure shows two carbon atoms, double bonded to one another and each single bonded to two hydrogen atoms."/>
          <p:cNvPicPr>
            <a:picLocks noChangeAspect="1"/>
          </p:cNvPicPr>
          <p:nvPr/>
        </p:nvPicPr>
        <p:blipFill>
          <a:blip r:embed="rId2">
            <a:extLst>
              <a:ext uri="{28A0092B-C50C-407E-A947-70E740481C1C}">
                <a14:useLocalDpi xmlns:a14="http://schemas.microsoft.com/office/drawing/2010/main" val="0"/>
              </a:ext>
            </a:extLst>
          </a:blip>
          <a:srcRect t="-55284" b="-55284"/>
          <a:stretch>
            <a:fillRect/>
          </a:stretch>
        </p:blipFill>
        <p:spPr>
          <a:xfrm>
            <a:off x="457199" y="1122386"/>
            <a:ext cx="8062913" cy="3500071"/>
          </a:xfrm>
          <a:prstGeom prst="rect">
            <a:avLst/>
          </a:prstGeom>
        </p:spPr>
      </p:pic>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8266015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i="1" dirty="0" sz="2300"/>
              <a:t>sp</a:t>
            </a:r>
            <a:r>
              <a:rPr lang="en-US" baseline="30000" dirty="0" sz="2300"/>
              <a:t>3</a:t>
            </a:r>
            <a:r>
              <a:rPr lang="en-US" dirty="0" sz="2300"/>
              <a:t> blendingssvigrúm</a:t>
            </a:r>
          </a:p>
        </p:txBody>
      </p:sp>
      <p:sp>
        <p:nvSpPr>
          <p:cNvPr id="3" name="Content Placeholder 2"/>
          <p:cNvSpPr>
            <a:spLocks noGrp="1"/>
          </p:cNvSpPr>
          <p:nvPr>
            <p:ph idx="1"/>
          </p:nvPr>
        </p:nvSpPr>
        <p:spPr/>
        <p:txBody>
          <a:bodyPr/>
          <a:lstStyle/>
          <a:p>
            <a:r>
              <a:rPr lang="en-US" altLang="en-US" dirty="0">
                <a:ea typeface="Osaka" charset="-128"/>
              </a:rPr>
              <a:t>Fjögur atómsvigrúm geta blandast og myndað fjögur blendingssvigrúm. </a:t>
            </a:r>
          </a:p>
          <a:p>
            <a:pPr algn="ctr">
              <a:buNone/>
            </a:pPr>
            <a:r>
              <a:rPr lang="en-US" altLang="en-US" dirty="0">
                <a:ea typeface="Osaka" charset="-128"/>
              </a:rPr>
              <a:t> </a:t>
            </a:r>
            <a:r>
              <a:rPr lang="en-US" altLang="en-US" b="1" dirty="0">
                <a:ea typeface="Osaka" charset="-128"/>
              </a:rPr>
              <a:t>eitt s-</a:t>
            </a:r>
            <a:r>
              <a:rPr lang="en-US" altLang="en-US" dirty="0">
                <a:ea typeface="Osaka" charset="-128"/>
              </a:rPr>
              <a:t>svigrúm + </a:t>
            </a:r>
            <a:r>
              <a:rPr lang="en-US" altLang="en-US" b="1" dirty="0">
                <a:ea typeface="Osaka" charset="-128"/>
              </a:rPr>
              <a:t>þrjú p-</a:t>
            </a:r>
            <a:r>
              <a:rPr lang="en-US" altLang="en-US" dirty="0">
                <a:ea typeface="Osaka" charset="-128"/>
              </a:rPr>
              <a:t>svigrúm    </a:t>
            </a:r>
            <a:r>
              <a:rPr lang="en-US" altLang="en-US" dirty="0">
                <a:ea typeface="Osaka" charset="-128"/>
                <a:sym typeface="Wingdings" charset="2"/>
              </a:rPr>
              <a:t>   </a:t>
            </a:r>
            <a:r>
              <a:rPr lang="en-US" altLang="en-US" b="1" dirty="0">
                <a:ea typeface="Osaka" charset="-128"/>
                <a:sym typeface="Wingdings" charset="2"/>
              </a:rPr>
              <a:t>fjögur sp</a:t>
            </a:r>
            <a:r>
              <a:rPr lang="en-US" altLang="en-US" b="1" baseline="30000" dirty="0">
                <a:ea typeface="Osaka" charset="-128"/>
                <a:sym typeface="Wingdings" charset="2"/>
              </a:rPr>
              <a:t>3</a:t>
            </a:r>
            <a:r>
              <a:rPr lang="en-US" altLang="en-US" b="1" dirty="0">
                <a:ea typeface="Osaka" charset="-128"/>
                <a:sym typeface="Wingdings" charset="2"/>
              </a:rPr>
              <a:t> </a:t>
            </a:r>
            <a:r>
              <a:rPr lang="en-US" altLang="en-US" dirty="0">
                <a:ea typeface="Osaka" charset="-128"/>
                <a:sym typeface="Wingdings" charset="2"/>
              </a:rPr>
              <a:t>blendingssvigrúm</a:t>
            </a:r>
          </a:p>
          <a:p>
            <a:pPr>
              <a:buNone/>
            </a:pPr>
            <a:endParaRPr lang="en-US" altLang="en-US" dirty="0">
              <a:ea typeface="Osaka" charset="-128"/>
              <a:sym typeface="Wingdings" charset="2"/>
            </a:endParaRPr>
          </a:p>
          <a:p>
            <a:r>
              <a:rPr lang="en-US" altLang="en-US" dirty="0">
                <a:ea typeface="Osaka" charset="-128"/>
                <a:sym typeface="Wingdings" charset="2"/>
              </a:rPr>
              <a:t>Verður þegar miðatómið er umkringt </a:t>
            </a:r>
            <a:r>
              <a:rPr lang="en-US" altLang="en-US" i="1" dirty="0">
                <a:ea typeface="Osaka" charset="-128"/>
                <a:sym typeface="Wingdings" charset="2"/>
              </a:rPr>
              <a:t>fjórum</a:t>
            </a:r>
            <a:r>
              <a:rPr lang="en-US" altLang="en-US" dirty="0">
                <a:ea typeface="Osaka" charset="-128"/>
                <a:sym typeface="Wingdings" charset="2"/>
              </a:rPr>
              <a:t> svæðum rafeindaþéttleika. </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927107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lang="en-US" dirty="0" sz="2300"/>
              <a:t>Mynd 8.15</a:t>
            </a:r>
          </a:p>
        </p:txBody>
      </p:sp>
      <p:pic>
        <p:nvPicPr>
          <p:cNvPr id="2" name="Figure" descr="A series of three diagrams connected by a right-facing arrow that is labeled, “Hybridization,” and a downward-facing arrow labeled, “Gives a tetrahedral arrangement,” are shown. The first diagram shows a blue spherical orbital and three red, peanut-shaped orbitals, each placed on an x, y, z axis system. The three red orbitals are located on the x , y and z axes, respectively. The second diagram shows the same four orbitals, but they are now purple and have one enlarged lobe and one smaller lobe. Each lies in a different axis in the drawing. The third diagram shows the same four orbitals, but their smaller lobes now overlap to form a tetrahedral structure."/>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2538412" y="1110176"/>
            <a:ext cx="4067175" cy="3495675"/>
          </a:xfrm>
        </p:spPr>
      </p:pic>
      <p:sp>
        <p:nvSpPr>
          <p:cNvPr id="7" name="Figure Legend"/>
          <p:cNvSpPr>
            <a:spLocks noGrp="1"/>
          </p:cNvSpPr>
          <p:nvPr>
            <p:ph idx="13"/>
          </p:nvPr>
        </p:nvSpPr>
        <p:spPr/>
        <p:txBody>
          <a:bodyPr>
            <a:normAutofit/>
          </a:bodyPr>
          <a:lstStyle/>
          <a:p>
            <a:r>
              <a:rPr lang="en-US" sz="1600" dirty="0"/>
              <a:t>Blöndun </a:t>
            </a:r>
            <a:r>
              <a:rPr lang="en-US" sz="1600" i="1" dirty="0"/>
              <a:t>s </a:t>
            </a:r>
            <a:r>
              <a:rPr lang="en-US" sz="1600" dirty="0"/>
              <a:t>svigrúms (blátt) og þriggja </a:t>
            </a:r>
            <a:r>
              <a:rPr lang="en-US" sz="1600" i="1" dirty="0"/>
              <a:t>p </a:t>
            </a:r>
            <a:r>
              <a:rPr lang="en-US" sz="1600" dirty="0"/>
              <a:t>svigrúma (rauð) myndar fjögur jafngild </a:t>
            </a:r>
            <a:r>
              <a:rPr lang="en-US" sz="1600" i="1" dirty="0"/>
              <a:t>sp</a:t>
            </a:r>
            <a:r>
              <a:rPr lang="en-US" sz="1600" baseline="30000" dirty="0"/>
              <a:t>3</a:t>
            </a:r>
            <a:r>
              <a:rPr lang="en-US" sz="1600" dirty="0"/>
              <a:t> blönduð svigrúm (fjólublá) sem stefna í 109,5° horn hvert miðað við annað.</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9948859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lang="en-US" dirty="0" sz="2300"/>
              <a:t>Mynd 8.16</a:t>
            </a:r>
          </a:p>
        </p:txBody>
      </p:sp>
      <p:sp>
        <p:nvSpPr>
          <p:cNvPr id="7" name="Figure Legend"/>
          <p:cNvSpPr>
            <a:spLocks noGrp="1"/>
          </p:cNvSpPr>
          <p:nvPr>
            <p:ph idx="13"/>
          </p:nvPr>
        </p:nvSpPr>
        <p:spPr/>
        <p:txBody>
          <a:bodyPr wrap="square">
            <a:normAutofit/>
          </a:bodyPr>
          <a:lstStyle/>
          <a:p>
            <a:pPr>
              <a:spcBef>
                <a:spcPts val="0"/>
              </a:spcBef>
              <a:spcAft>
                <a:spcPts val="0"/>
              </a:spcAft>
            </a:pPr>
            <a:r>
              <a:rPr lang="en-US" sz="1500" dirty="0"/>
              <a:t>Fjögur gildisatómsvigrúm einangraðs kolefnisatóms blandast öll þegar kolefnið myndar tengi í sameind á borð við CH</a:t>
            </a:r>
            <a:r>
              <a:rPr lang="en-US" sz="1500" baseline="-25000" dirty="0"/>
              <a:t>4</a:t>
            </a:r>
            <a:r>
              <a:rPr lang="en-US" sz="1500" dirty="0"/>
              <a:t> með fjögur svæði rafeindaþéttleika. Við það myndast fjögur jafngild </a:t>
            </a:r>
            <a:r>
              <a:rPr lang="en-US" sz="1500" i="1" dirty="0"/>
              <a:t>sp</a:t>
            </a:r>
            <a:r>
              <a:rPr lang="en-US" sz="1500" baseline="30000" dirty="0"/>
              <a:t>3</a:t>
            </a:r>
            <a:r>
              <a:rPr lang="en-US" sz="1500" dirty="0"/>
              <a:t> svigrúmum. Skörun hvers svigrúms við vetnissvigrúm myndar C–H </a:t>
            </a:r>
            <a:r>
              <a:rPr lang="en-US" sz="1500" dirty="0" err="1"/>
              <a:t>σ</a:t>
            </a:r>
            <a:r>
              <a:rPr lang="en-US" sz="1500" dirty="0"/>
              <a:t> tengi.</a:t>
            </a:r>
          </a:p>
        </p:txBody>
      </p:sp>
      <p:pic>
        <p:nvPicPr>
          <p:cNvPr id="4098" name="Picture 2" descr="A diagram is shown in two parts, connected by a right facing arrow labeled, “Hybridization.” The left diagram shows an up-facing arrow labeled “E.” To the lower right of the arrow is a short, horizontal line labeled, “2 s,” that has two vertical half-arrows facing up and down on it. To the upper right of the arrow are a series of three short, horizontal lines labeled, “2 p.” Two of the lines have a vertical, up-facing arrow drawn on them. Above both sets of lines is the phrase, “Orbitals in an isolated C atom.” The right side of the diagram shows four short, horizontal lines placed halfway up the space and each labeled, “s p superscript 3.” An upward-facing half arrow is drawn vertically on each line. Above these lines is the phrase, “Orbitals in the s p superscript 3 hybridized C atom in C H subscript 4.”"/>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55190" y="1706895"/>
            <a:ext cx="8060160" cy="2492966"/>
          </a:xfrm>
          <a:prstGeom prst="rect">
            <a:avLst/>
          </a:prstGeom>
          <a:noFill/>
          <a:extLst>
            <a:ext uri="{909E8E84-426E-40DD-AFC4-6F175D3DCCD1}">
              <a14:hiddenFill xmlns:a14="http://schemas.microsoft.com/office/drawing/2010/main">
                <a:solidFill>
                  <a:srgbClr val="FFFFFF"/>
                </a:solidFill>
              </a14:hiddenFill>
            </a:ext>
          </a:extLst>
        </p:spPr>
      </p:pic>
      <p:sp>
        <p:nvSpPr>
          <p:cNvPr id="409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0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410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6979032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igure Legend"/>
          <p:cNvSpPr>
            <a:spLocks noGrp="1"/>
          </p:cNvSpPr>
          <p:nvPr>
            <p:ph type="body" sz="quarter" idx="14"/>
          </p:nvPr>
        </p:nvSpPr>
        <p:spPr/>
        <p:txBody>
          <a:bodyPr>
            <a:normAutofit/>
          </a:bodyPr>
          <a:lstStyle/>
          <a:p>
            <a:pPr marL="0" indent="0">
              <a:buNone/>
            </a:pPr>
            <a:r>
              <a:rPr lang="en-US" sz="1600" dirty="0"/>
              <a:t>(a) Í etansameindinni, C</a:t>
            </a:r>
            <a:r>
              <a:rPr lang="en-US" sz="1600" baseline="-25000" dirty="0"/>
              <a:t>2</a:t>
            </a:r>
            <a:r>
              <a:rPr lang="en-US" sz="1600" dirty="0"/>
              <a:t>H</a:t>
            </a:r>
            <a:r>
              <a:rPr lang="en-US" sz="1600" baseline="-25000" dirty="0"/>
              <a:t>6</a:t>
            </a:r>
            <a:r>
              <a:rPr lang="en-US" sz="1600" dirty="0"/>
              <a:t>, hefur hvert kolefnisatóm fjögur </a:t>
            </a:r>
            <a:r>
              <a:rPr lang="en-US" sz="1600" i="1" dirty="0"/>
              <a:t>sp</a:t>
            </a:r>
            <a:r>
              <a:rPr lang="en-US" sz="1600" baseline="30000" dirty="0"/>
              <a:t>3</a:t>
            </a:r>
            <a:r>
              <a:rPr lang="en-US" sz="1600" dirty="0"/>
              <a:t> svigrúm. (b) Þessi fjögur svigrúm skarast og </a:t>
            </a:r>
            <a:r>
              <a:rPr lang="el-GR" sz="1600" dirty="0"/>
              <a:t>mynda sjö σ-tengi.</a:t>
            </a:r>
            <a:endParaRPr lang="en-US" sz="1600" dirty="0"/>
          </a:p>
        </p:txBody>
      </p:sp>
      <p:pic>
        <p:nvPicPr>
          <p:cNvPr id="8" name="Figure" descr="Two diagrams are shown and labeled “a” and “b.” Diagram a shows two carbon atoms, each surrounded by their four s p subscript three hybridized orbitals in a three dimensional arrangement. Each of the orbitals is shown overlapping with a spherical hydrogen atom. Diagram b shows the same general arrangement, but the hydrogen atoms are just represented by an, “H” and their spherical orbitals are not shown.">
            <a:extLst>
              <a:ext uri="{FF2B5EF4-FFF2-40B4-BE49-F238E27FC236}">
                <a16:creationId xmlns:a16="http://schemas.microsoft.com/office/drawing/2014/main" xmlns="" id="{392D68A4-8DAD-4452-A757-E6FC7DA80385}"/>
              </a:ext>
            </a:extLst>
          </p:cNvPr>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a:xfrm>
            <a:off x="628650" y="1762027"/>
            <a:ext cx="7886700" cy="2183008"/>
          </a:xfrm>
          <a:prstGeom prst="rect">
            <a:avLst/>
          </a:prstGeom>
        </p:spPr>
      </p:pic>
      <p:sp>
        <p:nvSpPr>
          <p:cNvPr id="9" name="Figure Number">
            <a:extLst>
              <a:ext uri="{FF2B5EF4-FFF2-40B4-BE49-F238E27FC236}">
                <a16:creationId xmlns:a16="http://schemas.microsoft.com/office/drawing/2014/main" xmlns="" id="{5DD5EF56-AE02-4E41-8CB7-6EFC60F9582F}"/>
              </a:ext>
            </a:extLst>
          </p:cNvPr>
          <p:cNvSpPr>
            <a:spLocks noGrp="1"/>
          </p:cNvSpPr>
          <p:nvPr>
            <p:ph type="title"/>
          </p:nvPr>
        </p:nvSpPr>
        <p:spPr>
          <a:xfrm>
            <a:off x="628650" y="365127"/>
            <a:ext cx="7886700" cy="424583"/>
          </a:xfrm>
        </p:spPr>
        <p:txBody>
          <a:bodyPr/>
          <a:lstStyle/>
          <a:p>
            <a:r>
              <a:rPr lang="en-US" dirty="0"/>
              <a:t>Mynd 8.17</a:t>
            </a:r>
          </a:p>
        </p:txBody>
      </p:sp>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457887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i="1" dirty="0" sz="2300"/>
              <a:t>sp</a:t>
            </a:r>
            <a:r>
              <a:rPr lang="en-US" baseline="30000" dirty="0" sz="2300"/>
              <a:t>3</a:t>
            </a:r>
            <a:r>
              <a:rPr lang="en-US" i="1" dirty="0" sz="2300"/>
              <a:t>d </a:t>
            </a:r>
            <a:r>
              <a:rPr lang="en-US" dirty="0" sz="2300"/>
              <a:t>Svigrúm</a:t>
            </a:r>
          </a:p>
        </p:txBody>
      </p:sp>
      <p:sp>
        <p:nvSpPr>
          <p:cNvPr id="3" name="Content Placeholder 2"/>
          <p:cNvSpPr>
            <a:spLocks noGrp="1"/>
          </p:cNvSpPr>
          <p:nvPr>
            <p:ph idx="1"/>
          </p:nvPr>
        </p:nvSpPr>
        <p:spPr/>
        <p:txBody>
          <a:bodyPr/>
          <a:lstStyle/>
          <a:p>
            <a:r>
              <a:rPr lang="en-US" altLang="en-US" dirty="0">
                <a:ea typeface="Osaka" charset="-128"/>
              </a:rPr>
              <a:t>Fimm atómsvigrúm geta blandast og myndað fimm svigrúm. </a:t>
            </a:r>
          </a:p>
          <a:p>
            <a:pPr algn="ctr">
              <a:buNone/>
            </a:pPr>
            <a:r>
              <a:rPr lang="en-US" altLang="en-US" sz="2000" dirty="0">
                <a:ea typeface="Osaka" charset="-128"/>
              </a:rPr>
              <a:t> </a:t>
            </a:r>
            <a:r>
              <a:rPr lang="en-US" altLang="en-US" sz="2000" b="1" dirty="0">
                <a:ea typeface="Osaka" charset="-128"/>
              </a:rPr>
              <a:t>eitt </a:t>
            </a:r>
            <a:r>
              <a:rPr lang="en-US" altLang="en-US" sz="2000" b="1" i="1" dirty="0">
                <a:ea typeface="Osaka" charset="-128"/>
              </a:rPr>
              <a:t>s</a:t>
            </a:r>
            <a:r>
              <a:rPr lang="en-US" altLang="en-US" sz="2000" b="1" dirty="0">
                <a:ea typeface="Osaka" charset="-128"/>
              </a:rPr>
              <a:t> </a:t>
            </a:r>
            <a:r>
              <a:rPr lang="en-US" altLang="en-US" sz="2000" dirty="0">
                <a:ea typeface="Osaka" charset="-128"/>
              </a:rPr>
              <a:t>svigrúm + </a:t>
            </a:r>
            <a:r>
              <a:rPr lang="en-US" altLang="en-US" sz="2000" b="1" dirty="0">
                <a:ea typeface="Osaka" charset="-128"/>
              </a:rPr>
              <a:t>þrjú </a:t>
            </a:r>
            <a:r>
              <a:rPr lang="en-US" altLang="en-US" sz="2000" b="1" i="1" dirty="0">
                <a:ea typeface="Osaka" charset="-128"/>
              </a:rPr>
              <a:t>p</a:t>
            </a:r>
            <a:r>
              <a:rPr lang="en-US" altLang="en-US" sz="2000" b="1" dirty="0">
                <a:ea typeface="Osaka" charset="-128"/>
              </a:rPr>
              <a:t> </a:t>
            </a:r>
            <a:r>
              <a:rPr lang="en-US" altLang="en-US" sz="2000" dirty="0">
                <a:ea typeface="Osaka" charset="-128"/>
              </a:rPr>
              <a:t>svigrúm + </a:t>
            </a:r>
            <a:r>
              <a:rPr lang="en-US" altLang="en-US" sz="2000" b="1" dirty="0">
                <a:ea typeface="Osaka" charset="-128"/>
              </a:rPr>
              <a:t>eitt </a:t>
            </a:r>
            <a:r>
              <a:rPr lang="en-US" altLang="en-US" sz="2000" b="1" i="1" dirty="0">
                <a:ea typeface="Osaka" charset="-128"/>
              </a:rPr>
              <a:t>d</a:t>
            </a:r>
            <a:r>
              <a:rPr lang="en-US" altLang="en-US" sz="2000" b="1" dirty="0">
                <a:ea typeface="Osaka" charset="-128"/>
              </a:rPr>
              <a:t> </a:t>
            </a:r>
            <a:r>
              <a:rPr lang="en-US" altLang="en-US" sz="2000" dirty="0">
                <a:ea typeface="Osaka" charset="-128"/>
              </a:rPr>
              <a:t>svigrúm     </a:t>
            </a:r>
            <a:r>
              <a:rPr lang="en-US" altLang="en-US" sz="2000" dirty="0">
                <a:ea typeface="Osaka" charset="-128"/>
                <a:sym typeface="Wingdings" charset="2"/>
              </a:rPr>
              <a:t>   </a:t>
            </a:r>
            <a:r>
              <a:rPr lang="en-US" altLang="en-US" sz="2000" b="1" dirty="0">
                <a:ea typeface="Osaka" charset="-128"/>
                <a:sym typeface="Wingdings" charset="2"/>
              </a:rPr>
              <a:t>fimm </a:t>
            </a:r>
            <a:r>
              <a:rPr lang="en-US" altLang="en-US" sz="2000" b="1" i="1" dirty="0">
                <a:ea typeface="Osaka" charset="-128"/>
                <a:sym typeface="Wingdings" charset="2"/>
              </a:rPr>
              <a:t>sp</a:t>
            </a:r>
            <a:r>
              <a:rPr lang="en-US" altLang="en-US" sz="2000" b="1" baseline="30000" dirty="0">
                <a:ea typeface="Osaka" charset="-128"/>
                <a:sym typeface="Wingdings" charset="2"/>
              </a:rPr>
              <a:t>3</a:t>
            </a:r>
            <a:r>
              <a:rPr lang="en-US" altLang="en-US" sz="2000" b="1" i="1" dirty="0">
                <a:ea typeface="Osaka" charset="-128"/>
                <a:sym typeface="Wingdings" charset="2"/>
              </a:rPr>
              <a:t>d</a:t>
            </a:r>
            <a:r>
              <a:rPr lang="en-US" altLang="en-US" sz="2000" b="1" dirty="0">
                <a:ea typeface="Osaka" charset="-128"/>
                <a:sym typeface="Wingdings" charset="2"/>
              </a:rPr>
              <a:t> </a:t>
            </a:r>
            <a:r>
              <a:rPr lang="en-US" altLang="en-US" sz="2000" dirty="0">
                <a:ea typeface="Osaka" charset="-128"/>
                <a:sym typeface="Wingdings" charset="2"/>
              </a:rPr>
              <a:t>svigrúm</a:t>
            </a:r>
          </a:p>
          <a:p>
            <a:pPr>
              <a:buNone/>
            </a:pPr>
            <a:endParaRPr lang="en-US" altLang="en-US" dirty="0">
              <a:ea typeface="Osaka" charset="-128"/>
              <a:sym typeface="Wingdings" charset="2"/>
            </a:endParaRPr>
          </a:p>
          <a:p>
            <a:pPr>
              <a:buNone/>
            </a:pPr>
            <a:endParaRPr lang="en-US" altLang="en-US" dirty="0">
              <a:ea typeface="Osaka" charset="-128"/>
              <a:sym typeface="Wingdings" charset="2"/>
            </a:endParaRPr>
          </a:p>
          <a:p>
            <a:pPr>
              <a:buNone/>
            </a:pPr>
            <a:endParaRPr lang="en-US" altLang="en-US" dirty="0">
              <a:ea typeface="Osaka" charset="-128"/>
              <a:sym typeface="Wingdings" charset="2"/>
            </a:endParaRPr>
          </a:p>
          <a:p>
            <a:r>
              <a:rPr lang="en-US" altLang="en-US" dirty="0">
                <a:ea typeface="Osaka" charset="-128"/>
                <a:sym typeface="Wingdings" charset="2"/>
              </a:rPr>
              <a:t>Kemur fram þegar miðatómið er umkringt </a:t>
            </a:r>
            <a:r>
              <a:rPr lang="en-US" altLang="en-US" i="1" dirty="0">
                <a:ea typeface="Osaka" charset="-128"/>
                <a:sym typeface="Wingdings" charset="2"/>
              </a:rPr>
              <a:t>fimm</a:t>
            </a:r>
            <a:r>
              <a:rPr lang="en-US" altLang="en-US" dirty="0">
                <a:ea typeface="Osaka" charset="-128"/>
                <a:sym typeface="Wingdings" charset="2"/>
              </a:rPr>
              <a:t> rafeindaþéttnisvæðum. </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0909832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i="1" dirty="0" sz="2300"/>
              <a:t>sp</a:t>
            </a:r>
            <a:r>
              <a:rPr lang="en-US" baseline="30000" dirty="0" sz="2300"/>
              <a:t>3</a:t>
            </a:r>
            <a:r>
              <a:rPr lang="en-US" i="1" dirty="0" sz="2300"/>
              <a:t>d</a:t>
            </a:r>
            <a:r>
              <a:rPr lang="en-US" baseline="30000" dirty="0" sz="2300"/>
              <a:t>2</a:t>
            </a:r>
            <a:r>
              <a:rPr lang="en-US" dirty="0" sz="2300"/>
              <a:t> Svigrúm</a:t>
            </a:r>
          </a:p>
        </p:txBody>
      </p:sp>
      <p:sp>
        <p:nvSpPr>
          <p:cNvPr id="3" name="Content Placeholder 2"/>
          <p:cNvSpPr>
            <a:spLocks noGrp="1"/>
          </p:cNvSpPr>
          <p:nvPr>
            <p:ph idx="1"/>
          </p:nvPr>
        </p:nvSpPr>
        <p:spPr/>
        <p:txBody>
          <a:bodyPr/>
          <a:lstStyle/>
          <a:p>
            <a:r>
              <a:rPr lang="en-US" altLang="en-US" dirty="0">
                <a:ea typeface="Osaka" charset="-128"/>
              </a:rPr>
              <a:t>Sex atómsvigrúm geta blandast og myndað sex svigrúm. </a:t>
            </a:r>
          </a:p>
          <a:p>
            <a:pPr algn="ctr">
              <a:buNone/>
            </a:pPr>
            <a:r>
              <a:rPr lang="en-US" altLang="en-US" b="1" dirty="0">
                <a:ea typeface="Osaka" charset="-128"/>
              </a:rPr>
              <a:t>eitt </a:t>
            </a:r>
            <a:r>
              <a:rPr lang="en-US" altLang="en-US" b="1" i="1" dirty="0">
                <a:ea typeface="Osaka" charset="-128"/>
              </a:rPr>
              <a:t>s</a:t>
            </a:r>
            <a:r>
              <a:rPr lang="en-US" altLang="en-US" b="1" dirty="0">
                <a:ea typeface="Osaka" charset="-128"/>
              </a:rPr>
              <a:t> </a:t>
            </a:r>
            <a:r>
              <a:rPr lang="en-US" altLang="en-US" dirty="0">
                <a:ea typeface="Osaka" charset="-128"/>
              </a:rPr>
              <a:t>svigrúm + </a:t>
            </a:r>
            <a:r>
              <a:rPr lang="en-US" altLang="en-US" b="1" dirty="0">
                <a:ea typeface="Osaka" charset="-128"/>
              </a:rPr>
              <a:t>þrjú </a:t>
            </a:r>
            <a:r>
              <a:rPr lang="en-US" altLang="en-US" b="1" i="1" dirty="0">
                <a:ea typeface="Osaka" charset="-128"/>
              </a:rPr>
              <a:t>p</a:t>
            </a:r>
            <a:r>
              <a:rPr lang="en-US" altLang="en-US" b="1" dirty="0">
                <a:ea typeface="Osaka" charset="-128"/>
              </a:rPr>
              <a:t> </a:t>
            </a:r>
            <a:r>
              <a:rPr lang="en-US" altLang="en-US" dirty="0">
                <a:ea typeface="Osaka" charset="-128"/>
              </a:rPr>
              <a:t>svigrúm  + </a:t>
            </a:r>
            <a:r>
              <a:rPr lang="en-US" altLang="en-US" b="1" dirty="0">
                <a:ea typeface="Osaka" charset="-128"/>
              </a:rPr>
              <a:t>tvö </a:t>
            </a:r>
            <a:r>
              <a:rPr lang="en-US" altLang="en-US" b="1" i="1" dirty="0">
                <a:ea typeface="Osaka" charset="-128"/>
              </a:rPr>
              <a:t>d</a:t>
            </a:r>
            <a:r>
              <a:rPr lang="en-US" altLang="en-US" b="1" dirty="0">
                <a:ea typeface="Osaka" charset="-128"/>
              </a:rPr>
              <a:t> </a:t>
            </a:r>
            <a:r>
              <a:rPr lang="en-US" altLang="en-US" dirty="0">
                <a:ea typeface="Osaka" charset="-128"/>
              </a:rPr>
              <a:t>svigrúm   </a:t>
            </a:r>
            <a:r>
              <a:rPr lang="en-US" altLang="en-US" dirty="0">
                <a:ea typeface="Osaka" charset="-128"/>
                <a:sym typeface="Wingdings" charset="2"/>
              </a:rPr>
              <a:t>  </a:t>
            </a:r>
            <a:r>
              <a:rPr lang="en-US" altLang="en-US" b="1" dirty="0">
                <a:ea typeface="Osaka" charset="-128"/>
                <a:sym typeface="Wingdings" charset="2"/>
              </a:rPr>
              <a:t>sex </a:t>
            </a:r>
            <a:r>
              <a:rPr lang="en-US" altLang="en-US" b="1" i="1" dirty="0">
                <a:ea typeface="Osaka" charset="-128"/>
                <a:sym typeface="Wingdings" charset="2"/>
              </a:rPr>
              <a:t>sp</a:t>
            </a:r>
            <a:r>
              <a:rPr lang="en-US" altLang="en-US" b="1" baseline="30000" dirty="0">
                <a:ea typeface="Osaka" charset="-128"/>
                <a:sym typeface="Wingdings" charset="2"/>
              </a:rPr>
              <a:t>3</a:t>
            </a:r>
            <a:r>
              <a:rPr lang="en-US" altLang="en-US" b="1" i="1" dirty="0">
                <a:ea typeface="Osaka" charset="-128"/>
                <a:sym typeface="Wingdings" charset="2"/>
              </a:rPr>
              <a:t>d</a:t>
            </a:r>
            <a:r>
              <a:rPr lang="en-US" altLang="en-US" b="1" baseline="30000" dirty="0">
                <a:ea typeface="Osaka" charset="-128"/>
                <a:sym typeface="Wingdings" charset="2"/>
              </a:rPr>
              <a:t>2</a:t>
            </a:r>
            <a:r>
              <a:rPr lang="en-US" altLang="en-US" b="1" dirty="0">
                <a:ea typeface="Osaka" charset="-128"/>
                <a:sym typeface="Wingdings" charset="2"/>
              </a:rPr>
              <a:t> </a:t>
            </a:r>
            <a:r>
              <a:rPr lang="en-US" altLang="en-US" dirty="0">
                <a:ea typeface="Osaka" charset="-128"/>
                <a:sym typeface="Wingdings" charset="2"/>
              </a:rPr>
              <a:t>svigrúm</a:t>
            </a:r>
          </a:p>
          <a:p>
            <a:pPr>
              <a:buNone/>
            </a:pPr>
            <a:endParaRPr lang="en-US" altLang="en-US" dirty="0">
              <a:ea typeface="Osaka" charset="-128"/>
              <a:sym typeface="Wingdings" charset="2"/>
            </a:endParaRPr>
          </a:p>
          <a:p>
            <a:pPr>
              <a:buNone/>
            </a:pPr>
            <a:endParaRPr lang="en-US" altLang="en-US" dirty="0">
              <a:ea typeface="Osaka" charset="-128"/>
              <a:sym typeface="Wingdings" charset="2"/>
            </a:endParaRPr>
          </a:p>
          <a:p>
            <a:pPr>
              <a:buNone/>
            </a:pPr>
            <a:endParaRPr lang="en-US" altLang="en-US" dirty="0">
              <a:ea typeface="Osaka" charset="-128"/>
              <a:sym typeface="Wingdings" charset="2"/>
            </a:endParaRPr>
          </a:p>
          <a:p>
            <a:r>
              <a:rPr lang="en-US" altLang="en-US" dirty="0">
                <a:ea typeface="Osaka" charset="-128"/>
                <a:sym typeface="Wingdings" charset="2"/>
              </a:rPr>
              <a:t>Kemur fram þegar miðatómið er umkringt </a:t>
            </a:r>
            <a:r>
              <a:rPr lang="en-US" altLang="en-US" i="1" dirty="0">
                <a:ea typeface="Osaka" charset="-128"/>
                <a:sym typeface="Wingdings" charset="2"/>
              </a:rPr>
              <a:t>sex</a:t>
            </a:r>
            <a:r>
              <a:rPr lang="en-US" altLang="en-US" dirty="0">
                <a:ea typeface="Osaka" charset="-128"/>
                <a:sym typeface="Wingdings" charset="2"/>
              </a:rPr>
              <a:t> rafeindaþéttnisvæðum. </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675153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lang="en-US" dirty="0" sz="2300"/>
              <a:t>Mynd 8.18</a:t>
            </a:r>
          </a:p>
        </p:txBody>
      </p:sp>
      <p:sp>
        <p:nvSpPr>
          <p:cNvPr id="7" name="Figure Legend"/>
          <p:cNvSpPr>
            <a:spLocks noGrp="1"/>
          </p:cNvSpPr>
          <p:nvPr>
            <p:ph idx="13"/>
          </p:nvPr>
        </p:nvSpPr>
        <p:spPr/>
        <p:txBody>
          <a:bodyPr wrap="square">
            <a:normAutofit/>
          </a:bodyPr>
          <a:lstStyle/>
          <a:p>
            <a:pPr>
              <a:spcBef>
                <a:spcPts val="0"/>
              </a:spcBef>
              <a:spcAft>
                <a:spcPts val="0"/>
              </a:spcAft>
            </a:pPr>
            <a:r>
              <a:rPr lang="en-US" sz="1500" dirty="0"/>
              <a:t>Efnasamböndin þrjú sem sýnd eru hafa </a:t>
            </a:r>
            <a:r>
              <a:rPr lang="en-US" sz="1500" i="1" dirty="0"/>
              <a:t>sp</a:t>
            </a:r>
            <a:r>
              <a:rPr lang="en-US" sz="1500" baseline="30000" dirty="0"/>
              <a:t>3</a:t>
            </a:r>
            <a:r>
              <a:rPr lang="en-US" sz="1500" i="1" dirty="0"/>
              <a:t>d </a:t>
            </a:r>
            <a:r>
              <a:rPr lang="en-US" sz="1500" dirty="0"/>
              <a:t>blöndun í miðatóminu og </a:t>
            </a:r>
            <a:r>
              <a:rPr lang="en-US" sz="1500" dirty="0" err="1"/>
              <a:t>þríhyrnda</a:t>
            </a:r>
            <a:r>
              <a:rPr lang="en-US" sz="1500" dirty="0"/>
              <a:t> </a:t>
            </a:r>
            <a:r>
              <a:rPr lang="en-US" sz="1500" dirty="0" err="1"/>
              <a:t>tvípýramídalögun</a:t>
            </a:r>
            <a:r>
              <a:rPr lang="en-US" sz="1500" dirty="0"/>
              <a:t>. SF</a:t>
            </a:r>
            <a:r>
              <a:rPr lang="en-US" sz="1500" baseline="-25000" dirty="0"/>
              <a:t>4</a:t>
            </a:r>
            <a:r>
              <a:rPr lang="en-US" sz="1500" dirty="0"/>
              <a:t> og ClF</a:t>
            </a:r>
            <a:r>
              <a:rPr lang="en-US" sz="1500" baseline="-25000" dirty="0"/>
              <a:t>4</a:t>
            </a:r>
            <a:r>
              <a:rPr lang="en-US" sz="1500" baseline="30000" dirty="0"/>
              <a:t>+</a:t>
            </a:r>
            <a:r>
              <a:rPr lang="en-US" sz="1500" dirty="0"/>
              <a:t> hafa eitt stakt rafeindapar á miðatóminu og ClF</a:t>
            </a:r>
            <a:r>
              <a:rPr lang="en-US" sz="1500" baseline="-25000" dirty="0"/>
              <a:t>3</a:t>
            </a:r>
            <a:r>
              <a:rPr lang="en-US" sz="1500" dirty="0"/>
              <a:t> hefur tvö stök rafeindapör, sem gefa sameindinni þá T-lögun sem sýnd er.</a:t>
            </a:r>
          </a:p>
        </p:txBody>
      </p:sp>
      <p:pic>
        <p:nvPicPr>
          <p:cNvPr id="8" name="Figure" descr="Three Lewis structures are shown along with designations of molecular shape. The left image shows a sulfur atom singly bonded to four fluorine atoms. The sulfur atom has one lone pair of electrons while each fluorine has three. Two fluorine atoms are drawn vertically up and down from the sulfur while the other two are shown going into and out of the page. The second structure shows one chlorine atom singly bonded to three fluorine atoms. The chlorine has two lone pairs of electrons while each fluorine has three. Two fluorine atoms are drawn vertically up and down from the sulfur while the other is shown horizontally. The right structure shows a chlorine atom singly bonded to four fluorine atoms. The chlorine atom has one lone pair of electrons and a superscript plus sign, while each fluorine has three lone pairs of electrons. Two fluorine atoms are drawn vertically up and down from the sulfur while the other two are shown going into and out of the page."/>
          <p:cNvPicPr>
            <a:picLocks noChangeAspect="1"/>
          </p:cNvPicPr>
          <p:nvPr/>
        </p:nvPicPr>
        <p:blipFill>
          <a:blip r:embed="rId2">
            <a:extLst>
              <a:ext uri="{28A0092B-C50C-407E-A947-70E740481C1C}">
                <a14:useLocalDpi xmlns:a14="http://schemas.microsoft.com/office/drawing/2010/main" val="0"/>
              </a:ext>
            </a:extLst>
          </a:blip>
          <a:srcRect t="-35504" b="-35504"/>
          <a:stretch>
            <a:fillRect/>
          </a:stretch>
        </p:blipFill>
        <p:spPr>
          <a:xfrm>
            <a:off x="457199" y="1126868"/>
            <a:ext cx="8062913" cy="3500071"/>
          </a:xfrm>
          <a:prstGeom prst="rect">
            <a:avLst/>
          </a:prstGeom>
        </p:spPr>
      </p:pic>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27444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lang="en-US" sz="1400" dirty="0"/>
              <a:t>(a) Rafeindaþéttnisvæðin fimm umhverfis fosfór í PCl</a:t>
            </a:r>
            <a:r>
              <a:rPr lang="en-US" sz="1400" baseline="-25000" dirty="0"/>
              <a:t>5</a:t>
            </a:r>
            <a:r>
              <a:rPr lang="en-US" sz="1400" dirty="0"/>
              <a:t> krefjast fimm </a:t>
            </a:r>
            <a:r>
              <a:rPr lang="en-US" sz="1400" i="1" dirty="0"/>
              <a:t>sp</a:t>
            </a:r>
            <a:r>
              <a:rPr lang="en-US" sz="1400" baseline="30000" dirty="0"/>
              <a:t>3</a:t>
            </a:r>
            <a:r>
              <a:rPr lang="en-US" sz="1400" i="1" dirty="0"/>
              <a:t>d   </a:t>
            </a:r>
            <a:r>
              <a:rPr lang="en-US" sz="1400" dirty="0"/>
              <a:t>svigrúma. (b) Þessi svigrúm raðast saman og mynda þríhyrnda </a:t>
            </a:r>
            <a:r>
              <a:rPr lang="en-US" sz="1400" dirty="0" err="1"/>
              <a:t>tvípýramídalögun</a:t>
            </a:r>
            <a:r>
              <a:rPr lang="en-US" sz="1400" dirty="0"/>
              <a:t> þar sem hver stór flipi svigrúmsins vísar að horni. Eins og áður eru einnig litlir flipar sem vísa í gagnstæða átt fyrir hvert svigrúm (ekki sýndir til einföldunar).</a:t>
            </a:r>
          </a:p>
        </p:txBody>
      </p:sp>
      <p:pic>
        <p:nvPicPr>
          <p:cNvPr id="9" name="Figure" descr="Two images are shown and labeled “a” and “b.” Image a depicts a ball-and-stick model in a trigonal bipyramidal arrangement. Image b depicts the hybrid orbitals in the same arrangement and each is labeled, “s p superscript three d.”">
            <a:extLst>
              <a:ext uri="{FF2B5EF4-FFF2-40B4-BE49-F238E27FC236}">
                <a16:creationId xmlns:a16="http://schemas.microsoft.com/office/drawing/2014/main" xmlns="" id="{BDBB38DE-B8F8-4205-9976-D6B85DE39487}"/>
              </a:ext>
            </a:extLst>
          </p:cNvPr>
          <p:cNvPicPr>
            <a:picLocks noChangeAspect="1"/>
          </p:cNvPicPr>
          <p:nvPr/>
        </p:nvPicPr>
        <p:blipFill>
          <a:blip r:embed="rId2">
            <a:extLst>
              <a:ext uri="{28A0092B-C50C-407E-A947-70E740481C1C}">
                <a14:useLocalDpi xmlns:a14="http://schemas.microsoft.com/office/drawing/2010/main" val="0"/>
              </a:ext>
            </a:extLst>
          </a:blip>
          <a:srcRect l="-6882" r="-6882"/>
          <a:stretch>
            <a:fillRect/>
          </a:stretch>
        </p:blipFill>
        <p:spPr>
          <a:xfrm>
            <a:off x="457199" y="1122386"/>
            <a:ext cx="8062913" cy="3500071"/>
          </a:xfrm>
          <a:prstGeom prst="rect">
            <a:avLst/>
          </a:prstGeom>
        </p:spPr>
      </p:pic>
      <p:sp>
        <p:nvSpPr>
          <p:cNvPr id="8" name="Figure Number">
            <a:extLst>
              <a:ext uri="{FF2B5EF4-FFF2-40B4-BE49-F238E27FC236}">
                <a16:creationId xmlns:a16="http://schemas.microsoft.com/office/drawing/2014/main" xmlns="" id="{7C32CD1D-7C51-4588-A820-38867758AA69}"/>
              </a:ext>
            </a:extLst>
          </p:cNvPr>
          <p:cNvSpPr>
            <a:spLocks noGrp="1"/>
          </p:cNvSpPr>
          <p:nvPr>
            <p:ph type="title"/>
          </p:nvPr>
        </p:nvSpPr>
        <p:spPr>
          <a:xfrm>
            <a:off x="628650" y="365127"/>
            <a:ext cx="7886700" cy="424583"/>
          </a:xfrm>
        </p:spPr>
        <p:txBody>
          <a:bodyPr/>
          <a:lstStyle/>
          <a:p>
            <a:r>
              <a:rPr lang="en-US" dirty="0"/>
              <a:t>Mynd 8.19</a:t>
            </a:r>
          </a:p>
        </p:txBody>
      </p:sp>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1989449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lang="en-US" sz="1500" dirty="0"/>
              <a:t>(a) Brennisteinshexaflúoríð, SF</a:t>
            </a:r>
            <a:r>
              <a:rPr lang="en-US" sz="1500" baseline="-25000" dirty="0"/>
              <a:t>6</a:t>
            </a:r>
            <a:r>
              <a:rPr lang="en-US" sz="1500" dirty="0"/>
              <a:t>, hefur áttflötungslögun sem krefst </a:t>
            </a:r>
            <a:r>
              <a:rPr lang="en-US" sz="1500" i="1" dirty="0"/>
              <a:t>sp</a:t>
            </a:r>
            <a:r>
              <a:rPr lang="en-US" sz="1500" baseline="30000" dirty="0"/>
              <a:t>3</a:t>
            </a:r>
            <a:r>
              <a:rPr lang="en-US" sz="1500" i="1" dirty="0"/>
              <a:t>d</a:t>
            </a:r>
            <a:r>
              <a:rPr lang="en-US" sz="1500" baseline="30000" dirty="0"/>
              <a:t>2</a:t>
            </a:r>
            <a:r>
              <a:rPr lang="en-US" sz="1500" dirty="0"/>
              <a:t> blöndunar. (b) Svigrúmin sex </a:t>
            </a:r>
            <a:r>
              <a:rPr lang="en-US" sz="1500" i="1" dirty="0"/>
              <a:t>sp</a:t>
            </a:r>
            <a:r>
              <a:rPr lang="en-US" sz="1500" baseline="30000" dirty="0"/>
              <a:t>3</a:t>
            </a:r>
            <a:r>
              <a:rPr lang="en-US" sz="1500" i="1" dirty="0"/>
              <a:t>d</a:t>
            </a:r>
            <a:r>
              <a:rPr lang="en-US" sz="1500" baseline="30000" dirty="0"/>
              <a:t>2</a:t>
            </a:r>
            <a:r>
              <a:rPr lang="en-US" sz="1500" dirty="0"/>
              <a:t> mynda áttflötungslögun umhverfis brennistein. Enn á ný er minni flipi hvers svigrúms ekki sýndur til einföldunar.</a:t>
            </a:r>
          </a:p>
        </p:txBody>
      </p:sp>
      <p:pic>
        <p:nvPicPr>
          <p:cNvPr id="9" name="Figure" descr="Two images are shown and labeled “a” and “b.” Image a depicts a ball-and-stick model in an octahedral arrangement. Image b depicts the hybrid orbitals in the same arrangement and each is labeled, “s p superscript three d superscript two.”">
            <a:extLst>
              <a:ext uri="{FF2B5EF4-FFF2-40B4-BE49-F238E27FC236}">
                <a16:creationId xmlns:a16="http://schemas.microsoft.com/office/drawing/2014/main" xmlns="" id="{68576353-0450-4DAE-BAA0-0F3FEE440799}"/>
              </a:ext>
            </a:extLst>
          </p:cNvPr>
          <p:cNvPicPr>
            <a:picLocks noChangeAspect="1"/>
          </p:cNvPicPr>
          <p:nvPr/>
        </p:nvPicPr>
        <p:blipFill>
          <a:blip r:embed="rId2">
            <a:extLst>
              <a:ext uri="{28A0092B-C50C-407E-A947-70E740481C1C}">
                <a14:useLocalDpi xmlns:a14="http://schemas.microsoft.com/office/drawing/2010/main" val="0"/>
              </a:ext>
            </a:extLst>
          </a:blip>
          <a:srcRect t="2008" b="2008"/>
          <a:stretch>
            <a:fillRect/>
          </a:stretch>
        </p:blipFill>
        <p:spPr>
          <a:xfrm>
            <a:off x="457199" y="1122386"/>
            <a:ext cx="8062913" cy="3500071"/>
          </a:xfrm>
          <a:prstGeom prst="rect">
            <a:avLst/>
          </a:prstGeom>
        </p:spPr>
      </p:pic>
      <p:sp>
        <p:nvSpPr>
          <p:cNvPr id="8" name="Figure Number">
            <a:extLst>
              <a:ext uri="{FF2B5EF4-FFF2-40B4-BE49-F238E27FC236}">
                <a16:creationId xmlns:a16="http://schemas.microsoft.com/office/drawing/2014/main" xmlns="" id="{B024860F-91E5-46A4-A3CF-E5648D8C409E}"/>
              </a:ext>
            </a:extLst>
          </p:cNvPr>
          <p:cNvSpPr>
            <a:spLocks noGrp="1"/>
          </p:cNvSpPr>
          <p:nvPr>
            <p:ph type="title"/>
          </p:nvPr>
        </p:nvSpPr>
        <p:spPr>
          <a:xfrm>
            <a:off x="628650" y="365127"/>
            <a:ext cx="7886700" cy="424583"/>
          </a:xfrm>
        </p:spPr>
        <p:txBody>
          <a:bodyPr/>
          <a:lstStyle/>
          <a:p>
            <a:r>
              <a:rPr lang="en-US" dirty="0"/>
              <a:t>Mynd 8.20</a:t>
            </a:r>
          </a:p>
        </p:txBody>
      </p:sp>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9597531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lang="en-US" dirty="0" sz="2300"/>
              <a:t>Mynd 8.21</a:t>
            </a:r>
          </a:p>
        </p:txBody>
      </p:sp>
      <p:pic>
        <p:nvPicPr>
          <p:cNvPr id="2" name="Figure" descr="A table is shown that is composed of five columns and six rows. The header row contains the phrases, “Regions of electron density,” “Arrangement,” (which has two columns below it), and “Hybridization,” (which has two columns below it). The first column contains the numbers “2,” “3,” “4,” “5,” and “6.” The second column contains images of a line, a triangle, a three sided pyramid, a trigonal bipyramid, and an eight-faced ocatahedron. The third column contains the terms, “Linear,” “Trigonal planar,” “Tetrahedral,” “Trigonal bipyramidal,” and “Octahedral.” The fourth column contains the terms “s p,” “s p superscript 2,” “s p superscript 3,” “s p superscript 3 d,” and “s p superscript 3 d superscript 2.” The last column contains drawings of the molecules beginning with a peanut-shaped structure marked with an angle of “180 degrees.” The second structure is made up of three equal-sized, rounded structures connected at one point with an angle of “120 degrees,” while the third structure is a three-dimensional arrangement of four equal-sized, rounded structures labeled as “109.5 degrees.” The fourth structure is made up of five equal-sized, rounded structures connected at “120 and 90 degrees,” while the fifth structure has six equal-sized, rounded structures connected at “90 degrees.”"/>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2705100" y="1105694"/>
            <a:ext cx="3733800" cy="3495675"/>
          </a:xfrm>
        </p:spPr>
      </p:pic>
      <p:sp>
        <p:nvSpPr>
          <p:cNvPr id="7" name="Figure Legend"/>
          <p:cNvSpPr>
            <a:spLocks noGrp="1"/>
          </p:cNvSpPr>
          <p:nvPr>
            <p:ph idx="13"/>
          </p:nvPr>
        </p:nvSpPr>
        <p:spPr/>
        <p:txBody>
          <a:bodyPr wrap="square">
            <a:normAutofit/>
          </a:bodyPr>
          <a:lstStyle/>
          <a:p>
            <a:pPr>
              <a:spcBef>
                <a:spcPts val="0"/>
              </a:spcBef>
              <a:spcAft>
                <a:spcPts val="0"/>
              </a:spcAft>
            </a:pPr>
            <a:r>
              <a:rPr lang="en-US" sz="1500" dirty="0"/>
              <a:t>Lögun svigrúmasafna er í samræmi við rafeindaparaafstöðuna. Til dæmis er atóm sem er umkringt þremur rafeindaþéttnisvæðum </a:t>
            </a:r>
            <a:r>
              <a:rPr lang="en-US" sz="1500" i="1" dirty="0"/>
              <a:t>sp</a:t>
            </a:r>
            <a:r>
              <a:rPr lang="en-US" sz="1500" baseline="30000" dirty="0"/>
              <a:t>2</a:t>
            </a:r>
            <a:r>
              <a:rPr lang="en-US" sz="1500" dirty="0"/>
              <a:t> blandað, og svigrúmin þrjú </a:t>
            </a:r>
            <a:r>
              <a:rPr lang="en-US" sz="1500" i="1" dirty="0"/>
              <a:t>sp</a:t>
            </a:r>
            <a:r>
              <a:rPr lang="en-US" sz="1500" baseline="30000" dirty="0"/>
              <a:t>2</a:t>
            </a:r>
            <a:r>
              <a:rPr lang="en-US" sz="1500" dirty="0"/>
              <a:t> raðast í </a:t>
            </a:r>
            <a:r>
              <a:rPr lang="is-IS" sz="1500" dirty="0"/>
              <a:t>þríhyrnt flatt mynstur.</a:t>
            </a:r>
            <a:endParaRPr lang="en-US" sz="1600" dirty="0"/>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5757602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Figure" descr="Three Lewis structures are shown. The left structure shows an oxygen atom with two lone pairs of electrons single bonded to two hydrogen atoms. The middle structure is made up of a sulfur atom with two lone pairs of electrons single bonded to two hydrogen atoms. The right structure is made up of a tellurium atom with two lone pairs of electrons single bonded to two hydrogen atoms. From left to right, the bond angles of each molecule decrease."/>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628650" y="1836342"/>
            <a:ext cx="7886700" cy="2034378"/>
          </a:xfrm>
        </p:spPr>
      </p:pic>
      <p:sp>
        <p:nvSpPr>
          <p:cNvPr id="7" name="Figure Legend" hidden="1"/>
          <p:cNvSpPr>
            <a:spLocks noGrp="1"/>
          </p:cNvSpPr>
          <p:nvPr>
            <p:ph idx="13"/>
          </p:nvPr>
        </p:nvSpPr>
        <p:spPr/>
        <p:txBody>
          <a:bodyPr>
            <a:normAutofit/>
          </a:bodyPr>
          <a:lstStyle/>
          <a:p>
            <a:endParaRPr lang="en-US" sz="1600" dirty="0"/>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669509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ext cx="5715000" cy="420624"/>
          </a:xfrm>
        </p:spPr>
        <p:txBody>
          <a:bodyPr wrap="none">
            <a:normAutofit/>
          </a:bodyPr>
          <a:lstStyle/>
          <a:p>
            <a:r>
              <a:rPr lang="en-US" dirty="0" sz="2300"/>
              <a:t>Dæmi 8.2</a:t>
            </a:r>
          </a:p>
        </p:txBody>
      </p:sp>
      <p:pic>
        <p:nvPicPr>
          <p:cNvPr id="2" name="Figure" descr="A structure is shown in which a sulfur atom is bonded to four oxygen atoms in a tetrahedral arrangement. Two of the oxygen atoms have a negative charge."/>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1571625" y="1100931"/>
            <a:ext cx="6000750" cy="3505200"/>
          </a:xfrm>
        </p:spPr>
      </p:pic>
      <p:sp>
        <p:nvSpPr>
          <p:cNvPr id="7" name="Figure Legend" hidden="1"/>
          <p:cNvSpPr>
            <a:spLocks noGrp="1"/>
          </p:cNvSpPr>
          <p:nvPr>
            <p:ph idx="13"/>
          </p:nvPr>
        </p:nvSpPr>
        <p:spPr/>
        <p:txBody>
          <a:bodyPr>
            <a:normAutofit/>
          </a:bodyPr>
          <a:lstStyle/>
          <a:p>
            <a:endParaRPr lang="en-US" sz="1600" dirty="0"/>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2099786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ext cx="5715000" cy="420624"/>
          </a:xfrm>
        </p:spPr>
        <p:txBody>
          <a:bodyPr wrap="none">
            <a:normAutofit/>
          </a:bodyPr>
          <a:lstStyle/>
          <a:p>
            <a:r>
              <a:rPr lang="en-US" dirty="0" sz="2300"/>
              <a:t>Dæmi 8.2</a:t>
            </a:r>
          </a:p>
        </p:txBody>
      </p:sp>
      <p:sp>
        <p:nvSpPr>
          <p:cNvPr id="7" name="Figure Legend" hidden="1"/>
          <p:cNvSpPr>
            <a:spLocks noGrp="1"/>
          </p:cNvSpPr>
          <p:nvPr>
            <p:ph idx="13"/>
          </p:nvPr>
        </p:nvSpPr>
        <p:spPr/>
        <p:txBody>
          <a:bodyPr>
            <a:normAutofit/>
          </a:bodyPr>
          <a:lstStyle/>
          <a:p>
            <a:endParaRPr lang="en-US" sz="1600" dirty="0"/>
          </a:p>
        </p:txBody>
      </p:sp>
      <p:pic>
        <p:nvPicPr>
          <p:cNvPr id="8" name="Figure" descr="A Lewis structure is shown in which four fluorine atoms are each attached to one sulfur atom. Two of the attached fluorine atoms are vertically attached up and down, while two are attached into and out of the page to the right. The sulfur also has one lone pair of electrons attached to the left of the structure."/>
          <p:cNvPicPr>
            <a:picLocks noChangeAspect="1"/>
          </p:cNvPicPr>
          <p:nvPr/>
        </p:nvPicPr>
        <p:blipFill>
          <a:blip r:embed="rId2">
            <a:extLst>
              <a:ext uri="{28A0092B-C50C-407E-A947-70E740481C1C}">
                <a14:useLocalDpi xmlns:a14="http://schemas.microsoft.com/office/drawing/2010/main" val="0"/>
              </a:ext>
            </a:extLst>
          </a:blip>
          <a:srcRect l="-1035" r="-1035"/>
          <a:stretch>
            <a:fillRect/>
          </a:stretch>
        </p:blipFill>
        <p:spPr>
          <a:xfrm>
            <a:off x="457199" y="1131350"/>
            <a:ext cx="8062913" cy="3500071"/>
          </a:xfrm>
          <a:prstGeom prst="rect">
            <a:avLst/>
          </a:prstGeom>
        </p:spPr>
      </p:pic>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00837592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ext cx="5715000" cy="420624"/>
          </a:xfrm>
        </p:spPr>
        <p:txBody>
          <a:bodyPr wrap="none">
            <a:normAutofit/>
          </a:bodyPr>
          <a:lstStyle/>
          <a:p>
            <a:r>
              <a:rPr lang="en-US" dirty="0" sz="2300"/>
              <a:t>Dæmi 8.3</a:t>
            </a:r>
          </a:p>
        </p:txBody>
      </p:sp>
      <p:sp>
        <p:nvSpPr>
          <p:cNvPr id="7" name="Figure Legend" hidden="1"/>
          <p:cNvSpPr>
            <a:spLocks noGrp="1"/>
          </p:cNvSpPr>
          <p:nvPr>
            <p:ph idx="13"/>
          </p:nvPr>
        </p:nvSpPr>
        <p:spPr/>
        <p:txBody>
          <a:bodyPr>
            <a:normAutofit/>
          </a:bodyPr>
          <a:lstStyle/>
          <a:p>
            <a:endParaRPr lang="en-US" sz="1600" dirty="0"/>
          </a:p>
        </p:txBody>
      </p:sp>
      <p:pic>
        <p:nvPicPr>
          <p:cNvPr id="8" name="Figure" descr="A Lewis structure is shown in which a carbon atom is double bonded to an oxygen atom that has two lone pairs of electrons. The carbon atom forms single bonds to two nitrogen atoms. Each nitrogen is single bonded to two hydrogen atoms, and each nitrogen atoms has one lone pair of electrons."/>
          <p:cNvPicPr>
            <a:picLocks noChangeAspect="1"/>
          </p:cNvPicPr>
          <p:nvPr/>
        </p:nvPicPr>
        <p:blipFill>
          <a:blip r:embed="rId2">
            <a:extLst>
              <a:ext uri="{28A0092B-C50C-407E-A947-70E740481C1C}">
                <a14:useLocalDpi xmlns:a14="http://schemas.microsoft.com/office/drawing/2010/main" val="0"/>
              </a:ext>
            </a:extLst>
          </a:blip>
          <a:srcRect l="-5996" r="-5996"/>
          <a:stretch>
            <a:fillRect/>
          </a:stretch>
        </p:blipFill>
        <p:spPr>
          <a:xfrm>
            <a:off x="457199" y="1122386"/>
            <a:ext cx="8062913" cy="3500071"/>
          </a:xfrm>
          <a:prstGeom prst="rect">
            <a:avLst/>
          </a:prstGeom>
        </p:spPr>
      </p:pic>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1472812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ext cx="5715000" cy="420624"/>
          </a:xfrm>
        </p:spPr>
        <p:txBody>
          <a:bodyPr wrap="none">
            <a:normAutofit/>
          </a:bodyPr>
          <a:lstStyle/>
          <a:p>
            <a:r>
              <a:rPr lang="en-US" dirty="0" sz="2300"/>
              <a:t>Dæmi 8.3</a:t>
            </a:r>
          </a:p>
        </p:txBody>
      </p:sp>
      <p:sp>
        <p:nvSpPr>
          <p:cNvPr id="7" name="Figure Legend" hidden="1"/>
          <p:cNvSpPr>
            <a:spLocks noGrp="1"/>
          </p:cNvSpPr>
          <p:nvPr>
            <p:ph idx="13"/>
          </p:nvPr>
        </p:nvSpPr>
        <p:spPr/>
        <p:txBody>
          <a:bodyPr>
            <a:normAutofit/>
          </a:bodyPr>
          <a:lstStyle/>
          <a:p>
            <a:endParaRPr lang="en-US" sz="1600" dirty="0"/>
          </a:p>
        </p:txBody>
      </p:sp>
      <p:pic>
        <p:nvPicPr>
          <p:cNvPr id="8" name="Figure" descr="A Lewis structure is shown in which a carbon atom is double bonded to an oxygen atom that has two lone pairs of electrons and single bonded to another oxygen atom that is single boned to a hydrogen atom. This second oxygen atom has two lone pairs of electrons. The carbon is also single bonded to a carbon atom that is single bonded to three hydrogen atoms."/>
          <p:cNvPicPr>
            <a:picLocks noChangeAspect="1"/>
          </p:cNvPicPr>
          <p:nvPr/>
        </p:nvPicPr>
        <p:blipFill>
          <a:blip r:embed="rId2">
            <a:extLst>
              <a:ext uri="{28A0092B-C50C-407E-A947-70E740481C1C}">
                <a14:useLocalDpi xmlns:a14="http://schemas.microsoft.com/office/drawing/2010/main" val="0"/>
              </a:ext>
            </a:extLst>
          </a:blip>
          <a:srcRect l="-10958" r="-10958"/>
          <a:stretch>
            <a:fillRect/>
          </a:stretch>
        </p:blipFill>
        <p:spPr>
          <a:xfrm>
            <a:off x="457199" y="1122386"/>
            <a:ext cx="8062913" cy="3500071"/>
          </a:xfrm>
          <a:prstGeom prst="rect">
            <a:avLst/>
          </a:prstGeom>
        </p:spPr>
      </p:pic>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78383080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Markmið kaflans</a:t>
            </a:r>
          </a:p>
        </p:txBody>
      </p:sp>
      <p:sp>
        <p:nvSpPr>
          <p:cNvPr id="3" name="Content Placeholder 2"/>
          <p:cNvSpPr>
            <a:spLocks noGrp="1"/>
          </p:cNvSpPr>
          <p:nvPr>
            <p:ph idx="1"/>
          </p:nvPr>
        </p:nvSpPr>
        <p:spPr/>
        <p:txBody>
          <a:bodyPr/>
          <a:lstStyle/>
          <a:p>
            <a:r>
              <a:rPr lang="en-US" dirty="0"/>
              <a:t>8.3 Fjöltengi</a:t>
            </a:r>
          </a:p>
          <a:p>
            <a:pPr lvl="1"/>
            <a:r>
              <a:rPr lang="en-US" dirty="0"/>
              <a:t>Lýsa fjöltengjum samgildra tengja út frá skörun atómsvigrúma</a:t>
            </a:r>
          </a:p>
          <a:p>
            <a:pPr lvl="1"/>
            <a:r>
              <a:rPr lang="en-US" dirty="0"/>
              <a:t>Tengja hugtakið hermun við π-tengi og afstaðbundnar rafeindir</a:t>
            </a:r>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0546601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Einföld, tvöföld og þreföld tengi</a:t>
            </a:r>
          </a:p>
        </p:txBody>
      </p:sp>
      <p:sp>
        <p:nvSpPr>
          <p:cNvPr id="3" name="Content Placeholder 2"/>
          <p:cNvSpPr>
            <a:spLocks noGrp="1"/>
          </p:cNvSpPr>
          <p:nvPr>
            <p:ph idx="1"/>
          </p:nvPr>
        </p:nvSpPr>
        <p:spPr>
          <a:xfrm>
            <a:off x="628650" y="955965"/>
            <a:ext cx="7886700" cy="5115226"/>
          </a:xfrm>
        </p:spPr>
        <p:txBody>
          <a:bodyPr>
            <a:normAutofit/>
          </a:bodyPr>
          <a:lstStyle/>
          <a:p>
            <a:r>
              <a:rPr lang="en-US" altLang="en-US" dirty="0">
                <a:ea typeface="Osaka" charset="-128"/>
              </a:rPr>
              <a:t>Einföld tengi myndast við beina skörun tveggja svigrúma, </a:t>
            </a:r>
            <a:r>
              <a:rPr lang="en-US" altLang="en-US" i="1" dirty="0">
                <a:ea typeface="Osaka" charset="-128"/>
              </a:rPr>
              <a:t>p </a:t>
            </a:r>
            <a:r>
              <a:rPr lang="en-US" altLang="en-US" dirty="0">
                <a:ea typeface="Osaka" charset="-128"/>
              </a:rPr>
              <a:t>svigrúma eða </a:t>
            </a:r>
            <a:r>
              <a:rPr lang="en-US" altLang="en-US" i="1" dirty="0">
                <a:ea typeface="Osaka" charset="-128"/>
              </a:rPr>
              <a:t>s</a:t>
            </a:r>
            <a:r>
              <a:rPr lang="en-US" altLang="en-US" dirty="0">
                <a:ea typeface="Osaka" charset="-128"/>
              </a:rPr>
              <a:t> svigrúma. </a:t>
            </a:r>
          </a:p>
          <a:p>
            <a:pPr lvl="1"/>
            <a:r>
              <a:rPr lang="en-US" altLang="en-US" dirty="0">
                <a:ea typeface="Osaka" charset="-128"/>
              </a:rPr>
              <a:t>Þau kallast sigma-tengi (</a:t>
            </a:r>
            <a:r>
              <a:rPr lang="en-US" altLang="en-US" dirty="0">
                <a:latin typeface="Symbol" charset="2"/>
                <a:ea typeface="Osaka" charset="-128"/>
              </a:rPr>
              <a:t>s</a:t>
            </a:r>
            <a:r>
              <a:rPr lang="en-US" altLang="en-US" dirty="0">
                <a:ea typeface="Osaka" charset="-128"/>
              </a:rPr>
              <a:t>). </a:t>
            </a:r>
          </a:p>
          <a:p>
            <a:pPr>
              <a:buNone/>
            </a:pPr>
            <a:endParaRPr lang="en-US" altLang="en-US" b="1" dirty="0">
              <a:ea typeface="Osaka" charset="-128"/>
            </a:endParaRPr>
          </a:p>
          <a:p>
            <a:r>
              <a:rPr lang="en-US" altLang="en-US" dirty="0">
                <a:ea typeface="Osaka" charset="-128"/>
              </a:rPr>
              <a:t>Viðbótarrafeindirnar sem deilt er í fjöltengi verða ekki til vegna beinnar skörunar svigrúma, heldur eru þær </a:t>
            </a:r>
            <a:r>
              <a:rPr lang="en-US" altLang="en-US" i="1" dirty="0">
                <a:ea typeface="Osaka" charset="-128"/>
              </a:rPr>
              <a:t>afleiðing hliðlægrar skörunar tveggja venjulegra </a:t>
            </a:r>
            <a:r>
              <a:rPr lang="ja-JP" altLang="en-US" i="1" dirty="0">
                <a:ea typeface="Osaka" charset="-128"/>
              </a:rPr>
              <a:t>“</a:t>
            </a:r>
            <a:r>
              <a:rPr lang="en-US" altLang="ja-JP" i="1" dirty="0">
                <a:ea typeface="Osaka" charset="-128"/>
              </a:rPr>
              <a:t>p</a:t>
            </a:r>
            <a:r>
              <a:rPr lang="ja-JP" altLang="en-US" i="1" dirty="0">
                <a:ea typeface="Osaka" charset="-128"/>
              </a:rPr>
              <a:t>”</a:t>
            </a:r>
            <a:r>
              <a:rPr lang="en-US" altLang="ja-JP" i="1" dirty="0">
                <a:ea typeface="Osaka" charset="-128"/>
              </a:rPr>
              <a:t> atómsvigrúma</a:t>
            </a:r>
            <a:r>
              <a:rPr lang="en-US" altLang="ja-JP" dirty="0">
                <a:ea typeface="Osaka" charset="-128"/>
              </a:rPr>
              <a:t>.</a:t>
            </a:r>
            <a:r>
              <a:rPr lang="en-US" altLang="ja-JP" b="1" dirty="0">
                <a:ea typeface="Osaka" charset="-128"/>
              </a:rPr>
              <a:t> </a:t>
            </a:r>
          </a:p>
          <a:p>
            <a:pPr lvl="1"/>
            <a:r>
              <a:rPr lang="en-US" altLang="en-US" dirty="0">
                <a:ea typeface="Osaka" charset="-128"/>
              </a:rPr>
              <a:t>Þau kallast pí-tengi (</a:t>
            </a:r>
            <a:r>
              <a:rPr lang="en-US" altLang="en-US" dirty="0">
                <a:latin typeface="Symbol" charset="2"/>
                <a:ea typeface="Osaka" charset="-128"/>
              </a:rPr>
              <a:t>p</a:t>
            </a:r>
            <a:r>
              <a:rPr lang="en-US" altLang="en-US" dirty="0">
                <a:ea typeface="Osaka" charset="-128"/>
              </a:rPr>
              <a:t>). </a:t>
            </a:r>
          </a:p>
          <a:p>
            <a:pPr lvl="1">
              <a:buNone/>
            </a:pPr>
            <a:endParaRPr lang="en-US" altLang="en-US" b="1" dirty="0">
              <a:ea typeface="Osaka" charset="-128"/>
            </a:endParaRPr>
          </a:p>
          <a:p>
            <a:r>
              <a:rPr lang="en-US" altLang="en-US" b="1" dirty="0">
                <a:ea typeface="Osaka" charset="-128"/>
              </a:rPr>
              <a:t> Eintengi = 1 sigma-tengi </a:t>
            </a:r>
          </a:p>
          <a:p>
            <a:r>
              <a:rPr lang="en-US" altLang="en-US" b="1" dirty="0">
                <a:ea typeface="Osaka" charset="-128"/>
              </a:rPr>
              <a:t> Tvítengi = 1 sigma-tengi, 1 pí-tengi</a:t>
            </a:r>
          </a:p>
          <a:p>
            <a:r>
              <a:rPr lang="en-US" altLang="en-US" b="1" dirty="0">
                <a:ea typeface="Osaka" charset="-128"/>
              </a:rPr>
              <a:t> Þrítengi = 1 sigma-tengi, 2 pí-tengi</a:t>
            </a:r>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97795229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Tvöföld og þreföld tengi</a:t>
            </a:r>
          </a:p>
        </p:txBody>
      </p:sp>
      <p:sp>
        <p:nvSpPr>
          <p:cNvPr id="3" name="Content Placeholder 2"/>
          <p:cNvSpPr>
            <a:spLocks noGrp="1"/>
          </p:cNvSpPr>
          <p:nvPr>
            <p:ph idx="1"/>
          </p:nvPr>
        </p:nvSpPr>
        <p:spPr/>
        <p:txBody>
          <a:bodyPr/>
          <a:lstStyle/>
          <a:p>
            <a:r>
              <a:rPr lang="en-US" altLang="en-US" dirty="0"/>
              <a:t>Til að ákvarða blöndun í sameindum með fjöltengjum skaltu hafa í huga að hvert tvöfalt eða þrefalt tengi telst eitt rafeindaþéttnisvæði. </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07311045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igure Legend" hidden="1"/>
          <p:cNvSpPr>
            <a:spLocks noGrp="1"/>
          </p:cNvSpPr>
          <p:nvPr>
            <p:ph idx="13"/>
          </p:nvPr>
        </p:nvSpPr>
        <p:spPr/>
        <p:txBody>
          <a:bodyPr>
            <a:normAutofit/>
          </a:bodyPr>
          <a:lstStyle/>
          <a:p>
            <a:endParaRPr lang="en-US" sz="1600" dirty="0"/>
          </a:p>
        </p:txBody>
      </p:sp>
      <p:pic>
        <p:nvPicPr>
          <p:cNvPr id="8" name="Figure" descr="A Lewis structure is shown in which two carbon atoms are bonded together by a double bond. Each carbon atom is bonded to two hydrogen atoms by a single bond."/>
          <p:cNvPicPr>
            <a:picLocks noChangeAspect="1"/>
          </p:cNvPicPr>
          <p:nvPr/>
        </p:nvPicPr>
        <p:blipFill>
          <a:blip r:embed="rId2">
            <a:extLst>
              <a:ext uri="{28A0092B-C50C-407E-A947-70E740481C1C}">
                <a14:useLocalDpi xmlns:a14="http://schemas.microsoft.com/office/drawing/2010/main" val="0"/>
              </a:ext>
            </a:extLst>
          </a:blip>
          <a:srcRect t="-749" b="-749"/>
          <a:stretch>
            <a:fillRect/>
          </a:stretch>
        </p:blipFill>
        <p:spPr>
          <a:xfrm>
            <a:off x="1180214" y="1574710"/>
            <a:ext cx="7020921" cy="3047747"/>
          </a:xfrm>
          <a:prstGeom prst="rect">
            <a:avLst/>
          </a:prstGeom>
        </p:spPr>
      </p:pic>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87296150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lang="en-US" dirty="0" sz="2300"/>
              <a:t>Mynd 8.22</a:t>
            </a:r>
          </a:p>
        </p:txBody>
      </p:sp>
      <p:pic>
        <p:nvPicPr>
          <p:cNvPr id="2" name="Figure" descr="A diagram is shown in two parts, connected by a right facing arrow labeled, “Hybridization.” The left diagram shows an up-facing arrow labeled, “E.” To the lower right of the arrow is a short, horizontal line labeled, “2 s,” that has two vertical half-arrows facing up and down on it. To the upper right of the arrow are a series of three short, horizontal lines labeled, “2 p.” Above both sets of lines is the phrase, “Orbitals in an isolated C atom.” Two of the lines have vertical, up-facing arrows drawn on them. The right side of the diagram shows three short, horizontal lines placed halfway up the space and each labeled, “s p superscript 2.” An upward-facing half arrow is drawn vertically on each line. Above these lines is one other short, horizontal line, labeled, “p.” Above both sets of lines is the phrase, “Orbitals in the s p superscript 2 hybridized C atom in C subscript 2 H subscript 4.”"/>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628650" y="1631975"/>
            <a:ext cx="7886700" cy="2443112"/>
          </a:xfrm>
        </p:spPr>
      </p:pic>
      <p:sp>
        <p:nvSpPr>
          <p:cNvPr id="7" name="Figure Legend"/>
          <p:cNvSpPr>
            <a:spLocks noGrp="1"/>
          </p:cNvSpPr>
          <p:nvPr>
            <p:ph idx="13"/>
          </p:nvPr>
        </p:nvSpPr>
        <p:spPr/>
        <p:txBody>
          <a:bodyPr wrap="square">
            <a:normAutofit/>
          </a:bodyPr>
          <a:lstStyle/>
          <a:p>
            <a:pPr>
              <a:spcBef>
                <a:spcPts val="0"/>
              </a:spcBef>
              <a:spcAft>
                <a:spcPts val="0"/>
              </a:spcAft>
            </a:pPr>
            <a:r>
              <a:rPr lang="en-US" sz="1500" dirty="0"/>
              <a:t>Í </a:t>
            </a:r>
            <a:r>
              <a:rPr lang="en-US" sz="1500" dirty="0" err="1"/>
              <a:t>eteni</a:t>
            </a:r>
            <a:r>
              <a:rPr lang="en-US" sz="1500" dirty="0"/>
              <a:t>, er hvert kolefnisatóm </a:t>
            </a:r>
            <a:r>
              <a:rPr lang="en-US" sz="1500" i="1" dirty="0"/>
              <a:t>sp</a:t>
            </a:r>
            <a:r>
              <a:rPr lang="en-US" sz="1500" baseline="30000" dirty="0"/>
              <a:t>2</a:t>
            </a:r>
            <a:r>
              <a:rPr lang="en-US" sz="1500" dirty="0"/>
              <a:t> svigrönduð og </a:t>
            </a:r>
            <a:r>
              <a:rPr lang="en-US" sz="1500" i="1" dirty="0"/>
              <a:t>sp</a:t>
            </a:r>
            <a:r>
              <a:rPr lang="en-US" sz="1500" baseline="30000" dirty="0"/>
              <a:t>2</a:t>
            </a:r>
            <a:r>
              <a:rPr lang="en-US" sz="1500" dirty="0"/>
              <a:t> svigrúmin og </a:t>
            </a:r>
            <a:r>
              <a:rPr lang="en-US" sz="1500" i="1" dirty="0"/>
              <a:t>p </a:t>
            </a:r>
            <a:r>
              <a:rPr lang="en-US" sz="1500" dirty="0"/>
              <a:t>svigrúmið eru setin stökum rafeindum. Svigrúmin sem myndast við svigröndun skarast og mynda </a:t>
            </a:r>
            <a:r>
              <a:rPr lang="en-US" sz="1500" dirty="0" err="1"/>
              <a:t>σ</a:t>
            </a:r>
            <a:r>
              <a:rPr lang="en-US" sz="1500" dirty="0"/>
              <a:t> tengi, en </a:t>
            </a:r>
            <a:r>
              <a:rPr lang="en-US" sz="1500" i="1" dirty="0"/>
              <a:t>p </a:t>
            </a:r>
            <a:r>
              <a:rPr lang="en-US" sz="1500" dirty="0"/>
              <a:t>svigrúmin á hvoru kolefnisatómi skarast og mynda π-</a:t>
            </a:r>
            <a:r>
              <a:rPr lang="nl-NL" sz="1500" dirty="0"/>
              <a:t>tengi.</a:t>
            </a:r>
            <a:endParaRPr lang="en-US" sz="1600" dirty="0"/>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78189051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lang="en-US" dirty="0" sz="2300"/>
              <a:t>Mynd 8.23</a:t>
            </a:r>
          </a:p>
        </p:txBody>
      </p:sp>
      <p:pic>
        <p:nvPicPr>
          <p:cNvPr id="2" name="Figure" descr="Two diagrams are shown labeled, “a” and “b.” Diagram a shows two carbon atoms with three purple balloon-like orbitals arranged in a plane around them and two red balloon-like orbitals arranged vertically and perpendicularly to the plane. There is an overlap of two of the purple orbitals in between the two carbon atoms, and the other four purple orbitals that face the outside of the molecule are shown interacting with spherical blue orbitals from four hydrogen atoms. Diagram b depicts a similar image to diagram a, but the red, vertical orbitals are interacting above and below the plane of the molecule to form two areas labeled, “One pi bond.”"/>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628650" y="1595019"/>
            <a:ext cx="7886700" cy="2525989"/>
          </a:xfrm>
        </p:spPr>
      </p:pic>
      <p:sp>
        <p:nvSpPr>
          <p:cNvPr id="7" name="Figure Legend"/>
          <p:cNvSpPr>
            <a:spLocks noGrp="1"/>
          </p:cNvSpPr>
          <p:nvPr>
            <p:ph idx="13"/>
          </p:nvPr>
        </p:nvSpPr>
        <p:spPr/>
        <p:txBody>
          <a:bodyPr wrap="square">
            <a:normAutofit/>
          </a:bodyPr>
          <a:lstStyle/>
          <a:p>
            <a:pPr>
              <a:spcBef>
                <a:spcPts val="0"/>
              </a:spcBef>
              <a:spcAft>
                <a:spcPts val="0"/>
              </a:spcAft>
            </a:pPr>
            <a:r>
              <a:rPr lang="en-US" sz="1400" dirty="0"/>
              <a:t>Í </a:t>
            </a:r>
            <a:r>
              <a:rPr lang="en-US" sz="1400" dirty="0" err="1"/>
              <a:t>etensameindinni</a:t>
            </a:r>
            <a:r>
              <a:rPr lang="en-US" sz="1400" dirty="0"/>
              <a:t>, C</a:t>
            </a:r>
            <a:r>
              <a:rPr lang="en-US" sz="1400" baseline="-25000" dirty="0"/>
              <a:t>2</a:t>
            </a:r>
            <a:r>
              <a:rPr lang="en-US" sz="1400" dirty="0"/>
              <a:t>H</a:t>
            </a:r>
            <a:r>
              <a:rPr lang="en-US" sz="1400" baseline="-25000" dirty="0"/>
              <a:t>4</a:t>
            </a:r>
            <a:r>
              <a:rPr lang="en-US" sz="1400" dirty="0"/>
              <a:t>, eru (a) fimm </a:t>
            </a:r>
            <a:r>
              <a:rPr lang="en-US" sz="1400" dirty="0" err="1"/>
              <a:t>σ</a:t>
            </a:r>
            <a:r>
              <a:rPr lang="en-US" sz="1400" dirty="0"/>
              <a:t> tengi, sýnd með fjólubláu. Eitt C–C </a:t>
            </a:r>
            <a:r>
              <a:rPr lang="en-US" sz="1400" dirty="0" err="1"/>
              <a:t>σ</a:t>
            </a:r>
            <a:r>
              <a:rPr lang="en-US" sz="1400" dirty="0"/>
              <a:t> tengi myndast við skörun </a:t>
            </a:r>
            <a:r>
              <a:rPr lang="en-US" sz="1400" i="1" dirty="0"/>
              <a:t>sp</a:t>
            </a:r>
            <a:r>
              <a:rPr lang="en-US" sz="1400" baseline="30000" dirty="0"/>
              <a:t>2</a:t>
            </a:r>
            <a:r>
              <a:rPr lang="en-US" sz="1400" dirty="0"/>
              <a:t> svigrandaðs svigrúms á kolefnisatóminu við eitt </a:t>
            </a:r>
            <a:r>
              <a:rPr lang="en-US" sz="1400" i="1" dirty="0"/>
              <a:t>sp</a:t>
            </a:r>
            <a:r>
              <a:rPr lang="en-US" sz="1400" baseline="30000" dirty="0"/>
              <a:t>2</a:t>
            </a:r>
            <a:r>
              <a:rPr lang="en-US" sz="1400" dirty="0"/>
              <a:t> svigrandað svigrúm á hinu kolefnisatóminu. Fjögur C–H tengi myndast við skörun milli </a:t>
            </a:r>
            <a:r>
              <a:rPr lang="en-US" sz="1400" i="1" dirty="0"/>
              <a:t>sp</a:t>
            </a:r>
            <a:r>
              <a:rPr lang="en-US" sz="1400" baseline="30000" dirty="0"/>
              <a:t>2</a:t>
            </a:r>
            <a:r>
              <a:rPr lang="en-US" sz="1400" dirty="0"/>
              <a:t> svigrúmanna og </a:t>
            </a:r>
            <a:r>
              <a:rPr lang="en-US" sz="1400" i="1" dirty="0"/>
              <a:t>s </a:t>
            </a:r>
            <a:r>
              <a:rPr lang="en-US" sz="1400" dirty="0"/>
              <a:t>svigrúma á vetnisatómunum. (b) π-tengið myndast við hliðarskörun tveggja </a:t>
            </a:r>
            <a:r>
              <a:rPr lang="en-US" sz="1400" dirty="0" err="1"/>
              <a:t>ósvigrandaðra</a:t>
            </a:r>
            <a:r>
              <a:rPr lang="en-US" sz="1400" dirty="0"/>
              <a:t> </a:t>
            </a:r>
            <a:r>
              <a:rPr lang="en-US" sz="1400" i="1" dirty="0"/>
              <a:t>p </a:t>
            </a:r>
            <a:r>
              <a:rPr lang="en-US" sz="1400" dirty="0"/>
              <a:t>svigrúma í kolefnisatómunum tveimur, sem sýnd eru með rauðu. Tveir flipar π-tengisins eru fyrir ofan og neðan plan </a:t>
            </a:r>
            <a:r>
              <a:rPr lang="en-US" sz="1400" dirty="0" err="1"/>
              <a:t>σ</a:t>
            </a:r>
            <a:r>
              <a:rPr lang="en-US" sz="1400" dirty="0"/>
              <a:t> kerfisins.</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22015319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Tvítengi</a:t>
            </a:r>
          </a:p>
        </p:txBody>
      </p:sp>
      <p:sp>
        <p:nvSpPr>
          <p:cNvPr id="3" name="Content Placeholder 2"/>
          <p:cNvSpPr>
            <a:spLocks noGrp="1"/>
          </p:cNvSpPr>
          <p:nvPr>
            <p:ph idx="1"/>
          </p:nvPr>
        </p:nvSpPr>
        <p:spPr/>
        <p:txBody>
          <a:bodyPr/>
          <a:lstStyle/>
          <a:p>
            <a:r>
              <a:rPr lang="en-US" altLang="en-US" dirty="0"/>
              <a:t>π-tengið myndast við hliðarskörun tveggja </a:t>
            </a:r>
            <a:r>
              <a:rPr lang="en-US" altLang="en-US" dirty="0" err="1"/>
              <a:t>ósvigrandaðra</a:t>
            </a:r>
            <a:r>
              <a:rPr lang="en-US" altLang="en-US" dirty="0"/>
              <a:t> </a:t>
            </a:r>
            <a:r>
              <a:rPr lang="en-US" altLang="en-US" i="1" dirty="0"/>
              <a:t>p </a:t>
            </a:r>
            <a:r>
              <a:rPr lang="en-US" altLang="en-US" dirty="0"/>
              <a:t>svigrúma í kolefnisatómunum tveimur, sem sýnd eru með rauðu á mynd 8.23. Tveir flipar π-tengisins eru fyrir ofan og neðan plan σ-kerfisins.</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33665929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628650" y="365127"/>
            <a:ext cx="5715000" cy="424583"/>
          </a:xfrm>
        </p:spPr>
        <p:txBody>
          <a:bodyPr wrap="none">
            <a:normAutofit/>
          </a:bodyPr>
          <a:lstStyle/>
          <a:p>
            <a:r>
              <a:rPr lang="en-US" dirty="0" sz="2300"/>
              <a:t>Mynd 8.24</a:t>
            </a:r>
          </a:p>
        </p:txBody>
      </p:sp>
      <p:pic>
        <p:nvPicPr>
          <p:cNvPr id="2" name="Figure" descr="A diagram of a carbon atom with two balloon-like purple orbitals labeled, “sp” arranged in a linear fashion around it is shown. Four red balloon-like orbitals are aligned in pairs in the y and z axes around the carbon and are labeled, “unhybridized p orbital,” and, “Second unhybridized p orbital.”"/>
          <p:cNvPicPr>
            <a:picLocks noGrp="1" noChangeAspect="1"/>
          </p:cNvPicPr>
          <p:nvPr>
            <p:ph idx="1"/>
          </p:nvPr>
        </p:nvPicPr>
        <p:blipFill>
          <a:blip r:embed="rId3">
            <a:extLst>
              <a:ext uri="{28A0092B-C50C-407E-A947-70E740481C1C}">
                <a14:useLocalDpi xmlns:a14="http://schemas.microsoft.com/office/drawing/2010/main" val="0"/>
              </a:ext>
            </a:extLst>
          </a:blip>
          <a:srcRect l="-5287" r="-5287"/>
          <a:stretch>
            <a:fillRect/>
          </a:stretch>
        </p:blipFill>
        <p:spPr>
          <a:xfrm>
            <a:off x="141049" y="1055274"/>
            <a:ext cx="8062913" cy="3500071"/>
          </a:xfrm>
        </p:spPr>
      </p:pic>
      <p:sp>
        <p:nvSpPr>
          <p:cNvPr id="7" name="Figure Legend"/>
          <p:cNvSpPr>
            <a:spLocks noGrp="1"/>
          </p:cNvSpPr>
          <p:nvPr>
            <p:ph idx="13"/>
          </p:nvPr>
        </p:nvSpPr>
        <p:spPr/>
        <p:txBody>
          <a:bodyPr>
            <a:normAutofit/>
          </a:bodyPr>
          <a:lstStyle/>
          <a:p>
            <a:r>
              <a:rPr lang="en-US" sz="1600" dirty="0"/>
              <a:t>Skýringarmynd af tveimur línulegum </a:t>
            </a:r>
            <a:r>
              <a:rPr lang="en-US" sz="1600" i="1" dirty="0" err="1"/>
              <a:t>sp</a:t>
            </a:r>
            <a:r>
              <a:rPr lang="en-US" sz="1600" i="1" dirty="0"/>
              <a:t> </a:t>
            </a:r>
            <a:r>
              <a:rPr lang="en-US" sz="1600" dirty="0"/>
              <a:t>svigrönduðum svigrúmum kolefnisatóms, sem liggja í beinni línu, og tveimur </a:t>
            </a:r>
            <a:r>
              <a:rPr lang="en-US" sz="1600" dirty="0" err="1"/>
              <a:t>ósvigrönduðum</a:t>
            </a:r>
            <a:r>
              <a:rPr lang="en-US" sz="1600" dirty="0"/>
              <a:t> </a:t>
            </a:r>
            <a:r>
              <a:rPr lang="en-US" sz="1600" i="1" dirty="0"/>
              <a:t>p </a:t>
            </a:r>
            <a:r>
              <a:rPr lang="en-US" sz="1600" dirty="0"/>
              <a:t>svigrúmum sem standa hornrétt hvert á annað.</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51527389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lang="en-US" sz="1400" dirty="0"/>
              <a:t>(a) Í asetýlensameindinni, C</a:t>
            </a:r>
            <a:r>
              <a:rPr lang="en-US" sz="1400" baseline="-25000" dirty="0"/>
              <a:t>2</a:t>
            </a:r>
            <a:r>
              <a:rPr lang="en-US" sz="1400" dirty="0"/>
              <a:t>H</a:t>
            </a:r>
            <a:r>
              <a:rPr lang="en-US" sz="1400" baseline="-25000" dirty="0"/>
              <a:t>2</a:t>
            </a:r>
            <a:r>
              <a:rPr lang="en-US" sz="1400" dirty="0"/>
              <a:t>, eru tvö C–H σ-tengi og eitt C ≡ C þrítengi sem felur í sér eitt C–C σ-tengi og tvö C–C π-tengi. Brotnu línurnar, sem hver tengir tvo flipa, sýna hliðarskörun fjögurra </a:t>
            </a:r>
            <a:r>
              <a:rPr lang="en-US" sz="1400" dirty="0" err="1"/>
              <a:t>ósvigrandaðra</a:t>
            </a:r>
            <a:r>
              <a:rPr lang="en-US" sz="1400" dirty="0"/>
              <a:t> </a:t>
            </a:r>
            <a:r>
              <a:rPr lang="en-US" sz="1400" i="1" dirty="0"/>
              <a:t>p </a:t>
            </a:r>
            <a:r>
              <a:rPr lang="en-US" sz="1400" dirty="0"/>
              <a:t>svigrúma. (b) Hér sést heildarútlínur tengjanna í C</a:t>
            </a:r>
            <a:r>
              <a:rPr lang="en-US" sz="1400" baseline="-25000" dirty="0"/>
              <a:t>2</a:t>
            </a:r>
            <a:r>
              <a:rPr lang="en-US" sz="1400" dirty="0"/>
              <a:t>H</a:t>
            </a:r>
            <a:r>
              <a:rPr lang="en-US" sz="1400" baseline="-25000" dirty="0"/>
              <a:t>2</a:t>
            </a:r>
            <a:r>
              <a:rPr lang="en-US" sz="1400" dirty="0"/>
              <a:t>. Tveir flipar hvers π-tengis eru hvor á móti öðrum umhverfis línu C–C </a:t>
            </a:r>
            <a:r>
              <a:rPr lang="en-US" sz="1400" dirty="0" err="1"/>
              <a:t>σ</a:t>
            </a:r>
            <a:r>
              <a:rPr lang="en-US" sz="1400" dirty="0"/>
              <a:t> tengisins.</a:t>
            </a:r>
          </a:p>
        </p:txBody>
      </p:sp>
      <p:pic>
        <p:nvPicPr>
          <p:cNvPr id="8" name="Figure" descr="Two diagrams are shown and labeled, “a” and “b.” Diagram a shows two carbon atoms with two purple balloon-like orbitals arranged in a plane around each of them, and four red balloon-like orbitals arranged along the y and z axes perpendicular to the plane of the molecule. There is an overlap of two of the purple orbitals in between the two carbon atoms. The other two purple orbitals that face the outside of the molecule are shown interacting with spherical blue orbitals from two hydrogen atoms. Diagram b depicts a similar image to diagram a, but the red, vertical orbitals are interacting above and below and to the front and back of the plane of the molecule to form two areas labeled, “One pi bond,” and, “Second pi bond,” each respectively.">
            <a:extLst>
              <a:ext uri="{FF2B5EF4-FFF2-40B4-BE49-F238E27FC236}">
                <a16:creationId xmlns:a16="http://schemas.microsoft.com/office/drawing/2014/main" xmlns="" id="{AB28409D-2398-42DD-85F5-6E2E38D28A11}"/>
              </a:ext>
            </a:extLst>
          </p:cNvPr>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a:xfrm>
            <a:off x="628650" y="1590537"/>
            <a:ext cx="7886700" cy="2525989"/>
          </a:xfrm>
          <a:prstGeom prst="rect">
            <a:avLst/>
          </a:prstGeom>
        </p:spPr>
      </p:pic>
      <p:sp>
        <p:nvSpPr>
          <p:cNvPr id="9" name="Figure Number">
            <a:extLst>
              <a:ext uri="{FF2B5EF4-FFF2-40B4-BE49-F238E27FC236}">
                <a16:creationId xmlns:a16="http://schemas.microsoft.com/office/drawing/2014/main" xmlns="" id="{5BD43866-1F9A-4C4F-8E4F-C59A9B84BBAC}"/>
              </a:ext>
            </a:extLst>
          </p:cNvPr>
          <p:cNvSpPr>
            <a:spLocks noGrp="1"/>
          </p:cNvSpPr>
          <p:nvPr>
            <p:ph type="title"/>
          </p:nvPr>
        </p:nvSpPr>
        <p:spPr>
          <a:xfrm>
            <a:off x="628650" y="365127"/>
            <a:ext cx="7886700" cy="424583"/>
          </a:xfrm>
        </p:spPr>
        <p:txBody>
          <a:bodyPr/>
          <a:lstStyle/>
          <a:p>
            <a:r>
              <a:rPr lang="en-US" dirty="0"/>
              <a:t>Mynd 8.25</a:t>
            </a:r>
          </a:p>
        </p:txBody>
      </p:sp>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98093198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Þrítengi</a:t>
            </a:r>
          </a:p>
        </p:txBody>
      </p:sp>
      <p:sp>
        <p:nvSpPr>
          <p:cNvPr id="3" name="Content Placeholder 2"/>
          <p:cNvSpPr>
            <a:spLocks noGrp="1"/>
          </p:cNvSpPr>
          <p:nvPr>
            <p:ph idx="1"/>
          </p:nvPr>
        </p:nvSpPr>
        <p:spPr/>
        <p:txBody>
          <a:bodyPr/>
          <a:lstStyle/>
          <a:p>
            <a:r>
              <a:rPr lang="en-US" altLang="en-US" dirty="0"/>
              <a:t>Mynd 8.25 sýnir heildarútlínur tengjanna í C</a:t>
            </a:r>
            <a:r>
              <a:rPr lang="en-US" altLang="en-US" baseline="-25000" dirty="0"/>
              <a:t>2</a:t>
            </a:r>
            <a:r>
              <a:rPr lang="en-US" altLang="en-US" dirty="0"/>
              <a:t>H</a:t>
            </a:r>
            <a:r>
              <a:rPr lang="en-US" altLang="en-US" baseline="-25000" dirty="0"/>
              <a:t>2</a:t>
            </a:r>
            <a:r>
              <a:rPr lang="en-US" altLang="en-US" dirty="0"/>
              <a:t>. Tveir flipar hvers π-tengis eru hvor á móti öðrum umhverfis línu C–C σ-tengisins.</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81304896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628650" y="365127"/>
            <a:ext cx="5715000" cy="424583"/>
          </a:xfrm>
        </p:spPr>
        <p:txBody>
          <a:bodyPr wrap="none">
            <a:normAutofit/>
          </a:bodyPr>
          <a:lstStyle/>
          <a:p>
            <a:r>
              <a:rPr lang="en-US" dirty="0" sz="2300"/>
              <a:t>Mynd 8.26</a:t>
            </a:r>
          </a:p>
        </p:txBody>
      </p:sp>
      <p:sp>
        <p:nvSpPr>
          <p:cNvPr id="7" name="Figure Legend"/>
          <p:cNvSpPr>
            <a:spLocks noGrp="1"/>
          </p:cNvSpPr>
          <p:nvPr>
            <p:ph idx="13"/>
          </p:nvPr>
        </p:nvSpPr>
        <p:spPr/>
        <p:txBody>
          <a:bodyPr wrap="square">
            <a:normAutofit/>
          </a:bodyPr>
          <a:lstStyle/>
          <a:p>
            <a:pPr>
              <a:spcBef>
                <a:spcPts val="0"/>
              </a:spcBef>
              <a:spcAft>
                <a:spcPts val="0"/>
              </a:spcAft>
            </a:pPr>
            <a:r>
              <a:rPr lang="en-US" sz="1500" dirty="0"/>
              <a:t>Hvert kolefnisatóm í benseni, C</a:t>
            </a:r>
            <a:r>
              <a:rPr lang="en-US" sz="1500" baseline="-25000" dirty="0"/>
              <a:t>6</a:t>
            </a:r>
            <a:r>
              <a:rPr lang="en-US" sz="1500" dirty="0"/>
              <a:t>H</a:t>
            </a:r>
            <a:r>
              <a:rPr lang="en-US" sz="1500" baseline="-25000" dirty="0"/>
              <a:t>6</a:t>
            </a:r>
            <a:r>
              <a:rPr lang="en-US" sz="1500" dirty="0"/>
              <a:t>, er </a:t>
            </a:r>
            <a:r>
              <a:rPr lang="en-US" sz="1500" i="1" dirty="0"/>
              <a:t>sp</a:t>
            </a:r>
            <a:r>
              <a:rPr lang="en-US" sz="1500" baseline="30000" dirty="0"/>
              <a:t>2</a:t>
            </a:r>
            <a:r>
              <a:rPr lang="en-US" sz="1500" dirty="0"/>
              <a:t> svigrandað, óháð því hvaða hermiform er skoðað. Rafeindirnar í π-tengjunum eru ekki staðbundnar í öðru mengi </a:t>
            </a:r>
            <a:r>
              <a:rPr lang="en-US" sz="1500" i="1" dirty="0"/>
              <a:t>p </a:t>
            </a:r>
            <a:r>
              <a:rPr lang="en-US" sz="1500" dirty="0"/>
              <a:t>svigrúma frekar en hinu, heldur eru þær afstaðbundnar um alla sameindina.</a:t>
            </a:r>
          </a:p>
        </p:txBody>
      </p:sp>
      <p:pic>
        <p:nvPicPr>
          <p:cNvPr id="8" name="Figure" descr="A diagram is shown that is made up of two Lewis structures connected by a double ended arrow. The left image shows six carbon atoms bonded together with alternating double and single bonds to form a six-sided ring. Each carbon is also bonded to a hydrogen atom by a single bond. The right image shows the same structure, but the double and single bonds in between the carbon atoms have changed positions."/>
          <p:cNvPicPr>
            <a:picLocks noChangeAspect="1"/>
          </p:cNvPicPr>
          <p:nvPr/>
        </p:nvPicPr>
        <p:blipFill>
          <a:blip r:embed="rId2">
            <a:extLst>
              <a:ext uri="{28A0092B-C50C-407E-A947-70E740481C1C}">
                <a14:useLocalDpi xmlns:a14="http://schemas.microsoft.com/office/drawing/2010/main" val="0"/>
              </a:ext>
            </a:extLst>
          </a:blip>
          <a:srcRect t="-5110" b="-5110"/>
          <a:stretch>
            <a:fillRect/>
          </a:stretch>
        </p:blipFill>
        <p:spPr>
          <a:xfrm>
            <a:off x="457199" y="1122386"/>
            <a:ext cx="8062913" cy="3500071"/>
          </a:xfrm>
          <a:prstGeom prst="rect">
            <a:avLst/>
          </a:prstGeom>
        </p:spPr>
      </p:pic>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74289782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ext cx="5715000" cy="420624"/>
          </a:xfrm>
        </p:spPr>
        <p:txBody>
          <a:bodyPr wrap="none">
            <a:normAutofit/>
          </a:bodyPr>
          <a:lstStyle/>
          <a:p>
            <a:r>
              <a:rPr lang="en-US" dirty="0" sz="2300"/>
              <a:t>Dæmi 8.4</a:t>
            </a:r>
          </a:p>
        </p:txBody>
      </p:sp>
      <p:sp>
        <p:nvSpPr>
          <p:cNvPr id="7" name="Figure Legend" hidden="1"/>
          <p:cNvSpPr>
            <a:spLocks noGrp="1"/>
          </p:cNvSpPr>
          <p:nvPr>
            <p:ph idx="13"/>
          </p:nvPr>
        </p:nvSpPr>
        <p:spPr/>
        <p:txBody>
          <a:bodyPr>
            <a:normAutofit/>
          </a:bodyPr>
          <a:lstStyle/>
          <a:p>
            <a:endParaRPr lang="en-US" sz="1600" dirty="0"/>
          </a:p>
        </p:txBody>
      </p:sp>
      <p:pic>
        <p:nvPicPr>
          <p:cNvPr id="8" name="Figure" descr="Two Lewis structures connected by a double-ended arrow are shown. The left structure shows a sulfur atom with one lone pair of electrons and a positive sign which is single bonded on one side to an oxygen atom with three lone pairs of electrons and a negative sign. The sulfur atom is double bonded on the other side to another oxygen atom with two lone pairs of electrons. The right-hand structure is the same as the left except that the position of the double bonded oxygen atom is switched. In both structures the attached oxygen atoms form an acute angle in terms of the sulfur atom."/>
          <p:cNvPicPr>
            <a:picLocks noChangeAspect="1"/>
          </p:cNvPicPr>
          <p:nvPr/>
        </p:nvPicPr>
        <p:blipFill>
          <a:blip r:embed="rId2">
            <a:extLst>
              <a:ext uri="{28A0092B-C50C-407E-A947-70E740481C1C}">
                <a14:useLocalDpi xmlns:a14="http://schemas.microsoft.com/office/drawing/2010/main" val="0"/>
              </a:ext>
            </a:extLst>
          </a:blip>
          <a:srcRect t="-101700" b="-101700"/>
          <a:stretch>
            <a:fillRect/>
          </a:stretch>
        </p:blipFill>
        <p:spPr>
          <a:xfrm>
            <a:off x="457199" y="1122386"/>
            <a:ext cx="8062913" cy="3500071"/>
          </a:xfrm>
          <a:prstGeom prst="rect">
            <a:avLst/>
          </a:prstGeom>
        </p:spPr>
      </p:pic>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10586206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Námsmarkmið</a:t>
            </a:r>
          </a:p>
        </p:txBody>
      </p:sp>
      <p:sp>
        <p:nvSpPr>
          <p:cNvPr id="3" name="Content Placeholder 2"/>
          <p:cNvSpPr>
            <a:spLocks noGrp="1"/>
          </p:cNvSpPr>
          <p:nvPr>
            <p:ph idx="1"/>
          </p:nvPr>
        </p:nvSpPr>
        <p:spPr/>
        <p:txBody>
          <a:bodyPr/>
          <a:lstStyle/>
          <a:p>
            <a:r>
              <a:rPr lang="en-US" dirty="0"/>
              <a:t>8.4 Sameindasvigrúmakenning</a:t>
            </a:r>
          </a:p>
          <a:p>
            <a:pPr lvl="1"/>
            <a:r>
              <a:rPr lang="en-US" dirty="0"/>
              <a:t>Lýsa í meginatriðum grunnnálgun skammtafræðinnar við að leiða sameindasvigrúm af atómsvigrúmum</a:t>
            </a:r>
          </a:p>
          <a:p>
            <a:pPr lvl="1"/>
            <a:r>
              <a:rPr lang="en-US" dirty="0"/>
              <a:t>Lýsa eiginleikum bindandi og andbindandi sameindasvigrúma</a:t>
            </a:r>
          </a:p>
          <a:p>
            <a:pPr lvl="1"/>
            <a:r>
              <a:rPr lang="en-US" dirty="0"/>
              <a:t>Reikna tengistig út frá rafeindaskipan sameinda</a:t>
            </a:r>
          </a:p>
          <a:p>
            <a:pPr lvl="1"/>
            <a:r>
              <a:rPr lang="en-US" dirty="0"/>
              <a:t>Rita rafeindaskipan sameinda fyrir tvíatóma sameindir úr fyrstu og annarri lotu</a:t>
            </a:r>
          </a:p>
          <a:p>
            <a:pPr lvl="1"/>
            <a:r>
              <a:rPr lang="en-US" dirty="0"/>
              <a:t>Tengja þessa rafeindaskipan við stöðugleika sameindanna og seguleiginleika þeirra</a:t>
            </a:r>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86387967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lang="en-US" dirty="0" sz="2300"/>
              <a:t>Mynd 8.27</a:t>
            </a:r>
          </a:p>
        </p:txBody>
      </p:sp>
      <p:pic>
        <p:nvPicPr>
          <p:cNvPr id="2" name="Figure" descr="A diagram depicts a stand supporting two objects that are held in balance by a horizontal bar. On the right, the bar supports a dish that is holding two weights. On the left there is a line attached to a test tube labeled, “Sample tube.” The test tube has been lowered into the space labeled, “Magnetic field,” between two structures labeled, “Electromagnets.”"/>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2247900" y="1100931"/>
            <a:ext cx="4648200" cy="3505200"/>
          </a:xfrm>
        </p:spPr>
      </p:pic>
      <p:sp>
        <p:nvSpPr>
          <p:cNvPr id="7" name="Figure Legend"/>
          <p:cNvSpPr>
            <a:spLocks noGrp="1"/>
          </p:cNvSpPr>
          <p:nvPr>
            <p:ph idx="13"/>
          </p:nvPr>
        </p:nvSpPr>
        <p:spPr/>
        <p:txBody>
          <a:bodyPr>
            <a:normAutofit/>
          </a:bodyPr>
          <a:lstStyle/>
          <a:p>
            <a:r>
              <a:rPr lang="en-US" sz="1600" dirty="0"/>
              <a:t/>
            </a:r>
            <a:r>
              <a:rPr lang="en-US" sz="1600" dirty="0" err="1"/>
              <a:t>Gouy</a:t>
            </a:r>
            <a:r>
              <a:rPr lang="en-US" sz="1600" dirty="0"/>
              <a:t>-vog ber saman massa sýnis í segulsviði og massa þess þegar slökkt er á rafsegulnum til að ákvarða fjölda óparaðra rafeinda í sýninu.</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50054810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igure Legend"/>
          <p:cNvSpPr>
            <a:spLocks noGrp="1"/>
          </p:cNvSpPr>
          <p:nvPr>
            <p:ph type="body" sz="quarter" idx="14"/>
          </p:nvPr>
        </p:nvSpPr>
        <p:spPr/>
        <p:txBody>
          <a:bodyPr wrap="square">
            <a:normAutofit/>
          </a:bodyPr>
          <a:lstStyle/>
          <a:p>
            <a:pPr marL="0" indent="0">
              <a:spcBef>
                <a:spcPts val="0"/>
              </a:spcBef>
              <a:spcAft>
                <a:spcPts val="0"/>
              </a:spcAft>
              <a:buNone/>
            </a:pPr>
            <a:r>
              <a:rPr lang="en-US" sz="1500" dirty="0"/>
              <a:t>(a) Þegar bylgjur í sama fasa leggjast saman myndar samliðun bylgju með meiri útslagi. (b) Þegar bylgjur í gagnstæðum fasa leggjast saman myndar eyðandi liðun bylgju með minna útslagi eða engu.</a:t>
            </a:r>
          </a:p>
        </p:txBody>
      </p:sp>
      <p:pic>
        <p:nvPicPr>
          <p:cNvPr id="8" name="Figure" descr="A pair of diagrams are shown and labeled, “a” and “b.” Diagram a shows two identical waves with two crests and two troughs. They are drawn one above the other with a plus sign in between and an equal sign to the right. To the right of the equal sign is a much taller wave with a same number of troughs and crests. Diagram b shows two waves with two crests and two troughs, but they are mirror images of one another rotated over a horizontal axis. They are drawn one above the other with a plus sign in between and an equal sign to the right. To the right of the equal sign is a flat line.">
            <a:extLst>
              <a:ext uri="{FF2B5EF4-FFF2-40B4-BE49-F238E27FC236}">
                <a16:creationId xmlns:a16="http://schemas.microsoft.com/office/drawing/2014/main" xmlns="" id="{BE40E7EF-70CB-4492-B2D6-BBBF8B16B0CB}"/>
              </a:ext>
            </a:extLst>
          </p:cNvPr>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a:xfrm>
            <a:off x="628650" y="2022130"/>
            <a:ext cx="7886700" cy="1662802"/>
          </a:xfrm>
          <a:prstGeom prst="rect">
            <a:avLst/>
          </a:prstGeom>
        </p:spPr>
      </p:pic>
      <p:sp>
        <p:nvSpPr>
          <p:cNvPr id="9" name="Figure Number">
            <a:extLst>
              <a:ext uri="{FF2B5EF4-FFF2-40B4-BE49-F238E27FC236}">
                <a16:creationId xmlns:a16="http://schemas.microsoft.com/office/drawing/2014/main" xmlns="" id="{6C70B900-EDDE-4AB5-AF45-3C450894EF51}"/>
              </a:ext>
            </a:extLst>
          </p:cNvPr>
          <p:cNvSpPr>
            <a:spLocks noGrp="1"/>
          </p:cNvSpPr>
          <p:nvPr>
            <p:ph type="title"/>
          </p:nvPr>
        </p:nvSpPr>
        <p:spPr>
          <a:xfrm>
            <a:off x="628650" y="365127"/>
            <a:ext cx="7886700" cy="424583"/>
          </a:xfrm>
        </p:spPr>
        <p:txBody>
          <a:bodyPr/>
          <a:lstStyle/>
          <a:p>
            <a:r>
              <a:rPr lang="en-US" dirty="0"/>
              <a:t>Mynd 8.28</a:t>
            </a:r>
          </a:p>
        </p:txBody>
      </p:sp>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42558195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lang="en-US" dirty="0" sz="2300"/>
              <a:t>Mynd 8.29</a:t>
            </a:r>
          </a:p>
        </p:txBody>
      </p:sp>
      <p:pic>
        <p:nvPicPr>
          <p:cNvPr id="2" name="Figure" descr="A diagram is shown that depicts a vertical upward-facing arrow that lies to the left of all the other portions of the diagram and is labeled, “E.” To the immediate right of the midpoint of the arrow are two circles each labeled with a positive sign, the letter S, and the phrase, “Atomic orbitals.” These are followed by a right-facing horizontal arrow that points to the same two circles labeled with plus signs, but they are now touching and are labeled, “Combine atomic orbitals.” Two right-facing arrows lead to the last portion of the diagram, one facing upward and one facing downward. The upper arrow is labeled, “Subtract,” and points to two oblong ovals labeled with plus signs, and the phrase, “Antibonding orbitals sigma subscript s superscript asterisk.” The lower arrow is labeled, “Add,” and points to an elongated oval with two plus signs that is labeled, “Bonding orbital sigma subscript s.” The heading over the last section of the diagram are the words, “Molecular orbitals.”"/>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628650" y="1249061"/>
            <a:ext cx="7886700" cy="3208941"/>
          </a:xfrm>
        </p:spPr>
      </p:pic>
      <p:sp>
        <p:nvSpPr>
          <p:cNvPr id="7" name="Figure Legend"/>
          <p:cNvSpPr>
            <a:spLocks noGrp="1"/>
          </p:cNvSpPr>
          <p:nvPr>
            <p:ph idx="13"/>
          </p:nvPr>
        </p:nvSpPr>
        <p:spPr/>
        <p:txBody>
          <a:bodyPr>
            <a:normAutofit/>
          </a:bodyPr>
          <a:lstStyle/>
          <a:p>
            <a:r>
              <a:rPr lang="en-US" sz="1600" dirty="0"/>
              <a:t>Sigma (</a:t>
            </a:r>
            <a:r>
              <a:rPr lang="en-US" sz="1600" dirty="0" err="1"/>
              <a:t>σ</a:t>
            </a:r>
            <a:r>
              <a:rPr lang="en-US" sz="1600" dirty="0"/>
              <a:t>) og sigma-stjörnu (</a:t>
            </a:r>
            <a:r>
              <a:rPr lang="en-US" sz="1600" dirty="0" err="1"/>
              <a:t>σ</a:t>
            </a:r>
            <a:r>
              <a:rPr lang="en-US" sz="1600" dirty="0"/>
              <a:t>*) sameindasvigrúm myndast við samsetningu tveggja </a:t>
            </a:r>
            <a:r>
              <a:rPr lang="en-US" sz="1600" i="1" dirty="0"/>
              <a:t>s </a:t>
            </a:r>
            <a:r>
              <a:rPr lang="en-US" sz="1600" dirty="0"/>
              <a:t>atómsvigrúma. Plúsmerkin (+) sýna staðsetningu kjarnanna.</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56179067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lang="en-US" dirty="0" sz="2300"/>
              <a:t>Mynd 8.30</a:t>
            </a:r>
          </a:p>
        </p:txBody>
      </p:sp>
      <p:pic>
        <p:nvPicPr>
          <p:cNvPr id="2" name="Figure" descr="Two horizontal rows of diagrams are shown. The upper diagram shows two equally-sized peanut-shaped orbitals with a plus sign in between them connected to a merged orbital diagram by a right facing arrow. The merged diagram has a much larger oval at the center and much smaller ovular orbitals on the edge. It is labeled, “sigma subscript p x.” The lower diagram shows two equally-sized peanut-shaped orbitals with a plus sign in between them connected to a split orbital diagram by a right facing arrow. The split diagram has a much larger oval at the outer ends and much smaller ovular orbitals on the inner edges. It is labeled, “sigma subscript p x superscript asterisk”."/>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628650" y="1801036"/>
            <a:ext cx="7886700" cy="2104991"/>
          </a:xfrm>
        </p:spPr>
      </p:pic>
      <p:sp>
        <p:nvSpPr>
          <p:cNvPr id="7" name="Figure Legend"/>
          <p:cNvSpPr>
            <a:spLocks noGrp="1"/>
          </p:cNvSpPr>
          <p:nvPr>
            <p:ph idx="13"/>
          </p:nvPr>
        </p:nvSpPr>
        <p:spPr/>
        <p:txBody>
          <a:bodyPr>
            <a:normAutofit/>
          </a:bodyPr>
          <a:lstStyle/>
          <a:p>
            <a:r>
              <a:rPr lang="en-US" sz="1600" dirty="0"/>
              <a:t>Þegar bylgjuföll tveggja </a:t>
            </a:r>
            <a:r>
              <a:rPr lang="en-US" sz="1600" i="1" dirty="0"/>
              <a:t>p </a:t>
            </a:r>
            <a:r>
              <a:rPr lang="en-US" sz="1600" dirty="0"/>
              <a:t>atómsvigrúma eru sett saman eftir </a:t>
            </a:r>
            <a:r>
              <a:rPr lang="en-US" sz="1600" dirty="0" err="1"/>
              <a:t>millikjarna</a:t>
            </a:r>
            <a:r>
              <a:rPr lang="en-US" sz="1600" dirty="0"/>
              <a:t> ásnum myndast tvö sameindasvigrúm, </a:t>
            </a:r>
            <a:r>
              <a:rPr lang="en-US" sz="1600" dirty="0" err="1"/>
              <a:t>σ</a:t>
            </a:r>
            <a:r>
              <a:rPr lang="en-US" sz="1600" i="1" baseline="-25000" dirty="0" err="1"/>
              <a:t>p</a:t>
            </a:r>
            <a:r>
              <a:rPr lang="en-US" sz="1600" i="1" dirty="0"/>
              <a:t> </a:t>
            </a:r>
            <a:r>
              <a:rPr lang="en-US" sz="1600" dirty="0"/>
              <a:t>og </a:t>
            </a:r>
            <a:r>
              <a:rPr lang="en-US" sz="1600" dirty="0" err="1"/>
              <a:t>σ</a:t>
            </a:r>
            <a:r>
              <a:rPr lang="en-US" sz="1600" dirty="0"/>
              <a:t>*</a:t>
            </a:r>
            <a:r>
              <a:rPr lang="en-US" sz="1600" i="1" baseline="-25000" dirty="0"/>
              <a:t>p</a:t>
            </a:r>
            <a:r>
              <a:rPr lang="en-US" sz="1600" i="1" dirty="0"/>
              <a:t> </a:t>
            </a:r>
            <a:r>
              <a:rPr lang="en-US" sz="1600" dirty="0"/>
              <a:t>.</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79238861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lang="en-US" dirty="0" sz="2300"/>
              <a:t>Mynd 8.31</a:t>
            </a:r>
          </a:p>
        </p:txBody>
      </p:sp>
      <p:pic>
        <p:nvPicPr>
          <p:cNvPr id="2" name="Figure" descr="Two horizontal rows of diagrams are shown. The upper and lower diagrams both begin with two vertical peanut-shaped orbitals with a plus sign in between followed by a right-facing arrow. The upper diagram shows the same vertical peanut orbitals bending slightly away from one another and separated by a dotted line. It is labeled, “pi subscript p superscript asterisk.” The lower diagram shows the horizontal overlap of the two orbitals and is labeled, “pi subscript p.”"/>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2352675" y="1096169"/>
            <a:ext cx="4438650" cy="3514725"/>
          </a:xfrm>
        </p:spPr>
      </p:pic>
      <p:sp>
        <p:nvSpPr>
          <p:cNvPr id="7" name="Figure Legend"/>
          <p:cNvSpPr>
            <a:spLocks noGrp="1"/>
          </p:cNvSpPr>
          <p:nvPr>
            <p:ph idx="13"/>
          </p:nvPr>
        </p:nvSpPr>
        <p:spPr/>
        <p:txBody>
          <a:bodyPr wrap="square">
            <a:normAutofit/>
          </a:bodyPr>
          <a:lstStyle/>
          <a:p>
            <a:pPr>
              <a:spcBef>
                <a:spcPts val="0"/>
              </a:spcBef>
              <a:spcAft>
                <a:spcPts val="0"/>
              </a:spcAft>
            </a:pPr>
            <a:r>
              <a:rPr lang="en-US" sz="1400" dirty="0"/>
              <a:t>Hliðarskörun hverra tveggja </a:t>
            </a:r>
            <a:r>
              <a:rPr lang="en-US" sz="1400" i="1" dirty="0"/>
              <a:t>p </a:t>
            </a:r>
            <a:r>
              <a:rPr lang="en-US" sz="1400" dirty="0"/>
              <a:t>svigrúma leiðir til myndunar tveggja π-sameindasvigrúma. Samsetning svigrúma í gagnstæðum fasa leiðir til </a:t>
            </a:r>
            <a:r>
              <a:rPr lang="en-US" sz="1400" dirty="0" err="1"/>
              <a:t>andbindandi</a:t>
            </a:r>
            <a:r>
              <a:rPr lang="en-US" sz="1400" dirty="0"/>
              <a:t> sameindasvigrúm með tveimur hnútum. Annar inniheldur ásinn og hinn liggur hornrétt á hann. Þegar svigrúm í sama fasa sameinast myndast bindandi svigrúm. Hnútur (blá lína) liggur beint eftir </a:t>
            </a:r>
            <a:r>
              <a:rPr lang="en-US" sz="1400" dirty="0" err="1"/>
              <a:t>millikjarna</a:t>
            </a:r>
            <a:r>
              <a:rPr lang="en-US" sz="1400" dirty="0"/>
              <a:t> ásnum, en svigrúmið er staðsett milli kjarnanna (rauðir punktar), fyrir ofan og neðan þennan hnút.</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24925750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ext cx="5715000" cy="420624"/>
          </a:xfrm>
        </p:spPr>
        <p:txBody>
          <a:bodyPr wrap="none">
            <a:normAutofit/>
          </a:bodyPr>
          <a:lstStyle/>
          <a:p>
            <a:r>
              <a:rPr lang="en-US" dirty="0" sz="2300"/>
              <a:t>Dæmi 8.5</a:t>
            </a:r>
          </a:p>
        </p:txBody>
      </p:sp>
      <p:pic>
        <p:nvPicPr>
          <p:cNvPr id="2" name="Figure" descr="Three diagrams are shown and labeled “a,” “b,” and “c.” Diagram a shows two horizontal peanut-shaped orbitals laying side-by-side. They are labeled, “3 p subscript x and 3 p subscript x.” Diagram b shows one vertical and one horizontal peanut-shaped orbital which are at right angles to one another. They are labeled, “3 p subscript x and 3 p subscript y.” Diagram c shows two vertical peanut-shaped orbitals laying side-by-side and labeled, “3 p subscript y and 3 p subscript y.”"/>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628650" y="1647330"/>
            <a:ext cx="7886700" cy="2412402"/>
          </a:xfrm>
        </p:spPr>
      </p:pic>
      <p:sp>
        <p:nvSpPr>
          <p:cNvPr id="7" name="Figure Legend" hidden="1"/>
          <p:cNvSpPr>
            <a:spLocks noGrp="1"/>
          </p:cNvSpPr>
          <p:nvPr>
            <p:ph idx="13"/>
          </p:nvPr>
        </p:nvSpPr>
        <p:spPr/>
        <p:txBody>
          <a:bodyPr>
            <a:normAutofit/>
          </a:bodyPr>
          <a:lstStyle/>
          <a:p>
            <a:endParaRPr lang="en-US" sz="1600" dirty="0"/>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8816855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ext cx="5715000" cy="420624"/>
          </a:xfrm>
        </p:spPr>
        <p:txBody>
          <a:bodyPr wrap="none">
            <a:normAutofit/>
          </a:bodyPr>
          <a:lstStyle/>
          <a:p>
            <a:r>
              <a:rPr lang="en-US" dirty="0" sz="2300"/>
              <a:t>Dæmi 8.5</a:t>
            </a:r>
          </a:p>
        </p:txBody>
      </p:sp>
      <p:sp>
        <p:nvSpPr>
          <p:cNvPr id="7" name="Figure Legend" hidden="1"/>
          <p:cNvSpPr>
            <a:spLocks noGrp="1"/>
          </p:cNvSpPr>
          <p:nvPr>
            <p:ph idx="13"/>
          </p:nvPr>
        </p:nvSpPr>
        <p:spPr/>
        <p:txBody>
          <a:bodyPr>
            <a:normAutofit/>
          </a:bodyPr>
          <a:lstStyle/>
          <a:p>
            <a:endParaRPr lang="en-US" sz="1600" dirty="0"/>
          </a:p>
        </p:txBody>
      </p:sp>
      <p:pic>
        <p:nvPicPr>
          <p:cNvPr id="8" name="Figure" descr="Two orbitals are shown lying end-to-end. Each has one enlarged and one small side. The small sides are facing one anothe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457199" y="2456871"/>
            <a:ext cx="8062913" cy="831100"/>
          </a:xfrm>
          <a:prstGeom prst="rect">
            <a:avLst/>
          </a:prstGeom>
        </p:spPr>
      </p:pic>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72516592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ext cx="5715000" cy="420624"/>
          </a:xfrm>
        </p:spPr>
        <p:txBody>
          <a:bodyPr wrap="none">
            <a:normAutofit/>
          </a:bodyPr>
          <a:lstStyle/>
          <a:p>
            <a:r>
              <a:rPr lang="en-US" dirty="0" sz="2300"/>
              <a:t>Dæmi 8.5</a:t>
            </a:r>
          </a:p>
        </p:txBody>
      </p:sp>
      <p:sp>
        <p:nvSpPr>
          <p:cNvPr id="7" name="Figure Legend" hidden="1"/>
          <p:cNvSpPr>
            <a:spLocks noGrp="1"/>
          </p:cNvSpPr>
          <p:nvPr>
            <p:ph idx="13"/>
          </p:nvPr>
        </p:nvSpPr>
        <p:spPr/>
        <p:txBody>
          <a:bodyPr>
            <a:normAutofit/>
          </a:bodyPr>
          <a:lstStyle/>
          <a:p>
            <a:endParaRPr lang="en-US" sz="1600" dirty="0"/>
          </a:p>
        </p:txBody>
      </p:sp>
      <p:pic>
        <p:nvPicPr>
          <p:cNvPr id="8" name="Figure" descr="Two orbitals are shown lying end-to-end. Each has one enlarged and one small side. The small sides are facing one another and are separated by a vertical dotted line."/>
          <p:cNvPicPr>
            <a:picLocks noChangeAspect="1"/>
          </p:cNvPicPr>
          <p:nvPr/>
        </p:nvPicPr>
        <p:blipFill>
          <a:blip r:embed="rId2">
            <a:extLst>
              <a:ext uri="{28A0092B-C50C-407E-A947-70E740481C1C}">
                <a14:useLocalDpi xmlns:a14="http://schemas.microsoft.com/office/drawing/2010/main" val="0"/>
              </a:ext>
            </a:extLst>
          </a:blip>
          <a:srcRect t="-160569" b="-160569"/>
          <a:stretch>
            <a:fillRect/>
          </a:stretch>
        </p:blipFill>
        <p:spPr>
          <a:xfrm>
            <a:off x="457199" y="1122386"/>
            <a:ext cx="8062913" cy="3500071"/>
          </a:xfrm>
          <a:prstGeom prst="rect">
            <a:avLst/>
          </a:prstGeom>
        </p:spPr>
      </p:pic>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82807900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Figure" descr="A photograph of Walter Kohn is shown."/>
          <p:cNvPicPr>
            <a:picLocks noGrp="1" noChangeAspect="1"/>
          </p:cNvPicPr>
          <p:nvPr>
            <p:ph sz="half" idx="1"/>
          </p:nvPr>
        </p:nvPicPr>
        <p:blipFill>
          <a:blip r:embed="rId2" cstate="email">
            <a:extLst>
              <a:ext uri="{28A0092B-C50C-407E-A947-70E740481C1C}">
                <a14:useLocalDpi xmlns:a14="http://schemas.microsoft.com/office/drawing/2010/main" val="0"/>
              </a:ext>
            </a:extLst>
          </a:blip>
          <a:stretch>
            <a:fillRect/>
          </a:stretch>
        </p:blipFill>
        <p:spPr>
          <a:xfrm>
            <a:off x="628650" y="1330206"/>
            <a:ext cx="3886200" cy="4527789"/>
          </a:xfrm>
        </p:spPr>
      </p:pic>
      <p:sp>
        <p:nvSpPr>
          <p:cNvPr id="14" name="Figure Legend"/>
          <p:cNvSpPr>
            <a:spLocks noGrp="1"/>
          </p:cNvSpPr>
          <p:nvPr>
            <p:ph sz="half" idx="2"/>
          </p:nvPr>
        </p:nvSpPr>
        <p:spPr>
          <a:xfrm>
            <a:off x="4606925" y="1107617"/>
            <a:ext cx="3913188" cy="5256973"/>
          </a:xfrm>
        </p:spPr>
        <p:txBody>
          <a:bodyPr>
            <a:noAutofit/>
          </a:bodyPr>
          <a:lstStyle/>
          <a:p>
            <a:pPr marL="0" indent="0">
              <a:buNone/>
            </a:pPr>
            <a:r>
              <a:rPr lang="en-US" sz="1600" dirty="0">
                <a:solidFill>
                  <a:schemeClr val="tx1"/>
                </a:solidFill>
              </a:rPr>
              <a:t>Walter Kohn þróaði aðferðir til að lýsa sameindasvigrúmum. (mynd: birt með leyfi </a:t>
            </a:r>
            <a:r>
              <a:rPr lang="de-DE" sz="1600" dirty="0">
                <a:solidFill>
                  <a:schemeClr val="tx1"/>
                </a:solidFill>
              </a:rPr>
              <a:t>Walter Kohn)</a:t>
            </a:r>
            <a:endParaRPr lang="en-US" sz="1600" dirty="0">
              <a:solidFill>
                <a:schemeClr val="tx1"/>
              </a:solidFill>
            </a:endParaRPr>
          </a:p>
        </p:txBody>
      </p:sp>
      <p:sp>
        <p:nvSpPr>
          <p:cNvPr id="8" name="Figure Number">
            <a:extLst>
              <a:ext uri="{FF2B5EF4-FFF2-40B4-BE49-F238E27FC236}">
                <a16:creationId xmlns:a16="http://schemas.microsoft.com/office/drawing/2014/main" xmlns="" id="{6E1CD106-9F47-4E7D-9527-2A81DD6BB534}"/>
              </a:ext>
            </a:extLst>
          </p:cNvPr>
          <p:cNvSpPr>
            <a:spLocks noGrp="1"/>
          </p:cNvSpPr>
          <p:nvPr>
            <p:ph type="title"/>
          </p:nvPr>
        </p:nvSpPr>
        <p:spPr>
          <a:xfrm>
            <a:off x="628650" y="365127"/>
            <a:ext cx="7886700" cy="424583"/>
          </a:xfrm>
        </p:spPr>
        <p:txBody>
          <a:bodyPr/>
          <a:lstStyle/>
          <a:p>
            <a:r>
              <a:rPr lang="en-US" dirty="0"/>
              <a:t>Mynd 8.32</a:t>
            </a:r>
          </a:p>
        </p:txBody>
      </p:sp>
      <p:sp>
        <p:nvSpPr>
          <p:cNvPr id="1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19939875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lang="en-US" dirty="0" sz="2300"/>
              <a:t>Mynd 8.33</a:t>
            </a:r>
          </a:p>
        </p:txBody>
      </p:sp>
      <p:sp>
        <p:nvSpPr>
          <p:cNvPr id="7" name="Figure Legend"/>
          <p:cNvSpPr>
            <a:spLocks noGrp="1"/>
          </p:cNvSpPr>
          <p:nvPr>
            <p:ph idx="13"/>
          </p:nvPr>
        </p:nvSpPr>
        <p:spPr/>
        <p:txBody>
          <a:bodyPr wrap="square">
            <a:normAutofit/>
          </a:bodyPr>
          <a:lstStyle/>
          <a:p>
            <a:pPr>
              <a:spcBef>
                <a:spcPts val="0"/>
              </a:spcBef>
              <a:spcAft>
                <a:spcPts val="0"/>
              </a:spcAft>
            </a:pPr>
            <a:r>
              <a:rPr lang="en-US" sz="1500" dirty="0"/>
              <a:t>Sameindin sem sýnd er, HIV-1-próteasi, er mikilvægt skotmark í lyfjarannsóknum. Með því að hanna sameindir sem bindast þessu prótíni geta vísindamenn hamlað framgangi sjúkdómsins verulega.</a:t>
            </a:r>
          </a:p>
        </p:txBody>
      </p:sp>
      <p:pic>
        <p:nvPicPr>
          <p:cNvPr id="8" name="Figure" descr="A diagram of a molecule is shown. The image shows a tangle of ribbon-like, intertwined, pink and green curling lines with a complex ball and stick model in the center."/>
          <p:cNvPicPr>
            <a:picLocks noChangeAspect="1"/>
          </p:cNvPicPr>
          <p:nvPr/>
        </p:nvPicPr>
        <p:blipFill>
          <a:blip r:embed="rId2">
            <a:extLst>
              <a:ext uri="{28A0092B-C50C-407E-A947-70E740481C1C}">
                <a14:useLocalDpi xmlns:a14="http://schemas.microsoft.com/office/drawing/2010/main" val="0"/>
              </a:ext>
            </a:extLst>
          </a:blip>
          <a:srcRect l="-12553" r="-12553"/>
          <a:stretch>
            <a:fillRect/>
          </a:stretch>
        </p:blipFill>
        <p:spPr>
          <a:xfrm>
            <a:off x="457199" y="1122386"/>
            <a:ext cx="8062913" cy="3500071"/>
          </a:xfrm>
          <a:prstGeom prst="rect">
            <a:avLst/>
          </a:prstGeom>
        </p:spPr>
      </p:pic>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50358948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lang="en-US" dirty="0" sz="2300"/>
              <a:t>Mynd 8.34</a:t>
            </a:r>
          </a:p>
        </p:txBody>
      </p:sp>
      <p:sp>
        <p:nvSpPr>
          <p:cNvPr id="7" name="Figure Legend"/>
          <p:cNvSpPr>
            <a:spLocks noGrp="1"/>
          </p:cNvSpPr>
          <p:nvPr>
            <p:ph idx="13"/>
          </p:nvPr>
        </p:nvSpPr>
        <p:spPr>
          <a:xfrm>
            <a:off x="628650" y="4358640"/>
            <a:ext cx="7886700" cy="1831456"/>
          </a:xfrm>
        </p:spPr>
        <p:txBody>
          <a:bodyPr wrap="square">
            <a:normAutofit/>
          </a:bodyPr>
          <a:lstStyle/>
          <a:p>
            <a:pPr>
              <a:spcBef>
                <a:spcPts val="0"/>
              </a:spcBef>
              <a:spcAft>
                <a:spcPts val="0"/>
              </a:spcAft>
            </a:pPr>
            <a:r>
              <a:rPr lang="en-US" sz="1500" dirty="0"/>
              <a:t>Þetta er sameindasvigrúmarit fyrir </a:t>
            </a:r>
            <a:r>
              <a:rPr lang="en-US" sz="1500" dirty="0" err="1"/>
              <a:t>samkjarna</a:t>
            </a:r>
            <a:r>
              <a:rPr lang="en-US" sz="1500" dirty="0"/>
              <a:t> tvíatóma Be</a:t>
            </a:r>
            <a:r>
              <a:rPr lang="en-US" sz="1500" baseline="-25000" dirty="0"/>
              <a:t>2</a:t>
            </a:r>
            <a:r>
              <a:rPr lang="en-US" sz="1500" dirty="0"/>
              <a:t> </a:t>
            </a:r>
            <a:r>
              <a:rPr lang="en-US" sz="1500" baseline="30000" dirty="0"/>
              <a:t>+</a:t>
            </a:r>
            <a:r>
              <a:rPr lang="en-US" sz="1500" dirty="0"/>
              <a:t>, þar sem aðeins sameindasvigrúm gildishvolfsins eru sýnd. Sameindasvigrúmin fyllast á sama hátt og atómsvigrúm, samkvæmt </a:t>
            </a:r>
            <a:r>
              <a:rPr lang="de-DE" sz="1500" dirty="0"/>
              <a:t>Aufbau-</a:t>
            </a:r>
            <a:r>
              <a:rPr lang="de-DE" sz="1500" dirty="0" err="1"/>
              <a:t>lögmálinu</a:t>
            </a:r>
            <a:r>
              <a:rPr lang="de-DE" sz="1500" dirty="0"/>
              <a:t> </a:t>
            </a:r>
            <a:r>
              <a:rPr lang="de-DE" sz="1500" dirty="0" err="1"/>
              <a:t>og</a:t>
            </a:r>
            <a:r>
              <a:rPr lang="de-DE" sz="1500" dirty="0"/>
              <a:t> </a:t>
            </a:r>
            <a:r>
              <a:rPr lang="de-DE" sz="1500" dirty="0" err="1"/>
              <a:t>Hunds</a:t>
            </a:r>
            <a:r>
              <a:rPr lang="de-DE" sz="1500" dirty="0"/>
              <a:t> </a:t>
            </a:r>
            <a:r>
              <a:rPr lang="de-DE" sz="1500" dirty="0" err="1"/>
              <a:t>reglu</a:t>
            </a:r>
            <a:r>
              <a:rPr lang="de-DE" sz="1500" dirty="0"/>
              <a:t>.</a:t>
            </a:r>
            <a:endParaRPr lang="en-US" sz="1600" dirty="0"/>
          </a:p>
        </p:txBody>
      </p:sp>
      <p:pic>
        <p:nvPicPr>
          <p:cNvPr id="1026" name="Picture 2" descr="A diagram is shown that has an upward-facing vertical arrow running along the left side labeled, “E.” At the bottom center of the diagram is a horizontal line labeled, “sigma subscript 2 s,” that has two vertical half arrows drawn on it, one facing up and one facing down. This line is connected to the right and left by upward-facing, dotted lines to two more horizontal lines, each labeled, “2 s.” The line on the left has two vertical half arrows drawn on it, one facing up and one facing down while the line of the right has one half arrow facing up drawn on it. These two lines are connected by upward-facing dotted lines to another line in the center of the diagram, but further up from the first. It is labeled, “sigma subscript 2 s superscript asterisk.” This horizontal line has one upward-facing vertical half-arrow drawn on it. The left and right sides of the diagram have headers that read, ”Atomic orbitals,” while the center is header reads “Molecular orbitals”."/>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80683" y="1611314"/>
            <a:ext cx="8246428" cy="2099050"/>
          </a:xfrm>
          <a:prstGeom prst="rect">
            <a:avLst/>
          </a:prstGeom>
          <a:noFill/>
          <a:extLst>
            <a:ext uri="{909E8E84-426E-40DD-AFC4-6F175D3DCCD1}">
              <a14:hiddenFill xmlns:a14="http://schemas.microsoft.com/office/drawing/2010/main">
                <a:solidFill>
                  <a:srgbClr val="FFFFFF"/>
                </a:solidFill>
              </a14:hiddenFill>
            </a:ext>
          </a:extLst>
        </p:spPr>
      </p:pic>
      <p:sp>
        <p:nvSpPr>
          <p:cNvPr id="1027"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28"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29"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59850519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lang="en-US" dirty="0" sz="2300"/>
              <a:t>Mynd 8.35</a:t>
            </a:r>
          </a:p>
        </p:txBody>
      </p:sp>
      <p:sp>
        <p:nvSpPr>
          <p:cNvPr id="7" name="Figure Legend"/>
          <p:cNvSpPr>
            <a:spLocks noGrp="1"/>
          </p:cNvSpPr>
          <p:nvPr>
            <p:ph idx="13"/>
          </p:nvPr>
        </p:nvSpPr>
        <p:spPr/>
        <p:txBody>
          <a:bodyPr>
            <a:normAutofit/>
          </a:bodyPr>
          <a:lstStyle/>
          <a:p>
            <a:r>
              <a:rPr lang="en-US" sz="1600" dirty="0"/>
              <a:t>Orkurit sameindasvigrúma spáir því að H</a:t>
            </a:r>
            <a:r>
              <a:rPr lang="en-US" sz="1600" baseline="-25000" dirty="0"/>
              <a:t>2</a:t>
            </a:r>
            <a:r>
              <a:rPr lang="en-US" sz="1600" dirty="0"/>
              <a:t> verði stöðug sameind með lægri orku en aðskildu atómin.</a:t>
            </a:r>
          </a:p>
        </p:txBody>
      </p:sp>
      <p:pic>
        <p:nvPicPr>
          <p:cNvPr id="7170" name="Picture 2" descr="A diagram is shown that has an upward-facing vertical arrow running along the left side labeled “E.” At the bottom center of the diagram is a horizontal line labeled, “sigma subscript 1 s,” that has two vertical half arrows drawn on it, one facing up and one facing down. This line is connected to the right and left by upward-facing, dotted lines to two more horizontal lines, each labeled, “1 s,” and each with one vertical half-arrow facing up drawn on it. These two lines are connected by upward-facing dotted lines to another line in the center of the diagram, but farther up from the first, and labeled, “sigma subscript 1 s superscript asterisk.” The left and right sides of the diagram have headers that read, ”Atomic orbitals,” while the center header reads, “Molecular orbitals.” The bottom left and right are labeled “H” while the center is labeled “H subscript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78231" y="1611939"/>
            <a:ext cx="8405053" cy="2417800"/>
          </a:xfrm>
          <a:prstGeom prst="rect">
            <a:avLst/>
          </a:prstGeom>
          <a:noFill/>
          <a:extLst>
            <a:ext uri="{909E8E84-426E-40DD-AFC4-6F175D3DCCD1}">
              <a14:hiddenFill xmlns:a14="http://schemas.microsoft.com/office/drawing/2010/main">
                <a:solidFill>
                  <a:srgbClr val="FFFFFF"/>
                </a:solidFill>
              </a14:hiddenFill>
            </a:ext>
          </a:extLst>
        </p:spPr>
      </p:pic>
      <p:sp>
        <p:nvSpPr>
          <p:cNvPr id="717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17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17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44953423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lang="en-US" dirty="0" sz="2300"/>
              <a:t>Mynd 8.36</a:t>
            </a:r>
          </a:p>
        </p:txBody>
      </p:sp>
      <p:sp>
        <p:nvSpPr>
          <p:cNvPr id="7" name="Figure Legend"/>
          <p:cNvSpPr>
            <a:spLocks noGrp="1"/>
          </p:cNvSpPr>
          <p:nvPr>
            <p:ph idx="13"/>
          </p:nvPr>
        </p:nvSpPr>
        <p:spPr/>
        <p:txBody>
          <a:bodyPr>
            <a:normAutofit/>
          </a:bodyPr>
          <a:lstStyle/>
          <a:p>
            <a:r>
              <a:rPr lang="en-US" sz="1600" dirty="0"/>
              <a:t>Orkurit sameindasvigrúma spáir því að He</a:t>
            </a:r>
            <a:r>
              <a:rPr lang="en-US" sz="1600" baseline="-25000" dirty="0"/>
              <a:t>2</a:t>
            </a:r>
            <a:r>
              <a:rPr lang="en-US" sz="1600" dirty="0"/>
              <a:t> verði ekki stöðug sameind, þar sem hún hefur jafnmargar bindandi og </a:t>
            </a:r>
            <a:r>
              <a:rPr lang="en-US" sz="1600" dirty="0" err="1"/>
              <a:t>andbindandi</a:t>
            </a:r>
            <a:r>
              <a:rPr lang="en-US" sz="1600" dirty="0"/>
              <a:t> rafeindir.</a:t>
            </a:r>
          </a:p>
        </p:txBody>
      </p:sp>
      <p:pic>
        <p:nvPicPr>
          <p:cNvPr id="8194" name="Picture 2" descr="A diagram is shown that has an upward-facing vertical arrow running along the left side labeled, “E.” At the bottom center of the diagram is a horizontal line labeled, “sigma subscript 1 s,” that has two vertical half arrows drawn on it, one facing up and one facing down. This line is connected to the right and left by upward-facing, dotted lines to two more horizontal lines, each labeled, “1 s,” and each with one vertical half-arrow facing up and one facing down drawn on it. These two lines are connected by upward-facing dotted lines to another line in the center of the diagram, but farther up from the first, and labeled, “sigma subscript 1 s superscript asterisk.” This line has one upward-facing and one downward-facing vertical arrow drawn on it. The left and right sides of the diagram have headers that read, “Atomic orbitals,” while the center header reads, “Molecular orbitals.” The bottom left and right are labeled, “H e,” while the center is labeled, “H e subscript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28650" y="1696669"/>
            <a:ext cx="7697961" cy="2598884"/>
          </a:xfrm>
          <a:prstGeom prst="rect">
            <a:avLst/>
          </a:prstGeom>
          <a:noFill/>
          <a:extLst>
            <a:ext uri="{909E8E84-426E-40DD-AFC4-6F175D3DCCD1}">
              <a14:hiddenFill xmlns:a14="http://schemas.microsoft.com/office/drawing/2010/main">
                <a:solidFill>
                  <a:srgbClr val="FFFFFF"/>
                </a:solidFill>
              </a14:hiddenFill>
            </a:ext>
          </a:extLst>
        </p:spPr>
      </p:pic>
      <p:sp>
        <p:nvSpPr>
          <p:cNvPr id="819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19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19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09124040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lang="en-US" dirty="0" sz="2300"/>
              <a:t>Mynd 8.37</a:t>
            </a:r>
          </a:p>
        </p:txBody>
      </p:sp>
      <p:sp>
        <p:nvSpPr>
          <p:cNvPr id="7" name="Figure Legend"/>
          <p:cNvSpPr>
            <a:spLocks noGrp="1"/>
          </p:cNvSpPr>
          <p:nvPr>
            <p:ph idx="13"/>
          </p:nvPr>
        </p:nvSpPr>
        <p:spPr/>
        <p:txBody>
          <a:bodyPr wrap="square">
            <a:normAutofit/>
          </a:bodyPr>
          <a:lstStyle/>
          <a:p>
            <a:pPr>
              <a:spcBef>
                <a:spcPts val="0"/>
              </a:spcBef>
              <a:spcAft>
                <a:spcPts val="0"/>
              </a:spcAft>
            </a:pPr>
            <a:r>
              <a:rPr lang="en-US" sz="1500" dirty="0"/>
              <a:t>Hér eru sýnd MO-rit fyrir hverja </a:t>
            </a:r>
            <a:r>
              <a:rPr lang="en-US" sz="1500" dirty="0" err="1"/>
              <a:t>samkjarna</a:t>
            </a:r>
            <a:r>
              <a:rPr lang="en-US" sz="1500" dirty="0"/>
              <a:t> tvíatóma sameind í annarri lotu. Orka svigrúmanna lækkar eftir lotunni eftir því sem virk kjarnahleðsla eykst og atómradíus minnkar. Milli N</a:t>
            </a:r>
            <a:r>
              <a:rPr lang="en-US" sz="1500" baseline="-25000" dirty="0"/>
              <a:t>2</a:t>
            </a:r>
            <a:r>
              <a:rPr lang="en-US" sz="1500" dirty="0"/>
              <a:t> og O</a:t>
            </a:r>
            <a:r>
              <a:rPr lang="en-US" sz="1500" baseline="-25000" dirty="0"/>
              <a:t>2</a:t>
            </a:r>
            <a:r>
              <a:rPr lang="en-US" sz="1500" dirty="0"/>
              <a:t> breytist röð svigrúmanna.</a:t>
            </a:r>
          </a:p>
        </p:txBody>
      </p:sp>
      <p:pic>
        <p:nvPicPr>
          <p:cNvPr id="11266" name="Picture 2" descr="A graph is shown in which the y-axis is labeled, “E,” and appears as a vertical, upward-facing arrow. Across the top, the graph reads, “L i subscript 2,” “B e subscript 2,” “B subscript 2,” “C subscript 2,” “N subscript 2,” “O subscript 2,” “F subscript 2,” and “Ne subscript 2.” Directly below each of these element terms is a single pink line, and all lines are connected to one another by a dashed line, to create an overall line that decreases in height as it moves from left to right across the graph. This line is labeled, “sigma subscript 2 p x superscript asterisk”. Directly below each of these lines is a set of two pink lines, and all lines are connected to one another by a dashed line, to create an overall line that decreases in height as it moves from left to right across the graph. It is consistently lower than the first line. This line is labeled, “pi subscript 2 p y superscript asterisk,” and, “pi subscript 2 p z superscript asterisk.” Directly below each of these double lines is a single pink line, and all lines are connected to one another by a dashed line, to create an overall line that decreases in height as it moves from left to right across the graph. It has a distinctive drop at the label, “O subscript 2.” This line is labeled, “sigma subscript 2 p x.” Directly below each of these lines is a set of two pink lines, and all lines are connected to one another by a dashed line to create an overall line that decreases very slightly in height as it moves from left to right across the graph. It is consistently lower than the third line until it reaches the point labeled, “O subscript 2.” This line is labeled, “pi subscript 2 p y,” and, “pi subscript 2 p z.” Directly below each of these lines is a single blue line, and all lines are connected to one another by a dashed line to create an overall line that decreases in height as it moves from left to right across the graph. This line is labeled, “sigma subscript 2 s superscript asterisk.” Finally, directly below each of these lines is a single blue line, and all lines are connected to one another by a dashed line to create an overall line that decreases in height as it moves from left to right across the graph. This line is labeled. “sigma subscript 2 s.”"/>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770381" y="1377358"/>
            <a:ext cx="7575837" cy="3077684"/>
          </a:xfrm>
          <a:prstGeom prst="rect">
            <a:avLst/>
          </a:prstGeom>
          <a:noFill/>
          <a:extLst>
            <a:ext uri="{909E8E84-426E-40DD-AFC4-6F175D3DCCD1}">
              <a14:hiddenFill xmlns:a14="http://schemas.microsoft.com/office/drawing/2010/main">
                <a:solidFill>
                  <a:srgbClr val="FFFFFF"/>
                </a:solidFill>
              </a14:hiddenFill>
            </a:ext>
          </a:extLst>
        </p:spPr>
      </p:pic>
      <p:sp>
        <p:nvSpPr>
          <p:cNvPr id="11267"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268"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269"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98565797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lang="en-US" dirty="0" sz="2300"/>
              <a:t>Mynd 8.38</a:t>
            </a:r>
          </a:p>
        </p:txBody>
      </p:sp>
      <p:sp>
        <p:nvSpPr>
          <p:cNvPr id="7" name="Figure Legend"/>
          <p:cNvSpPr>
            <a:spLocks noGrp="1"/>
          </p:cNvSpPr>
          <p:nvPr>
            <p:ph idx="13"/>
          </p:nvPr>
        </p:nvSpPr>
        <p:spPr>
          <a:xfrm>
            <a:off x="628650" y="5231219"/>
            <a:ext cx="7886700" cy="958877"/>
          </a:xfrm>
        </p:spPr>
        <p:txBody>
          <a:bodyPr wrap="square">
            <a:normAutofit/>
          </a:bodyPr>
          <a:lstStyle/>
          <a:p>
            <a:pPr>
              <a:spcBef>
                <a:spcPts val="0"/>
              </a:spcBef>
              <a:spcAft>
                <a:spcPts val="0"/>
              </a:spcAft>
            </a:pPr>
            <a:r>
              <a:rPr lang="en-US" sz="1500" dirty="0"/>
              <a:t>Án blöndunar er mynstur sameindasvigrúmanna eins og búast má við, þar sem </a:t>
            </a:r>
            <a:r>
              <a:rPr lang="en-US" sz="1500" dirty="0" err="1"/>
              <a:t>σ</a:t>
            </a:r>
            <a:r>
              <a:rPr lang="en-US" sz="1500" baseline="-25000" dirty="0" err="1"/>
              <a:t>p</a:t>
            </a:r>
            <a:r>
              <a:rPr lang="en-US" sz="1500" dirty="0"/>
              <a:t> svigrúmið er lægra í orku en </a:t>
            </a:r>
            <a:r>
              <a:rPr lang="en-US" sz="1500" dirty="0" err="1"/>
              <a:t>σ</a:t>
            </a:r>
            <a:r>
              <a:rPr lang="en-US" sz="1500" baseline="-25000" dirty="0" err="1"/>
              <a:t>p</a:t>
            </a:r>
            <a:r>
              <a:rPr lang="en-US" sz="1500" dirty="0"/>
              <a:t> svigrúmin. Þegar s-p-blöndun á sér stað hliðrast svigrúmin eins og sýnt er, þannig að </a:t>
            </a:r>
            <a:r>
              <a:rPr lang="en-US" sz="1500" dirty="0" err="1"/>
              <a:t>σ</a:t>
            </a:r>
            <a:r>
              <a:rPr lang="en-US" sz="1500" baseline="-25000" dirty="0" err="1"/>
              <a:t>p</a:t>
            </a:r>
            <a:r>
              <a:rPr lang="en-US" sz="1500" dirty="0"/>
              <a:t> svigrúmið er hærra í orku en π</a:t>
            </a:r>
            <a:r>
              <a:rPr lang="en-US" sz="1500" baseline="-25000" dirty="0"/>
              <a:t>p</a:t>
            </a:r>
            <a:r>
              <a:rPr lang="en-US" sz="1500" dirty="0"/>
              <a:t> svigrúmin.</a:t>
            </a:r>
          </a:p>
        </p:txBody>
      </p:sp>
      <p:pic>
        <p:nvPicPr>
          <p:cNvPr id="10242" name="Picture 2" descr="A diagram is shown. At the bottom left of the diagram is a horizontal line that is connected to the right and left by upward-facing, dotted lines to two more horizontal lines. Those two lines are connected by upward-facing dotted lines to another line in the center of the diagram but farther up from the first. Each of the bottom two central lines has a vertical downward-facing arrow. Above this structure is a horizontal line that is connected to the right and left by upward-facing, dotted lines to two sets of three horizontal lines and those two lines are connected by upward-facing dotted lines to another line in the center of the diagram, but further up from the first. In between the horizontal lines of this structure are two pairs of horizontal lines that are above the first line but below the second and connected by dotted lines to the side horizontal lines. The bottom and top central lines each have an upward-facing vertical arrow. These two structures are redrawn on the right side of the diagram, but this time, the central lines of the bottom structure are moved downward in relation to the side lines. The upper portion of the structure has its central lines shifted upward in relation to the side lines. This structure also shows the bottom line appearing above the set of two lines."/>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568266" y="1038741"/>
            <a:ext cx="5943600" cy="3986212"/>
          </a:xfrm>
          <a:prstGeom prst="rect">
            <a:avLst/>
          </a:prstGeom>
          <a:noFill/>
          <a:extLst>
            <a:ext uri="{909E8E84-426E-40DD-AFC4-6F175D3DCCD1}">
              <a14:hiddenFill xmlns:a14="http://schemas.microsoft.com/office/drawing/2010/main">
                <a:solidFill>
                  <a:srgbClr val="FFFFFF"/>
                </a:solidFill>
              </a14:hiddenFill>
            </a:ext>
          </a:extLst>
        </p:spPr>
      </p:pic>
      <p:sp>
        <p:nvSpPr>
          <p:cNvPr id="10243"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244"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245"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503269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lang="en-US" dirty="0" sz="2300"/>
              <a:t>Mynd 8.39</a:t>
            </a:r>
          </a:p>
        </p:txBody>
      </p:sp>
      <p:sp>
        <p:nvSpPr>
          <p:cNvPr id="7" name="Figure Legend"/>
          <p:cNvSpPr>
            <a:spLocks noGrp="1"/>
          </p:cNvSpPr>
          <p:nvPr>
            <p:ph idx="13"/>
          </p:nvPr>
        </p:nvSpPr>
        <p:spPr>
          <a:xfrm>
            <a:off x="628650" y="4805917"/>
            <a:ext cx="7886700" cy="1384180"/>
          </a:xfrm>
        </p:spPr>
        <p:txBody>
          <a:bodyPr wrap="square">
            <a:normAutofit/>
          </a:bodyPr>
          <a:lstStyle/>
          <a:p>
            <a:pPr>
              <a:spcBef>
                <a:spcPts val="0"/>
              </a:spcBef>
              <a:spcAft>
                <a:spcPts val="0"/>
              </a:spcAft>
            </a:pPr>
            <a:r>
              <a:rPr lang="en-US" sz="1400" dirty="0"/>
              <a:t>Sameindasvigrúm í föstum efnum liggja svo þétt saman að þeim er lýst sem orkuböndum. Gildisbandið er lægra í orku og leiðnibandið hærra í orku. Gerð fasta efnisins ræðst af stærð „bandbilsins“ milli gildisbandsins og leiðnibandsins. Í leiðara þarf aðeins mjög litla orku til að færa rafeindir úr gildisbandinu yfir í leiðnibandið og því leiða slík efni rafmagn vel. Í einangrara er bandbilið stórt, þannig að mjög fáar rafeindir færast til, og þeir leiða rafmagn illa. Hálfleiðarar eru þar á milli: þeir leiða rafmagn betur en einangrarar, en ekki jafn vel og leiðarar.</a:t>
            </a:r>
          </a:p>
        </p:txBody>
      </p:sp>
      <p:pic>
        <p:nvPicPr>
          <p:cNvPr id="12290" name="Picture 2" descr="This figure shows three diagrams. The first is labeled, “Insulator,” and it consists of two boxes. The “conduction” box is above and the “valence” box is below. A large gap marked by 4 dashed lines contains a double-headed arrow. One head pointing towards the “conduction box” and the other towards the “valence” box. The arrow is labeled, “Band gap.” The second diagram is similar to the first, but the band gap is about half as large. This diagram is labeled, “Semiconductor.” The third diagram is similar to the other two, but the band gap is about a fifth that of the “Semiconductor” diagram. This diagram is labeled, “Conducto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855033" y="1389801"/>
            <a:ext cx="7273191" cy="2820692"/>
          </a:xfrm>
          <a:prstGeom prst="rect">
            <a:avLst/>
          </a:prstGeom>
          <a:noFill/>
          <a:extLst>
            <a:ext uri="{909E8E84-426E-40DD-AFC4-6F175D3DCCD1}">
              <a14:hiddenFill xmlns:a14="http://schemas.microsoft.com/office/drawing/2010/main">
                <a:solidFill>
                  <a:srgbClr val="FFFFFF"/>
                </a:solidFill>
              </a14:hiddenFill>
            </a:ext>
          </a:extLst>
        </p:spPr>
      </p:pic>
      <p:sp>
        <p:nvSpPr>
          <p:cNvPr id="1229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29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29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95367842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lang="en-US" dirty="0" sz="2300"/>
              <a:t>Mynd 8.40</a:t>
            </a:r>
          </a:p>
        </p:txBody>
      </p:sp>
      <p:sp>
        <p:nvSpPr>
          <p:cNvPr id="7" name="Figure Legend"/>
          <p:cNvSpPr>
            <a:spLocks noGrp="1"/>
          </p:cNvSpPr>
          <p:nvPr>
            <p:ph idx="13"/>
          </p:nvPr>
        </p:nvSpPr>
        <p:spPr>
          <a:xfrm>
            <a:off x="628650" y="5411972"/>
            <a:ext cx="7886700" cy="778124"/>
          </a:xfrm>
        </p:spPr>
        <p:txBody>
          <a:bodyPr>
            <a:normAutofit/>
          </a:bodyPr>
          <a:lstStyle/>
          <a:p>
            <a:r>
              <a:rPr lang="en-US" sz="1600" dirty="0"/>
              <a:t>Orkurit sameindasvigrúma fyrir O</a:t>
            </a:r>
            <a:r>
              <a:rPr lang="en-US" sz="1600" baseline="-25000" dirty="0"/>
              <a:t>2</a:t>
            </a:r>
            <a:r>
              <a:rPr lang="en-US" sz="1600" dirty="0"/>
              <a:t> spáir fyrir um tvær óparaðar rafeindir.</a:t>
            </a:r>
          </a:p>
        </p:txBody>
      </p:sp>
      <p:pic>
        <p:nvPicPr>
          <p:cNvPr id="9218" name="Picture 2" descr="A diagram is shown that has an upward-facing vertical arrow running along the left side labeled, “E.” At the bottom center of the diagram is a horizontal line labeled, “sigma subscript 2 s,” that has two vertical half arrows drawn on it, one facing up and one facing down. This line is connected to the right and left by upward-facing, dotted lines to two more horizontal lines, each labeled, “2 s,” and with two vertical half arrows drawn on them, one facing up and one facing down. These two lines are connected by upward-facing dotted lines to another line in the center of the diagram, but farther up from the first and labeled, “sigma subscript 2 s superscript asterisk.” This horizontal line has two vertical half-arrow drawn on it, one facing up and one facing down. Moving further up the center of the diagram is a horizontal line labeled, “sigma subscript 2 p subscript x,” which lies below two horizontal lines, lying side-by-side, and labeled “pi subscript 2 p subscript y,” and “pi subscript 2 p subscript z.” Both the bottom and top lines are connected to the right and left by upward-facing, dotted lines to three more horizontal lines, each labeled, “2 p,” on either side. These sets of lines each hold three upward-facing and one downward-facing half-arrow. They are connected by upward-facing dotted lines to another single line and then pair of double lines in the center of the diagram, but farther up from the lower lines. They are labeled, “sigma subscript 2 p subscript x superscript asterisk,” “pi subscript 2 p subscript y superscript asterisk,” and “pi subscript 2 p subscript z superscript asterisk,” respectively. The lower of these two central, horizontal lines each contain one upward-facing half-arrow. The left and right sides of the diagram have headers that read, ”Atomic orbitals,” while the center header reads, “Molecular orbitals.”"/>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679832" y="1008800"/>
            <a:ext cx="5486401" cy="4105276"/>
          </a:xfrm>
          <a:prstGeom prst="rect">
            <a:avLst/>
          </a:prstGeom>
          <a:noFill/>
          <a:extLst>
            <a:ext uri="{909E8E84-426E-40DD-AFC4-6F175D3DCCD1}">
              <a14:hiddenFill xmlns:a14="http://schemas.microsoft.com/office/drawing/2010/main">
                <a:solidFill>
                  <a:srgbClr val="FFFFFF"/>
                </a:solidFill>
              </a14:hiddenFill>
            </a:ext>
          </a:extLst>
        </p:spPr>
      </p:pic>
      <p:sp>
        <p:nvSpPr>
          <p:cNvPr id="921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22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922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15370210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a:xfrm>
            <a:ext cx="5715000" cy="420624"/>
          </a:xfrm>
        </p:spPr>
        <p:txBody>
          <a:bodyPr wrap="none">
            <a:normAutofit/>
          </a:bodyPr>
          <a:lstStyle/>
          <a:p>
            <a:r>
              <a:rPr lang="en-US" dirty="0" sz="2300"/>
              <a:t>Æfing 14</a:t>
            </a:r>
          </a:p>
        </p:txBody>
      </p:sp>
      <p:sp>
        <p:nvSpPr>
          <p:cNvPr id="7" name="Figure Legend" hidden="1"/>
          <p:cNvSpPr>
            <a:spLocks noGrp="1"/>
          </p:cNvSpPr>
          <p:nvPr>
            <p:ph idx="13"/>
          </p:nvPr>
        </p:nvSpPr>
        <p:spPr/>
        <p:txBody>
          <a:bodyPr>
            <a:normAutofit/>
          </a:bodyPr>
          <a:lstStyle/>
          <a:p>
            <a:endParaRPr lang="en-US" sz="1600" dirty="0"/>
          </a:p>
        </p:txBody>
      </p:sp>
      <p:pic>
        <p:nvPicPr>
          <p:cNvPr id="8" name="Figure" descr="A Lewis structure is shown in which a carbon atom is single bonded to three hydrogen atoms and single bonded to a sulfur atom with two lone pairs of electrons. The sulfur atom is attached to a chain of four singly bonded carbon atoms, the first two of which are single bonded to two hydrogen atoms each, and the third of which is single bonded to a hydrogen atom and single bonded to a nitrogen atom which has one lone electron pair. The nitrogen atom is also single bonded to two hydrogen atoms. The fourth andfinal carbon in the chain is double bonded to an oxygen with two lone pairs of electrons and single bonded to an oxygen atom with two lone pairs of electrons. The second oxygen atom is single bonded to a hydrogen atom."/>
          <p:cNvPicPr>
            <a:picLocks noChangeAspect="1"/>
          </p:cNvPicPr>
          <p:nvPr/>
        </p:nvPicPr>
        <p:blipFill>
          <a:blip r:embed="rId2">
            <a:extLst>
              <a:ext uri="{28A0092B-C50C-407E-A947-70E740481C1C}">
                <a14:useLocalDpi xmlns:a14="http://schemas.microsoft.com/office/drawing/2010/main" val="0"/>
              </a:ext>
            </a:extLst>
          </a:blip>
          <a:srcRect t="-1433" b="-1433"/>
          <a:stretch>
            <a:fillRect/>
          </a:stretch>
        </p:blipFill>
        <p:spPr>
          <a:xfrm>
            <a:off x="457199" y="1122386"/>
            <a:ext cx="8062913" cy="3500071"/>
          </a:xfrm>
          <a:prstGeom prst="rect">
            <a:avLst/>
          </a:prstGeom>
        </p:spPr>
      </p:pic>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0698830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a:xfrm>
            <a:ext cx="5715000" cy="420624"/>
          </a:xfrm>
        </p:spPr>
        <p:txBody>
          <a:bodyPr wrap="none">
            <a:normAutofit/>
          </a:bodyPr>
          <a:lstStyle/>
          <a:p>
            <a:r>
              <a:rPr lang="en-US" dirty="0" sz="2300"/>
              <a:t>Æfing 19</a:t>
            </a:r>
          </a:p>
        </p:txBody>
      </p:sp>
      <p:sp>
        <p:nvSpPr>
          <p:cNvPr id="7" name="Figure Legend" hidden="1"/>
          <p:cNvSpPr>
            <a:spLocks noGrp="1"/>
          </p:cNvSpPr>
          <p:nvPr>
            <p:ph idx="13"/>
          </p:nvPr>
        </p:nvSpPr>
        <p:spPr/>
        <p:txBody>
          <a:bodyPr>
            <a:normAutofit/>
          </a:bodyPr>
          <a:lstStyle/>
          <a:p>
            <a:endParaRPr lang="en-US" sz="1600" dirty="0"/>
          </a:p>
        </p:txBody>
      </p:sp>
      <p:pic>
        <p:nvPicPr>
          <p:cNvPr id="8" name="Figure" descr="A Lewis structure is shown in which three phosphorus atoms are single bonded together to form a triangle. Each phosphorus is bonded to a sulfur atom by a vertical single bond and each of those sulfur atoms is then bonded to a single phosphorus atom so that a six-sided ring is created with a sulfur in the middle."/>
          <p:cNvPicPr>
            <a:picLocks noChangeAspect="1"/>
          </p:cNvPicPr>
          <p:nvPr/>
        </p:nvPicPr>
        <p:blipFill>
          <a:blip r:embed="rId2">
            <a:extLst>
              <a:ext uri="{28A0092B-C50C-407E-A947-70E740481C1C}">
                <a14:useLocalDpi xmlns:a14="http://schemas.microsoft.com/office/drawing/2010/main" val="0"/>
              </a:ext>
            </a:extLst>
          </a:blip>
          <a:srcRect l="-14148" r="-14148"/>
          <a:stretch>
            <a:fillRect/>
          </a:stretch>
        </p:blipFill>
        <p:spPr>
          <a:xfrm>
            <a:off x="457199" y="1122386"/>
            <a:ext cx="8062913" cy="3500071"/>
          </a:xfrm>
          <a:prstGeom prst="rect">
            <a:avLst/>
          </a:prstGeom>
        </p:spPr>
      </p:pic>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16811042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a:xfrm>
            <a:ext cx="5715000" cy="420624"/>
          </a:xfrm>
        </p:spPr>
        <p:txBody>
          <a:bodyPr wrap="none">
            <a:normAutofit/>
          </a:bodyPr>
          <a:lstStyle/>
          <a:p>
            <a:r>
              <a:rPr lang="en-US" dirty="0" sz="2300"/>
              <a:t>Æfing 20</a:t>
            </a:r>
          </a:p>
        </p:txBody>
      </p:sp>
      <p:sp>
        <p:nvSpPr>
          <p:cNvPr id="7" name="Figure Legend" hidden="1"/>
          <p:cNvSpPr>
            <a:spLocks noGrp="1"/>
          </p:cNvSpPr>
          <p:nvPr>
            <p:ph idx="13"/>
          </p:nvPr>
        </p:nvSpPr>
        <p:spPr/>
        <p:txBody>
          <a:bodyPr>
            <a:normAutofit/>
          </a:bodyPr>
          <a:lstStyle/>
          <a:p>
            <a:endParaRPr lang="en-US" sz="1600" dirty="0"/>
          </a:p>
        </p:txBody>
      </p:sp>
      <p:pic>
        <p:nvPicPr>
          <p:cNvPr id="8" name="Figure" descr="A Lewis structure is shown that is missing all of its bonds. Six carbon atoms form a chain. There are three hydrogen atoms located around the first carbon, two located around the second, one located near the fifth, and two located around the sixth carbon."/>
          <p:cNvPicPr>
            <a:picLocks noChangeAspect="1"/>
          </p:cNvPicPr>
          <p:nvPr/>
        </p:nvPicPr>
        <p:blipFill>
          <a:blip r:embed="rId2">
            <a:extLst>
              <a:ext uri="{28A0092B-C50C-407E-A947-70E740481C1C}">
                <a14:useLocalDpi xmlns:a14="http://schemas.microsoft.com/office/drawing/2010/main" val="0"/>
              </a:ext>
            </a:extLst>
          </a:blip>
          <a:srcRect t="-47973" b="-47973"/>
          <a:stretch>
            <a:fillRect/>
          </a:stretch>
        </p:blipFill>
        <p:spPr>
          <a:xfrm>
            <a:off x="457199" y="1122386"/>
            <a:ext cx="8062913" cy="3500071"/>
          </a:xfrm>
          <a:prstGeom prst="rect">
            <a:avLst/>
          </a:prstGeom>
        </p:spPr>
      </p:pic>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72787530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a:xfrm>
            <a:ext cx="5715000" cy="420624"/>
          </a:xfrm>
        </p:spPr>
        <p:txBody>
          <a:bodyPr wrap="none">
            <a:normAutofit/>
          </a:bodyPr>
          <a:lstStyle/>
          <a:p>
            <a:r>
              <a:rPr lang="en-US" dirty="0" sz="2300"/>
              <a:t>Æfing 30a</a:t>
            </a:r>
          </a:p>
        </p:txBody>
      </p:sp>
      <p:sp>
        <p:nvSpPr>
          <p:cNvPr id="7" name="Figure Legend" hidden="1"/>
          <p:cNvSpPr>
            <a:spLocks noGrp="1"/>
          </p:cNvSpPr>
          <p:nvPr>
            <p:ph idx="13"/>
          </p:nvPr>
        </p:nvSpPr>
        <p:spPr/>
        <p:txBody>
          <a:bodyPr>
            <a:normAutofit/>
          </a:bodyPr>
          <a:lstStyle/>
          <a:p>
            <a:endParaRPr lang="en-US" sz="1600" dirty="0"/>
          </a:p>
        </p:txBody>
      </p:sp>
      <p:pic>
        <p:nvPicPr>
          <p:cNvPr id="8" name="Figure" descr="A Lewis structure is shown in which a carbon atom is single bonded to three hydrogen atoms and a second carbon atom. This second carbon atom is, in turn, double bonded to an oxygen atom with two lone pairs of electrons. The second carbon atom is also single bonded to another carbon atom that is single bonded to three hydrogen atoms."/>
          <p:cNvPicPr>
            <a:picLocks noChangeAspect="1"/>
          </p:cNvPicPr>
          <p:nvPr/>
        </p:nvPicPr>
        <p:blipFill>
          <a:blip r:embed="rId2">
            <a:extLst>
              <a:ext uri="{28A0092B-C50C-407E-A947-70E740481C1C}">
                <a14:useLocalDpi xmlns:a14="http://schemas.microsoft.com/office/drawing/2010/main" val="0"/>
              </a:ext>
            </a:extLst>
          </a:blip>
          <a:srcRect l="-1035" r="-1035"/>
          <a:stretch>
            <a:fillRect/>
          </a:stretch>
        </p:blipFill>
        <p:spPr>
          <a:xfrm>
            <a:off x="457199" y="1122386"/>
            <a:ext cx="8062913" cy="3500071"/>
          </a:xfrm>
          <a:prstGeom prst="rect">
            <a:avLst/>
          </a:prstGeom>
        </p:spPr>
      </p:pic>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67821222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a:xfrm>
            <a:ext cx="5715000" cy="420624"/>
          </a:xfrm>
        </p:spPr>
        <p:txBody>
          <a:bodyPr wrap="none">
            <a:normAutofit/>
          </a:bodyPr>
          <a:lstStyle/>
          <a:p>
            <a:r>
              <a:rPr lang="en-US" dirty="0" sz="2300"/>
              <a:t>Æfing 30b</a:t>
            </a:r>
          </a:p>
        </p:txBody>
      </p:sp>
      <p:sp>
        <p:nvSpPr>
          <p:cNvPr id="7" name="Figure Legend" hidden="1"/>
          <p:cNvSpPr>
            <a:spLocks noGrp="1"/>
          </p:cNvSpPr>
          <p:nvPr>
            <p:ph idx="13"/>
          </p:nvPr>
        </p:nvSpPr>
        <p:spPr/>
        <p:txBody>
          <a:bodyPr>
            <a:normAutofit/>
          </a:bodyPr>
          <a:lstStyle/>
          <a:p>
            <a:endParaRPr lang="en-US" sz="1600" dirty="0"/>
          </a:p>
        </p:txBody>
      </p:sp>
      <p:pic>
        <p:nvPicPr>
          <p:cNvPr id="8" name="Figure" descr="A Lewis structure is shown in which a sulfur atom with two lone pairs of electrons and a positive sign is double bonded to an oxygen with two lone pairs of electrons. The sulfur atom is also single bonded to an oxygen with three lone pairs of electrons with a negative sign. It is drawn in an angular shape."/>
          <p:cNvPicPr>
            <a:picLocks noChangeAspect="1"/>
          </p:cNvPicPr>
          <p:nvPr/>
        </p:nvPicPr>
        <p:blipFill>
          <a:blip r:embed="rId2">
            <a:extLst>
              <a:ext uri="{28A0092B-C50C-407E-A947-70E740481C1C}">
                <a14:useLocalDpi xmlns:a14="http://schemas.microsoft.com/office/drawing/2010/main" val="0"/>
              </a:ext>
            </a:extLst>
          </a:blip>
          <a:srcRect t="-23480" b="-23480"/>
          <a:stretch>
            <a:fillRect/>
          </a:stretch>
        </p:blipFill>
        <p:spPr>
          <a:xfrm>
            <a:off x="457199" y="1122386"/>
            <a:ext cx="8062913" cy="3500071"/>
          </a:xfrm>
          <a:prstGeom prst="rect">
            <a:avLst/>
          </a:prstGeom>
        </p:spPr>
      </p:pic>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71714336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a:xfrm>
            <a:ext cx="5715000" cy="420624"/>
          </a:xfrm>
        </p:spPr>
        <p:txBody>
          <a:bodyPr wrap="none">
            <a:normAutofit/>
          </a:bodyPr>
          <a:lstStyle/>
          <a:p>
            <a:r>
              <a:rPr lang="en-US" dirty="0" sz="2300"/>
              <a:t>Æfing 30c</a:t>
            </a:r>
          </a:p>
        </p:txBody>
      </p:sp>
      <p:sp>
        <p:nvSpPr>
          <p:cNvPr id="7" name="Figure Legend" hidden="1"/>
          <p:cNvSpPr>
            <a:spLocks noGrp="1"/>
          </p:cNvSpPr>
          <p:nvPr>
            <p:ph idx="13"/>
          </p:nvPr>
        </p:nvSpPr>
        <p:spPr/>
        <p:txBody>
          <a:bodyPr>
            <a:normAutofit/>
          </a:bodyPr>
          <a:lstStyle/>
          <a:p>
            <a:endParaRPr lang="en-US" sz="1600" dirty="0"/>
          </a:p>
        </p:txBody>
      </p:sp>
      <p:pic>
        <p:nvPicPr>
          <p:cNvPr id="8" name="Figure" descr="A Lewis structure is shown in which a hexagonal ring structure is made up of five carbon atoms and one nitrogen atom with a lone pair of electrons. There are alternating double and single bonds in between each carbon atom. Each carbon atom is also single bonded to one hydrogen atom."/>
          <p:cNvPicPr>
            <a:picLocks noChangeAspect="1"/>
          </p:cNvPicPr>
          <p:nvPr/>
        </p:nvPicPr>
        <p:blipFill>
          <a:blip r:embed="rId2">
            <a:extLst>
              <a:ext uri="{28A0092B-C50C-407E-A947-70E740481C1C}">
                <a14:useLocalDpi xmlns:a14="http://schemas.microsoft.com/office/drawing/2010/main" val="0"/>
              </a:ext>
            </a:extLst>
          </a:blip>
          <a:srcRect l="-41083" r="-41083"/>
          <a:stretch>
            <a:fillRect/>
          </a:stretch>
        </p:blipFill>
        <p:spPr>
          <a:xfrm>
            <a:off x="457199" y="1122386"/>
            <a:ext cx="8062913" cy="3500071"/>
          </a:xfrm>
          <a:prstGeom prst="rect">
            <a:avLst/>
          </a:prstGeom>
        </p:spPr>
      </p:pic>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00888479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pyright"/>
          <p:cNvSpPr>
            <a:spLocks noGrp="1"/>
          </p:cNvSpPr>
          <p:nvPr>
            <p:ph sz="half" idx="1"/>
          </p:nvPr>
        </p:nvSpPr>
        <p:spPr>
          <a:xfrm>
            <a:off x="457200" y="1107617"/>
            <a:ext cx="8062912" cy="5256973"/>
          </a:xfrm>
        </p:spPr>
        <p:txBody>
          <a:bodyPr anchor="ctr">
            <a:noAutofit/>
          </a:bodyPr>
          <a:lstStyle/>
          <a:p>
            <a:pPr marL="0" indent="0">
              <a:buNone/>
            </a:pPr>
            <a:r>
              <a:rPr lang="en-US" sz="1600"/>
              <a:t>Þetta fylgiefni frá OpenStax er © Rice University samkvæmt CC-BY 4.0 International leyfi; heimilt er að fjölfalda það eða breyta því, en vísa verður til OpenStax og Rice University og tilgreina allar breytingar.</a:t>
            </a:r>
          </a:p>
          <a:p>
            <a:endParaRPr lang="en-US" sz="1600" dirty="0"/>
          </a:p>
        </p:txBody>
      </p:sp>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648509348"/>
      </p:ext>
    </p:extLst>
  </p:cSld>
  <p:clrMapOvr>
    <a:masterClrMapping/>
  </p:clrMapOvr>
</p:sld>
</file>

<file path=ppt/theme/theme1.xml><?xml version="1.0" encoding="utf-8"?>
<a:theme xmlns:a="http://schemas.openxmlformats.org/drawingml/2006/main" name="Office Theme">
  <a:themeElements>
    <a:clrScheme name="OpenStax">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959</TotalTime>
  <Words>2935</Words>
  <Application>Microsoft Office PowerPoint</Application>
  <PresentationFormat>On-screen Show (4:3)</PresentationFormat>
  <Paragraphs>198</Paragraphs>
  <Slides>82</Slides>
  <Notes>0</Notes>
  <HiddenSlides>0</HiddenSlides>
  <MMClips>0</MMClips>
  <ScaleCrop>false</ScaleCrop>
  <HeadingPairs>
    <vt:vector size="4" baseType="variant">
      <vt:variant>
        <vt:lpstr>Theme</vt:lpstr>
      </vt:variant>
      <vt:variant>
        <vt:i4>1</vt:i4>
      </vt:variant>
      <vt:variant>
        <vt:lpstr>Slide Titles</vt:lpstr>
      </vt:variant>
      <vt:variant>
        <vt:i4>82</vt:i4>
      </vt:variant>
    </vt:vector>
  </HeadingPairs>
  <TitlesOfParts>
    <vt:vector size="83" baseType="lpstr">
      <vt:lpstr>Office Theme</vt:lpstr>
      <vt:lpstr>PowerPoint Presentation</vt:lpstr>
      <vt:lpstr>Chapter Outline</vt:lpstr>
      <vt:lpstr>Figure 8.1</vt:lpstr>
      <vt:lpstr>Learning Objectives</vt:lpstr>
      <vt:lpstr>Orbitals and Covalent Bonding</vt:lpstr>
      <vt:lpstr>Valance Bond Theory</vt:lpstr>
      <vt:lpstr>Valance Bond Theory</vt:lpstr>
      <vt:lpstr>Valance Bond Theory</vt:lpstr>
      <vt:lpstr>Limitations of the Valence Bond Model</vt:lpstr>
      <vt:lpstr>Figure 8.2</vt:lpstr>
      <vt:lpstr>Figure 8.3</vt:lpstr>
      <vt:lpstr>Figure 8.4</vt:lpstr>
      <vt:lpstr>Figure 8.5</vt:lpstr>
      <vt:lpstr>PowerPoint Presentation</vt:lpstr>
      <vt:lpstr>Example 8.1</vt:lpstr>
      <vt:lpstr>Example 8.1</vt:lpstr>
      <vt:lpstr>Learning Objectives</vt:lpstr>
      <vt:lpstr>Hybrid Orbitals</vt:lpstr>
      <vt:lpstr>Figure 8.6</vt:lpstr>
      <vt:lpstr>Figure 8.7</vt:lpstr>
      <vt:lpstr>sp Hybrid Orbitals</vt:lpstr>
      <vt:lpstr>Figure 8.8</vt:lpstr>
      <vt:lpstr>sp Hybrid Orbitals</vt:lpstr>
      <vt:lpstr>Figure 8.9</vt:lpstr>
      <vt:lpstr>sp2 Hybrid Orbitals</vt:lpstr>
      <vt:lpstr>Figure 8.10</vt:lpstr>
      <vt:lpstr>Figure 8.11</vt:lpstr>
      <vt:lpstr>Figure 8.12</vt:lpstr>
      <vt:lpstr>Figure 8.13</vt:lpstr>
      <vt:lpstr>Figure 8.14</vt:lpstr>
      <vt:lpstr>sp3 Hybrid Orbitals</vt:lpstr>
      <vt:lpstr>Figure 8.15</vt:lpstr>
      <vt:lpstr>Figure 8.16</vt:lpstr>
      <vt:lpstr>Figure 8.17</vt:lpstr>
      <vt:lpstr>sp3d Hybrid Orbitals</vt:lpstr>
      <vt:lpstr>sp3d2 Hybrid Orbitals</vt:lpstr>
      <vt:lpstr>Figure 8.18</vt:lpstr>
      <vt:lpstr>Figure 8.19</vt:lpstr>
      <vt:lpstr>Figure 8.20</vt:lpstr>
      <vt:lpstr>Figure 8.21</vt:lpstr>
      <vt:lpstr>PowerPoint Presentation</vt:lpstr>
      <vt:lpstr>Example 8.2</vt:lpstr>
      <vt:lpstr>Example 8.2</vt:lpstr>
      <vt:lpstr>Example 8.3</vt:lpstr>
      <vt:lpstr>Example 8.3</vt:lpstr>
      <vt:lpstr>Learning Objectives</vt:lpstr>
      <vt:lpstr>Single, Double, and Triple Bonds</vt:lpstr>
      <vt:lpstr>Double and Triple Bonds</vt:lpstr>
      <vt:lpstr>PowerPoint Presentation</vt:lpstr>
      <vt:lpstr>Figure 8.22</vt:lpstr>
      <vt:lpstr>Figure 8.23</vt:lpstr>
      <vt:lpstr>Double Bonds</vt:lpstr>
      <vt:lpstr>Figure 8.24</vt:lpstr>
      <vt:lpstr>Figure 8.25</vt:lpstr>
      <vt:lpstr>Triple Bonds</vt:lpstr>
      <vt:lpstr>Figure 8.26</vt:lpstr>
      <vt:lpstr>Example 8.4</vt:lpstr>
      <vt:lpstr>Learning Objectives</vt:lpstr>
      <vt:lpstr>Figure 8.27</vt:lpstr>
      <vt:lpstr>Figure 8.28</vt:lpstr>
      <vt:lpstr>Figure 8.29</vt:lpstr>
      <vt:lpstr>Figure 8.30</vt:lpstr>
      <vt:lpstr>Figure 8.31</vt:lpstr>
      <vt:lpstr>Example 8.5</vt:lpstr>
      <vt:lpstr>Example 8.5</vt:lpstr>
      <vt:lpstr>Example 8.5</vt:lpstr>
      <vt:lpstr>Figure 8.32</vt:lpstr>
      <vt:lpstr>Figure 8.33</vt:lpstr>
      <vt:lpstr>Figure 8.34</vt:lpstr>
      <vt:lpstr>Figure 8.35</vt:lpstr>
      <vt:lpstr>Figure 8.36</vt:lpstr>
      <vt:lpstr>Figure 8.37</vt:lpstr>
      <vt:lpstr>Figure 8.38</vt:lpstr>
      <vt:lpstr>Figure 8.39</vt:lpstr>
      <vt:lpstr>Figure 8.40</vt:lpstr>
      <vt:lpstr>Exercise 14</vt:lpstr>
      <vt:lpstr>Exercise 19</vt:lpstr>
      <vt:lpstr>Exercise 20</vt:lpstr>
      <vt:lpstr>Exercise 30a</vt:lpstr>
      <vt:lpstr>Exercise 30b</vt:lpstr>
      <vt:lpstr>Exercise 30c</vt:lpstr>
      <vt:lpstr>PowerPoint Presentation</vt:lpstr>
    </vt:vector>
  </TitlesOfParts>
  <Company>WNI</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Chemistry - Chapter 8 - Advanced Theories of Covalent Bonding</dc:title>
  <dc:creator>Spuddy McSpare</dc:creator>
  <cp:lastModifiedBy>Sarah Evans</cp:lastModifiedBy>
  <cp:revision>245</cp:revision>
  <cp:lastPrinted>2015-06-12T04:35:16Z</cp:lastPrinted>
  <dcterms:created xsi:type="dcterms:W3CDTF">2012-06-04T02:13:36Z</dcterms:created>
  <dcterms:modified xsi:type="dcterms:W3CDTF">2019-09-19T18:35:05Z</dcterms:modified>
</cp:coreProperties>
</file>