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embeddings/oleObject1.bin" ContentType="application/vnd.openxmlformats-officedocument.oleObject"/>
  <Override PartName="/ppt/embeddings/oleObject10.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68"/>
  </p:notesMasterIdLst>
  <p:handoutMasterIdLst>
    <p:handoutMasterId r:id="rId69"/>
  </p:handoutMasterIdLst>
  <p:sldIdLst>
    <p:sldId id="256" r:id="rId2"/>
    <p:sldId id="306" r:id="rId3"/>
    <p:sldId id="280" r:id="rId4"/>
    <p:sldId id="307" r:id="rId5"/>
    <p:sldId id="308" r:id="rId6"/>
    <p:sldId id="309" r:id="rId7"/>
    <p:sldId id="310" r:id="rId8"/>
    <p:sldId id="296" r:id="rId9"/>
    <p:sldId id="299" r:id="rId10"/>
    <p:sldId id="311" r:id="rId11"/>
    <p:sldId id="312" r:id="rId12"/>
    <p:sldId id="313" r:id="rId13"/>
    <p:sldId id="314" r:id="rId14"/>
    <p:sldId id="300" r:id="rId15"/>
    <p:sldId id="315" r:id="rId16"/>
    <p:sldId id="295" r:id="rId17"/>
    <p:sldId id="303" r:id="rId18"/>
    <p:sldId id="316" r:id="rId19"/>
    <p:sldId id="317" r:id="rId20"/>
    <p:sldId id="318" r:id="rId21"/>
    <p:sldId id="294" r:id="rId22"/>
    <p:sldId id="319" r:id="rId23"/>
    <p:sldId id="320" r:id="rId24"/>
    <p:sldId id="291" r:id="rId25"/>
    <p:sldId id="321" r:id="rId26"/>
    <p:sldId id="322" r:id="rId27"/>
    <p:sldId id="323" r:id="rId28"/>
    <p:sldId id="324" r:id="rId29"/>
    <p:sldId id="325" r:id="rId30"/>
    <p:sldId id="301" r:id="rId31"/>
    <p:sldId id="290" r:id="rId32"/>
    <p:sldId id="287" r:id="rId33"/>
    <p:sldId id="326" r:id="rId34"/>
    <p:sldId id="285" r:id="rId35"/>
    <p:sldId id="327" r:id="rId36"/>
    <p:sldId id="328" r:id="rId37"/>
    <p:sldId id="329" r:id="rId38"/>
    <p:sldId id="330" r:id="rId39"/>
    <p:sldId id="334" r:id="rId40"/>
    <p:sldId id="331" r:id="rId41"/>
    <p:sldId id="332" r:id="rId42"/>
    <p:sldId id="333" r:id="rId43"/>
    <p:sldId id="335" r:id="rId44"/>
    <p:sldId id="336" r:id="rId45"/>
    <p:sldId id="337" r:id="rId46"/>
    <p:sldId id="338" r:id="rId47"/>
    <p:sldId id="339" r:id="rId48"/>
    <p:sldId id="340" r:id="rId49"/>
    <p:sldId id="341" r:id="rId50"/>
    <p:sldId id="342" r:id="rId51"/>
    <p:sldId id="343" r:id="rId52"/>
    <p:sldId id="284" r:id="rId53"/>
    <p:sldId id="283" r:id="rId54"/>
    <p:sldId id="344" r:id="rId55"/>
    <p:sldId id="345" r:id="rId56"/>
    <p:sldId id="346" r:id="rId57"/>
    <p:sldId id="347" r:id="rId58"/>
    <p:sldId id="348" r:id="rId59"/>
    <p:sldId id="349" r:id="rId60"/>
    <p:sldId id="350" r:id="rId61"/>
    <p:sldId id="351" r:id="rId62"/>
    <p:sldId id="352" r:id="rId63"/>
    <p:sldId id="353" r:id="rId64"/>
    <p:sldId id="302" r:id="rId65"/>
    <p:sldId id="304" r:id="rId66"/>
    <p:sldId id="305"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8" autoAdjust="0"/>
    <p:restoredTop sz="86395" autoAdjust="0"/>
  </p:normalViewPr>
  <p:slideViewPr>
    <p:cSldViewPr snapToGrid="0" snapToObjects="1">
      <p:cViewPr varScale="1">
        <p:scale>
          <a:sx n="107" d="100"/>
          <a:sy n="107" d="100"/>
        </p:scale>
        <p:origin x="184" y="2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12" d="100"/>
          <a:sy n="112" d="100"/>
        </p:scale>
        <p:origin x="-5200"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notesMaster" Target="notesMasters/notesMaster1.xml"/><Relationship Id="rId69" Type="http://schemas.openxmlformats.org/officeDocument/2006/relationships/handoutMaster" Target="handoutMasters/handoutMaster1.xml"/><Relationship Id="rId70" Type="http://schemas.openxmlformats.org/officeDocument/2006/relationships/presProps" Target="presProps.xml"/><Relationship Id="rId71" Type="http://schemas.openxmlformats.org/officeDocument/2006/relationships/viewProps" Target="viewProps.xml"/><Relationship Id="rId72" Type="http://schemas.openxmlformats.org/officeDocument/2006/relationships/theme" Target="theme/theme1.xml"/><Relationship Id="rId7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12/21/25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0C80CE-F63C-1248-B788-C39A81E6C77E}" type="datetimeFigureOut">
              <a:rPr lang="en-US" smtClean="0"/>
              <a:t>12/19/25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AFA8F7-CA97-BD4F-9273-68E6158B84AB}" type="slidenum">
              <a:rPr lang="en-US" smtClean="0"/>
              <a:t>‹#›</a:t>
            </a:fld>
            <a:endParaRPr lang="en-US"/>
          </a:p>
        </p:txBody>
      </p:sp>
    </p:spTree>
    <p:extLst>
      <p:ext uri="{BB962C8B-B14F-4D97-AF65-F5344CB8AC3E}">
        <p14:creationId xmlns:p14="http://schemas.microsoft.com/office/powerpoint/2010/main" val="58113801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AFA8F7-CA97-BD4F-9273-68E6158B84AB}" type="slidenum">
              <a:rPr lang="en-US" smtClean="0"/>
              <a:t>1</a:t>
            </a:fld>
            <a:endParaRPr lang="en-US"/>
          </a:p>
        </p:txBody>
      </p:sp>
    </p:spTree>
    <p:extLst>
      <p:ext uri="{BB962C8B-B14F-4D97-AF65-F5344CB8AC3E}">
        <p14:creationId xmlns:p14="http://schemas.microsoft.com/office/powerpoint/2010/main" val="1631242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AFA8F7-CA97-BD4F-9273-68E6158B84AB}" type="slidenum">
              <a:rPr lang="en-US" smtClean="0"/>
              <a:t>3</a:t>
            </a:fld>
            <a:endParaRPr lang="en-US"/>
          </a:p>
        </p:txBody>
      </p:sp>
    </p:spTree>
    <p:extLst>
      <p:ext uri="{BB962C8B-B14F-4D97-AF65-F5344CB8AC3E}">
        <p14:creationId xmlns:p14="http://schemas.microsoft.com/office/powerpoint/2010/main" val="1800432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AFA8F7-CA97-BD4F-9273-68E6158B84AB}" type="slidenum">
              <a:rPr lang="en-US" smtClean="0"/>
              <a:t>8</a:t>
            </a:fld>
            <a:endParaRPr lang="en-US"/>
          </a:p>
        </p:txBody>
      </p:sp>
    </p:spTree>
    <p:extLst>
      <p:ext uri="{BB962C8B-B14F-4D97-AF65-F5344CB8AC3E}">
        <p14:creationId xmlns:p14="http://schemas.microsoft.com/office/powerpoint/2010/main" val="3474646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AFA8F7-CA97-BD4F-9273-68E6158B84AB}" type="slidenum">
              <a:rPr lang="en-US" smtClean="0"/>
              <a:t>21</a:t>
            </a:fld>
            <a:endParaRPr lang="en-US"/>
          </a:p>
        </p:txBody>
      </p:sp>
    </p:spTree>
    <p:extLst>
      <p:ext uri="{BB962C8B-B14F-4D97-AF65-F5344CB8AC3E}">
        <p14:creationId xmlns:p14="http://schemas.microsoft.com/office/powerpoint/2010/main" val="3986655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3AFA8F7-CA97-BD4F-9273-68E6158B84AB}" type="slidenum">
              <a:rPr lang="en-US" smtClean="0"/>
              <a:t>66</a:t>
            </a:fld>
            <a:endParaRPr lang="en-US"/>
          </a:p>
        </p:txBody>
      </p:sp>
    </p:spTree>
    <p:extLst>
      <p:ext uri="{BB962C8B-B14F-4D97-AF65-F5344CB8AC3E}">
        <p14:creationId xmlns:p14="http://schemas.microsoft.com/office/powerpoint/2010/main" val="4048828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3120250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3946778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2067950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2347100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29DC5410-2FCF-4D97-A474-E4186917CE03}" type="datetime4">
              <a:rPr lang="en-US" smtClean="0"/>
              <a:t>December 19, 2025</a:t>
            </a:fld>
            <a:endParaRPr lang="en-US" dirty="0"/>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A72694FE-BA05-44A7-B904-2AF5B0B1C5E1}"/>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131233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E5316D66-6D33-4363-85D5-F1077FD411B1}" type="datetime4">
              <a:rPr lang="en-US" smtClean="0"/>
              <a:t>December 19, 2025</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76C12BA8-DA13-4E34-9485-40B894F612C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B68CEDA2-20A9-4D5A-A0FE-10467D510200}" type="datetime4">
              <a:rPr lang="en-US" smtClean="0"/>
              <a:t>December 19, 2025</a:t>
            </a:fld>
            <a:endParaRPr lang="en-US"/>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3A9EFA43-8F18-422D-8FFA-BDCDC251494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B2F61AF2-601F-4C2C-A956-40B11BC719B1}" type="datetime4">
              <a:rPr lang="en-US" smtClean="0"/>
              <a:t>December 19, 2025</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A1C39683-8C0C-428F-A1C4-147C2A527A0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3A39D3C5-7B42-4D08-996F-1C06EF8DFE8D}"/>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1405393203"/>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notesSlide" Target="../notesSlides/notesSlide1.xml" /><ns0:Relationship Id="rId7" Type="http://schemas.openxmlformats.org/officeDocument/2006/relationships/image" Target="../media/image48.png" /><ns0:Relationship Id="rId8" Type="http://schemas.openxmlformats.org/officeDocument/2006/relationships/image" Target="../media/v3_image49_b4bb13472bea.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5" Type="http://schemas.openxmlformats.org/officeDocument/2006/relationships/image" Target="../media/image5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xml" /><ns0:Relationship Id="rId5" Type="http://schemas.openxmlformats.org/officeDocument/2006/relationships/image" Target="../media/v3_image51_c91c6c8ced4a.png" /></ns0: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5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53_cdc64bfd06c8.png" /></ns0: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54_50ad3d4c2963.png" /></ns0: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4" Type="http://schemas.openxmlformats.org/officeDocument/2006/relationships/image" Target="../media/image5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5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5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59_121cb93f9a7e.png" /></ns0: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bin"/><Relationship Id="rId3" Type="http://schemas.openxmlformats.org/officeDocument/2006/relationships/image" Target="../media/image14.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61.jpg"/></Relationships>
</file>

<file path=ppt/slides/_rels/slide32.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62_85d9e98ae3a4.png" /></ns0: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63_673e5b426409.png" /></ns0: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2.bin"/><Relationship Id="rId3" Type="http://schemas.openxmlformats.org/officeDocument/2006/relationships/image" Target="../media/image19.wmf"/></Relationships>
</file>

<file path=ppt/slides/_rels/slide3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3.bin" /><ns0:Relationship Id="rId3" Type="http://schemas.openxmlformats.org/officeDocument/2006/relationships/image" Target="../media/v3_image20_c78fdf1c9243.png" /></ns0:Relationships>
</file>

<file path=ppt/slides/_rels/slide4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3.bin" /><ns0:Relationship Id="rId3" Type="http://schemas.openxmlformats.org/officeDocument/2006/relationships/image" Target="../media/v3_image21_dbb76ed55430.png" /></ns0: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4.bin" /><ns0:Relationship Id="rId3" Type="http://schemas.openxmlformats.org/officeDocument/2006/relationships/image" Target="../media/v3_image22_c5a592bb3a1c.png" /><ns0:Relationship Id="rId4" Type="http://schemas.openxmlformats.org/officeDocument/2006/relationships/oleObject" Target="../embeddings/oleObject5.bin" /><ns0:Relationship Id="rId5" Type="http://schemas.openxmlformats.org/officeDocument/2006/relationships/image" Target="../media/v3_image23_d88bc8db22f0.png" /></ns0: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6.bin"/><Relationship Id="rId3" Type="http://schemas.openxmlformats.org/officeDocument/2006/relationships/image" Target="../media/image24.w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64_f881b170da7e.png" /></ns0:Relationships>
</file>

<file path=ppt/slides/_rels/slide53.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65_d151b2e5409d.png" /></ns0: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7.bin"/><Relationship Id="rId3" Type="http://schemas.openxmlformats.org/officeDocument/2006/relationships/image" Target="../media/image27.w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8.bin"/><Relationship Id="rId3" Type="http://schemas.openxmlformats.org/officeDocument/2006/relationships/image" Target="../media/image28.emf"/><Relationship Id="rId4" Type="http://schemas.openxmlformats.org/officeDocument/2006/relationships/oleObject" Target="../embeddings/oleObject9.bin"/><Relationship Id="rId5" Type="http://schemas.openxmlformats.org/officeDocument/2006/relationships/image" Target="../media/image29.emf"/><Relationship Id="rId6" Type="http://schemas.openxmlformats.org/officeDocument/2006/relationships/oleObject" Target="../embeddings/oleObject10.bin"/><Relationship Id="rId7" Type="http://schemas.openxmlformats.org/officeDocument/2006/relationships/image" Target="../media/image30.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10.bin"/><Relationship Id="rId3" Type="http://schemas.openxmlformats.org/officeDocument/2006/relationships/image" Target="../media/image31.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66_6f6ed3f31c3d.png" /></ns0: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67.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336427"/>
            <a:ext cx="9144000" cy="1081677"/>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Kafli 16 Varmafræði</a:t>
            </a:r>
          </a:p>
        </p:txBody>
      </p:sp>
      <p:pic>
        <p:nvPicPr>
          <p:cNvPr id="10" name="Picture 6" descr="slide_0001_img_001.png"/>
          <p:cNvPicPr>
            <a:picLocks noChangeAspect="1"/>
          </p:cNvPicPr>
          <p:nvPr/>
        </p:nvPicPr>
        <p:blipFill>
          <a:blip r:embed="rId7"/>
          <a:srcRect/>
          <a:stretch>
            <a:fillRect/>
          </a:stretch>
        </p:blipFill>
        <p:spPr>
          <a:xfrm>
            <a:off x="7017183" y="365986"/>
            <a:ext cx="1829055" cy="447737"/>
          </a:xfrm>
          <a:prstGeom prst="rect">
            <a:avLst/>
          </a:prstGeom>
        </p:spPr>
      </p:pic>
      <p:sp>
        <p:nvSpPr>
          <p:cNvPr id="8"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pic>
        <p:nvPicPr>
          <p:cNvPr id="11" name="Picture 3" descr="slide_0001_img_003.png"/>
          <p:cNvPicPr>
            <a:picLocks noChangeAspect="1"/>
          </p:cNvPicPr>
          <p:nvPr/>
        </p:nvPicPr>
        <p:blipFill>
          <a:blip r:embed="rId8"/>
          <a:srcRect/>
          <a:stretch>
            <a:fillRect/>
          </a:stretch>
        </p:blipFill>
        <p:spPr>
          <a:xfrm>
            <a:off x="3407965" y="2504061"/>
            <a:ext cx="2320268" cy="3002699"/>
          </a:xfrm>
          <a:prstGeom prst="rect">
            <a:avLst/>
          </a:prstGeom>
        </p:spPr>
      </p:pic>
      <p:sp>
        <p:nvSpPr>
          <p:cNvPr id="2" name="Title 1">
            <a:extLst>
              <a:ext uri="{FF2B5EF4-FFF2-40B4-BE49-F238E27FC236}">
                <a16:creationId xmlns:a16="http://schemas.microsoft.com/office/drawing/2014/main" id="{79690EA5-C91B-3C61-D34A-C06B15BB45DF}"/>
              </a:ext>
            </a:extLst>
          </p:cNvPr>
          <p:cNvSpPr>
            <a:spLocks noGrp="1"/>
          </p:cNvSpPr>
          <p:nvPr>
            <p:ph type="title" idx="4294967295"/>
          </p:nvPr>
        </p:nvSpPr>
        <p:spPr>
          <a:xfrm>
            <a:off x="0" y="6967807"/>
            <a:ext cx="7886700" cy="434975"/>
          </a:xfrm>
        </p:spPr>
        <p:txBody>
          <a:bodyPr/>
          <a:lstStyle/>
          <a:p/>
        </p:txBody>
      </p:sp>
      <p:sp>
        <p:nvSpPr>
          <p:cNvPr id="12"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4"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16 Varmafræði</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Efnisyfirlit kafla</a:t>
            </a:r>
          </a:p>
        </p:txBody>
      </p:sp>
      <p:sp>
        <p:nvSpPr>
          <p:cNvPr id="3" name="Content Placeholder 2"/>
          <p:cNvSpPr>
            <a:spLocks noGrp="1"/>
          </p:cNvSpPr>
          <p:nvPr>
            <p:ph idx="1"/>
          </p:nvPr>
        </p:nvSpPr>
        <p:spPr/>
        <p:txBody>
          <a:bodyPr/>
          <a:lstStyle/>
          <a:p>
            <a:r>
              <a:rPr/>
              <a:t>16.1 Sjálfgengni</a:t>
            </a:r>
          </a:p>
          <a:p>
            <a:r>
              <a:rPr/>
              <a:t>16.2 Óreiða</a:t>
            </a:r>
          </a:p>
          <a:p>
            <a:r>
              <a:rPr/>
              <a:t>16.3 Annað og þriðja lögmál varmafræðinnar</a:t>
            </a:r>
          </a:p>
          <a:p>
            <a:r>
              <a:rPr/>
              <a:t>16.4 Fríorka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69268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7"/>
            <a:ext cx="5715000" cy="424583"/>
          </a:xfrm>
        </p:spPr>
        <p:txBody>
          <a:bodyPr wrap="none">
            <a:normAutofit/>
          </a:bodyPr>
          <a:lstStyle/>
          <a:p>
            <a:r>
              <a:rPr sz="2300"/>
              <a:t>Mynd 16.1</a:t>
            </a:r>
          </a:p>
        </p:txBody>
      </p:sp>
      <p:sp>
        <p:nvSpPr>
          <p:cNvPr id="7" name="Figure Legend"/>
          <p:cNvSpPr>
            <a:spLocks noGrp="1"/>
          </p:cNvSpPr>
          <p:nvPr>
            <p:ph idx="13"/>
          </p:nvPr>
        </p:nvSpPr>
        <p:spPr>
          <a:xfrm>
            <a:off x="471638" y="4918365"/>
            <a:ext cx="8043712" cy="1271731"/>
          </a:xfrm>
        </p:spPr>
        <p:txBody>
          <a:bodyPr wrap="square">
            <a:normAutofit/>
          </a:bodyPr>
          <a:lstStyle/>
          <a:p>
            <a:pPr>
              <a:spcBef>
                <a:spcPts val="0"/>
              </a:spcBef>
              <a:spcAft>
                <a:spcPts val="0"/>
              </a:spcAft>
            </a:pPr>
            <a:r>
              <a:rPr sz="1400"/>
              <a:t>Goshverir eru tilkomumikil birtingarmynd varmafræðilegra lögmála í náttúrunni. Þegar vatn inni í jörðinni hitnar, stígur það upp á yfirborðið um litlar rásir. Þrýstingur byggist upp þar til vatnið breytist í gufu og gufunni er þrýst af krafti út um op á yfirborðinu. (mynd: breytt verk frá Yellowstone-þjóðgarðinum)</a:t>
            </a:r>
          </a:p>
        </p:txBody>
      </p:sp>
      <p:pic>
        <p:nvPicPr>
          <p:cNvPr id="10" name="Figure" descr="slide_0003_img_002.png"/>
          <p:cNvPicPr>
            <a:picLocks noChangeAspect="1"/>
          </p:cNvPicPr>
          <p:nvPr/>
        </p:nvPicPr>
        <p:blipFill>
          <a:blip r:embed="rId5"/>
          <a:srcRect l="-3161" r="-3161"/>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88456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16.1 Sjálfgengni</a:t>
            </a:r>
          </a:p>
          <a:p>
            <a:pPr lvl="1"/>
            <a:r>
              <a:rPr/>
              <a:t>Gera greinarmun á sjálfgengum og ósjálfgengum ferlum</a:t>
            </a:r>
          </a:p>
          <a:p>
            <a:pPr lvl="1"/>
            <a:r>
              <a:rPr/>
              <a:t>Lýsa dreifingu efnis og orku sem fylgir ákveðnum sjálfgengum ferlum</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55903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Sjálfgengni</a:t>
            </a:r>
          </a:p>
        </p:txBody>
      </p:sp>
      <p:sp>
        <p:nvSpPr>
          <p:cNvPr id="3" name="Content Placeholder 2"/>
          <p:cNvSpPr>
            <a:spLocks noGrp="1"/>
          </p:cNvSpPr>
          <p:nvPr>
            <p:ph idx="1"/>
          </p:nvPr>
        </p:nvSpPr>
        <p:spPr/>
        <p:txBody>
          <a:bodyPr>
            <a:normAutofit/>
          </a:bodyPr>
          <a:lstStyle/>
          <a:p>
            <a:r>
              <a:rPr/>
              <a:t>Mun efnahvarf eiga sér stað „náttúrulega“ við tiltekið hitastig og þrýsting, án þess að utanaðkomandi afl komi til?</a:t>
            </a:r>
          </a:p>
          <a:p>
            <a:endParaRPr lang="en-US" dirty="0"/>
          </a:p>
          <a:p>
            <a:r>
              <a:rPr/>
              <a:t>Með öðrum orðum, er efnahvarf sjálfgengt?</a:t>
            </a:r>
          </a:p>
          <a:p>
            <a:endParaRPr lang="en-US" dirty="0"/>
          </a:p>
          <a:p>
            <a:r>
              <a:rPr/>
              <a:t>Ferli sem á sér stað náttúrulega við tiltekin skilyrði er kallað sjálfgengt ferli.</a:t>
            </a:r>
          </a:p>
          <a:p>
            <a:endParaRPr lang="en-US" dirty="0"/>
          </a:p>
          <a:p>
            <a:r>
              <a:rPr/>
              <a:t>Ferli sem á sér ekki stað náttúrulega við tiltekin skilyrði er kallað ósjálfgengt.</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59603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Sjálfgengni</a:t>
            </a:r>
          </a:p>
        </p:txBody>
      </p:sp>
      <p:sp>
        <p:nvSpPr>
          <p:cNvPr id="3" name="Content Placeholder 2"/>
          <p:cNvSpPr>
            <a:spLocks noGrp="1"/>
          </p:cNvSpPr>
          <p:nvPr>
            <p:ph idx="1"/>
          </p:nvPr>
        </p:nvSpPr>
        <p:spPr>
          <a:xfrm>
            <a:off x="628650" y="955965"/>
            <a:ext cx="7886700" cy="4324952"/>
          </a:xfrm>
        </p:spPr>
        <p:txBody>
          <a:bodyPr/>
          <a:lstStyle/>
          <a:p>
            <a:r>
              <a:rPr/>
              <a:t>Sjálfgengt ferli mun „bara gerast“.</a:t>
            </a:r>
          </a:p>
          <a:p>
            <a:endParaRPr lang="en-US" dirty="0"/>
          </a:p>
          <a:p>
            <a:r>
              <a:rPr/>
              <a:t>Sjálfgengt ferli á sér stað á náttúrulegan hátt við tiltekin skilyrði, án utanaðkomandi krafta.</a:t>
            </a:r>
          </a:p>
          <a:p>
            <a:endParaRPr lang="en-US" dirty="0"/>
          </a:p>
          <a:p>
            <a:r>
              <a:rPr/>
              <a:t>Dæmi: Blanda af vetni og súrefni mun hvarfast í viðurvist neista.</a:t>
            </a:r>
          </a:p>
          <a:p>
            <a:endParaRPr lang="en-US" dirty="0"/>
          </a:p>
          <a:p>
            <a:pPr marL="0" indent="0" algn="ctr">
              <a:buNone/>
            </a:pPr>
            <a:r>
              <a:rPr lang="en-US" dirty="0">
                <a:sym typeface="Wingdings" pitchFamily="2" charset="2"/>
              </a:rPr>
              <a:t>2H</a:t>
            </a:r>
            <a:r>
              <a:rPr lang="en-US" baseline="-25000" dirty="0">
                <a:sym typeface="Wingdings" pitchFamily="2" charset="2"/>
              </a:rPr>
              <a:t>2</a:t>
            </a:r>
            <a:r>
              <a:rPr lang="en-US" dirty="0">
                <a:sym typeface="Wingdings" pitchFamily="2" charset="2"/>
              </a:rPr>
              <a:t>(</a:t>
            </a:r>
            <a:r>
              <a:rPr lang="en-US" i="1" dirty="0">
                <a:sym typeface="Wingdings" pitchFamily="2" charset="2"/>
              </a:rPr>
              <a:t>g</a:t>
            </a:r>
            <a:r>
              <a:rPr lang="en-US" dirty="0">
                <a:sym typeface="Wingdings" pitchFamily="2" charset="2"/>
              </a:rPr>
              <a:t>) + O</a:t>
            </a:r>
            <a:r>
              <a:rPr lang="en-US" baseline="-25000" dirty="0">
                <a:sym typeface="Wingdings" pitchFamily="2" charset="2"/>
              </a:rPr>
              <a:t>2</a:t>
            </a:r>
            <a:r>
              <a:rPr lang="en-US" dirty="0">
                <a:sym typeface="Wingdings" pitchFamily="2" charset="2"/>
              </a:rPr>
              <a:t>(</a:t>
            </a:r>
            <a:r>
              <a:rPr lang="en-US" i="1" dirty="0">
                <a:sym typeface="Wingdings" pitchFamily="2" charset="2"/>
              </a:rPr>
              <a:t>g</a:t>
            </a:r>
            <a:r>
              <a:rPr lang="en-US" dirty="0">
                <a:sym typeface="Wingdings" pitchFamily="2" charset="2"/>
              </a:rPr>
              <a:t>) + neisti </a:t>
            </a:r>
            <a:r>
              <a:rPr lang="en-US" dirty="0">
                <a:latin typeface="Times New Roman"/>
                <a:cs typeface="Times New Roman"/>
                <a:sym typeface="Wingdings"/>
              </a:rPr>
              <a:t>→</a:t>
            </a:r>
            <a:r>
              <a:rPr lang="en-US" dirty="0">
                <a:sym typeface="Wingdings" pitchFamily="2" charset="2"/>
              </a:rPr>
              <a:t> 2H</a:t>
            </a:r>
            <a:r>
              <a:rPr lang="en-US" baseline="-25000" dirty="0">
                <a:sym typeface="Wingdings" pitchFamily="2" charset="2"/>
              </a:rPr>
              <a:t>2</a:t>
            </a:r>
            <a:r>
              <a:rPr lang="en-US" dirty="0">
                <a:sym typeface="Wingdings" pitchFamily="2" charset="2"/>
              </a:rPr>
              <a:t>O(</a:t>
            </a:r>
            <a:r>
              <a:rPr lang="en-US" i="1" dirty="0">
                <a:sym typeface="Wingdings" pitchFamily="2" charset="2"/>
              </a:rPr>
              <a:t>g</a:t>
            </a:r>
            <a:r>
              <a:rPr lang="en-US" dirty="0">
                <a:sym typeface="Wingdings" pitchFamily="2" charset="2"/>
              </a:rPr>
              <a:t>)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15767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Sjálfgengni</a:t>
            </a:r>
          </a:p>
        </p:txBody>
      </p:sp>
      <p:sp>
        <p:nvSpPr>
          <p:cNvPr id="3" name="Content Placeholder 2"/>
          <p:cNvSpPr>
            <a:spLocks noGrp="1"/>
          </p:cNvSpPr>
          <p:nvPr>
            <p:ph idx="1"/>
          </p:nvPr>
        </p:nvSpPr>
        <p:spPr/>
        <p:txBody>
          <a:bodyPr/>
          <a:lstStyle/>
          <a:p>
            <a:r>
              <a:rPr/>
              <a:t>Mikilvægt er að rugla ekki saman hugtökunum sjálfgengt og hratt.</a:t>
            </a:r>
          </a:p>
          <a:p>
            <a:endParaRPr lang="en-US" dirty="0"/>
          </a:p>
          <a:p>
            <a:r>
              <a:rPr/>
              <a:t>Hraði efnahvarfs (kafli 12) og sjálfgengni þess eru ekki endilega tengd.</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76478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62013" y="365127"/>
            <a:ext cx="5715000" cy="424583"/>
          </a:xfrm>
        </p:spPr>
        <p:txBody>
          <a:bodyPr wrap="none">
            <a:normAutofit/>
          </a:bodyPr>
          <a:lstStyle/>
          <a:p>
            <a:r>
              <a:rPr sz="2300"/>
              <a:t>Mynd 16.2</a:t>
            </a:r>
          </a:p>
        </p:txBody>
      </p:sp>
      <p:sp>
        <p:nvSpPr>
          <p:cNvPr id="7" name="Figure Legend"/>
          <p:cNvSpPr>
            <a:spLocks noGrp="1"/>
          </p:cNvSpPr>
          <p:nvPr>
            <p:ph idx="13"/>
          </p:nvPr>
        </p:nvSpPr>
        <p:spPr>
          <a:xfrm>
            <a:off x="462013" y="5332288"/>
            <a:ext cx="8053337" cy="857808"/>
          </a:xfrm>
        </p:spPr>
        <p:txBody>
          <a:bodyPr>
            <a:normAutofit/>
          </a:bodyPr>
          <a:lstStyle/>
          <a:p>
            <a:r>
              <a:rPr/>
              <a:t>Bæði U-238 og Tc-99m gangast undir sjálfgenga geislavirka hrörnun, en á mjög ólíkum hraða. Á einni viku mun nánast allt sýni af Tc-99m hafa hrörnað en ekkert af sýni af U-238.</a:t>
            </a:r>
          </a:p>
        </p:txBody>
      </p:sp>
      <p:pic>
        <p:nvPicPr>
          <p:cNvPr id="8" name="Picture 2" descr="slide_0008_img_002.png"/>
          <p:cNvPicPr>
            <a:picLocks noChangeAspect="1"/>
          </p:cNvPicPr>
          <p:nvPr/>
        </p:nvPicPr>
        <p:blipFill>
          <a:blip r:embed="rId5"/>
          <a:srcRect/>
          <a:stretch>
            <a:fillRect/>
          </a:stretch>
        </p:blipFill>
        <p:spPr>
          <a:xfrm>
            <a:off x="2233221" y="1068619"/>
            <a:ext cx="4465530" cy="392165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78797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81263" y="365127"/>
            <a:ext cx="5715000" cy="424583"/>
          </a:xfrm>
        </p:spPr>
        <p:txBody>
          <a:bodyPr wrap="none">
            <a:normAutofit/>
          </a:bodyPr>
          <a:lstStyle/>
          <a:p>
            <a:r>
              <a:rPr sz="2300"/>
              <a:t>Mynd 16.3</a:t>
            </a:r>
          </a:p>
        </p:txBody>
      </p:sp>
      <p:sp>
        <p:nvSpPr>
          <p:cNvPr id="7" name="Figure Legend"/>
          <p:cNvSpPr>
            <a:spLocks noGrp="1"/>
          </p:cNvSpPr>
          <p:nvPr>
            <p:ph idx="13"/>
          </p:nvPr>
        </p:nvSpPr>
        <p:spPr>
          <a:xfrm>
            <a:off x="481263" y="4918365"/>
            <a:ext cx="8034087" cy="1271731"/>
          </a:xfrm>
        </p:spPr>
        <p:txBody>
          <a:bodyPr wrap="square">
            <a:normAutofit/>
          </a:bodyPr>
          <a:lstStyle/>
          <a:p>
            <a:pPr>
              <a:spcBef>
                <a:spcPts val="0"/>
              </a:spcBef>
              <a:spcAft>
                <a:spcPts val="0"/>
              </a:spcAft>
            </a:pPr>
            <a:r>
              <a:rPr sz="1400"/>
              <a:t>Umbreyting kolefnis úr demantsfjölgervingi í grafítfjölgerving er sjálfgeng við umhverfisþrýsting, en hraði hennar er ómælanlega hægur við lágt til miðlungs hitastig. Þetta ferli er þekkt sem grafítmyndun, og hægt er að auka hraða þess upp í auðmælanleg gildi við hitastig á bilinu 1000–2000 K. (mynd af „demanti“: breytt verk eftir „Fancy Diamonds“/Flickr; mynd af „grafíti“: breytt verk eftir images-of-elements.com/carbon.php)</a:t>
            </a:r>
            <a:endParaRPr lang="en-US" sz="1600" dirty="0"/>
          </a:p>
        </p:txBody>
      </p:sp>
      <p:pic>
        <p:nvPicPr>
          <p:cNvPr id="8" name="Figure" descr="Two pairs of images are shown. The left pair, labeled, “C, ( diamond ),” has a picture of a diamond held by a pair of plyers and a diagram of the molecular arrangement. The second pair, labeled, “C ( graphite ),” has a picture of a large, black, slightly shiny rock and a diagram of four sheets composed of many atoms arranged in large squares in a stacked arrangement with space between each."/>
          <p:cNvPicPr>
            <a:picLocks noChangeAspect="1"/>
          </p:cNvPicPr>
          <p:nvPr/>
        </p:nvPicPr>
        <p:blipFill>
          <a:blip r:embed="rId3" cstate="email">
            <a:extLst>
              <a:ext uri="{28A0092B-C50C-407E-A947-70E740481C1C}">
                <a14:useLocalDpi xmlns:a14="http://schemas.microsoft.com/office/drawing/2010/main" val="0"/>
              </a:ext>
            </a:extLst>
          </a:blip>
          <a:srcRect l="-27497" r="-27497"/>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54405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Sjálfgengni</a:t>
            </a:r>
          </a:p>
        </p:txBody>
      </p:sp>
      <p:sp>
        <p:nvSpPr>
          <p:cNvPr id="3" name="Content Placeholder 2"/>
          <p:cNvSpPr>
            <a:spLocks noGrp="1"/>
          </p:cNvSpPr>
          <p:nvPr>
            <p:ph idx="1"/>
          </p:nvPr>
        </p:nvSpPr>
        <p:spPr/>
        <p:txBody>
          <a:bodyPr>
            <a:normAutofit/>
          </a:bodyPr>
          <a:lstStyle/>
          <a:p>
            <a:r>
              <a:rPr/>
              <a:t>Ef efnahvarf er sjálfgengt í eina átt, er það ósjálfgengt í öfuga átt við sömu aðstæður.</a:t>
            </a:r>
          </a:p>
          <a:p>
            <a:endParaRPr lang="en-US" dirty="0"/>
          </a:p>
          <a:p>
            <a:pPr marL="0" indent="0">
              <a:buNone/>
            </a:pPr>
            <a:r>
              <a:rPr lang="en-US" dirty="0">
                <a:sym typeface="Wingdings" pitchFamily="2" charset="2"/>
              </a:rPr>
              <a:t>	2H</a:t>
            </a:r>
            <a:r>
              <a:rPr lang="en-US" baseline="-25000" dirty="0">
                <a:sym typeface="Wingdings" pitchFamily="2" charset="2"/>
              </a:rPr>
              <a:t>2</a:t>
            </a:r>
            <a:r>
              <a:rPr lang="en-US" dirty="0">
                <a:sym typeface="Wingdings" pitchFamily="2" charset="2"/>
              </a:rPr>
              <a:t>(</a:t>
            </a:r>
            <a:r>
              <a:rPr lang="en-US" i="1" dirty="0">
                <a:sym typeface="Wingdings" pitchFamily="2" charset="2"/>
              </a:rPr>
              <a:t>g</a:t>
            </a:r>
            <a:r>
              <a:rPr lang="en-US" dirty="0">
                <a:sym typeface="Wingdings" pitchFamily="2" charset="2"/>
              </a:rPr>
              <a:t>) + O</a:t>
            </a:r>
            <a:r>
              <a:rPr lang="en-US" baseline="-25000" dirty="0">
                <a:sym typeface="Wingdings" pitchFamily="2" charset="2"/>
              </a:rPr>
              <a:t>2</a:t>
            </a:r>
            <a:r>
              <a:rPr lang="en-US" dirty="0">
                <a:sym typeface="Wingdings" pitchFamily="2" charset="2"/>
              </a:rPr>
              <a:t>(</a:t>
            </a:r>
            <a:r>
              <a:rPr lang="en-US" i="1" dirty="0">
                <a:sym typeface="Wingdings" pitchFamily="2" charset="2"/>
              </a:rPr>
              <a:t>g</a:t>
            </a:r>
            <a:r>
              <a:rPr lang="en-US" dirty="0">
                <a:sym typeface="Wingdings" pitchFamily="2" charset="2"/>
              </a:rPr>
              <a:t>) </a:t>
            </a:r>
            <a:r>
              <a:rPr lang="en-US" dirty="0">
                <a:latin typeface="Times New Roman"/>
                <a:cs typeface="Times New Roman"/>
                <a:sym typeface="Wingdings"/>
              </a:rPr>
              <a:t>→</a:t>
            </a:r>
            <a:r>
              <a:rPr lang="en-US" dirty="0">
                <a:sym typeface="Wingdings" pitchFamily="2" charset="2"/>
              </a:rPr>
              <a:t> 2H</a:t>
            </a:r>
            <a:r>
              <a:rPr lang="en-US" baseline="-25000" dirty="0">
                <a:sym typeface="Wingdings" pitchFamily="2" charset="2"/>
              </a:rPr>
              <a:t>2</a:t>
            </a:r>
            <a:r>
              <a:rPr lang="en-US" dirty="0">
                <a:sym typeface="Wingdings" pitchFamily="2" charset="2"/>
              </a:rPr>
              <a:t>O(</a:t>
            </a:r>
            <a:r>
              <a:rPr lang="en-US" i="1" dirty="0">
                <a:sym typeface="Wingdings" pitchFamily="2" charset="2"/>
              </a:rPr>
              <a:t>l</a:t>
            </a:r>
            <a:r>
              <a:rPr lang="en-US" dirty="0">
                <a:sym typeface="Wingdings" pitchFamily="2" charset="2"/>
              </a:rPr>
              <a:t>)	     sjálfgengt</a:t>
            </a:r>
          </a:p>
          <a:p>
            <a:endParaRPr lang="en-US" dirty="0"/>
          </a:p>
          <a:p>
            <a:pPr marL="0" indent="0">
              <a:buNone/>
            </a:pPr>
            <a:r>
              <a:rPr lang="en-US" dirty="0">
                <a:sym typeface="Wingdings" pitchFamily="2" charset="2"/>
              </a:rPr>
              <a:t>	2H</a:t>
            </a:r>
            <a:r>
              <a:rPr lang="en-US" baseline="-25000" dirty="0">
                <a:sym typeface="Wingdings" pitchFamily="2" charset="2"/>
              </a:rPr>
              <a:t>2</a:t>
            </a:r>
            <a:r>
              <a:rPr lang="en-US" dirty="0">
                <a:sym typeface="Wingdings" pitchFamily="2" charset="2"/>
              </a:rPr>
              <a:t>O(</a:t>
            </a:r>
            <a:r>
              <a:rPr lang="en-US" i="1" dirty="0">
                <a:sym typeface="Wingdings" pitchFamily="2" charset="2"/>
              </a:rPr>
              <a:t>l</a:t>
            </a:r>
            <a:r>
              <a:rPr lang="en-US" dirty="0">
                <a:sym typeface="Wingdings" pitchFamily="2" charset="2"/>
              </a:rPr>
              <a:t>) </a:t>
            </a:r>
            <a:r>
              <a:rPr lang="en-US" dirty="0">
                <a:latin typeface="Times New Roman"/>
                <a:cs typeface="Times New Roman"/>
                <a:sym typeface="Wingdings"/>
              </a:rPr>
              <a:t>→</a:t>
            </a:r>
            <a:r>
              <a:rPr lang="en-US" dirty="0">
                <a:sym typeface="Wingdings" pitchFamily="2" charset="2"/>
              </a:rPr>
              <a:t> 2H</a:t>
            </a:r>
            <a:r>
              <a:rPr lang="en-US" baseline="-25000" dirty="0">
                <a:sym typeface="Wingdings" pitchFamily="2" charset="2"/>
              </a:rPr>
              <a:t>2</a:t>
            </a:r>
            <a:r>
              <a:rPr lang="en-US" dirty="0">
                <a:sym typeface="Wingdings" pitchFamily="2" charset="2"/>
              </a:rPr>
              <a:t>(</a:t>
            </a:r>
            <a:r>
              <a:rPr lang="en-US" i="1" dirty="0">
                <a:sym typeface="Wingdings" pitchFamily="2" charset="2"/>
              </a:rPr>
              <a:t>g</a:t>
            </a:r>
            <a:r>
              <a:rPr lang="en-US" dirty="0">
                <a:sym typeface="Wingdings" pitchFamily="2" charset="2"/>
              </a:rPr>
              <a:t>) + O</a:t>
            </a:r>
            <a:r>
              <a:rPr lang="en-US" baseline="-25000" dirty="0">
                <a:sym typeface="Wingdings" pitchFamily="2" charset="2"/>
              </a:rPr>
              <a:t>2</a:t>
            </a:r>
            <a:r>
              <a:rPr lang="en-US" dirty="0">
                <a:sym typeface="Wingdings" pitchFamily="2" charset="2"/>
              </a:rPr>
              <a:t>(</a:t>
            </a:r>
            <a:r>
              <a:rPr lang="en-US" i="1" dirty="0">
                <a:sym typeface="Wingdings" pitchFamily="2" charset="2"/>
              </a:rPr>
              <a:t>g</a:t>
            </a:r>
            <a:r>
              <a:rPr lang="en-US" dirty="0">
                <a:sym typeface="Wingdings" pitchFamily="2" charset="2"/>
              </a:rPr>
              <a:t>)      ósjálfgengt</a:t>
            </a:r>
          </a:p>
          <a:p>
            <a:endParaRPr lang="en-US" dirty="0"/>
          </a:p>
          <a:p>
            <a:r>
              <a:rPr/>
              <a:t>Ósjálfgengt efnahvarf er samt mögulegt með stöðugri orkugjöf.</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23152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Orka og sjálfgengni</a:t>
            </a:r>
          </a:p>
        </p:txBody>
      </p:sp>
      <p:sp>
        <p:nvSpPr>
          <p:cNvPr id="3" name="Content Placeholder 2"/>
          <p:cNvSpPr>
            <a:spLocks noGrp="1"/>
          </p:cNvSpPr>
          <p:nvPr>
            <p:ph idx="1"/>
          </p:nvPr>
        </p:nvSpPr>
        <p:spPr/>
        <p:txBody>
          <a:bodyPr/>
          <a:lstStyle/>
          <a:p>
            <a:r>
              <a:rPr/>
              <a:t>Mörg sjálfgeng ferli ganga fyrir sig með minnkun orku.</a:t>
            </a:r>
          </a:p>
          <a:p>
            <a:endParaRPr lang="en-US" dirty="0"/>
          </a:p>
          <a:p>
            <a:r>
              <a:rPr/>
              <a:t>Rifjum upp að útvermin hvörf ganga einnig fyrir sig með minnkun orku.</a:t>
            </a:r>
          </a:p>
          <a:p>
            <a:pPr lvl="1"/>
            <a:r>
              <a:rPr/>
              <a:t>Sjálfgeng hvörf eru oft útvermin, en ekki alltaf.</a:t>
            </a:r>
          </a:p>
          <a:p>
            <a:endParaRPr lang="en-US" dirty="0"/>
          </a:p>
          <a:p>
            <a:pPr marL="0" indent="0" algn="ctr">
              <a:buNone/>
            </a:pPr>
            <a:r>
              <a:rPr lang="en-US" dirty="0">
                <a:sym typeface="Wingdings" pitchFamily="2" charset="2"/>
              </a:rPr>
              <a:t>2H</a:t>
            </a:r>
            <a:r>
              <a:rPr lang="en-US" baseline="-25000" dirty="0">
                <a:sym typeface="Wingdings" pitchFamily="2" charset="2"/>
              </a:rPr>
              <a:t>2</a:t>
            </a:r>
            <a:r>
              <a:rPr lang="en-US" dirty="0">
                <a:sym typeface="Wingdings" pitchFamily="2" charset="2"/>
              </a:rPr>
              <a:t>(</a:t>
            </a:r>
            <a:r>
              <a:rPr lang="en-US" i="1" dirty="0">
                <a:sym typeface="Wingdings" pitchFamily="2" charset="2"/>
              </a:rPr>
              <a:t>g</a:t>
            </a:r>
            <a:r>
              <a:rPr lang="en-US" dirty="0">
                <a:sym typeface="Wingdings" pitchFamily="2" charset="2"/>
              </a:rPr>
              <a:t>) + O</a:t>
            </a:r>
            <a:r>
              <a:rPr lang="en-US" baseline="-25000" dirty="0">
                <a:sym typeface="Wingdings" pitchFamily="2" charset="2"/>
              </a:rPr>
              <a:t>2</a:t>
            </a:r>
            <a:r>
              <a:rPr lang="en-US" dirty="0">
                <a:sym typeface="Wingdings" pitchFamily="2" charset="2"/>
              </a:rPr>
              <a:t>(</a:t>
            </a:r>
            <a:r>
              <a:rPr lang="en-US" i="1" dirty="0">
                <a:sym typeface="Wingdings" pitchFamily="2" charset="2"/>
              </a:rPr>
              <a:t>g</a:t>
            </a:r>
            <a:r>
              <a:rPr lang="en-US" dirty="0">
                <a:sym typeface="Wingdings" pitchFamily="2" charset="2"/>
              </a:rPr>
              <a:t>) + neisti </a:t>
            </a:r>
            <a:r>
              <a:rPr lang="en-US" dirty="0">
                <a:latin typeface="Times New Roman"/>
                <a:cs typeface="Times New Roman"/>
                <a:sym typeface="Wingdings"/>
              </a:rPr>
              <a:t>→</a:t>
            </a:r>
            <a:r>
              <a:rPr lang="en-US" dirty="0">
                <a:sym typeface="Wingdings" pitchFamily="2" charset="2"/>
              </a:rPr>
              <a:t> 2H</a:t>
            </a:r>
            <a:r>
              <a:rPr lang="en-US" baseline="-25000" dirty="0">
                <a:sym typeface="Wingdings" pitchFamily="2" charset="2"/>
              </a:rPr>
              <a:t>2</a:t>
            </a:r>
            <a:r>
              <a:rPr lang="en-US" dirty="0">
                <a:sym typeface="Wingdings" pitchFamily="2" charset="2"/>
              </a:rPr>
              <a:t>O(</a:t>
            </a:r>
            <a:r>
              <a:rPr lang="en-US" i="1" dirty="0">
                <a:sym typeface="Wingdings" pitchFamily="2" charset="2"/>
              </a:rPr>
              <a:t>g</a:t>
            </a:r>
            <a:r>
              <a:rPr lang="en-US" dirty="0">
                <a:sym typeface="Wingdings" pitchFamily="2" charset="2"/>
              </a:rPr>
              <a:t>) </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04952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Undantekningar</a:t>
            </a:r>
          </a:p>
        </p:txBody>
      </p:sp>
      <p:sp>
        <p:nvSpPr>
          <p:cNvPr id="3" name="Content Placeholder 2"/>
          <p:cNvSpPr>
            <a:spLocks noGrp="1"/>
          </p:cNvSpPr>
          <p:nvPr>
            <p:ph idx="1"/>
          </p:nvPr>
        </p:nvSpPr>
        <p:spPr/>
        <p:txBody>
          <a:bodyPr/>
          <a:lstStyle/>
          <a:p>
            <a:r>
              <a:rPr/>
              <a:t>Hvort er sjálfgengt við stofuhita og þrýstinginn 1 atm?</a:t>
            </a:r>
          </a:p>
          <a:p>
            <a:endParaRPr lang="en-US" dirty="0"/>
          </a:p>
          <a:p>
            <a:pPr marL="0" indent="-68580">
              <a:buNone/>
            </a:pPr>
            <a:r>
              <a:rPr/>
              <a:t>H2O(s) → H2O(l) DH = +6.01 kJ/mol</a:t>
            </a:r>
            <a:endParaRPr lang="en-US" dirty="0">
              <a:cs typeface="Arial" charset="0"/>
            </a:endParaRPr>
          </a:p>
          <a:p>
            <a:pPr marL="274320" lvl="1" indent="0">
              <a:buNone/>
            </a:pPr>
            <a:endParaRPr lang="en-US" sz="2100" dirty="0">
              <a:solidFill>
                <a:schemeClr val="accent3"/>
              </a:solidFill>
              <a:cs typeface="Arial" charset="0"/>
              <a:sym typeface="Wingdings" pitchFamily="2" charset="2"/>
            </a:endParaRPr>
          </a:p>
          <a:p>
            <a:pPr marL="274320" lvl="1" indent="0">
              <a:buNone/>
            </a:pPr>
            <a:endParaRPr lang="en-US" sz="2100" dirty="0">
              <a:solidFill>
                <a:schemeClr val="accent3"/>
              </a:solidFill>
              <a:cs typeface="Arial" charset="0"/>
              <a:sym typeface="Wingdings" pitchFamily="2" charset="2"/>
            </a:endParaRPr>
          </a:p>
          <a:p>
            <a:pPr marL="0" indent="-68580">
              <a:buNone/>
            </a:pPr>
            <a:r>
              <a:rPr/>
              <a:t>H2O(l) → H2O(s) DH = –6.01 kJ/mol</a:t>
            </a:r>
            <a:endParaRPr lang="en-US" dirty="0">
              <a:sym typeface="Wingdings" pitchFamily="2" charset="2"/>
            </a:endParaRP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52558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Dreifing efnis</a:t>
            </a:r>
          </a:p>
        </p:txBody>
      </p:sp>
      <p:sp>
        <p:nvSpPr>
          <p:cNvPr id="3" name="Content Placeholder 2"/>
          <p:cNvSpPr>
            <a:spLocks noGrp="1"/>
          </p:cNvSpPr>
          <p:nvPr>
            <p:ph idx="1"/>
          </p:nvPr>
        </p:nvSpPr>
        <p:spPr/>
        <p:txBody>
          <a:bodyPr/>
          <a:lstStyle/>
          <a:p>
            <a:r>
              <a:rPr/>
              <a:t>Þegar lokinn opnast þenst gasið sjálfgengt út og fyllir bæði ílátin.</a:t>
            </a:r>
          </a:p>
          <a:p>
            <a:endParaRPr lang="en-US" dirty="0"/>
          </a:p>
          <a:p>
            <a:r>
              <a:rPr/>
              <a:t>Fyrir kjörgas hefur þetta ferli enga orkubreytingu í för með sér.</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53042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81263" y="365127"/>
            <a:ext cx="5715000" cy="424583"/>
          </a:xfrm>
        </p:spPr>
        <p:txBody>
          <a:bodyPr wrap="none">
            <a:normAutofit/>
          </a:bodyPr>
          <a:lstStyle/>
          <a:p>
            <a:r>
              <a:rPr sz="2300"/>
              <a:t>Mynd 16.4</a:t>
            </a:r>
          </a:p>
        </p:txBody>
      </p:sp>
      <p:sp>
        <p:nvSpPr>
          <p:cNvPr id="7" name="Figure Legend"/>
          <p:cNvSpPr>
            <a:spLocks noGrp="1"/>
          </p:cNvSpPr>
          <p:nvPr>
            <p:ph idx="13"/>
          </p:nvPr>
        </p:nvSpPr>
        <p:spPr>
          <a:xfrm>
            <a:off x="481263" y="4918365"/>
            <a:ext cx="8034087" cy="1271731"/>
          </a:xfrm>
        </p:spPr>
        <p:txBody>
          <a:bodyPr wrap="square">
            <a:normAutofit/>
          </a:bodyPr>
          <a:lstStyle/>
          <a:p>
            <a:pPr>
              <a:spcBef>
                <a:spcPts val="0"/>
              </a:spcBef>
              <a:spcAft>
                <a:spcPts val="0"/>
              </a:spcAft>
            </a:pPr>
            <a:r>
              <a:rPr sz="1500"/>
              <a:t>Einangrað kerfi samanstendur af kjörgasi í einni flösku sem er tengd með lokuðum krana við aðra flösku sem inniheldur lofttæmi. Þegar kraninn er opnaður dreifist gasið sjálfgengt jafnt á milli flasknanna.</a:t>
            </a:r>
          </a:p>
        </p:txBody>
      </p:sp>
      <p:pic>
        <p:nvPicPr>
          <p:cNvPr id="9" name="Figure" descr="slide_0014_img_002.png"/>
          <p:cNvPicPr>
            <a:picLocks noChangeAspect="1"/>
          </p:cNvPicPr>
          <p:nvPr/>
        </p:nvPicPr>
        <p:blipFill>
          <a:blip r:embed="rId4"/>
          <a:srcRect t="-58943" b="-58943"/>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15842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Dreifing orku</a:t>
            </a:r>
          </a:p>
        </p:txBody>
      </p:sp>
      <p:sp>
        <p:nvSpPr>
          <p:cNvPr id="3" name="Content Placeholder 2"/>
          <p:cNvSpPr>
            <a:spLocks noGrp="1"/>
          </p:cNvSpPr>
          <p:nvPr>
            <p:ph idx="1"/>
          </p:nvPr>
        </p:nvSpPr>
        <p:spPr/>
        <p:txBody>
          <a:bodyPr/>
          <a:lstStyle/>
          <a:p>
            <a:r>
              <a:rPr/>
              <a:t>Tveir hlutir við mismunandi hitastig eru settir í snertingu.</a:t>
            </a:r>
          </a:p>
          <a:p>
            <a:endParaRPr lang="en-US" dirty="0"/>
          </a:p>
          <a:p>
            <a:r>
              <a:rPr/>
              <a:t>Varmi flæðir sjálfgengt frá heitari hlutnum til þess kaldari.</a:t>
            </a:r>
          </a:p>
          <a:p>
            <a:endParaRPr lang="en-US" dirty="0"/>
          </a:p>
          <a:p>
            <a:r>
              <a:rPr/>
              <a:t>En í heildina er engin breyting á orku.</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60670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81263" y="365127"/>
            <a:ext cx="5715000" cy="424583"/>
          </a:xfrm>
        </p:spPr>
        <p:txBody>
          <a:bodyPr wrap="none">
            <a:normAutofit/>
          </a:bodyPr>
          <a:lstStyle/>
          <a:p>
            <a:r>
              <a:rPr sz="2300"/>
              <a:t>Mynd 16.5</a:t>
            </a:r>
          </a:p>
        </p:txBody>
      </p:sp>
      <p:sp>
        <p:nvSpPr>
          <p:cNvPr id="7" name="Figure Legend"/>
          <p:cNvSpPr>
            <a:spLocks noGrp="1"/>
          </p:cNvSpPr>
          <p:nvPr>
            <p:ph idx="13"/>
          </p:nvPr>
        </p:nvSpPr>
        <p:spPr>
          <a:xfrm>
            <a:off x="481263" y="4918365"/>
            <a:ext cx="8034087" cy="1271731"/>
          </a:xfrm>
        </p:spPr>
        <p:txBody>
          <a:bodyPr>
            <a:normAutofit/>
          </a:bodyPr>
          <a:lstStyle/>
          <a:p>
            <a:r>
              <a:rPr/>
              <a:t>Þegar tveir hlutir með mismunandi hitastig snertast, flæðir varmi sjálfgengt frá heitari hlutnum til þess kaldari.</a:t>
            </a:r>
          </a:p>
        </p:txBody>
      </p:sp>
      <p:pic>
        <p:nvPicPr>
          <p:cNvPr id="9" name="Figure" descr="slide_0016_img_002.png"/>
          <p:cNvPicPr>
            <a:picLocks noChangeAspect="1"/>
          </p:cNvPicPr>
          <p:nvPr/>
        </p:nvPicPr>
        <p:blipFill>
          <a:blip r:embed="rId4"/>
          <a:srcRect t="-62565" b="-62565"/>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79832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81263" y="365127"/>
            <a:ext cx="5715000" cy="424583"/>
          </a:xfrm>
        </p:spPr>
        <p:txBody>
          <a:bodyPr wrap="none">
            <a:normAutofit/>
          </a:bodyPr>
          <a:lstStyle/>
          <a:p>
            <a:r>
              <a:rPr sz="2300"/>
              <a:t>Mynd 16.6</a:t>
            </a:r>
          </a:p>
        </p:txBody>
      </p:sp>
      <p:sp>
        <p:nvSpPr>
          <p:cNvPr id="7" name="Figure Legend"/>
          <p:cNvSpPr>
            <a:spLocks noGrp="1"/>
          </p:cNvSpPr>
          <p:nvPr>
            <p:ph idx="13"/>
          </p:nvPr>
        </p:nvSpPr>
        <p:spPr>
          <a:xfrm>
            <a:off x="481263" y="4918365"/>
            <a:ext cx="8034087" cy="1271731"/>
          </a:xfrm>
        </p:spPr>
        <p:txBody>
          <a:bodyPr>
            <a:normAutofit/>
          </a:bodyPr>
          <a:lstStyle/>
          <a:p>
            <a:r>
              <a:rPr/>
              <a:t>(heimild a: breytt verk eftir Jenny Downing; heimild b: breytt verk eftir „Fuzzy Gerdes“/Flickr; heimild c: breytt verk eftir Sahar Atwa)</a:t>
            </a:r>
          </a:p>
        </p:txBody>
      </p:sp>
      <p:pic>
        <p:nvPicPr>
          <p:cNvPr id="10243" name="Picture 2" descr="slide_0017_img_002.png"/>
          <p:cNvPicPr>
            <a:picLocks noChangeAspect="1"/>
          </p:cNvPicPr>
          <p:nvPr/>
        </p:nvPicPr>
        <p:blipFill>
          <a:blip r:embed="rId4"/>
          <a:srcRect/>
          <a:stretch>
            <a:fillRect/>
          </a:stretch>
        </p:blipFill>
        <p:spPr>
          <a:xfrm>
            <a:off x="792341" y="1660844"/>
            <a:ext cx="7397800" cy="2602929"/>
          </a:xfrm>
          <a:prstGeom prst="rect">
            <a:avLst/>
          </a:prstGeom>
        </p:spPr>
      </p:pic>
      <p:sp>
        <p:nvSpPr>
          <p:cNvPr id="1024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4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24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45147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Einhver annar þáttur</a:t>
            </a:r>
          </a:p>
        </p:txBody>
      </p:sp>
      <p:sp>
        <p:nvSpPr>
          <p:cNvPr id="3" name="Content Placeholder 2"/>
          <p:cNvSpPr>
            <a:spLocks noGrp="1"/>
          </p:cNvSpPr>
          <p:nvPr>
            <p:ph idx="1"/>
          </p:nvPr>
        </p:nvSpPr>
        <p:spPr/>
        <p:txBody>
          <a:bodyPr/>
          <a:lstStyle/>
          <a:p>
            <a:r>
              <a:rPr/>
              <a:t>Einhver annar þáttur en orka er mikilvægur fyrir sjálfgengni ferlis.</a:t>
            </a:r>
          </a:p>
          <a:p>
            <a:endParaRPr lang="en-US" dirty="0"/>
          </a:p>
          <a:p>
            <a:r>
              <a:rPr/>
              <a:t>Svo virðist sem meiri og jafnari dreifing efnis og orku geti einnig verið drifkraftur sjálfgengs ferlis.</a:t>
            </a:r>
          </a:p>
          <a:p>
            <a:endParaRPr lang="en-US" dirty="0"/>
          </a:p>
          <a:p>
            <a:r>
              <a:rPr/>
              <a:t>Þessi annar þáttur er óreiða.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41118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16.2 Óreiða</a:t>
            </a:r>
          </a:p>
          <a:p>
            <a:pPr lvl="1"/>
            <a:r>
              <a:rPr/>
              <a:t>Skilgreina óreiðu</a:t>
            </a:r>
          </a:p>
          <a:p>
            <a:pPr lvl="1"/>
            <a:r>
              <a:rPr/>
              <a:t>Útskýra sambandið milli óreiðu og fjölda örástanda</a:t>
            </a:r>
          </a:p>
          <a:p>
            <a:pPr lvl="1"/>
            <a:r>
              <a:rPr/>
              <a:t>Spá fyrir um formerki óreiðubreytingar fyrir efna- og eðlisfræðileg ferli</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58141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Óreiða</a:t>
            </a:r>
          </a:p>
        </p:txBody>
      </p:sp>
      <p:sp>
        <p:nvSpPr>
          <p:cNvPr id="3" name="Content Placeholder 2"/>
          <p:cNvSpPr>
            <a:spLocks noGrp="1"/>
          </p:cNvSpPr>
          <p:nvPr>
            <p:ph idx="1"/>
          </p:nvPr>
        </p:nvSpPr>
        <p:spPr>
          <a:xfrm>
            <a:off x="628650" y="955965"/>
            <a:ext cx="7886700" cy="5198255"/>
          </a:xfrm>
        </p:spPr>
        <p:txBody>
          <a:bodyPr>
            <a:normAutofit lnSpcReduction="10000"/>
          </a:bodyPr>
          <a:lstStyle/>
          <a:p>
            <a:r>
              <a:rPr/>
              <a:t>Aukin óreiða (S) stuðlar að sjálfgengu ferli.</a:t>
            </a:r>
          </a:p>
          <a:p>
            <a:endParaRPr lang="en-US" dirty="0"/>
          </a:p>
          <a:p>
            <a:pPr marL="0" indent="0" algn="ctr">
              <a:buNone/>
            </a:pPr>
            <a:r>
              <a:rPr/>
              <a:t>S = k ln W</a:t>
            </a:r>
          </a:p>
          <a:p>
            <a:endParaRPr lang="en-US" dirty="0"/>
          </a:p>
          <a:p>
            <a:pPr lvl="1"/>
            <a:r>
              <a:rPr/>
              <a:t>k er Boltzmann-fastinn (1.38 × 10–23 J/K).</a:t>
            </a:r>
          </a:p>
          <a:p>
            <a:pPr lvl="1"/>
            <a:r>
              <a:rPr/>
              <a:t>W er fjöldi mögulegra örástanda</a:t>
            </a:r>
          </a:p>
          <a:p>
            <a:pPr lvl="1"/>
            <a:endParaRPr lang="en-US" dirty="0"/>
          </a:p>
          <a:p>
            <a:pPr lvl="1"/>
            <a:r>
              <a:rPr/>
              <a:t>Örástand: Tiltekin uppröðun á staðsetningum og orku agna í kerfi.</a:t>
            </a:r>
          </a:p>
          <a:p>
            <a:pPr lvl="1"/>
            <a:endParaRPr lang="en-US" dirty="0"/>
          </a:p>
          <a:p>
            <a:r>
              <a:rPr/>
              <a:t>Fjöldi mögulegra örástanda er gefinn með:</a:t>
            </a:r>
          </a:p>
          <a:p>
            <a:endParaRPr lang="en-US" dirty="0"/>
          </a:p>
          <a:p>
            <a:pPr marL="0" indent="0" algn="ctr">
              <a:buNone/>
            </a:pPr>
            <a:r>
              <a:rPr lang="en-US" altLang="en-US" i="1" dirty="0">
                <a:solidFill>
                  <a:schemeClr val="tx1"/>
                </a:solidFill>
              </a:rPr>
              <a:t>W</a:t>
            </a:r>
            <a:r>
              <a:rPr lang="en-US" altLang="en-US" dirty="0">
                <a:solidFill>
                  <a:schemeClr val="tx1"/>
                </a:solidFill>
              </a:rPr>
              <a:t> =</a:t>
            </a:r>
            <a:r>
              <a:rPr lang="en-US" altLang="en-US" i="1" dirty="0">
                <a:solidFill>
                  <a:schemeClr val="tx1"/>
                </a:solidFill>
              </a:rPr>
              <a:t> </a:t>
            </a:r>
            <a:r>
              <a:rPr lang="en-US" altLang="en-US" i="1" dirty="0" err="1">
                <a:solidFill>
                  <a:schemeClr val="tx1"/>
                </a:solidFill>
              </a:rPr>
              <a:t>n</a:t>
            </a:r>
            <a:r>
              <a:rPr lang="en-US" altLang="en-US" i="1" baseline="30000" dirty="0" err="1">
                <a:solidFill>
                  <a:schemeClr val="tx1"/>
                </a:solidFill>
              </a:rPr>
              <a:t>N</a:t>
            </a:r>
            <a:endParaRPr lang="en-US" altLang="en-US" i="1" baseline="30000" dirty="0">
              <a:solidFill>
                <a:schemeClr val="tx1"/>
              </a:solidFill>
            </a:endParaRPr>
          </a:p>
          <a:p>
            <a:pPr marL="0" indent="0" algn="ctr">
              <a:buNone/>
            </a:pPr>
            <a:endParaRPr lang="en-US" altLang="en-US" sz="2000" i="1" dirty="0">
              <a:solidFill>
                <a:schemeClr val="tx1"/>
              </a:solidFill>
            </a:endParaRPr>
          </a:p>
          <a:p>
            <a:pPr lvl="1"/>
            <a:r>
              <a:rPr/>
              <a:t>n er fjöldi kassa</a:t>
            </a:r>
          </a:p>
          <a:p>
            <a:pPr lvl="1"/>
            <a:r>
              <a:rPr/>
              <a:t>N er fjöldi agna</a:t>
            </a:r>
          </a:p>
          <a:p>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13575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7"/>
            <a:ext cx="5715000" cy="424583"/>
          </a:xfrm>
        </p:spPr>
        <p:txBody>
          <a:bodyPr wrap="none">
            <a:normAutofit/>
          </a:bodyPr>
          <a:lstStyle/>
          <a:p>
            <a:r>
              <a:rPr sz="2300"/>
              <a:t>Mynd 16.7</a:t>
            </a:r>
          </a:p>
        </p:txBody>
      </p:sp>
      <p:sp>
        <p:nvSpPr>
          <p:cNvPr id="7" name="Figure Legend"/>
          <p:cNvSpPr>
            <a:spLocks noGrp="1"/>
          </p:cNvSpPr>
          <p:nvPr>
            <p:ph idx="13"/>
          </p:nvPr>
        </p:nvSpPr>
        <p:spPr>
          <a:xfrm>
            <a:off x="471638" y="4918365"/>
            <a:ext cx="8043712" cy="1271731"/>
          </a:xfrm>
        </p:spPr>
        <p:txBody>
          <a:bodyPr wrap="square">
            <a:normAutofit/>
          </a:bodyPr>
          <a:lstStyle/>
          <a:p>
            <a:pPr>
              <a:spcBef>
                <a:spcPts val="0"/>
              </a:spcBef>
              <a:spcAft>
                <a:spcPts val="0"/>
              </a:spcAft>
            </a:pPr>
            <a:r>
              <a:rPr sz="1500"/>
              <a:t>(a) Rannsóknir Nicholas Léonard Sadi Carnot á gufuknúnum vélum og (b) síðari rannsóknir Rudolfs Clausiusar á þeim niðurstöðum leiddu til tímamótauppgötvana um sjálfgeng varmaflæðisferli.</a:t>
            </a:r>
          </a:p>
        </p:txBody>
      </p:sp>
      <p:pic>
        <p:nvPicPr>
          <p:cNvPr id="8" name="Figure" descr="A portrait of Rudolf Clasius is shown."/>
          <p:cNvPicPr>
            <a:picLocks noChangeAspect="1"/>
          </p:cNvPicPr>
          <p:nvPr/>
        </p:nvPicPr>
        <p:blipFill>
          <a:blip r:embed="rId4" cstate="email">
            <a:extLst>
              <a:ext uri="{28A0092B-C50C-407E-A947-70E740481C1C}">
                <a14:useLocalDpi xmlns:a14="http://schemas.microsoft.com/office/drawing/2010/main" val="0"/>
              </a:ext>
            </a:extLst>
          </a:blip>
          <a:srcRect l="-23953" r="-23953"/>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22848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Óreiða og örástönd</a:t>
            </a:r>
          </a:p>
        </p:txBody>
      </p:sp>
      <p:sp>
        <p:nvSpPr>
          <p:cNvPr id="3" name="Content Placeholder 2"/>
          <p:cNvSpPr>
            <a:spLocks noGrp="1"/>
          </p:cNvSpPr>
          <p:nvPr>
            <p:ph idx="1"/>
          </p:nvPr>
        </p:nvSpPr>
        <p:spPr/>
        <p:txBody>
          <a:bodyPr/>
          <a:lstStyle/>
          <a:p>
            <a:r>
              <a:rPr/>
              <a:t>Skoðum tvær agnir sem dreift er á milli tveggja kassa.</a:t>
            </a:r>
          </a:p>
          <a:p>
            <a:endParaRPr lang="en-US" dirty="0"/>
          </a:p>
        </p:txBody>
      </p:sp>
      <p:grpSp>
        <p:nvGrpSpPr>
          <p:cNvPr id="5" name="Group 4" descr="Two boxes are arranged side by side, then two more underneath them. In the first pair, the left has a blue particle and a red particle close together on the left side of the box. The right has the blue particle and red particle far away from each other. In the second pair of boxes, the blue and red particles are far away from each other on the left, and close together on the right."/>
          <p:cNvGrpSpPr/>
          <p:nvPr/>
        </p:nvGrpSpPr>
        <p:grpSpPr>
          <a:xfrm>
            <a:off x="1302325" y="1697747"/>
            <a:ext cx="6349461" cy="3343991"/>
            <a:chOff x="762000" y="2181608"/>
            <a:chExt cx="7703937" cy="3885121"/>
          </a:xfrm>
        </p:grpSpPr>
        <p:sp>
          <p:nvSpPr>
            <p:cNvPr id="6" name="Rectangle 5"/>
            <p:cNvSpPr/>
            <p:nvPr/>
          </p:nvSpPr>
          <p:spPr>
            <a:xfrm>
              <a:off x="762000" y="2181608"/>
              <a:ext cx="3578087" cy="1789043"/>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chemeClr val="tx1"/>
                  </a:solidFill>
                </a:ln>
              </a:endParaRPr>
            </a:p>
          </p:txBody>
        </p:sp>
        <p:sp>
          <p:nvSpPr>
            <p:cNvPr id="7" name="Rectangle 6"/>
            <p:cNvSpPr/>
            <p:nvPr/>
          </p:nvSpPr>
          <p:spPr>
            <a:xfrm>
              <a:off x="4879009" y="2181608"/>
              <a:ext cx="3578087" cy="1789043"/>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chemeClr val="tx1"/>
                  </a:solidFill>
                </a:ln>
              </a:endParaRPr>
            </a:p>
          </p:txBody>
        </p:sp>
        <p:sp>
          <p:nvSpPr>
            <p:cNvPr id="8" name="Rectangle 7"/>
            <p:cNvSpPr/>
            <p:nvPr/>
          </p:nvSpPr>
          <p:spPr>
            <a:xfrm>
              <a:off x="770841" y="4277686"/>
              <a:ext cx="3578087" cy="1789043"/>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chemeClr val="tx1"/>
                  </a:solidFill>
                </a:ln>
              </a:endParaRPr>
            </a:p>
          </p:txBody>
        </p:sp>
        <p:sp>
          <p:nvSpPr>
            <p:cNvPr id="9" name="Rectangle 8"/>
            <p:cNvSpPr/>
            <p:nvPr/>
          </p:nvSpPr>
          <p:spPr>
            <a:xfrm>
              <a:off x="4887850" y="4277686"/>
              <a:ext cx="3578087" cy="1789043"/>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a:solidFill>
                    <a:schemeClr val="tx1"/>
                  </a:solidFill>
                </a:ln>
              </a:endParaRPr>
            </a:p>
          </p:txBody>
        </p:sp>
        <p:sp>
          <p:nvSpPr>
            <p:cNvPr id="10" name="Oval 9"/>
            <p:cNvSpPr/>
            <p:nvPr/>
          </p:nvSpPr>
          <p:spPr>
            <a:xfrm>
              <a:off x="1225826" y="2546043"/>
              <a:ext cx="342348" cy="353391"/>
            </a:xfrm>
            <a:prstGeom prst="ellipse">
              <a:avLst/>
            </a:prstGeom>
            <a:solidFill>
              <a:srgbClr val="00009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90"/>
                </a:solidFill>
              </a:endParaRPr>
            </a:p>
          </p:txBody>
        </p:sp>
        <p:sp>
          <p:nvSpPr>
            <p:cNvPr id="11" name="Oval 10"/>
            <p:cNvSpPr/>
            <p:nvPr/>
          </p:nvSpPr>
          <p:spPr>
            <a:xfrm>
              <a:off x="5563704" y="2521747"/>
              <a:ext cx="342348" cy="353391"/>
            </a:xfrm>
            <a:prstGeom prst="ellipse">
              <a:avLst/>
            </a:prstGeom>
            <a:solidFill>
              <a:srgbClr val="00009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90"/>
                </a:solidFill>
              </a:endParaRPr>
            </a:p>
          </p:txBody>
        </p:sp>
        <p:sp>
          <p:nvSpPr>
            <p:cNvPr id="12" name="Oval 11"/>
            <p:cNvSpPr/>
            <p:nvPr/>
          </p:nvSpPr>
          <p:spPr>
            <a:xfrm>
              <a:off x="3222493" y="4675252"/>
              <a:ext cx="342348" cy="353391"/>
            </a:xfrm>
            <a:prstGeom prst="ellipse">
              <a:avLst/>
            </a:prstGeom>
            <a:solidFill>
              <a:srgbClr val="00009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90"/>
                </a:solidFill>
              </a:endParaRPr>
            </a:p>
          </p:txBody>
        </p:sp>
        <p:sp>
          <p:nvSpPr>
            <p:cNvPr id="13" name="Oval 12"/>
            <p:cNvSpPr/>
            <p:nvPr/>
          </p:nvSpPr>
          <p:spPr>
            <a:xfrm>
              <a:off x="7673015" y="4498556"/>
              <a:ext cx="342348" cy="353391"/>
            </a:xfrm>
            <a:prstGeom prst="ellipse">
              <a:avLst/>
            </a:prstGeom>
            <a:solidFill>
              <a:srgbClr val="00009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90"/>
                </a:solidFill>
              </a:endParaRPr>
            </a:p>
          </p:txBody>
        </p:sp>
        <p:sp>
          <p:nvSpPr>
            <p:cNvPr id="14" name="Oval 13"/>
            <p:cNvSpPr/>
            <p:nvPr/>
          </p:nvSpPr>
          <p:spPr>
            <a:xfrm>
              <a:off x="1378226" y="3283748"/>
              <a:ext cx="342348" cy="353391"/>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90"/>
                </a:solidFill>
              </a:endParaRPr>
            </a:p>
          </p:txBody>
        </p:sp>
        <p:sp>
          <p:nvSpPr>
            <p:cNvPr id="15" name="Oval 14"/>
            <p:cNvSpPr/>
            <p:nvPr/>
          </p:nvSpPr>
          <p:spPr>
            <a:xfrm>
              <a:off x="7474226" y="2506287"/>
              <a:ext cx="342348" cy="353391"/>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90"/>
                </a:solidFill>
              </a:endParaRPr>
            </a:p>
          </p:txBody>
        </p:sp>
        <p:sp>
          <p:nvSpPr>
            <p:cNvPr id="16" name="Oval 15"/>
            <p:cNvSpPr/>
            <p:nvPr/>
          </p:nvSpPr>
          <p:spPr>
            <a:xfrm>
              <a:off x="1424615" y="4675252"/>
              <a:ext cx="342348" cy="353391"/>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90"/>
                </a:solidFill>
              </a:endParaRPr>
            </a:p>
          </p:txBody>
        </p:sp>
        <p:sp>
          <p:nvSpPr>
            <p:cNvPr id="17" name="Oval 16"/>
            <p:cNvSpPr/>
            <p:nvPr/>
          </p:nvSpPr>
          <p:spPr>
            <a:xfrm>
              <a:off x="7673015" y="5214174"/>
              <a:ext cx="342348" cy="353391"/>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90"/>
                </a:solidFill>
              </a:endParaRPr>
            </a:p>
          </p:txBody>
        </p:sp>
      </p:grpSp>
      <p:sp>
        <p:nvSpPr>
          <p:cNvPr id="1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04359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Óreiða og örástönd</a:t>
            </a:r>
          </a:p>
        </p:txBody>
      </p:sp>
      <p:sp>
        <p:nvSpPr>
          <p:cNvPr id="3" name="Content Placeholder 2"/>
          <p:cNvSpPr>
            <a:spLocks noGrp="1"/>
          </p:cNvSpPr>
          <p:nvPr>
            <p:ph idx="1"/>
          </p:nvPr>
        </p:nvSpPr>
        <p:spPr/>
        <p:txBody>
          <a:bodyPr/>
          <a:lstStyle/>
          <a:p>
            <a:r>
              <a:rPr/>
              <a:t>Skoðum nú fjórar agnir sem dreifast á milli tveggja kassa.</a:t>
            </a:r>
          </a:p>
          <a:p>
            <a:endParaRPr lang="en-US" dirty="0"/>
          </a:p>
          <a:p>
            <a:r>
              <a:rPr/>
              <a:t>Örástönd með jafngildri uppröðun agna eru flokkuð saman og kallast dreifingar.</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10317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16.8</a:t>
            </a:r>
          </a:p>
        </p:txBody>
      </p:sp>
      <p:sp>
        <p:nvSpPr>
          <p:cNvPr id="7" name="Figure Legend"/>
          <p:cNvSpPr>
            <a:spLocks noGrp="1"/>
          </p:cNvSpPr>
          <p:nvPr>
            <p:ph idx="13"/>
          </p:nvPr>
        </p:nvSpPr>
        <p:spPr>
          <a:xfrm>
            <a:off x="457199" y="4918365"/>
            <a:ext cx="8058151" cy="1271731"/>
          </a:xfrm>
        </p:spPr>
        <p:txBody>
          <a:bodyPr wrap="square">
            <a:normAutofit/>
          </a:bodyPr>
          <a:lstStyle/>
          <a:p>
            <a:pPr>
              <a:spcBef>
                <a:spcPts val="0"/>
              </a:spcBef>
              <a:spcAft>
                <a:spcPts val="0"/>
              </a:spcAft>
            </a:pPr>
            <a:r>
              <a:rPr sz="1500"/>
              <a:t>Sýnd eru sextán örástönd sem tengjast því að setja fjórar agnir í tvö hólf. Örástöndunum er safnað saman í fimm dreifingar — (a), (b), (c), (d) og (e) — byggt á fjölda agna í hvoru hólfi.</a:t>
            </a:r>
          </a:p>
        </p:txBody>
      </p:sp>
      <p:pic>
        <p:nvPicPr>
          <p:cNvPr id="8" name="Figure" descr="Five rows of diagrams that look like dominoes are shown and labeled a, b, c, d, and e. Row a has one “domino” that has four dots on the left side, red, green, blue and yellow in a clockwise pattern from the top left, and no dots on the right. Row b has four “dominos,” each with three dots on the left and one dot on the right. The first shows a “domino” with green, yellow and blue on the left and red on the right. The second “domino” has yellow, blue and red on the left and green on the right. The third “domino” has red, green and yellow on the left and blue on the right while the fourth has red, green and blue on the left and yellow on the right. Row c has six “dominos”, each with two dots on either side. The first has a red and green on the left and a blue and yellow on the right. The second has a red and blue on the left and a green and yellow on the right while the third has a yellow and red on the left and a green and blue on the right. The fourth has a green and blue on the left and a red and yellow on the right. The fifth has a green and yellow on the left and a red and blue on the right. The sixth has a blue and yellow on the left and a green and red on the right. Row d has four “dominos,” each with one dot on the left and three on the right. The first “domino” has red on the left and a blue, green and yellow on the right. The second has a green on the left and a red, yellow and blue on the right. The third has a blue on the left and a red, green and yellow on the right. The fourth has a yellow on the left and a red, green and blue on the right. Row e has 1 “domino” with no dots on the left and four dots on the right that are red, green, blue and yellow."/>
          <p:cNvPicPr>
            <a:picLocks noChangeAspect="1"/>
          </p:cNvPicPr>
          <p:nvPr/>
        </p:nvPicPr>
        <p:blipFill>
          <a:blip r:embed="rId3" cstate="email">
            <a:extLst>
              <a:ext uri="{28A0092B-C50C-407E-A947-70E740481C1C}">
                <a14:useLocalDpi xmlns:a14="http://schemas.microsoft.com/office/drawing/2010/main" val="0"/>
              </a:ext>
            </a:extLst>
          </a:blip>
          <a:srcRect t="1346" b="1346"/>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92632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Óreiða og örástand</a:t>
            </a:r>
          </a:p>
        </p:txBody>
      </p:sp>
      <p:sp>
        <p:nvSpPr>
          <p:cNvPr id="3" name="Content Placeholder 2"/>
          <p:cNvSpPr>
            <a:spLocks noGrp="1"/>
          </p:cNvSpPr>
          <p:nvPr>
            <p:ph idx="1"/>
          </p:nvPr>
        </p:nvSpPr>
        <p:spPr>
          <a:xfrm>
            <a:off x="628650" y="955965"/>
            <a:ext cx="7886700" cy="5234131"/>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a:t>Það eru fimm mögulegar dreifingar fyrir þetta kerfi.</a:t>
            </a:r>
          </a:p>
          <a:p>
            <a:pPr marL="0" indent="0">
              <a:buNone/>
            </a:pPr>
            <a:endParaRPr lang="en-US" dirty="0"/>
          </a:p>
          <a:p>
            <a:r>
              <a:rPr/>
              <a:t>Hvaða dreifing er líklegust?</a:t>
            </a:r>
          </a:p>
          <a:p>
            <a:endParaRPr lang="en-US" dirty="0"/>
          </a:p>
        </p:txBody>
      </p:sp>
      <p:pic>
        <p:nvPicPr>
          <p:cNvPr id="6" name="Figure" descr="Five rows of diagrams that look like dominoes are shown and labeled a, b, c, d, and e. Row a has one “domino” that has four dots on the left side, red, green, blue and yellow in a clockwise pattern from the top left, and no dots on the right. Row b has four “dominos,” each with three dots on the left and one dot on the right. The first shows a “domino” with green, yellow and blue on the left and red on the right. The second “domino” has yellow, blue and red on the left and green on the right. The third “domino” has red, green and yellow on the left and blue on the right while the fourth has red, green and blue on the left and yellow on the right. Row c has six “dominos”, each with two dots on either side. The first has a red and green on the left and a blue and yellow on the right. The second has a red and blue on the left and a green and yellow on the right while the third has a yellow and red on the left and a green and blue on the right. The fourth has a green and blue on the left and a red and yellow on the right. The fifth has a green and yellow on the left and a red and blue on the right. The sixth has a blue and yellow on the left and a green and red on the right. Row d has four “dominos,” each with one dot on the left and three on the right. The first “domino” has red on the left and a blue, green and yellow on the right. The second has a green on the left and a red, yellow and blue on the right. The third has a blue on the left and a red, green and yellow on the right. The fourth has a yellow on the left and a red, green and blue on the right. Row e has 1 “domino” with no dots on the left and four dots on the right that are red, green, blue and yellow."/>
          <p:cNvPicPr>
            <a:picLocks noChangeAspect="1"/>
          </p:cNvPicPr>
          <p:nvPr/>
        </p:nvPicPr>
        <p:blipFill>
          <a:blip r:embed="rId3" cstate="email">
            <a:extLst>
              <a:ext uri="{28A0092B-C50C-407E-A947-70E740481C1C}">
                <a14:useLocalDpi xmlns:a14="http://schemas.microsoft.com/office/drawing/2010/main" val="0"/>
              </a:ext>
            </a:extLst>
          </a:blip>
          <a:srcRect t="1346" b="1346"/>
          <a:stretch>
            <a:fillRect/>
          </a:stretch>
        </p:blipFill>
        <p:spPr>
          <a:xfrm>
            <a:off x="1867142" y="1253916"/>
            <a:ext cx="5584566" cy="2424233"/>
          </a:xfrm>
          <a:prstGeom prst="rect">
            <a:avLst/>
          </a:prstGeom>
        </p:spPr>
      </p:pic>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19478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Óreiða og örástönd</a:t>
            </a:r>
          </a:p>
        </p:txBody>
      </p:sp>
      <p:sp>
        <p:nvSpPr>
          <p:cNvPr id="3" name="Content Placeholder 2"/>
          <p:cNvSpPr>
            <a:spLocks noGrp="1"/>
          </p:cNvSpPr>
          <p:nvPr>
            <p:ph idx="1"/>
          </p:nvPr>
        </p:nvSpPr>
        <p:spPr/>
        <p:txBody>
          <a:bodyPr>
            <a:normAutofit/>
          </a:bodyPr>
          <a:lstStyle/>
          <a:p>
            <a:r>
              <a:rPr/>
              <a:t>Líklegasta dreifingin hefur mesta fjölda örástanda.</a:t>
            </a:r>
          </a:p>
          <a:p>
            <a:endParaRPr lang="en-US" dirty="0"/>
          </a:p>
          <a:p>
            <a:r>
              <a:rPr/>
              <a:t>Líklegasta dreifingin er því sú sem hefur mesta óreiðu.</a:t>
            </a:r>
          </a:p>
          <a:p>
            <a:endParaRPr lang="en-US" dirty="0"/>
          </a:p>
          <a:p>
            <a:pPr marL="0" indent="0" algn="ctr">
              <a:buNone/>
            </a:pPr>
            <a:r>
              <a:rPr/>
              <a:t>S = k ln W</a:t>
            </a:r>
          </a:p>
          <a:p>
            <a:endParaRPr lang="en-US" dirty="0"/>
          </a:p>
          <a:p>
            <a:r>
              <a:rPr/>
              <a:t>Ástand með mikla óreiðu er hagstætt vegna þess að þau eru líklegust.</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19706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Óreiða og örástönd</a:t>
            </a:r>
          </a:p>
        </p:txBody>
      </p:sp>
      <p:sp>
        <p:nvSpPr>
          <p:cNvPr id="3" name="Content Placeholder 2"/>
          <p:cNvSpPr>
            <a:spLocks noGrp="1"/>
          </p:cNvSpPr>
          <p:nvPr>
            <p:ph idx="1"/>
          </p:nvPr>
        </p:nvSpPr>
        <p:spPr>
          <a:xfrm>
            <a:off x="628650" y="955965"/>
            <a:ext cx="7886700" cy="5013320"/>
          </a:xfrm>
        </p:spPr>
        <p:txBody>
          <a:bodyPr/>
          <a:lstStyle/>
          <a:p>
            <a:r>
              <a:rPr/>
              <a:t>Líklegasta dreifingin hefur flest örástönd.</a:t>
            </a:r>
          </a:p>
          <a:p>
            <a:endParaRPr lang="en-US" dirty="0"/>
          </a:p>
          <a:p>
            <a:r>
              <a:rPr/>
              <a:t>Þessi sama meginregla gildir um öll kerfi, þar á meðal þau sem innihalda fleiri agnir.</a:t>
            </a:r>
          </a:p>
          <a:p>
            <a:endParaRPr lang="en-US" dirty="0"/>
          </a:p>
          <a:p>
            <a:endParaRPr lang="en-US" dirty="0"/>
          </a:p>
          <a:p>
            <a:endParaRPr lang="en-US" dirty="0"/>
          </a:p>
          <a:p>
            <a:endParaRPr lang="en-US" dirty="0"/>
          </a:p>
          <a:p>
            <a:endParaRPr lang="en-US" dirty="0"/>
          </a:p>
          <a:p>
            <a:endParaRPr lang="en-US" dirty="0"/>
          </a:p>
          <a:p>
            <a:r>
              <a:rPr/>
              <a:t>Líklegasta ástandið er það þar sem agnirnar dreifast jafnt um ílátið.</a:t>
            </a:r>
          </a:p>
          <a:p>
            <a:endParaRPr lang="en-US" dirty="0"/>
          </a:p>
        </p:txBody>
      </p:sp>
      <p:pic>
        <p:nvPicPr>
          <p:cNvPr id="6" name="Figure" descr="slide_0027_img_002.png"/>
          <p:cNvPicPr>
            <a:picLocks noChangeAspect="1"/>
          </p:cNvPicPr>
          <p:nvPr/>
        </p:nvPicPr>
        <p:blipFill>
          <a:blip r:embed="rId4"/>
          <a:srcRect t="-58943" b="-58943"/>
          <a:stretch>
            <a:fillRect/>
          </a:stretch>
        </p:blipFill>
        <p:spPr>
          <a:xfrm>
            <a:off x="1880170" y="2526886"/>
            <a:ext cx="5561155" cy="2414070"/>
          </a:xfrm>
          <a:prstGeom prst="rect">
            <a:avLst/>
          </a:prstGeom>
        </p:spPr>
      </p:pic>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39872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Óreiðubreytingar</a:t>
            </a:r>
          </a:p>
        </p:txBody>
      </p:sp>
      <p:sp>
        <p:nvSpPr>
          <p:cNvPr id="3" name="Content Placeholder 2"/>
          <p:cNvSpPr>
            <a:spLocks noGrp="1"/>
          </p:cNvSpPr>
          <p:nvPr>
            <p:ph idx="1"/>
          </p:nvPr>
        </p:nvSpPr>
        <p:spPr/>
        <p:txBody>
          <a:bodyPr>
            <a:normAutofit/>
          </a:bodyPr>
          <a:lstStyle/>
          <a:p>
            <a:r>
              <a:rPr/>
              <a:t>Óreiða er annað ástandsfall.</a:t>
            </a:r>
          </a:p>
          <a:p>
            <a:endParaRPr lang="en-US" dirty="0"/>
          </a:p>
          <a:p>
            <a:r>
              <a:rPr/>
              <a:t>Breyting á óreiðu fyrir ferli er mismunurinn á óreiðu lokastöðu og upphafsstöðu.</a:t>
            </a:r>
          </a:p>
          <a:p>
            <a:endParaRPr lang="en-US" dirty="0"/>
          </a:p>
          <a:p>
            <a:pPr marL="0" indent="0" algn="ctr">
              <a:buNone/>
            </a:pPr>
            <a:r>
              <a:rPr/>
              <a:t>ΔSsys = Sfinal – Sinitial</a:t>
            </a:r>
            <a:endParaRPr lang="en-US" altLang="en-US" i="1" dirty="0">
              <a:solidFill>
                <a:schemeClr val="tx1"/>
              </a:solidFill>
            </a:endParaRPr>
          </a:p>
          <a:p>
            <a:endParaRPr lang="en-US" dirty="0"/>
          </a:p>
          <a:p>
            <a:r>
              <a:rPr/>
              <a:t>Einnig:</a:t>
            </a:r>
          </a:p>
        </p:txBody>
      </p:sp>
      <p:graphicFrame>
        <p:nvGraphicFramePr>
          <p:cNvPr id="6" name="Object 5" descr="Delta S sub sys ="/>
          <p:cNvGraphicFramePr>
            <a:graphicFrameLocks noChangeAspect="1"/>
          </p:cNvGraphicFramePr>
          <p:nvPr>
            <p:extLst>
              <p:ext uri="{D42A27DB-BD31-4B8C-83A1-F6EECF244321}">
                <p14:modId xmlns:p14="http://schemas.microsoft.com/office/powerpoint/2010/main" val="3187342033"/>
              </p:ext>
            </p:extLst>
          </p:nvPr>
        </p:nvGraphicFramePr>
        <p:xfrm>
          <a:off x="894724" y="4144392"/>
          <a:ext cx="821061" cy="421626"/>
        </p:xfrm>
        <a:graphic>
          <a:graphicData uri="http://schemas.openxmlformats.org/presentationml/2006/ole">
            <mc:AlternateContent xmlns:mc="http://schemas.openxmlformats.org/markup-compatibility/2006">
              <mc:Choice xmlns:v="urn:schemas-microsoft-com:vml" Requires="v">
                <p:oleObj name="Equation" r:id="rId2" imgW="469800" imgH="241200" progId="Equation.DSMT4">
                  <p:embed/>
                </p:oleObj>
              </mc:Choice>
              <mc:Fallback>
                <p:oleObj name="Equation" r:id="rId2" imgW="469800" imgH="241200" progId="Equation.DSMT4">
                  <p:embed/>
                  <p:pic>
                    <p:nvPicPr>
                      <p:cNvPr id="0" name=""/>
                      <p:cNvPicPr/>
                      <p:nvPr/>
                    </p:nvPicPr>
                    <p:blipFill>
                      <a:blip r:embed="rId3"/>
                      <a:stretch>
                        <a:fillRect/>
                      </a:stretch>
                    </p:blipFill>
                    <p:spPr>
                      <a:xfrm>
                        <a:off x="894724" y="4144392"/>
                        <a:ext cx="821061" cy="421626"/>
                      </a:xfrm>
                      <a:prstGeom prst="rect">
                        <a:avLst/>
                      </a:prstGeom>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59457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Þættir sem hafa áhrif á óreiðu</a:t>
            </a:r>
          </a:p>
        </p:txBody>
      </p:sp>
      <p:sp>
        <p:nvSpPr>
          <p:cNvPr id="3" name="Content Placeholder 2"/>
          <p:cNvSpPr>
            <a:spLocks noGrp="1"/>
          </p:cNvSpPr>
          <p:nvPr>
            <p:ph idx="1"/>
          </p:nvPr>
        </p:nvSpPr>
        <p:spPr/>
        <p:txBody>
          <a:bodyPr>
            <a:normAutofit/>
          </a:bodyPr>
          <a:lstStyle/>
          <a:p>
            <a:pPr marL="457200" indent="-457200">
              <a:buFont typeface="+mj-lt"/>
              <a:buAutoNum type="arabicParenR"/>
            </a:pPr>
            <a:r>
              <a:rPr/>
              <a:t>Fasi efnisins.</a:t>
            </a:r>
          </a:p>
          <a:p>
            <a:pPr marL="457200" indent="-457200">
              <a:buFont typeface="+mj-lt"/>
              <a:buAutoNum type="arabicParenR"/>
            </a:pPr>
            <a:endParaRPr lang="en-US" dirty="0"/>
          </a:p>
          <a:p>
            <a:pPr marL="457200" indent="-457200">
              <a:buFont typeface="+mj-lt"/>
              <a:buAutoNum type="arabicParenR"/>
            </a:pPr>
            <a:r>
              <a:rPr/>
              <a:t>Hitastig efnisins.</a:t>
            </a:r>
          </a:p>
          <a:p>
            <a:pPr lvl="1"/>
            <a:r>
              <a:rPr/>
              <a:t>Hitastig er í réttu hlutfalli við meðalhreyfiorku eindanna.</a:t>
            </a:r>
          </a:p>
          <a:p>
            <a:pPr lvl="1"/>
            <a:r>
              <a:rPr/>
              <a:t>Við hærra hitastig hafa eindirnar meira frelsi til að hreyfa sig.</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51272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7"/>
            <a:ext cx="5715000" cy="424583"/>
          </a:xfrm>
        </p:spPr>
        <p:txBody>
          <a:bodyPr wrap="none">
            <a:normAutofit/>
          </a:bodyPr>
          <a:lstStyle/>
          <a:p>
            <a:r>
              <a:rPr sz="2300"/>
              <a:t>Mynd 16.9</a:t>
            </a:r>
          </a:p>
        </p:txBody>
      </p:sp>
      <p:sp>
        <p:nvSpPr>
          <p:cNvPr id="7" name="Figure Legend"/>
          <p:cNvSpPr>
            <a:spLocks noGrp="1"/>
          </p:cNvSpPr>
          <p:nvPr>
            <p:ph idx="13"/>
          </p:nvPr>
        </p:nvSpPr>
        <p:spPr>
          <a:xfrm>
            <a:off x="471638" y="4918365"/>
            <a:ext cx="8043712" cy="1271731"/>
          </a:xfrm>
        </p:spPr>
        <p:txBody>
          <a:bodyPr wrap="square">
            <a:normAutofit/>
          </a:bodyPr>
          <a:lstStyle/>
          <a:p>
            <a:pPr>
              <a:spcBef>
                <a:spcPts val="0"/>
              </a:spcBef>
              <a:spcAft>
                <a:spcPts val="0"/>
              </a:spcAft>
            </a:pPr>
            <a:r>
              <a:rPr sz="1400"/>
              <a:t>Hér sést líkan af örástandi sem lýsir varmaflæði frá heitum hlut til kalds hlutar. (a) Áður en varmaflæðið á sér stað inniheldur hluturinn, sem samanstendur af ögnum A og B, báðar orkueiningarnar og er táknaður með dreifingu þriggja örástanda. (b) Ef varmaflæðið leiðir til jafnrar dreifingar orku (ein orkueining flyst), verður til dreifing fjögurra örástanda. (c) Ef báðar orkueiningarnar flytjast hefur dreifingin sem af hlýst þrjú örástand.</a:t>
            </a:r>
          </a:p>
        </p:txBody>
      </p:sp>
      <p:pic>
        <p:nvPicPr>
          <p:cNvPr id="9" name="Figure" descr="slide_0030_img_002.png"/>
          <p:cNvPicPr>
            <a:picLocks noChangeAspect="1"/>
          </p:cNvPicPr>
          <p:nvPr/>
        </p:nvPicPr>
        <p:blipFill>
          <a:blip r:embed="rId4"/>
          <a:srcRect t="-6282" b="-6282"/>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9734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off x="471638" y="365127"/>
            <a:ext cx="5715000" cy="424583"/>
          </a:xfrm>
        </p:spPr>
        <p:txBody>
          <a:bodyPr wrap="none">
            <a:normAutofit/>
          </a:bodyPr>
          <a:lstStyle/>
          <a:p>
            <a:r>
              <a:rPr sz="2300"/>
              <a:t>Sýnidæmi 16.2</a:t>
            </a:r>
          </a:p>
        </p:txBody>
      </p:sp>
      <p:pic>
        <p:nvPicPr>
          <p:cNvPr id="4" name="Figure" descr="A diagram shows one rectangle with two sides that has four dots, red, green, yellow and blue written on the left side. A right-facing arrow leads to six more two-sided rectangles, each with two dots on the left and right sides. The first rectangle has a red and green dot on the left and a blue and yellow on the right, while the second shows a red and blue on the left and a green and yellow on the right. The third rectangle has a red and yellow dot on the left and a blue and green on the right, while the fourth shows a green and blue on the left and a red and yellow on the right. The fifth rectangle has a yellow and green dot on the left and a blue and red on the right, while the sixth shows a yellow and blue on the left and a green and red on the right."/>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2509824"/>
            <a:ext cx="7886700" cy="687415"/>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83158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62013" y="365127"/>
            <a:ext cx="5715000" cy="424583"/>
          </a:xfrm>
        </p:spPr>
        <p:txBody>
          <a:bodyPr wrap="none">
            <a:normAutofit/>
          </a:bodyPr>
          <a:lstStyle/>
          <a:p>
            <a:r>
              <a:rPr sz="2300"/>
              <a:t>Mynd 16.10</a:t>
            </a:r>
          </a:p>
        </p:txBody>
      </p:sp>
      <p:sp>
        <p:nvSpPr>
          <p:cNvPr id="7" name="Figure Legend"/>
          <p:cNvSpPr>
            <a:spLocks noGrp="1"/>
          </p:cNvSpPr>
          <p:nvPr>
            <p:ph idx="13"/>
          </p:nvPr>
        </p:nvSpPr>
        <p:spPr>
          <a:xfrm>
            <a:off x="462013" y="4918365"/>
            <a:ext cx="8053337" cy="1271731"/>
          </a:xfrm>
        </p:spPr>
        <p:txBody>
          <a:bodyPr wrap="square">
            <a:normAutofit/>
          </a:bodyPr>
          <a:lstStyle/>
          <a:p>
            <a:pPr>
              <a:spcBef>
                <a:spcPts val="0"/>
              </a:spcBef>
              <a:spcAft>
                <a:spcPts val="0"/>
              </a:spcAft>
            </a:pPr>
            <a:r>
              <a:rPr sz="1500"/>
              <a:t>Óreiða efnis eykst (ΔS &gt; 0) þegar það breytist úr tiltölulega skipulegu föstu efni í minna skipulegan vökva og síðan í enn minna skipulegt gas. Óreiðan minnkar (ΔS &lt; 0) þegar efnið breytist úr gasi í vökva og síðan í fast efni.</a:t>
            </a:r>
          </a:p>
        </p:txBody>
      </p:sp>
      <p:pic>
        <p:nvPicPr>
          <p:cNvPr id="9" name="Figure" descr="slide_0032_img_002.png"/>
          <p:cNvPicPr>
            <a:picLocks noChangeAspect="1"/>
          </p:cNvPicPr>
          <p:nvPr/>
        </p:nvPicPr>
        <p:blipFill>
          <a:blip r:embed="rId4"/>
          <a:srcRect l="-2629" r="-2629"/>
          <a:stretch>
            <a:fillRect/>
          </a:stretch>
        </p:blipFill>
        <p:spPr>
          <a:xfrm>
            <a:off x="457199" y="1122386"/>
            <a:ext cx="8062913" cy="3500071"/>
          </a:xfrm>
          <a:prstGeom prst="rect">
            <a:avLst/>
          </a:prstGeom>
        </p:spPr>
      </p:pic>
      <p:sp>
        <p:nvSpPr>
          <p:cNvPr id="10" name="Rectangle 9"/>
          <p:cNvSpPr/>
          <p:nvPr/>
        </p:nvSpPr>
        <p:spPr>
          <a:xfrm>
            <a:off x="3771900" y="1173480"/>
            <a:ext cx="1562100" cy="2133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71900" y="1173480"/>
            <a:ext cx="1562100" cy="213360"/>
          </a:xfrm>
          <a:prstGeom prst="rect">
            <a:avLst/>
          </a:prstGeom>
          <a:noFill/>
          <a:ln>
            <a:noFill/>
          </a:ln>
        </p:spPr>
        <p:txBody>
          <a:bodyPr wrap="none" lIns="0" rIns="0" tIns="0" bIns="0">
            <a:spAutoFit/>
          </a:bodyPr>
          <a:lstStyle/>
          <a:p>
            <a:pPr algn="l"/>
            <a:r>
              <a:rPr sz="1600">
                <a:solidFill>
                  <a:srgbClr val="000000"/>
                </a:solidFill>
                <a:latin typeface="Arial"/>
              </a:rPr>
              <a:t>Óreiða eykst</a:t>
            </a:r>
          </a:p>
        </p:txBody>
      </p:sp>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356551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Óreiða og hitastig</a:t>
            </a:r>
          </a:p>
        </p:txBody>
      </p:sp>
      <p:sp>
        <p:nvSpPr>
          <p:cNvPr id="3" name="Content Placeholder 2"/>
          <p:cNvSpPr>
            <a:spLocks noGrp="1"/>
          </p:cNvSpPr>
          <p:nvPr>
            <p:ph idx="1"/>
          </p:nvPr>
        </p:nvSpPr>
        <p:spPr/>
        <p:txBody>
          <a:bodyPr/>
          <a:lstStyle/>
          <a:p>
            <a:r>
              <a:rPr/>
              <a:t>Áhrif hitastigs á óreiðu stafa aðallega af fasaskiptum.</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68955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365127"/>
            <a:ext cx="5715000" cy="424583"/>
          </a:xfrm>
        </p:spPr>
        <p:txBody>
          <a:bodyPr wrap="none">
            <a:normAutofit/>
          </a:bodyPr>
          <a:lstStyle/>
          <a:p>
            <a:r>
              <a:rPr sz="2300"/>
              <a:t>Mynd 16.11</a:t>
            </a:r>
          </a:p>
        </p:txBody>
      </p:sp>
      <p:sp>
        <p:nvSpPr>
          <p:cNvPr id="7" name="Figure Legend"/>
          <p:cNvSpPr>
            <a:spLocks noGrp="1"/>
          </p:cNvSpPr>
          <p:nvPr>
            <p:ph idx="13"/>
          </p:nvPr>
        </p:nvSpPr>
        <p:spPr>
          <a:xfrm>
            <a:off x="457199" y="4918365"/>
            <a:ext cx="8058151" cy="1271731"/>
          </a:xfrm>
        </p:spPr>
        <p:txBody>
          <a:bodyPr>
            <a:normAutofit/>
          </a:bodyPr>
          <a:lstStyle/>
          <a:p>
            <a:r>
              <a:rPr/>
              <a:t>Óreiða eykst þegar hitastig efnis er hækkað, sem samsvarar meiri dreifingu hreyfiorku. Þegar efni bráðnar eða gufar upp verður veruleg aukning á óreiðu þess.</a:t>
            </a:r>
          </a:p>
        </p:txBody>
      </p:sp>
      <p:pic>
        <p:nvPicPr>
          <p:cNvPr id="12291" name="Picture 2" descr="slide_0034_img_002.png"/>
          <p:cNvPicPr>
            <a:picLocks noChangeAspect="1"/>
          </p:cNvPicPr>
          <p:nvPr/>
        </p:nvPicPr>
        <p:blipFill>
          <a:blip r:embed="rId4"/>
          <a:srcRect/>
          <a:stretch>
            <a:fillRect/>
          </a:stretch>
        </p:blipFill>
        <p:spPr>
          <a:xfrm>
            <a:off x="618050" y="1238393"/>
            <a:ext cx="7897300" cy="3128124"/>
          </a:xfrm>
          <a:prstGeom prst="rect">
            <a:avLst/>
          </a:prstGeom>
        </p:spPr>
      </p:pic>
      <p:sp>
        <p:nvSpPr>
          <p:cNvPr id="1229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9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29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22092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Þættir sem hafa áhrif á óreiðu</a:t>
            </a:r>
          </a:p>
        </p:txBody>
      </p:sp>
      <p:sp>
        <p:nvSpPr>
          <p:cNvPr id="3" name="Content Placeholder 2"/>
          <p:cNvSpPr>
            <a:spLocks noGrp="1"/>
          </p:cNvSpPr>
          <p:nvPr>
            <p:ph idx="1"/>
          </p:nvPr>
        </p:nvSpPr>
        <p:spPr/>
        <p:txBody>
          <a:bodyPr/>
          <a:lstStyle/>
          <a:p>
            <a:pPr marL="457200" indent="-457200">
              <a:buFont typeface="+mj-lt"/>
              <a:buAutoNum type="arabicParenR" startAt="3"/>
            </a:pPr>
            <a:r>
              <a:rPr/>
              <a:t>Tegund og fjöldi agna sem mynda efnið.</a:t>
            </a:r>
          </a:p>
          <a:p>
            <a:pPr marL="457200" indent="-457200">
              <a:buFont typeface="+mj-lt"/>
              <a:buAutoNum type="arabicParenR" startAt="3"/>
            </a:pPr>
            <a:endParaRPr lang="en-US" dirty="0"/>
          </a:p>
          <a:p>
            <a:pPr marL="457200" indent="-457200">
              <a:buFont typeface="+mj-lt"/>
              <a:buAutoNum type="arabicParenR" startAt="3"/>
            </a:pPr>
            <a:r>
              <a:rPr/>
              <a:t>Breytileiki í tegund agna.</a:t>
            </a:r>
          </a:p>
          <a:p>
            <a:pPr lvl="1"/>
            <a:r>
              <a:rPr/>
              <a:t>Hrein efni vs. blanda?</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934958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16.3 Annað og þriðja lögmál varmafræðinnar</a:t>
            </a:r>
          </a:p>
          <a:p>
            <a:pPr lvl="1"/>
            <a:r>
              <a:rPr/>
              <a:t>Setja fram og útskýra annað og þriðja lögmál varmafræðinnar</a:t>
            </a:r>
          </a:p>
          <a:p>
            <a:pPr lvl="1"/>
            <a:r>
              <a:rPr/>
              <a:t>Reikna óreiðubreytingar fyrir fasaskipti og efnahvörf við staðalaðstæður</a:t>
            </a:r>
          </a:p>
          <a:p>
            <a:endParaRPr lang="en-US" dirty="0"/>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88817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Annað og þriðja lögmál varmafræðinnar</a:t>
            </a:r>
          </a:p>
        </p:txBody>
      </p:sp>
      <p:sp>
        <p:nvSpPr>
          <p:cNvPr id="3" name="Content Placeholder 2"/>
          <p:cNvSpPr>
            <a:spLocks noGrp="1"/>
          </p:cNvSpPr>
          <p:nvPr>
            <p:ph idx="1"/>
          </p:nvPr>
        </p:nvSpPr>
        <p:spPr/>
        <p:txBody>
          <a:bodyPr>
            <a:normAutofit/>
          </a:bodyPr>
          <a:lstStyle/>
          <a:p>
            <a:r>
              <a:rPr/>
              <a:t>Kerfið er sá hluti alheimsins sem er til sérstakrar skoðunar.</a:t>
            </a:r>
          </a:p>
          <a:p>
            <a:endParaRPr lang="en-US" dirty="0"/>
          </a:p>
          <a:p>
            <a:r>
              <a:rPr/>
              <a:t>Umhverfið er það sem eftir er af alheiminum utan kerfisins. Almennt einblína efnafræðingar aðeins á næsta umhverfi.</a:t>
            </a:r>
          </a:p>
          <a:p>
            <a:endParaRPr lang="en-US" dirty="0"/>
          </a:p>
          <a:p>
            <a:r>
              <a:rPr/>
              <a:t>Til að spá rétt fyrir um hvort ferli sé sjálfgengt þurfum við að taka tillit til óreiðubreytinga bæði í kerfinu og umhverfinu.</a:t>
            </a:r>
          </a:p>
          <a:p>
            <a:endParaRPr lang="en-US" dirty="0"/>
          </a:p>
        </p:txBody>
      </p:sp>
      <p:sp>
        <p:nvSpPr>
          <p:cNvPr id="4" name="Content Placeholder 3"/>
          <p:cNvSpPr>
            <a:spLocks noGrp="1"/>
          </p:cNvSpPr>
          <p:nvPr>
            <p:ph idx="13"/>
          </p:nvPr>
        </p:nvSpPr>
        <p:spPr/>
        <p:txBody>
          <a:bodyPr/>
          <a:lstStyle/>
          <a:p>
            <a:endParaRPr lang="en-US" dirty="0"/>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843594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Breyting á óreiðu umhverfisins, ΔSsurr</a:t>
            </a:r>
            <a:endParaRPr lang="en-US" baseline="-25000" dirty="0"/>
          </a:p>
        </p:txBody>
      </p:sp>
      <p:sp>
        <p:nvSpPr>
          <p:cNvPr id="3" name="Content Placeholder 2"/>
          <p:cNvSpPr>
            <a:spLocks noGrp="1"/>
          </p:cNvSpPr>
          <p:nvPr>
            <p:ph idx="1"/>
          </p:nvPr>
        </p:nvSpPr>
        <p:spPr/>
        <p:txBody>
          <a:bodyPr/>
          <a:lstStyle/>
          <a:p>
            <a:r>
              <a:rPr/>
              <a:t>Breyting á óreiðu umhverfisins (ΔSsurr) er í beinu hlutfalli við breytingu á vermi kerfisins.</a:t>
            </a:r>
          </a:p>
          <a:p>
            <a:endParaRPr lang="en-US" dirty="0"/>
          </a:p>
          <a:p>
            <a:r>
              <a:rPr/>
              <a:t>ΔSsurr er einnig í öfugu hlutfalli við hitastig.</a:t>
            </a:r>
          </a:p>
          <a:p>
            <a:endParaRPr lang="en-US" dirty="0"/>
          </a:p>
        </p:txBody>
      </p:sp>
      <p:sp>
        <p:nvSpPr>
          <p:cNvPr id="4" name="Content Placeholder 3"/>
          <p:cNvSpPr>
            <a:spLocks noGrp="1"/>
          </p:cNvSpPr>
          <p:nvPr>
            <p:ph idx="13"/>
          </p:nvPr>
        </p:nvSpPr>
        <p:spPr/>
        <p:txBody>
          <a:bodyPr/>
          <a:lstStyle/>
          <a:p>
            <a:endParaRPr lang="en-US"/>
          </a:p>
        </p:txBody>
      </p:sp>
      <p:graphicFrame>
        <p:nvGraphicFramePr>
          <p:cNvPr id="5" name="Object 4" descr="Delta S sub surr = – delta H sub sys all over T"/>
          <p:cNvGraphicFramePr>
            <a:graphicFrameLocks noChangeAspect="1"/>
          </p:cNvGraphicFramePr>
          <p:nvPr>
            <p:extLst>
              <p:ext uri="{D42A27DB-BD31-4B8C-83A1-F6EECF244321}">
                <p14:modId xmlns:p14="http://schemas.microsoft.com/office/powerpoint/2010/main" val="241407150"/>
              </p:ext>
            </p:extLst>
          </p:nvPr>
        </p:nvGraphicFramePr>
        <p:xfrm>
          <a:off x="3719570" y="2938409"/>
          <a:ext cx="1570693" cy="673154"/>
        </p:xfrm>
        <a:graphic>
          <a:graphicData uri="http://schemas.openxmlformats.org/presentationml/2006/ole">
            <mc:AlternateContent xmlns:mc="http://schemas.openxmlformats.org/markup-compatibility/2006">
              <mc:Choice xmlns:v="urn:schemas-microsoft-com:vml" Requires="v">
                <p:oleObj name="Equation" r:id="rId2" imgW="977760" imgH="419040" progId="Equation.DSMT4">
                  <p:embed/>
                </p:oleObj>
              </mc:Choice>
              <mc:Fallback>
                <p:oleObj name="Equation" r:id="rId2" imgW="977760" imgH="419040" progId="Equation.DSMT4">
                  <p:embed/>
                  <p:pic>
                    <p:nvPicPr>
                      <p:cNvPr id="0" name=""/>
                      <p:cNvPicPr/>
                      <p:nvPr/>
                    </p:nvPicPr>
                    <p:blipFill>
                      <a:blip r:embed="rId3"/>
                      <a:stretch>
                        <a:fillRect/>
                      </a:stretch>
                    </p:blipFill>
                    <p:spPr>
                      <a:xfrm>
                        <a:off x="3719570" y="2938409"/>
                        <a:ext cx="1570693" cy="673154"/>
                      </a:xfrm>
                      <a:prstGeom prst="rect">
                        <a:avLst/>
                      </a:prstGeom>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35394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Annað lögmál varmafræðinnar</a:t>
            </a:r>
          </a:p>
        </p:txBody>
      </p:sp>
      <p:sp>
        <p:nvSpPr>
          <p:cNvPr id="3" name="Content Placeholder 2"/>
          <p:cNvSpPr>
            <a:spLocks noGrp="1"/>
          </p:cNvSpPr>
          <p:nvPr>
            <p:ph idx="1"/>
          </p:nvPr>
        </p:nvSpPr>
        <p:spPr>
          <a:xfrm>
            <a:off x="628650" y="955965"/>
            <a:ext cx="7886700" cy="4735918"/>
          </a:xfrm>
        </p:spPr>
        <p:txBody>
          <a:bodyPr/>
          <a:lstStyle/>
          <a:p>
            <a:r>
              <a:rPr/>
              <a:t>Óreiðubreyting alheimsins er summa óreiðubreytinga kerfisins og umhverfisins.</a:t>
            </a:r>
          </a:p>
          <a:p>
            <a:endParaRPr lang="en-US" dirty="0"/>
          </a:p>
          <a:p>
            <a:endParaRPr lang="en-US" dirty="0"/>
          </a:p>
          <a:p>
            <a:endParaRPr lang="en-US" dirty="0"/>
          </a:p>
          <a:p>
            <a:r>
              <a:rPr/>
              <a:t>Annað lögmál varmafræðinnar segir að allar sjálfgengar breytingar valdi aukinni óreiðu í alheiminum.</a:t>
            </a:r>
          </a:p>
          <a:p>
            <a:pPr lvl="1"/>
            <a:r>
              <a:rPr/>
              <a:t>Fyrir sjálfgengt ferli verður ΔSuniverse að vera jákvætt.</a:t>
            </a:r>
          </a:p>
          <a:p>
            <a:pPr lvl="1"/>
            <a:r>
              <a:rPr/>
              <a:t>Ferli með –ΔSsystem getur samt verið sjálfgengt ef …</a:t>
            </a:r>
          </a:p>
          <a:p>
            <a:endParaRPr lang="en-US" dirty="0"/>
          </a:p>
        </p:txBody>
      </p:sp>
      <p:graphicFrame>
        <p:nvGraphicFramePr>
          <p:cNvPr id="6" name="Object 5" descr="Delta S sub universe = delta S sub system + delta S sub surroundings"/>
          <p:cNvGraphicFramePr>
            <a:graphicFrameLocks noChangeAspect="1"/>
          </p:cNvGraphicFramePr>
          <p:nvPr>
            <p:extLst>
              <p:ext uri="{D42A27DB-BD31-4B8C-83A1-F6EECF244321}">
                <p14:modId xmlns:p14="http://schemas.microsoft.com/office/powerpoint/2010/main" val="102216825"/>
              </p:ext>
            </p:extLst>
          </p:nvPr>
        </p:nvGraphicFramePr>
        <p:xfrm>
          <a:off x="2653087" y="1914900"/>
          <a:ext cx="3595056" cy="458430"/>
        </p:xfrm>
        <a:graphic>
          <a:graphicData uri="http://schemas.openxmlformats.org/presentationml/2006/ole">
            <mc:AlternateContent xmlns:mc="http://schemas.openxmlformats.org/markup-compatibility/2006">
              <mc:Choice xmlns:v="urn:schemas-microsoft-com:vml" Requires="v">
                <p:oleObj name="Equation" r:id="rId2" imgW="1892160" imgH="241200" progId="Equation.DSMT4">
                  <p:embed/>
                </p:oleObj>
              </mc:Choice>
              <mc:Fallback>
                <p:oleObj name="Equation" r:id="rId2" imgW="1892160" imgH="241200" progId="Equation.DSMT4">
                  <p:embed/>
                  <p:pic>
                    <p:nvPicPr>
                      <p:cNvPr id="0" name=""/>
                      <p:cNvPicPr/>
                      <p:nvPr/>
                    </p:nvPicPr>
                    <p:blipFill>
                      <a:blip r:embed="rId3"/>
                      <a:stretch>
                        <a:fillRect/>
                      </a:stretch>
                    </p:blipFill>
                    <p:spPr>
                      <a:xfrm>
                        <a:off x="2653087" y="1914900"/>
                        <a:ext cx="3595056" cy="458430"/>
                      </a:xfrm>
                      <a:prstGeom prst="rect">
                        <a:avLst/>
                      </a:prstGeom>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903046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Annað lögmál varmafræðinnar</a:t>
            </a:r>
          </a:p>
        </p:txBody>
      </p:sp>
      <p:sp>
        <p:nvSpPr>
          <p:cNvPr id="3" name="Content Placeholder 2"/>
          <p:cNvSpPr>
            <a:spLocks noGrp="1"/>
          </p:cNvSpPr>
          <p:nvPr>
            <p:ph idx="1"/>
          </p:nvPr>
        </p:nvSpPr>
        <p:spPr/>
        <p:txBody>
          <a:bodyPr>
            <a:normAutofit/>
          </a:bodyPr>
          <a:lstStyle/>
          <a:p>
            <a:endParaRPr lang="en-US" dirty="0"/>
          </a:p>
          <a:p>
            <a:endParaRPr lang="en-US" dirty="0"/>
          </a:p>
          <a:p>
            <a:endParaRPr lang="en-US" dirty="0"/>
          </a:p>
          <a:p>
            <a:r>
              <a:rPr/>
              <a:t>ΔSuniverse &gt; 0 fyrir sjálfgeng ferli</a:t>
            </a:r>
          </a:p>
          <a:p>
            <a:endParaRPr lang="en-US" dirty="0"/>
          </a:p>
          <a:p>
            <a:r>
              <a:rPr/>
              <a:t>ΔSuniverse &lt; 0 fyrir ósjálfgeng ferli (sjálfgengt í öfuga átt).</a:t>
            </a:r>
          </a:p>
          <a:p>
            <a:endParaRPr lang="en-US" altLang="en-US" dirty="0">
              <a:solidFill>
                <a:schemeClr val="tx1"/>
              </a:solidFill>
              <a:latin typeface="Times New Roman" panose="02020603050405020304" pitchFamily="18" charset="0"/>
              <a:cs typeface="Times New Roman" panose="02020603050405020304" pitchFamily="18" charset="0"/>
            </a:endParaRPr>
          </a:p>
          <a:p>
            <a:r>
              <a:rPr/>
              <a:t>ΔSuniverse = 0 fyrir ferli í jafnvægi</a:t>
            </a:r>
          </a:p>
        </p:txBody>
      </p:sp>
      <p:sp>
        <p:nvSpPr>
          <p:cNvPr id="4" name="Content Placeholder 3"/>
          <p:cNvSpPr>
            <a:spLocks noGrp="1"/>
          </p:cNvSpPr>
          <p:nvPr>
            <p:ph idx="13"/>
          </p:nvPr>
        </p:nvSpPr>
        <p:spPr/>
        <p:txBody>
          <a:bodyPr/>
          <a:lstStyle/>
          <a:p>
            <a:endParaRPr lang="en-US"/>
          </a:p>
        </p:txBody>
      </p:sp>
      <p:graphicFrame>
        <p:nvGraphicFramePr>
          <p:cNvPr id="5" name="Object 4" descr="Delta S sub universe = delta S sub system + delta S sub surroundings"/>
          <p:cNvGraphicFramePr>
            <a:graphicFrameLocks noChangeAspect="1"/>
          </p:cNvGraphicFramePr>
          <p:nvPr>
            <p:extLst>
              <p:ext uri="{D42A27DB-BD31-4B8C-83A1-F6EECF244321}">
                <p14:modId xmlns:p14="http://schemas.microsoft.com/office/powerpoint/2010/main" val="3821383870"/>
              </p:ext>
            </p:extLst>
          </p:nvPr>
        </p:nvGraphicFramePr>
        <p:xfrm>
          <a:off x="2652713" y="1082318"/>
          <a:ext cx="3595687" cy="458788"/>
        </p:xfrm>
        <a:graphic>
          <a:graphicData uri="http://schemas.openxmlformats.org/presentationml/2006/ole">
            <mc:AlternateContent xmlns:mc="http://schemas.openxmlformats.org/markup-compatibility/2006">
              <mc:Choice xmlns:v="urn:schemas-microsoft-com:vml" Requires="v">
                <p:oleObj name="Equation" r:id="rId2" imgW="1892160" imgH="241200" progId="Equation.DSMT4">
                  <p:embed/>
                </p:oleObj>
              </mc:Choice>
              <mc:Fallback>
                <p:oleObj name="Equation" r:id="rId2" imgW="1892160" imgH="241200" progId="Equation.DSMT4">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2713" y="1082318"/>
                        <a:ext cx="3595687"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170786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Þriðja lögmál varmafræðinnar</a:t>
            </a:r>
          </a:p>
        </p:txBody>
      </p:sp>
      <p:sp>
        <p:nvSpPr>
          <p:cNvPr id="3" name="Content Placeholder 2"/>
          <p:cNvSpPr>
            <a:spLocks noGrp="1"/>
          </p:cNvSpPr>
          <p:nvPr>
            <p:ph idx="1"/>
          </p:nvPr>
        </p:nvSpPr>
        <p:spPr/>
        <p:txBody>
          <a:bodyPr/>
          <a:lstStyle/>
          <a:p>
            <a:r>
              <a:rPr/>
              <a:t>Þriðja lögmál varmafræðinnar: Óreiða hreins, fullkomins kristallaðs efnis við núll Kelvin er núll.</a:t>
            </a:r>
          </a:p>
          <a:p>
            <a:pPr lvl="1"/>
            <a:r>
              <a:rPr/>
              <a:t>Núll Kelvin er kallað alkul.</a:t>
            </a:r>
          </a:p>
          <a:p>
            <a:pPr lvl="1"/>
            <a:r>
              <a:rPr/>
              <a:t>Ekkert hitastig er lægra en núll Kelvin.</a:t>
            </a:r>
          </a:p>
          <a:p>
            <a:pPr lvl="1"/>
            <a:r>
              <a:rPr/>
              <a:t>Við núll Kelvin stöðvast öll hreyfing sameinda algjörlega.</a:t>
            </a:r>
          </a:p>
          <a:p>
            <a:pPr lvl="1"/>
            <a:r>
              <a:rPr/>
              <a:t>Það er aðeins ein möguleg leið til að raða sameindunum.</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600397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Staðalóreiður</a:t>
            </a:r>
          </a:p>
        </p:txBody>
      </p:sp>
      <p:sp>
        <p:nvSpPr>
          <p:cNvPr id="3" name="Content Placeholder 2"/>
          <p:cNvSpPr>
            <a:spLocks noGrp="1"/>
          </p:cNvSpPr>
          <p:nvPr>
            <p:ph idx="1"/>
          </p:nvPr>
        </p:nvSpPr>
        <p:spPr/>
        <p:txBody>
          <a:bodyPr/>
          <a:lstStyle/>
          <a:p>
            <a:r>
              <a:rPr/>
              <a:t>Hægt er að ákvarða algilda óreiðu efnis.</a:t>
            </a:r>
          </a:p>
          <a:p>
            <a:endParaRPr lang="en-US" dirty="0"/>
          </a:p>
          <a:p>
            <a:r>
              <a:rPr/>
              <a:t>Staðalóreiður, S°</a:t>
            </a:r>
          </a:p>
          <a:p>
            <a:pPr lvl="1"/>
            <a:r>
              <a:rPr/>
              <a:t>Þessi gildi eiga við um 1 mól af efni við 1 bar þrýsting og 298 K hitastig.</a:t>
            </a:r>
          </a:p>
          <a:p>
            <a:pPr lvl="1"/>
            <a:r>
              <a:rPr/>
              <a:t>Uppleyst efni í vatni við 1 M styrk.</a:t>
            </a:r>
          </a:p>
          <a:p>
            <a:endParaRPr lang="en-US" dirty="0"/>
          </a:p>
          <a:p>
            <a:r>
              <a:rPr/>
              <a:t>Hægt er að nota gildi fyrir staðalóreiðu til að reikna út breytingu á staðalóreiðu (DS°) fyrir ferli.</a:t>
            </a:r>
          </a:p>
          <a:p>
            <a:endParaRPr lang="en-US" dirty="0"/>
          </a:p>
        </p:txBody>
      </p:sp>
      <p:sp>
        <p:nvSpPr>
          <p:cNvPr id="4" name="Content Placeholder 3"/>
          <p:cNvSpPr>
            <a:spLocks noGrp="1"/>
          </p:cNvSpPr>
          <p:nvPr>
            <p:ph idx="13"/>
          </p:nvPr>
        </p:nvSpPr>
        <p:spPr/>
        <p:txBody>
          <a:bodyPr/>
          <a:lstStyle/>
          <a:p>
            <a:endParaRPr lang="en-US" dirty="0"/>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887430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Tafla 16.2</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90090029"/>
              </p:ext>
            </p:extLst>
          </p:nvPr>
        </p:nvGraphicFramePr>
        <p:xfrm>
          <a:off x="628650" y="955675"/>
          <a:ext cx="7886700" cy="4079240"/>
        </p:xfrm>
        <a:graphic>
          <a:graphicData uri="http://schemas.openxmlformats.org/drawingml/2006/table">
            <a:tbl>
              <a:tblPr firstRow="1" bandRow="1">
                <a:tableStyleId>{5940675A-B579-460E-94D1-54222C63F5DA}</a:tableStyleId>
              </a:tblPr>
              <a:tblGrid>
                <a:gridCol w="1971675">
                  <a:extLst>
                    <a:ext uri="{9D8B030D-6E8A-4147-A177-3AD203B41FA5}">
                      <a16:colId xmlns:a16="http://schemas.microsoft.com/office/drawing/2014/main" val="20000"/>
                    </a:ext>
                  </a:extLst>
                </a:gridCol>
                <a:gridCol w="1971675">
                  <a:extLst>
                    <a:ext uri="{9D8B030D-6E8A-4147-A177-3AD203B41FA5}">
                      <a16:colId xmlns:a16="http://schemas.microsoft.com/office/drawing/2014/main" val="20001"/>
                    </a:ext>
                  </a:extLst>
                </a:gridCol>
                <a:gridCol w="1971675">
                  <a:extLst>
                    <a:ext uri="{9D8B030D-6E8A-4147-A177-3AD203B41FA5}">
                      <a16:colId xmlns:a16="http://schemas.microsoft.com/office/drawing/2014/main" val="20002"/>
                    </a:ext>
                  </a:extLst>
                </a:gridCol>
                <a:gridCol w="1971675">
                  <a:extLst>
                    <a:ext uri="{9D8B030D-6E8A-4147-A177-3AD203B41FA5}">
                      <a16:colId xmlns:a16="http://schemas.microsoft.com/office/drawing/2014/main" val="20003"/>
                    </a:ext>
                  </a:extLst>
                </a:gridCol>
              </a:tblGrid>
              <a:tr h="370840">
                <a:tc>
                  <a:txBody>
                    <a:bodyPr/>
                    <a:lstStyle/>
                    <a:p>
                      <a:pPr algn="ctr"/>
                      <a:r>
                        <a:t>Efni</a:t>
                      </a:r>
                    </a:p>
                  </a:txBody>
                  <a:tcPr/>
                </a:tc>
                <a:tc>
                  <a:txBody>
                    <a:bodyPr/>
                    <a:lstStyle/>
                    <a:p>
                      <a:pPr algn="ctr"/>
                      <a:r>
                        <a:t>S°298 (J mol–1 K–1)</a:t>
                      </a:r>
                      <a:endParaRPr lang="en-US" b="1" dirty="0"/>
                    </a:p>
                  </a:txBody>
                  <a:tcPr/>
                </a:tc>
                <a:tc>
                  <a:txBody>
                    <a:bodyPr/>
                    <a:lstStyle/>
                    <a:p>
                      <a:pPr algn="ctr"/>
                      <a:r>
                        <a:t>Efni</a:t>
                      </a:r>
                    </a:p>
                  </a:txBody>
                  <a:tcPr/>
                </a:tc>
                <a:tc>
                  <a:txBody>
                    <a:bodyPr/>
                    <a:lstStyle/>
                    <a:p>
                      <a:pPr algn="ctr"/>
                      <a:r>
                        <a:t>S°298 (J mol–1 K–1)</a:t>
                      </a:r>
                      <a:endParaRPr lang="en-US" b="1" dirty="0"/>
                    </a:p>
                  </a:txBody>
                  <a:tcPr/>
                </a:tc>
                <a:extLst>
                  <a:ext uri="{0D108BD9-81ED-4DB2-BD59-A6C34878D82A}">
                    <a16:rowId xmlns:a16="http://schemas.microsoft.com/office/drawing/2014/main" val="10000"/>
                  </a:ext>
                </a:extLst>
              </a:tr>
              <a:tr h="370840">
                <a:tc>
                  <a:txBody>
                    <a:bodyPr/>
                    <a:lstStyle/>
                    <a:p>
                      <a:pPr algn="ctr"/>
                      <a:r>
                        <a:t>kolefni</a:t>
                      </a:r>
                    </a:p>
                  </a:txBody>
                  <a:tcPr/>
                </a:tc>
                <a:tc>
                  <a:txBody>
                    <a:bodyPr/>
                    <a:lstStyle/>
                    <a:p>
                      <a:endParaRPr lang="en-US"/>
                    </a:p>
                  </a:txBody>
                  <a:tcPr/>
                </a:tc>
                <a:tc>
                  <a:txBody>
                    <a:bodyPr/>
                    <a:lstStyle/>
                    <a:p>
                      <a:pPr algn="ctr"/>
                      <a:r>
                        <a:t>vetni</a:t>
                      </a:r>
                    </a:p>
                  </a:txBody>
                  <a:tcPr/>
                </a:tc>
                <a:tc>
                  <a:txBody>
                    <a:bodyPr/>
                    <a:lstStyle/>
                    <a:p>
                      <a:pPr algn="ctr"/>
                      <a:endParaRPr lang="en-US" dirty="0"/>
                    </a:p>
                  </a:txBody>
                  <a:tcPr/>
                </a:tc>
                <a:extLst>
                  <a:ext uri="{0D108BD9-81ED-4DB2-BD59-A6C34878D82A}">
                    <a16:rowId xmlns:a16="http://schemas.microsoft.com/office/drawing/2014/main" val="10001"/>
                  </a:ext>
                </a:extLst>
              </a:tr>
              <a:tr h="370840">
                <a:tc>
                  <a:txBody>
                    <a:bodyPr/>
                    <a:lstStyle/>
                    <a:p>
                      <a:pPr algn="ctr"/>
                      <a:r>
                        <a:rPr lang="en-US" dirty="0"/>
                        <a:t>C(</a:t>
                      </a:r>
                      <a:r>
                        <a:rPr lang="en-US" i="1" dirty="0"/>
                        <a:t>s</a:t>
                      </a:r>
                      <a:r>
                        <a:rPr lang="en-US" i="0" dirty="0"/>
                        <a:t>, grafít)</a:t>
                      </a:r>
                      <a:endParaRPr lang="en-US" dirty="0"/>
                    </a:p>
                  </a:txBody>
                  <a:tcPr/>
                </a:tc>
                <a:tc>
                  <a:txBody>
                    <a:bodyPr/>
                    <a:lstStyle/>
                    <a:p>
                      <a:pPr algn="ctr"/>
                      <a:r>
                        <a:rPr lang="en-US" dirty="0"/>
                        <a:t>5.740</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b="0" baseline="0" dirty="0"/>
                        <a:t>H</a:t>
                      </a:r>
                      <a:r>
                        <a:rPr lang="en-US" b="1" baseline="-25000" dirty="0"/>
                        <a:t>2</a:t>
                      </a:r>
                      <a:r>
                        <a:rPr lang="en-US" dirty="0"/>
                        <a:t>(</a:t>
                      </a:r>
                      <a:r>
                        <a:rPr lang="en-US" i="1" dirty="0"/>
                        <a:t>g</a:t>
                      </a:r>
                      <a:r>
                        <a:rPr lang="en-US" i="0" dirty="0"/>
                        <a:t>)</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130.57</a:t>
                      </a:r>
                    </a:p>
                  </a:txBody>
                  <a:tcPr/>
                </a:tc>
                <a:extLst>
                  <a:ext uri="{0D108BD9-81ED-4DB2-BD59-A6C34878D82A}">
                    <a16:rowId xmlns:a16="http://schemas.microsoft.com/office/drawing/2014/main" val="10002"/>
                  </a:ext>
                </a:extLst>
              </a:tr>
              <a:tr h="370840">
                <a:tc>
                  <a:txBody>
                    <a:bodyPr/>
                    <a:lstStyle/>
                    <a:p>
                      <a:pPr algn="ctr"/>
                      <a:r>
                        <a:rPr lang="en-US" dirty="0"/>
                        <a:t>C(</a:t>
                      </a:r>
                      <a:r>
                        <a:rPr lang="en-US" i="1" dirty="0"/>
                        <a:t>s</a:t>
                      </a:r>
                      <a:r>
                        <a:rPr lang="en-US" i="0" dirty="0"/>
                        <a:t>,</a:t>
                      </a:r>
                      <a:r>
                        <a:rPr lang="en-US" i="0" baseline="0" dirty="0"/>
                        <a:t> demantur)</a:t>
                      </a:r>
                      <a:endParaRPr lang="en-US" dirty="0"/>
                    </a:p>
                  </a:txBody>
                  <a:tcPr/>
                </a:tc>
                <a:tc>
                  <a:txBody>
                    <a:bodyPr/>
                    <a:lstStyle/>
                    <a:p>
                      <a:pPr algn="ctr"/>
                      <a:r>
                        <a:rPr lang="en-US" dirty="0"/>
                        <a:t>2.38</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b="0" baseline="0" dirty="0"/>
                        <a:t>H</a:t>
                      </a:r>
                      <a:r>
                        <a:rPr lang="en-US" dirty="0"/>
                        <a:t>(</a:t>
                      </a:r>
                      <a:r>
                        <a:rPr lang="en-US" i="1" dirty="0"/>
                        <a:t>g</a:t>
                      </a:r>
                      <a:r>
                        <a:rPr lang="en-US" i="0" dirty="0"/>
                        <a:t>)</a:t>
                      </a:r>
                      <a:endParaRPr lang="en-US" dirty="0"/>
                    </a:p>
                  </a:txBody>
                  <a:tcPr/>
                </a:tc>
                <a:tc>
                  <a:txBody>
                    <a:bodyPr/>
                    <a:lstStyle/>
                    <a:p>
                      <a:pPr algn="ctr"/>
                      <a:r>
                        <a:rPr lang="en-US" dirty="0"/>
                        <a:t>114.6</a:t>
                      </a:r>
                    </a:p>
                  </a:txBody>
                  <a:tcPr/>
                </a:tc>
                <a:extLst>
                  <a:ext uri="{0D108BD9-81ED-4DB2-BD59-A6C34878D82A}">
                    <a16:rowId xmlns:a16="http://schemas.microsoft.com/office/drawing/2014/main" val="10003"/>
                  </a:ext>
                </a:extLst>
              </a:tr>
              <a:tr h="370840">
                <a:tc>
                  <a:txBody>
                    <a:bodyPr/>
                    <a:lstStyle/>
                    <a:p>
                      <a:pPr algn="ctr"/>
                      <a:r>
                        <a:t>CO(g)</a:t>
                      </a:r>
                      <a:endParaRPr lang="en-US" dirty="0"/>
                    </a:p>
                  </a:txBody>
                  <a:tcPr/>
                </a:tc>
                <a:tc>
                  <a:txBody>
                    <a:bodyPr/>
                    <a:lstStyle/>
                    <a:p>
                      <a:pPr algn="ctr"/>
                      <a:r>
                        <a:rPr lang="en-US" dirty="0"/>
                        <a:t>197.7</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b="0" baseline="0" dirty="0"/>
                        <a:t>H</a:t>
                      </a:r>
                      <a:r>
                        <a:rPr lang="en-US" b="1" baseline="-25000" dirty="0"/>
                        <a:t>2</a:t>
                      </a:r>
                      <a:r>
                        <a:rPr lang="en-US" dirty="0"/>
                        <a:t>O(</a:t>
                      </a:r>
                      <a:r>
                        <a:rPr lang="en-US" i="1" dirty="0"/>
                        <a:t>g</a:t>
                      </a:r>
                      <a:r>
                        <a:rPr lang="en-US" i="0" dirty="0"/>
                        <a:t>)</a:t>
                      </a:r>
                      <a:endParaRPr lang="en-US" dirty="0"/>
                    </a:p>
                  </a:txBody>
                  <a:tcPr/>
                </a:tc>
                <a:tc>
                  <a:txBody>
                    <a:bodyPr/>
                    <a:lstStyle/>
                    <a:p>
                      <a:pPr algn="ctr"/>
                      <a:r>
                        <a:rPr lang="en-US" dirty="0"/>
                        <a:t>188.71</a:t>
                      </a:r>
                    </a:p>
                  </a:txBody>
                  <a:tcPr/>
                </a:tc>
                <a:extLst>
                  <a:ext uri="{0D108BD9-81ED-4DB2-BD59-A6C34878D82A}">
                    <a16:rowId xmlns:a16="http://schemas.microsoft.com/office/drawing/2014/main" val="10004"/>
                  </a:ext>
                </a:extLst>
              </a:tr>
              <a:tr h="370840">
                <a:tc>
                  <a:txBody>
                    <a:bodyPr/>
                    <a:lstStyle/>
                    <a:p>
                      <a:pPr algn="ctr"/>
                      <a:r>
                        <a:rPr lang="en-US" dirty="0"/>
                        <a:t>CO</a:t>
                      </a:r>
                      <a:r>
                        <a:rPr lang="en-US" b="1" baseline="-25000" dirty="0"/>
                        <a:t>2</a:t>
                      </a:r>
                      <a:r>
                        <a:rPr lang="en-US" dirty="0"/>
                        <a:t>(</a:t>
                      </a:r>
                      <a:r>
                        <a:rPr lang="en-US" i="1" dirty="0"/>
                        <a:t>g</a:t>
                      </a:r>
                      <a:r>
                        <a:rPr lang="en-US" i="0" dirty="0"/>
                        <a:t>)</a:t>
                      </a:r>
                      <a:endParaRPr lang="en-US" dirty="0"/>
                    </a:p>
                  </a:txBody>
                  <a:tcPr/>
                </a:tc>
                <a:tc>
                  <a:txBody>
                    <a:bodyPr/>
                    <a:lstStyle/>
                    <a:p>
                      <a:pPr algn="ctr"/>
                      <a:r>
                        <a:rPr lang="en-US" dirty="0"/>
                        <a:t>213.8</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b="0" baseline="0" dirty="0"/>
                        <a:t>H</a:t>
                      </a:r>
                      <a:r>
                        <a:rPr lang="en-US" b="1" baseline="-25000" dirty="0"/>
                        <a:t>2</a:t>
                      </a:r>
                      <a:r>
                        <a:rPr lang="en-US" dirty="0"/>
                        <a:t>O(</a:t>
                      </a:r>
                      <a:r>
                        <a:rPr lang="en-US" i="1" dirty="0"/>
                        <a:t>l</a:t>
                      </a:r>
                      <a:r>
                        <a:rPr lang="en-US" i="0" dirty="0"/>
                        <a:t>)</a:t>
                      </a:r>
                      <a:endParaRPr lang="en-US" dirty="0"/>
                    </a:p>
                  </a:txBody>
                  <a:tcPr/>
                </a:tc>
                <a:tc>
                  <a:txBody>
                    <a:bodyPr/>
                    <a:lstStyle/>
                    <a:p>
                      <a:pPr algn="ctr"/>
                      <a:r>
                        <a:rPr lang="en-US" dirty="0"/>
                        <a:t>69.91</a:t>
                      </a:r>
                    </a:p>
                  </a:txBody>
                  <a:tcPr/>
                </a:tc>
                <a:extLst>
                  <a:ext uri="{0D108BD9-81ED-4DB2-BD59-A6C34878D82A}">
                    <a16:rowId xmlns:a16="http://schemas.microsoft.com/office/drawing/2014/main" val="10005"/>
                  </a:ext>
                </a:extLst>
              </a:tr>
              <a:tr h="37084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CH</a:t>
                      </a:r>
                      <a:r>
                        <a:rPr lang="en-US" baseline="-25000" dirty="0"/>
                        <a:t>4</a:t>
                      </a:r>
                      <a:r>
                        <a:rPr lang="en-US" dirty="0"/>
                        <a:t>(</a:t>
                      </a:r>
                      <a:r>
                        <a:rPr lang="en-US" i="1" dirty="0"/>
                        <a:t>g</a:t>
                      </a:r>
                      <a:r>
                        <a:rPr lang="en-US" i="0" dirty="0"/>
                        <a:t>)</a:t>
                      </a:r>
                      <a:endParaRPr lang="en-US" dirty="0"/>
                    </a:p>
                  </a:txBody>
                  <a:tcPr/>
                </a:tc>
                <a:tc>
                  <a:txBody>
                    <a:bodyPr/>
                    <a:lstStyle/>
                    <a:p>
                      <a:pPr algn="ctr"/>
                      <a:r>
                        <a:rPr lang="en-US" dirty="0"/>
                        <a:t>186.3</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b="0" baseline="0" dirty="0" err="1"/>
                        <a:t>HCl</a:t>
                      </a:r>
                      <a:r>
                        <a:rPr lang="en-US" dirty="0"/>
                        <a:t>(</a:t>
                      </a:r>
                      <a:r>
                        <a:rPr lang="en-US" i="1" dirty="0"/>
                        <a:t>g</a:t>
                      </a:r>
                      <a:r>
                        <a:rPr lang="en-US" i="0" dirty="0"/>
                        <a:t>)</a:t>
                      </a:r>
                      <a:endParaRPr lang="en-US" dirty="0"/>
                    </a:p>
                  </a:txBody>
                  <a:tcPr/>
                </a:tc>
                <a:tc>
                  <a:txBody>
                    <a:bodyPr/>
                    <a:lstStyle/>
                    <a:p>
                      <a:pPr algn="ctr"/>
                      <a:r>
                        <a:rPr lang="en-US" dirty="0"/>
                        <a:t>186.8</a:t>
                      </a:r>
                    </a:p>
                  </a:txBody>
                  <a:tcPr/>
                </a:tc>
                <a:extLst>
                  <a:ext uri="{0D108BD9-81ED-4DB2-BD59-A6C34878D82A}">
                    <a16:rowId xmlns:a16="http://schemas.microsoft.com/office/drawing/2014/main" val="10006"/>
                  </a:ext>
                </a:extLst>
              </a:tr>
              <a:tr h="37084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C</a:t>
                      </a:r>
                      <a:r>
                        <a:rPr lang="en-US" baseline="-25000" dirty="0"/>
                        <a:t>2</a:t>
                      </a:r>
                      <a:r>
                        <a:rPr lang="en-US" dirty="0"/>
                        <a:t>H</a:t>
                      </a:r>
                      <a:r>
                        <a:rPr lang="en-US" baseline="-25000" dirty="0"/>
                        <a:t>4</a:t>
                      </a:r>
                      <a:r>
                        <a:rPr lang="en-US" dirty="0"/>
                        <a:t>(</a:t>
                      </a:r>
                      <a:r>
                        <a:rPr lang="en-US" i="1" dirty="0"/>
                        <a:t>g</a:t>
                      </a:r>
                      <a:r>
                        <a:rPr lang="en-US" i="0" dirty="0"/>
                        <a:t>)</a:t>
                      </a:r>
                      <a:endParaRPr lang="en-US" dirty="0"/>
                    </a:p>
                  </a:txBody>
                  <a:tcPr/>
                </a:tc>
                <a:tc>
                  <a:txBody>
                    <a:bodyPr/>
                    <a:lstStyle/>
                    <a:p>
                      <a:pPr algn="ctr"/>
                      <a:r>
                        <a:rPr lang="en-US" dirty="0"/>
                        <a:t>219.5</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b="0" baseline="0" dirty="0"/>
                        <a:t>H</a:t>
                      </a:r>
                      <a:r>
                        <a:rPr lang="en-US" b="1" baseline="-25000" dirty="0"/>
                        <a:t>2</a:t>
                      </a:r>
                      <a:r>
                        <a:rPr lang="en-US" b="0" baseline="0" dirty="0"/>
                        <a:t>S</a:t>
                      </a:r>
                      <a:r>
                        <a:rPr lang="en-US" dirty="0"/>
                        <a:t>(</a:t>
                      </a:r>
                      <a:r>
                        <a:rPr lang="en-US" i="1" dirty="0"/>
                        <a:t>g</a:t>
                      </a:r>
                      <a:r>
                        <a:rPr lang="en-US" i="0" dirty="0"/>
                        <a:t>)</a:t>
                      </a:r>
                      <a:endParaRPr lang="en-US" dirty="0"/>
                    </a:p>
                  </a:txBody>
                  <a:tcPr/>
                </a:tc>
                <a:tc>
                  <a:txBody>
                    <a:bodyPr/>
                    <a:lstStyle/>
                    <a:p>
                      <a:pPr algn="ctr"/>
                      <a:r>
                        <a:rPr lang="en-US" dirty="0"/>
                        <a:t>205.7</a:t>
                      </a:r>
                    </a:p>
                  </a:txBody>
                  <a:tcPr/>
                </a:tc>
                <a:extLst>
                  <a:ext uri="{0D108BD9-81ED-4DB2-BD59-A6C34878D82A}">
                    <a16:rowId xmlns:a16="http://schemas.microsoft.com/office/drawing/2014/main" val="10007"/>
                  </a:ext>
                </a:extLst>
              </a:tr>
              <a:tr h="37084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C</a:t>
                      </a:r>
                      <a:r>
                        <a:rPr lang="en-US" baseline="-25000" dirty="0"/>
                        <a:t>2</a:t>
                      </a:r>
                      <a:r>
                        <a:rPr lang="en-US" dirty="0"/>
                        <a:t>H</a:t>
                      </a:r>
                      <a:r>
                        <a:rPr lang="en-US" baseline="-25000" dirty="0"/>
                        <a:t>6</a:t>
                      </a:r>
                      <a:r>
                        <a:rPr lang="en-US" dirty="0"/>
                        <a:t>(</a:t>
                      </a:r>
                      <a:r>
                        <a:rPr lang="en-US" i="1" dirty="0"/>
                        <a:t>g</a:t>
                      </a:r>
                      <a:r>
                        <a:rPr lang="en-US" i="0" dirty="0"/>
                        <a:t>)</a:t>
                      </a:r>
                      <a:endParaRPr lang="en-US" dirty="0"/>
                    </a:p>
                  </a:txBody>
                  <a:tcPr/>
                </a:tc>
                <a:tc>
                  <a:txBody>
                    <a:bodyPr/>
                    <a:lstStyle/>
                    <a:p>
                      <a:pPr algn="ctr"/>
                      <a:r>
                        <a:rPr lang="en-US" dirty="0"/>
                        <a:t>229.5</a:t>
                      </a:r>
                    </a:p>
                  </a:txBody>
                  <a:tcPr/>
                </a:tc>
                <a:tc>
                  <a:txBody>
                    <a:bodyPr/>
                    <a:lstStyle/>
                    <a:p>
                      <a:pPr algn="ctr"/>
                      <a:r>
                        <a:t>súrefni</a:t>
                      </a:r>
                    </a:p>
                  </a:txBody>
                  <a:tcPr/>
                </a:tc>
                <a:tc>
                  <a:txBody>
                    <a:bodyPr/>
                    <a:lstStyle/>
                    <a:p>
                      <a:pPr algn="ctr"/>
                      <a:endParaRPr lang="en-US" dirty="0"/>
                    </a:p>
                  </a:txBody>
                  <a:tcPr/>
                </a:tc>
                <a:extLst>
                  <a:ext uri="{0D108BD9-81ED-4DB2-BD59-A6C34878D82A}">
                    <a16:rowId xmlns:a16="http://schemas.microsoft.com/office/drawing/2014/main" val="10008"/>
                  </a:ext>
                </a:extLst>
              </a:tr>
              <a:tr h="37084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CH</a:t>
                      </a:r>
                      <a:r>
                        <a:rPr lang="en-US" baseline="-25000" dirty="0"/>
                        <a:t>3</a:t>
                      </a:r>
                      <a:r>
                        <a:rPr lang="en-US" baseline="0" dirty="0"/>
                        <a:t>OH(</a:t>
                      </a:r>
                      <a:r>
                        <a:rPr lang="en-US" i="1" baseline="0" dirty="0"/>
                        <a:t>I</a:t>
                      </a:r>
                      <a:r>
                        <a:rPr lang="en-US" i="0" dirty="0"/>
                        <a:t>)</a:t>
                      </a:r>
                      <a:endParaRPr lang="en-US" dirty="0"/>
                    </a:p>
                  </a:txBody>
                  <a:tcPr/>
                </a:tc>
                <a:tc>
                  <a:txBody>
                    <a:bodyPr/>
                    <a:lstStyle/>
                    <a:p>
                      <a:pPr algn="ctr"/>
                      <a:r>
                        <a:rPr lang="en-US" dirty="0"/>
                        <a:t>126.8</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O</a:t>
                      </a:r>
                      <a:r>
                        <a:rPr lang="en-US" b="1" baseline="-25000" dirty="0"/>
                        <a:t>2</a:t>
                      </a:r>
                      <a:r>
                        <a:rPr lang="en-US" dirty="0"/>
                        <a:t>(</a:t>
                      </a:r>
                      <a:r>
                        <a:rPr lang="en-US" i="1" dirty="0"/>
                        <a:t>g</a:t>
                      </a:r>
                      <a:r>
                        <a:rPr lang="en-US" i="0" dirty="0"/>
                        <a:t>)</a:t>
                      </a:r>
                      <a:endParaRPr lang="en-US" dirty="0"/>
                    </a:p>
                  </a:txBody>
                  <a:tcPr/>
                </a:tc>
                <a:tc>
                  <a:txBody>
                    <a:bodyPr/>
                    <a:lstStyle/>
                    <a:p>
                      <a:pPr algn="ctr"/>
                      <a:r>
                        <a:rPr lang="en-US" dirty="0"/>
                        <a:t>205.03</a:t>
                      </a:r>
                    </a:p>
                  </a:txBody>
                  <a:tcPr/>
                </a:tc>
                <a:extLst>
                  <a:ext uri="{0D108BD9-81ED-4DB2-BD59-A6C34878D82A}">
                    <a16:rowId xmlns:a16="http://schemas.microsoft.com/office/drawing/2014/main" val="10009"/>
                  </a:ext>
                </a:extLst>
              </a:tr>
              <a:tr h="37084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C</a:t>
                      </a:r>
                      <a:r>
                        <a:rPr lang="en-US" baseline="-25000" dirty="0"/>
                        <a:t>2</a:t>
                      </a:r>
                      <a:r>
                        <a:rPr lang="en-US" baseline="0" dirty="0"/>
                        <a:t>H</a:t>
                      </a:r>
                      <a:r>
                        <a:rPr lang="en-US" baseline="-25000" dirty="0"/>
                        <a:t>5</a:t>
                      </a:r>
                      <a:r>
                        <a:rPr lang="en-US" baseline="0" dirty="0"/>
                        <a:t>OH(</a:t>
                      </a:r>
                      <a:r>
                        <a:rPr lang="en-US" i="1" baseline="0" dirty="0"/>
                        <a:t>I</a:t>
                      </a:r>
                      <a:r>
                        <a:rPr lang="en-US" i="0" dirty="0"/>
                        <a:t>)</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160.7</a:t>
                      </a:r>
                    </a:p>
                  </a:txBody>
                  <a:tcPr/>
                </a:tc>
                <a:tc>
                  <a:txBody>
                    <a:bodyPr/>
                    <a:lstStyle/>
                    <a:p>
                      <a:endParaRPr lang="en-US" dirty="0"/>
                    </a:p>
                  </a:txBody>
                  <a:tcPr/>
                </a:tc>
                <a:tc>
                  <a:txBody>
                    <a:bodyPr/>
                    <a:lstStyle/>
                    <a:p>
                      <a:pPr algn="ctr"/>
                      <a:endParaRPr lang="en-US" dirty="0"/>
                    </a:p>
                  </a:txBody>
                  <a:tcPr/>
                </a:tc>
                <a:extLst>
                  <a:ext uri="{0D108BD9-81ED-4DB2-BD59-A6C34878D82A}">
                    <a16:rowId xmlns:a16="http://schemas.microsoft.com/office/drawing/2014/main" val="10010"/>
                  </a:ext>
                </a:extLst>
              </a:tr>
            </a:tbl>
          </a:graphicData>
        </a:graphic>
      </p:graphicFrame>
      <p:sp>
        <p:nvSpPr>
          <p:cNvPr id="7" name="Content Placeholder 3"/>
          <p:cNvSpPr>
            <a:spLocks noGrp="1"/>
          </p:cNvSpPr>
          <p:nvPr>
            <p:ph idx="13"/>
          </p:nvPr>
        </p:nvSpPr>
        <p:spPr>
          <a:xfrm>
            <a:off x="628650" y="5413248"/>
            <a:ext cx="7886700" cy="776848"/>
          </a:xfrm>
        </p:spPr>
        <p:txBody>
          <a:bodyPr>
            <a:normAutofit/>
          </a:bodyPr>
          <a:lstStyle/>
          <a:p>
            <a:r>
              <a:rPr/>
              <a:t>Staðalóreiða fyrir valin efni mæld við 1 atm og 298.15 K. (Gildin eru um það bil jöfn þeim sem mæld eru við 1 bar, sem er núverandi viðurkenndur staðalþrýstingur.)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77153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ΔS° fyrir efnahvörf</a:t>
            </a:r>
          </a:p>
        </p:txBody>
      </p:sp>
      <p:sp>
        <p:nvSpPr>
          <p:cNvPr id="3" name="Content Placeholder 2"/>
          <p:cNvSpPr>
            <a:spLocks noGrp="1"/>
          </p:cNvSpPr>
          <p:nvPr>
            <p:ph idx="1"/>
          </p:nvPr>
        </p:nvSpPr>
        <p:spPr>
          <a:xfrm>
            <a:off x="628650" y="955965"/>
            <a:ext cx="7886700" cy="4417419"/>
          </a:xfrm>
        </p:spPr>
        <p:txBody>
          <a:bodyPr>
            <a:normAutofit/>
          </a:bodyPr>
          <a:lstStyle/>
          <a:p>
            <a:r>
              <a:rPr/>
              <a:t>Jafnan til að reikna út DS° er svipuð og fyrir DH°:</a:t>
            </a:r>
          </a:p>
          <a:p>
            <a:endParaRPr lang="en-US" dirty="0"/>
          </a:p>
          <a:p>
            <a:pPr marL="0" indent="0">
              <a:buNone/>
            </a:pPr>
            <a:endParaRPr lang="en-US" dirty="0"/>
          </a:p>
          <a:p>
            <a:endParaRPr lang="en-US" dirty="0"/>
          </a:p>
          <a:p>
            <a:endParaRPr lang="en-US" dirty="0"/>
          </a:p>
          <a:p>
            <a:endParaRPr lang="en-US" dirty="0"/>
          </a:p>
          <a:p>
            <a:endParaRPr lang="en-US" dirty="0"/>
          </a:p>
          <a:p>
            <a:r>
              <a:rPr/>
              <a:t>Þegar DS° og DH° eru reiknuð skal muna að margfalda staðalóreiðu og staðalmyndunarvarma með stuðlum stilltu efnajöfnunnar.</a:t>
            </a:r>
          </a:p>
          <a:p>
            <a:endParaRPr lang="en-US" dirty="0"/>
          </a:p>
        </p:txBody>
      </p:sp>
      <p:graphicFrame>
        <p:nvGraphicFramePr>
          <p:cNvPr id="5" name="Object 4" descr="Delta Hº = Sum delta H sub f º products – sum delta H sub f º reactants"/>
          <p:cNvGraphicFramePr>
            <a:graphicFrameLocks noChangeAspect="1"/>
          </p:cNvGraphicFramePr>
          <p:nvPr>
            <p:extLst>
              <p:ext uri="{D42A27DB-BD31-4B8C-83A1-F6EECF244321}">
                <p14:modId xmlns:p14="http://schemas.microsoft.com/office/powerpoint/2010/main" val="3949303985"/>
              </p:ext>
            </p:extLst>
          </p:nvPr>
        </p:nvGraphicFramePr>
        <p:xfrm>
          <a:off x="2082800" y="1822379"/>
          <a:ext cx="5118100" cy="496888"/>
        </p:xfrm>
        <a:graphic>
          <a:graphicData uri="http://schemas.openxmlformats.org/presentationml/2006/ole">
            <mc:AlternateContent xmlns:mc="http://schemas.openxmlformats.org/markup-compatibility/2006">
              <mc:Choice xmlns:v="urn:schemas-microsoft-com:vml" Requires="v">
                <p:oleObj name="Equation" r:id="rId2" imgW="2692080" imgH="253800" progId="Equation.DSMT4">
                  <p:embed/>
                </p:oleObj>
              </mc:Choice>
              <mc:Fallback>
                <p:oleObj name="Equation" r:id="rId2" imgW="2692080" imgH="253800" progId="Equation.DSMT4">
                  <p:embed/>
                  <p:pic>
                    <p:nvPicPr>
                      <p:cNvPr id="0" name="Object 4"/>
                      <p:cNvPicPr>
                        <a:picLocks noChangeAspect="1" noChangeArrowheads="1"/>
                      </p:cNvPicPr>
                      <p:nvPr/>
                    </p:nvPicPr>
                    <p:blipFill>
                      <a:blip r:embed="rId3"/>
                      <a:srcRect/>
                      <a:stretch>
                        <a:fillRect/>
                      </a:stretch>
                    </p:blipFill>
                    <p:spPr bwMode="auto">
                      <a:xfrm>
                        <a:off x="2082800" y="1822379"/>
                        <a:ext cx="5118100" cy="496888"/>
                      </a:xfrm>
                      <a:prstGeom prst="rect">
                        <a:avLst/>
                      </a:prstGeom>
                      <a:noFill/>
                      <a:ln>
                        <a:noFill/>
                      </a:ln>
                    </p:spPr>
                  </p:pic>
                </p:oleObj>
              </mc:Fallback>
            </mc:AlternateContent>
          </a:graphicData>
        </a:graphic>
      </p:graphicFrame>
      <p:graphicFrame>
        <p:nvGraphicFramePr>
          <p:cNvPr id="6" name="Object 5" descr="Delta Sº = Sum delta S sub f º products – sum delta S sub f º reactants"/>
          <p:cNvGraphicFramePr>
            <a:graphicFrameLocks noGrp="1" noChangeAspect="1"/>
          </p:cNvGraphicFramePr>
          <p:nvPr>
            <p:extLst>
              <p:ext uri="{D42A27DB-BD31-4B8C-83A1-F6EECF244321}">
                <p14:modId xmlns:p14="http://schemas.microsoft.com/office/powerpoint/2010/main" val="3090390984"/>
              </p:ext>
            </p:extLst>
          </p:nvPr>
        </p:nvGraphicFramePr>
        <p:xfrm>
          <a:off x="2500313" y="2758344"/>
          <a:ext cx="3941762" cy="463550"/>
        </p:xfrm>
        <a:graphic>
          <a:graphicData uri="http://schemas.openxmlformats.org/presentationml/2006/ole">
            <mc:AlternateContent xmlns:mc="http://schemas.openxmlformats.org/markup-compatibility/2006">
              <mc:Choice xmlns:v="urn:schemas-microsoft-com:vml" Requires="v">
                <p:oleObj name="Equation" r:id="rId4" imgW="2260440" imgH="253800" progId="Equation.DSMT4">
                  <p:embed/>
                </p:oleObj>
              </mc:Choice>
              <mc:Fallback>
                <p:oleObj name="Equation" r:id="rId4" imgW="2260440" imgH="253800" progId="Equation.DSMT4">
                  <p:embed/>
                  <p:pic>
                    <p:nvPicPr>
                      <p:cNvPr id="0" name="Object 4"/>
                      <p:cNvPicPr>
                        <a:picLocks noGrp="1" noChangeAspect="1" noChangeArrowheads="1"/>
                      </p:cNvPicPr>
                      <p:nvPr/>
                    </p:nvPicPr>
                    <p:blipFill>
                      <a:blip r:embed="rId5"/>
                      <a:srcRect/>
                      <a:stretch>
                        <a:fillRect/>
                      </a:stretch>
                    </p:blipFill>
                    <p:spPr bwMode="auto">
                      <a:xfrm>
                        <a:off x="2500313" y="2758344"/>
                        <a:ext cx="3941762" cy="463550"/>
                      </a:xfrm>
                      <a:prstGeom prst="rect">
                        <a:avLst/>
                      </a:prstGeom>
                      <a:noFill/>
                      <a:ln>
                        <a:noFill/>
                      </a:ln>
                    </p:spPr>
                  </p:pic>
                </p:oleObj>
              </mc:Fallback>
            </mc:AlternateContent>
          </a:graphicData>
        </a:graphic>
      </p:graphicFrame>
      <p:sp>
        <p:nvSpPr>
          <p:cNvPr id="7" name="Rectangle 6"/>
          <p:cNvSpPr/>
          <p:nvPr/>
        </p:nvSpPr>
        <p:spPr>
          <a:xfrm>
            <a:off x="4267200" y="1905000"/>
            <a:ext cx="876300" cy="2667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67200" y="1905000"/>
            <a:ext cx="876300" cy="266700"/>
          </a:xfrm>
          <a:prstGeom prst="rect">
            <a:avLst/>
          </a:prstGeom>
          <a:noFill/>
          <a:ln>
            <a:noFill/>
          </a:ln>
        </p:spPr>
        <p:txBody>
          <a:bodyPr wrap="none" lIns="0" rIns="0" tIns="0" bIns="0">
            <a:spAutoFit/>
          </a:bodyPr>
          <a:lstStyle/>
          <a:p>
            <a:pPr algn="l"/>
            <a:r>
              <a:rPr sz="2000">
                <a:solidFill>
                  <a:srgbClr val="000000"/>
                </a:solidFill>
                <a:latin typeface="Arial"/>
              </a:rPr>
              <a:t>myndefni</a:t>
            </a:r>
          </a:p>
        </p:txBody>
      </p:sp>
      <p:sp>
        <p:nvSpPr>
          <p:cNvPr id="9" name="Rectangle 8"/>
          <p:cNvSpPr/>
          <p:nvPr/>
        </p:nvSpPr>
        <p:spPr>
          <a:xfrm>
            <a:off x="6644640" y="1905000"/>
            <a:ext cx="876300" cy="2667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644640" y="1905000"/>
            <a:ext cx="876300" cy="266700"/>
          </a:xfrm>
          <a:prstGeom prst="rect">
            <a:avLst/>
          </a:prstGeom>
          <a:noFill/>
          <a:ln>
            <a:noFill/>
          </a:ln>
        </p:spPr>
        <p:txBody>
          <a:bodyPr wrap="none" lIns="0" rIns="0" tIns="0" bIns="0">
            <a:spAutoFit/>
          </a:bodyPr>
          <a:lstStyle/>
          <a:p>
            <a:pPr algn="l"/>
            <a:r>
              <a:rPr sz="2000">
                <a:solidFill>
                  <a:srgbClr val="000000"/>
                </a:solidFill>
                <a:latin typeface="Arial"/>
              </a:rPr>
              <a:t>hvarfefni</a:t>
            </a:r>
          </a:p>
        </p:txBody>
      </p:sp>
      <p:sp>
        <p:nvSpPr>
          <p:cNvPr id="11" name="Rectangle 10"/>
          <p:cNvSpPr/>
          <p:nvPr/>
        </p:nvSpPr>
        <p:spPr>
          <a:xfrm>
            <a:off x="3962400" y="2834640"/>
            <a:ext cx="876300" cy="2667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962400" y="2834640"/>
            <a:ext cx="876300" cy="266700"/>
          </a:xfrm>
          <a:prstGeom prst="rect">
            <a:avLst/>
          </a:prstGeom>
          <a:noFill/>
          <a:ln>
            <a:noFill/>
          </a:ln>
        </p:spPr>
        <p:txBody>
          <a:bodyPr wrap="none" lIns="0" rIns="0" tIns="0" bIns="0">
            <a:spAutoFit/>
          </a:bodyPr>
          <a:lstStyle/>
          <a:p>
            <a:pPr algn="l"/>
            <a:r>
              <a:rPr sz="2000">
                <a:solidFill>
                  <a:srgbClr val="000000"/>
                </a:solidFill>
                <a:latin typeface="Arial"/>
              </a:rPr>
              <a:t>myndefni</a:t>
            </a:r>
          </a:p>
        </p:txBody>
      </p:sp>
      <p:sp>
        <p:nvSpPr>
          <p:cNvPr id="13" name="Rectangle 12"/>
          <p:cNvSpPr/>
          <p:nvPr/>
        </p:nvSpPr>
        <p:spPr>
          <a:xfrm>
            <a:off x="6004560" y="2834640"/>
            <a:ext cx="876300" cy="2667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004560" y="2834640"/>
            <a:ext cx="876300" cy="266700"/>
          </a:xfrm>
          <a:prstGeom prst="rect">
            <a:avLst/>
          </a:prstGeom>
          <a:noFill/>
          <a:ln>
            <a:noFill/>
          </a:ln>
        </p:spPr>
        <p:txBody>
          <a:bodyPr wrap="none" lIns="0" rIns="0" tIns="0" bIns="0">
            <a:spAutoFit/>
          </a:bodyPr>
          <a:lstStyle/>
          <a:p>
            <a:pPr algn="l"/>
            <a:r>
              <a:rPr sz="2000">
                <a:solidFill>
                  <a:srgbClr val="000000"/>
                </a:solidFill>
                <a:latin typeface="Arial"/>
              </a:rPr>
              <a:t>hvarfefni</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041524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p:txBody>
          <a:bodyPr/>
          <a:lstStyle/>
          <a:p>
            <a:r>
              <a:rPr/>
              <a:t>16.4 Fríorka</a:t>
            </a:r>
          </a:p>
          <a:p>
            <a:pPr lvl="1"/>
            <a:r>
              <a:rPr/>
              <a:t>Skilgreina Gibbs-fríorku og lýsa tengslum hennar við sjálfgengni ferla</a:t>
            </a:r>
          </a:p>
          <a:p>
            <a:pPr lvl="1"/>
            <a:r>
              <a:rPr/>
              <a:t>Reikna breytingu á fríorku fyrir ferli með því að nota myndunarfríorku hvarfefna og myndefna</a:t>
            </a:r>
          </a:p>
          <a:p>
            <a:pPr lvl="1"/>
            <a:r>
              <a:rPr/>
              <a:t>Reikna breytingu á fríorku fyrir ferli með því að nota myndunarvarma og óreiðu hvarfefna og myndefna</a:t>
            </a:r>
          </a:p>
          <a:p>
            <a:pPr lvl="1"/>
            <a:r>
              <a:rPr/>
              <a:t>Útskýra hvernig hitastig hefur áhrif á sjálfgengni sumra ferla</a:t>
            </a:r>
          </a:p>
          <a:p>
            <a:pPr lvl="1"/>
            <a:r>
              <a:rPr/>
              <a:t>Tengja staðalbreytingar á fríorku við jafnvægisfasta</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783243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Fríorka, G</a:t>
            </a:r>
          </a:p>
        </p:txBody>
      </p:sp>
      <p:sp>
        <p:nvSpPr>
          <p:cNvPr id="3" name="Content Placeholder 2"/>
          <p:cNvSpPr>
            <a:spLocks noGrp="1"/>
          </p:cNvSpPr>
          <p:nvPr>
            <p:ph idx="1"/>
          </p:nvPr>
        </p:nvSpPr>
        <p:spPr/>
        <p:txBody>
          <a:bodyPr/>
          <a:lstStyle/>
          <a:p>
            <a:r>
              <a:rPr/>
              <a:t>Hægt er að nota annað lögmál varmafræðinnar til að spá fyrir um sjálfgengni.</a:t>
            </a:r>
          </a:p>
          <a:p>
            <a:endParaRPr lang="en-US" dirty="0"/>
          </a:p>
          <a:p>
            <a:r>
              <a:rPr/>
              <a:t>En mælingar á umhverfinu eru sjaldan framkvæmdar.</a:t>
            </a:r>
          </a:p>
          <a:p>
            <a:endParaRPr lang="en-US" dirty="0"/>
          </a:p>
          <a:p>
            <a:r>
              <a:rPr/>
              <a:t>Þetta takmarkar notagildi annars lögmáls varmafræðinnar.</a:t>
            </a:r>
          </a:p>
          <a:p>
            <a:endParaRPr lang="en-US" dirty="0"/>
          </a:p>
          <a:p>
            <a:r>
              <a:rPr/>
              <a:t>Það er hentugt að hafa varmafræðilegt fall sem einblínir eingöngu á kerfið og spáir fyrir um sjálfgengni.</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594802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Breyting á Gibbs-fríorku, ΔG</a:t>
            </a:r>
          </a:p>
        </p:txBody>
      </p:sp>
      <p:sp>
        <p:nvSpPr>
          <p:cNvPr id="3" name="Content Placeholder 2"/>
          <p:cNvSpPr>
            <a:spLocks noGrp="1"/>
          </p:cNvSpPr>
          <p:nvPr>
            <p:ph idx="1"/>
          </p:nvPr>
        </p:nvSpPr>
        <p:spPr/>
        <p:txBody>
          <a:bodyPr/>
          <a:lstStyle/>
          <a:p>
            <a:r>
              <a:rPr/>
              <a:t>Annað lögmál varmafræðinnar:</a:t>
            </a:r>
          </a:p>
          <a:p>
            <a:endParaRPr lang="en-US" dirty="0"/>
          </a:p>
        </p:txBody>
      </p:sp>
      <p:sp>
        <p:nvSpPr>
          <p:cNvPr id="4" name="Content Placeholder 3"/>
          <p:cNvSpPr>
            <a:spLocks noGrp="1"/>
          </p:cNvSpPr>
          <p:nvPr>
            <p:ph idx="13"/>
          </p:nvPr>
        </p:nvSpPr>
        <p:spPr/>
        <p:txBody>
          <a:bodyPr/>
          <a:lstStyle/>
          <a:p>
            <a:endParaRPr lang="en-US"/>
          </a:p>
        </p:txBody>
      </p:sp>
      <p:graphicFrame>
        <p:nvGraphicFramePr>
          <p:cNvPr id="5" name="Object 4" descr="Delta S sub univ = delta S sub sys + delta S sub surr greater than 0"/>
          <p:cNvGraphicFramePr>
            <a:graphicFrameLocks noChangeAspect="1"/>
          </p:cNvGraphicFramePr>
          <p:nvPr>
            <p:extLst>
              <p:ext uri="{D42A27DB-BD31-4B8C-83A1-F6EECF244321}">
                <p14:modId xmlns:p14="http://schemas.microsoft.com/office/powerpoint/2010/main" val="3229988254"/>
              </p:ext>
            </p:extLst>
          </p:nvPr>
        </p:nvGraphicFramePr>
        <p:xfrm>
          <a:off x="2547990" y="1691070"/>
          <a:ext cx="4074457" cy="639791"/>
        </p:xfrm>
        <a:graphic>
          <a:graphicData uri="http://schemas.openxmlformats.org/presentationml/2006/ole">
            <mc:AlternateContent xmlns:mc="http://schemas.openxmlformats.org/markup-compatibility/2006">
              <mc:Choice xmlns:v="urn:schemas-microsoft-com:vml" Requires="v">
                <p:oleObj name="Equation" r:id="rId2" imgW="1536480" imgH="241200" progId="Equation.DSMT4">
                  <p:embed/>
                </p:oleObj>
              </mc:Choice>
              <mc:Fallback>
                <p:oleObj name="Equation" r:id="rId2" imgW="1536480" imgH="241200" progId="Equation.DSMT4">
                  <p:embed/>
                  <p:pic>
                    <p:nvPicPr>
                      <p:cNvPr id="0" name=""/>
                      <p:cNvPicPr/>
                      <p:nvPr/>
                    </p:nvPicPr>
                    <p:blipFill>
                      <a:blip r:embed="rId3"/>
                      <a:stretch>
                        <a:fillRect/>
                      </a:stretch>
                    </p:blipFill>
                    <p:spPr>
                      <a:xfrm>
                        <a:off x="2547990" y="1691070"/>
                        <a:ext cx="4074457" cy="639791"/>
                      </a:xfrm>
                      <a:prstGeom prst="rect">
                        <a:avLst/>
                      </a:prstGeom>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823389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Breyting á Gibbs-fríorku, ΔI</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Breytingar á Gibbs-fríorku (DG) eða einfaldlega breyting á fríorku gera okkur kleift að spá fyrir um hvort ferli sé sjálfgengt með því að einblína eingöngu á kerfið.</a:t>
            </a:r>
          </a:p>
          <a:p>
            <a:pPr>
              <a:spcBef>
                <a:spcPts val="0"/>
              </a:spcBef>
              <a:spcAft>
                <a:spcPts val="0"/>
              </a:spcAft>
            </a:pPr>
            <a:endParaRPr lang="en-US" dirty="0"/>
          </a:p>
          <a:p>
            <a:pPr marL="0" indent="0" algn="ctr">
              <a:spcBef>
                <a:spcPts val="0"/>
              </a:spcBef>
              <a:spcAft>
                <a:spcPts val="0"/>
              </a:spcAft>
              <a:buNone/>
            </a:pPr>
            <a:r>
              <a:rPr sz="1700"/>
              <a:t>DG = DH – TDS</a:t>
            </a:r>
            <a:endParaRPr lang="en-US" altLang="en-US" i="1" dirty="0"/>
          </a:p>
          <a:p>
            <a:pPr>
              <a:spcBef>
                <a:spcPts val="0"/>
              </a:spcBef>
              <a:spcAft>
                <a:spcPts val="0"/>
              </a:spcAft>
            </a:pPr>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981540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ΔG og sjálfgeng ferli</a:t>
            </a:r>
          </a:p>
        </p:txBody>
      </p:sp>
      <p:sp>
        <p:nvSpPr>
          <p:cNvPr id="3" name="Content Placeholder 2"/>
          <p:cNvSpPr>
            <a:spLocks noGrp="1"/>
          </p:cNvSpPr>
          <p:nvPr>
            <p:ph idx="1"/>
          </p:nvPr>
        </p:nvSpPr>
        <p:spPr/>
        <p:txBody>
          <a:bodyPr/>
          <a:lstStyle/>
          <a:p>
            <a:pPr marL="0" indent="0" algn="ctr">
              <a:buNone/>
            </a:pPr>
            <a:r>
              <a:rPr/>
              <a:t>DG = DH – TDS</a:t>
            </a:r>
            <a:endParaRPr lang="en-US" altLang="en-US" i="1" dirty="0"/>
          </a:p>
          <a:p>
            <a:endParaRPr lang="en-US" dirty="0"/>
          </a:p>
          <a:p>
            <a:r>
              <a:rPr/>
              <a:t>Forteikn DG gefur til kynna hvort efnahvarf verði sjálfgengt eða ekki.</a:t>
            </a:r>
          </a:p>
          <a:p>
            <a:endParaRPr lang="en-US" dirty="0"/>
          </a:p>
          <a:p>
            <a:pPr lvl="1"/>
            <a:r>
              <a:rPr/>
              <a:t>Ef DG &lt; 0 er efnahvarfið sjálfgengt í framstefnu.</a:t>
            </a:r>
          </a:p>
          <a:p>
            <a:pPr lvl="1"/>
            <a:endParaRPr lang="en-US" dirty="0"/>
          </a:p>
          <a:p>
            <a:pPr lvl="1"/>
            <a:r>
              <a:rPr/>
              <a:t>Ef DG &gt; 0 er efnahvarfið ósjálfgengt í framstefnu.</a:t>
            </a:r>
          </a:p>
          <a:p>
            <a:pPr lvl="1"/>
            <a:endParaRPr lang="en-US" dirty="0"/>
          </a:p>
          <a:p>
            <a:pPr lvl="1"/>
            <a:r>
              <a:rPr/>
              <a:t>Ef DG = 0 er kerfið í jafnvægi.</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269058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Samband milli ΔG, ΔH og ΔS</a:t>
            </a:r>
          </a:p>
        </p:txBody>
      </p:sp>
      <p:sp>
        <p:nvSpPr>
          <p:cNvPr id="3" name="Content Placeholder 2"/>
          <p:cNvSpPr>
            <a:spLocks noGrp="1"/>
          </p:cNvSpPr>
          <p:nvPr>
            <p:ph idx="1"/>
          </p:nvPr>
        </p:nvSpPr>
        <p:spPr>
          <a:xfrm>
            <a:off x="628650" y="955965"/>
            <a:ext cx="7886700" cy="5095514"/>
          </a:xfrm>
        </p:spPr>
        <p:txBody>
          <a:bodyPr>
            <a:normAutofit/>
          </a:bodyPr>
          <a:lstStyle/>
          <a:p>
            <a:pPr marL="0" indent="0" algn="ctr">
              <a:buNone/>
            </a:pPr>
            <a:r>
              <a:rPr/>
              <a:t>DG = DH – TDS</a:t>
            </a:r>
          </a:p>
          <a:p>
            <a:r>
              <a:rPr/>
              <a:t>Sjálfgeng efnahvörf, þau sem hafa –ΔG, hafa almennt</a:t>
            </a:r>
          </a:p>
          <a:p>
            <a:pPr lvl="1"/>
            <a:r>
              <a:rPr lang="en-US" altLang="en-US" dirty="0"/>
              <a:t>Δ</a:t>
            </a:r>
            <a:r>
              <a:rPr lang="en-US" altLang="en-US" i="1" dirty="0"/>
              <a:t>H</a:t>
            </a:r>
            <a:r>
              <a:rPr lang="en-US" altLang="en-US" dirty="0"/>
              <a:t> &lt; 0  </a:t>
            </a:r>
          </a:p>
          <a:p>
            <a:pPr lvl="1"/>
            <a:r>
              <a:rPr/>
              <a:t>Útvermið efnahvarf.</a:t>
            </a:r>
          </a:p>
          <a:p>
            <a:pPr lvl="1"/>
            <a:r>
              <a:rPr/>
              <a:t>Neikvætt ΔH stuðlar að neikvæðu ΔG.</a:t>
            </a:r>
          </a:p>
          <a:p>
            <a:endParaRPr lang="en-US" altLang="en-US" dirty="0"/>
          </a:p>
          <a:p>
            <a:pPr lvl="1"/>
            <a:r>
              <a:rPr lang="en-US" altLang="en-US" dirty="0"/>
              <a:t>Δ</a:t>
            </a:r>
            <a:r>
              <a:rPr lang="en-US" altLang="en-US" i="1" dirty="0"/>
              <a:t>S</a:t>
            </a:r>
            <a:r>
              <a:rPr lang="en-US" altLang="en-US" dirty="0"/>
              <a:t> &gt; 0</a:t>
            </a:r>
          </a:p>
          <a:p>
            <a:pPr lvl="1"/>
            <a:r>
              <a:rPr/>
              <a:t>Jákvætt ΔS stuðlar að neikvæðu ΔG.</a:t>
            </a:r>
          </a:p>
          <a:p>
            <a:endParaRPr lang="en-US" altLang="en-US" dirty="0"/>
          </a:p>
          <a:p>
            <a:r>
              <a:rPr/>
              <a:t>Athugið að efnahvarf getur samt verið sjálfgengt (haft –ΔG) þegar ΔH er jákvætt eða ΔS er neikvætt, en ekki bæði.</a:t>
            </a:r>
          </a:p>
          <a:p>
            <a:endParaRPr lang="en-US" altLang="en-US" dirty="0"/>
          </a:p>
          <a:p>
            <a:r>
              <a:rPr/>
              <a:t>Athugið einnig að það er hitastigsháð þáttur.</a:t>
            </a:r>
          </a:p>
          <a:p>
            <a:endParaRPr lang="en-US" altLang="en-US" i="1" dirty="0"/>
          </a:p>
          <a:p>
            <a:pPr marL="0" indent="0">
              <a:buNone/>
            </a:pPr>
            <a:endParaRPr lang="en-US" altLang="en-US" i="1"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094755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l-GR" dirty="0" sz="2300"/>
              <a:t>Δ</a:t>
            </a:r>
            <a:r>
              <a:rPr lang="en-US" i="1" dirty="0" sz="2300"/>
              <a:t>G</a:t>
            </a:r>
            <a:r>
              <a:rPr lang="en-US" dirty="0" sz="2300"/>
              <a:t> = </a:t>
            </a:r>
            <a:r>
              <a:rPr lang="el-GR" dirty="0" sz="2300"/>
              <a:t>Δ</a:t>
            </a:r>
            <a:r>
              <a:rPr lang="en-US" i="1" dirty="0" sz="2300"/>
              <a:t>H</a:t>
            </a:r>
            <a:r>
              <a:rPr lang="en-US" dirty="0" sz="2300"/>
              <a:t> – </a:t>
            </a:r>
            <a:r>
              <a:rPr lang="en-US" i="1" dirty="0" sz="2300"/>
              <a:t>T</a:t>
            </a:r>
            <a:r>
              <a:rPr lang="el-GR" dirty="0" sz="2300"/>
              <a:t>Δ</a:t>
            </a:r>
            <a:r>
              <a:rPr lang="en-US" i="1" dirty="0" sz="2300"/>
              <a:t>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96726089"/>
              </p:ext>
            </p:extLst>
          </p:nvPr>
        </p:nvGraphicFramePr>
        <p:xfrm>
          <a:off x="628650" y="955675"/>
          <a:ext cx="7886700" cy="1483360"/>
        </p:xfrm>
        <a:graphic>
          <a:graphicData uri="http://schemas.openxmlformats.org/drawingml/2006/table">
            <a:tbl>
              <a:tblPr firstRow="1" bandRow="1">
                <a:tableStyleId>{5940675A-B579-460E-94D1-54222C63F5DA}</a:tableStyleId>
              </a:tblPr>
              <a:tblGrid>
                <a:gridCol w="1405633">
                  <a:extLst>
                    <a:ext uri="{9D8B030D-6E8A-4147-A177-3AD203B41FA5}">
                      <a16:colId xmlns:a16="http://schemas.microsoft.com/office/drawing/2014/main" val="20000"/>
                    </a:ext>
                  </a:extLst>
                </a:gridCol>
                <a:gridCol w="1417834">
                  <a:extLst>
                    <a:ext uri="{9D8B030D-6E8A-4147-A177-3AD203B41FA5}">
                      <a16:colId xmlns:a16="http://schemas.microsoft.com/office/drawing/2014/main" val="20001"/>
                    </a:ext>
                  </a:extLst>
                </a:gridCol>
                <a:gridCol w="2219218">
                  <a:extLst>
                    <a:ext uri="{9D8B030D-6E8A-4147-A177-3AD203B41FA5}">
                      <a16:colId xmlns:a16="http://schemas.microsoft.com/office/drawing/2014/main" val="20002"/>
                    </a:ext>
                  </a:extLst>
                </a:gridCol>
                <a:gridCol w="2844015">
                  <a:extLst>
                    <a:ext uri="{9D8B030D-6E8A-4147-A177-3AD203B41FA5}">
                      <a16:colId xmlns:a16="http://schemas.microsoft.com/office/drawing/2014/main" val="20003"/>
                    </a:ext>
                  </a:extLst>
                </a:gridCol>
              </a:tblGrid>
              <a:tr h="370840">
                <a:tc>
                  <a:txBody>
                    <a:bodyPr/>
                    <a:lstStyle/>
                    <a:p>
                      <a:pPr algn="ctr"/>
                      <a:r>
                        <a:rPr lang="el-GR" b="1" dirty="0"/>
                        <a:t>Δ</a:t>
                      </a:r>
                      <a:r>
                        <a:rPr lang="en-US" b="1" i="1" dirty="0"/>
                        <a:t>H</a:t>
                      </a:r>
                      <a:r>
                        <a:rPr lang="en-US" b="1" dirty="0"/>
                        <a:t> </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l-GR" b="1" dirty="0"/>
                        <a:t>Δ</a:t>
                      </a:r>
                      <a:r>
                        <a:rPr lang="en-US" b="1" i="1" dirty="0"/>
                        <a:t>S</a:t>
                      </a:r>
                      <a:r>
                        <a:rPr lang="en-US" b="1" dirty="0"/>
                        <a:t> </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l-GR" b="1" dirty="0"/>
                        <a:t>Δ</a:t>
                      </a:r>
                      <a:r>
                        <a:rPr lang="en-US" b="1" i="1" dirty="0"/>
                        <a:t>G</a:t>
                      </a:r>
                      <a:r>
                        <a:rPr lang="en-US" b="1" dirty="0"/>
                        <a:t> </a:t>
                      </a:r>
                    </a:p>
                  </a:txBody>
                  <a:tcPr/>
                </a:tc>
                <a:tc>
                  <a:txBody>
                    <a:bodyPr/>
                    <a:lstStyle/>
                    <a:p>
                      <a:pPr algn="ctr"/>
                      <a:r>
                        <a:t>Sjálfgengt?</a:t>
                      </a:r>
                    </a:p>
                  </a:txBody>
                  <a:tcPr/>
                </a:tc>
                <a:extLst>
                  <a:ext uri="{0D108BD9-81ED-4DB2-BD59-A6C34878D82A}">
                    <a16:rowId xmlns:a16="http://schemas.microsoft.com/office/drawing/2014/main" val="10000"/>
                  </a:ext>
                </a:extLst>
              </a:tr>
              <a:tr h="370840">
                <a:tc>
                  <a:txBody>
                    <a:bodyPr/>
                    <a:lstStyle/>
                    <a:p>
                      <a:pPr algn="ctr"/>
                      <a:r>
                        <a:rPr lang="en-US" sz="1350" kern="1200" dirty="0">
                          <a:solidFill>
                            <a:schemeClr val="tx1"/>
                          </a:solidFill>
                          <a:effectLst/>
                          <a:latin typeface="+mn-lt"/>
                          <a:ea typeface="+mn-ea"/>
                          <a:cs typeface="+mn-cs"/>
                        </a:rPr>
                        <a:t>–</a:t>
                      </a:r>
                      <a:endParaRPr lang="en-US" dirty="0"/>
                    </a:p>
                  </a:txBody>
                  <a:tcPr/>
                </a:tc>
                <a:tc>
                  <a:txBody>
                    <a:bodyPr/>
                    <a:lstStyle/>
                    <a:p>
                      <a:pPr algn="ctr"/>
                      <a:r>
                        <a:rPr lang="en-US" dirty="0"/>
                        <a:t>+</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1"/>
                  </a:ext>
                </a:extLst>
              </a:tr>
              <a:tr h="370840">
                <a:tc>
                  <a:txBody>
                    <a:bodyPr/>
                    <a:lstStyle/>
                    <a:p>
                      <a:pPr algn="ctr"/>
                      <a:r>
                        <a:rPr lang="en-US" dirty="0"/>
                        <a:t>+</a:t>
                      </a:r>
                    </a:p>
                  </a:txBody>
                  <a:tcPr/>
                </a:tc>
                <a:tc>
                  <a:txBody>
                    <a:bodyPr/>
                    <a:lstStyle/>
                    <a:p>
                      <a:pPr algn="ctr"/>
                      <a:r>
                        <a:rPr lang="en-US" sz="1350" kern="1200" dirty="0">
                          <a:solidFill>
                            <a:schemeClr val="tx1"/>
                          </a:solidFill>
                          <a:effectLst/>
                          <a:latin typeface="+mn-lt"/>
                          <a:ea typeface="+mn-ea"/>
                          <a:cs typeface="+mn-cs"/>
                        </a:rPr>
                        <a:t>–</a:t>
                      </a: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2"/>
                  </a:ext>
                </a:extLst>
              </a:tr>
              <a:tr h="370840">
                <a:tc>
                  <a:txBody>
                    <a:bodyPr/>
                    <a:lstStyle/>
                    <a:p>
                      <a:pPr algn="ctr"/>
                      <a:r>
                        <a:rPr lang="en-US" sz="1350" kern="1200" dirty="0">
                          <a:solidFill>
                            <a:schemeClr val="tx1"/>
                          </a:solidFill>
                          <a:effectLst/>
                          <a:latin typeface="+mn-lt"/>
                          <a:ea typeface="+mn-ea"/>
                          <a:cs typeface="+mn-cs"/>
                        </a:rPr>
                        <a:t>–</a:t>
                      </a:r>
                      <a:endParaRPr lang="en-US" dirty="0"/>
                    </a:p>
                  </a:txBody>
                  <a:tcPr/>
                </a:tc>
                <a:tc>
                  <a:txBody>
                    <a:bodyPr/>
                    <a:lstStyle/>
                    <a:p>
                      <a:pPr algn="ctr"/>
                      <a:r>
                        <a:rPr lang="en-US" sz="1350" kern="1200" dirty="0">
                          <a:solidFill>
                            <a:schemeClr val="tx1"/>
                          </a:solidFill>
                          <a:effectLst/>
                          <a:latin typeface="+mn-lt"/>
                          <a:ea typeface="+mn-ea"/>
                          <a:cs typeface="+mn-cs"/>
                        </a:rPr>
                        <a:t>–</a:t>
                      </a:r>
                      <a:endParaRPr lang="en-US" dirty="0"/>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03"/>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257876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7"/>
            <a:ext cx="5715000" cy="424583"/>
          </a:xfrm>
        </p:spPr>
        <p:txBody>
          <a:bodyPr wrap="none">
            <a:normAutofit/>
          </a:bodyPr>
          <a:lstStyle/>
          <a:p>
            <a:r>
              <a:rPr sz="2300"/>
              <a:t>Mynd 16.12</a:t>
            </a:r>
          </a:p>
        </p:txBody>
      </p:sp>
      <p:sp>
        <p:nvSpPr>
          <p:cNvPr id="7" name="Figure Legend"/>
          <p:cNvSpPr>
            <a:spLocks noGrp="1"/>
          </p:cNvSpPr>
          <p:nvPr>
            <p:ph idx="13"/>
          </p:nvPr>
        </p:nvSpPr>
        <p:spPr>
          <a:xfrm>
            <a:off x="471638" y="4918365"/>
            <a:ext cx="8043712" cy="1271731"/>
          </a:xfrm>
        </p:spPr>
        <p:txBody>
          <a:bodyPr>
            <a:normAutofit/>
          </a:bodyPr>
          <a:lstStyle/>
          <a:p>
            <a:r>
              <a:rPr/>
              <a:t>Það eru fjórir möguleikar varðandi formerki á breytingum á vermi og óreiðu.</a:t>
            </a:r>
          </a:p>
        </p:txBody>
      </p:sp>
      <p:pic>
        <p:nvPicPr>
          <p:cNvPr id="10" name="Figure" descr="slide_0052_img_002.png"/>
          <p:cNvPicPr>
            <a:picLocks noChangeAspect="1"/>
          </p:cNvPicPr>
          <p:nvPr/>
        </p:nvPicPr>
        <p:blipFill>
          <a:blip r:embed="rId4"/>
          <a:srcRect t="-9528" b="-9528"/>
          <a:stretch>
            <a:fillRect/>
          </a:stretch>
        </p:blipFill>
        <p:spPr>
          <a:xfrm>
            <a:off x="457199" y="1122386"/>
            <a:ext cx="8062913" cy="3500071"/>
          </a:xfrm>
          <a:prstGeom prst="rect">
            <a:avLst/>
          </a:prstGeom>
        </p:spPr>
      </p:pic>
      <p:sp>
        <p:nvSpPr>
          <p:cNvPr id="11" name="Rectangle 10"/>
          <p:cNvSpPr/>
          <p:nvPr/>
        </p:nvSpPr>
        <p:spPr>
          <a:xfrm>
            <a:off x="3337560" y="1752599"/>
            <a:ext cx="2042160" cy="670560"/>
          </a:xfrm>
          <a:prstGeom prst="rect">
            <a:avLst/>
          </a:prstGeom>
          <a:solidFill>
            <a:srgbClr val="DBE2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337560" y="1752599"/>
            <a:ext cx="2042160" cy="670560"/>
          </a:xfrm>
          <a:prstGeom prst="rect">
            <a:avLst/>
          </a:prstGeom>
          <a:noFill/>
          <a:ln>
            <a:noFill/>
          </a:ln>
        </p:spPr>
        <p:txBody>
          <a:bodyPr wrap="none" lIns="0" rIns="0" tIns="0" bIns="0">
            <a:spAutoFit/>
          </a:bodyPr>
          <a:lstStyle/>
          <a:p>
            <a:pPr algn="l"/>
            <a:r>
              <a:rPr sz="1100">
                <a:solidFill>
                  <a:srgbClr val="000000"/>
                </a:solidFill>
                <a:latin typeface="Arial"/>
              </a:rPr>
              <a:t>ΔH &gt; 0</a:t>
            </a:r>
          </a:p>
          <a:p>
            <a:pPr algn="l"/>
            <a:r>
              <a:rPr sz="1100">
                <a:solidFill>
                  <a:srgbClr val="000000"/>
                </a:solidFill>
                <a:latin typeface="Arial"/>
              </a:rPr>
              <a:t>(innvermið)</a:t>
            </a:r>
          </a:p>
        </p:txBody>
      </p:sp>
      <p:sp>
        <p:nvSpPr>
          <p:cNvPr id="13" name="Rectangle 12"/>
          <p:cNvSpPr/>
          <p:nvPr/>
        </p:nvSpPr>
        <p:spPr>
          <a:xfrm>
            <a:off x="5410200" y="1752599"/>
            <a:ext cx="2042160" cy="670560"/>
          </a:xfrm>
          <a:prstGeom prst="rect">
            <a:avLst/>
          </a:prstGeom>
          <a:solidFill>
            <a:srgbClr val="DBE2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410200" y="1752599"/>
            <a:ext cx="2042160" cy="670560"/>
          </a:xfrm>
          <a:prstGeom prst="rect">
            <a:avLst/>
          </a:prstGeom>
          <a:noFill/>
          <a:ln>
            <a:noFill/>
          </a:ln>
        </p:spPr>
        <p:txBody>
          <a:bodyPr wrap="none" lIns="0" rIns="0" tIns="0" bIns="0">
            <a:spAutoFit/>
          </a:bodyPr>
          <a:lstStyle/>
          <a:p>
            <a:pPr algn="l"/>
            <a:r>
              <a:rPr sz="1100">
                <a:solidFill>
                  <a:srgbClr val="000000"/>
                </a:solidFill>
                <a:latin typeface="Arial"/>
              </a:rPr>
              <a:t>ΔH &lt; 0</a:t>
            </a:r>
          </a:p>
          <a:p>
            <a:pPr algn="l"/>
            <a:r>
              <a:rPr sz="1100">
                <a:solidFill>
                  <a:srgbClr val="000000"/>
                </a:solidFill>
                <a:latin typeface="Arial"/>
              </a:rPr>
              <a:t>(útvermið)</a:t>
            </a:r>
          </a:p>
        </p:txBody>
      </p:sp>
      <p:sp>
        <p:nvSpPr>
          <p:cNvPr id="15" name="Rectangle 14"/>
          <p:cNvSpPr/>
          <p:nvPr/>
        </p:nvSpPr>
        <p:spPr>
          <a:xfrm>
            <a:off x="1295400" y="2438400"/>
            <a:ext cx="2042160" cy="899160"/>
          </a:xfrm>
          <a:prstGeom prst="rect">
            <a:avLst/>
          </a:prstGeom>
          <a:solidFill>
            <a:srgbClr val="DBE2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295400" y="2438400"/>
            <a:ext cx="2042160" cy="899160"/>
          </a:xfrm>
          <a:prstGeom prst="rect">
            <a:avLst/>
          </a:prstGeom>
          <a:noFill/>
          <a:ln>
            <a:noFill/>
          </a:ln>
        </p:spPr>
        <p:txBody>
          <a:bodyPr wrap="none" lIns="0" rIns="0" tIns="0" bIns="0">
            <a:spAutoFit/>
          </a:bodyPr>
          <a:lstStyle/>
          <a:p>
            <a:pPr algn="l"/>
            <a:r>
              <a:rPr sz="1100">
                <a:solidFill>
                  <a:srgbClr val="000000"/>
                </a:solidFill>
                <a:latin typeface="Arial"/>
              </a:rPr>
              <a:t>ΔS &gt; 0</a:t>
            </a:r>
          </a:p>
          <a:p>
            <a:pPr algn="l"/>
            <a:r>
              <a:rPr sz="1100">
                <a:solidFill>
                  <a:srgbClr val="000000"/>
                </a:solidFill>
                <a:latin typeface="Arial"/>
              </a:rPr>
              <a:t>(óreiða eykst)</a:t>
            </a:r>
          </a:p>
        </p:txBody>
      </p:sp>
      <p:sp>
        <p:nvSpPr>
          <p:cNvPr id="17" name="Rectangle 16"/>
          <p:cNvSpPr/>
          <p:nvPr/>
        </p:nvSpPr>
        <p:spPr>
          <a:xfrm>
            <a:off x="1295400" y="3360420"/>
            <a:ext cx="2042160" cy="883920"/>
          </a:xfrm>
          <a:prstGeom prst="rect">
            <a:avLst/>
          </a:prstGeom>
          <a:solidFill>
            <a:srgbClr val="DBE2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295400" y="3360420"/>
            <a:ext cx="2042160" cy="883920"/>
          </a:xfrm>
          <a:prstGeom prst="rect">
            <a:avLst/>
          </a:prstGeom>
          <a:noFill/>
          <a:ln>
            <a:noFill/>
          </a:ln>
        </p:spPr>
        <p:txBody>
          <a:bodyPr wrap="none" lIns="0" rIns="0" tIns="0" bIns="0">
            <a:spAutoFit/>
          </a:bodyPr>
          <a:lstStyle/>
          <a:p>
            <a:pPr algn="l"/>
            <a:r>
              <a:rPr sz="1100">
                <a:solidFill>
                  <a:srgbClr val="000000"/>
                </a:solidFill>
                <a:latin typeface="Arial"/>
              </a:rPr>
              <a:t>ΔS &lt; 0</a:t>
            </a:r>
          </a:p>
          <a:p>
            <a:pPr algn="l"/>
            <a:r>
              <a:rPr sz="1100">
                <a:solidFill>
                  <a:srgbClr val="000000"/>
                </a:solidFill>
                <a:latin typeface="Arial"/>
              </a:rPr>
              <a:t>(óreiða minnkar)</a:t>
            </a:r>
          </a:p>
        </p:txBody>
      </p:sp>
      <p:sp>
        <p:nvSpPr>
          <p:cNvPr id="19" name="Rectangle 18"/>
          <p:cNvSpPr/>
          <p:nvPr/>
        </p:nvSpPr>
        <p:spPr>
          <a:xfrm>
            <a:off x="3337560" y="2438400"/>
            <a:ext cx="2042160" cy="899160"/>
          </a:xfrm>
          <a:prstGeom prst="rect">
            <a:avLst/>
          </a:prstGeom>
          <a:solidFill>
            <a:srgbClr val="F6DE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337560" y="2438400"/>
            <a:ext cx="2042160" cy="899160"/>
          </a:xfrm>
          <a:prstGeom prst="rect">
            <a:avLst/>
          </a:prstGeom>
          <a:noFill/>
          <a:ln>
            <a:noFill/>
          </a:ln>
        </p:spPr>
        <p:txBody>
          <a:bodyPr wrap="none" lIns="0" rIns="0" tIns="0" bIns="0">
            <a:spAutoFit/>
          </a:bodyPr>
          <a:lstStyle/>
          <a:p>
            <a:pPr algn="l"/>
            <a:r>
              <a:rPr sz="1000">
                <a:solidFill>
                  <a:srgbClr val="000000"/>
                </a:solidFill>
                <a:latin typeface="Arial"/>
              </a:rPr>
              <a:t>ΔG &lt; 0 við hátt T</a:t>
            </a:r>
          </a:p>
          <a:p>
            <a:pPr algn="l"/>
            <a:r>
              <a:rPr sz="1000">
                <a:solidFill>
                  <a:srgbClr val="000000"/>
                </a:solidFill>
                <a:latin typeface="Arial"/>
              </a:rPr>
              <a:t>ΔG &gt; 0 við lágt T</a:t>
            </a:r>
          </a:p>
          <a:p>
            <a:pPr algn="l"/>
            <a:r>
              <a:rPr sz="1000">
                <a:solidFill>
                  <a:srgbClr val="000000"/>
                </a:solidFill>
                <a:latin typeface="Arial"/>
              </a:rPr>
              <a:t>Sjálfgengt</a:t>
            </a:r>
          </a:p>
          <a:p>
            <a:pPr algn="l"/>
            <a:r>
              <a:rPr sz="1000">
                <a:solidFill>
                  <a:srgbClr val="000000"/>
                </a:solidFill>
                <a:latin typeface="Arial"/>
              </a:rPr>
              <a:t>við hátt T</a:t>
            </a:r>
          </a:p>
        </p:txBody>
      </p:sp>
      <p:sp>
        <p:nvSpPr>
          <p:cNvPr id="21" name="Rectangle 20"/>
          <p:cNvSpPr/>
          <p:nvPr/>
        </p:nvSpPr>
        <p:spPr>
          <a:xfrm>
            <a:off x="5410200" y="2438400"/>
            <a:ext cx="2042160" cy="899160"/>
          </a:xfrm>
          <a:prstGeom prst="rect">
            <a:avLst/>
          </a:prstGeom>
          <a:solidFill>
            <a:srgbClr val="92B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410200" y="2438400"/>
            <a:ext cx="2042160" cy="899160"/>
          </a:xfrm>
          <a:prstGeom prst="rect">
            <a:avLst/>
          </a:prstGeom>
          <a:noFill/>
          <a:ln>
            <a:noFill/>
          </a:ln>
        </p:spPr>
        <p:txBody>
          <a:bodyPr wrap="none" lIns="0" rIns="0" tIns="0" bIns="0">
            <a:spAutoFit/>
          </a:bodyPr>
          <a:lstStyle/>
          <a:p>
            <a:pPr algn="l"/>
            <a:r>
              <a:rPr sz="1000">
                <a:solidFill>
                  <a:srgbClr val="FFFFFF"/>
                </a:solidFill>
                <a:latin typeface="Arial"/>
              </a:rPr>
              <a:t>ΔG &lt; 0 við öll T</a:t>
            </a:r>
          </a:p>
          <a:p>
            <a:pPr algn="l"/>
            <a:r>
              <a:rPr sz="1000">
                <a:solidFill>
                  <a:srgbClr val="FFFFFF"/>
                </a:solidFill>
                <a:latin typeface="Arial"/>
              </a:rPr>
              <a:t>Sjálfgengt</a:t>
            </a:r>
          </a:p>
          <a:p>
            <a:pPr algn="l"/>
            <a:r>
              <a:rPr sz="1000">
                <a:solidFill>
                  <a:srgbClr val="FFFFFF"/>
                </a:solidFill>
                <a:latin typeface="Arial"/>
              </a:rPr>
              <a:t>við öll T</a:t>
            </a:r>
          </a:p>
        </p:txBody>
      </p:sp>
      <p:sp>
        <p:nvSpPr>
          <p:cNvPr id="23" name="Rectangle 22"/>
          <p:cNvSpPr/>
          <p:nvPr/>
        </p:nvSpPr>
        <p:spPr>
          <a:xfrm>
            <a:off x="3337560" y="3360420"/>
            <a:ext cx="2042160" cy="883920"/>
          </a:xfrm>
          <a:prstGeom prst="rect">
            <a:avLst/>
          </a:prstGeom>
          <a:solidFill>
            <a:srgbClr val="D055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337560" y="3360420"/>
            <a:ext cx="2042160" cy="883920"/>
          </a:xfrm>
          <a:prstGeom prst="rect">
            <a:avLst/>
          </a:prstGeom>
          <a:noFill/>
          <a:ln>
            <a:noFill/>
          </a:ln>
        </p:spPr>
        <p:txBody>
          <a:bodyPr wrap="none" lIns="0" rIns="0" tIns="0" bIns="0">
            <a:spAutoFit/>
          </a:bodyPr>
          <a:lstStyle/>
          <a:p>
            <a:pPr algn="l"/>
            <a:r>
              <a:rPr sz="1000">
                <a:solidFill>
                  <a:srgbClr val="FFFFFF"/>
                </a:solidFill>
                <a:latin typeface="Arial"/>
              </a:rPr>
              <a:t>ΔG &gt; 0 við öll T</a:t>
            </a:r>
          </a:p>
          <a:p>
            <a:pPr algn="l"/>
            <a:r>
              <a:rPr sz="1000">
                <a:solidFill>
                  <a:srgbClr val="FFFFFF"/>
                </a:solidFill>
                <a:latin typeface="Arial"/>
              </a:rPr>
              <a:t>Ósjálfgengt</a:t>
            </a:r>
          </a:p>
          <a:p>
            <a:pPr algn="l"/>
            <a:r>
              <a:rPr sz="1000">
                <a:solidFill>
                  <a:srgbClr val="FFFFFF"/>
                </a:solidFill>
                <a:latin typeface="Arial"/>
              </a:rPr>
              <a:t>við öll T</a:t>
            </a:r>
          </a:p>
        </p:txBody>
      </p:sp>
      <p:sp>
        <p:nvSpPr>
          <p:cNvPr id="25" name="Rectangle 24"/>
          <p:cNvSpPr/>
          <p:nvPr/>
        </p:nvSpPr>
        <p:spPr>
          <a:xfrm>
            <a:off x="5410200" y="3360420"/>
            <a:ext cx="2042160" cy="883920"/>
          </a:xfrm>
          <a:prstGeom prst="rect">
            <a:avLst/>
          </a:prstGeom>
          <a:solidFill>
            <a:srgbClr val="F6E2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410200" y="3360420"/>
            <a:ext cx="2042160" cy="883920"/>
          </a:xfrm>
          <a:prstGeom prst="rect">
            <a:avLst/>
          </a:prstGeom>
          <a:noFill/>
          <a:ln>
            <a:noFill/>
          </a:ln>
        </p:spPr>
        <p:txBody>
          <a:bodyPr wrap="none" lIns="0" rIns="0" tIns="0" bIns="0">
            <a:spAutoFit/>
          </a:bodyPr>
          <a:lstStyle/>
          <a:p>
            <a:pPr algn="l"/>
            <a:r>
              <a:rPr sz="1000">
                <a:solidFill>
                  <a:srgbClr val="000000"/>
                </a:solidFill>
                <a:latin typeface="Arial"/>
              </a:rPr>
              <a:t>ΔG &lt; 0 við lágt T</a:t>
            </a:r>
          </a:p>
          <a:p>
            <a:pPr algn="l"/>
            <a:r>
              <a:rPr sz="1000">
                <a:solidFill>
                  <a:srgbClr val="000000"/>
                </a:solidFill>
                <a:latin typeface="Arial"/>
              </a:rPr>
              <a:t>ΔG &gt; 0 við hátt T</a:t>
            </a:r>
          </a:p>
          <a:p>
            <a:pPr algn="l"/>
            <a:r>
              <a:rPr sz="1000">
                <a:solidFill>
                  <a:srgbClr val="000000"/>
                </a:solidFill>
                <a:latin typeface="Arial"/>
              </a:rPr>
              <a:t>Sjálfgengt</a:t>
            </a:r>
          </a:p>
          <a:p>
            <a:pPr algn="l"/>
            <a:r>
              <a:rPr sz="1000">
                <a:solidFill>
                  <a:srgbClr val="000000"/>
                </a:solidFill>
                <a:latin typeface="Arial"/>
              </a:rPr>
              <a:t>við lágt T</a:t>
            </a:r>
          </a:p>
        </p:txBody>
      </p:sp>
      <p:sp>
        <p:nvSpPr>
          <p:cNvPr id="2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769917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71638" y="365127"/>
            <a:ext cx="5715000" cy="424583"/>
          </a:xfrm>
        </p:spPr>
        <p:txBody>
          <a:bodyPr wrap="none">
            <a:normAutofit/>
          </a:bodyPr>
          <a:lstStyle/>
          <a:p>
            <a:r>
              <a:rPr sz="2300"/>
              <a:t>Mynd 16.13</a:t>
            </a:r>
          </a:p>
        </p:txBody>
      </p:sp>
      <p:sp>
        <p:nvSpPr>
          <p:cNvPr id="7" name="Figure Legend"/>
          <p:cNvSpPr>
            <a:spLocks noGrp="1"/>
          </p:cNvSpPr>
          <p:nvPr>
            <p:ph idx="13"/>
          </p:nvPr>
        </p:nvSpPr>
        <p:spPr>
          <a:xfrm>
            <a:off x="471638" y="5414481"/>
            <a:ext cx="8043712" cy="775615"/>
          </a:xfrm>
        </p:spPr>
        <p:txBody>
          <a:bodyPr>
            <a:normAutofit/>
          </a:bodyPr>
          <a:lstStyle/>
          <a:p>
            <a:r>
              <a:rPr/>
              <a:t>Þessi línurit sýna breytingu á ΔG með hitastigi fyrir fjórar mögulegar samsetningar formerkja fyrir ΔH og ΔS.</a:t>
            </a:r>
          </a:p>
        </p:txBody>
      </p:sp>
      <p:pic>
        <p:nvPicPr>
          <p:cNvPr id="14339" name="Picture 2" descr="slide_0053_img_002.png"/>
          <p:cNvPicPr>
            <a:picLocks noChangeAspect="1"/>
          </p:cNvPicPr>
          <p:nvPr/>
        </p:nvPicPr>
        <p:blipFill>
          <a:blip r:embed="rId4"/>
          <a:srcRect/>
          <a:stretch>
            <a:fillRect/>
          </a:stretch>
        </p:blipFill>
        <p:spPr>
          <a:xfrm>
            <a:off x="2615624" y="873302"/>
            <a:ext cx="3394758" cy="4439299"/>
          </a:xfrm>
          <a:prstGeom prst="rect">
            <a:avLst/>
          </a:prstGeom>
        </p:spPr>
      </p:pic>
      <p:sp>
        <p:nvSpPr>
          <p:cNvPr id="1434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4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34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007025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Stefna breytingar á sjálfgengni</a:t>
            </a:r>
          </a:p>
        </p:txBody>
      </p:sp>
      <p:sp>
        <p:nvSpPr>
          <p:cNvPr id="3" name="Content Placeholder 2"/>
          <p:cNvSpPr>
            <a:spLocks noGrp="1"/>
          </p:cNvSpPr>
          <p:nvPr>
            <p:ph idx="1"/>
          </p:nvPr>
        </p:nvSpPr>
        <p:spPr>
          <a:xfrm>
            <a:off x="628650" y="955965"/>
            <a:ext cx="7886700" cy="4417419"/>
          </a:xfrm>
        </p:spPr>
        <p:txBody>
          <a:bodyPr/>
          <a:lstStyle/>
          <a:p>
            <a:r>
              <a:rPr/>
              <a:t>Til að reikna út hitastigið þar sem sjálfgengni efnahvarfs breytist úr …</a:t>
            </a:r>
          </a:p>
          <a:p>
            <a:pPr lvl="1"/>
            <a:r>
              <a:rPr/>
              <a:t>Sjálfgengt í ósjálfgengt</a:t>
            </a:r>
          </a:p>
          <a:p>
            <a:pPr lvl="1"/>
            <a:r>
              <a:rPr/>
              <a:t>Eða ósjálfgengt í sjálfgengt</a:t>
            </a:r>
          </a:p>
          <a:p>
            <a:pPr lvl="1"/>
            <a:endParaRPr lang="en-US" dirty="0"/>
          </a:p>
          <a:p>
            <a:pPr marL="342900" lvl="1" indent="0">
              <a:buNone/>
            </a:pPr>
            <a:r>
              <a:rPr/>
              <a:t>… finnið hitastigið þar sem ΔG = 0</a:t>
            </a:r>
          </a:p>
          <a:p>
            <a:pPr marL="342900" lvl="1" indent="0">
              <a:buNone/>
            </a:pPr>
            <a:endParaRPr lang="en-US" sz="2100" dirty="0"/>
          </a:p>
          <a:p>
            <a:pPr marL="0" indent="0" algn="ctr">
              <a:buNone/>
            </a:pPr>
            <a:r>
              <a:rPr lang="el-GR" dirty="0"/>
              <a:t>Δ</a:t>
            </a:r>
            <a:r>
              <a:rPr lang="en-US" i="1" dirty="0"/>
              <a:t>G</a:t>
            </a:r>
            <a:r>
              <a:rPr lang="en-US" dirty="0"/>
              <a:t> = 0 = </a:t>
            </a:r>
            <a:r>
              <a:rPr lang="el-GR" dirty="0"/>
              <a:t>Δ</a:t>
            </a:r>
            <a:r>
              <a:rPr lang="en-US" i="1" dirty="0"/>
              <a:t>H</a:t>
            </a:r>
            <a:r>
              <a:rPr lang="en-US" dirty="0"/>
              <a:t> – </a:t>
            </a:r>
            <a:r>
              <a:rPr lang="en-US" i="1" dirty="0"/>
              <a:t>T</a:t>
            </a:r>
            <a:r>
              <a:rPr lang="el-GR" dirty="0"/>
              <a:t>Δ</a:t>
            </a:r>
            <a:r>
              <a:rPr lang="en-US" i="1" dirty="0"/>
              <a:t>S</a:t>
            </a:r>
          </a:p>
          <a:p>
            <a:pPr marL="0" indent="0" algn="ctr">
              <a:buNone/>
            </a:pPr>
            <a:r>
              <a:rPr lang="en-US" i="1" dirty="0"/>
              <a:t>T</a:t>
            </a:r>
            <a:r>
              <a:rPr lang="en-US" dirty="0"/>
              <a:t> = </a:t>
            </a:r>
            <a:r>
              <a:rPr lang="el-GR" dirty="0"/>
              <a:t>Δ</a:t>
            </a:r>
            <a:r>
              <a:rPr lang="en-US" i="1" dirty="0"/>
              <a:t>H</a:t>
            </a:r>
            <a:r>
              <a:rPr lang="en-US" dirty="0"/>
              <a:t> / </a:t>
            </a:r>
            <a:r>
              <a:rPr lang="el-GR" dirty="0"/>
              <a:t>Δ</a:t>
            </a:r>
            <a:r>
              <a:rPr lang="en-US" i="1" dirty="0"/>
              <a:t>S</a:t>
            </a:r>
          </a:p>
          <a:p>
            <a:pPr marL="0" indent="0">
              <a:buNone/>
            </a:pPr>
            <a:endParaRPr lang="en-US" i="1" dirty="0"/>
          </a:p>
          <a:p>
            <a:r>
              <a:rPr/>
              <a:t>Þetta er hitastigið þar sem ΔG = 0 og, samkvæmt skilgreiningu, er kerfið í jafnvægi.</a:t>
            </a:r>
          </a:p>
          <a:p>
            <a:endParaRPr lang="en-US" i="1" dirty="0"/>
          </a:p>
          <a:p>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702115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Breyting á staðalfríorku, ΔG°</a:t>
            </a:r>
          </a:p>
        </p:txBody>
      </p:sp>
      <p:sp>
        <p:nvSpPr>
          <p:cNvPr id="3" name="Content Placeholder 2"/>
          <p:cNvSpPr>
            <a:spLocks noGrp="1"/>
          </p:cNvSpPr>
          <p:nvPr>
            <p:ph idx="1"/>
          </p:nvPr>
        </p:nvSpPr>
        <p:spPr/>
        <p:txBody>
          <a:bodyPr/>
          <a:lstStyle/>
          <a:p>
            <a:r>
              <a:rPr/>
              <a:t>Þótt jafnan fyrir breytingu á Gibbs-fríorku gildi við allar aðstæður, munum við oftast nota hana við staðalaðstæður.</a:t>
            </a:r>
          </a:p>
          <a:p>
            <a:endParaRPr lang="en-US" dirty="0"/>
          </a:p>
          <a:p>
            <a:r>
              <a:rPr/>
              <a:t>Staðalaðstæður:</a:t>
            </a:r>
          </a:p>
          <a:p>
            <a:endParaRPr lang="en-US" dirty="0"/>
          </a:p>
          <a:p>
            <a:r>
              <a:rPr/>
              <a:t>Við staðalaðstæður er ΔG° = ΔH° – TΔS°</a:t>
            </a:r>
          </a:p>
          <a:p>
            <a:endParaRPr lang="en-US" dirty="0"/>
          </a:p>
          <a:p>
            <a:r>
              <a:rPr/>
              <a:t>Gætið að J gagnvart kJ í útreikningum!</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336244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Staðalfríorka myndunar, ∆G°f</a:t>
            </a:r>
            <a:endParaRPr lang="en-US" i="1" baseline="-25000" dirty="0"/>
          </a:p>
        </p:txBody>
      </p:sp>
      <p:sp>
        <p:nvSpPr>
          <p:cNvPr id="3" name="Content Placeholder 2"/>
          <p:cNvSpPr>
            <a:spLocks noGrp="1"/>
          </p:cNvSpPr>
          <p:nvPr>
            <p:ph idx="1"/>
          </p:nvPr>
        </p:nvSpPr>
        <p:spPr/>
        <p:txBody>
          <a:bodyPr/>
          <a:lstStyle/>
          <a:p>
            <a:r>
              <a:rPr/>
              <a:t>Staðalfríorka myndunar (∆G°f) fyrir efnasamband er skilgreind sem breyting á fríorku við myndun eins móls af efni úr frumefnum þess í staðalástandi við 1 bar og 25 °C.</a:t>
            </a:r>
          </a:p>
          <a:p>
            <a:endParaRPr lang="en-US" dirty="0"/>
          </a:p>
          <a:p>
            <a:r>
              <a:rPr/>
              <a:t>Hliðstætt ∆H°f sem fjallað var um í kafla 5.</a:t>
            </a:r>
          </a:p>
          <a:p>
            <a:endParaRPr lang="en-US" dirty="0"/>
          </a:p>
          <a:p>
            <a:r>
              <a:rPr/>
              <a:t>Dæmi:</a:t>
            </a:r>
          </a:p>
          <a:p>
            <a:pPr marL="0" lvl="2" indent="0" algn="ctr">
              <a:spcBef>
                <a:spcPts val="750"/>
              </a:spcBef>
              <a:buNone/>
            </a:pPr>
            <a:r>
              <a:rPr lang="en-US" sz="2100" dirty="0">
                <a:solidFill>
                  <a:schemeClr val="accent3"/>
                </a:solidFill>
              </a:rPr>
              <a:t>H</a:t>
            </a:r>
            <a:r>
              <a:rPr lang="en-US" sz="2100" baseline="-25000" dirty="0">
                <a:solidFill>
                  <a:schemeClr val="accent3"/>
                </a:solidFill>
              </a:rPr>
              <a:t>2</a:t>
            </a:r>
            <a:r>
              <a:rPr lang="en-US" sz="2100" dirty="0">
                <a:solidFill>
                  <a:schemeClr val="accent3"/>
                </a:solidFill>
              </a:rPr>
              <a:t>(</a:t>
            </a:r>
            <a:r>
              <a:rPr lang="en-US" sz="2100" i="1" dirty="0">
                <a:solidFill>
                  <a:schemeClr val="accent3"/>
                </a:solidFill>
              </a:rPr>
              <a:t>g</a:t>
            </a:r>
            <a:r>
              <a:rPr lang="en-US" sz="2100" dirty="0">
                <a:solidFill>
                  <a:schemeClr val="accent3"/>
                </a:solidFill>
              </a:rPr>
              <a:t>) + ½O</a:t>
            </a:r>
            <a:r>
              <a:rPr lang="en-US" sz="2100" baseline="-25000" dirty="0">
                <a:solidFill>
                  <a:schemeClr val="accent3"/>
                </a:solidFill>
              </a:rPr>
              <a:t>2</a:t>
            </a:r>
            <a:r>
              <a:rPr lang="en-US" sz="2100" dirty="0">
                <a:solidFill>
                  <a:schemeClr val="accent3"/>
                </a:solidFill>
              </a:rPr>
              <a:t>(</a:t>
            </a:r>
            <a:r>
              <a:rPr lang="en-US" sz="2100" i="1" dirty="0">
                <a:solidFill>
                  <a:schemeClr val="accent3"/>
                </a:solidFill>
              </a:rPr>
              <a:t>g</a:t>
            </a:r>
            <a:r>
              <a:rPr lang="en-US" sz="2100" dirty="0">
                <a:solidFill>
                  <a:schemeClr val="accent3"/>
                </a:solidFill>
              </a:rPr>
              <a:t>) </a:t>
            </a:r>
            <a:r>
              <a:rPr lang="en-US" sz="2100" dirty="0">
                <a:solidFill>
                  <a:schemeClr val="accent3"/>
                </a:solidFill>
                <a:sym typeface="Wingdings" pitchFamily="-103" charset="2"/>
              </a:rPr>
              <a:t> H</a:t>
            </a:r>
            <a:r>
              <a:rPr lang="en-US" sz="2100" baseline="-25000" dirty="0">
                <a:solidFill>
                  <a:schemeClr val="accent3"/>
                </a:solidFill>
                <a:sym typeface="Wingdings" pitchFamily="-103" charset="2"/>
              </a:rPr>
              <a:t>2</a:t>
            </a:r>
            <a:r>
              <a:rPr lang="en-US" sz="2100" dirty="0">
                <a:solidFill>
                  <a:schemeClr val="accent3"/>
                </a:solidFill>
                <a:sym typeface="Wingdings" pitchFamily="-103" charset="2"/>
              </a:rPr>
              <a:t>O(</a:t>
            </a:r>
            <a:r>
              <a:rPr lang="en-US" sz="2100" i="1" dirty="0">
                <a:solidFill>
                  <a:schemeClr val="accent3"/>
                </a:solidFill>
                <a:sym typeface="Wingdings" pitchFamily="-103" charset="2"/>
              </a:rPr>
              <a:t>l</a:t>
            </a:r>
            <a:r>
              <a:rPr lang="en-US" sz="2100" dirty="0">
                <a:solidFill>
                  <a:schemeClr val="accent3"/>
                </a:solidFill>
                <a:sym typeface="Wingdings" pitchFamily="-103" charset="2"/>
              </a:rPr>
              <a:t>)      </a:t>
            </a:r>
            <a:r>
              <a:rPr lang="en-US" sz="2100" dirty="0">
                <a:solidFill>
                  <a:schemeClr val="accent3"/>
                </a:solidFill>
              </a:rPr>
              <a:t>∆</a:t>
            </a:r>
            <a:r>
              <a:rPr lang="en-US" sz="2100" i="1" dirty="0" err="1">
                <a:solidFill>
                  <a:schemeClr val="accent3"/>
                </a:solidFill>
              </a:rPr>
              <a:t>G</a:t>
            </a:r>
            <a:r>
              <a:rPr lang="en-US" sz="2100" dirty="0" err="1">
                <a:solidFill>
                  <a:schemeClr val="accent3"/>
                </a:solidFill>
              </a:rPr>
              <a:t>°</a:t>
            </a:r>
            <a:r>
              <a:rPr lang="en-US" sz="2100" i="1" baseline="-25000" dirty="0" err="1">
                <a:solidFill>
                  <a:schemeClr val="accent3"/>
                </a:solidFill>
              </a:rPr>
              <a:t>f</a:t>
            </a:r>
            <a:r>
              <a:rPr lang="en-US" sz="2100" dirty="0">
                <a:solidFill>
                  <a:schemeClr val="accent3"/>
                </a:solidFill>
              </a:rPr>
              <a:t> </a:t>
            </a:r>
            <a:r>
              <a:rPr lang="en-US" sz="2100" dirty="0">
                <a:solidFill>
                  <a:schemeClr val="accent3"/>
                </a:solidFill>
                <a:sym typeface="Wingdings" pitchFamily="-103" charset="2"/>
              </a:rPr>
              <a:t>= –237.2 kJ/</a:t>
            </a:r>
            <a:r>
              <a:rPr lang="en-US" sz="2100" dirty="0" err="1">
                <a:solidFill>
                  <a:schemeClr val="accent3"/>
                </a:solidFill>
                <a:sym typeface="Wingdings" pitchFamily="-103" charset="2"/>
              </a:rPr>
              <a:t>mol</a:t>
            </a:r>
            <a:endParaRPr lang="en-US" sz="2100" dirty="0">
              <a:solidFill>
                <a:schemeClr val="accent3"/>
              </a:solidFill>
            </a:endParaRP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516559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Gildi ∆G°f má nota til að reikna ΔG°</a:t>
            </a:r>
          </a:p>
        </p:txBody>
      </p:sp>
      <p:sp>
        <p:nvSpPr>
          <p:cNvPr id="3" name="Content Placeholder 2"/>
          <p:cNvSpPr>
            <a:spLocks noGrp="1"/>
          </p:cNvSpPr>
          <p:nvPr>
            <p:ph idx="1"/>
          </p:nvPr>
        </p:nvSpPr>
        <p:spPr/>
        <p:txBody>
          <a:bodyPr/>
          <a:lstStyle/>
          <a:p>
            <a:r>
              <a:rPr/>
              <a:t>Fyrir efnahvarf:</a:t>
            </a:r>
          </a:p>
          <a:p>
            <a:pPr marL="0" indent="0" algn="ctr">
              <a:buNone/>
            </a:pPr>
            <a:r>
              <a:rPr lang="en-US" i="1" dirty="0"/>
              <a:t>m</a:t>
            </a:r>
            <a:r>
              <a:rPr lang="en-US" dirty="0"/>
              <a:t>A + </a:t>
            </a:r>
            <a:r>
              <a:rPr lang="en-US" i="1" dirty="0" err="1"/>
              <a:t>n</a:t>
            </a:r>
            <a:r>
              <a:rPr lang="en-US" dirty="0" err="1"/>
              <a:t>B</a:t>
            </a:r>
            <a:r>
              <a:rPr lang="en-US" dirty="0"/>
              <a:t> → </a:t>
            </a:r>
            <a:r>
              <a:rPr lang="en-US" i="1" dirty="0" err="1"/>
              <a:t>x</a:t>
            </a:r>
            <a:r>
              <a:rPr lang="en-US" dirty="0" err="1"/>
              <a:t>C</a:t>
            </a:r>
            <a:r>
              <a:rPr lang="en-US" dirty="0"/>
              <a:t> + </a:t>
            </a:r>
            <a:r>
              <a:rPr lang="en-US" i="1" dirty="0" err="1"/>
              <a:t>y</a:t>
            </a:r>
            <a:r>
              <a:rPr lang="en-US" dirty="0" err="1"/>
              <a:t>D</a:t>
            </a:r>
            <a:endParaRPr lang="en-US" dirty="0"/>
          </a:p>
          <a:p>
            <a:endParaRPr lang="en-US" dirty="0"/>
          </a:p>
          <a:p>
            <a:pPr marL="0" indent="0" algn="ctr">
              <a:buNone/>
            </a:pPr>
            <a:r>
              <a:rPr lang="en-US" dirty="0">
                <a:solidFill>
                  <a:schemeClr val="tx1"/>
                </a:solidFill>
              </a:rPr>
              <a:t>Δ</a:t>
            </a:r>
            <a:r>
              <a:rPr lang="en-US" i="1" dirty="0">
                <a:solidFill>
                  <a:schemeClr val="tx1"/>
                </a:solidFill>
              </a:rPr>
              <a:t>G</a:t>
            </a:r>
            <a:r>
              <a:rPr lang="en-US" i="1" spc="-1000" dirty="0">
                <a:solidFill>
                  <a:schemeClr val="tx1"/>
                </a:solidFill>
              </a:rPr>
              <a:t>°</a:t>
            </a:r>
            <a:r>
              <a:rPr lang="en-US" dirty="0">
                <a:solidFill>
                  <a:schemeClr val="tx1"/>
                </a:solidFill>
              </a:rPr>
              <a:t>  = [</a:t>
            </a:r>
            <a:r>
              <a:rPr lang="en-US" i="1" dirty="0" err="1">
                <a:solidFill>
                  <a:schemeClr val="tx1"/>
                </a:solidFill>
              </a:rPr>
              <a:t>x</a:t>
            </a:r>
            <a:r>
              <a:rPr lang="en-US" dirty="0" err="1">
                <a:solidFill>
                  <a:schemeClr val="tx1"/>
                </a:solidFill>
              </a:rPr>
              <a:t>Δ</a:t>
            </a:r>
            <a:r>
              <a:rPr lang="en-US" i="1" dirty="0" err="1">
                <a:solidFill>
                  <a:schemeClr val="tx1"/>
                </a:solidFill>
              </a:rPr>
              <a:t>G</a:t>
            </a:r>
            <a:r>
              <a:rPr lang="en-US" i="1" spc="-1000" dirty="0">
                <a:solidFill>
                  <a:schemeClr val="tx1"/>
                </a:solidFill>
              </a:rPr>
              <a:t>°</a:t>
            </a:r>
            <a:r>
              <a:rPr lang="en-US" dirty="0">
                <a:solidFill>
                  <a:schemeClr val="tx1"/>
                </a:solidFill>
              </a:rPr>
              <a:t> </a:t>
            </a:r>
            <a:r>
              <a:rPr lang="en-US" i="1" baseline="-25000" dirty="0"/>
              <a:t>f</a:t>
            </a:r>
            <a:r>
              <a:rPr lang="en-US" baseline="-25000" dirty="0"/>
              <a:t> </a:t>
            </a:r>
            <a:r>
              <a:rPr lang="en-US" dirty="0">
                <a:solidFill>
                  <a:schemeClr val="tx1"/>
                </a:solidFill>
              </a:rPr>
              <a:t>(C) + </a:t>
            </a:r>
            <a:r>
              <a:rPr lang="en-US" i="1" dirty="0" err="1">
                <a:solidFill>
                  <a:schemeClr val="tx1"/>
                </a:solidFill>
              </a:rPr>
              <a:t>y</a:t>
            </a:r>
            <a:r>
              <a:rPr lang="en-US" dirty="0" err="1">
                <a:solidFill>
                  <a:schemeClr val="tx1"/>
                </a:solidFill>
              </a:rPr>
              <a:t>Δ</a:t>
            </a:r>
            <a:r>
              <a:rPr lang="en-US" i="1" dirty="0" err="1">
                <a:solidFill>
                  <a:schemeClr val="tx1"/>
                </a:solidFill>
              </a:rPr>
              <a:t>G</a:t>
            </a:r>
            <a:r>
              <a:rPr lang="en-US" i="1" spc="-1000" dirty="0">
                <a:solidFill>
                  <a:schemeClr val="tx1"/>
                </a:solidFill>
              </a:rPr>
              <a:t>°</a:t>
            </a:r>
            <a:r>
              <a:rPr lang="en-US" dirty="0">
                <a:solidFill>
                  <a:schemeClr val="tx1"/>
                </a:solidFill>
              </a:rPr>
              <a:t> </a:t>
            </a:r>
            <a:r>
              <a:rPr lang="en-US" i="1" baseline="-25000" dirty="0"/>
              <a:t>f</a:t>
            </a:r>
            <a:r>
              <a:rPr lang="en-US" baseline="-25000" dirty="0"/>
              <a:t> </a:t>
            </a:r>
            <a:r>
              <a:rPr lang="en-US" dirty="0">
                <a:solidFill>
                  <a:schemeClr val="tx1"/>
                </a:solidFill>
              </a:rPr>
              <a:t>(D)] – [</a:t>
            </a:r>
            <a:r>
              <a:rPr lang="en-US" i="1" dirty="0" err="1">
                <a:solidFill>
                  <a:schemeClr val="tx1"/>
                </a:solidFill>
              </a:rPr>
              <a:t>m</a:t>
            </a:r>
            <a:r>
              <a:rPr lang="en-US" dirty="0" err="1">
                <a:solidFill>
                  <a:schemeClr val="tx1"/>
                </a:solidFill>
              </a:rPr>
              <a:t>Δ</a:t>
            </a:r>
            <a:r>
              <a:rPr lang="en-US" i="1" dirty="0" err="1">
                <a:solidFill>
                  <a:schemeClr val="tx1"/>
                </a:solidFill>
              </a:rPr>
              <a:t>G</a:t>
            </a:r>
            <a:r>
              <a:rPr lang="en-US" i="1" spc="-1000" dirty="0">
                <a:solidFill>
                  <a:schemeClr val="tx1"/>
                </a:solidFill>
              </a:rPr>
              <a:t>°</a:t>
            </a:r>
            <a:r>
              <a:rPr lang="en-US" dirty="0">
                <a:solidFill>
                  <a:schemeClr val="tx1"/>
                </a:solidFill>
              </a:rPr>
              <a:t> </a:t>
            </a:r>
            <a:r>
              <a:rPr lang="en-US" i="1" baseline="-25000" dirty="0"/>
              <a:t>f</a:t>
            </a:r>
            <a:r>
              <a:rPr lang="en-US" dirty="0">
                <a:solidFill>
                  <a:schemeClr val="tx1"/>
                </a:solidFill>
              </a:rPr>
              <a:t>(A) + </a:t>
            </a:r>
            <a:r>
              <a:rPr lang="en-US" i="1" dirty="0" err="1">
                <a:solidFill>
                  <a:schemeClr val="tx1"/>
                </a:solidFill>
              </a:rPr>
              <a:t>n</a:t>
            </a:r>
            <a:r>
              <a:rPr lang="en-US" dirty="0" err="1">
                <a:solidFill>
                  <a:schemeClr val="tx1"/>
                </a:solidFill>
              </a:rPr>
              <a:t>Δ</a:t>
            </a:r>
            <a:r>
              <a:rPr lang="en-US" i="1" dirty="0" err="1">
                <a:solidFill>
                  <a:schemeClr val="tx1"/>
                </a:solidFill>
              </a:rPr>
              <a:t>G</a:t>
            </a:r>
            <a:r>
              <a:rPr lang="en-US" i="1" spc="-1000" dirty="0">
                <a:solidFill>
                  <a:schemeClr val="tx1"/>
                </a:solidFill>
              </a:rPr>
              <a:t>°</a:t>
            </a:r>
            <a:r>
              <a:rPr lang="en-US" dirty="0">
                <a:solidFill>
                  <a:schemeClr val="tx1"/>
                </a:solidFill>
              </a:rPr>
              <a:t> </a:t>
            </a:r>
            <a:r>
              <a:rPr lang="en-US" i="1" baseline="-25000" dirty="0"/>
              <a:t>f</a:t>
            </a:r>
            <a:r>
              <a:rPr lang="en-US" baseline="-25000" dirty="0"/>
              <a:t> </a:t>
            </a:r>
            <a:r>
              <a:rPr lang="en-US" dirty="0">
                <a:solidFill>
                  <a:schemeClr val="tx1"/>
                </a:solidFill>
              </a:rPr>
              <a:t>(B)]</a:t>
            </a:r>
          </a:p>
          <a:p>
            <a:pPr algn="ctr"/>
            <a:endParaRPr lang="en-US" dirty="0"/>
          </a:p>
          <a:p>
            <a:pPr marL="0" indent="0" algn="ctr">
              <a:buNone/>
            </a:pPr>
            <a:r>
              <a:rPr lang="en-US" dirty="0">
                <a:solidFill>
                  <a:schemeClr val="tx1"/>
                </a:solidFill>
              </a:rPr>
              <a:t>Δ</a:t>
            </a:r>
            <a:r>
              <a:rPr lang="en-US" i="1" dirty="0">
                <a:solidFill>
                  <a:schemeClr val="tx1"/>
                </a:solidFill>
              </a:rPr>
              <a:t>G</a:t>
            </a:r>
            <a:r>
              <a:rPr lang="en-US" i="1" spc="-1000" dirty="0">
                <a:solidFill>
                  <a:schemeClr val="tx1"/>
                </a:solidFill>
              </a:rPr>
              <a:t>° </a:t>
            </a:r>
            <a:r>
              <a:rPr lang="en-US" dirty="0">
                <a:solidFill>
                  <a:schemeClr val="tx1"/>
                </a:solidFill>
              </a:rPr>
              <a:t> = </a:t>
            </a:r>
            <a:r>
              <a:rPr lang="el-GR" dirty="0">
                <a:solidFill>
                  <a:schemeClr val="tx1"/>
                </a:solidFill>
              </a:rPr>
              <a:t>Σ</a:t>
            </a:r>
            <a:r>
              <a:rPr lang="en-US" i="1" dirty="0" err="1">
                <a:solidFill>
                  <a:schemeClr val="tx1"/>
                </a:solidFill>
                <a:cs typeface="Symbol" charset="2"/>
              </a:rPr>
              <a:t>n</a:t>
            </a:r>
            <a:r>
              <a:rPr lang="en-US" dirty="0" err="1">
                <a:solidFill>
                  <a:schemeClr val="tx1"/>
                </a:solidFill>
              </a:rPr>
              <a:t>Δ</a:t>
            </a:r>
            <a:r>
              <a:rPr lang="en-US" i="1" dirty="0" err="1">
                <a:solidFill>
                  <a:schemeClr val="tx1"/>
                </a:solidFill>
              </a:rPr>
              <a:t>G</a:t>
            </a:r>
            <a:r>
              <a:rPr lang="en-US" i="1" spc="-1000" dirty="0">
                <a:solidFill>
                  <a:schemeClr val="tx1"/>
                </a:solidFill>
              </a:rPr>
              <a:t>°</a:t>
            </a:r>
            <a:r>
              <a:rPr lang="en-US" dirty="0">
                <a:solidFill>
                  <a:schemeClr val="tx1"/>
                </a:solidFill>
              </a:rPr>
              <a:t> </a:t>
            </a:r>
            <a:r>
              <a:rPr lang="en-US" i="1" baseline="-25000" dirty="0"/>
              <a:t>f</a:t>
            </a:r>
            <a:r>
              <a:rPr lang="en-US" dirty="0">
                <a:solidFill>
                  <a:schemeClr val="tx1"/>
                </a:solidFill>
              </a:rPr>
              <a:t>(myndefni) – </a:t>
            </a:r>
            <a:r>
              <a:rPr lang="el-GR" dirty="0">
                <a:solidFill>
                  <a:schemeClr val="tx1"/>
                </a:solidFill>
              </a:rPr>
              <a:t>Σ</a:t>
            </a:r>
            <a:r>
              <a:rPr lang="en-US" i="1" dirty="0" err="1">
                <a:cs typeface="Symbol" charset="2"/>
              </a:rPr>
              <a:t>n</a:t>
            </a:r>
            <a:r>
              <a:rPr lang="en-US" dirty="0" err="1">
                <a:solidFill>
                  <a:schemeClr val="tx1"/>
                </a:solidFill>
              </a:rPr>
              <a:t>Δ</a:t>
            </a:r>
            <a:r>
              <a:rPr lang="en-US" i="1" dirty="0" err="1">
                <a:solidFill>
                  <a:schemeClr val="tx1"/>
                </a:solidFill>
              </a:rPr>
              <a:t>G</a:t>
            </a:r>
            <a:r>
              <a:rPr lang="en-US" i="1" spc="-1000" dirty="0">
                <a:solidFill>
                  <a:schemeClr val="tx1"/>
                </a:solidFill>
              </a:rPr>
              <a:t>°</a:t>
            </a:r>
            <a:r>
              <a:rPr lang="en-US" dirty="0">
                <a:solidFill>
                  <a:schemeClr val="tx1"/>
                </a:solidFill>
              </a:rPr>
              <a:t> </a:t>
            </a:r>
            <a:r>
              <a:rPr lang="en-US" i="1" baseline="-25000" dirty="0"/>
              <a:t>f</a:t>
            </a:r>
            <a:r>
              <a:rPr lang="en-US" dirty="0">
                <a:solidFill>
                  <a:schemeClr val="tx1"/>
                </a:solidFill>
              </a:rPr>
              <a:t>(hvarfefni)</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634011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Hægt er að nota ∆G°f gildi til að reikna ΔG°</a:t>
            </a:r>
          </a:p>
        </p:txBody>
      </p:sp>
      <p:sp>
        <p:nvSpPr>
          <p:cNvPr id="3" name="Content Placeholder 2"/>
          <p:cNvSpPr>
            <a:spLocks noGrp="1"/>
          </p:cNvSpPr>
          <p:nvPr>
            <p:ph idx="1"/>
          </p:nvPr>
        </p:nvSpPr>
        <p:spPr/>
        <p:txBody>
          <a:bodyPr/>
          <a:lstStyle/>
          <a:p>
            <a:pPr marL="0" indent="0" algn="ctr">
              <a:buNone/>
            </a:pPr>
            <a:r>
              <a:rPr lang="en-US" dirty="0">
                <a:solidFill>
                  <a:schemeClr val="tx1"/>
                </a:solidFill>
              </a:rPr>
              <a:t>Δ</a:t>
            </a:r>
            <a:r>
              <a:rPr lang="en-US" i="1" dirty="0">
                <a:solidFill>
                  <a:schemeClr val="tx1"/>
                </a:solidFill>
              </a:rPr>
              <a:t>G</a:t>
            </a:r>
            <a:r>
              <a:rPr lang="en-US" i="1" spc="-1000" dirty="0">
                <a:solidFill>
                  <a:schemeClr val="tx1"/>
                </a:solidFill>
              </a:rPr>
              <a:t>°</a:t>
            </a:r>
            <a:r>
              <a:rPr lang="en-US" dirty="0">
                <a:solidFill>
                  <a:schemeClr val="tx1"/>
                </a:solidFill>
              </a:rPr>
              <a:t>  = </a:t>
            </a:r>
            <a:r>
              <a:rPr lang="el-GR" dirty="0">
                <a:solidFill>
                  <a:schemeClr val="tx1"/>
                </a:solidFill>
              </a:rPr>
              <a:t>Σ</a:t>
            </a:r>
            <a:r>
              <a:rPr lang="en-US" i="1" dirty="0" err="1">
                <a:solidFill>
                  <a:schemeClr val="tx1"/>
                </a:solidFill>
                <a:cs typeface="Symbol" charset="2"/>
              </a:rPr>
              <a:t>n</a:t>
            </a:r>
            <a:r>
              <a:rPr lang="en-US" dirty="0" err="1">
                <a:solidFill>
                  <a:schemeClr val="tx1"/>
                </a:solidFill>
              </a:rPr>
              <a:t>Δ</a:t>
            </a:r>
            <a:r>
              <a:rPr lang="en-US" i="1" dirty="0" err="1">
                <a:solidFill>
                  <a:schemeClr val="tx1"/>
                </a:solidFill>
              </a:rPr>
              <a:t>G</a:t>
            </a:r>
            <a:r>
              <a:rPr lang="en-US" i="1" spc="-1000" dirty="0">
                <a:solidFill>
                  <a:schemeClr val="tx1"/>
                </a:solidFill>
              </a:rPr>
              <a:t>°</a:t>
            </a:r>
            <a:r>
              <a:rPr lang="en-US" dirty="0">
                <a:solidFill>
                  <a:schemeClr val="tx1"/>
                </a:solidFill>
              </a:rPr>
              <a:t> </a:t>
            </a:r>
            <a:r>
              <a:rPr lang="en-US" i="1" baseline="-25000" dirty="0"/>
              <a:t>f</a:t>
            </a:r>
            <a:r>
              <a:rPr lang="en-US" baseline="-25000" dirty="0"/>
              <a:t> </a:t>
            </a:r>
            <a:r>
              <a:rPr lang="en-US" dirty="0">
                <a:solidFill>
                  <a:schemeClr val="tx1"/>
                </a:solidFill>
              </a:rPr>
              <a:t>(myndefni) – </a:t>
            </a:r>
            <a:r>
              <a:rPr lang="el-GR" dirty="0">
                <a:solidFill>
                  <a:schemeClr val="tx1"/>
                </a:solidFill>
              </a:rPr>
              <a:t>Σ</a:t>
            </a:r>
            <a:r>
              <a:rPr lang="en-US" i="1" dirty="0" err="1">
                <a:cs typeface="Symbol" charset="2"/>
              </a:rPr>
              <a:t>n</a:t>
            </a:r>
            <a:r>
              <a:rPr lang="en-US" dirty="0" err="1">
                <a:solidFill>
                  <a:schemeClr val="tx1"/>
                </a:solidFill>
              </a:rPr>
              <a:t>Δ</a:t>
            </a:r>
            <a:r>
              <a:rPr lang="en-US" i="1" dirty="0" err="1">
                <a:solidFill>
                  <a:schemeClr val="tx1"/>
                </a:solidFill>
              </a:rPr>
              <a:t>G</a:t>
            </a:r>
            <a:r>
              <a:rPr lang="en-US" i="1" spc="-1000" dirty="0">
                <a:solidFill>
                  <a:schemeClr val="tx1"/>
                </a:solidFill>
              </a:rPr>
              <a:t>°</a:t>
            </a:r>
            <a:r>
              <a:rPr lang="en-US" dirty="0">
                <a:solidFill>
                  <a:schemeClr val="tx1"/>
                </a:solidFill>
              </a:rPr>
              <a:t> </a:t>
            </a:r>
            <a:r>
              <a:rPr lang="en-US" i="1" baseline="-25000" dirty="0"/>
              <a:t>f</a:t>
            </a:r>
            <a:r>
              <a:rPr lang="en-US" baseline="-25000" dirty="0"/>
              <a:t> </a:t>
            </a:r>
            <a:r>
              <a:rPr lang="en-US" dirty="0">
                <a:solidFill>
                  <a:schemeClr val="tx1"/>
                </a:solidFill>
              </a:rPr>
              <a:t>(hvarfefni)</a:t>
            </a:r>
          </a:p>
          <a:p>
            <a:endParaRPr lang="en-US" dirty="0"/>
          </a:p>
          <a:p>
            <a:r>
              <a:rPr/>
              <a:t>Þessi jafna gildir aðeins til að reikna ∆G° fyrir efnahvarf við það hitastig sem gildi ∆G°f eru skráð fyrir, sem er 298 K.</a:t>
            </a:r>
          </a:p>
          <a:p>
            <a:endParaRPr lang="en-US" dirty="0"/>
          </a:p>
          <a:p>
            <a:r>
              <a:rPr/>
              <a:t>ΔG°f fyrir hvaða frumefni sem er í sínu stöðugasta formi við staðalaðstæður er skilgreint sem núll.</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068697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Áhrif þrýstings og styrks</a:t>
            </a:r>
          </a:p>
        </p:txBody>
      </p:sp>
      <p:sp>
        <p:nvSpPr>
          <p:cNvPr id="3" name="Content Placeholder 2"/>
          <p:cNvSpPr>
            <a:spLocks noGrp="1"/>
          </p:cNvSpPr>
          <p:nvPr>
            <p:ph idx="1"/>
          </p:nvPr>
        </p:nvSpPr>
        <p:spPr>
          <a:xfrm>
            <a:off x="628650" y="955965"/>
            <a:ext cx="7886700" cy="4992772"/>
          </a:xfrm>
        </p:spPr>
        <p:txBody>
          <a:bodyPr>
            <a:normAutofit/>
          </a:bodyPr>
          <a:lstStyle/>
          <a:p>
            <a:r>
              <a:rPr/>
              <a:t>Mest af umfjöllun okkar um fríorku fram að þessu hefur snúist um staðalfríorkubreytinguna ΔG°.</a:t>
            </a:r>
          </a:p>
          <a:p>
            <a:endParaRPr lang="en-US" dirty="0"/>
          </a:p>
          <a:p>
            <a:r>
              <a:rPr/>
              <a:t>Allar efnategundir eru við 1 bar hlutþrýsting eða 1 M styrk.</a:t>
            </a:r>
          </a:p>
          <a:p>
            <a:endParaRPr lang="en-US" dirty="0"/>
          </a:p>
          <a:p>
            <a:r>
              <a:rPr/>
              <a:t>Til er almenn jafna sem gerir þér kleift að reikna ΔG við óstaðlaðar aðstæður.</a:t>
            </a:r>
          </a:p>
          <a:p>
            <a:endParaRPr lang="en-US" dirty="0"/>
          </a:p>
          <a:p>
            <a:endParaRPr lang="en-US" dirty="0"/>
          </a:p>
          <a:p>
            <a:endParaRPr lang="en-US" i="1" dirty="0"/>
          </a:p>
          <a:p>
            <a:r>
              <a:rPr/>
              <a:t>T er hitastig í K</a:t>
            </a:r>
          </a:p>
          <a:p>
            <a:r>
              <a:rPr lang="en-US" i="1" dirty="0"/>
              <a:t>R</a:t>
            </a:r>
            <a:r>
              <a:rPr lang="en-US" dirty="0"/>
              <a:t> = 0.008314 kJ/</a:t>
            </a:r>
            <a:r>
              <a:rPr lang="en-US" dirty="0" err="1"/>
              <a:t>mol</a:t>
            </a:r>
            <a:r>
              <a:rPr lang="en-US" dirty="0"/>
              <a:t>  </a:t>
            </a:r>
            <a:r>
              <a:rPr lang="en-US" sz="2000" b="1" baseline="30000" dirty="0"/>
              <a:t>.</a:t>
            </a:r>
            <a:r>
              <a:rPr lang="en-US" sz="2000" dirty="0"/>
              <a:t> </a:t>
            </a:r>
            <a:r>
              <a:rPr lang="en-US" dirty="0"/>
              <a:t> </a:t>
            </a:r>
            <a:r>
              <a:rPr lang="en-US" i="1" dirty="0"/>
              <a:t>K</a:t>
            </a:r>
          </a:p>
          <a:p>
            <a:r>
              <a:rPr/>
              <a:t>Q er hvarfkvóti</a:t>
            </a:r>
          </a:p>
          <a:p>
            <a:endParaRPr lang="en-US" dirty="0"/>
          </a:p>
        </p:txBody>
      </p:sp>
      <p:graphicFrame>
        <p:nvGraphicFramePr>
          <p:cNvPr id="5" name="Object 4" descr="delta G = delta Gº + RTlnQ"/>
          <p:cNvGraphicFramePr>
            <a:graphicFrameLocks noGrp="1" noChangeAspect="1"/>
          </p:cNvGraphicFramePr>
          <p:nvPr>
            <p:extLst>
              <p:ext uri="{D42A27DB-BD31-4B8C-83A1-F6EECF244321}">
                <p14:modId xmlns:p14="http://schemas.microsoft.com/office/powerpoint/2010/main" val="2891962232"/>
              </p:ext>
            </p:extLst>
          </p:nvPr>
        </p:nvGraphicFramePr>
        <p:xfrm>
          <a:off x="3092522" y="3751506"/>
          <a:ext cx="2995362" cy="489616"/>
        </p:xfrm>
        <a:graphic>
          <a:graphicData uri="http://schemas.openxmlformats.org/presentationml/2006/ole">
            <mc:AlternateContent xmlns:mc="http://schemas.openxmlformats.org/markup-compatibility/2006">
              <mc:Choice xmlns:v="urn:schemas-microsoft-com:vml" Requires="v">
                <p:oleObj name="Equation" r:id="rId2" imgW="1320227" imgH="215806" progId="Equation.3">
                  <p:embed/>
                </p:oleObj>
              </mc:Choice>
              <mc:Fallback>
                <p:oleObj name="Equation" r:id="rId2" imgW="1320227" imgH="215806" progId="Equation.3">
                  <p:embed/>
                  <p:pic>
                    <p:nvPicPr>
                      <p:cNvPr id="0" name="Object 4"/>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2522" y="3751506"/>
                        <a:ext cx="2995362" cy="489616"/>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108519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ΔG og jafnvægisfastinn</a:t>
            </a:r>
          </a:p>
        </p:txBody>
      </p:sp>
      <p:sp>
        <p:nvSpPr>
          <p:cNvPr id="3" name="Content Placeholder 2"/>
          <p:cNvSpPr>
            <a:spLocks noGrp="1"/>
          </p:cNvSpPr>
          <p:nvPr>
            <p:ph idx="1"/>
          </p:nvPr>
        </p:nvSpPr>
        <p:spPr/>
        <p:txBody>
          <a:bodyPr/>
          <a:lstStyle/>
          <a:p>
            <a:r>
              <a:rPr/>
              <a:t>Hingað til í þessum kafla höfum við lagt mikla áherslu á sambandið milli breytingar á fríorku og þess hvort efnahvarf sé sjálfgengt.</a:t>
            </a:r>
          </a:p>
          <a:p>
            <a:pPr lvl="1"/>
            <a:r>
              <a:rPr/>
              <a:t>Til þess að efnahvarf sé sjálfgengt verður ΔG° að vera neikvætt.</a:t>
            </a:r>
          </a:p>
          <a:p>
            <a:endParaRPr lang="en-US" dirty="0"/>
          </a:p>
          <a:p>
            <a:r>
              <a:rPr/>
              <a:t>Annar mælikvarði á það hvort efnahvarf sé sjálfgengt er jafnvægisfastinn, K.</a:t>
            </a:r>
          </a:p>
          <a:p>
            <a:pPr lvl="1"/>
            <a:r>
              <a:rPr/>
              <a:t>Til þess að efnahvarf sé sjálfgengt verður K að vera stærri en 1.</a:t>
            </a:r>
          </a:p>
          <a:p>
            <a:pPr lvl="1"/>
            <a:r>
              <a:rPr/>
              <a:t>Þetta ætti að vera rökrétt þar sem við höfum rætt að ef K er stærri en 1, þá liggur jafnvægið myndefnamegin.</a:t>
            </a:r>
          </a:p>
          <a:p>
            <a:endParaRPr lang="en-US" dirty="0"/>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010787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ΔG og jafnvægisfastinn</a:t>
            </a:r>
          </a:p>
        </p:txBody>
      </p:sp>
      <p:sp>
        <p:nvSpPr>
          <p:cNvPr id="3" name="Content Placeholder 2"/>
          <p:cNvSpPr>
            <a:spLocks noGrp="1"/>
          </p:cNvSpPr>
          <p:nvPr>
            <p:ph idx="1"/>
          </p:nvPr>
        </p:nvSpPr>
        <p:spPr>
          <a:xfrm>
            <a:off x="628650" y="955965"/>
            <a:ext cx="7886700" cy="4787289"/>
          </a:xfrm>
        </p:spPr>
        <p:txBody>
          <a:bodyPr/>
          <a:lstStyle/>
          <a:p>
            <a:r>
              <a:rPr/>
              <a:t>Sambandið milli ΔG° og K má finna út frá þessari almennu jöfnu.</a:t>
            </a:r>
          </a:p>
          <a:p>
            <a:endParaRPr lang="en-US" dirty="0"/>
          </a:p>
          <a:p>
            <a:endParaRPr lang="en-US" dirty="0"/>
          </a:p>
          <a:p>
            <a:endParaRPr lang="en-US" dirty="0"/>
          </a:p>
          <a:p>
            <a:r>
              <a:rPr/>
              <a:t>Munið að við jafnvægi er ΔG = 0 og Q = K. Svo,</a:t>
            </a:r>
          </a:p>
          <a:p>
            <a:endParaRPr lang="en-US" dirty="0"/>
          </a:p>
          <a:p>
            <a:endParaRPr lang="en-US" dirty="0"/>
          </a:p>
          <a:p>
            <a:endParaRPr lang="en-US" dirty="0"/>
          </a:p>
          <a:p>
            <a:r>
              <a:rPr/>
              <a:t>Þess vegna,</a:t>
            </a:r>
          </a:p>
        </p:txBody>
      </p:sp>
      <p:graphicFrame>
        <p:nvGraphicFramePr>
          <p:cNvPr id="5" name="Object 4" descr="delta G = delta Gº + RTlnQ"/>
          <p:cNvGraphicFramePr>
            <a:graphicFrameLocks noGrp="1" noChangeAspect="1"/>
          </p:cNvGraphicFramePr>
          <p:nvPr>
            <p:extLst>
              <p:ext uri="{D42A27DB-BD31-4B8C-83A1-F6EECF244321}">
                <p14:modId xmlns:p14="http://schemas.microsoft.com/office/powerpoint/2010/main" val="84482271"/>
              </p:ext>
            </p:extLst>
          </p:nvPr>
        </p:nvGraphicFramePr>
        <p:xfrm>
          <a:off x="3101725" y="1859141"/>
          <a:ext cx="2846869" cy="435404"/>
        </p:xfrm>
        <a:graphic>
          <a:graphicData uri="http://schemas.openxmlformats.org/presentationml/2006/ole">
            <mc:AlternateContent xmlns:mc="http://schemas.openxmlformats.org/markup-compatibility/2006">
              <mc:Choice xmlns:v="urn:schemas-microsoft-com:vml" Requires="v">
                <p:oleObj name="Equation" r:id="rId2" imgW="1234080" imgH="182520" progId="Equation.3">
                  <p:embed/>
                </p:oleObj>
              </mc:Choice>
              <mc:Fallback>
                <p:oleObj name="Equation" r:id="rId2" imgW="1234080" imgH="182520" progId="Equation.3">
                  <p:embed/>
                  <p:pic>
                    <p:nvPicPr>
                      <p:cNvPr id="0" name="Object 4"/>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1725" y="1859141"/>
                        <a:ext cx="2846869" cy="435404"/>
                      </a:xfrm>
                      <a:prstGeom prst="rect">
                        <a:avLst/>
                      </a:prstGeom>
                      <a:noFill/>
                      <a:ln>
                        <a:noFill/>
                      </a:ln>
                    </p:spPr>
                  </p:pic>
                </p:oleObj>
              </mc:Fallback>
            </mc:AlternateContent>
          </a:graphicData>
        </a:graphic>
      </p:graphicFrame>
      <p:graphicFrame>
        <p:nvGraphicFramePr>
          <p:cNvPr id="6" name="Object 5" descr="0 = delta Gº + RTlnK"/>
          <p:cNvGraphicFramePr>
            <a:graphicFrameLocks noGrp="1" noChangeAspect="1"/>
          </p:cNvGraphicFramePr>
          <p:nvPr>
            <p:extLst>
              <p:ext uri="{D42A27DB-BD31-4B8C-83A1-F6EECF244321}">
                <p14:modId xmlns:p14="http://schemas.microsoft.com/office/powerpoint/2010/main" val="658289216"/>
              </p:ext>
            </p:extLst>
          </p:nvPr>
        </p:nvGraphicFramePr>
        <p:xfrm>
          <a:off x="3101725" y="3505685"/>
          <a:ext cx="2846869" cy="1131796"/>
        </p:xfrm>
        <a:graphic>
          <a:graphicData uri="http://schemas.openxmlformats.org/presentationml/2006/ole">
            <mc:AlternateContent xmlns:mc="http://schemas.openxmlformats.org/markup-compatibility/2006">
              <mc:Choice xmlns:v="urn:schemas-microsoft-com:vml" Requires="v">
                <p:oleObj name="Equation" r:id="rId4" imgW="1106280" imgH="429480" progId="Equation.3">
                  <p:embed/>
                </p:oleObj>
              </mc:Choice>
              <mc:Fallback>
                <p:oleObj name="Equation" r:id="rId4" imgW="1106280" imgH="429480" progId="Equation.3">
                  <p:embed/>
                  <p:pic>
                    <p:nvPicPr>
                      <p:cNvPr id="0" name="Object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1725" y="3505685"/>
                        <a:ext cx="2846869" cy="1131796"/>
                      </a:xfrm>
                      <a:prstGeom prst="rect">
                        <a:avLst/>
                      </a:prstGeom>
                      <a:noFill/>
                      <a:ln>
                        <a:noFill/>
                      </a:ln>
                    </p:spPr>
                  </p:pic>
                </p:oleObj>
              </mc:Fallback>
            </mc:AlternateContent>
          </a:graphicData>
        </a:graphic>
      </p:graphicFrame>
      <p:graphicFrame>
        <p:nvGraphicFramePr>
          <p:cNvPr id="7" name="Object 6" descr="Delta Gº = – RTlnK"/>
          <p:cNvGraphicFramePr>
            <a:graphicFrameLocks noGrp="1" noChangeAspect="1"/>
          </p:cNvGraphicFramePr>
          <p:nvPr>
            <p:extLst>
              <p:ext uri="{D42A27DB-BD31-4B8C-83A1-F6EECF244321}">
                <p14:modId xmlns:p14="http://schemas.microsoft.com/office/powerpoint/2010/main" val="667777753"/>
              </p:ext>
            </p:extLst>
          </p:nvPr>
        </p:nvGraphicFramePr>
        <p:xfrm>
          <a:off x="3255838" y="4807317"/>
          <a:ext cx="2590015" cy="429963"/>
        </p:xfrm>
        <a:graphic>
          <a:graphicData uri="http://schemas.openxmlformats.org/presentationml/2006/ole">
            <mc:AlternateContent xmlns:mc="http://schemas.openxmlformats.org/markup-compatibility/2006">
              <mc:Choice xmlns:v="urn:schemas-microsoft-com:vml" Requires="v">
                <p:oleObj name="Equation" r:id="rId6" imgW="978120" imgH="155160" progId="Equation.3">
                  <p:embed/>
                </p:oleObj>
              </mc:Choice>
              <mc:Fallback>
                <p:oleObj name="Equation" r:id="rId6" imgW="978120" imgH="155160" progId="Equation.3">
                  <p:embed/>
                  <p:pic>
                    <p:nvPicPr>
                      <p:cNvPr id="0" name="Object 5"/>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55838" y="4807317"/>
                        <a:ext cx="2590015" cy="429963"/>
                      </a:xfrm>
                      <a:prstGeom prst="rect">
                        <a:avLst/>
                      </a:prstGeom>
                      <a:noFill/>
                      <a:ln>
                        <a:noFill/>
                      </a:ln>
                    </p:spPr>
                  </p:pic>
                </p:oleObj>
              </mc:Fallback>
            </mc:AlternateContent>
          </a:graphicData>
        </a:graphic>
      </p:graphicFrame>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145412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ΔG og jafnvægisfastinn</a:t>
            </a:r>
          </a:p>
        </p:txBody>
      </p:sp>
      <p:sp>
        <p:nvSpPr>
          <p:cNvPr id="3" name="Content Placeholder 2"/>
          <p:cNvSpPr>
            <a:spLocks noGrp="1"/>
          </p:cNvSpPr>
          <p:nvPr>
            <p:ph idx="1"/>
          </p:nvPr>
        </p:nvSpPr>
        <p:spPr/>
        <p:txBody>
          <a:bodyPr/>
          <a:lstStyle/>
          <a:p>
            <a:endParaRPr lang="en-US" dirty="0"/>
          </a:p>
          <a:p>
            <a:endParaRPr lang="en-US" dirty="0"/>
          </a:p>
          <a:p>
            <a:r>
              <a:rPr/>
              <a:t>Þetta samband milli ΔG° og K gildir fyrir alla jafnvægisfasta sem við höfum rætt í þessu námskeiði.</a:t>
            </a:r>
          </a:p>
          <a:p>
            <a:endParaRPr lang="en-US" dirty="0"/>
          </a:p>
          <a:p>
            <a:pPr marL="0" indent="0" algn="ctr">
              <a:buNone/>
            </a:pPr>
            <a:r>
              <a:rPr/>
              <a:t>Kc, Kp, Ka, Kb, Kw, Ksp, Kf, Kd</a:t>
            </a:r>
            <a:endParaRPr lang="en-US" dirty="0"/>
          </a:p>
          <a:p>
            <a:endParaRPr lang="en-US" sz="2000" dirty="0"/>
          </a:p>
          <a:p>
            <a:r>
              <a:rPr/>
              <a:t>Við getum nú tengt staðalfríorkubreytingu hvarfs við umfang hvarfsins.</a:t>
            </a:r>
          </a:p>
          <a:p>
            <a:endParaRPr lang="en-US" dirty="0"/>
          </a:p>
        </p:txBody>
      </p:sp>
      <p:sp>
        <p:nvSpPr>
          <p:cNvPr id="4" name="Content Placeholder 3"/>
          <p:cNvSpPr>
            <a:spLocks noGrp="1"/>
          </p:cNvSpPr>
          <p:nvPr>
            <p:ph idx="13"/>
          </p:nvPr>
        </p:nvSpPr>
        <p:spPr/>
        <p:txBody>
          <a:bodyPr/>
          <a:lstStyle/>
          <a:p>
            <a:endParaRPr lang="en-US"/>
          </a:p>
        </p:txBody>
      </p:sp>
      <p:graphicFrame>
        <p:nvGraphicFramePr>
          <p:cNvPr id="5" name="Object 4" descr="Delta Gº = – RTlnK"/>
          <p:cNvGraphicFramePr>
            <a:graphicFrameLocks noGrp="1" noChangeAspect="1"/>
          </p:cNvGraphicFramePr>
          <p:nvPr>
            <p:extLst>
              <p:ext uri="{D42A27DB-BD31-4B8C-83A1-F6EECF244321}">
                <p14:modId xmlns:p14="http://schemas.microsoft.com/office/powerpoint/2010/main" val="557524448"/>
              </p:ext>
            </p:extLst>
          </p:nvPr>
        </p:nvGraphicFramePr>
        <p:xfrm>
          <a:off x="3246634" y="1120804"/>
          <a:ext cx="2424702" cy="402907"/>
        </p:xfrm>
        <a:graphic>
          <a:graphicData uri="http://schemas.openxmlformats.org/presentationml/2006/ole">
            <mc:AlternateContent xmlns:mc="http://schemas.openxmlformats.org/markup-compatibility/2006">
              <mc:Choice xmlns:v="urn:schemas-microsoft-com:vml" Requires="v">
                <p:oleObj name="Equation" r:id="rId2" imgW="978120" imgH="155160" progId="Equation.3">
                  <p:embed/>
                </p:oleObj>
              </mc:Choice>
              <mc:Fallback>
                <p:oleObj name="Equation" r:id="rId2" imgW="978120" imgH="155160" progId="Equation.3">
                  <p:embed/>
                  <p:pic>
                    <p:nvPicPr>
                      <p:cNvPr id="0" name="Object 5"/>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6634" y="1120804"/>
                        <a:ext cx="2424702" cy="402907"/>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590076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Samlagning ΔG; Tengd efnahvörf</a:t>
            </a:r>
          </a:p>
        </p:txBody>
      </p:sp>
      <p:sp>
        <p:nvSpPr>
          <p:cNvPr id="3" name="Content Placeholder 2"/>
          <p:cNvSpPr>
            <a:spLocks noGrp="1"/>
          </p:cNvSpPr>
          <p:nvPr>
            <p:ph idx="1"/>
          </p:nvPr>
        </p:nvSpPr>
        <p:spPr/>
        <p:txBody>
          <a:bodyPr>
            <a:normAutofit/>
          </a:bodyPr>
          <a:lstStyle/>
          <a:p>
            <a:r>
              <a:rPr/>
              <a:t>Eins og gildir um vermi eru breytingar á fríorku efnahvarfa samleggjandi ef</a:t>
            </a:r>
          </a:p>
          <a:p>
            <a:endParaRPr lang="en-US" dirty="0"/>
          </a:p>
          <a:p>
            <a:pPr marL="0" indent="0">
              <a:buNone/>
            </a:pPr>
            <a:r>
              <a:rPr/>
              <a:t>Efnahvarf 3 = Efnahvarf 1 + Efnahvarf 2</a:t>
            </a:r>
          </a:p>
          <a:p>
            <a:pPr marL="0" indent="0">
              <a:buNone/>
            </a:pPr>
            <a:endParaRPr lang="en-US" dirty="0"/>
          </a:p>
          <a:p>
            <a:pPr marL="0" indent="0">
              <a:buNone/>
            </a:pPr>
            <a:r>
              <a:rPr/>
              <a:t>Þá er ΔG3 = ΔG1 + ΔG2</a:t>
            </a:r>
            <a:endParaRPr lang="en-US" dirty="0"/>
          </a:p>
          <a:p>
            <a:pPr lvl="1"/>
            <a:r>
              <a:rPr/>
              <a:t>Hafið einnig í huga að ef efnahvarfi er snúið við, þá snýst formerkið á ΔG einnig við.</a:t>
            </a:r>
          </a:p>
          <a:p>
            <a:pPr lvl="1"/>
            <a:r>
              <a:rPr/>
              <a:t>Ef efnahvarf er margfaldað með stuðlinum „n“, þá er ΔG einnig margfaldað með stuðlinum „n“.</a:t>
            </a:r>
          </a:p>
        </p:txBody>
      </p:sp>
      <p:sp>
        <p:nvSpPr>
          <p:cNvPr id="4" name="Content Placeholder 3"/>
          <p:cNvSpPr>
            <a:spLocks noGrp="1"/>
          </p:cNvSpPr>
          <p:nvPr>
            <p:ph idx="13"/>
          </p:nvPr>
        </p:nvSpPr>
        <p:spPr/>
        <p:txBody>
          <a:bodyPr/>
          <a:lstStyle/>
          <a:p>
            <a:endParaRPr lang="en-US"/>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647030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81263" y="365127"/>
            <a:ext cx="5715000" cy="424583"/>
          </a:xfrm>
        </p:spPr>
        <p:txBody>
          <a:bodyPr wrap="none">
            <a:normAutofit/>
          </a:bodyPr>
          <a:lstStyle/>
          <a:p>
            <a:r>
              <a:rPr sz="2300"/>
              <a:t>Mynd 16.14</a:t>
            </a:r>
          </a:p>
        </p:txBody>
      </p:sp>
      <p:sp>
        <p:nvSpPr>
          <p:cNvPr id="7" name="Figure Legend"/>
          <p:cNvSpPr>
            <a:spLocks noGrp="1"/>
          </p:cNvSpPr>
          <p:nvPr>
            <p:ph idx="13"/>
          </p:nvPr>
        </p:nvSpPr>
        <p:spPr>
          <a:xfrm>
            <a:off x="481263" y="5712431"/>
            <a:ext cx="8034087" cy="672874"/>
          </a:xfrm>
        </p:spPr>
        <p:txBody>
          <a:bodyPr wrap="square">
            <a:normAutofit/>
          </a:bodyPr>
          <a:lstStyle/>
          <a:p>
            <a:pPr>
              <a:spcBef>
                <a:spcPts val="0"/>
              </a:spcBef>
              <a:spcAft>
                <a:spcPts val="0"/>
              </a:spcAft>
            </a:pPr>
            <a:r>
              <a:rPr sz="1400"/>
              <a:t>Þessi línurit sýna fríorku sem fall af framvindu efnahvarfs fyrir kerfi þar sem staðalfríorkubreytingar eru (a) neikvæðar, (b) jákvæðar og (c) núll. Kerfi sem eru ekki í jafnvægi munu ganga sjálfgengt í þá átt sem nauðsynleg er til að lágmarka fríorku og koma á jafnvægi.</a:t>
            </a:r>
          </a:p>
        </p:txBody>
      </p:sp>
      <p:pic>
        <p:nvPicPr>
          <p:cNvPr id="13315" name="Picture 2" descr="slide_0064_img_002.png"/>
          <p:cNvPicPr>
            <a:picLocks noChangeAspect="1"/>
          </p:cNvPicPr>
          <p:nvPr/>
        </p:nvPicPr>
        <p:blipFill>
          <a:blip r:embed="rId4"/>
          <a:srcRect/>
          <a:stretch>
            <a:fillRect/>
          </a:stretch>
        </p:blipFill>
        <p:spPr>
          <a:xfrm>
            <a:off x="2168290" y="883577"/>
            <a:ext cx="4728807" cy="4736386"/>
          </a:xfrm>
          <a:prstGeom prst="rect">
            <a:avLst/>
          </a:prstGeom>
        </p:spPr>
      </p:pic>
      <p:sp>
        <p:nvSpPr>
          <p:cNvPr id="13316" name="Rectangle 13315"/>
          <p:cNvSpPr/>
          <p:nvPr/>
        </p:nvSpPr>
        <p:spPr>
          <a:xfrm>
            <a:off x="2164080" y="960120"/>
            <a:ext cx="701040" cy="16764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17" name="TextBox 13316"/>
          <p:cNvSpPr txBox="1"/>
          <p:nvPr/>
        </p:nvSpPr>
        <p:spPr>
          <a:xfrm>
            <a:off x="2164080" y="960120"/>
            <a:ext cx="701040" cy="167640"/>
          </a:xfrm>
          <a:prstGeom prst="rect">
            <a:avLst/>
          </a:prstGeom>
          <a:noFill/>
          <a:ln>
            <a:noFill/>
          </a:ln>
        </p:spPr>
        <p:txBody>
          <a:bodyPr wrap="none" lIns="0" rIns="0" tIns="0" bIns="0">
            <a:spAutoFit/>
          </a:bodyPr>
          <a:lstStyle/>
          <a:p>
            <a:pPr algn="l"/>
            <a:r>
              <a:rPr sz="900">
                <a:solidFill>
                  <a:srgbClr val="000000"/>
                </a:solidFill>
                <a:latin typeface="Arial"/>
              </a:rPr>
              <a:t>G° (hvarfefni)</a:t>
            </a:r>
          </a:p>
        </p:txBody>
      </p:sp>
      <p:sp>
        <p:nvSpPr>
          <p:cNvPr id="13318" name="Rectangle 13317"/>
          <p:cNvSpPr/>
          <p:nvPr/>
        </p:nvSpPr>
        <p:spPr>
          <a:xfrm>
            <a:off x="3718560" y="1805939"/>
            <a:ext cx="701040" cy="16764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19" name="TextBox 13318"/>
          <p:cNvSpPr txBox="1"/>
          <p:nvPr/>
        </p:nvSpPr>
        <p:spPr>
          <a:xfrm>
            <a:off x="3718560" y="1805939"/>
            <a:ext cx="701040" cy="167640"/>
          </a:xfrm>
          <a:prstGeom prst="rect">
            <a:avLst/>
          </a:prstGeom>
          <a:noFill/>
          <a:ln>
            <a:noFill/>
          </a:ln>
        </p:spPr>
        <p:txBody>
          <a:bodyPr wrap="none" lIns="0" rIns="0" tIns="0" bIns="0">
            <a:spAutoFit/>
          </a:bodyPr>
          <a:lstStyle/>
          <a:p>
            <a:pPr algn="l"/>
            <a:r>
              <a:rPr sz="900">
                <a:solidFill>
                  <a:srgbClr val="000000"/>
                </a:solidFill>
                <a:latin typeface="Arial"/>
              </a:rPr>
              <a:t>G° (myndefni)</a:t>
            </a:r>
          </a:p>
        </p:txBody>
      </p:sp>
      <p:sp>
        <p:nvSpPr>
          <p:cNvPr id="13320" name="Rectangle 13319"/>
          <p:cNvSpPr/>
          <p:nvPr/>
        </p:nvSpPr>
        <p:spPr>
          <a:xfrm>
            <a:off x="2316480" y="2796540"/>
            <a:ext cx="670560" cy="1828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21" name="TextBox 13320"/>
          <p:cNvSpPr txBox="1"/>
          <p:nvPr/>
        </p:nvSpPr>
        <p:spPr>
          <a:xfrm>
            <a:off x="2316480" y="2796540"/>
            <a:ext cx="670560" cy="182880"/>
          </a:xfrm>
          <a:prstGeom prst="rect">
            <a:avLst/>
          </a:prstGeom>
          <a:noFill/>
          <a:ln>
            <a:noFill/>
          </a:ln>
        </p:spPr>
        <p:txBody>
          <a:bodyPr wrap="none" lIns="0" rIns="0" tIns="0" bIns="0">
            <a:spAutoFit/>
          </a:bodyPr>
          <a:lstStyle/>
          <a:p>
            <a:pPr algn="l"/>
            <a:r>
              <a:rPr sz="900">
                <a:solidFill>
                  <a:srgbClr val="000000"/>
                </a:solidFill>
                <a:latin typeface="Arial"/>
              </a:rPr>
              <a:t>Hvarfefni</a:t>
            </a:r>
          </a:p>
        </p:txBody>
      </p:sp>
      <p:sp>
        <p:nvSpPr>
          <p:cNvPr id="13322" name="Rectangle 13321"/>
          <p:cNvSpPr/>
          <p:nvPr/>
        </p:nvSpPr>
        <p:spPr>
          <a:xfrm>
            <a:off x="3924299" y="2796540"/>
            <a:ext cx="624840" cy="1828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23" name="TextBox 13322"/>
          <p:cNvSpPr txBox="1"/>
          <p:nvPr/>
        </p:nvSpPr>
        <p:spPr>
          <a:xfrm>
            <a:off x="3924299" y="2796540"/>
            <a:ext cx="624840" cy="182880"/>
          </a:xfrm>
          <a:prstGeom prst="rect">
            <a:avLst/>
          </a:prstGeom>
          <a:noFill/>
          <a:ln>
            <a:noFill/>
          </a:ln>
        </p:spPr>
        <p:txBody>
          <a:bodyPr wrap="none" lIns="0" rIns="0" tIns="0" bIns="0">
            <a:spAutoFit/>
          </a:bodyPr>
          <a:lstStyle/>
          <a:p>
            <a:pPr algn="l"/>
            <a:r>
              <a:rPr sz="900">
                <a:solidFill>
                  <a:srgbClr val="000000"/>
                </a:solidFill>
                <a:latin typeface="Arial"/>
              </a:rPr>
              <a:t>Myndefni</a:t>
            </a:r>
          </a:p>
        </p:txBody>
      </p:sp>
      <p:sp>
        <p:nvSpPr>
          <p:cNvPr id="13324" name="Rectangle 13323"/>
          <p:cNvSpPr/>
          <p:nvPr/>
        </p:nvSpPr>
        <p:spPr>
          <a:xfrm>
            <a:off x="2895600" y="2971800"/>
            <a:ext cx="1143000" cy="190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25" name="TextBox 13324"/>
          <p:cNvSpPr txBox="1"/>
          <p:nvPr/>
        </p:nvSpPr>
        <p:spPr>
          <a:xfrm>
            <a:off x="2895600" y="2971800"/>
            <a:ext cx="1143000" cy="190500"/>
          </a:xfrm>
          <a:prstGeom prst="rect">
            <a:avLst/>
          </a:prstGeom>
          <a:noFill/>
          <a:ln>
            <a:noFill/>
          </a:ln>
        </p:spPr>
        <p:txBody>
          <a:bodyPr wrap="none" lIns="0" rIns="0" tIns="0" bIns="0">
            <a:spAutoFit/>
          </a:bodyPr>
          <a:lstStyle/>
          <a:p>
            <a:pPr algn="l"/>
            <a:r>
              <a:rPr sz="900">
                <a:solidFill>
                  <a:srgbClr val="000000"/>
                </a:solidFill>
                <a:latin typeface="Arial"/>
              </a:rPr>
              <a:t>Framvinda efnahvarfs</a:t>
            </a:r>
          </a:p>
        </p:txBody>
      </p:sp>
      <p:sp>
        <p:nvSpPr>
          <p:cNvPr id="13326" name="Rectangle 13325"/>
          <p:cNvSpPr/>
          <p:nvPr/>
        </p:nvSpPr>
        <p:spPr>
          <a:xfrm>
            <a:off x="2133600" y="1356360"/>
            <a:ext cx="198120" cy="123444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27" name="TextBox 13326"/>
          <p:cNvSpPr txBox="1"/>
          <p:nvPr/>
        </p:nvSpPr>
        <p:spPr>
          <a:xfrm rot="16200000">
            <a:off x="1981200" y="1447800"/>
            <a:ext cx="1143000" cy="182880"/>
          </a:xfrm>
          <a:prstGeom prst="rect">
            <a:avLst/>
          </a:prstGeom>
          <a:noFill/>
          <a:ln>
            <a:noFill/>
          </a:ln>
        </p:spPr>
        <p:txBody>
          <a:bodyPr wrap="none" lIns="0" rIns="0" tIns="0" bIns="0">
            <a:spAutoFit/>
          </a:bodyPr>
          <a:lstStyle/>
          <a:p>
            <a:pPr algn="l"/>
            <a:r>
              <a:rPr sz="900">
                <a:solidFill>
                  <a:srgbClr val="000000"/>
                </a:solidFill>
                <a:latin typeface="Arial"/>
              </a:rPr>
              <a:t>Gibbs-fríorka (G)</a:t>
            </a:r>
          </a:p>
        </p:txBody>
      </p:sp>
      <p:sp>
        <p:nvSpPr>
          <p:cNvPr id="13328" name="Rectangle 13327"/>
          <p:cNvSpPr/>
          <p:nvPr/>
        </p:nvSpPr>
        <p:spPr>
          <a:xfrm>
            <a:off x="4648200" y="1356360"/>
            <a:ext cx="198120" cy="123444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29" name="TextBox 13328"/>
          <p:cNvSpPr txBox="1"/>
          <p:nvPr/>
        </p:nvSpPr>
        <p:spPr>
          <a:xfrm rot="16200000">
            <a:off x="4495800" y="1447800"/>
            <a:ext cx="1143000" cy="182880"/>
          </a:xfrm>
          <a:prstGeom prst="rect">
            <a:avLst/>
          </a:prstGeom>
          <a:noFill/>
          <a:ln>
            <a:noFill/>
          </a:ln>
        </p:spPr>
        <p:txBody>
          <a:bodyPr wrap="none" lIns="0" rIns="0" tIns="0" bIns="0">
            <a:spAutoFit/>
          </a:bodyPr>
          <a:lstStyle/>
          <a:p>
            <a:pPr algn="l"/>
            <a:r>
              <a:rPr sz="900">
                <a:solidFill>
                  <a:srgbClr val="000000"/>
                </a:solidFill>
                <a:latin typeface="Arial"/>
              </a:rPr>
              <a:t>Gibbs-fríorka (G)</a:t>
            </a:r>
          </a:p>
        </p:txBody>
      </p:sp>
      <p:sp>
        <p:nvSpPr>
          <p:cNvPr id="13330" name="Rectangle 13329"/>
          <p:cNvSpPr/>
          <p:nvPr/>
        </p:nvSpPr>
        <p:spPr>
          <a:xfrm>
            <a:off x="2354580" y="3520440"/>
            <a:ext cx="746760" cy="16764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31" name="TextBox 13330"/>
          <p:cNvSpPr txBox="1"/>
          <p:nvPr/>
        </p:nvSpPr>
        <p:spPr>
          <a:xfrm>
            <a:off x="2354580" y="3520440"/>
            <a:ext cx="746760" cy="167640"/>
          </a:xfrm>
          <a:prstGeom prst="rect">
            <a:avLst/>
          </a:prstGeom>
          <a:noFill/>
          <a:ln>
            <a:noFill/>
          </a:ln>
        </p:spPr>
        <p:txBody>
          <a:bodyPr wrap="none" lIns="0" rIns="0" tIns="0" bIns="0">
            <a:spAutoFit/>
          </a:bodyPr>
          <a:lstStyle/>
          <a:p>
            <a:pPr algn="l"/>
            <a:r>
              <a:rPr sz="900">
                <a:solidFill>
                  <a:srgbClr val="000000"/>
                </a:solidFill>
                <a:latin typeface="Arial"/>
              </a:rPr>
              <a:t>G° (hvarfefni)</a:t>
            </a:r>
          </a:p>
        </p:txBody>
      </p:sp>
      <p:sp>
        <p:nvSpPr>
          <p:cNvPr id="13332" name="Rectangle 13331"/>
          <p:cNvSpPr/>
          <p:nvPr/>
        </p:nvSpPr>
        <p:spPr>
          <a:xfrm>
            <a:off x="3726179" y="3520440"/>
            <a:ext cx="746760" cy="16764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33" name="TextBox 13332"/>
          <p:cNvSpPr txBox="1"/>
          <p:nvPr/>
        </p:nvSpPr>
        <p:spPr>
          <a:xfrm>
            <a:off x="3726179" y="3520440"/>
            <a:ext cx="746760" cy="167640"/>
          </a:xfrm>
          <a:prstGeom prst="rect">
            <a:avLst/>
          </a:prstGeom>
          <a:noFill/>
          <a:ln>
            <a:noFill/>
          </a:ln>
        </p:spPr>
        <p:txBody>
          <a:bodyPr wrap="none" lIns="0" rIns="0" tIns="0" bIns="0">
            <a:spAutoFit/>
          </a:bodyPr>
          <a:lstStyle/>
          <a:p>
            <a:pPr algn="l"/>
            <a:r>
              <a:rPr sz="900">
                <a:solidFill>
                  <a:srgbClr val="000000"/>
                </a:solidFill>
                <a:latin typeface="Arial"/>
              </a:rPr>
              <a:t>G° (myndefni)</a:t>
            </a:r>
          </a:p>
        </p:txBody>
      </p:sp>
      <p:sp>
        <p:nvSpPr>
          <p:cNvPr id="13334" name="Rectangle 13333"/>
          <p:cNvSpPr/>
          <p:nvPr/>
        </p:nvSpPr>
        <p:spPr>
          <a:xfrm>
            <a:off x="2316480" y="5173980"/>
            <a:ext cx="670560" cy="1828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35" name="TextBox 13334"/>
          <p:cNvSpPr txBox="1"/>
          <p:nvPr/>
        </p:nvSpPr>
        <p:spPr>
          <a:xfrm>
            <a:off x="2316480" y="5173980"/>
            <a:ext cx="670560" cy="182880"/>
          </a:xfrm>
          <a:prstGeom prst="rect">
            <a:avLst/>
          </a:prstGeom>
          <a:noFill/>
          <a:ln>
            <a:noFill/>
          </a:ln>
        </p:spPr>
        <p:txBody>
          <a:bodyPr wrap="none" lIns="0" rIns="0" tIns="0" bIns="0">
            <a:spAutoFit/>
          </a:bodyPr>
          <a:lstStyle/>
          <a:p>
            <a:pPr algn="l"/>
            <a:r>
              <a:rPr sz="900">
                <a:solidFill>
                  <a:srgbClr val="000000"/>
                </a:solidFill>
                <a:latin typeface="Arial"/>
              </a:rPr>
              <a:t>Hvarfefni</a:t>
            </a:r>
          </a:p>
        </p:txBody>
      </p:sp>
      <p:sp>
        <p:nvSpPr>
          <p:cNvPr id="13336" name="Rectangle 13335"/>
          <p:cNvSpPr/>
          <p:nvPr/>
        </p:nvSpPr>
        <p:spPr>
          <a:xfrm>
            <a:off x="3924299" y="5173980"/>
            <a:ext cx="624840" cy="1828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37" name="TextBox 13336"/>
          <p:cNvSpPr txBox="1"/>
          <p:nvPr/>
        </p:nvSpPr>
        <p:spPr>
          <a:xfrm>
            <a:off x="3924299" y="5173980"/>
            <a:ext cx="624840" cy="182880"/>
          </a:xfrm>
          <a:prstGeom prst="rect">
            <a:avLst/>
          </a:prstGeom>
          <a:noFill/>
          <a:ln>
            <a:noFill/>
          </a:ln>
        </p:spPr>
        <p:txBody>
          <a:bodyPr wrap="none" lIns="0" rIns="0" tIns="0" bIns="0">
            <a:spAutoFit/>
          </a:bodyPr>
          <a:lstStyle/>
          <a:p>
            <a:pPr algn="l"/>
            <a:r>
              <a:rPr sz="900">
                <a:solidFill>
                  <a:srgbClr val="000000"/>
                </a:solidFill>
                <a:latin typeface="Arial"/>
              </a:rPr>
              <a:t>Myndefni</a:t>
            </a:r>
          </a:p>
        </p:txBody>
      </p:sp>
      <p:sp>
        <p:nvSpPr>
          <p:cNvPr id="13338" name="Rectangle 13337"/>
          <p:cNvSpPr/>
          <p:nvPr/>
        </p:nvSpPr>
        <p:spPr>
          <a:xfrm>
            <a:off x="2895600" y="5364480"/>
            <a:ext cx="1143000" cy="190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39" name="TextBox 13338"/>
          <p:cNvSpPr txBox="1"/>
          <p:nvPr/>
        </p:nvSpPr>
        <p:spPr>
          <a:xfrm>
            <a:off x="2895600" y="5364480"/>
            <a:ext cx="1143000" cy="190500"/>
          </a:xfrm>
          <a:prstGeom prst="rect">
            <a:avLst/>
          </a:prstGeom>
          <a:noFill/>
          <a:ln>
            <a:noFill/>
          </a:ln>
        </p:spPr>
        <p:txBody>
          <a:bodyPr wrap="none" lIns="0" rIns="0" tIns="0" bIns="0">
            <a:spAutoFit/>
          </a:bodyPr>
          <a:lstStyle/>
          <a:p>
            <a:pPr algn="l"/>
            <a:r>
              <a:rPr sz="900">
                <a:solidFill>
                  <a:srgbClr val="000000"/>
                </a:solidFill>
                <a:latin typeface="Arial"/>
              </a:rPr>
              <a:t>Framvinda efnahvarfs</a:t>
            </a:r>
          </a:p>
        </p:txBody>
      </p:sp>
      <p:sp>
        <p:nvSpPr>
          <p:cNvPr id="13340" name="Rectangle 13339"/>
          <p:cNvSpPr/>
          <p:nvPr/>
        </p:nvSpPr>
        <p:spPr>
          <a:xfrm>
            <a:off x="2133600" y="3855719"/>
            <a:ext cx="198120" cy="123444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41" name="TextBox 13340"/>
          <p:cNvSpPr txBox="1"/>
          <p:nvPr/>
        </p:nvSpPr>
        <p:spPr>
          <a:xfrm rot="16200000">
            <a:off x="1981200" y="3947160"/>
            <a:ext cx="1143000" cy="182880"/>
          </a:xfrm>
          <a:prstGeom prst="rect">
            <a:avLst/>
          </a:prstGeom>
          <a:noFill/>
          <a:ln>
            <a:noFill/>
          </a:ln>
        </p:spPr>
        <p:txBody>
          <a:bodyPr wrap="none" lIns="0" rIns="0" tIns="0" bIns="0">
            <a:spAutoFit/>
          </a:bodyPr>
          <a:lstStyle/>
          <a:p>
            <a:pPr algn="l"/>
            <a:r>
              <a:rPr sz="900">
                <a:solidFill>
                  <a:srgbClr val="000000"/>
                </a:solidFill>
                <a:latin typeface="Arial"/>
              </a:rPr>
              <a:t>Gibbs-fríorka (G)</a:t>
            </a:r>
          </a:p>
        </p:txBody>
      </p:sp>
      <p:sp>
        <p:nvSpPr>
          <p:cNvPr id="1334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4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34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556829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off x="457199" y="365127"/>
            <a:ext cx="5715000" cy="424583"/>
          </a:xfrm>
        </p:spPr>
        <p:txBody>
          <a:bodyPr wrap="none">
            <a:normAutofit/>
          </a:bodyPr>
          <a:lstStyle/>
          <a:p>
            <a:r>
              <a:rPr sz="2300"/>
              <a:t>Æfing 55</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is Lewis structure shows a six-sided ring structure composed of a methyl group single bonded to a carbon, which is double bonded to an oxygen atom in an upward position and single bonded to an oxygen atom in a downward position. The lower oxygen is single bonded to a hydrogen, which is connected by a dotted line to an oxygen that is double bonded to a carbon in an upward position. This carbon is single bonded to a methyl group to its right and to an oxygen in the upward position that is single bonded to a hydrogen that is connected by a dotted line to the double bonded oxygen on the left."/>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57199" y="2059928"/>
            <a:ext cx="8062913" cy="1624987"/>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186977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a:noAutofit/>
          </a:bodyPr>
          <a:lstStyle/>
          <a:p>
            <a:pPr marL="0" indent="0">
              <a:buNone/>
            </a:pPr>
            <a:r>
              <a:rPr/>
              <a:t>Þetta OpenStax viðbótarefni er © Rice University samkvæmt CC-BY 4.0 alþjóðlegu leyfi; það má afrita eða breyta því en geta verður OpenStax og Rice University sem uppruna og taka verður fram allar breytingar.</a:t>
            </a:r>
          </a:p>
          <a:p>
            <a:endParaRPr lang="en-US" sz="1600" dirty="0"/>
          </a:p>
        </p:txBody>
      </p:sp>
      <p:sp>
        <p:nvSpPr>
          <p:cNvPr id="2" name="Title 1">
            <a:extLst>
              <a:ext uri="{FF2B5EF4-FFF2-40B4-BE49-F238E27FC236}">
                <a16:creationId xmlns:a16="http://schemas.microsoft.com/office/drawing/2014/main" id="{4305B2E7-E2D5-ED0D-E69E-A4F5DC4553C2}"/>
              </a:ext>
            </a:extLst>
          </p:cNvPr>
          <p:cNvSpPr>
            <a:spLocks noGrp="1"/>
          </p:cNvSpPr>
          <p:nvPr>
            <p:ph type="title"/>
          </p:nvPr>
        </p:nvSpPr>
        <p:spPr/>
        <p:txBody>
          <a:bodyPr wrap="square">
            <a:normAutofit/>
          </a:bodyPr>
          <a:lstStyle/>
          <a:p>
            <a:pPr>
              <a:spcBef>
                <a:spcPts val="0"/>
              </a:spcBef>
              <a:spcAft>
                <a:spcPts val="0"/>
              </a:spcAft>
            </a:pPr>
            <a:r>
              <a:rPr/>
              <a:t>Leyfi</a:t>
            </a:r>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00958100"/>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4489</TotalTime>
  <Words>3195</Words>
  <Application>Microsoft Macintosh PowerPoint</Application>
  <PresentationFormat>On-screen Show (4:3)</PresentationFormat>
  <Paragraphs>424</Paragraphs>
  <Slides>66</Slides>
  <Notes>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73" baseType="lpstr">
      <vt:lpstr>Arial</vt:lpstr>
      <vt:lpstr>Calibri</vt:lpstr>
      <vt:lpstr>Calibri Light</vt:lpstr>
      <vt:lpstr>Symbol</vt:lpstr>
      <vt:lpstr>Times New Roman</vt:lpstr>
      <vt:lpstr>Office Theme</vt:lpstr>
      <vt:lpstr>Equation</vt:lpstr>
      <vt:lpstr>Cover slide</vt:lpstr>
      <vt:lpstr>Chapter Outline</vt:lpstr>
      <vt:lpstr>Figure 16.1</vt:lpstr>
      <vt:lpstr>Learning Objectives</vt:lpstr>
      <vt:lpstr>Spontaneous Process</vt:lpstr>
      <vt:lpstr>Spontaneous Process</vt:lpstr>
      <vt:lpstr>Spontaneity</vt:lpstr>
      <vt:lpstr>Figure 16.2</vt:lpstr>
      <vt:lpstr>Figure 16.3</vt:lpstr>
      <vt:lpstr>Spontaneity</vt:lpstr>
      <vt:lpstr>Energy and Spontaneity</vt:lpstr>
      <vt:lpstr>Exceptions</vt:lpstr>
      <vt:lpstr>Dispersal of Matter</vt:lpstr>
      <vt:lpstr>Figure 16.4</vt:lpstr>
      <vt:lpstr>Dispersal of Energy</vt:lpstr>
      <vt:lpstr>Figure 16.5</vt:lpstr>
      <vt:lpstr>Figure 16.6</vt:lpstr>
      <vt:lpstr>Some Other Factor</vt:lpstr>
      <vt:lpstr>Learning Objectives</vt:lpstr>
      <vt:lpstr>Entropy</vt:lpstr>
      <vt:lpstr>Figure 16.7</vt:lpstr>
      <vt:lpstr>Entropy and Microstates</vt:lpstr>
      <vt:lpstr>Entropy and Microstates</vt:lpstr>
      <vt:lpstr>Figure 16.8</vt:lpstr>
      <vt:lpstr>Entropy and Microstates</vt:lpstr>
      <vt:lpstr>Entropy and Microstates</vt:lpstr>
      <vt:lpstr>Entropy and Microstates</vt:lpstr>
      <vt:lpstr>Entropy Changes</vt:lpstr>
      <vt:lpstr>Factors That Influence Entropy</vt:lpstr>
      <vt:lpstr>Figure 16.9</vt:lpstr>
      <vt:lpstr>Example 16.2</vt:lpstr>
      <vt:lpstr>Figure 16.10</vt:lpstr>
      <vt:lpstr>Entropy vs. Temperature</vt:lpstr>
      <vt:lpstr>Figure 16.11</vt:lpstr>
      <vt:lpstr>Factors that Influence Entropy</vt:lpstr>
      <vt:lpstr>Learning Objectives</vt:lpstr>
      <vt:lpstr>The Second and Third Laws of Thermodynamics</vt:lpstr>
      <vt:lpstr>Change in Entropy of the Surroundings, ΔSsurr</vt:lpstr>
      <vt:lpstr>The Second Law of Thermodynamics</vt:lpstr>
      <vt:lpstr>The Second Law of Thermodynamics</vt:lpstr>
      <vt:lpstr>The Third Law of Thermodynamics</vt:lpstr>
      <vt:lpstr>Standard Entropies</vt:lpstr>
      <vt:lpstr>Table 16.2 </vt:lpstr>
      <vt:lpstr>ΔS° for Reactions</vt:lpstr>
      <vt:lpstr>Learning Objectives</vt:lpstr>
      <vt:lpstr>Free Energy, G</vt:lpstr>
      <vt:lpstr>Gibbs Free Energy Change, ΔG </vt:lpstr>
      <vt:lpstr>Gibbs Free Energy Change, ΔI </vt:lpstr>
      <vt:lpstr>ΔG and Spontaneity </vt:lpstr>
      <vt:lpstr>Relationship among ΔG, ΔH, and ΔS</vt:lpstr>
      <vt:lpstr>ΔG = ΔH – TΔS</vt:lpstr>
      <vt:lpstr>Figure 16.12</vt:lpstr>
      <vt:lpstr>Figure 16.13</vt:lpstr>
      <vt:lpstr>Direction of Spontaneity Change</vt:lpstr>
      <vt:lpstr>The Standard Free Energy Change, ΔG°</vt:lpstr>
      <vt:lpstr>Standard Free Energy of Formation, ∆G°f</vt:lpstr>
      <vt:lpstr>∆G°f Values Can Be Used to Calculate ΔG° </vt:lpstr>
      <vt:lpstr>∆G°f Values Can Be Used to Calculate ΔG° </vt:lpstr>
      <vt:lpstr>Pressure and Concentration Effects</vt:lpstr>
      <vt:lpstr>ΔG and the Equilibrium Constant</vt:lpstr>
      <vt:lpstr>ΔG and the Equilibrium Constant</vt:lpstr>
      <vt:lpstr>ΔG and the Equilibrium Constant</vt:lpstr>
      <vt:lpstr>Additivity of ΔG; Coupled Reactions</vt:lpstr>
      <vt:lpstr>Figure 16.14</vt:lpstr>
      <vt:lpstr>Exercise 55</vt:lpstr>
      <vt:lpstr>License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16 - Thermodynamics</dc:title>
  <dc:creator>Spuddy McSpare</dc:creator>
  <cp:lastModifiedBy>Ryan Stickney</cp:lastModifiedBy>
  <cp:revision>108</cp:revision>
  <dcterms:created xsi:type="dcterms:W3CDTF">2012-06-04T02:13:36Z</dcterms:created>
  <dcterms:modified xsi:type="dcterms:W3CDTF">2025-12-22T04:08:17Z</dcterms:modified>
</cp:coreProperties>
</file>