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98"/>
  </p:notesMasterIdLst>
  <p:handoutMasterIdLst>
    <p:handoutMasterId r:id="rId99"/>
  </p:handoutMasterIdLst>
  <p:sldIdLst>
    <p:sldId id="256" r:id="rId2"/>
    <p:sldId id="304" r:id="rId3"/>
    <p:sldId id="279" r:id="rId4"/>
    <p:sldId id="382" r:id="rId5"/>
    <p:sldId id="280" r:id="rId6"/>
    <p:sldId id="381" r:id="rId7"/>
    <p:sldId id="289" r:id="rId8"/>
    <p:sldId id="307" r:id="rId9"/>
    <p:sldId id="308" r:id="rId10"/>
    <p:sldId id="288" r:id="rId11"/>
    <p:sldId id="287" r:id="rId12"/>
    <p:sldId id="309" r:id="rId13"/>
    <p:sldId id="286" r:id="rId14"/>
    <p:sldId id="310" r:id="rId15"/>
    <p:sldId id="285" r:id="rId16"/>
    <p:sldId id="311" r:id="rId17"/>
    <p:sldId id="312" r:id="rId18"/>
    <p:sldId id="313" r:id="rId19"/>
    <p:sldId id="314" r:id="rId20"/>
    <p:sldId id="283" r:id="rId21"/>
    <p:sldId id="315" r:id="rId22"/>
    <p:sldId id="316" r:id="rId23"/>
    <p:sldId id="317" r:id="rId24"/>
    <p:sldId id="282" r:id="rId25"/>
    <p:sldId id="281" r:id="rId26"/>
    <p:sldId id="321" r:id="rId27"/>
    <p:sldId id="318" r:id="rId28"/>
    <p:sldId id="319" r:id="rId29"/>
    <p:sldId id="320" r:id="rId30"/>
    <p:sldId id="290" r:id="rId31"/>
    <p:sldId id="322" r:id="rId32"/>
    <p:sldId id="291" r:id="rId33"/>
    <p:sldId id="277" r:id="rId34"/>
    <p:sldId id="323" r:id="rId35"/>
    <p:sldId id="324" r:id="rId36"/>
    <p:sldId id="295" r:id="rId37"/>
    <p:sldId id="325" r:id="rId38"/>
    <p:sldId id="326" r:id="rId39"/>
    <p:sldId id="327" r:id="rId40"/>
    <p:sldId id="328" r:id="rId41"/>
    <p:sldId id="329" r:id="rId42"/>
    <p:sldId id="330" r:id="rId43"/>
    <p:sldId id="331" r:id="rId44"/>
    <p:sldId id="332" r:id="rId45"/>
    <p:sldId id="333" r:id="rId46"/>
    <p:sldId id="334" r:id="rId47"/>
    <p:sldId id="335" r:id="rId48"/>
    <p:sldId id="292" r:id="rId49"/>
    <p:sldId id="297" r:id="rId50"/>
    <p:sldId id="340" r:id="rId51"/>
    <p:sldId id="296" r:id="rId52"/>
    <p:sldId id="341" r:id="rId53"/>
    <p:sldId id="298" r:id="rId54"/>
    <p:sldId id="342" r:id="rId55"/>
    <p:sldId id="366" r:id="rId56"/>
    <p:sldId id="343" r:id="rId57"/>
    <p:sldId id="344" r:id="rId58"/>
    <p:sldId id="293" r:id="rId59"/>
    <p:sldId id="345" r:id="rId60"/>
    <p:sldId id="346" r:id="rId61"/>
    <p:sldId id="347" r:id="rId62"/>
    <p:sldId id="294" r:id="rId63"/>
    <p:sldId id="348" r:id="rId64"/>
    <p:sldId id="349" r:id="rId65"/>
    <p:sldId id="350" r:id="rId66"/>
    <p:sldId id="351" r:id="rId67"/>
    <p:sldId id="352" r:id="rId68"/>
    <p:sldId id="353" r:id="rId69"/>
    <p:sldId id="354" r:id="rId70"/>
    <p:sldId id="355" r:id="rId71"/>
    <p:sldId id="356" r:id="rId72"/>
    <p:sldId id="357" r:id="rId73"/>
    <p:sldId id="358" r:id="rId74"/>
    <p:sldId id="359" r:id="rId75"/>
    <p:sldId id="360" r:id="rId76"/>
    <p:sldId id="361" r:id="rId77"/>
    <p:sldId id="362" r:id="rId78"/>
    <p:sldId id="363" r:id="rId79"/>
    <p:sldId id="364" r:id="rId80"/>
    <p:sldId id="299" r:id="rId81"/>
    <p:sldId id="367" r:id="rId82"/>
    <p:sldId id="368" r:id="rId83"/>
    <p:sldId id="302" r:id="rId84"/>
    <p:sldId id="303" r:id="rId85"/>
    <p:sldId id="369" r:id="rId86"/>
    <p:sldId id="370" r:id="rId87"/>
    <p:sldId id="371" r:id="rId88"/>
    <p:sldId id="372" r:id="rId89"/>
    <p:sldId id="373" r:id="rId90"/>
    <p:sldId id="374" r:id="rId91"/>
    <p:sldId id="375" r:id="rId92"/>
    <p:sldId id="301" r:id="rId93"/>
    <p:sldId id="377" r:id="rId94"/>
    <p:sldId id="378" r:id="rId95"/>
    <p:sldId id="379" r:id="rId96"/>
    <p:sldId id="380"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2A510"/>
    <a:srgbClr val="212F62"/>
    <a:srgbClr val="E5D419"/>
    <a:srgbClr val="6CB255"/>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24" autoAdjust="0"/>
    <p:restoredTop sz="94558" autoAdjust="0"/>
  </p:normalViewPr>
  <p:slideViewPr>
    <p:cSldViewPr snapToGrid="0" snapToObjects="1">
      <p:cViewPr varScale="1">
        <p:scale>
          <a:sx n="121" d="100"/>
          <a:sy n="121" d="100"/>
        </p:scale>
        <p:origin x="904" y="168"/>
      </p:cViewPr>
      <p:guideLst>
        <p:guide orient="horz" pos="2160"/>
        <p:guide pos="2880"/>
      </p:guideLst>
    </p:cSldViewPr>
  </p:slideViewPr>
  <p:outlineViewPr>
    <p:cViewPr>
      <p:scale>
        <a:sx n="33" d="100"/>
        <a:sy n="33" d="100"/>
      </p:scale>
      <p:origin x="0" y="-1051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notesMaster" Target="notesMasters/notesMaster1.xml"/><Relationship Id="rId99" Type="http://schemas.openxmlformats.org/officeDocument/2006/relationships/handoutMaster" Target="handoutMasters/handoutMaster1.xml"/><Relationship Id="rId100" Type="http://schemas.openxmlformats.org/officeDocument/2006/relationships/commentAuthors" Target="commentAuthors.xml"/><Relationship Id="rId101" Type="http://schemas.openxmlformats.org/officeDocument/2006/relationships/presProps" Target="presProps.xml"/><Relationship Id="rId102" Type="http://schemas.openxmlformats.org/officeDocument/2006/relationships/viewProps" Target="viewProps.xml"/><Relationship Id="rId103" Type="http://schemas.openxmlformats.org/officeDocument/2006/relationships/theme" Target="theme/theme1.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12/19/25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B6BCA-1AD8-4A78-9609-EB0A0A0218A0}" type="datetimeFigureOut">
              <a:rPr lang="en-US" smtClean="0"/>
              <a:t>12/19/25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F34F92-881C-421F-8A3D-161E4B171BCC}" type="slidenum">
              <a:rPr lang="en-US" smtClean="0"/>
              <a:t>‹#›</a:t>
            </a:fld>
            <a:endParaRPr lang="en-US"/>
          </a:p>
        </p:txBody>
      </p:sp>
    </p:spTree>
    <p:extLst>
      <p:ext uri="{BB962C8B-B14F-4D97-AF65-F5344CB8AC3E}">
        <p14:creationId xmlns:p14="http://schemas.microsoft.com/office/powerpoint/2010/main" val="3936796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F34F92-881C-421F-8A3D-161E4B171BCC}" type="slidenum">
              <a:rPr lang="en-US" smtClean="0"/>
              <a:t>1</a:t>
            </a:fld>
            <a:endParaRPr lang="en-US"/>
          </a:p>
        </p:txBody>
      </p:sp>
    </p:spTree>
    <p:extLst>
      <p:ext uri="{BB962C8B-B14F-4D97-AF65-F5344CB8AC3E}">
        <p14:creationId xmlns:p14="http://schemas.microsoft.com/office/powerpoint/2010/main" val="378371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F34F92-881C-421F-8A3D-161E4B171BCC}" type="slidenum">
              <a:rPr lang="en-US" smtClean="0"/>
              <a:t>6</a:t>
            </a:fld>
            <a:endParaRPr lang="en-US"/>
          </a:p>
        </p:txBody>
      </p:sp>
    </p:spTree>
    <p:extLst>
      <p:ext uri="{BB962C8B-B14F-4D97-AF65-F5344CB8AC3E}">
        <p14:creationId xmlns:p14="http://schemas.microsoft.com/office/powerpoint/2010/main" val="273244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F34F92-881C-421F-8A3D-161E4B171BCC}" type="slidenum">
              <a:rPr lang="en-US" smtClean="0"/>
              <a:t>96</a:t>
            </a:fld>
            <a:endParaRPr lang="en-US"/>
          </a:p>
        </p:txBody>
      </p:sp>
    </p:spTree>
    <p:extLst>
      <p:ext uri="{BB962C8B-B14F-4D97-AF65-F5344CB8AC3E}">
        <p14:creationId xmlns:p14="http://schemas.microsoft.com/office/powerpoint/2010/main" val="3442839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46763a991506.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891922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506894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52369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918438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EAD15CC-E40A-4E11-8224-AD6AC1B4EE3B}" type="datetime4">
              <a:rPr lang="en-US" smtClean="0"/>
              <a:t>December 19, 2025</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453AF940-321D-4E30-BCDC-93730781D28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767232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3B9FBEF-18B3-44BF-9A6E-F44D7C084070}" type="datetime4">
              <a:rPr lang="en-US" smtClean="0"/>
              <a:t>December 19, 2025</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A0B3C41B-769E-4152-B7D5-64F10354870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4976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E78F5BD9-F969-44AC-A1C3-3DD8108A3C44}"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B815FB1-ACAB-428B-BF8F-C1323B9AD3D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9190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319EECA5-4D6B-4D57-9889-842A88AB00F2}" type="datetime4">
              <a:rPr lang="en-US" smtClean="0"/>
              <a:t>December 19, 2025</a:t>
            </a:fld>
            <a:endParaRPr lang="en-US"/>
          </a:p>
        </p:txBody>
      </p:sp>
      <p:sp>
        <p:nvSpPr>
          <p:cNvPr id="6" name="Footer Placeholder 5"/>
          <p:cNvSpPr>
            <a:spLocks noGrp="1"/>
          </p:cNvSpPr>
          <p:nvPr>
            <p:ph type="ftr" sz="quarter" idx="11"/>
          </p:nvPr>
        </p:nvSpPr>
        <p:spPr/>
        <p:txBody>
          <a:bodyPr/>
          <a:lstStyle>
            <a:lvl1pPr>
              <a:defRPr/>
            </a:lvl1p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B94A8EE5-5935-4DF3-9424-6AB9D68E712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ED9AFFD5-CCDE-4DD4-A02C-3B9DC0E4E404}"/>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98518650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82.png" /><ns0:Relationship Id="rId8" Type="http://schemas.openxmlformats.org/officeDocument/2006/relationships/image" Target="../media/v3_image83_485ce6c13064.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6.xml" /><ns0:Relationship Id="rId5" Type="http://schemas.openxmlformats.org/officeDocument/2006/relationships/image" Target="../media/v3_image87_039b2d4fcb80.png" /></ns0: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bin"/><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3.bin"/><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4.bin"/><Relationship Id="rId3" Type="http://schemas.openxmlformats.org/officeDocument/2006/relationships/image" Target="../media/image15.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7" Type="http://schemas.openxmlformats.org/officeDocument/2006/relationships/image" Target="../media/image8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5.bin"/><Relationship Id="rId3" Type="http://schemas.openxmlformats.org/officeDocument/2006/relationships/image" Target="../media/image21.png"/><Relationship Id="rId4" Type="http://schemas.openxmlformats.org/officeDocument/2006/relationships/oleObject" Target="../embeddings/oleObject6.bin"/><Relationship Id="rId5"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7.bin"/><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8.bin"/><Relationship Id="rId3" Type="http://schemas.openxmlformats.org/officeDocument/2006/relationships/image" Target="../media/image25.png"/><Relationship Id="rId4" Type="http://schemas.openxmlformats.org/officeDocument/2006/relationships/oleObject" Target="../embeddings/oleObject9.bin"/><Relationship Id="rId5" Type="http://schemas.openxmlformats.org/officeDocument/2006/relationships/image" Target="../media/image26.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0.bin"/><Relationship Id="rId3" Type="http://schemas.openxmlformats.org/officeDocument/2006/relationships/image" Target="../media/image27.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11.bin" /><ns0:Relationship Id="rId3" Type="http://schemas.openxmlformats.org/officeDocument/2006/relationships/image" Target="../media/v3_image28_1de23b6eddfb.png" /><ns0:Relationship Id="rId4" Type="http://schemas.openxmlformats.org/officeDocument/2006/relationships/oleObject" Target="../embeddings/oleObject12.bin" /><ns0:Relationship Id="rId5" Type="http://schemas.openxmlformats.org/officeDocument/2006/relationships/image" Target="../media/image29.wmf" /></ns0: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13.bin" /><ns0:Relationship Id="rId3" Type="http://schemas.openxmlformats.org/officeDocument/2006/relationships/image" Target="../media/v3_image30_3a0b23949f84.png" /></ns0:Relationships>
</file>

<file path=ppt/slides/_rels/slide4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14.bin" /><ns0:Relationship Id="rId3" Type="http://schemas.openxmlformats.org/officeDocument/2006/relationships/image" Target="../media/v3_image31_8c6a2e06a63e.png" /></ns0:Relationships>
</file>

<file path=ppt/slides/_rels/slide4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15.bin" /><ns0:Relationship Id="rId3" Type="http://schemas.openxmlformats.org/officeDocument/2006/relationships/image" Target="../media/v3_image32_3991231891bc.png" /></ns0: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6.bin"/><Relationship Id="rId3" Type="http://schemas.openxmlformats.org/officeDocument/2006/relationships/image" Target="../media/image33.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7.bin"/><Relationship Id="rId3" Type="http://schemas.openxmlformats.org/officeDocument/2006/relationships/image" Target="../media/image3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8.bin"/><Relationship Id="rId3" Type="http://schemas.openxmlformats.org/officeDocument/2006/relationships/image" Target="../media/image3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9.bin"/><Relationship Id="rId3" Type="http://schemas.openxmlformats.org/officeDocument/2006/relationships/image" Target="../media/image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0.bin"/><Relationship Id="rId3" Type="http://schemas.openxmlformats.org/officeDocument/2006/relationships/image" Target="../media/image42.png"/><Relationship Id="rId4" Type="http://schemas.openxmlformats.org/officeDocument/2006/relationships/oleObject" Target="../embeddings/oleObject21.bin"/><Relationship Id="rId5" Type="http://schemas.openxmlformats.org/officeDocument/2006/relationships/image" Target="../media/image4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2.bin"/><Relationship Id="rId3" Type="http://schemas.openxmlformats.org/officeDocument/2006/relationships/image" Target="../media/image44.png"/><Relationship Id="rId4" Type="http://schemas.openxmlformats.org/officeDocument/2006/relationships/oleObject" Target="../embeddings/oleObject23.bin"/><Relationship Id="rId5" Type="http://schemas.openxmlformats.org/officeDocument/2006/relationships/image" Target="../media/image4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4.bin"/><Relationship Id="rId3" Type="http://schemas.openxmlformats.org/officeDocument/2006/relationships/image" Target="../media/image46.wmf"/><Relationship Id="rId4" Type="http://schemas.openxmlformats.org/officeDocument/2006/relationships/oleObject" Target="../embeddings/oleObject25.bin"/><Relationship Id="rId5" Type="http://schemas.openxmlformats.org/officeDocument/2006/relationships/image" Target="../media/image47.w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6.bin"/><Relationship Id="rId3" Type="http://schemas.openxmlformats.org/officeDocument/2006/relationships/image" Target="../media/image48.wmf"/><Relationship Id="rId4" Type="http://schemas.openxmlformats.org/officeDocument/2006/relationships/oleObject" Target="../embeddings/oleObject27.bin"/><Relationship Id="rId5" Type="http://schemas.openxmlformats.org/officeDocument/2006/relationships/image" Target="../media/image49.w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8.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9.bin"/></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30.bin"/><Relationship Id="rId3" Type="http://schemas.openxmlformats.org/officeDocument/2006/relationships/image" Target="../media/image53.w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105.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31.bin"/><Relationship Id="rId3" Type="http://schemas.openxmlformats.org/officeDocument/2006/relationships/image" Target="../media/image56.wmf"/></Relationships>
</file>

<file path=ppt/slides/_rels/slide92.xml.rels><?xml version='1.0' encoding='utf-8'?>
<ns0:Relationships xmlns:ns0="http://schemas.openxmlformats.org/package/2006/relationships"><ns0:Relationship Id="rId1" Type="http://schemas.openxmlformats.org/officeDocument/2006/relationships/slideLayout" Target="../slideLayouts/slideLayout6.xml" /><ns0:Relationship Id="rId5" Type="http://schemas.openxmlformats.org/officeDocument/2006/relationships/image" Target="../media/v3_image107_7e39ca6a8cba.png" /></ns0: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32.bin" /><ns0:Relationship Id="rId3" Type="http://schemas.openxmlformats.org/officeDocument/2006/relationships/image" Target="../media/v3_image58_ea4b7a4146aa.png" /></ns0:Relationships>
</file>

<file path=ppt/slides/_rels/slide9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33.bin" /><ns0:Relationship Id="rId3" Type="http://schemas.openxmlformats.org/officeDocument/2006/relationships/image" Target="../media/v3_image59_5c49d0dfc94b.png" /></ns0: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18353"/>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t>Kafli 5 Varmaefnafræði</a:t>
            </a:r>
          </a:p>
          <a:p>
            <a:pPr algn="ctr"/>
            <a:r>
              <a:t>PowerPoint myndasýning</a:t>
            </a:r>
          </a:p>
        </p:txBody>
      </p:sp>
      <p:pic>
        <p:nvPicPr>
          <p:cNvPr id="12" name="Picture 6" descr="image.png"/>
          <p:cNvPicPr>
            <a:picLocks noChangeAspect="1"/>
          </p:cNvPicPr>
          <p:nvPr/>
        </p:nvPicPr>
        <p:blipFill>
          <a:blip r:embed="rId7"/>
          <a:srcRect/>
          <a:stretch>
            <a:fillRect/>
          </a:stretch>
        </p:blipFill>
        <p:spPr>
          <a:xfrm>
            <a:off x="7017183" y="365986"/>
            <a:ext cx="1829055" cy="447737"/>
          </a:xfrm>
          <a:prstGeom prst="rect">
            <a:avLst/>
          </a:prstGeom>
        </p:spPr>
      </p:pic>
      <p:pic>
        <p:nvPicPr>
          <p:cNvPr id="13" name="Picture 3" descr="image.jpeg"/>
          <p:cNvPicPr>
            <a:picLocks noChangeAspect="1"/>
          </p:cNvPicPr>
          <p:nvPr/>
        </p:nvPicPr>
        <p:blipFill>
          <a:blip r:embed="rId8"/>
          <a:srcRect/>
          <a:stretch>
            <a:fillRect/>
          </a:stretch>
        </p:blipFill>
        <p:spPr>
          <a:xfrm>
            <a:off x="3407965" y="2504061"/>
            <a:ext cx="2320268" cy="3002699"/>
          </a:xfrm>
          <a:prstGeom prst="rect">
            <a:avLst/>
          </a:prstGeom>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a:pPr algn="ctr"/>
            <a:r>
              <a:t>EFNAFRÆÐI 2e</a:t>
            </a:r>
          </a:p>
        </p:txBody>
      </p:sp>
      <p:sp>
        <p:nvSpPr>
          <p:cNvPr id="2" name="Title 1">
            <a:extLst>
              <a:ext uri="{FF2B5EF4-FFF2-40B4-BE49-F238E27FC236}">
                <a16:creationId xmlns:a16="http://schemas.microsoft.com/office/drawing/2014/main" id="{16C8D568-426D-2A9E-620F-FA51308E0937}"/>
              </a:ext>
            </a:extLst>
          </p:cNvPr>
          <p:cNvSpPr>
            <a:spLocks noGrp="1"/>
          </p:cNvSpPr>
          <p:nvPr>
            <p:ph type="title" idx="4294967295"/>
          </p:nvPr>
        </p:nvSpPr>
        <p:spPr>
          <a:xfrm>
            <a:off x="0" y="6858000"/>
            <a:ext cx="7886700" cy="434975"/>
          </a:xfrm>
        </p:spPr>
        <p:txBody>
          <a:bodyPr/>
          <a:lstStyle/>
          <a:p>
            <a:r>
              <a:t>Forsíðuglæra</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Yfirlit kafla</a:t>
            </a:r>
          </a:p>
        </p:txBody>
      </p:sp>
      <p:sp>
        <p:nvSpPr>
          <p:cNvPr id="5" name="Content Placeholder 2"/>
          <p:cNvSpPr txBox="1">
            <a:spLocks/>
          </p:cNvSpPr>
          <p:nvPr/>
        </p:nvSpPr>
        <p:spPr>
          <a:xfrm>
            <a:off x="628650" y="955965"/>
            <a:ext cx="7886700" cy="3796145"/>
          </a:xfrm>
          <a:prstGeom prst="rect">
            <a:avLst/>
          </a:prstGeom>
        </p:spPr>
        <p:txBody>
          <a:bodyPr/>
          <a:lst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t>5.1 Grunnatriði orku</a:t>
            </a:r>
          </a:p>
          <a:p>
            <a:r>
              <a:t>5.2 Varmamælingar</a:t>
            </a:r>
          </a:p>
          <a:p>
            <a:r>
              <a:t>5.3 Vermi</a:t>
            </a:r>
          </a:p>
        </p:txBody>
      </p:sp>
    </p:spTree>
    <p:extLst>
      <p:ext uri="{BB962C8B-B14F-4D97-AF65-F5344CB8AC3E}">
        <p14:creationId xmlns:p14="http://schemas.microsoft.com/office/powerpoint/2010/main" val="155748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a:t>
            </a:r>
          </a:p>
        </p:txBody>
      </p:sp>
      <p:sp>
        <p:nvSpPr>
          <p:cNvPr id="7" name="Figure Legend"/>
          <p:cNvSpPr>
            <a:spLocks noGrp="1"/>
          </p:cNvSpPr>
          <p:nvPr>
            <p:ph type="body" sz="quarter" idx="14"/>
          </p:nvPr>
        </p:nvSpPr>
        <p:spPr>
          <a:xfrm>
            <a:off x="468086" y="4843982"/>
            <a:ext cx="8062912" cy="1166382"/>
          </a:xfrm>
        </p:spPr>
        <p:txBody>
          <a:bodyPr>
            <a:normAutofit/>
          </a:bodyPr>
          <a:lstStyle/>
          <a:p>
            <a:pPr marL="0" indent="0">
              <a:buNone/>
            </a:pPr>
            <a:r>
              <a:t>Að strjúka eldspýtuhaus við hrjúft yfirborð kemur af stað bruna sem leysir úr læðingi orku í formi varma og ljóss. (mynd: breyting á verki eftir Laszlo Ilyes)</a:t>
            </a:r>
          </a:p>
        </p:txBody>
      </p:sp>
      <p:pic>
        <p:nvPicPr>
          <p:cNvPr id="8" name="Figure" descr="A match held in a person’s hand is ignited as it is scratched along the rough surface of a match box.">
            <a:extLst>
              <a:ext uri="{FF2B5EF4-FFF2-40B4-BE49-F238E27FC236}">
                <a16:creationId xmlns:a16="http://schemas.microsoft.com/office/drawing/2014/main" id="{C490B9BE-94B3-44B6-B492-ABBAC6E1C37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7591" r="-7591"/>
          <a:stretch>
            <a:fillRect/>
          </a:stretch>
        </p:blipFill>
        <p:spPr>
          <a:xfrm>
            <a:off x="457199" y="1122386"/>
            <a:ext cx="8062913" cy="3500071"/>
          </a:xfrm>
        </p:spPr>
      </p:pic>
    </p:spTree>
    <p:extLst>
      <p:ext uri="{BB962C8B-B14F-4D97-AF65-F5344CB8AC3E}">
        <p14:creationId xmlns:p14="http://schemas.microsoft.com/office/powerpoint/2010/main" val="1814578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Grunnatriði orku</a:t>
            </a:r>
          </a:p>
        </p:txBody>
      </p:sp>
      <p:sp>
        <p:nvSpPr>
          <p:cNvPr id="3" name="Content Placeholder 2"/>
          <p:cNvSpPr>
            <a:spLocks noGrp="1"/>
          </p:cNvSpPr>
          <p:nvPr>
            <p:ph idx="1"/>
          </p:nvPr>
        </p:nvSpPr>
        <p:spPr>
          <a:xfrm>
            <a:off x="628650" y="1062291"/>
            <a:ext cx="7886700" cy="4083867"/>
          </a:xfrm>
        </p:spPr>
        <p:txBody>
          <a:bodyPr/>
          <a:lstStyle/>
          <a:p>
            <a:r>
              <a:t>Efnabreytingar og orkubreytingar sem þeim fylgja eru mikilvægur hluti af okkar daglega lífi.</a:t>
            </a:r>
          </a:p>
          <a:p>
            <a:pPr lvl="1"/>
            <a:r>
              <a:t>Efnahvörf sem eiga sér stað við efnaskipti fæðu.</a:t>
            </a:r>
          </a:p>
          <a:p>
            <a:pPr lvl="1"/>
            <a:r>
              <a:t>Bruni jarðefnaeldsneytis (bensín, jarðgas, kol).</a:t>
            </a:r>
          </a:p>
          <a:p>
            <a:pPr lvl="1"/>
            <a:r>
              <a:t>Framleiðsla gagnlegra vara úr hráefnum.</a:t>
            </a:r>
          </a:p>
          <a:p>
            <a:pPr marL="0" indent="0">
              <a:buNone/>
            </a:pPr>
            <a:endParaRPr lang="en-US" dirty="0"/>
          </a:p>
          <a:p>
            <a:r>
              <a:t>Varmaefnafræði: Rannsókn á þeim varma sem binst eða losnar við efna- og eðlisfræðilegar breytingar.</a:t>
            </a:r>
          </a:p>
          <a:p>
            <a:endParaRPr lang="en-US" dirty="0"/>
          </a:p>
        </p:txBody>
      </p:sp>
    </p:spTree>
    <p:extLst>
      <p:ext uri="{BB962C8B-B14F-4D97-AF65-F5344CB8AC3E}">
        <p14:creationId xmlns:p14="http://schemas.microsoft.com/office/powerpoint/2010/main" val="1629530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descr="Three pictures are shown and labeled a, b, and c. Picture a is a cheeseburger. Picture b depicts a highway that is full of traffic. Picture c is a view into an industrial metal furnace. The view into the furnace shows a hot fire burning inside."/>
          <p:cNvSpPr>
            <a:spLocks noGrp="1"/>
          </p:cNvSpPr>
          <p:nvPr>
            <p:ph type="title"/>
          </p:nvPr>
        </p:nvSpPr>
        <p:spPr/>
        <p:txBody>
          <a:bodyPr/>
          <a:lstStyle/>
          <a:p>
            <a:r>
              <a:t>Mynd 5.2</a:t>
            </a:r>
          </a:p>
        </p:txBody>
      </p:sp>
      <p:sp>
        <p:nvSpPr>
          <p:cNvPr id="7" name="Figure Legend" descr="Three pictures are shown and labeled a, b, and c. Picture a is a cheeseburger. Picture b depicts a highway that is full of traffic. Picture c is a view into an industrial metal furnace. The view into the furnace shows a hot fire burning inside."/>
          <p:cNvSpPr>
            <a:spLocks noGrp="1"/>
          </p:cNvSpPr>
          <p:nvPr>
            <p:ph type="body" sz="quarter" idx="14"/>
          </p:nvPr>
        </p:nvSpPr>
        <p:spPr>
          <a:xfrm>
            <a:off x="457200" y="4843982"/>
            <a:ext cx="8062912" cy="1599348"/>
          </a:xfrm>
        </p:spPr>
        <p:txBody>
          <a:bodyPr>
            <a:noAutofit/>
          </a:bodyPr>
          <a:lstStyle/>
          <a:p>
            <a:pPr marL="0" indent="0">
              <a:buNone/>
            </a:pPr>
            <a:r>
              <a:t>Orkan sem fylgir efnabreytingum er mikilvæg í daglegu lífi okkar: (a) Ostborgari í hádegismat veitir þá orku sem þú þarft til að komast í gegnum restina af deginum; (b) bruni bensíns veitir þá orku sem hreyfir bílinn þinn (og þig) milli heimilis, vinnu og skóla; og (c) koks, unnið form kola, veitir þá orku sem þarf til að breyta járngrýti í járn, sem er nauðsynlegt til að framleiða margar af þeim vörum sem við notum daglega. (mynd a: breyting á verki eftir „Pink Sherbet Photography“/Flickr; mynd b: breyting á verki eftir Jeffery Turner)</a:t>
            </a:r>
          </a:p>
        </p:txBody>
      </p:sp>
      <p:pic>
        <p:nvPicPr>
          <p:cNvPr id="14" name="Figure" descr="Three pictures are shown and labeled a, b, and c. Picture a is a cheeseburger. Picture b depicts a highway that is full of traffic. Picture c is a view into an industrial metal furnace. The view into the furnace shows a hot fire burning inside.">
            <a:extLst>
              <a:ext uri="{FF2B5EF4-FFF2-40B4-BE49-F238E27FC236}">
                <a16:creationId xmlns:a16="http://schemas.microsoft.com/office/drawing/2014/main" id="{124200D1-0160-4B60-951D-9E84F79EAAB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0388" b="-30388"/>
          <a:stretch>
            <a:fillRect/>
          </a:stretch>
        </p:blipFill>
        <p:spPr>
          <a:xfrm>
            <a:off x="457199" y="1122386"/>
            <a:ext cx="8062913" cy="3500071"/>
          </a:xfrm>
        </p:spPr>
      </p:pic>
    </p:spTree>
    <p:extLst>
      <p:ext uri="{BB962C8B-B14F-4D97-AF65-F5344CB8AC3E}">
        <p14:creationId xmlns:p14="http://schemas.microsoft.com/office/powerpoint/2010/main" val="4258337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55965"/>
            <a:ext cx="7886700" cy="4774984"/>
          </a:xfrm>
        </p:spPr>
        <p:txBody>
          <a:bodyPr/>
          <a:lstStyle/>
          <a:p>
            <a:r>
              <a:t>Orka: Getan til að veita varma eða framkvæma vinnu.</a:t>
            </a:r>
          </a:p>
          <a:p>
            <a:endParaRPr lang="en-US" dirty="0"/>
          </a:p>
          <a:p>
            <a:r>
              <a:t>Tvær megingerðir orku:</a:t>
            </a:r>
          </a:p>
          <a:p>
            <a:pPr lvl="1"/>
            <a:r>
              <a:t>Stöðuorka: orkan sem hlutur hefur vegna afstæðrar stöðu sinnar, samsetningar eða ástands</a:t>
            </a:r>
          </a:p>
          <a:p>
            <a:pPr lvl="1"/>
            <a:endParaRPr lang="en-US" dirty="0"/>
          </a:p>
          <a:p>
            <a:pPr lvl="1"/>
            <a:r>
              <a:t>Hreyfiorka: orkan sem hlutur býr yfir vegna hreyfingar sinnar</a:t>
            </a:r>
          </a:p>
          <a:p>
            <a:endParaRPr lang="en-US" dirty="0"/>
          </a:p>
        </p:txBody>
      </p:sp>
      <p:sp>
        <p:nvSpPr>
          <p:cNvPr id="2" name="Title 1">
            <a:extLst>
              <a:ext uri="{FF2B5EF4-FFF2-40B4-BE49-F238E27FC236}">
                <a16:creationId xmlns:a16="http://schemas.microsoft.com/office/drawing/2014/main" id="{9D404303-617E-7086-79B8-BFFABAB8EF2E}"/>
              </a:ext>
            </a:extLst>
          </p:cNvPr>
          <p:cNvSpPr>
            <a:spLocks noGrp="1"/>
          </p:cNvSpPr>
          <p:nvPr>
            <p:ph type="title"/>
          </p:nvPr>
        </p:nvSpPr>
        <p:spPr/>
        <p:txBody>
          <a:bodyPr/>
          <a:lstStyle/>
          <a:p>
            <a:r>
              <a:t>Skilgreiningar á orku</a:t>
            </a:r>
          </a:p>
        </p:txBody>
      </p:sp>
    </p:spTree>
    <p:extLst>
      <p:ext uri="{BB962C8B-B14F-4D97-AF65-F5344CB8AC3E}">
        <p14:creationId xmlns:p14="http://schemas.microsoft.com/office/powerpoint/2010/main" val="184758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5.3</a:t>
            </a:r>
          </a:p>
        </p:txBody>
      </p:sp>
      <p:sp>
        <p:nvSpPr>
          <p:cNvPr id="7" name="Figure Legend"/>
          <p:cNvSpPr>
            <a:spLocks noGrp="1"/>
          </p:cNvSpPr>
          <p:nvPr>
            <p:ph type="body" sz="quarter" idx="14"/>
          </p:nvPr>
        </p:nvSpPr>
        <p:spPr/>
        <p:txBody>
          <a:bodyPr>
            <a:normAutofit fontScale="92500"/>
          </a:bodyPr>
          <a:lstStyle/>
          <a:p>
            <a:pPr marL="0" indent="0">
              <a:buNone/>
            </a:pPr>
            <a:r>
              <a:t>(a) Vatn sem er í meiri hæð, til dæmis á brún Viktoríufossa, hefur meiri stöðuorku en vatn í minni hæð. Þegar vatnið fellur breytist hluti stöðuorku þess í hreyfiorku. (b) Ef vatnið rennur í gegnum rafal á botni stíflu, eins og Hoover-stíflunnar sem hér er sýnd, breytist hreyfiorka þess í raforku. (mynd a: breytt verk eftir Steve Jurvetson; mynd b: breytt verk eftir „curimedia“/Wikimedia commons)</a:t>
            </a:r>
          </a:p>
        </p:txBody>
      </p:sp>
      <p:pic>
        <p:nvPicPr>
          <p:cNvPr id="12" name="Figure" descr="Two pictures are shown and labeled a and b. Picture a shows a large waterfall with water falling from a high elevation at the top of the falls to a lower elevation. The second picture is a view looking down into the Hoover Dam. Water is shown behind the high wall of the dam on one side and at the base of the dam on the other.">
            <a:extLst>
              <a:ext uri="{FF2B5EF4-FFF2-40B4-BE49-F238E27FC236}">
                <a16:creationId xmlns:a16="http://schemas.microsoft.com/office/drawing/2014/main" id="{A99C2F52-3CEE-476A-A6CB-935FE8D7B87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0131" r="-10131"/>
          <a:stretch>
            <a:fillRect/>
          </a:stretch>
        </p:blipFill>
        <p:spPr>
          <a:xfrm>
            <a:off x="457199" y="1122386"/>
            <a:ext cx="8062913" cy="3500071"/>
          </a:xfrm>
        </p:spPr>
      </p:pic>
    </p:spTree>
    <p:extLst>
      <p:ext uri="{BB962C8B-B14F-4D97-AF65-F5344CB8AC3E}">
        <p14:creationId xmlns:p14="http://schemas.microsoft.com/office/powerpoint/2010/main" val="125701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Orkuvarðveislulögmálið</a:t>
            </a:r>
          </a:p>
        </p:txBody>
      </p:sp>
      <p:sp>
        <p:nvSpPr>
          <p:cNvPr id="3" name="Content Placeholder 2"/>
          <p:cNvSpPr>
            <a:spLocks noGrp="1"/>
          </p:cNvSpPr>
          <p:nvPr>
            <p:ph idx="1"/>
          </p:nvPr>
        </p:nvSpPr>
        <p:spPr/>
        <p:txBody>
          <a:bodyPr/>
          <a:lstStyle/>
          <a:p>
            <a:r>
              <a:t>Orkuvarðveislulögmálið: Við efnafræðilega eða eðlisfræðilega breytingu er hvorki hægt að skapa né eyða orku, þótt form hennar geti breyst.</a:t>
            </a:r>
          </a:p>
          <a:p>
            <a:endParaRPr lang="en-US" dirty="0"/>
          </a:p>
        </p:txBody>
      </p:sp>
    </p:spTree>
    <p:extLst>
      <p:ext uri="{BB962C8B-B14F-4D97-AF65-F5344CB8AC3E}">
        <p14:creationId xmlns:p14="http://schemas.microsoft.com/office/powerpoint/2010/main" val="429494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Varmaorka og hitastig</a:t>
            </a:r>
          </a:p>
        </p:txBody>
      </p:sp>
      <p:sp>
        <p:nvSpPr>
          <p:cNvPr id="3" name="Content Placeholder 2"/>
          <p:cNvSpPr>
            <a:spLocks noGrp="1"/>
          </p:cNvSpPr>
          <p:nvPr>
            <p:ph idx="1"/>
          </p:nvPr>
        </p:nvSpPr>
        <p:spPr/>
        <p:txBody>
          <a:bodyPr/>
          <a:lstStyle/>
          <a:p>
            <a:r>
              <a:t>Varmaorka er tegund hreyfiorku (KE) sem tengist slembihreyfingu frumeinda og sameinda.</a:t>
            </a:r>
          </a:p>
          <a:p>
            <a:endParaRPr lang="en-US" dirty="0"/>
          </a:p>
          <a:p>
            <a:r>
              <a:t>Hitastig er megindlegur mælikvarði á „heitt“ eða „kalt“.</a:t>
            </a:r>
          </a:p>
          <a:p>
            <a:endParaRPr lang="en-US" dirty="0"/>
          </a:p>
          <a:p>
            <a:r>
              <a:t>Hraðfara sameindir  Mikil varmaorka  „Heitt“</a:t>
            </a:r>
          </a:p>
          <a:p>
            <a:endParaRPr lang="en-US" dirty="0"/>
          </a:p>
          <a:p>
            <a:r>
              <a:t>Hægfara sameindir  Lítil varmaorka  „Kalt“</a:t>
            </a:r>
          </a:p>
          <a:p>
            <a:endParaRPr lang="en-US" dirty="0"/>
          </a:p>
        </p:txBody>
      </p:sp>
    </p:spTree>
    <p:extLst>
      <p:ext uri="{BB962C8B-B14F-4D97-AF65-F5344CB8AC3E}">
        <p14:creationId xmlns:p14="http://schemas.microsoft.com/office/powerpoint/2010/main" val="1279095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5.4</a:t>
            </a:r>
          </a:p>
        </p:txBody>
      </p:sp>
      <p:sp>
        <p:nvSpPr>
          <p:cNvPr id="7" name="Figure Legend"/>
          <p:cNvSpPr>
            <a:spLocks noGrp="1"/>
          </p:cNvSpPr>
          <p:nvPr>
            <p:ph type="body" sz="quarter" idx="14"/>
          </p:nvPr>
        </p:nvSpPr>
        <p:spPr/>
        <p:txBody>
          <a:bodyPr>
            <a:normAutofit/>
          </a:bodyPr>
          <a:lstStyle/>
          <a:p>
            <a:pPr marL="0" indent="0">
              <a:buNone/>
            </a:pPr>
            <a:r>
              <a:t>(a) Sameindirnar í sýni af heitum vökva hreyfast hraðar en (b) þær í sýni af köldum vökva.</a:t>
            </a:r>
          </a:p>
        </p:txBody>
      </p:sp>
      <p:pic>
        <p:nvPicPr>
          <p:cNvPr id="28676" name="Picture 2" descr="slide_0010_img_002.png"/>
          <p:cNvPicPr>
            <a:picLocks noChangeAspect="1"/>
          </p:cNvPicPr>
          <p:nvPr/>
        </p:nvPicPr>
        <p:blipFill>
          <a:blip r:embed="rId5"/>
          <a:srcRect/>
          <a:stretch>
            <a:fillRect/>
          </a:stretch>
        </p:blipFill>
        <p:spPr>
          <a:xfrm>
            <a:off x="941182" y="1401763"/>
            <a:ext cx="7114148" cy="3182112"/>
          </a:xfrm>
          <a:prstGeom prst="rect">
            <a:avLst/>
          </a:prstGeom>
        </p:spPr>
      </p:pic>
    </p:spTree>
    <p:extLst>
      <p:ext uri="{BB962C8B-B14F-4D97-AF65-F5344CB8AC3E}">
        <p14:creationId xmlns:p14="http://schemas.microsoft.com/office/powerpoint/2010/main" val="1681347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5.5</a:t>
            </a:r>
          </a:p>
        </p:txBody>
      </p:sp>
      <p:sp>
        <p:nvSpPr>
          <p:cNvPr id="7" name="Figure Legend"/>
          <p:cNvSpPr>
            <a:spLocks noGrp="1"/>
          </p:cNvSpPr>
          <p:nvPr>
            <p:ph type="body" sz="quarter" idx="14"/>
          </p:nvPr>
        </p:nvSpPr>
        <p:spPr>
          <a:xfrm>
            <a:off x="457200" y="4843981"/>
            <a:ext cx="8062912" cy="1578083"/>
          </a:xfrm>
        </p:spPr>
        <p:txBody>
          <a:bodyPr>
            <a:normAutofit lnSpcReduction="10000"/>
          </a:bodyPr>
          <a:lstStyle/>
          <a:p>
            <a:pPr marL="0" indent="0">
              <a:buNone/>
            </a:pPr>
            <a:r>
              <a:t>(a) Í alkóhól- eða kvikasilfurshitamæli þenst vökvinn (litaður rauður til að sjást betur) út við hitun og dregst saman við kælingu, mun meira en glerpípan sem inniheldur vökvann. (b) Í tvímálmshitamæli mynda tveir mismunandi málmar (eins og eir og stál) tvílaga ræmu. Við hitun eða kælingu þenst annar málmurinn (eir) meira út eða dregst meira saman en hinn málmurinn (stál), sem veldur því að ræman vefst upp eða af. Báðar gerðir hitamæla hafa kvarðaðan skala sem sýnir hitastigið. (mynd a: breytt verk eftir „dwstucke“/Flickr)</a:t>
            </a:r>
            <a:endParaRPr lang="hu-HU" sz="1600" dirty="0"/>
          </a:p>
        </p:txBody>
      </p:sp>
    </p:spTree>
    <p:extLst>
      <p:ext uri="{BB962C8B-B14F-4D97-AF65-F5344CB8AC3E}">
        <p14:creationId xmlns:p14="http://schemas.microsoft.com/office/powerpoint/2010/main" val="4099735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Varmi</a:t>
            </a:r>
          </a:p>
        </p:txBody>
      </p:sp>
      <p:sp>
        <p:nvSpPr>
          <p:cNvPr id="3" name="Content Placeholder 2"/>
          <p:cNvSpPr>
            <a:spLocks noGrp="1"/>
          </p:cNvSpPr>
          <p:nvPr>
            <p:ph idx="1"/>
          </p:nvPr>
        </p:nvSpPr>
        <p:spPr>
          <a:xfrm>
            <a:off x="628650" y="955965"/>
            <a:ext cx="7886700" cy="4913207"/>
          </a:xfrm>
        </p:spPr>
        <p:txBody>
          <a:bodyPr>
            <a:normAutofit/>
          </a:bodyPr>
          <a:lstStyle/>
          <a:p>
            <a:r>
              <a:t>Varmi (q) er flutningur varmaorku milli tveggja hluta með mismunandi hitastig.</a:t>
            </a:r>
          </a:p>
          <a:p>
            <a:endParaRPr lang="en-US" dirty="0"/>
          </a:p>
          <a:p>
            <a:r>
              <a:t>Varmaflæði (ofaukið hugtak, en oft notað) eykur varmaorku annars hlutarins og minnkar varmaorku hins.</a:t>
            </a:r>
          </a:p>
          <a:p>
            <a:endParaRPr lang="en-US" dirty="0"/>
          </a:p>
          <a:p>
            <a:r>
              <a:t>Þegar tvö efni snertast mun varmaorka alltaf flæða frá efninu með hærra hitastigið til efnisins með lægra hitastigið.</a:t>
            </a:r>
          </a:p>
          <a:p>
            <a:pPr lvl="1"/>
            <a:r>
              <a:t>Varmaflæði mun halda áfram þar til bæði efnin hafa sama hitastig.</a:t>
            </a:r>
          </a:p>
          <a:p>
            <a:endParaRPr lang="en-US" dirty="0"/>
          </a:p>
        </p:txBody>
      </p:sp>
    </p:spTree>
    <p:extLst>
      <p:ext uri="{BB962C8B-B14F-4D97-AF65-F5344CB8AC3E}">
        <p14:creationId xmlns:p14="http://schemas.microsoft.com/office/powerpoint/2010/main" val="1957703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5.6</a:t>
            </a:r>
          </a:p>
        </p:txBody>
      </p:sp>
      <p:sp>
        <p:nvSpPr>
          <p:cNvPr id="7" name="Figure Legend"/>
          <p:cNvSpPr>
            <a:spLocks noGrp="1"/>
          </p:cNvSpPr>
          <p:nvPr>
            <p:ph type="body" sz="quarter" idx="14"/>
          </p:nvPr>
        </p:nvSpPr>
        <p:spPr/>
        <p:txBody>
          <a:bodyPr>
            <a:noAutofit/>
          </a:bodyPr>
          <a:lstStyle/>
          <a:p>
            <a:pPr marL="0" indent="0">
              <a:buNone/>
            </a:pPr>
            <a:r>
              <a:t>(a) Efni H og L eru upphaflega við mismunandi hitastig og frumeindir þeirra hafa mismunandi meðalhreyfiorku. (b) Þegar þau eru látin snertast leiða árekstrar milli sameindanna til þess að hreyfiorka (varmaorka) flyst frá heitara efninu til þess kaldara. (c) Hlutirnir tveir ná „varmajafnvægi“ þegar bæði efni eru við sama hitastig og sameindir þeirra hafa sömu meðalhreyfiorku.</a:t>
            </a:r>
            <a:endParaRPr lang="en-US" sz="1600" dirty="0"/>
          </a:p>
        </p:txBody>
      </p:sp>
    </p:spTree>
    <p:extLst>
      <p:ext uri="{BB962C8B-B14F-4D97-AF65-F5344CB8AC3E}">
        <p14:creationId xmlns:p14="http://schemas.microsoft.com/office/powerpoint/2010/main" val="95837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Útvermin og innvermin ferli</a:t>
            </a:r>
          </a:p>
        </p:txBody>
      </p:sp>
      <p:sp>
        <p:nvSpPr>
          <p:cNvPr id="3" name="Content Placeholder 2"/>
          <p:cNvSpPr>
            <a:spLocks noGrp="1"/>
          </p:cNvSpPr>
          <p:nvPr>
            <p:ph idx="1"/>
          </p:nvPr>
        </p:nvSpPr>
        <p:spPr>
          <a:xfrm>
            <a:off x="628650" y="955965"/>
            <a:ext cx="7886700" cy="4509170"/>
          </a:xfrm>
        </p:spPr>
        <p:txBody>
          <a:bodyPr/>
          <a:lstStyle/>
          <a:p>
            <a:r>
              <a:t>Efni sem gangast undir efnahvörf og eðlisfræðilegar breytingar geta losað eða tekið í sig varma.</a:t>
            </a:r>
          </a:p>
          <a:p>
            <a:endParaRPr lang="en-US" dirty="0"/>
          </a:p>
          <a:p>
            <a:r>
              <a:t>Breyting sem losar varma kallast útvermið ferli.</a:t>
            </a:r>
          </a:p>
          <a:p>
            <a:pPr lvl="1"/>
            <a:r>
              <a:t>Dæmi: brunahvarfið sem á sér stað þegar logsuðutæki er notað.</a:t>
            </a:r>
          </a:p>
          <a:p>
            <a:endParaRPr lang="en-US" dirty="0"/>
          </a:p>
          <a:p>
            <a:r>
              <a:t>Breyting sem tekur í sig varma er innvermið ferli.</a:t>
            </a:r>
          </a:p>
          <a:p>
            <a:pPr lvl="1"/>
            <a:r>
              <a:t>Dæmi: hvarfið í kælipoka sem notaður er til að meðhöndla vöðvatognun.</a:t>
            </a:r>
          </a:p>
          <a:p>
            <a:endParaRPr lang="en-US" dirty="0"/>
          </a:p>
        </p:txBody>
      </p:sp>
    </p:spTree>
    <p:extLst>
      <p:ext uri="{BB962C8B-B14F-4D97-AF65-F5344CB8AC3E}">
        <p14:creationId xmlns:p14="http://schemas.microsoft.com/office/powerpoint/2010/main" val="2992253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5.7</a:t>
            </a:r>
          </a:p>
        </p:txBody>
      </p:sp>
      <p:sp>
        <p:nvSpPr>
          <p:cNvPr id="7" name="Figure Legend"/>
          <p:cNvSpPr>
            <a:spLocks noGrp="1"/>
          </p:cNvSpPr>
          <p:nvPr>
            <p:ph type="body" sz="quarter" idx="14"/>
          </p:nvPr>
        </p:nvSpPr>
        <p:spPr/>
        <p:txBody>
          <a:bodyPr>
            <a:normAutofit/>
          </a:bodyPr>
          <a:lstStyle/>
          <a:p>
            <a:pPr marL="0" indent="0">
              <a:buNone/>
            </a:pPr>
            <a:r>
              <a:t>(a) Súrefnis-asetýlen logsuðutæki framleiðir varma með bruna asetýlens í súrefni. Orkan sem losnar við þetta útverma efnahvarf hitar og bræðir síðan málminn sem verið er að skera. Neistarnir eru örsmáar agnir af bráðnum málmi sem þeytast burt. (b) Kælipoki notar innvermið ferli til að skapa kuldatilfinningu. (mynd a: breyting á verki eftir „Skatebiker“/Wikimedia commons)</a:t>
            </a:r>
          </a:p>
        </p:txBody>
      </p:sp>
    </p:spTree>
    <p:extLst>
      <p:ext uri="{BB962C8B-B14F-4D97-AF65-F5344CB8AC3E}">
        <p14:creationId xmlns:p14="http://schemas.microsoft.com/office/powerpoint/2010/main" val="128534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Mælieiningar varma</a:t>
            </a:r>
          </a:p>
        </p:txBody>
      </p:sp>
      <p:sp>
        <p:nvSpPr>
          <p:cNvPr id="3" name="Content Placeholder 2"/>
          <p:cNvSpPr>
            <a:spLocks noGrp="1"/>
          </p:cNvSpPr>
          <p:nvPr>
            <p:ph idx="1"/>
          </p:nvPr>
        </p:nvSpPr>
        <p:spPr>
          <a:xfrm>
            <a:off x="628650" y="955965"/>
            <a:ext cx="7886700" cy="4243356"/>
          </a:xfrm>
        </p:spPr>
        <p:txBody>
          <a:bodyPr/>
          <a:lstStyle/>
          <a:p>
            <a:r>
              <a:t>Sögulega var orka mæld í einingunum kaloríur (cal).</a:t>
            </a:r>
          </a:p>
          <a:p>
            <a:endParaRPr lang="en-US" dirty="0"/>
          </a:p>
          <a:p>
            <a:r>
              <a:t>Ein kaloría er sú orka sem þarf til að hækka hitastig á einu grammi af vatni um 1 °C (eða 1 kelvin).</a:t>
            </a:r>
          </a:p>
          <a:p>
            <a:endParaRPr lang="en-US" dirty="0"/>
          </a:p>
          <a:p>
            <a:r>
              <a:t>Kaloría (með stóru K), eða stór kaloría, sem almennt er notuð til að mæla orkuinnihald matvæla, er kílókaloría.</a:t>
            </a:r>
          </a:p>
          <a:p>
            <a:endParaRPr lang="en-US" dirty="0"/>
          </a:p>
        </p:txBody>
      </p:sp>
    </p:spTree>
    <p:extLst>
      <p:ext uri="{BB962C8B-B14F-4D97-AF65-F5344CB8AC3E}">
        <p14:creationId xmlns:p14="http://schemas.microsoft.com/office/powerpoint/2010/main" val="2842121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Einingar varma</a:t>
            </a:r>
          </a:p>
        </p:txBody>
      </p:sp>
      <p:sp>
        <p:nvSpPr>
          <p:cNvPr id="3" name="Content Placeholder 2"/>
          <p:cNvSpPr>
            <a:spLocks noGrp="1"/>
          </p:cNvSpPr>
          <p:nvPr>
            <p:ph idx="1"/>
          </p:nvPr>
        </p:nvSpPr>
        <p:spPr>
          <a:xfrm>
            <a:off x="628650" y="955965"/>
            <a:ext cx="7886700" cy="4392212"/>
          </a:xfrm>
        </p:spPr>
        <p:txBody>
          <a:bodyPr/>
          <a:lstStyle/>
          <a:p>
            <a:r>
              <a:t>SI-eining varma, vinnu og orku er júl.</a:t>
            </a:r>
          </a:p>
          <a:p>
            <a:endParaRPr lang="en-US" dirty="0"/>
          </a:p>
          <a:p>
            <a:r>
              <a:t>Eitt júl (J) er skilgreint sem sú orka sem notuð er þegar kraftur upp á 1 njúton færir hlut um 1 metra.</a:t>
            </a:r>
          </a:p>
          <a:p>
            <a:pPr lvl="1"/>
            <a:r>
              <a:t>Hún er nefnd til heiðurs enska eðlisfræðingnum James Prescott Joule.</a:t>
            </a:r>
          </a:p>
          <a:p>
            <a:endParaRPr lang="en-US" dirty="0"/>
          </a:p>
          <a:p>
            <a:r>
              <a:t>1 kaloría = 4.184 júl</a:t>
            </a:r>
          </a:p>
          <a:p>
            <a:endParaRPr lang="en-US" dirty="0"/>
          </a:p>
        </p:txBody>
      </p:sp>
    </p:spTree>
    <p:extLst>
      <p:ext uri="{BB962C8B-B14F-4D97-AF65-F5344CB8AC3E}">
        <p14:creationId xmlns:p14="http://schemas.microsoft.com/office/powerpoint/2010/main" val="3088449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Varmarýmd</a:t>
            </a:r>
          </a:p>
        </p:txBody>
      </p:sp>
      <p:sp>
        <p:nvSpPr>
          <p:cNvPr id="3" name="Content Placeholder 2"/>
          <p:cNvSpPr>
            <a:spLocks noGrp="1"/>
          </p:cNvSpPr>
          <p:nvPr>
            <p:ph idx="1"/>
          </p:nvPr>
        </p:nvSpPr>
        <p:spPr>
          <a:xfrm>
            <a:off x="628650" y="955965"/>
            <a:ext cx="7886700" cy="4200826"/>
          </a:xfrm>
        </p:spPr>
        <p:txBody>
          <a:bodyPr/>
          <a:lstStyle/>
          <a:p>
            <a:r>
              <a:t>Varmarýmd (C) efnis er það magn varma (q) sem það gleypir eða gefur frá sér þegar það verður fyrir hitabreytingu (ΔT) sem nemur 1 °C (eða 1 kelvin):</a:t>
            </a:r>
          </a:p>
          <a:p>
            <a:endParaRPr lang="en-US" dirty="0"/>
          </a:p>
          <a:p>
            <a:endParaRPr lang="en-US" dirty="0"/>
          </a:p>
          <a:p>
            <a:endParaRPr lang="en-US" dirty="0"/>
          </a:p>
          <a:p>
            <a:r>
              <a:t>Varmarýmd er magnbundinn eiginleiki.</a:t>
            </a:r>
          </a:p>
          <a:p>
            <a:endParaRPr lang="en-US" dirty="0"/>
          </a:p>
          <a:p>
            <a:r>
              <a:t>Til dæmis er varmarýmd stórrar steypujárnspönnu meiri en varmarýmd lítillar steypujárnspönnu.</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376732924"/>
              </p:ext>
            </p:extLst>
          </p:nvPr>
        </p:nvGraphicFramePr>
        <p:xfrm>
          <a:off x="3778348" y="2020185"/>
          <a:ext cx="1089555" cy="763736"/>
        </p:xfrm>
        <a:graphic>
          <a:graphicData uri="http://schemas.openxmlformats.org/presentationml/2006/ole">
            <mc:AlternateContent xmlns:mc="http://schemas.openxmlformats.org/markup-compatibility/2006">
              <mc:Choice xmlns:v="urn:schemas-microsoft-com:vml" Requires="v">
                <p:oleObj name="Equation" r:id="rId2" imgW="17269841" imgH="12088889" progId="Equation.3">
                  <p:embed/>
                </p:oleObj>
              </mc:Choice>
              <mc:Fallback>
                <p:oleObj name="Equation" r:id="rId2" imgW="17269841" imgH="12088889"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8348" y="2020185"/>
                        <a:ext cx="1089555" cy="76373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5630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Eðlisvarmarýmd</a:t>
            </a:r>
          </a:p>
        </p:txBody>
      </p:sp>
      <p:sp>
        <p:nvSpPr>
          <p:cNvPr id="3" name="Content Placeholder 2"/>
          <p:cNvSpPr>
            <a:spLocks noGrp="1"/>
          </p:cNvSpPr>
          <p:nvPr>
            <p:ph idx="1"/>
          </p:nvPr>
        </p:nvSpPr>
        <p:spPr>
          <a:xfrm>
            <a:off x="628650" y="955965"/>
            <a:ext cx="7886700" cy="4541068"/>
          </a:xfrm>
        </p:spPr>
        <p:txBody>
          <a:bodyPr>
            <a:normAutofit/>
          </a:bodyPr>
          <a:lstStyle/>
          <a:p>
            <a:r>
              <a:t>Eðlisvarmarýmd (c) efnis, oft kölluð „eðlisvarmi“, er það varmamagn sem þarf til að hækka hitastig 1 gramms af efni um 1 °C (eða 1 kelvin):</a:t>
            </a:r>
          </a:p>
          <a:p>
            <a:endParaRPr lang="en-US" dirty="0"/>
          </a:p>
          <a:p>
            <a:endParaRPr lang="en-US" dirty="0"/>
          </a:p>
          <a:p>
            <a:endParaRPr lang="en-US" dirty="0"/>
          </a:p>
          <a:p>
            <a:r>
              <a:t>Eðlisvarmarýmd er stærðaróháður eiginleiki — hún er aðeins háð því hvaða efni á í hlut, ekki magninu.</a:t>
            </a:r>
          </a:p>
          <a:p>
            <a:endParaRPr lang="en-US" dirty="0"/>
          </a:p>
          <a:p>
            <a:r>
              <a:t>Til dæmis er eðlisvarmarýmd stórrar og lítillar steypujárnspönnu nákvæmlega sú sama.</a:t>
            </a:r>
          </a:p>
        </p:txBody>
      </p:sp>
      <p:graphicFrame>
        <p:nvGraphicFramePr>
          <p:cNvPr id="5" name="Object 4"/>
          <p:cNvGraphicFramePr>
            <a:graphicFrameLocks noChangeAspect="1"/>
          </p:cNvGraphicFramePr>
          <p:nvPr>
            <p:extLst>
              <p:ext uri="{D42A27DB-BD31-4B8C-83A1-F6EECF244321}">
                <p14:modId xmlns:p14="http://schemas.microsoft.com/office/powerpoint/2010/main" val="111840493"/>
              </p:ext>
            </p:extLst>
          </p:nvPr>
        </p:nvGraphicFramePr>
        <p:xfrm>
          <a:off x="3668231" y="2011735"/>
          <a:ext cx="1280965" cy="780789"/>
        </p:xfrm>
        <a:graphic>
          <a:graphicData uri="http://schemas.openxmlformats.org/presentationml/2006/ole">
            <mc:AlternateContent xmlns:mc="http://schemas.openxmlformats.org/markup-compatibility/2006">
              <mc:Choice xmlns:v="urn:schemas-microsoft-com:vml" Requires="v">
                <p:oleObj name="Equation" r:id="rId2" imgW="16355556" imgH="9955556" progId="Equation.3">
                  <p:embed/>
                </p:oleObj>
              </mc:Choice>
              <mc:Fallback>
                <p:oleObj name="Equation" r:id="rId2" imgW="16355556" imgH="9955556"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8231" y="2011735"/>
                        <a:ext cx="1280965" cy="78078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755054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5.8</a:t>
            </a:r>
          </a:p>
        </p:txBody>
      </p:sp>
      <p:sp>
        <p:nvSpPr>
          <p:cNvPr id="7" name="Figure Legend"/>
          <p:cNvSpPr>
            <a:spLocks noGrp="1"/>
          </p:cNvSpPr>
          <p:nvPr>
            <p:ph type="body" sz="quarter" idx="14"/>
          </p:nvPr>
        </p:nvSpPr>
        <p:spPr/>
        <p:txBody>
          <a:bodyPr>
            <a:normAutofit/>
          </a:bodyPr>
          <a:lstStyle/>
          <a:p>
            <a:pPr marL="0" indent="0">
              <a:buNone/>
            </a:pPr>
            <a:r>
              <a:t>Vegna meiri massa hefur stór steikarpanna meiri varmarýmd en lítil steikarpanna. Þar sem þær eru gerðar úr sama efni hafa báðar steikarpönnurnar sama eðlisvarma. (mynd: Mark Blaser)</a:t>
            </a:r>
          </a:p>
        </p:txBody>
      </p:sp>
      <p:pic>
        <p:nvPicPr>
          <p:cNvPr id="9" name="Figure" descr="The picture shows two black metal frying pans sitting on a flat surface. The left pan is about half the size of the right pan.">
            <a:extLst>
              <a:ext uri="{FF2B5EF4-FFF2-40B4-BE49-F238E27FC236}">
                <a16:creationId xmlns:a16="http://schemas.microsoft.com/office/drawing/2014/main" id="{12E7A496-3B46-43FA-B0CB-FFB11A6A0C4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465" r="-5465"/>
          <a:stretch>
            <a:fillRect/>
          </a:stretch>
        </p:blipFill>
        <p:spPr>
          <a:xfrm>
            <a:off x="457199" y="1122386"/>
            <a:ext cx="8062913" cy="3500071"/>
          </a:xfrm>
        </p:spPr>
      </p:pic>
    </p:spTree>
    <p:extLst>
      <p:ext uri="{BB962C8B-B14F-4D97-AF65-F5344CB8AC3E}">
        <p14:creationId xmlns:p14="http://schemas.microsoft.com/office/powerpoint/2010/main" val="474660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Tafla 5.1 Eðlisvarmi algengra efna við 25 °C og 1 bar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41507231"/>
              </p:ext>
            </p:extLst>
          </p:nvPr>
        </p:nvGraphicFramePr>
        <p:xfrm>
          <a:off x="628650" y="955675"/>
          <a:ext cx="7886700" cy="5700304"/>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tblGrid>
              <a:tr h="335312">
                <a:tc>
                  <a:txBody>
                    <a:bodyPr/>
                    <a:lstStyle/>
                    <a:p>
                      <a:pPr algn="ctr"/>
                      <a:r>
                        <a:t>Efni</a:t>
                      </a:r>
                    </a:p>
                  </a:txBody>
                  <a:tcPr/>
                </a:tc>
                <a:tc>
                  <a:txBody>
                    <a:bodyPr/>
                    <a:lstStyle/>
                    <a:p>
                      <a:pPr algn="ctr"/>
                      <a:r>
                        <a:t>Tákn (ástand)</a:t>
                      </a:r>
                    </a:p>
                  </a:txBody>
                  <a:tcPr/>
                </a:tc>
                <a:tc>
                  <a:txBody>
                    <a:bodyPr/>
                    <a:lstStyle/>
                    <a:p>
                      <a:pPr algn="ctr"/>
                      <a:r>
                        <a:t>Eðlisvarmarými (J/g °C)</a:t>
                      </a:r>
                    </a:p>
                  </a:txBody>
                  <a:tcPr/>
                </a:tc>
                <a:extLst>
                  <a:ext uri="{0D108BD9-81ED-4DB2-BD59-A6C34878D82A}">
                    <a16:rowId xmlns:a16="http://schemas.microsoft.com/office/drawing/2014/main" val="10000"/>
                  </a:ext>
                </a:extLst>
              </a:tr>
              <a:tr h="335312">
                <a:tc>
                  <a:txBody>
                    <a:bodyPr/>
                    <a:lstStyle/>
                    <a:p>
                      <a:pPr algn="ctr"/>
                      <a:r>
                        <a:t>helín</a:t>
                      </a:r>
                    </a:p>
                  </a:txBody>
                  <a:tcPr/>
                </a:tc>
                <a:tc>
                  <a:txBody>
                    <a:bodyPr/>
                    <a:lstStyle/>
                    <a:p>
                      <a:pPr algn="ctr"/>
                      <a:r>
                        <a:t>He(g)</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5.193</a:t>
                      </a:r>
                    </a:p>
                  </a:txBody>
                  <a:tcPr/>
                </a:tc>
                <a:extLst>
                  <a:ext uri="{0D108BD9-81ED-4DB2-BD59-A6C34878D82A}">
                    <a16:rowId xmlns:a16="http://schemas.microsoft.com/office/drawing/2014/main" val="10001"/>
                  </a:ext>
                </a:extLst>
              </a:tr>
              <a:tr h="335312">
                <a:tc>
                  <a:txBody>
                    <a:bodyPr/>
                    <a:lstStyle/>
                    <a:p>
                      <a:pPr algn="ctr"/>
                      <a:r>
                        <a:t>vatn</a:t>
                      </a:r>
                    </a:p>
                  </a:txBody>
                  <a:tcPr/>
                </a:tc>
                <a:tc>
                  <a:txBody>
                    <a:bodyPr/>
                    <a:lstStyle/>
                    <a:p>
                      <a:pPr algn="ctr"/>
                      <a:r>
                        <a:rPr lang="en-US" dirty="0"/>
                        <a:t>H</a:t>
                      </a:r>
                      <a:r>
                        <a:rPr lang="en-US" baseline="-25000" dirty="0"/>
                        <a:t>2</a:t>
                      </a:r>
                      <a:r>
                        <a:rPr lang="en-US" dirty="0"/>
                        <a:t>O(</a:t>
                      </a:r>
                      <a:r>
                        <a:rPr lang="en-US" i="1" dirty="0"/>
                        <a:t>l</a:t>
                      </a:r>
                      <a:r>
                        <a:rPr lang="en-US" dirty="0"/>
                        <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4.184</a:t>
                      </a:r>
                    </a:p>
                  </a:txBody>
                  <a:tcPr/>
                </a:tc>
                <a:extLst>
                  <a:ext uri="{0D108BD9-81ED-4DB2-BD59-A6C34878D82A}">
                    <a16:rowId xmlns:a16="http://schemas.microsoft.com/office/drawing/2014/main" val="10002"/>
                  </a:ext>
                </a:extLst>
              </a:tr>
              <a:tr h="335312">
                <a:tc>
                  <a:txBody>
                    <a:bodyPr/>
                    <a:lstStyle/>
                    <a:p>
                      <a:pPr algn="ctr"/>
                      <a:r>
                        <a:t>etanól</a:t>
                      </a:r>
                    </a:p>
                  </a:txBody>
                  <a:tcPr/>
                </a:tc>
                <a:tc>
                  <a:txBody>
                    <a:bodyPr/>
                    <a:lstStyle/>
                    <a:p>
                      <a:pPr algn="ctr"/>
                      <a:r>
                        <a:rPr lang="en-US" dirty="0"/>
                        <a:t>C</a:t>
                      </a:r>
                      <a:r>
                        <a:rPr lang="en-US" baseline="-25000" dirty="0"/>
                        <a:t>2</a:t>
                      </a:r>
                      <a:r>
                        <a:rPr lang="en-US" dirty="0"/>
                        <a:t>H</a:t>
                      </a:r>
                      <a:r>
                        <a:rPr lang="en-US" baseline="-25000" dirty="0"/>
                        <a:t>6</a:t>
                      </a:r>
                      <a:r>
                        <a:rPr lang="en-US" dirty="0"/>
                        <a:t>O(</a:t>
                      </a:r>
                      <a:r>
                        <a:rPr lang="en-US" i="1" dirty="0"/>
                        <a:t>l</a:t>
                      </a:r>
                      <a:r>
                        <a:rPr lang="en-US" dirty="0"/>
                        <a:t>)	</a:t>
                      </a:r>
                    </a:p>
                  </a:txBody>
                  <a:tcPr/>
                </a:tc>
                <a:tc>
                  <a:txBody>
                    <a:bodyPr/>
                    <a:lstStyle/>
                    <a:p>
                      <a:pPr algn="ctr"/>
                      <a:r>
                        <a:rPr lang="en-US" dirty="0"/>
                        <a:t>2.376</a:t>
                      </a:r>
                    </a:p>
                  </a:txBody>
                  <a:tcPr/>
                </a:tc>
                <a:extLst>
                  <a:ext uri="{0D108BD9-81ED-4DB2-BD59-A6C34878D82A}">
                    <a16:rowId xmlns:a16="http://schemas.microsoft.com/office/drawing/2014/main" val="10003"/>
                  </a:ext>
                </a:extLst>
              </a:tr>
              <a:tr h="335312">
                <a:tc>
                  <a:txBody>
                    <a:bodyPr/>
                    <a:lstStyle/>
                    <a:p>
                      <a:pPr algn="ctr"/>
                      <a:r>
                        <a:t>ís</a:t>
                      </a:r>
                    </a:p>
                  </a:txBody>
                  <a:tcPr/>
                </a:tc>
                <a:tc>
                  <a:txBody>
                    <a:bodyPr/>
                    <a:lstStyle/>
                    <a:p>
                      <a:pPr algn="ctr"/>
                      <a:r>
                        <a:rPr lang="en-US" dirty="0"/>
                        <a:t>H</a:t>
                      </a:r>
                      <a:r>
                        <a:rPr lang="en-US" baseline="-25000" dirty="0"/>
                        <a:t>2</a:t>
                      </a:r>
                      <a:r>
                        <a:rPr lang="en-US" dirty="0"/>
                        <a:t>O(</a:t>
                      </a:r>
                      <a:r>
                        <a:rPr lang="en-US" i="1" dirty="0"/>
                        <a:t>s</a:t>
                      </a:r>
                      <a:r>
                        <a:rPr lang="en-US" dirty="0"/>
                        <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2.093 (við −10 °C)</a:t>
                      </a:r>
                    </a:p>
                  </a:txBody>
                  <a:tcPr/>
                </a:tc>
                <a:extLst>
                  <a:ext uri="{0D108BD9-81ED-4DB2-BD59-A6C34878D82A}">
                    <a16:rowId xmlns:a16="http://schemas.microsoft.com/office/drawing/2014/main" val="10004"/>
                  </a:ext>
                </a:extLst>
              </a:tr>
              <a:tr h="335312">
                <a:tc>
                  <a:txBody>
                    <a:bodyPr/>
                    <a:lstStyle/>
                    <a:p>
                      <a:pPr algn="ctr"/>
                      <a:r>
                        <a:t>vatnsgufa</a:t>
                      </a:r>
                    </a:p>
                  </a:txBody>
                  <a:tcPr/>
                </a:tc>
                <a:tc>
                  <a:txBody>
                    <a:bodyPr/>
                    <a:lstStyle/>
                    <a:p>
                      <a:pPr algn="ctr"/>
                      <a:r>
                        <a:rPr lang="en-US" dirty="0"/>
                        <a:t>H</a:t>
                      </a:r>
                      <a:r>
                        <a:rPr lang="en-US" baseline="-25000" dirty="0"/>
                        <a:t>2</a:t>
                      </a:r>
                      <a:r>
                        <a:rPr lang="en-US" dirty="0"/>
                        <a:t>O(</a:t>
                      </a:r>
                      <a:r>
                        <a:rPr lang="en-US" i="1" dirty="0"/>
                        <a:t>g</a:t>
                      </a:r>
                      <a:r>
                        <a:rPr lang="en-US" dirty="0"/>
                        <a:t>)</a:t>
                      </a:r>
                    </a:p>
                  </a:txBody>
                  <a:tcPr/>
                </a:tc>
                <a:tc>
                  <a:txBody>
                    <a:bodyPr/>
                    <a:lstStyle/>
                    <a:p>
                      <a:pPr algn="ctr"/>
                      <a:r>
                        <a:rPr lang="en-US" dirty="0"/>
                        <a:t>1.864</a:t>
                      </a:r>
                    </a:p>
                  </a:txBody>
                  <a:tcPr/>
                </a:tc>
                <a:extLst>
                  <a:ext uri="{0D108BD9-81ED-4DB2-BD59-A6C34878D82A}">
                    <a16:rowId xmlns:a16="http://schemas.microsoft.com/office/drawing/2014/main" val="10005"/>
                  </a:ext>
                </a:extLst>
              </a:tr>
              <a:tr h="335312">
                <a:tc>
                  <a:txBody>
                    <a:bodyPr/>
                    <a:lstStyle/>
                    <a:p>
                      <a:pPr algn="ctr"/>
                      <a:r>
                        <a:t>köfnunarefni</a:t>
                      </a:r>
                    </a:p>
                  </a:txBody>
                  <a:tcPr/>
                </a:tc>
                <a:tc>
                  <a:txBody>
                    <a:bodyPr/>
                    <a:lstStyle/>
                    <a:p>
                      <a:pPr algn="ctr"/>
                      <a:r>
                        <a:rPr lang="en-US" dirty="0"/>
                        <a:t>N</a:t>
                      </a:r>
                      <a:r>
                        <a:rPr lang="en-US" baseline="-25000" dirty="0"/>
                        <a:t>2</a:t>
                      </a:r>
                      <a:r>
                        <a:rPr lang="en-US" dirty="0"/>
                        <a:t>(</a:t>
                      </a:r>
                      <a:r>
                        <a:rPr lang="en-US" i="1" dirty="0"/>
                        <a:t>g</a:t>
                      </a:r>
                      <a:r>
                        <a:rPr lang="en-US" dirty="0"/>
                        <a:t>)</a:t>
                      </a:r>
                    </a:p>
                  </a:txBody>
                  <a:tcPr/>
                </a:tc>
                <a:tc>
                  <a:txBody>
                    <a:bodyPr/>
                    <a:lstStyle/>
                    <a:p>
                      <a:pPr algn="ctr"/>
                      <a:r>
                        <a:rPr lang="en-US" dirty="0"/>
                        <a:t>1.040</a:t>
                      </a:r>
                    </a:p>
                  </a:txBody>
                  <a:tcPr/>
                </a:tc>
                <a:extLst>
                  <a:ext uri="{0D108BD9-81ED-4DB2-BD59-A6C34878D82A}">
                    <a16:rowId xmlns:a16="http://schemas.microsoft.com/office/drawing/2014/main" val="10006"/>
                  </a:ext>
                </a:extLst>
              </a:tr>
              <a:tr h="335312">
                <a:tc>
                  <a:txBody>
                    <a:bodyPr/>
                    <a:lstStyle/>
                    <a:p>
                      <a:pPr algn="ctr"/>
                      <a:r>
                        <a:t>loft</a:t>
                      </a:r>
                    </a:p>
                  </a:txBody>
                  <a:tcPr/>
                </a:tc>
                <a:tc>
                  <a:txBody>
                    <a:bodyPr/>
                    <a:lstStyle/>
                    <a:p>
                      <a:pPr algn="ctr"/>
                      <a:endParaRPr lang="en-US"/>
                    </a:p>
                  </a:txBody>
                  <a:tcPr/>
                </a:tc>
                <a:tc>
                  <a:txBody>
                    <a:bodyPr/>
                    <a:lstStyle/>
                    <a:p>
                      <a:pPr algn="ctr"/>
                      <a:r>
                        <a:rPr lang="en-US" dirty="0"/>
                        <a:t>1.007</a:t>
                      </a:r>
                    </a:p>
                  </a:txBody>
                  <a:tcPr/>
                </a:tc>
                <a:extLst>
                  <a:ext uri="{0D108BD9-81ED-4DB2-BD59-A6C34878D82A}">
                    <a16:rowId xmlns:a16="http://schemas.microsoft.com/office/drawing/2014/main" val="10007"/>
                  </a:ext>
                </a:extLst>
              </a:tr>
              <a:tr h="335312">
                <a:tc>
                  <a:txBody>
                    <a:bodyPr/>
                    <a:lstStyle/>
                    <a:p>
                      <a:pPr algn="ctr"/>
                      <a:r>
                        <a:t>súrefni</a:t>
                      </a:r>
                    </a:p>
                  </a:txBody>
                  <a:tcPr/>
                </a:tc>
                <a:tc>
                  <a:txBody>
                    <a:bodyPr/>
                    <a:lstStyle/>
                    <a:p>
                      <a:pPr algn="ctr"/>
                      <a:r>
                        <a:rPr lang="en-US" dirty="0"/>
                        <a:t>O</a:t>
                      </a:r>
                      <a:r>
                        <a:rPr lang="en-US" baseline="-25000" dirty="0"/>
                        <a:t>2</a:t>
                      </a:r>
                      <a:r>
                        <a:rPr lang="en-US" dirty="0"/>
                        <a:t>(</a:t>
                      </a:r>
                      <a:r>
                        <a:rPr lang="en-US" i="1" dirty="0"/>
                        <a:t>g</a:t>
                      </a:r>
                      <a:r>
                        <a:rPr lang="en-US" dirty="0"/>
                        <a:t>)</a:t>
                      </a:r>
                    </a:p>
                  </a:txBody>
                  <a:tcPr/>
                </a:tc>
                <a:tc>
                  <a:txBody>
                    <a:bodyPr/>
                    <a:lstStyle/>
                    <a:p>
                      <a:pPr algn="ctr"/>
                      <a:r>
                        <a:rPr lang="en-US" dirty="0"/>
                        <a:t>0.918</a:t>
                      </a:r>
                    </a:p>
                  </a:txBody>
                  <a:tcPr/>
                </a:tc>
                <a:extLst>
                  <a:ext uri="{0D108BD9-81ED-4DB2-BD59-A6C34878D82A}">
                    <a16:rowId xmlns:a16="http://schemas.microsoft.com/office/drawing/2014/main" val="10008"/>
                  </a:ext>
                </a:extLst>
              </a:tr>
              <a:tr h="335312">
                <a:tc>
                  <a:txBody>
                    <a:bodyPr/>
                    <a:lstStyle/>
                    <a:p>
                      <a:pPr algn="ctr"/>
                      <a:r>
                        <a:t>ál</a:t>
                      </a:r>
                    </a:p>
                  </a:txBody>
                  <a:tcPr/>
                </a:tc>
                <a:tc>
                  <a:txBody>
                    <a:bodyPr/>
                    <a:lstStyle/>
                    <a:p>
                      <a:pPr algn="ctr"/>
                      <a:r>
                        <a:t>Al(s)</a:t>
                      </a:r>
                    </a:p>
                  </a:txBody>
                  <a:tcPr/>
                </a:tc>
                <a:tc>
                  <a:txBody>
                    <a:bodyPr/>
                    <a:lstStyle/>
                    <a:p>
                      <a:pPr algn="ctr"/>
                      <a:r>
                        <a:rPr lang="en-US" dirty="0"/>
                        <a:t>0.897</a:t>
                      </a:r>
                    </a:p>
                  </a:txBody>
                  <a:tcPr/>
                </a:tc>
                <a:extLst>
                  <a:ext uri="{0D108BD9-81ED-4DB2-BD59-A6C34878D82A}">
                    <a16:rowId xmlns:a16="http://schemas.microsoft.com/office/drawing/2014/main" val="10009"/>
                  </a:ext>
                </a:extLst>
              </a:tr>
              <a:tr h="335312">
                <a:tc>
                  <a:txBody>
                    <a:bodyPr/>
                    <a:lstStyle/>
                    <a:p>
                      <a:pPr algn="ctr"/>
                      <a:r>
                        <a:t>koldíoxíð</a:t>
                      </a:r>
                    </a:p>
                  </a:txBody>
                  <a:tcPr/>
                </a:tc>
                <a:tc>
                  <a:txBody>
                    <a:bodyPr/>
                    <a:lstStyle/>
                    <a:p>
                      <a:pPr algn="ctr"/>
                      <a:r>
                        <a:rPr lang="en-US" dirty="0"/>
                        <a:t>CO</a:t>
                      </a:r>
                      <a:r>
                        <a:rPr lang="en-US" baseline="-25000" dirty="0"/>
                        <a:t>2</a:t>
                      </a:r>
                      <a:r>
                        <a:rPr lang="en-US" dirty="0"/>
                        <a:t>(</a:t>
                      </a:r>
                      <a:r>
                        <a:rPr lang="en-US" i="1" dirty="0"/>
                        <a:t>g</a:t>
                      </a:r>
                      <a:r>
                        <a:rPr lang="en-US" dirty="0"/>
                        <a:t>)</a:t>
                      </a:r>
                    </a:p>
                  </a:txBody>
                  <a:tcPr/>
                </a:tc>
                <a:tc>
                  <a:txBody>
                    <a:bodyPr/>
                    <a:lstStyle/>
                    <a:p>
                      <a:pPr algn="ctr"/>
                      <a:r>
                        <a:rPr lang="en-US" dirty="0"/>
                        <a:t>0.853</a:t>
                      </a:r>
                    </a:p>
                  </a:txBody>
                  <a:tcPr/>
                </a:tc>
                <a:extLst>
                  <a:ext uri="{0D108BD9-81ED-4DB2-BD59-A6C34878D82A}">
                    <a16:rowId xmlns:a16="http://schemas.microsoft.com/office/drawing/2014/main" val="10010"/>
                  </a:ext>
                </a:extLst>
              </a:tr>
              <a:tr h="335312">
                <a:tc>
                  <a:txBody>
                    <a:bodyPr/>
                    <a:lstStyle/>
                    <a:p>
                      <a:pPr algn="ctr"/>
                      <a:r>
                        <a:t>argon</a:t>
                      </a:r>
                    </a:p>
                  </a:txBody>
                  <a:tcPr/>
                </a:tc>
                <a:tc>
                  <a:txBody>
                    <a:bodyPr/>
                    <a:lstStyle/>
                    <a:p>
                      <a:pPr algn="ctr"/>
                      <a:r>
                        <a:t>Ar(g)</a:t>
                      </a:r>
                    </a:p>
                  </a:txBody>
                  <a:tcPr/>
                </a:tc>
                <a:tc>
                  <a:txBody>
                    <a:bodyPr/>
                    <a:lstStyle/>
                    <a:p>
                      <a:pPr algn="ctr"/>
                      <a:r>
                        <a:rPr lang="en-US" dirty="0"/>
                        <a:t>0.522</a:t>
                      </a:r>
                    </a:p>
                  </a:txBody>
                  <a:tcPr/>
                </a:tc>
                <a:extLst>
                  <a:ext uri="{0D108BD9-81ED-4DB2-BD59-A6C34878D82A}">
                    <a16:rowId xmlns:a16="http://schemas.microsoft.com/office/drawing/2014/main" val="10011"/>
                  </a:ext>
                </a:extLst>
              </a:tr>
              <a:tr h="335312">
                <a:tc>
                  <a:txBody>
                    <a:bodyPr/>
                    <a:lstStyle/>
                    <a:p>
                      <a:pPr algn="ctr"/>
                      <a:r>
                        <a:t>járn</a:t>
                      </a:r>
                    </a:p>
                  </a:txBody>
                  <a:tcPr/>
                </a:tc>
                <a:tc>
                  <a:txBody>
                    <a:bodyPr/>
                    <a:lstStyle/>
                    <a:p>
                      <a:pPr algn="ctr"/>
                      <a:r>
                        <a:t>Fe(s)</a:t>
                      </a:r>
                    </a:p>
                  </a:txBody>
                  <a:tcPr/>
                </a:tc>
                <a:tc>
                  <a:txBody>
                    <a:bodyPr/>
                    <a:lstStyle/>
                    <a:p>
                      <a:pPr algn="ctr"/>
                      <a:r>
                        <a:rPr lang="en-US" dirty="0"/>
                        <a:t>0.449</a:t>
                      </a:r>
                    </a:p>
                  </a:txBody>
                  <a:tcPr/>
                </a:tc>
                <a:extLst>
                  <a:ext uri="{0D108BD9-81ED-4DB2-BD59-A6C34878D82A}">
                    <a16:rowId xmlns:a16="http://schemas.microsoft.com/office/drawing/2014/main" val="10012"/>
                  </a:ext>
                </a:extLst>
              </a:tr>
              <a:tr h="335312">
                <a:tc>
                  <a:txBody>
                    <a:bodyPr/>
                    <a:lstStyle/>
                    <a:p>
                      <a:pPr algn="ctr"/>
                      <a:r>
                        <a:t>kopar</a:t>
                      </a:r>
                    </a:p>
                  </a:txBody>
                  <a:tcPr/>
                </a:tc>
                <a:tc>
                  <a:txBody>
                    <a:bodyPr/>
                    <a:lstStyle/>
                    <a:p>
                      <a:pPr algn="ctr"/>
                      <a:r>
                        <a:t>Cu(s)</a:t>
                      </a:r>
                    </a:p>
                  </a:txBody>
                  <a:tcPr/>
                </a:tc>
                <a:tc>
                  <a:txBody>
                    <a:bodyPr/>
                    <a:lstStyle/>
                    <a:p>
                      <a:pPr algn="ctr"/>
                      <a:r>
                        <a:rPr lang="en-US" dirty="0"/>
                        <a:t>0.385</a:t>
                      </a:r>
                    </a:p>
                  </a:txBody>
                  <a:tcPr/>
                </a:tc>
                <a:extLst>
                  <a:ext uri="{0D108BD9-81ED-4DB2-BD59-A6C34878D82A}">
                    <a16:rowId xmlns:a16="http://schemas.microsoft.com/office/drawing/2014/main" val="10013"/>
                  </a:ext>
                </a:extLst>
              </a:tr>
              <a:tr h="335312">
                <a:tc>
                  <a:txBody>
                    <a:bodyPr/>
                    <a:lstStyle/>
                    <a:p>
                      <a:pPr algn="ctr"/>
                      <a:r>
                        <a:t>blý</a:t>
                      </a:r>
                    </a:p>
                  </a:txBody>
                  <a:tcPr/>
                </a:tc>
                <a:tc>
                  <a:txBody>
                    <a:bodyPr/>
                    <a:lstStyle/>
                    <a:p>
                      <a:pPr algn="ctr"/>
                      <a:r>
                        <a:t>Pb(s)</a:t>
                      </a:r>
                    </a:p>
                  </a:txBody>
                  <a:tcPr/>
                </a:tc>
                <a:tc>
                  <a:txBody>
                    <a:bodyPr/>
                    <a:lstStyle/>
                    <a:p>
                      <a:pPr algn="ctr"/>
                      <a:r>
                        <a:rPr lang="en-US" dirty="0"/>
                        <a:t>0.130</a:t>
                      </a:r>
                    </a:p>
                  </a:txBody>
                  <a:tcPr/>
                </a:tc>
                <a:extLst>
                  <a:ext uri="{0D108BD9-81ED-4DB2-BD59-A6C34878D82A}">
                    <a16:rowId xmlns:a16="http://schemas.microsoft.com/office/drawing/2014/main" val="10014"/>
                  </a:ext>
                </a:extLst>
              </a:tr>
              <a:tr h="335312">
                <a:tc>
                  <a:txBody>
                    <a:bodyPr/>
                    <a:lstStyle/>
                    <a:p>
                      <a:pPr algn="ctr"/>
                      <a:r>
                        <a:t>gull</a:t>
                      </a:r>
                    </a:p>
                  </a:txBody>
                  <a:tcPr/>
                </a:tc>
                <a:tc>
                  <a:txBody>
                    <a:bodyPr/>
                    <a:lstStyle/>
                    <a:p>
                      <a:pPr algn="ctr"/>
                      <a:r>
                        <a:t>Au(s)</a:t>
                      </a:r>
                    </a:p>
                  </a:txBody>
                  <a:tcPr/>
                </a:tc>
                <a:tc>
                  <a:txBody>
                    <a:bodyPr/>
                    <a:lstStyle/>
                    <a:p>
                      <a:pPr algn="ctr"/>
                      <a:r>
                        <a:rPr lang="en-US" dirty="0"/>
                        <a:t>0.129</a:t>
                      </a:r>
                    </a:p>
                  </a:txBody>
                  <a:tcPr/>
                </a:tc>
                <a:extLst>
                  <a:ext uri="{0D108BD9-81ED-4DB2-BD59-A6C34878D82A}">
                    <a16:rowId xmlns:a16="http://schemas.microsoft.com/office/drawing/2014/main" val="10015"/>
                  </a:ext>
                </a:extLst>
              </a:tr>
              <a:tr h="335312">
                <a:tc>
                  <a:txBody>
                    <a:bodyPr/>
                    <a:lstStyle/>
                    <a:p>
                      <a:pPr algn="ctr"/>
                      <a:r>
                        <a:t>kísill</a:t>
                      </a:r>
                    </a:p>
                  </a:txBody>
                  <a:tcPr/>
                </a:tc>
                <a:tc>
                  <a:txBody>
                    <a:bodyPr/>
                    <a:lstStyle/>
                    <a:p>
                      <a:pPr algn="ctr"/>
                      <a:r>
                        <a:t>Si(s)</a:t>
                      </a:r>
                    </a:p>
                  </a:txBody>
                  <a:tcPr/>
                </a:tc>
                <a:tc>
                  <a:txBody>
                    <a:bodyPr/>
                    <a:lstStyle/>
                    <a:p>
                      <a:pPr algn="ctr"/>
                      <a:r>
                        <a:rPr lang="en-US" dirty="0"/>
                        <a:t>0.712</a:t>
                      </a:r>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42484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Útreikningur á varma</a:t>
            </a:r>
          </a:p>
        </p:txBody>
      </p:sp>
      <p:sp>
        <p:nvSpPr>
          <p:cNvPr id="3" name="Content Placeholder 2"/>
          <p:cNvSpPr>
            <a:spLocks noGrp="1"/>
          </p:cNvSpPr>
          <p:nvPr>
            <p:ph idx="1"/>
          </p:nvPr>
        </p:nvSpPr>
        <p:spPr>
          <a:xfrm>
            <a:off x="628650" y="955965"/>
            <a:ext cx="7886700" cy="4679291"/>
          </a:xfrm>
        </p:spPr>
        <p:txBody>
          <a:bodyPr>
            <a:normAutofit/>
          </a:bodyPr>
          <a:lstStyle/>
          <a:p>
            <a:r>
              <a:t>Hægt er að reikna út það varmamagn, q, sem fer inn í eða út úr efni:</a:t>
            </a:r>
          </a:p>
          <a:p>
            <a:endParaRPr lang="en-US" dirty="0"/>
          </a:p>
          <a:p>
            <a:endParaRPr lang="en-US" dirty="0"/>
          </a:p>
          <a:p>
            <a:endParaRPr lang="en-US" dirty="0"/>
          </a:p>
          <a:p>
            <a:endParaRPr lang="en-US" dirty="0"/>
          </a:p>
          <a:p>
            <a:r>
              <a:t>Ef efni tekur til sín varmaorku, Tfinal &gt; Tinitial, þá er gildi q jákvætt.</a:t>
            </a:r>
          </a:p>
          <a:p>
            <a:endParaRPr lang="en-US" dirty="0"/>
          </a:p>
          <a:p>
            <a:r>
              <a:t>Ef efni tapar varmaorku, Tfinal &lt; Tinitial, þá er gildi q neikvætt.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879375150"/>
              </p:ext>
            </p:extLst>
          </p:nvPr>
        </p:nvGraphicFramePr>
        <p:xfrm>
          <a:off x="3062177" y="1781966"/>
          <a:ext cx="2877030" cy="1144941"/>
        </p:xfrm>
        <a:graphic>
          <a:graphicData uri="http://schemas.openxmlformats.org/presentationml/2006/ole">
            <mc:AlternateContent xmlns:mc="http://schemas.openxmlformats.org/markup-compatibility/2006">
              <mc:Choice xmlns:v="urn:schemas-microsoft-com:vml" Requires="v">
                <p:oleObj name="Equation" r:id="rId2" imgW="17422222" imgH="6933333" progId="Equation.DSMT4">
                  <p:embed/>
                </p:oleObj>
              </mc:Choice>
              <mc:Fallback>
                <p:oleObj name="Equation" r:id="rId2" imgW="17422222" imgH="6933333"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2177" y="1781966"/>
                        <a:ext cx="2877030" cy="114494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107175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5.1</a:t>
            </a:r>
          </a:p>
        </p:txBody>
      </p:sp>
      <p:sp>
        <p:nvSpPr>
          <p:cNvPr id="3" name="Content Placeholder 2"/>
          <p:cNvSpPr>
            <a:spLocks noGrp="1"/>
          </p:cNvSpPr>
          <p:nvPr>
            <p:ph idx="1"/>
          </p:nvPr>
        </p:nvSpPr>
        <p:spPr/>
        <p:txBody>
          <a:bodyPr/>
          <a:lstStyle/>
          <a:p>
            <a:r>
              <a:t>Flaska sem inniheldur 8.0 × 102 g af vatni er hituð og hitastig vatnsins hækkar úr 21 °C í 85 °C. Hve mikinn varma tók vatnið upp?</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997070069"/>
              </p:ext>
            </p:extLst>
          </p:nvPr>
        </p:nvGraphicFramePr>
        <p:xfrm>
          <a:off x="1074015" y="2147779"/>
          <a:ext cx="7109289" cy="2146928"/>
        </p:xfrm>
        <a:graphic>
          <a:graphicData uri="http://schemas.openxmlformats.org/presentationml/2006/ole">
            <mc:AlternateContent xmlns:mc="http://schemas.openxmlformats.org/markup-compatibility/2006">
              <mc:Choice xmlns:v="urn:schemas-microsoft-com:vml" Requires="v">
                <p:oleObj name="Equation" r:id="rId2" imgW="3441600" imgH="1041120" progId="Equation.DSMT4">
                  <p:embed/>
                </p:oleObj>
              </mc:Choice>
              <mc:Fallback>
                <p:oleObj name="Equation" r:id="rId2" imgW="3441600" imgH="1041120" progId="Equation.DSMT4">
                  <p:embed/>
                  <p:pic>
                    <p:nvPicPr>
                      <p:cNvPr id="0" name="Object 2"/>
                      <p:cNvPicPr>
                        <a:picLocks noChangeAspect="1" noChangeArrowheads="1"/>
                      </p:cNvPicPr>
                      <p:nvPr/>
                    </p:nvPicPr>
                    <p:blipFill>
                      <a:blip r:embed="rId3"/>
                      <a:srcRect/>
                      <a:stretch>
                        <a:fillRect/>
                      </a:stretch>
                    </p:blipFill>
                    <p:spPr bwMode="auto">
                      <a:xfrm>
                        <a:off x="1074015" y="2147779"/>
                        <a:ext cx="7109289" cy="214692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10856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5.9</a:t>
            </a:r>
          </a:p>
        </p:txBody>
      </p:sp>
      <p:sp>
        <p:nvSpPr>
          <p:cNvPr id="7" name="Figure Legend"/>
          <p:cNvSpPr>
            <a:spLocks noGrp="1"/>
          </p:cNvSpPr>
          <p:nvPr>
            <p:ph type="body" sz="quarter" idx="14"/>
          </p:nvPr>
        </p:nvSpPr>
        <p:spPr/>
        <p:txBody>
          <a:bodyPr>
            <a:normAutofit/>
          </a:bodyPr>
          <a:lstStyle/>
          <a:p>
            <a:pPr marL="0" indent="0">
              <a:buNone/>
            </a:pPr>
            <a:r>
              <a:t>Þessi sólarvarmavirkjun notar fleygbogaspegla til að safna saman sólarljósi. (mynd a: breyting á verki frá Bureau of Land Management)</a:t>
            </a:r>
          </a:p>
        </p:txBody>
      </p:sp>
    </p:spTree>
    <p:extLst>
      <p:ext uri="{BB962C8B-B14F-4D97-AF65-F5344CB8AC3E}">
        <p14:creationId xmlns:p14="http://schemas.microsoft.com/office/powerpoint/2010/main" val="1011704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5.10</a:t>
            </a:r>
          </a:p>
        </p:txBody>
      </p:sp>
      <p:sp>
        <p:nvSpPr>
          <p:cNvPr id="7" name="Figure Legend"/>
          <p:cNvSpPr>
            <a:spLocks noGrp="1"/>
          </p:cNvSpPr>
          <p:nvPr>
            <p:ph type="body" sz="quarter" idx="14"/>
          </p:nvPr>
        </p:nvSpPr>
        <p:spPr>
          <a:xfrm>
            <a:off x="348343" y="4663821"/>
            <a:ext cx="8062912" cy="1166382"/>
          </a:xfrm>
        </p:spPr>
        <p:txBody>
          <a:bodyPr>
            <a:normAutofit/>
          </a:bodyPr>
          <a:lstStyle/>
          <a:p>
            <a:pPr marL="0" indent="0">
              <a:buNone/>
            </a:pPr>
            <a:r>
              <a:t>(a) Ivanpah sólarvarmavirkjunin notar 170,000 spegla til að beina sólarljósi að vatnsfylltum turnum. (b) Hún þekur 4000 ekrur af almenningslandi nálægt Mojave-eyðimörkinni og landamærum Kaliforníu og Nevada. (mynd a: breytt verk eftir Craig Dietrich; mynd b: breytt verk eftir „USFWS Pacific Southwest Region“/Flickr)</a:t>
            </a:r>
            <a:endParaRPr lang="en-US" sz="1600" dirty="0"/>
          </a:p>
        </p:txBody>
      </p:sp>
      <p:pic>
        <p:nvPicPr>
          <p:cNvPr id="9" name="Figure" descr="Two pictures are shown and labeled a and b. Picture a shows a thermal plant with three tall metal towers. Picture b is an arial picture of the mirrors used at the plant. They are arranged in rows.">
            <a:extLst>
              <a:ext uri="{FF2B5EF4-FFF2-40B4-BE49-F238E27FC236}">
                <a16:creationId xmlns:a16="http://schemas.microsoft.com/office/drawing/2014/main" id="{5902482C-5E40-4E1F-A844-923DFDE2B12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724" b="-2724"/>
          <a:stretch>
            <a:fillRect/>
          </a:stretch>
        </p:blipFill>
        <p:spPr>
          <a:xfrm>
            <a:off x="457199" y="1127149"/>
            <a:ext cx="8062913" cy="3500071"/>
          </a:xfrm>
        </p:spPr>
      </p:pic>
    </p:spTree>
    <p:extLst>
      <p:ext uri="{BB962C8B-B14F-4D97-AF65-F5344CB8AC3E}">
        <p14:creationId xmlns:p14="http://schemas.microsoft.com/office/powerpoint/2010/main" val="1187152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Námsmarkmið</a:t>
            </a:r>
          </a:p>
        </p:txBody>
      </p:sp>
      <p:sp>
        <p:nvSpPr>
          <p:cNvPr id="3" name="Content Placeholder 2"/>
          <p:cNvSpPr>
            <a:spLocks noGrp="1"/>
          </p:cNvSpPr>
          <p:nvPr>
            <p:ph idx="1"/>
          </p:nvPr>
        </p:nvSpPr>
        <p:spPr/>
        <p:txBody>
          <a:bodyPr/>
          <a:lstStyle/>
          <a:p>
            <a:r>
              <a:t>5.2 Varmamælingar</a:t>
            </a:r>
          </a:p>
          <a:p>
            <a:pPr lvl="1"/>
            <a:r>
              <a:t>Útskýra aðferðir við varmamælingar</a:t>
            </a:r>
          </a:p>
          <a:p>
            <a:pPr lvl="1"/>
            <a:r>
              <a:t>Reikna og túlka varma og tengda eiginleika með því að nota dæmigerð gögn úr varmamælingum</a:t>
            </a:r>
          </a:p>
        </p:txBody>
      </p:sp>
    </p:spTree>
    <p:extLst>
      <p:ext uri="{BB962C8B-B14F-4D97-AF65-F5344CB8AC3E}">
        <p14:creationId xmlns:p14="http://schemas.microsoft.com/office/powerpoint/2010/main" val="2131376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Varmamæling</a:t>
            </a:r>
          </a:p>
        </p:txBody>
      </p:sp>
      <p:sp>
        <p:nvSpPr>
          <p:cNvPr id="3" name="Content Placeholder 2"/>
          <p:cNvSpPr>
            <a:spLocks noGrp="1"/>
          </p:cNvSpPr>
          <p:nvPr>
            <p:ph idx="1"/>
          </p:nvPr>
        </p:nvSpPr>
        <p:spPr/>
        <p:txBody>
          <a:bodyPr/>
          <a:lstStyle/>
          <a:p>
            <a:r>
              <a:t>Ein tækni sem hægt er að nota til að mæla þann varma sem kemur við sögu í efna- eða eðlisfræðilegu ferli kallast varmamæling.</a:t>
            </a:r>
          </a:p>
          <a:p>
            <a:endParaRPr lang="en-US" dirty="0"/>
          </a:p>
          <a:p>
            <a:r>
              <a:t>Varmamæling er notuð til að mæla þann varma sem flyst til eða frá efni.</a:t>
            </a:r>
          </a:p>
          <a:p>
            <a:endParaRPr lang="en-US" dirty="0"/>
          </a:p>
          <a:p>
            <a:r>
              <a:t>Varmaskipti eiga sér stað við kvarðaðan hlut (varmamæli).</a:t>
            </a:r>
          </a:p>
          <a:p>
            <a:endParaRPr lang="en-US" dirty="0"/>
          </a:p>
          <a:p>
            <a:r>
              <a:t>Hitastigsbreytingin í mælihluta varmamælisins er umreiknuð í varma.</a:t>
            </a:r>
          </a:p>
          <a:p>
            <a:endParaRPr lang="en-US" dirty="0"/>
          </a:p>
        </p:txBody>
      </p:sp>
    </p:spTree>
    <p:extLst>
      <p:ext uri="{BB962C8B-B14F-4D97-AF65-F5344CB8AC3E}">
        <p14:creationId xmlns:p14="http://schemas.microsoft.com/office/powerpoint/2010/main" val="3431647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Kerfi og umhverfi</a:t>
            </a:r>
          </a:p>
        </p:txBody>
      </p:sp>
      <p:sp>
        <p:nvSpPr>
          <p:cNvPr id="3" name="Content Placeholder 2"/>
          <p:cNvSpPr>
            <a:spLocks noGrp="1"/>
          </p:cNvSpPr>
          <p:nvPr>
            <p:ph idx="1"/>
          </p:nvPr>
        </p:nvSpPr>
        <p:spPr/>
        <p:txBody>
          <a:bodyPr/>
          <a:lstStyle/>
          <a:p>
            <a:r>
              <a:t>Kerfi: efnið eða efnin sem taka efna- eða eðlisfræðilegum breytingum</a:t>
            </a:r>
          </a:p>
          <a:p>
            <a:endParaRPr lang="en-US" dirty="0"/>
          </a:p>
          <a:p>
            <a:r>
              <a:t>Umhverfi: allt annað efni, þar með talið hlutar mælitækisins, sem annaðhvort veita kerfinu varma eða taka til sín varma frá kerfinu</a:t>
            </a:r>
          </a:p>
          <a:p>
            <a:endParaRPr lang="en-US" dirty="0"/>
          </a:p>
        </p:txBody>
      </p:sp>
    </p:spTree>
    <p:extLst>
      <p:ext uri="{BB962C8B-B14F-4D97-AF65-F5344CB8AC3E}">
        <p14:creationId xmlns:p14="http://schemas.microsoft.com/office/powerpoint/2010/main" val="558469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Varmamælir</a:t>
            </a:r>
          </a:p>
        </p:txBody>
      </p:sp>
      <p:sp>
        <p:nvSpPr>
          <p:cNvPr id="3" name="Content Placeholder 2"/>
          <p:cNvSpPr>
            <a:spLocks noGrp="1"/>
          </p:cNvSpPr>
          <p:nvPr>
            <p:ph idx="1"/>
          </p:nvPr>
        </p:nvSpPr>
        <p:spPr>
          <a:xfrm>
            <a:off x="628650" y="955965"/>
            <a:ext cx="7886700" cy="4339049"/>
          </a:xfrm>
        </p:spPr>
        <p:txBody>
          <a:bodyPr>
            <a:normAutofit/>
          </a:bodyPr>
          <a:lstStyle/>
          <a:p>
            <a:r>
              <a:t>Varmamælir er tæki sem notað er til að mæla magn varma sem tekur þátt í efnafræðilegu eða eðlisfræðilegu ferli.</a:t>
            </a:r>
          </a:p>
          <a:p>
            <a:endParaRPr lang="en-US" dirty="0"/>
          </a:p>
          <a:p>
            <a:r>
              <a:t>Mörg ferli sem mæld eru í varmamæli eiga sér stað í lausn.</a:t>
            </a:r>
          </a:p>
          <a:p>
            <a:endParaRPr lang="en-US" dirty="0"/>
          </a:p>
          <a:p>
            <a:r>
              <a:t>Ef hvarfið er útvermið, er varminn sem myndast við hvarfið gleyptur af lausninni.</a:t>
            </a:r>
          </a:p>
          <a:p>
            <a:endParaRPr lang="en-US" dirty="0"/>
          </a:p>
          <a:p>
            <a:r>
              <a:t>Ef hvarfið er innvermið, er varminn sem þarf til að hvarfið eigi sér stað veittur af lausninni.</a:t>
            </a:r>
          </a:p>
          <a:p>
            <a:endParaRPr lang="en-US" dirty="0"/>
          </a:p>
        </p:txBody>
      </p:sp>
    </p:spTree>
    <p:extLst>
      <p:ext uri="{BB962C8B-B14F-4D97-AF65-F5344CB8AC3E}">
        <p14:creationId xmlns:p14="http://schemas.microsoft.com/office/powerpoint/2010/main" val="2614435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5.11</a:t>
            </a:r>
          </a:p>
        </p:txBody>
      </p:sp>
      <p:sp>
        <p:nvSpPr>
          <p:cNvPr id="7" name="Figure Legend"/>
          <p:cNvSpPr>
            <a:spLocks noGrp="1"/>
          </p:cNvSpPr>
          <p:nvPr>
            <p:ph type="body" sz="quarter" idx="14"/>
          </p:nvPr>
        </p:nvSpPr>
        <p:spPr/>
        <p:txBody>
          <a:bodyPr>
            <a:normAutofit/>
          </a:bodyPr>
          <a:lstStyle/>
          <a:p>
            <a:pPr marL="0" indent="0">
              <a:buNone/>
            </a:pPr>
            <a:r>
              <a:t>Í varmamælingu á sér annaðhvort stað (a) útvermið ferli og varminn, q, er neikvæður, sem gefur til kynna að varmaorka flytjist frá kerfinu til umhverfisins, eða (b) innvermið ferli á sér stað og varminn, q, er jákvæður, sem gefur til kynna að varmaorka flytjist frá umhverfinu til kerfisins.</a:t>
            </a:r>
          </a:p>
        </p:txBody>
      </p:sp>
    </p:spTree>
    <p:extLst>
      <p:ext uri="{BB962C8B-B14F-4D97-AF65-F5344CB8AC3E}">
        <p14:creationId xmlns:p14="http://schemas.microsoft.com/office/powerpoint/2010/main" val="1442115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Varmamælir</a:t>
            </a:r>
          </a:p>
        </p:txBody>
      </p:sp>
      <p:sp>
        <p:nvSpPr>
          <p:cNvPr id="3" name="Content Placeholder 2"/>
          <p:cNvSpPr>
            <a:spLocks noGrp="1"/>
          </p:cNvSpPr>
          <p:nvPr>
            <p:ph idx="1"/>
          </p:nvPr>
        </p:nvSpPr>
        <p:spPr>
          <a:xfrm>
            <a:off x="628650" y="955965"/>
            <a:ext cx="7886700" cy="4881309"/>
          </a:xfrm>
        </p:spPr>
        <p:txBody>
          <a:bodyPr>
            <a:normAutofit/>
          </a:bodyPr>
          <a:lstStyle/>
          <a:p>
            <a:r>
              <a:t>Varmamælirinn verður að vera vel einangraður til að koma í veg fyrir varmaflutning til eða frá ytra umhverfi.</a:t>
            </a:r>
          </a:p>
          <a:p>
            <a:endParaRPr lang="en-US" dirty="0"/>
          </a:p>
          <a:p>
            <a:r>
              <a:t>Til að fá nákvæmar niðurstöður verða öll varmakipti að eiga sér stað eingöngu milli kerfisins og umhverfisins.</a:t>
            </a:r>
          </a:p>
          <a:p>
            <a:endParaRPr lang="en-US" dirty="0"/>
          </a:p>
          <a:p>
            <a:r>
              <a:t>Kaffibollavarmamælar (gerðir úr frauðplastbollum) eru oft notaðir á rannsóknarstofum í almennri efnafræði.</a:t>
            </a:r>
          </a:p>
          <a:p>
            <a:endParaRPr lang="en-US" dirty="0"/>
          </a:p>
          <a:p>
            <a:r>
              <a:t>Fullkomnari varmamælar á markaði eru notaðir í iðnaði og til rannsókna.</a:t>
            </a:r>
          </a:p>
          <a:p>
            <a:endParaRPr lang="en-US" dirty="0"/>
          </a:p>
        </p:txBody>
      </p:sp>
    </p:spTree>
    <p:extLst>
      <p:ext uri="{BB962C8B-B14F-4D97-AF65-F5344CB8AC3E}">
        <p14:creationId xmlns:p14="http://schemas.microsoft.com/office/powerpoint/2010/main" val="3295950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a:bodyPr>
          <a:lstStyle/>
          <a:p>
            <a:r>
              <a:t>Mynd 5.12</a:t>
            </a:r>
          </a:p>
        </p:txBody>
      </p:sp>
      <p:sp>
        <p:nvSpPr>
          <p:cNvPr id="14" name="Figure Legend"/>
          <p:cNvSpPr>
            <a:spLocks noGrp="1"/>
          </p:cNvSpPr>
          <p:nvPr>
            <p:ph type="body" sz="quarter" idx="14"/>
          </p:nvPr>
        </p:nvSpPr>
        <p:spPr>
          <a:xfrm>
            <a:off x="4606925" y="1107617"/>
            <a:ext cx="3913188" cy="5256973"/>
          </a:xfrm>
        </p:spPr>
        <p:txBody>
          <a:bodyPr>
            <a:noAutofit/>
          </a:bodyPr>
          <a:lstStyle/>
          <a:p>
            <a:pPr marL="0" indent="0">
              <a:buNone/>
            </a:pPr>
            <a:r>
              <a:t>Einfaldan varmamæli má búa til úr tveimur frauðplastglösum. Hitamælir og hrærari ná í gegnum lokið og ofan í hvarfblönduna.</a:t>
            </a:r>
          </a:p>
        </p:txBody>
      </p:sp>
      <p:pic>
        <p:nvPicPr>
          <p:cNvPr id="16" name="Picture 5" descr="image.png"/>
          <p:cNvPicPr>
            <a:picLocks noChangeAspect="1"/>
          </p:cNvPicPr>
          <p:nvPr/>
        </p:nvPicPr>
        <p:blipFill>
          <a:blip r:embed="rId7"/>
          <a:srcRect/>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081183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5.13</a:t>
            </a:r>
          </a:p>
        </p:txBody>
      </p:sp>
      <p:sp>
        <p:nvSpPr>
          <p:cNvPr id="7" name="Figure Legend"/>
          <p:cNvSpPr>
            <a:spLocks noGrp="1"/>
          </p:cNvSpPr>
          <p:nvPr>
            <p:ph type="body" sz="quarter" idx="14"/>
          </p:nvPr>
        </p:nvSpPr>
        <p:spPr/>
        <p:txBody>
          <a:bodyPr>
            <a:normAutofit/>
          </a:bodyPr>
          <a:lstStyle/>
          <a:p>
            <a:pPr marL="0" indent="0">
              <a:buNone/>
            </a:pPr>
            <a:r>
              <a:t>Fáanlegir lausnarvarmamælar spanna allt frá (a) einföldum, ódýrum gerðum fyrir nemendur til (b) dýrra og nákvæmari gerða fyrir iðnað og rannsóknir.</a:t>
            </a:r>
          </a:p>
        </p:txBody>
      </p:sp>
    </p:spTree>
    <p:extLst>
      <p:ext uri="{BB962C8B-B14F-4D97-AF65-F5344CB8AC3E}">
        <p14:creationId xmlns:p14="http://schemas.microsoft.com/office/powerpoint/2010/main" val="1039996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Meginreglur varmamælinga</a:t>
            </a:r>
          </a:p>
        </p:txBody>
      </p:sp>
      <p:sp>
        <p:nvSpPr>
          <p:cNvPr id="3" name="Content Placeholder 2"/>
          <p:cNvSpPr>
            <a:spLocks noGrp="1"/>
          </p:cNvSpPr>
          <p:nvPr>
            <p:ph idx="1"/>
          </p:nvPr>
        </p:nvSpPr>
        <p:spPr>
          <a:xfrm>
            <a:off x="628650" y="955965"/>
            <a:ext cx="7886700" cy="4998268"/>
          </a:xfrm>
        </p:spPr>
        <p:txBody>
          <a:bodyPr>
            <a:normAutofit/>
          </a:bodyPr>
          <a:lstStyle/>
          <a:p>
            <a:r>
              <a:t>Hugsum okkur heitan málmbút (M) og kalt vatn (W).</a:t>
            </a:r>
          </a:p>
          <a:p>
            <a:endParaRPr lang="en-US" dirty="0"/>
          </a:p>
          <a:p>
            <a:r>
              <a:t>Ef málmurinn er settur í vatnið inni í varmamæli mun varmi færast frá M til W.</a:t>
            </a:r>
          </a:p>
          <a:p>
            <a:endParaRPr lang="en-US" dirty="0"/>
          </a:p>
          <a:p>
            <a:r>
              <a:t>Hitastig M mun lækka.</a:t>
            </a:r>
          </a:p>
          <a:p>
            <a:endParaRPr lang="en-US" dirty="0"/>
          </a:p>
          <a:p>
            <a:r>
              <a:t>Hitastig W mun hækka.</a:t>
            </a:r>
          </a:p>
          <a:p>
            <a:endParaRPr lang="en-US" dirty="0"/>
          </a:p>
          <a:p>
            <a:r>
              <a:t>Að lokum næst varmajafnvægi og báðir hlutirnir munu hafa sama hitastig.</a:t>
            </a:r>
          </a:p>
          <a:p>
            <a:endParaRPr lang="en-US" dirty="0"/>
          </a:p>
        </p:txBody>
      </p:sp>
    </p:spTree>
    <p:extLst>
      <p:ext uri="{BB962C8B-B14F-4D97-AF65-F5344CB8AC3E}">
        <p14:creationId xmlns:p14="http://schemas.microsoft.com/office/powerpoint/2010/main" val="2892721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varmamælinga</a:t>
            </a:r>
          </a:p>
        </p:txBody>
      </p:sp>
      <p:sp>
        <p:nvSpPr>
          <p:cNvPr id="3" name="Content Placeholder 2"/>
          <p:cNvSpPr>
            <a:spLocks noGrp="1"/>
          </p:cNvSpPr>
          <p:nvPr>
            <p:ph idx="1"/>
          </p:nvPr>
        </p:nvSpPr>
        <p:spPr>
          <a:xfrm>
            <a:off x="628650" y="955965"/>
            <a:ext cx="7886700" cy="4424109"/>
          </a:xfrm>
        </p:spPr>
        <p:txBody>
          <a:bodyPr>
            <a:normAutofit/>
          </a:bodyPr>
          <a:lstStyle/>
          <a:p>
            <a:r>
              <a:t>Þar sem þetta er gert í varmamæli eru varmaskiptin aðeins á milli M og W.</a:t>
            </a:r>
          </a:p>
          <a:p>
            <a:endParaRPr lang="en-US" dirty="0"/>
          </a:p>
          <a:p>
            <a:r>
              <a:t>Heildarvarmabreytingin er núll.</a:t>
            </a:r>
          </a:p>
          <a:p>
            <a:endParaRPr lang="en-US" dirty="0"/>
          </a:p>
          <a:p>
            <a:endParaRPr lang="en-US" dirty="0"/>
          </a:p>
          <a:p>
            <a:r>
              <a:t>Með því að umraða jöfnunni sést að varminn sem M tekur til sín er jafn varmanum sem W tapar.</a:t>
            </a:r>
          </a:p>
          <a:p>
            <a:endParaRPr lang="en-US" dirty="0"/>
          </a:p>
          <a:p>
            <a:endParaRPr lang="en-US" dirty="0"/>
          </a:p>
          <a:p>
            <a:r>
              <a:t>Varmi beggja efna er jafn að stærð en með gagnstæð formerki.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432917934"/>
              </p:ext>
            </p:extLst>
          </p:nvPr>
        </p:nvGraphicFramePr>
        <p:xfrm>
          <a:off x="3657599" y="2615802"/>
          <a:ext cx="1605479" cy="356773"/>
        </p:xfrm>
        <a:graphic>
          <a:graphicData uri="http://schemas.openxmlformats.org/presentationml/2006/ole">
            <mc:AlternateContent xmlns:mc="http://schemas.openxmlformats.org/markup-compatibility/2006">
              <mc:Choice xmlns:v="urn:schemas-microsoft-com:vml" Requires="v">
                <p:oleObj name="Equation" r:id="rId2" imgW="17600000" imgH="3911111" progId="Equation.3">
                  <p:embed/>
                </p:oleObj>
              </mc:Choice>
              <mc:Fallback>
                <p:oleObj name="Equation" r:id="rId2" imgW="17600000" imgH="3911111"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599" y="2615802"/>
                        <a:ext cx="1605479" cy="356773"/>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744482962"/>
              </p:ext>
            </p:extLst>
          </p:nvPr>
        </p:nvGraphicFramePr>
        <p:xfrm>
          <a:off x="4011721" y="3959148"/>
          <a:ext cx="1378986" cy="402204"/>
        </p:xfrm>
        <a:graphic>
          <a:graphicData uri="http://schemas.openxmlformats.org/presentationml/2006/ole">
            <mc:AlternateContent xmlns:mc="http://schemas.openxmlformats.org/markup-compatibility/2006">
              <mc:Choice xmlns:v="urn:schemas-microsoft-com:vml" Requires="v">
                <p:oleObj name="Equation" r:id="rId4" imgW="17066667" imgH="4977778" progId="Equation.3">
                  <p:embed/>
                </p:oleObj>
              </mc:Choice>
              <mc:Fallback>
                <p:oleObj name="Equation" r:id="rId4" imgW="17066667" imgH="4977778"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1721" y="3959148"/>
                        <a:ext cx="1378986" cy="40220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405550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5.14</a:t>
            </a:r>
          </a:p>
        </p:txBody>
      </p:sp>
      <p:sp>
        <p:nvSpPr>
          <p:cNvPr id="7" name="Figure Legend"/>
          <p:cNvSpPr>
            <a:spLocks noGrp="1"/>
          </p:cNvSpPr>
          <p:nvPr>
            <p:ph type="body" sz="quarter" idx="14"/>
          </p:nvPr>
        </p:nvSpPr>
        <p:spPr/>
        <p:txBody>
          <a:bodyPr>
            <a:normAutofit/>
          </a:bodyPr>
          <a:lstStyle/>
          <a:p>
            <a:pPr marL="0" indent="0">
              <a:buNone/>
            </a:pPr>
            <a:r>
              <a:t>Í einföldu varmamælingarferli (a) flyst varmi, q, frá heita málminum, M, til kalda vatnsins, W, þar til (b) bæði eru við sama hitastig.</a:t>
            </a:r>
          </a:p>
        </p:txBody>
      </p:sp>
    </p:spTree>
    <p:extLst>
      <p:ext uri="{BB962C8B-B14F-4D97-AF65-F5344CB8AC3E}">
        <p14:creationId xmlns:p14="http://schemas.microsoft.com/office/powerpoint/2010/main" val="1965554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Sýnidæmi 5.3</a:t>
            </a:r>
          </a:p>
        </p:txBody>
      </p:sp>
      <p:sp>
        <p:nvSpPr>
          <p:cNvPr id="3" name="Content Placeholder 2"/>
          <p:cNvSpPr>
            <a:spLocks noGrp="1"/>
          </p:cNvSpPr>
          <p:nvPr>
            <p:ph idx="1"/>
          </p:nvPr>
        </p:nvSpPr>
        <p:spPr/>
        <p:txBody>
          <a:bodyPr/>
          <a:lstStyle/>
          <a:p>
            <a:r>
              <a:t>360 g stykki af steypustyrktarstáli (stálstöng notuð til að styrkja steinsteypu) er látið falla í 425 mL af vatni við 24.0 °C. Lokahitastig vatnsins mældist 42.7 °C. Reiknið upphafshitastig steypustyrktarstálsins. Gerið ráð fyrir að eðlisvarmi stáls sé um það bil sá sami og fyrir járn (tafla 5.1) og að allur varmaflutningur eigi sér stað milli stálsins og vatnsins (engin varmaskipti verða við umhverfið).</a:t>
            </a:r>
          </a:p>
          <a:p>
            <a:endParaRPr lang="en-US" dirty="0"/>
          </a:p>
        </p:txBody>
      </p:sp>
    </p:spTree>
    <p:extLst>
      <p:ext uri="{BB962C8B-B14F-4D97-AF65-F5344CB8AC3E}">
        <p14:creationId xmlns:p14="http://schemas.microsoft.com/office/powerpoint/2010/main" val="2085070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5.3</a:t>
            </a:r>
          </a:p>
        </p:txBody>
      </p:sp>
      <p:sp>
        <p:nvSpPr>
          <p:cNvPr id="3" name="Content Placeholder 2"/>
          <p:cNvSpPr>
            <a:spLocks noGrp="1"/>
          </p:cNvSpPr>
          <p:nvPr>
            <p:ph idx="1"/>
          </p:nvPr>
        </p:nvSpPr>
        <p:spPr/>
        <p:txBody>
          <a:bodyPr/>
          <a:lstStyle/>
          <a:p>
            <a:r>
              <a:t>Hitastig vatnsins hækkar úr 24.0 °C í 42.7 °C, þannig að vatnið dregur í sig varma. Þessi varmi kom frá steypustyrktarjárninu, sem hlýtur að hafa verið við hærra hitastig í upphafi. Ef gert er ráð fyrir að allur varmaflutningur hafi átt sér stað milli steypustyrktarjárnsins og vatnsins, og enginn varmi hafi „tapast“ til umhverfisins, þá er varmi sem steypustyrktarjárnið gefur frá sér = −varmi sem vatnið tekur til sín, eða: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12896965"/>
              </p:ext>
            </p:extLst>
          </p:nvPr>
        </p:nvGraphicFramePr>
        <p:xfrm>
          <a:off x="3327990" y="3265189"/>
          <a:ext cx="2288400" cy="478173"/>
        </p:xfrm>
        <a:graphic>
          <a:graphicData uri="http://schemas.openxmlformats.org/presentationml/2006/ole">
            <mc:AlternateContent xmlns:mc="http://schemas.openxmlformats.org/markup-compatibility/2006">
              <mc:Choice xmlns:v="urn:schemas-microsoft-com:vml" Requires="v">
                <p:oleObj name="Equation" r:id="rId2" imgW="17015873" imgH="3555556" progId="Equation.3">
                  <p:embed/>
                </p:oleObj>
              </mc:Choice>
              <mc:Fallback>
                <p:oleObj name="Equation" r:id="rId2" imgW="17015873" imgH="3555556"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990" y="3265189"/>
                        <a:ext cx="2288400" cy="47817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35436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5.3</a:t>
            </a:r>
          </a:p>
        </p:txBody>
      </p:sp>
      <p:sp>
        <p:nvSpPr>
          <p:cNvPr id="3" name="Content Placeholder 2"/>
          <p:cNvSpPr>
            <a:spLocks noGrp="1"/>
          </p:cNvSpPr>
          <p:nvPr>
            <p:ph idx="1"/>
          </p:nvPr>
        </p:nvSpPr>
        <p:spPr/>
        <p:txBody>
          <a:bodyPr/>
          <a:lstStyle/>
          <a:p>
            <a:r>
              <a:t>Þar sem við vitum hvernig varmi tengist öðrum mælanlegum stærðum, höfum við:</a:t>
            </a:r>
          </a:p>
          <a:p>
            <a:endParaRPr lang="en-US" dirty="0"/>
          </a:p>
          <a:p>
            <a:endParaRPr lang="en-US" dirty="0"/>
          </a:p>
          <a:p>
            <a:endParaRPr lang="en-US" dirty="0"/>
          </a:p>
          <a:p>
            <a:r>
              <a:t>Ef við látum f = lokahitastig og i = upphafshitastig, verður þetta í útvíkkuðu formi: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360564477"/>
              </p:ext>
            </p:extLst>
          </p:nvPr>
        </p:nvGraphicFramePr>
        <p:xfrm>
          <a:off x="1488559" y="1846364"/>
          <a:ext cx="6293145" cy="492008"/>
        </p:xfrm>
        <a:graphic>
          <a:graphicData uri="http://schemas.openxmlformats.org/presentationml/2006/ole">
            <mc:AlternateContent xmlns:mc="http://schemas.openxmlformats.org/markup-compatibility/2006">
              <mc:Choice xmlns:v="urn:schemas-microsoft-com:vml" Requires="v">
                <p:oleObj name="Equation" r:id="rId2" imgW="18514286" imgH="1447619" progId="Equation.3">
                  <p:embed/>
                </p:oleObj>
              </mc:Choice>
              <mc:Fallback>
                <p:oleObj name="Equation" r:id="rId2" imgW="18514286" imgH="1447619"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559" y="1846364"/>
                        <a:ext cx="6293145" cy="492008"/>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9044867"/>
              </p:ext>
            </p:extLst>
          </p:nvPr>
        </p:nvGraphicFramePr>
        <p:xfrm>
          <a:off x="462249" y="3865572"/>
          <a:ext cx="8352614" cy="583516"/>
        </p:xfrm>
        <a:graphic>
          <a:graphicData uri="http://schemas.openxmlformats.org/presentationml/2006/ole">
            <mc:AlternateContent xmlns:mc="http://schemas.openxmlformats.org/markup-compatibility/2006">
              <mc:Choice xmlns:v="urn:schemas-microsoft-com:vml" Requires="v">
                <p:oleObj name="Equation" r:id="rId4" imgW="3987720" imgH="279360" progId="Equation.DSMT4">
                  <p:embed/>
                </p:oleObj>
              </mc:Choice>
              <mc:Fallback>
                <p:oleObj name="Equation" r:id="rId4" imgW="3987720" imgH="279360" progId="Equation.DSMT4">
                  <p:embed/>
                  <p:pic>
                    <p:nvPicPr>
                      <p:cNvPr id="0" name="Object 3"/>
                      <p:cNvPicPr>
                        <a:picLocks noChangeAspect="1" noChangeArrowheads="1"/>
                      </p:cNvPicPr>
                      <p:nvPr/>
                    </p:nvPicPr>
                    <p:blipFill>
                      <a:blip r:embed="rId5"/>
                      <a:srcRect/>
                      <a:stretch>
                        <a:fillRect/>
                      </a:stretch>
                    </p:blipFill>
                    <p:spPr bwMode="auto">
                      <a:xfrm>
                        <a:off x="462249" y="3865572"/>
                        <a:ext cx="8352614" cy="58351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708787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5.3</a:t>
            </a:r>
          </a:p>
        </p:txBody>
      </p:sp>
      <p:sp>
        <p:nvSpPr>
          <p:cNvPr id="3" name="Content Placeholder 2"/>
          <p:cNvSpPr>
            <a:spLocks noGrp="1"/>
          </p:cNvSpPr>
          <p:nvPr>
            <p:ph idx="1"/>
          </p:nvPr>
        </p:nvSpPr>
        <p:spPr>
          <a:xfrm>
            <a:off x="628650" y="955965"/>
            <a:ext cx="7886700" cy="4594230"/>
          </a:xfrm>
        </p:spPr>
        <p:txBody>
          <a:bodyPr/>
          <a:lstStyle/>
          <a:p>
            <a:r>
              <a:t>Eðlismassi vatns er 1.0 g/mL, þannig að 425 mL af vatni = 425 g. Þar sem lokahitastig bæði steypustyrktarjárnsins og vatnsins er 42.7 °C, gefur innsetning þekktra gilda:</a:t>
            </a:r>
          </a:p>
          <a:p>
            <a:endParaRPr lang="en-US" dirty="0"/>
          </a:p>
          <a:p>
            <a:endParaRPr lang="en-US" dirty="0"/>
          </a:p>
          <a:p>
            <a:endParaRPr lang="en-US" dirty="0"/>
          </a:p>
          <a:p>
            <a:endParaRPr lang="en-US" dirty="0"/>
          </a:p>
          <a:p>
            <a:endParaRPr lang="en-US" dirty="0"/>
          </a:p>
          <a:p>
            <a:r>
              <a:t>Með því að leysa þessa jöfnu fæst Ti,stál= 248 °C, þannig að upphafshitastig steypustyrktarjárnsins var 248 °C.</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478250536"/>
              </p:ext>
            </p:extLst>
          </p:nvPr>
        </p:nvGraphicFramePr>
        <p:xfrm>
          <a:off x="425304" y="2482723"/>
          <a:ext cx="8431618" cy="422586"/>
        </p:xfrm>
        <a:graphic>
          <a:graphicData uri="http://schemas.openxmlformats.org/presentationml/2006/ole">
            <mc:AlternateContent xmlns:mc="http://schemas.openxmlformats.org/markup-compatibility/2006">
              <mc:Choice xmlns:v="urn:schemas-microsoft-com:vml" Requires="v">
                <p:oleObj name="Equation" r:id="rId2" imgW="5537160" imgH="279360" progId="Equation.DSMT4">
                  <p:embed/>
                </p:oleObj>
              </mc:Choice>
              <mc:Fallback>
                <p:oleObj name="Equation" r:id="rId2" imgW="5537160" imgH="279360" progId="Equation.DSMT4">
                  <p:embed/>
                  <p:pic>
                    <p:nvPicPr>
                      <p:cNvPr id="0" name="Object 3"/>
                      <p:cNvPicPr>
                        <a:picLocks noChangeAspect="1" noChangeArrowheads="1"/>
                      </p:cNvPicPr>
                      <p:nvPr/>
                    </p:nvPicPr>
                    <p:blipFill>
                      <a:blip r:embed="rId3"/>
                      <a:srcRect/>
                      <a:stretch>
                        <a:fillRect/>
                      </a:stretch>
                    </p:blipFill>
                    <p:spPr bwMode="auto">
                      <a:xfrm>
                        <a:off x="425304" y="2482723"/>
                        <a:ext cx="8431618" cy="42258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76819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varmamælinga</a:t>
            </a:r>
          </a:p>
        </p:txBody>
      </p:sp>
      <p:sp>
        <p:nvSpPr>
          <p:cNvPr id="3" name="Content Placeholder 2"/>
          <p:cNvSpPr>
            <a:spLocks noGrp="1"/>
          </p:cNvSpPr>
          <p:nvPr>
            <p:ph idx="1"/>
          </p:nvPr>
        </p:nvSpPr>
        <p:spPr>
          <a:xfrm>
            <a:off x="628650" y="955965"/>
            <a:ext cx="7886700" cy="4604863"/>
          </a:xfrm>
        </p:spPr>
        <p:txBody>
          <a:bodyPr/>
          <a:lstStyle/>
          <a:p>
            <a:r>
              <a:t>Þegar við notum varmamælingar til að ákvarða varma sem tengist efnahvarfi gilda sömu lögmál og við höfum verið að ræða.</a:t>
            </a:r>
          </a:p>
          <a:p>
            <a:endParaRPr lang="en-US" dirty="0"/>
          </a:p>
          <a:p>
            <a:r>
              <a:t>Þar sem orka hvorki verður til né eyðist í efnahvarfi, verður varminn sem myndast eða eyðist í hvarfinu („kerfinu“), q_hvarf, að viðbættum varmanum sem lausnin („umhverfið“) tekur til sín eða tapar, q_lausn, að vera jafn núlli.</a:t>
            </a:r>
          </a:p>
          <a:p>
            <a:endParaRPr lang="en-US" dirty="0"/>
          </a:p>
        </p:txBody>
      </p:sp>
    </p:spTree>
    <p:extLst>
      <p:ext uri="{BB962C8B-B14F-4D97-AF65-F5344CB8AC3E}">
        <p14:creationId xmlns:p14="http://schemas.microsoft.com/office/powerpoint/2010/main" val="2053781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Meginreglur varmamælinga</a:t>
            </a:r>
          </a:p>
        </p:txBody>
      </p:sp>
      <p:sp>
        <p:nvSpPr>
          <p:cNvPr id="3" name="Content Placeholder 2"/>
          <p:cNvSpPr>
            <a:spLocks noGrp="1"/>
          </p:cNvSpPr>
          <p:nvPr>
            <p:ph idx="1"/>
          </p:nvPr>
        </p:nvSpPr>
        <p:spPr>
          <a:xfrm>
            <a:off x="628650" y="955965"/>
            <a:ext cx="7886700" cy="4774984"/>
          </a:xfrm>
        </p:spPr>
        <p:txBody>
          <a:bodyPr/>
          <a:lstStyle/>
          <a:p>
            <a:endParaRPr lang="en-US" sz="2000" dirty="0"/>
          </a:p>
          <a:p>
            <a:endParaRPr lang="en-US" sz="2000" dirty="0"/>
          </a:p>
          <a:p>
            <a:endParaRPr lang="en-US" sz="2000" dirty="0"/>
          </a:p>
          <a:p>
            <a:r>
              <a:t>Þetta þýðir að varmamagnið sem myndast eða eyðist í efnahvarfinu er jafnt því varmamagni sem lausnin tekur til sín eða tapar:</a:t>
            </a:r>
          </a:p>
          <a:p>
            <a:endParaRPr lang="en-US" sz="2000" dirty="0"/>
          </a:p>
          <a:p>
            <a:endParaRPr lang="en-US" sz="2000" dirty="0"/>
          </a:p>
          <a:p>
            <a:pPr>
              <a:buClrTx/>
            </a:pPr>
            <a:endParaRPr lang="en-US" sz="2000" dirty="0"/>
          </a:p>
          <a:p>
            <a:r>
              <a:t>Þetta hugtak er kjarninn í öllum dæmum og útreikningum í varmamælingum.</a:t>
            </a:r>
          </a:p>
        </p:txBody>
      </p:sp>
      <p:graphicFrame>
        <p:nvGraphicFramePr>
          <p:cNvPr id="5" name="Object 4"/>
          <p:cNvGraphicFramePr>
            <a:graphicFrameLocks noChangeAspect="1"/>
          </p:cNvGraphicFramePr>
          <p:nvPr>
            <p:extLst>
              <p:ext uri="{D42A27DB-BD31-4B8C-83A1-F6EECF244321}">
                <p14:modId xmlns:p14="http://schemas.microsoft.com/office/powerpoint/2010/main" val="2988781163"/>
              </p:ext>
            </p:extLst>
          </p:nvPr>
        </p:nvGraphicFramePr>
        <p:xfrm>
          <a:off x="2932445" y="1127050"/>
          <a:ext cx="2889287" cy="574159"/>
        </p:xfrm>
        <a:graphic>
          <a:graphicData uri="http://schemas.openxmlformats.org/presentationml/2006/ole">
            <mc:AlternateContent xmlns:mc="http://schemas.openxmlformats.org/markup-compatibility/2006">
              <mc:Choice xmlns:v="urn:schemas-microsoft-com:vml" Requires="v">
                <p:oleObj name="Equation" r:id="rId2" imgW="1168200" imgH="228600" progId="Equation.DSMT4">
                  <p:embed/>
                </p:oleObj>
              </mc:Choice>
              <mc:Fallback>
                <p:oleObj name="Equation" r:id="rId2" imgW="1168200" imgH="228600" progId="Equation.DSMT4">
                  <p:embed/>
                  <p:pic>
                    <p:nvPicPr>
                      <p:cNvPr id="0" name="Object 2"/>
                      <p:cNvPicPr>
                        <a:picLocks noChangeAspect="1" noChangeArrowheads="1"/>
                      </p:cNvPicPr>
                      <p:nvPr/>
                    </p:nvPicPr>
                    <p:blipFill>
                      <a:blip r:embed="rId3"/>
                      <a:srcRect/>
                      <a:stretch>
                        <a:fillRect/>
                      </a:stretch>
                    </p:blipFill>
                    <p:spPr bwMode="auto">
                      <a:xfrm>
                        <a:off x="2932445" y="1127050"/>
                        <a:ext cx="2889287" cy="574159"/>
                      </a:xfrm>
                      <a:prstGeom prst="rect">
                        <a:avLst/>
                      </a:prstGeom>
                      <a:no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546211957"/>
              </p:ext>
            </p:extLst>
          </p:nvPr>
        </p:nvGraphicFramePr>
        <p:xfrm>
          <a:off x="3155729" y="3165918"/>
          <a:ext cx="2546350" cy="549275"/>
        </p:xfrm>
        <a:graphic>
          <a:graphicData uri="http://schemas.openxmlformats.org/presentationml/2006/ole">
            <mc:AlternateContent xmlns:mc="http://schemas.openxmlformats.org/markup-compatibility/2006">
              <mc:Choice xmlns:v="urn:schemas-microsoft-com:vml" Requires="v">
                <p:oleObj name="Equation" r:id="rId4" imgW="1028520" imgH="228600" progId="Equation.DSMT4">
                  <p:embed/>
                </p:oleObj>
              </mc:Choice>
              <mc:Fallback>
                <p:oleObj name="Equation" r:id="rId4" imgW="1028520" imgH="228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5729" y="3165918"/>
                        <a:ext cx="25463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04788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5.5</a:t>
            </a:r>
          </a:p>
        </p:txBody>
      </p:sp>
      <p:sp>
        <p:nvSpPr>
          <p:cNvPr id="3" name="Content Placeholder 2"/>
          <p:cNvSpPr>
            <a:spLocks noGrp="1"/>
          </p:cNvSpPr>
          <p:nvPr>
            <p:ph idx="1"/>
          </p:nvPr>
        </p:nvSpPr>
        <p:spPr/>
        <p:txBody>
          <a:bodyPr/>
          <a:lstStyle/>
          <a:p>
            <a:r>
              <a:t>Þegar 50.0 mL af 1.00 M HCl(aq) og 50.0 mL af 1.00 M NaOH(aq), bæði við 22.0 °C, er bætt í kaffibollavarmamæli, nær hitastig blöndunnar hámarki við 28.9 °C. Hvert er áætlað varmamagn sem myndast við þetta efnahvarf?</a:t>
            </a:r>
          </a:p>
          <a:p>
            <a:pPr marL="0" indent="0">
              <a:buNone/>
            </a:pPr>
            <a:endParaRPr lang="en-US" dirty="0"/>
          </a:p>
          <a:p>
            <a:pPr marL="0" indent="0" algn="ctr">
              <a:buNone/>
            </a:pPr>
            <a:r>
              <a:t>HCl(aq) + NaOH(aq) ⟶ NaCl(aq) + H2O(l)</a:t>
            </a:r>
          </a:p>
          <a:p>
            <a:endParaRPr lang="en-US" dirty="0"/>
          </a:p>
        </p:txBody>
      </p:sp>
    </p:spTree>
    <p:extLst>
      <p:ext uri="{BB962C8B-B14F-4D97-AF65-F5344CB8AC3E}">
        <p14:creationId xmlns:p14="http://schemas.microsoft.com/office/powerpoint/2010/main" val="3249060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5.5</a:t>
            </a:r>
          </a:p>
        </p:txBody>
      </p:sp>
      <p:sp>
        <p:nvSpPr>
          <p:cNvPr id="3" name="Content Placeholder 2"/>
          <p:cNvSpPr>
            <a:spLocks noGrp="1"/>
          </p:cNvSpPr>
          <p:nvPr>
            <p:ph idx="1"/>
          </p:nvPr>
        </p:nvSpPr>
        <p:spPr/>
        <p:txBody>
          <a:bodyPr/>
          <a:lstStyle/>
          <a:p>
            <a:r>
              <a:t>Til að sjá fyrir sér hvað er að gerast, ímyndaðu þér að þú gætir blandað lausnunum tveimur saman svo hratt að engin efnahvörf ættu sér stað á meðan þær blönduðust; síðan, eftir blöndun, ætti efnahvarfið sér stað. Á því augnabliki sem blöndunin á sér stað ertu með 100.0 mL af blöndu af HCl og NaOH við 22.0 °C. HCl og NaOH hvarfast síðan þar til hitastig lausnarinnar nær 28.9 °C.</a:t>
            </a:r>
          </a:p>
          <a:p>
            <a:r>
              <a:t>Varminn sem efnahvarfið gefur frá sér er jafn þeim varma sem lausnin tekur til sín. Þess vegna: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521792351"/>
              </p:ext>
            </p:extLst>
          </p:nvPr>
        </p:nvGraphicFramePr>
        <p:xfrm>
          <a:off x="3230082" y="3985013"/>
          <a:ext cx="2546607" cy="548500"/>
        </p:xfrm>
        <a:graphic>
          <a:graphicData uri="http://schemas.openxmlformats.org/presentationml/2006/ole">
            <mc:AlternateContent xmlns:mc="http://schemas.openxmlformats.org/markup-compatibility/2006">
              <mc:Choice xmlns:v="urn:schemas-microsoft-com:vml" Requires="v">
                <p:oleObj name="Equation" r:id="rId2" imgW="1028520" imgH="228600" progId="Equation.DSMT4">
                  <p:embed/>
                </p:oleObj>
              </mc:Choice>
              <mc:Fallback>
                <p:oleObj name="Equation" r:id="rId2" imgW="1028520" imgH="228600" progId="Equation.DSMT4">
                  <p:embed/>
                  <p:pic>
                    <p:nvPicPr>
                      <p:cNvPr id="0" name="Object 2"/>
                      <p:cNvPicPr>
                        <a:picLocks noChangeAspect="1" noChangeArrowheads="1"/>
                      </p:cNvPicPr>
                      <p:nvPr/>
                    </p:nvPicPr>
                    <p:blipFill>
                      <a:blip r:embed="rId3"/>
                      <a:srcRect/>
                      <a:stretch>
                        <a:fillRect/>
                      </a:stretch>
                    </p:blipFill>
                    <p:spPr bwMode="auto">
                      <a:xfrm>
                        <a:off x="3230082" y="3985013"/>
                        <a:ext cx="2546607" cy="5485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679989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Sýnidæmi 5.5</a:t>
            </a:r>
          </a:p>
        </p:txBody>
      </p:sp>
      <p:sp>
        <p:nvSpPr>
          <p:cNvPr id="3" name="Content Placeholder 2"/>
          <p:cNvSpPr>
            <a:spLocks noGrp="1"/>
          </p:cNvSpPr>
          <p:nvPr>
            <p:ph idx="1"/>
          </p:nvPr>
        </p:nvSpPr>
        <p:spPr/>
        <p:txBody>
          <a:bodyPr/>
          <a:lstStyle/>
          <a:p>
            <a:r>
              <a:t>Því næst vitum við að varminn sem lausnin tekur til sín er háður eðlisvarma hennar, massa og hitastigsbreytingu:</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53114486"/>
              </p:ext>
            </p:extLst>
          </p:nvPr>
        </p:nvGraphicFramePr>
        <p:xfrm>
          <a:off x="1851855" y="2307266"/>
          <a:ext cx="5375196" cy="607052"/>
        </p:xfrm>
        <a:graphic>
          <a:graphicData uri="http://schemas.openxmlformats.org/presentationml/2006/ole">
            <mc:AlternateContent xmlns:mc="http://schemas.openxmlformats.org/markup-compatibility/2006">
              <mc:Choice xmlns:v="urn:schemas-microsoft-com:vml" Requires="v">
                <p:oleObj name="Equation" r:id="rId2" imgW="2044440" imgH="228600" progId="Equation.DSMT4">
                  <p:embed/>
                </p:oleObj>
              </mc:Choice>
              <mc:Fallback>
                <p:oleObj name="Equation" r:id="rId2" imgW="2044440" imgH="228600" progId="Equation.DSMT4">
                  <p:embed/>
                  <p:pic>
                    <p:nvPicPr>
                      <p:cNvPr id="0" name="Object 2"/>
                      <p:cNvPicPr>
                        <a:picLocks noChangeAspect="1" noChangeArrowheads="1"/>
                      </p:cNvPicPr>
                      <p:nvPr/>
                    </p:nvPicPr>
                    <p:blipFill>
                      <a:blip r:embed="rId3"/>
                      <a:srcRect/>
                      <a:stretch>
                        <a:fillRect/>
                      </a:stretch>
                    </p:blipFill>
                    <p:spPr bwMode="auto">
                      <a:xfrm>
                        <a:off x="1851855" y="2307266"/>
                        <a:ext cx="5375196" cy="60705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29981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5.5</a:t>
            </a:r>
          </a:p>
        </p:txBody>
      </p:sp>
      <p:sp>
        <p:nvSpPr>
          <p:cNvPr id="3" name="Content Placeholder 2"/>
          <p:cNvSpPr>
            <a:spLocks noGrp="1"/>
          </p:cNvSpPr>
          <p:nvPr>
            <p:ph idx="1"/>
          </p:nvPr>
        </p:nvSpPr>
        <p:spPr>
          <a:xfrm>
            <a:off x="628650" y="955965"/>
            <a:ext cx="7886700" cy="4636761"/>
          </a:xfrm>
        </p:spPr>
        <p:txBody>
          <a:bodyPr/>
          <a:lstStyle/>
          <a:p>
            <a:r>
              <a:t>Til að halda áfram með þennan útreikning þurfum við að gera nokkrar skynsamlegar forsendur eða nálganir. Þar sem lausnin er vatnslausn getum við gert ráð fyrir að hún sé vatn hvað varðar eðlisvarma og eðlismassa.</a:t>
            </a:r>
          </a:p>
          <a:p>
            <a:r>
              <a:t>Eðlismassi vatns er um það bil 1.0 g/mL, þannig að 100.0 mL hafa massann um 1.0 × 102 g (tvær markverðar tölur). Eðlisvarmi vatns er 4.184 J/g °C, þannig að við notum þetta gildi fyrir eðlisvarma lausnarinnar. Með því að setja þessi gildi inn fáum við:</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00785396"/>
              </p:ext>
            </p:extLst>
          </p:nvPr>
        </p:nvGraphicFramePr>
        <p:xfrm>
          <a:off x="1182688" y="3881438"/>
          <a:ext cx="6745287" cy="1009650"/>
        </p:xfrm>
        <a:graphic>
          <a:graphicData uri="http://schemas.openxmlformats.org/presentationml/2006/ole">
            <mc:AlternateContent xmlns:mc="http://schemas.openxmlformats.org/markup-compatibility/2006">
              <mc:Choice xmlns:v="urn:schemas-microsoft-com:vml" Requires="v">
                <p:oleObj name="Equation" r:id="rId2" imgW="3543120" imgH="533160" progId="Equation.DSMT4">
                  <p:embed/>
                </p:oleObj>
              </mc:Choice>
              <mc:Fallback>
                <p:oleObj name="Equation" r:id="rId2" imgW="3543120" imgH="533160" progId="Equation.DSMT4">
                  <p:embed/>
                  <p:pic>
                    <p:nvPicPr>
                      <p:cNvPr id="0" name="Object 2"/>
                      <p:cNvPicPr>
                        <a:picLocks noChangeAspect="1" noChangeArrowheads="1"/>
                      </p:cNvPicPr>
                      <p:nvPr/>
                    </p:nvPicPr>
                    <p:blipFill>
                      <a:blip r:embed="rId3"/>
                      <a:srcRect/>
                      <a:stretch>
                        <a:fillRect/>
                      </a:stretch>
                    </p:blipFill>
                    <p:spPr bwMode="auto">
                      <a:xfrm>
                        <a:off x="1182688" y="3881438"/>
                        <a:ext cx="6745287" cy="100965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8038625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Sýnidæmi 5.5</a:t>
            </a:r>
          </a:p>
        </p:txBody>
      </p:sp>
      <p:sp>
        <p:nvSpPr>
          <p:cNvPr id="3" name="Content Placeholder 2"/>
          <p:cNvSpPr>
            <a:spLocks noGrp="1"/>
          </p:cNvSpPr>
          <p:nvPr>
            <p:ph idx="1"/>
          </p:nvPr>
        </p:nvSpPr>
        <p:spPr/>
        <p:txBody>
          <a:bodyPr/>
          <a:lstStyle/>
          <a:p>
            <a:r>
              <a:t>Að lokum, þar sem við erum að reyna að finna hvarfvarma hvarfsins, fáum við:</a:t>
            </a:r>
          </a:p>
          <a:p>
            <a:endParaRPr lang="en-US" dirty="0"/>
          </a:p>
          <a:p>
            <a:endParaRPr lang="en-US" dirty="0"/>
          </a:p>
          <a:p>
            <a:endParaRPr lang="en-US" dirty="0"/>
          </a:p>
          <a:p>
            <a:endParaRPr lang="en-US" dirty="0"/>
          </a:p>
          <a:p>
            <a:r>
              <a:t>Mínusmerkið gefur til kynna að hvarfið sé útvermið. Hvarfið gefur frá sér 2.9 kJ af varma.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995321448"/>
              </p:ext>
            </p:extLst>
          </p:nvPr>
        </p:nvGraphicFramePr>
        <p:xfrm>
          <a:off x="2009392" y="1733108"/>
          <a:ext cx="4646589" cy="532208"/>
        </p:xfrm>
        <a:graphic>
          <a:graphicData uri="http://schemas.openxmlformats.org/presentationml/2006/ole">
            <mc:AlternateContent xmlns:mc="http://schemas.openxmlformats.org/markup-compatibility/2006">
              <mc:Choice xmlns:v="urn:schemas-microsoft-com:vml" Requires="v">
                <p:oleObj name="Equation" r:id="rId2" imgW="2082600" imgH="241200" progId="Equation.DSMT4">
                  <p:embed/>
                </p:oleObj>
              </mc:Choice>
              <mc:Fallback>
                <p:oleObj name="Equation" r:id="rId2" imgW="2082600" imgH="241200" progId="Equation.DSMT4">
                  <p:embed/>
                  <p:pic>
                    <p:nvPicPr>
                      <p:cNvPr id="0" name="Object 2"/>
                      <p:cNvPicPr>
                        <a:picLocks noChangeAspect="1" noChangeArrowheads="1"/>
                      </p:cNvPicPr>
                      <p:nvPr/>
                    </p:nvPicPr>
                    <p:blipFill>
                      <a:blip r:embed="rId3"/>
                      <a:srcRect/>
                      <a:stretch>
                        <a:fillRect/>
                      </a:stretch>
                    </p:blipFill>
                    <p:spPr bwMode="auto">
                      <a:xfrm>
                        <a:off x="2009392" y="1733108"/>
                        <a:ext cx="4646589" cy="53220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532200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5.15</a:t>
            </a:r>
          </a:p>
        </p:txBody>
      </p:sp>
      <p:sp>
        <p:nvSpPr>
          <p:cNvPr id="7" name="Figure Legend"/>
          <p:cNvSpPr>
            <a:spLocks noGrp="1"/>
          </p:cNvSpPr>
          <p:nvPr>
            <p:ph type="body" sz="quarter" idx="14"/>
          </p:nvPr>
        </p:nvSpPr>
        <p:spPr/>
        <p:txBody>
          <a:bodyPr>
            <a:normAutofit/>
          </a:bodyPr>
          <a:lstStyle/>
          <a:p>
            <a:pPr marL="0" indent="0">
              <a:buNone/>
            </a:pPr>
            <a:r>
              <a:t>Efnafræðilegir handhitarar framleiða varma sem hitar hendur þínar á köldum degi. Í þessum má sjá málmskífuna sem kemur af stað útvermu botnfallshvarfinu. (mynd: breyting á verki eftir Science Buddies TV/YouTube)</a:t>
            </a:r>
            <a:endParaRPr lang="en-US" sz="1600" dirty="0"/>
          </a:p>
        </p:txBody>
      </p:sp>
      <p:pic>
        <p:nvPicPr>
          <p:cNvPr id="9" name="Figure" descr="A series of three photos is shown. There are two right-facing arrows connecting one photo to the next. The first photo shows a chemical hand warmer. It is a bag that contains a clear, colorless liquid. There is a white disk located to the right inside the bag. The second photo shows the same thing, except the white disc has become a white, cloudy substance. The third photo shows the entire bag filled with this white substance.">
            <a:extLst>
              <a:ext uri="{FF2B5EF4-FFF2-40B4-BE49-F238E27FC236}">
                <a16:creationId xmlns:a16="http://schemas.microsoft.com/office/drawing/2014/main" id="{C052A37C-F60D-4085-98CC-0A8E27A7159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54601" b="-54601"/>
          <a:stretch>
            <a:fillRect/>
          </a:stretch>
        </p:blipFill>
        <p:spPr>
          <a:xfrm>
            <a:off x="457199" y="1122386"/>
            <a:ext cx="8062913" cy="3500071"/>
          </a:xfrm>
        </p:spPr>
      </p:pic>
    </p:spTree>
    <p:extLst>
      <p:ext uri="{BB962C8B-B14F-4D97-AF65-F5344CB8AC3E}">
        <p14:creationId xmlns:p14="http://schemas.microsoft.com/office/powerpoint/2010/main" val="18704836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5.16</a:t>
            </a:r>
          </a:p>
        </p:txBody>
      </p:sp>
      <p:sp>
        <p:nvSpPr>
          <p:cNvPr id="7" name="Figure Legend"/>
          <p:cNvSpPr>
            <a:spLocks noGrp="1"/>
          </p:cNvSpPr>
          <p:nvPr>
            <p:ph type="body" sz="quarter" idx="14"/>
          </p:nvPr>
        </p:nvSpPr>
        <p:spPr/>
        <p:txBody>
          <a:bodyPr>
            <a:normAutofit/>
          </a:bodyPr>
          <a:lstStyle/>
          <a:p>
            <a:pPr marL="0" indent="0">
              <a:buNone/>
            </a:pPr>
            <a:r>
              <a:t>Skyndikælipoki samanstendur af poka sem inniheldur fast ammóníumnítrat og öðrum poka með vatni. Þegar vatnspokinn er brotinn verður pokinn kaldur vegna þess að upplausn ammóníumnítrats er innvermið ferli sem fjarlægir varmaorku úr vatninu. Kælipokinn fjarlægir síðan varmaorku frá líkamanum.</a:t>
            </a:r>
          </a:p>
        </p:txBody>
      </p:sp>
    </p:spTree>
    <p:extLst>
      <p:ext uri="{BB962C8B-B14F-4D97-AF65-F5344CB8AC3E}">
        <p14:creationId xmlns:p14="http://schemas.microsoft.com/office/powerpoint/2010/main" val="1432569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Sprengjuvarmamælir</a:t>
            </a:r>
          </a:p>
        </p:txBody>
      </p:sp>
      <p:sp>
        <p:nvSpPr>
          <p:cNvPr id="3" name="Content Placeholder 2"/>
          <p:cNvSpPr>
            <a:spLocks noGrp="1"/>
          </p:cNvSpPr>
          <p:nvPr>
            <p:ph idx="1"/>
          </p:nvPr>
        </p:nvSpPr>
        <p:spPr>
          <a:xfrm>
            <a:off x="628650" y="955965"/>
            <a:ext cx="7886700" cy="4487905"/>
          </a:xfrm>
        </p:spPr>
        <p:txBody>
          <a:bodyPr/>
          <a:lstStyle/>
          <a:p>
            <a:r>
              <a:t>Sprengjuvarmamælir er notaður til að mæla orkuna sem myndast við efnahvörf sem gefa frá sér mikinn varma og loftkennd myndefni, svo sem brunaefnahvörf.</a:t>
            </a:r>
          </a:p>
          <a:p>
            <a:endParaRPr lang="en-US" dirty="0"/>
          </a:p>
          <a:p>
            <a:r>
              <a:t>Þessi tegund varmamælis samanstendur af sterku stálíláti („sprengjunni“) sem inniheldur hvarfefnin og er sjálft á kafi í vatni.</a:t>
            </a:r>
          </a:p>
          <a:p>
            <a:endParaRPr lang="en-US" dirty="0"/>
          </a:p>
          <a:p>
            <a:r>
              <a:t>Orkan sem myndast við efnahvarfið lokast inni í stálsprengjunni og vatninu umhverfis.</a:t>
            </a:r>
          </a:p>
          <a:p>
            <a:endParaRPr lang="en-US" dirty="0"/>
          </a:p>
        </p:txBody>
      </p:sp>
    </p:spTree>
    <p:extLst>
      <p:ext uri="{BB962C8B-B14F-4D97-AF65-F5344CB8AC3E}">
        <p14:creationId xmlns:p14="http://schemas.microsoft.com/office/powerpoint/2010/main" val="570819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5.17</a:t>
            </a:r>
          </a:p>
        </p:txBody>
      </p:sp>
      <p:sp>
        <p:nvSpPr>
          <p:cNvPr id="7" name="Figure Legend"/>
          <p:cNvSpPr>
            <a:spLocks noGrp="1"/>
          </p:cNvSpPr>
          <p:nvPr>
            <p:ph type="body" sz="quarter" idx="14"/>
          </p:nvPr>
        </p:nvSpPr>
        <p:spPr/>
        <p:txBody>
          <a:bodyPr>
            <a:normAutofit/>
          </a:bodyPr>
          <a:lstStyle/>
          <a:p>
            <a:pPr marL="0" indent="0">
              <a:buNone/>
            </a:pPr>
            <a:r>
              <a:t>(a) Sprengjuvarmamælir er notaður til að mæla varma sem myndast við efnahvörf þar sem hvarfefni eða myndefni eru á gasformi, svo sem við bruna. (b) Hvarfefnin eru geymd í loftþéttri „sprengju“ sem er sökkt í vatn og umkringd einangrunarefnum. (mynd a: breytt verk eftir „Harbor1“/Wikimedia commons)</a:t>
            </a:r>
          </a:p>
        </p:txBody>
      </p:sp>
    </p:spTree>
    <p:extLst>
      <p:ext uri="{BB962C8B-B14F-4D97-AF65-F5344CB8AC3E}">
        <p14:creationId xmlns:p14="http://schemas.microsoft.com/office/powerpoint/2010/main" val="422256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Varmamælir fyrir allan líkamann</a:t>
            </a:r>
          </a:p>
        </p:txBody>
      </p:sp>
      <p:sp>
        <p:nvSpPr>
          <p:cNvPr id="3" name="Content Placeholder 2"/>
          <p:cNvSpPr>
            <a:spLocks noGrp="1"/>
          </p:cNvSpPr>
          <p:nvPr>
            <p:ph idx="1"/>
          </p:nvPr>
        </p:nvSpPr>
        <p:spPr>
          <a:xfrm>
            <a:off x="628650" y="955965"/>
            <a:ext cx="7886700" cy="4594230"/>
          </a:xfrm>
        </p:spPr>
        <p:txBody>
          <a:bodyPr>
            <a:normAutofit/>
          </a:bodyPr>
          <a:lstStyle/>
          <a:p>
            <a:r>
              <a:t>Varmamælar fyrir allan líkamann af ýmsum gerðum eru nógu stórir til að rúma manneskju.</a:t>
            </a:r>
          </a:p>
          <a:p>
            <a:endParaRPr lang="en-US" dirty="0"/>
          </a:p>
          <a:p>
            <a:r>
              <a:t>Þessir varmamælar eru notaðir til að mæla efnaskipti einstaklinga við mismunandi aðstæður:</a:t>
            </a:r>
          </a:p>
          <a:p>
            <a:pPr lvl="1"/>
            <a:r>
              <a:t>umhverfisaðstæður</a:t>
            </a:r>
          </a:p>
          <a:p>
            <a:pPr lvl="1"/>
            <a:r>
              <a:t>mataræði</a:t>
            </a:r>
          </a:p>
          <a:p>
            <a:pPr lvl="1"/>
            <a:r>
              <a:t>heilsufarsástand, svo sem sykursýki</a:t>
            </a:r>
          </a:p>
          <a:p>
            <a:endParaRPr lang="en-US" dirty="0"/>
          </a:p>
          <a:p>
            <a:r>
              <a:t>Næringarfræðileg hitaeining (kaloría) er orkueiningin sem notuð er til að mæla magn orku sem fæst úr efnaskiptum fæðu.</a:t>
            </a:r>
          </a:p>
          <a:p>
            <a:endParaRPr lang="en-US" dirty="0"/>
          </a:p>
        </p:txBody>
      </p:sp>
    </p:spTree>
    <p:extLst>
      <p:ext uri="{BB962C8B-B14F-4D97-AF65-F5344CB8AC3E}">
        <p14:creationId xmlns:p14="http://schemas.microsoft.com/office/powerpoint/2010/main" val="1952619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5.18</a:t>
            </a:r>
          </a:p>
        </p:txBody>
      </p:sp>
      <p:sp>
        <p:nvSpPr>
          <p:cNvPr id="7" name="Figure Legend"/>
          <p:cNvSpPr>
            <a:spLocks noGrp="1"/>
          </p:cNvSpPr>
          <p:nvPr>
            <p:ph type="body" sz="quarter" idx="14"/>
          </p:nvPr>
        </p:nvSpPr>
        <p:spPr/>
        <p:txBody>
          <a:bodyPr>
            <a:normAutofit/>
          </a:bodyPr>
          <a:lstStyle/>
          <a:p>
            <a:pPr marL="0" indent="0">
              <a:buNone/>
            </a:pPr>
            <a:r>
              <a:t>(a) Makkarónur og ostur innihalda orku á formi orkuefna í matnum. (b) Næringarupplýsingar matarins eru sýndar á umbúðunum. Í Bandaríkjunum er orkuinnihaldið gefið upp í hitaeiningum (kaloríum) á skammt; annars staðar í heiminum eru kílójúl venjulega notuð. (mynd a: breyting á verki eftir „Rex Roof“/Flickr)</a:t>
            </a:r>
          </a:p>
        </p:txBody>
      </p:sp>
    </p:spTree>
    <p:extLst>
      <p:ext uri="{BB962C8B-B14F-4D97-AF65-F5344CB8AC3E}">
        <p14:creationId xmlns:p14="http://schemas.microsoft.com/office/powerpoint/2010/main" val="19988868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Námsmarkmið</a:t>
            </a:r>
          </a:p>
        </p:txBody>
      </p:sp>
      <p:sp>
        <p:nvSpPr>
          <p:cNvPr id="3" name="Content Placeholder 2"/>
          <p:cNvSpPr>
            <a:spLocks noGrp="1"/>
          </p:cNvSpPr>
          <p:nvPr>
            <p:ph idx="1"/>
          </p:nvPr>
        </p:nvSpPr>
        <p:spPr/>
        <p:txBody>
          <a:bodyPr/>
          <a:lstStyle/>
          <a:p>
            <a:r>
              <a:t>5.3 Vermi</a:t>
            </a:r>
          </a:p>
          <a:p>
            <a:pPr lvl="1"/>
            <a:r>
              <a:t>Setja fram fyrsta lögmál varmafræðinnar</a:t>
            </a:r>
          </a:p>
          <a:p>
            <a:pPr lvl="1"/>
            <a:r>
              <a:t>Skilgreina vermi og útskýra flokkun þess sem ástandsfall</a:t>
            </a:r>
          </a:p>
          <a:p>
            <a:pPr lvl="1"/>
            <a:r>
              <a:t>Skrifa og stilla varmaefnafræðilegar jöfnur</a:t>
            </a:r>
          </a:p>
          <a:p>
            <a:pPr lvl="1"/>
            <a:r>
              <a:t>Reikna vermisbreytingar fyrir ýmis efnahvörf</a:t>
            </a:r>
          </a:p>
          <a:p>
            <a:pPr lvl="1"/>
            <a:r>
              <a:t>Útskýra lögmál Hess og nota það til að reikna hvarfvermi</a:t>
            </a:r>
          </a:p>
        </p:txBody>
      </p:sp>
    </p:spTree>
    <p:extLst>
      <p:ext uri="{BB962C8B-B14F-4D97-AF65-F5344CB8AC3E}">
        <p14:creationId xmlns:p14="http://schemas.microsoft.com/office/powerpoint/2010/main" val="34014542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a:t>
            </a:r>
          </a:p>
        </p:txBody>
      </p:sp>
      <p:sp>
        <p:nvSpPr>
          <p:cNvPr id="3" name="Content Placeholder 2"/>
          <p:cNvSpPr>
            <a:spLocks noGrp="1"/>
          </p:cNvSpPr>
          <p:nvPr>
            <p:ph idx="1"/>
          </p:nvPr>
        </p:nvSpPr>
        <p:spPr/>
        <p:txBody>
          <a:bodyPr/>
          <a:lstStyle/>
          <a:p>
            <a:r>
              <a:t>Varmaefnafræði er grein innan efnafræðilegrar varmafræði, vísindanna sem fást við vensl milli varma, vinnu og annarra orkuforma.</a:t>
            </a:r>
          </a:p>
          <a:p>
            <a:endParaRPr lang="en-US" dirty="0">
              <a:solidFill>
                <a:srgbClr val="000000"/>
              </a:solidFill>
              <a:cs typeface="MS PGothic" pitchFamily="34" charset="-128"/>
            </a:endParaRPr>
          </a:p>
          <a:p>
            <a:r>
              <a:t>Efni virka sem orkugeymslur, sem þýðir að hægt er að bæta orku við þau eða fjarlægja hana frá þeim.</a:t>
            </a:r>
          </a:p>
          <a:p>
            <a:pPr>
              <a:buClrTx/>
            </a:pPr>
            <a:endParaRPr lang="en-US" dirty="0"/>
          </a:p>
          <a:p>
            <a:r>
              <a:t>Orka geymist í efni þegar hreyfiorka frumeinda eða sameinda þess er aukin.</a:t>
            </a:r>
            <a:endParaRPr lang="en-US" dirty="0">
              <a:solidFill>
                <a:srgbClr val="000000"/>
              </a:solidFill>
              <a:cs typeface="MS PGothic" pitchFamily="34" charset="-128"/>
            </a:endParaRPr>
          </a:p>
          <a:p>
            <a:endParaRPr lang="en-US" dirty="0"/>
          </a:p>
        </p:txBody>
      </p:sp>
    </p:spTree>
    <p:extLst>
      <p:ext uri="{BB962C8B-B14F-4D97-AF65-F5344CB8AC3E}">
        <p14:creationId xmlns:p14="http://schemas.microsoft.com/office/powerpoint/2010/main" val="28988900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Innri orka</a:t>
            </a:r>
          </a:p>
        </p:txBody>
      </p:sp>
      <p:sp>
        <p:nvSpPr>
          <p:cNvPr id="3" name="Content Placeholder 2"/>
          <p:cNvSpPr>
            <a:spLocks noGrp="1"/>
          </p:cNvSpPr>
          <p:nvPr>
            <p:ph idx="1"/>
          </p:nvPr>
        </p:nvSpPr>
        <p:spPr/>
        <p:txBody>
          <a:bodyPr/>
          <a:lstStyle/>
          <a:p>
            <a:r>
              <a:t>Heildarorka allra mögulegra orkuforma sem eru til staðar í efni kallast innri orka (U), stundum táknuð með E.</a:t>
            </a:r>
          </a:p>
          <a:p>
            <a:endParaRPr lang="en-US" dirty="0"/>
          </a:p>
          <a:p>
            <a:r>
              <a:t>Sambandið milli breytingar á innri orku (ΔU), varma (q) og vinnu (w) er tekið saman í fyrsta lögmáli varmafræðinnar:</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478004092"/>
              </p:ext>
            </p:extLst>
          </p:nvPr>
        </p:nvGraphicFramePr>
        <p:xfrm>
          <a:off x="3859618" y="3402186"/>
          <a:ext cx="1760021" cy="395107"/>
        </p:xfrm>
        <a:graphic>
          <a:graphicData uri="http://schemas.openxmlformats.org/presentationml/2006/ole">
            <mc:AlternateContent xmlns:mc="http://schemas.openxmlformats.org/markup-compatibility/2006">
              <mc:Choice xmlns:v="urn:schemas-microsoft-com:vml" Requires="v">
                <p:oleObj name="Equation" r:id="rId2" imgW="17676190" imgH="3961905" progId="Equation.3">
                  <p:embed/>
                </p:oleObj>
              </mc:Choice>
              <mc:Fallback>
                <p:oleObj name="Equation" r:id="rId2" imgW="17676190" imgH="3961905"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618" y="3402186"/>
                        <a:ext cx="1760021" cy="39510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283577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Innri orka</a:t>
            </a:r>
          </a:p>
        </p:txBody>
      </p:sp>
      <p:sp>
        <p:nvSpPr>
          <p:cNvPr id="3" name="Content Placeholder 2"/>
          <p:cNvSpPr>
            <a:spLocks noGrp="1"/>
          </p:cNvSpPr>
          <p:nvPr>
            <p:ph idx="1"/>
          </p:nvPr>
        </p:nvSpPr>
        <p:spPr>
          <a:xfrm>
            <a:off x="628650" y="955965"/>
            <a:ext cx="7886700" cy="5051430"/>
          </a:xfrm>
        </p:spPr>
        <p:txBody>
          <a:bodyPr/>
          <a:lstStyle/>
          <a:p>
            <a:r>
              <a:t>Orka getur flust inn í kerfi, sem leiðir til aukningar á innri orku.</a:t>
            </a:r>
          </a:p>
          <a:p>
            <a:pPr lvl="1"/>
            <a:r>
              <a:t>Kerfið tekur til sín varma frá umhverfinu: +q.</a:t>
            </a:r>
          </a:p>
          <a:p>
            <a:pPr lvl="1"/>
            <a:r>
              <a:t>Eða umhverfið vinnur vinnu á kerfinu: +w.</a:t>
            </a:r>
            <a:endParaRPr lang="en-US" i="1" dirty="0"/>
          </a:p>
          <a:p>
            <a:endParaRPr lang="en-US" dirty="0"/>
          </a:p>
          <a:p>
            <a:r>
              <a:t>Orka getur einnig flust út úr kerfi, sem leiðir til minnkunar á innri orku.</a:t>
            </a:r>
          </a:p>
          <a:p>
            <a:pPr lvl="1"/>
            <a:r>
              <a:t>Kerfið gefur frá sér varma til umhverfisins: –q.</a:t>
            </a:r>
          </a:p>
          <a:p>
            <a:pPr lvl="1"/>
            <a:r>
              <a:t>Eða kerfið vinnur vinnu á umhverfinu: –w.</a:t>
            </a:r>
            <a:endParaRPr lang="en-US" i="1" dirty="0"/>
          </a:p>
          <a:p>
            <a:endParaRPr lang="en-US" dirty="0"/>
          </a:p>
        </p:txBody>
      </p:sp>
    </p:spTree>
    <p:extLst>
      <p:ext uri="{BB962C8B-B14F-4D97-AF65-F5344CB8AC3E}">
        <p14:creationId xmlns:p14="http://schemas.microsoft.com/office/powerpoint/2010/main" val="34793422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5.19</a:t>
            </a:r>
          </a:p>
        </p:txBody>
      </p:sp>
      <p:sp>
        <p:nvSpPr>
          <p:cNvPr id="7" name="Figure Legend"/>
          <p:cNvSpPr>
            <a:spLocks noGrp="1"/>
          </p:cNvSpPr>
          <p:nvPr>
            <p:ph type="body" sz="quarter" idx="14"/>
          </p:nvPr>
        </p:nvSpPr>
        <p:spPr/>
        <p:txBody>
          <a:bodyPr>
            <a:normAutofit/>
          </a:bodyPr>
          <a:lstStyle/>
          <a:p>
            <a:pPr marL="0" indent="0">
              <a:buNone/>
            </a:pPr>
            <a:r>
              <a:t>Innri orku, U, kerfis er hægt að breyta með varmaflæði og vinnu. Ef varmi flæðir inn í kerfið, qin, eða vinna er unnin á kerfinu, won, eykst innri orka þess, ΔU &gt; 0. Ef varmi flæðir út úr kerfinu, qout, eða kerfið vinnur vinnu, wby, minnkar innri orka þess, ΔU &lt; 0.</a:t>
            </a:r>
          </a:p>
        </p:txBody>
      </p:sp>
    </p:spTree>
    <p:extLst>
      <p:ext uri="{BB962C8B-B14F-4D97-AF65-F5344CB8AC3E}">
        <p14:creationId xmlns:p14="http://schemas.microsoft.com/office/powerpoint/2010/main" val="40973235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Vinna</a:t>
            </a:r>
          </a:p>
        </p:txBody>
      </p:sp>
      <p:sp>
        <p:nvSpPr>
          <p:cNvPr id="3" name="Content Placeholder 2"/>
          <p:cNvSpPr>
            <a:spLocks noGrp="1"/>
          </p:cNvSpPr>
          <p:nvPr>
            <p:ph idx="1"/>
          </p:nvPr>
        </p:nvSpPr>
        <p:spPr/>
        <p:txBody>
          <a:bodyPr/>
          <a:lstStyle/>
          <a:p>
            <a:r>
              <a:t>Tegund vinnu sem kallast þensluvinna (eða þrýstings-rúmmálsvinna) á sér stað þegar:</a:t>
            </a:r>
          </a:p>
          <a:p>
            <a:pPr lvl="1"/>
            <a:r>
              <a:t>Kerfi ýtir umhverfinu til baka gegn hamlandi þrýstingi.</a:t>
            </a:r>
          </a:p>
          <a:p>
            <a:pPr lvl="1"/>
            <a:r>
              <a:t>Umhverfið þjappar kerfinu saman.</a:t>
            </a:r>
          </a:p>
          <a:p>
            <a:endParaRPr lang="en-US" dirty="0"/>
          </a:p>
        </p:txBody>
      </p:sp>
    </p:spTree>
    <p:extLst>
      <p:ext uri="{BB962C8B-B14F-4D97-AF65-F5344CB8AC3E}">
        <p14:creationId xmlns:p14="http://schemas.microsoft.com/office/powerpoint/2010/main" val="11890200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um innri orku, vinnu og varma</a:t>
            </a:r>
          </a:p>
        </p:txBody>
      </p:sp>
      <p:sp>
        <p:nvSpPr>
          <p:cNvPr id="3" name="Content Placeholder 2"/>
          <p:cNvSpPr>
            <a:spLocks noGrp="1"/>
          </p:cNvSpPr>
          <p:nvPr>
            <p:ph idx="1"/>
          </p:nvPr>
        </p:nvSpPr>
        <p:spPr/>
        <p:txBody>
          <a:bodyPr>
            <a:normAutofit/>
          </a:bodyPr>
          <a:lstStyle/>
          <a:p>
            <a:r>
              <a:t>Skoðum brunahreyfil.</a:t>
            </a:r>
          </a:p>
          <a:p>
            <a:pPr lvl="1"/>
            <a:r>
              <a:t>Kerfi = bensín og súrefni</a:t>
            </a:r>
          </a:p>
          <a:p>
            <a:pPr lvl="1"/>
            <a:r>
              <a:t>Umhverfi = restin af alheiminum, þar með talið hreyfillinn.</a:t>
            </a:r>
          </a:p>
          <a:p>
            <a:pPr lvl="1"/>
            <a:r>
              <a:t>Efnahvarfið er útvermið, þannig að varmi losnar til umhverfisins: –q</a:t>
            </a:r>
          </a:p>
          <a:p>
            <a:pPr lvl="1"/>
            <a:r>
              <a:t>Efnahvarfið ýtir stimplunum út, þannig að vinna er unnin á umhverfinu: –w</a:t>
            </a:r>
          </a:p>
          <a:p>
            <a:endParaRPr lang="en-US" i="1" dirty="0"/>
          </a:p>
          <a:p>
            <a:endParaRPr lang="en-US" i="1" dirty="0"/>
          </a:p>
          <a:p>
            <a:endParaRPr lang="en-US" i="1" dirty="0"/>
          </a:p>
          <a:p>
            <a:endParaRPr lang="en-US" i="1" dirty="0"/>
          </a:p>
          <a:p>
            <a:r>
              <a:t>Innri orka kerfisins minnkar: –ΔU</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113126967"/>
              </p:ext>
            </p:extLst>
          </p:nvPr>
        </p:nvGraphicFramePr>
        <p:xfrm>
          <a:off x="3476847" y="3096928"/>
          <a:ext cx="2091661" cy="469557"/>
        </p:xfrm>
        <a:graphic>
          <a:graphicData uri="http://schemas.openxmlformats.org/presentationml/2006/ole">
            <mc:AlternateContent xmlns:mc="http://schemas.openxmlformats.org/markup-compatibility/2006">
              <mc:Choice xmlns:v="urn:schemas-microsoft-com:vml" Requires="v">
                <p:oleObj name="Equation" r:id="rId2" imgW="17676190" imgH="3961905" progId="Equation.3">
                  <p:embed/>
                </p:oleObj>
              </mc:Choice>
              <mc:Fallback>
                <p:oleObj name="Equation" r:id="rId2" imgW="17676190" imgH="3961905"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847" y="3096928"/>
                        <a:ext cx="2091661" cy="46955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8695061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Vinna</a:t>
            </a:r>
          </a:p>
        </p:txBody>
      </p:sp>
      <p:sp>
        <p:nvSpPr>
          <p:cNvPr id="3" name="Content Placeholder 2"/>
          <p:cNvSpPr>
            <a:spLocks noGrp="1"/>
          </p:cNvSpPr>
          <p:nvPr>
            <p:ph idx="1"/>
          </p:nvPr>
        </p:nvSpPr>
        <p:spPr/>
        <p:txBody>
          <a:bodyPr/>
          <a:lstStyle/>
          <a:p>
            <a:r>
              <a:t>Innri orka er dæmi um ástandsfall (eða ástandsbreytu).</a:t>
            </a:r>
          </a:p>
          <a:p>
            <a:endParaRPr lang="en-US" dirty="0"/>
          </a:p>
          <a:p>
            <a:r>
              <a:t>Gildi ástandsfalls er aðeins háð því ástandi sem kerfið er í, en ekki hvernig því ástandi var náð.</a:t>
            </a:r>
          </a:p>
          <a:p>
            <a:endParaRPr lang="en-US" dirty="0"/>
          </a:p>
          <a:p>
            <a:r>
              <a:t>Hæð yfir sjávarmáli er einnig ástandsfall.</a:t>
            </a:r>
          </a:p>
          <a:p>
            <a:endParaRPr lang="en-US" dirty="0"/>
          </a:p>
          <a:p>
            <a:r>
              <a:t>Ef þú stendur á tindi Kilimanjaro ertu í 5,895 m hæð. Það skiptir ekki máli hvort þú gekkst þangað eða fórst í fallhlíf.</a:t>
            </a:r>
          </a:p>
          <a:p>
            <a:endParaRPr lang="en-US" dirty="0"/>
          </a:p>
        </p:txBody>
      </p:sp>
    </p:spTree>
    <p:extLst>
      <p:ext uri="{BB962C8B-B14F-4D97-AF65-F5344CB8AC3E}">
        <p14:creationId xmlns:p14="http://schemas.microsoft.com/office/powerpoint/2010/main" val="2166153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5.20</a:t>
            </a:r>
          </a:p>
        </p:txBody>
      </p:sp>
      <p:sp>
        <p:nvSpPr>
          <p:cNvPr id="7" name="Figure Legend"/>
          <p:cNvSpPr>
            <a:spLocks noGrp="1"/>
          </p:cNvSpPr>
          <p:nvPr>
            <p:ph type="body" sz="quarter" idx="14"/>
          </p:nvPr>
        </p:nvSpPr>
        <p:spPr/>
        <p:txBody>
          <a:bodyPr>
            <a:normAutofit/>
          </a:bodyPr>
          <a:lstStyle/>
          <a:p>
            <a:pPr marL="0" indent="0">
              <a:buNone/>
            </a:pPr>
            <a:r>
              <a:t>Leiðir X og Y tákna tvær mismunandi leiðir á tind Kilimanjaro. Báðar fela í sér sömu hæðarbreytingu (hæð yfir sjávarmáli eða hæð á fjalli er ástandsfall; hún er óháð leiðinni), en gengin vegalengd er mjög mismunandi (gengin vegalengd er ekki ástandsfall; hún er háð leiðinni). (mynd: breytt verk eftir Paul Shaffner)</a:t>
            </a:r>
          </a:p>
        </p:txBody>
      </p:sp>
    </p:spTree>
    <p:extLst>
      <p:ext uri="{BB962C8B-B14F-4D97-AF65-F5344CB8AC3E}">
        <p14:creationId xmlns:p14="http://schemas.microsoft.com/office/powerpoint/2010/main" val="3241746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 (H)</a:t>
            </a:r>
          </a:p>
        </p:txBody>
      </p:sp>
      <p:sp>
        <p:nvSpPr>
          <p:cNvPr id="3" name="Content Placeholder 2"/>
          <p:cNvSpPr>
            <a:spLocks noGrp="1"/>
          </p:cNvSpPr>
          <p:nvPr>
            <p:ph idx="1"/>
          </p:nvPr>
        </p:nvSpPr>
        <p:spPr/>
        <p:txBody>
          <a:bodyPr/>
          <a:lstStyle/>
          <a:p>
            <a:r>
              <a:t>Vermi (H) er skilgreint sem summa innri orku (U) kerfis og margfeldis þrýstings (P) og rúmmáls (V) þess:</a:t>
            </a:r>
          </a:p>
          <a:p>
            <a:endParaRPr lang="en-US" dirty="0"/>
          </a:p>
          <a:p>
            <a:endParaRPr lang="en-US" dirty="0"/>
          </a:p>
          <a:p>
            <a:endParaRPr lang="en-US" dirty="0"/>
          </a:p>
          <a:p>
            <a:r>
              <a:t>Vermi er einnig ástandsfall.</a:t>
            </a:r>
          </a:p>
          <a:p>
            <a:endParaRPr lang="en-US" dirty="0"/>
          </a:p>
          <a:p>
            <a:r>
              <a:t>Ekki er hægt að mæla vermisgildi fyrir tiltekin efni beint; aðeins er hægt að ákvarða vermisbreytingar (ΔH) fyrir efna- eða eðlisfræðileg ferli.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803835335"/>
              </p:ext>
            </p:extLst>
          </p:nvPr>
        </p:nvGraphicFramePr>
        <p:xfrm>
          <a:off x="3413051" y="2032826"/>
          <a:ext cx="1928849" cy="405058"/>
        </p:xfrm>
        <a:graphic>
          <a:graphicData uri="http://schemas.openxmlformats.org/presentationml/2006/ole">
            <mc:AlternateContent xmlns:mc="http://schemas.openxmlformats.org/markup-compatibility/2006">
              <mc:Choice xmlns:v="urn:schemas-microsoft-com:vml" Requires="v">
                <p:oleObj name="Equation" r:id="rId2" imgW="17320635" imgH="3631746" progId="Equation.3">
                  <p:embed/>
                </p:oleObj>
              </mc:Choice>
              <mc:Fallback>
                <p:oleObj name="Equation" r:id="rId2" imgW="17320635" imgH="3631746"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051" y="2032826"/>
                        <a:ext cx="1928849" cy="40505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372128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Vermisbreyting (ΔH)</a:t>
            </a:r>
          </a:p>
        </p:txBody>
      </p:sp>
      <p:sp>
        <p:nvSpPr>
          <p:cNvPr id="3" name="Content Placeholder 2"/>
          <p:cNvSpPr>
            <a:spLocks noGrp="1"/>
          </p:cNvSpPr>
          <p:nvPr>
            <p:ph idx="1"/>
          </p:nvPr>
        </p:nvSpPr>
        <p:spPr/>
        <p:txBody>
          <a:bodyPr/>
          <a:lstStyle/>
          <a:p>
            <a:r>
              <a:t>Að jafnaði eiga efna- og eðlisfræðileg ferli sér stað við fastan þrýsting.</a:t>
            </a:r>
          </a:p>
          <a:p>
            <a:endParaRPr lang="en-US" dirty="0"/>
          </a:p>
          <a:p>
            <a:r>
              <a:t>Við fastan þrýsting er vermibreytingin (ΔH):</a:t>
            </a:r>
          </a:p>
          <a:p>
            <a:endParaRPr lang="en-US" dirty="0"/>
          </a:p>
          <a:p>
            <a:endParaRPr lang="en-US" dirty="0"/>
          </a:p>
          <a:p>
            <a:endParaRPr lang="en-US" dirty="0"/>
          </a:p>
          <a:p>
            <a:r>
              <a:t>Stærðfræðilega margfeldið PΔV táknar þrýsti-rúmmálsvinnu (w). Samkvæmt skilgreiningu eru formerki ΔV og w alltaf andstæð:</a:t>
            </a:r>
          </a:p>
          <a:p>
            <a:endParaRPr lang="en-US" dirty="0"/>
          </a:p>
        </p:txBody>
      </p:sp>
      <p:graphicFrame>
        <p:nvGraphicFramePr>
          <p:cNvPr id="5" name="Content Placeholder 4"/>
          <p:cNvGraphicFramePr>
            <a:graphicFrameLocks noGrp="1" noChangeAspect="1"/>
          </p:cNvGraphicFramePr>
          <p:nvPr>
            <p:ph idx="13"/>
            <p:extLst>
              <p:ext uri="{D42A27DB-BD31-4B8C-83A1-F6EECF244321}">
                <p14:modId xmlns:p14="http://schemas.microsoft.com/office/powerpoint/2010/main" val="1633965594"/>
              </p:ext>
            </p:extLst>
          </p:nvPr>
        </p:nvGraphicFramePr>
        <p:xfrm>
          <a:off x="3019646" y="2882806"/>
          <a:ext cx="3050215" cy="466503"/>
        </p:xfrm>
        <a:graphic>
          <a:graphicData uri="http://schemas.openxmlformats.org/presentationml/2006/ole">
            <mc:AlternateContent xmlns:mc="http://schemas.openxmlformats.org/markup-compatibility/2006">
              <mc:Choice xmlns:v="urn:schemas-microsoft-com:vml" Requires="v">
                <p:oleObj name="Equation" r:id="rId2" imgW="17269841" imgH="2641270" progId="Equation.3">
                  <p:embed/>
                </p:oleObj>
              </mc:Choice>
              <mc:Fallback>
                <p:oleObj name="Equation" r:id="rId2" imgW="17269841" imgH="264127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9646" y="2882806"/>
                        <a:ext cx="3050215" cy="466503"/>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942165385"/>
              </p:ext>
            </p:extLst>
          </p:nvPr>
        </p:nvGraphicFramePr>
        <p:xfrm>
          <a:off x="3615070" y="4903952"/>
          <a:ext cx="1861178" cy="338695"/>
        </p:xfrm>
        <a:graphic>
          <a:graphicData uri="http://schemas.openxmlformats.org/presentationml/2006/ole">
            <mc:AlternateContent xmlns:mc="http://schemas.openxmlformats.org/markup-compatibility/2006">
              <mc:Choice xmlns:v="urn:schemas-microsoft-com:vml" Requires="v">
                <p:oleObj name="Equation" r:id="rId4" imgW="16761905" imgH="3047619" progId="Equation.3">
                  <p:embed/>
                </p:oleObj>
              </mc:Choice>
              <mc:Fallback>
                <p:oleObj name="Equation" r:id="rId4" imgW="16761905" imgH="3047619"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5070" y="4903952"/>
                        <a:ext cx="1861178" cy="33869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05544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Vermisbreyting (ΔH)</a:t>
            </a:r>
          </a:p>
        </p:txBody>
      </p:sp>
      <p:sp>
        <p:nvSpPr>
          <p:cNvPr id="3" name="Content Placeholder 2"/>
          <p:cNvSpPr>
            <a:spLocks noGrp="1"/>
          </p:cNvSpPr>
          <p:nvPr>
            <p:ph idx="1"/>
          </p:nvPr>
        </p:nvSpPr>
        <p:spPr/>
        <p:txBody>
          <a:bodyPr/>
          <a:lstStyle/>
          <a:p>
            <a:r>
              <a:t>Við fastan þrýsting q = qp og</a:t>
            </a:r>
          </a:p>
          <a:p>
            <a:endParaRPr lang="en-US" sz="2000" i="1" baseline="-25000" dirty="0">
              <a:solidFill>
                <a:schemeClr val="accent5"/>
              </a:solidFill>
            </a:endParaRPr>
          </a:p>
          <a:p>
            <a:pPr>
              <a:buClrTx/>
            </a:pPr>
            <a:endParaRPr lang="en-US" sz="2000" i="1" baseline="-25000" dirty="0">
              <a:solidFill>
                <a:schemeClr val="accent5"/>
              </a:solidFill>
            </a:endParaRPr>
          </a:p>
          <a:p>
            <a:pPr>
              <a:buClrTx/>
            </a:pPr>
            <a:endParaRPr lang="en-US" sz="2000" i="1" baseline="-25000" dirty="0">
              <a:solidFill>
                <a:schemeClr val="accent5"/>
              </a:solidFill>
            </a:endParaRPr>
          </a:p>
          <a:p>
            <a:r>
              <a:t>Með því að setja þetta inn í jöfnuna fyrir vermibreytingu fæst:</a:t>
            </a:r>
          </a:p>
          <a:p>
            <a:endParaRPr lang="en-US" sz="2000" i="1" dirty="0">
              <a:solidFill>
                <a:schemeClr val="accent5"/>
              </a:solidFill>
            </a:endParaRPr>
          </a:p>
          <a:p>
            <a:endParaRPr lang="en-US" sz="2000" i="1" dirty="0">
              <a:solidFill>
                <a:schemeClr val="accent5"/>
              </a:solidFill>
            </a:endParaRPr>
          </a:p>
          <a:p>
            <a:endParaRPr lang="en-US" sz="2000" i="1" dirty="0">
              <a:solidFill>
                <a:schemeClr val="accent5"/>
              </a:solidFill>
            </a:endParaRPr>
          </a:p>
          <a:p>
            <a:endParaRPr lang="en-US" sz="2000" i="1" dirty="0">
              <a:solidFill>
                <a:schemeClr val="accent5"/>
              </a:solidFill>
            </a:endParaRPr>
          </a:p>
          <a:p>
            <a:r>
              <a:t>qp er hvarfvarmi við fastan þrýsting.</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496579038"/>
              </p:ext>
            </p:extLst>
          </p:nvPr>
        </p:nvGraphicFramePr>
        <p:xfrm>
          <a:off x="2945219" y="1497869"/>
          <a:ext cx="1915965" cy="480046"/>
        </p:xfrm>
        <a:graphic>
          <a:graphicData uri="http://schemas.openxmlformats.org/presentationml/2006/ole">
            <mc:AlternateContent xmlns:mc="http://schemas.openxmlformats.org/markup-compatibility/2006">
              <mc:Choice xmlns:v="urn:schemas-microsoft-com:vml" Requires="v">
                <p:oleObj name="Equation" r:id="rId2" imgW="17879365" imgH="4469841" progId="Equation.3">
                  <p:embed/>
                </p:oleObj>
              </mc:Choice>
              <mc:Fallback>
                <p:oleObj name="Equation" r:id="rId2" imgW="17879365" imgH="4469841"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5219" y="1497869"/>
                        <a:ext cx="1915965" cy="480046"/>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51990115"/>
              </p:ext>
            </p:extLst>
          </p:nvPr>
        </p:nvGraphicFramePr>
        <p:xfrm>
          <a:off x="2945219" y="2753832"/>
          <a:ext cx="2728605" cy="1099769"/>
        </p:xfrm>
        <a:graphic>
          <a:graphicData uri="http://schemas.openxmlformats.org/presentationml/2006/ole">
            <mc:AlternateContent xmlns:mc="http://schemas.openxmlformats.org/markup-compatibility/2006">
              <mc:Choice xmlns:v="urn:schemas-microsoft-com:vml" Requires="v">
                <p:oleObj name="Equation" r:id="rId4" imgW="17676190" imgH="7111111" progId="Equation.3">
                  <p:embed/>
                </p:oleObj>
              </mc:Choice>
              <mc:Fallback>
                <p:oleObj name="Equation" r:id="rId4" imgW="17676190" imgH="7111111"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5219" y="2753832"/>
                        <a:ext cx="2728605" cy="109976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034331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Vermisbreyting (ΔH)</a:t>
            </a:r>
          </a:p>
        </p:txBody>
      </p:sp>
      <p:sp>
        <p:nvSpPr>
          <p:cNvPr id="3" name="Content Placeholder 2"/>
          <p:cNvSpPr>
            <a:spLocks noGrp="1"/>
          </p:cNvSpPr>
          <p:nvPr>
            <p:ph idx="1"/>
          </p:nvPr>
        </p:nvSpPr>
        <p:spPr>
          <a:xfrm>
            <a:off x="628650" y="955965"/>
            <a:ext cx="7886700" cy="4679291"/>
          </a:xfrm>
        </p:spPr>
        <p:txBody>
          <a:bodyPr/>
          <a:lstStyle/>
          <a:p>
            <a:r>
              <a:t>Efnafræðingar framkvæma venjulega tilraunir í opnum ílátum við eðlilegar lofthjúpsaðstæður þannig að ytri þrýstingur er fasti.</a:t>
            </a:r>
          </a:p>
          <a:p>
            <a:endParaRPr lang="en-US" dirty="0"/>
          </a:p>
          <a:p>
            <a:r>
              <a:t>Við þessar aðstæður, ef eina vinnan sem er unnin stafar af þenslu eða samdrætti, þá eru varmaflæðið (qp) og vermisbreytingin (ΔH) fyrir ferlið jöfn.</a:t>
            </a:r>
          </a:p>
          <a:p>
            <a:endParaRPr lang="en-US" dirty="0"/>
          </a:p>
          <a:p>
            <a:r>
              <a:t>Þetta gerir vermi að hentugasta valinu til að ákvarða varma.</a:t>
            </a:r>
          </a:p>
          <a:p>
            <a:endParaRPr lang="en-US" dirty="0"/>
          </a:p>
        </p:txBody>
      </p:sp>
    </p:spTree>
    <p:extLst>
      <p:ext uri="{BB962C8B-B14F-4D97-AF65-F5344CB8AC3E}">
        <p14:creationId xmlns:p14="http://schemas.microsoft.com/office/powerpoint/2010/main" val="4444300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Varmaefnafræðilegar jöfnur</a:t>
            </a:r>
          </a:p>
        </p:txBody>
      </p:sp>
      <p:sp>
        <p:nvSpPr>
          <p:cNvPr id="3" name="Content Placeholder 2"/>
          <p:cNvSpPr>
            <a:spLocks noGrp="1"/>
          </p:cNvSpPr>
          <p:nvPr>
            <p:ph idx="1"/>
          </p:nvPr>
        </p:nvSpPr>
        <p:spPr>
          <a:xfrm>
            <a:off x="628650" y="955965"/>
            <a:ext cx="7886700" cy="4392212"/>
          </a:xfrm>
        </p:spPr>
        <p:txBody>
          <a:bodyPr>
            <a:normAutofit/>
          </a:bodyPr>
          <a:lstStyle/>
          <a:p>
            <a:r>
              <a:t>Efnafræðingar nota varmaefnafræðilega jöfnu til að sýna breytingar á bæði efni og orku.</a:t>
            </a:r>
          </a:p>
          <a:p>
            <a:endParaRPr lang="en-US" dirty="0"/>
          </a:p>
          <a:p>
            <a:r>
              <a:t>Í varmaefnafræðilegri jöfnu er vermisbreyting (ΔH) efnahvarfsins skrifuð hægra megin við stilltu jöfnuna.</a:t>
            </a:r>
          </a:p>
          <a:p>
            <a:r>
              <a:t>Dæmi:</a:t>
            </a:r>
          </a:p>
          <a:p>
            <a:endParaRPr lang="en-US" dirty="0"/>
          </a:p>
          <a:p>
            <a:pPr marL="0" indent="0" algn="ctr">
              <a:buNone/>
            </a:pPr>
            <a:r>
              <a:t>H2(g) + ½O2(g) ⟶ H2O(l) ΔH = −286kJ</a:t>
            </a:r>
          </a:p>
          <a:p>
            <a:endParaRPr lang="en-US" dirty="0"/>
          </a:p>
          <a:p>
            <a:r>
              <a:t>Þetta gildi á ΔH gefur til kynna þann varma sem tengist efnahvarfinu eins og það er skrifað.</a:t>
            </a:r>
          </a:p>
          <a:p>
            <a:endParaRPr lang="en-US" dirty="0"/>
          </a:p>
        </p:txBody>
      </p:sp>
    </p:spTree>
    <p:extLst>
      <p:ext uri="{BB962C8B-B14F-4D97-AF65-F5344CB8AC3E}">
        <p14:creationId xmlns:p14="http://schemas.microsoft.com/office/powerpoint/2010/main" val="9161202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Venjur varmaefnafræðilegra jafna</a:t>
            </a:r>
          </a:p>
        </p:txBody>
      </p:sp>
      <p:sp>
        <p:nvSpPr>
          <p:cNvPr id="3" name="Content Placeholder 2"/>
          <p:cNvSpPr>
            <a:spLocks noGrp="1"/>
          </p:cNvSpPr>
          <p:nvPr>
            <p:ph idx="1"/>
          </p:nvPr>
        </p:nvSpPr>
        <p:spPr/>
        <p:txBody>
          <a:bodyPr/>
          <a:lstStyle/>
          <a:p>
            <a:r>
              <a:t>Ef stefnu efnajöfnu er snúið við, snýst formerki ΔH einnig við.</a:t>
            </a:r>
          </a:p>
          <a:p>
            <a:pPr lvl="1"/>
            <a:r>
              <a:t>ΔH &lt; 0 gefur til kynna útvermið efnahvarf.</a:t>
            </a:r>
          </a:p>
          <a:p>
            <a:pPr lvl="1"/>
            <a:r>
              <a:t>ΔH &gt;0 gefur til kynna innvermið efnahvarf.</a:t>
            </a:r>
          </a:p>
          <a:p>
            <a:endParaRPr lang="en-US" dirty="0"/>
          </a:p>
          <a:p>
            <a:r>
              <a:t>Ferli sem er útvermið í aðra áttina er innvermið í hina áttina og öfugt.</a:t>
            </a:r>
          </a:p>
          <a:p>
            <a:pPr marL="0" indent="0" algn="ctr">
              <a:buClr>
                <a:schemeClr val="tx1"/>
              </a:buClr>
              <a:buNone/>
            </a:pPr>
            <a:r>
              <a:t>H2(g) + ½O2(g) ⟶ H2O(l) ΔH = −286kJ</a:t>
            </a:r>
          </a:p>
          <a:p>
            <a:pPr marL="0" indent="0">
              <a:buClr>
                <a:schemeClr val="tx1"/>
              </a:buClr>
              <a:buNone/>
            </a:pPr>
            <a:endParaRPr lang="en-US" b="1" i="1" dirty="0"/>
          </a:p>
          <a:p>
            <a:pPr marL="0" indent="0" algn="ctr">
              <a:buClrTx/>
              <a:buNone/>
            </a:pPr>
            <a:r>
              <a:t>H2O(l) ⟶ H2(g) + ½O2(g) ΔH = +286kJ</a:t>
            </a:r>
          </a:p>
          <a:p>
            <a:endParaRPr lang="en-US" dirty="0"/>
          </a:p>
          <a:p>
            <a:endParaRPr lang="en-US" dirty="0"/>
          </a:p>
        </p:txBody>
      </p:sp>
    </p:spTree>
    <p:extLst>
      <p:ext uri="{BB962C8B-B14F-4D97-AF65-F5344CB8AC3E}">
        <p14:creationId xmlns:p14="http://schemas.microsoft.com/office/powerpoint/2010/main" val="20476522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Venjur varmaefnajafna</a:t>
            </a:r>
          </a:p>
        </p:txBody>
      </p:sp>
      <p:sp>
        <p:nvSpPr>
          <p:cNvPr id="3" name="Content Placeholder 2"/>
          <p:cNvSpPr>
            <a:spLocks noGrp="1"/>
          </p:cNvSpPr>
          <p:nvPr>
            <p:ph idx="1"/>
          </p:nvPr>
        </p:nvSpPr>
        <p:spPr>
          <a:xfrm>
            <a:off x="628650" y="955965"/>
            <a:ext cx="7886700" cy="4934472"/>
          </a:xfrm>
        </p:spPr>
        <p:txBody>
          <a:bodyPr>
            <a:normAutofit/>
          </a:bodyPr>
          <a:lstStyle/>
          <a:p>
            <a:pPr>
              <a:buClr>
                <a:schemeClr val="tx1"/>
              </a:buClr>
            </a:pPr>
            <a:r>
              <a:t>Ef stuðlar efnajöfnunnar eru margfaldaðir með einhverjum þætti, verður einnig að margfalda vermisbreytinguna með sama þætti (ΔH er magnbundinn eiginleiki).</a:t>
            </a:r>
          </a:p>
          <a:p>
            <a:pPr>
              <a:buClr>
                <a:schemeClr val="tx1"/>
              </a:buClr>
            </a:pPr>
            <a:endParaRPr lang="en-US" dirty="0"/>
          </a:p>
          <a:p>
            <a:pPr marL="0" indent="0" algn="ctr">
              <a:buClr>
                <a:schemeClr val="tx1"/>
              </a:buClr>
              <a:buNone/>
            </a:pPr>
            <a:r>
              <a:t>H2(g) + ½O2(g) ⟶ H2O(l) ΔH = −286kJ</a:t>
            </a:r>
          </a:p>
          <a:p>
            <a:pPr>
              <a:buClr>
                <a:schemeClr val="tx1"/>
              </a:buClr>
            </a:pPr>
            <a:endParaRPr lang="en-US" b="1" i="1" dirty="0"/>
          </a:p>
          <a:p>
            <a:pPr>
              <a:buClr>
                <a:schemeClr val="tx1"/>
              </a:buClr>
            </a:pPr>
            <a:r>
              <a:t>Margfaldað með tveimur:</a:t>
            </a:r>
          </a:p>
          <a:p>
            <a:pPr algn="ctr">
              <a:buClrTx/>
            </a:pPr>
            <a:r>
              <a:rPr lang="en-US" dirty="0"/>
              <a:t>2H</a:t>
            </a:r>
            <a:r>
              <a:rPr lang="en-US" baseline="-25000" dirty="0"/>
              <a:t>2</a:t>
            </a:r>
            <a:r>
              <a:rPr lang="en-US" dirty="0"/>
              <a:t>(</a:t>
            </a:r>
            <a:r>
              <a:rPr lang="en-US" i="1" dirty="0"/>
              <a:t>g</a:t>
            </a:r>
            <a:r>
              <a:rPr lang="en-US" dirty="0"/>
              <a:t>)  +  O</a:t>
            </a:r>
            <a:r>
              <a:rPr lang="en-US" baseline="-25000" dirty="0"/>
              <a:t>2</a:t>
            </a:r>
            <a:r>
              <a:rPr lang="en-US" dirty="0"/>
              <a:t>(</a:t>
            </a:r>
            <a:r>
              <a:rPr lang="en-US" i="1" dirty="0"/>
              <a:t>g</a:t>
            </a:r>
            <a:r>
              <a:rPr lang="en-US" dirty="0"/>
              <a:t>)  ⟶  2H</a:t>
            </a:r>
            <a:r>
              <a:rPr lang="en-US" baseline="-25000" dirty="0"/>
              <a:t>2</a:t>
            </a:r>
            <a:r>
              <a:rPr lang="en-US" dirty="0"/>
              <a:t>O(</a:t>
            </a:r>
            <a:r>
              <a:rPr lang="en-US" i="1" dirty="0"/>
              <a:t>l</a:t>
            </a:r>
            <a:r>
              <a:rPr lang="en-US" dirty="0"/>
              <a:t>)     Δ</a:t>
            </a:r>
            <a:r>
              <a:rPr lang="en-US" i="1" dirty="0"/>
              <a:t>H </a:t>
            </a:r>
            <a:r>
              <a:rPr lang="en-US" dirty="0"/>
              <a:t>= 2 × (−286kJ) = − 572kJ</a:t>
            </a:r>
          </a:p>
          <a:p>
            <a:pPr>
              <a:buClrTx/>
            </a:pPr>
            <a:endParaRPr lang="en-US" dirty="0"/>
          </a:p>
          <a:p>
            <a:pPr>
              <a:buClr>
                <a:schemeClr val="tx1"/>
              </a:buClr>
            </a:pPr>
            <a:r>
              <a:t>Margfaldað með hálfum:</a:t>
            </a:r>
          </a:p>
          <a:p>
            <a:pPr algn="ctr">
              <a:buClrTx/>
            </a:pPr>
            <a:r>
              <a:t>½H2(g) + ¼O2(g) ⟶ ½H2O(l) ΔH = ½ ×(−286kJ) = − 143kJ</a:t>
            </a:r>
          </a:p>
          <a:p>
            <a:endParaRPr lang="en-US" dirty="0"/>
          </a:p>
        </p:txBody>
      </p:sp>
    </p:spTree>
    <p:extLst>
      <p:ext uri="{BB962C8B-B14F-4D97-AF65-F5344CB8AC3E}">
        <p14:creationId xmlns:p14="http://schemas.microsoft.com/office/powerpoint/2010/main" val="1379754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Venjur í varmaefnafræðilegum jöfnum</a:t>
            </a:r>
          </a:p>
        </p:txBody>
      </p:sp>
      <p:sp>
        <p:nvSpPr>
          <p:cNvPr id="3" name="Content Placeholder 2"/>
          <p:cNvSpPr>
            <a:spLocks noGrp="1"/>
          </p:cNvSpPr>
          <p:nvPr>
            <p:ph idx="1"/>
          </p:nvPr>
        </p:nvSpPr>
        <p:spPr>
          <a:xfrm>
            <a:off x="628650" y="955965"/>
            <a:ext cx="7886700" cy="4764351"/>
          </a:xfrm>
        </p:spPr>
        <p:txBody>
          <a:bodyPr>
            <a:normAutofit/>
          </a:bodyPr>
          <a:lstStyle/>
          <a:p>
            <a:pPr>
              <a:buClr>
                <a:schemeClr val="tx1"/>
              </a:buClr>
            </a:pPr>
            <a:r>
              <a:t>ΔH hvarfs er háð ham hvarfefna og myndefna, þannig að hann verður að koma fram.</a:t>
            </a:r>
          </a:p>
          <a:p>
            <a:pPr>
              <a:buClr>
                <a:schemeClr val="tx1"/>
              </a:buClr>
            </a:pPr>
            <a:endParaRPr lang="en-US" dirty="0"/>
          </a:p>
          <a:p>
            <a:pPr marL="0" indent="0" algn="ctr">
              <a:buClr>
                <a:schemeClr val="tx1"/>
              </a:buClr>
              <a:buNone/>
            </a:pPr>
            <a:r>
              <a:t>H2(g) + ½O2(g) ⟶ H2O(l) ΔH = −286kJ</a:t>
            </a:r>
          </a:p>
          <a:p>
            <a:pPr>
              <a:buClr>
                <a:schemeClr val="tx1"/>
              </a:buClr>
            </a:pPr>
            <a:endParaRPr lang="en-US" b="1" i="1" dirty="0"/>
          </a:p>
          <a:p>
            <a:pPr>
              <a:buClr>
                <a:schemeClr val="tx1"/>
              </a:buClr>
            </a:pPr>
            <a:r>
              <a:t>Til dæmis, ef vatnsgufa myndaðist í stað fljótandi vatns:</a:t>
            </a:r>
          </a:p>
          <a:p>
            <a:pPr>
              <a:buClr>
                <a:schemeClr val="tx1"/>
              </a:buClr>
            </a:pPr>
            <a:endParaRPr lang="en-US" dirty="0"/>
          </a:p>
          <a:p>
            <a:pPr marL="0" indent="0" algn="ctr">
              <a:buClrTx/>
              <a:buNone/>
            </a:pPr>
            <a:r>
              <a:t>H2(g) + ½O2(g) ⟶ H2O(g) ΔH = −242kJ</a:t>
            </a:r>
          </a:p>
        </p:txBody>
      </p:sp>
    </p:spTree>
    <p:extLst>
      <p:ext uri="{BB962C8B-B14F-4D97-AF65-F5344CB8AC3E}">
        <p14:creationId xmlns:p14="http://schemas.microsoft.com/office/powerpoint/2010/main" val="4864004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5.9</a:t>
            </a:r>
          </a:p>
        </p:txBody>
      </p:sp>
      <p:sp>
        <p:nvSpPr>
          <p:cNvPr id="3" name="Content Placeholder 2"/>
          <p:cNvSpPr>
            <a:spLocks noGrp="1"/>
          </p:cNvSpPr>
          <p:nvPr>
            <p:ph idx="1"/>
          </p:nvPr>
        </p:nvSpPr>
        <p:spPr>
          <a:xfrm>
            <a:off x="628650" y="955965"/>
            <a:ext cx="7886700" cy="4711188"/>
          </a:xfrm>
        </p:spPr>
        <p:txBody>
          <a:bodyPr/>
          <a:lstStyle/>
          <a:p>
            <a:r>
              <a:t>Hlaupbangsi inniheldur 2.67 g af súkrósa, C12H22O11. Þegar hlaupbangsinn hvarfast við 7.19 g af kalíumklórati, KClO3, myndast 43.7 kJ af varma.</a:t>
            </a:r>
          </a:p>
          <a:p>
            <a:r>
              <a:t>Skrifið varmaefnajöfnu fyrir hvarf eins móls af súkrósa:</a:t>
            </a:r>
          </a:p>
          <a:p>
            <a:pPr marL="0" indent="0" algn="ctr">
              <a:buNone/>
            </a:pPr>
            <a:r>
              <a:t>C12H22O11(aq) + 8KClO3(aq) ⟶ 12CO2(g) + 11H2O(l) + 8KCl(aq)</a:t>
            </a:r>
          </a:p>
          <a:p>
            <a:endParaRPr lang="en-US" dirty="0"/>
          </a:p>
        </p:txBody>
      </p:sp>
    </p:spTree>
    <p:extLst>
      <p:ext uri="{BB962C8B-B14F-4D97-AF65-F5344CB8AC3E}">
        <p14:creationId xmlns:p14="http://schemas.microsoft.com/office/powerpoint/2010/main" val="42629236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5.9</a:t>
            </a:r>
          </a:p>
        </p:txBody>
      </p:sp>
      <p:sp>
        <p:nvSpPr>
          <p:cNvPr id="3" name="Content Placeholder 2"/>
          <p:cNvSpPr>
            <a:spLocks noGrp="1"/>
          </p:cNvSpPr>
          <p:nvPr>
            <p:ph idx="1"/>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885576029"/>
              </p:ext>
            </p:extLst>
          </p:nvPr>
        </p:nvGraphicFramePr>
        <p:xfrm>
          <a:off x="1408113" y="1360488"/>
          <a:ext cx="6273800" cy="2443162"/>
        </p:xfrm>
        <a:graphic>
          <a:graphicData uri="http://schemas.openxmlformats.org/presentationml/2006/ole">
            <mc:AlternateContent xmlns:mc="http://schemas.openxmlformats.org/markup-compatibility/2006">
              <mc:Choice xmlns:v="urn:schemas-microsoft-com:vml" Requires="v">
                <p:oleObj name="Equation" r:id="rId2" imgW="2641320" imgH="1028520" progId="Equation.DSMT4">
                  <p:embed/>
                </p:oleObj>
              </mc:Choice>
              <mc:Fallback>
                <p:oleObj name="Equation" r:id="rId2" imgW="2641320" imgH="1028520" progId="Equation.DSMT4">
                  <p:embed/>
                  <p:pic>
                    <p:nvPicPr>
                      <p:cNvPr id="0" name="Object 7"/>
                      <p:cNvPicPr>
                        <a:picLocks noChangeAspect="1" noChangeArrowheads="1"/>
                      </p:cNvPicPr>
                      <p:nvPr/>
                    </p:nvPicPr>
                    <p:blipFill>
                      <a:blip r:embed="rId3"/>
                      <a:srcRect/>
                      <a:stretch>
                        <a:fillRect/>
                      </a:stretch>
                    </p:blipFill>
                    <p:spPr bwMode="auto">
                      <a:xfrm>
                        <a:off x="1408113" y="1360488"/>
                        <a:ext cx="6273800" cy="2443162"/>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31007546"/>
              </p:ext>
            </p:extLst>
          </p:nvPr>
        </p:nvGraphicFramePr>
        <p:xfrm>
          <a:off x="2493963" y="4510088"/>
          <a:ext cx="4167187" cy="931862"/>
        </p:xfrm>
        <a:graphic>
          <a:graphicData uri="http://schemas.openxmlformats.org/presentationml/2006/ole">
            <mc:AlternateContent xmlns:mc="http://schemas.openxmlformats.org/markup-compatibility/2006">
              <mc:Choice xmlns:v="urn:schemas-microsoft-com:vml" Requires="v">
                <p:oleObj name="Equation" r:id="rId4" imgW="1930320" imgH="431640" progId="Equation.DSMT4">
                  <p:embed/>
                </p:oleObj>
              </mc:Choice>
              <mc:Fallback>
                <p:oleObj name="Equation" r:id="rId4" imgW="1930320" imgH="431640" progId="Equation.DSMT4">
                  <p:embed/>
                  <p:pic>
                    <p:nvPicPr>
                      <p:cNvPr id="0" name="Object 3"/>
                      <p:cNvPicPr>
                        <a:picLocks noChangeAspect="1" noChangeArrowheads="1"/>
                      </p:cNvPicPr>
                      <p:nvPr/>
                    </p:nvPicPr>
                    <p:blipFill>
                      <a:blip r:embed="rId5"/>
                      <a:srcRect/>
                      <a:stretch>
                        <a:fillRect/>
                      </a:stretch>
                    </p:blipFill>
                    <p:spPr bwMode="auto">
                      <a:xfrm>
                        <a:off x="2493963" y="4510088"/>
                        <a:ext cx="4167187"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131388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Sýnidæmi 5.9</a:t>
            </a:r>
          </a:p>
        </p:txBody>
      </p:sp>
      <p:sp>
        <p:nvSpPr>
          <p:cNvPr id="3" name="Content Placeholder 2"/>
          <p:cNvSpPr>
            <a:spLocks noGrp="1"/>
          </p:cNvSpPr>
          <p:nvPr>
            <p:ph idx="1"/>
          </p:nvPr>
        </p:nvSpPr>
        <p:spPr>
          <a:xfrm>
            <a:off x="628650" y="955965"/>
            <a:ext cx="7886700" cy="4849412"/>
          </a:xfrm>
        </p:spPr>
        <p:txBody>
          <a:bodyPr/>
          <a:lstStyle/>
          <a:p>
            <a:r>
              <a:t>Stillta efnajafnan sýnir að þörf er á 8 mólum af KClO3 til að hvarfast við 1 mól af C12H22O11. Þar sem uppgefið magn af KClO3 er minna en efnamagnfræðilegt magn, er það takmarkandi hvarfefnið og má nota það til að reikna út vermisbreytinguna:</a:t>
            </a:r>
          </a:p>
          <a:p>
            <a:endParaRPr lang="en-US" dirty="0"/>
          </a:p>
          <a:p>
            <a:endParaRPr lang="en-US" dirty="0"/>
          </a:p>
          <a:p>
            <a:endParaRPr lang="en-US" dirty="0"/>
          </a:p>
          <a:p>
            <a:endParaRPr lang="en-US" dirty="0"/>
          </a:p>
          <a:p>
            <a:r>
              <a:t>Vegna þess að jafnan, eins og hún er rituð, táknar hvarf 8 móla af KClO3, er vermisbreytingin:</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85256740"/>
              </p:ext>
            </p:extLst>
          </p:nvPr>
        </p:nvGraphicFramePr>
        <p:xfrm>
          <a:off x="1519347" y="2487088"/>
          <a:ext cx="6294143" cy="936817"/>
        </p:xfrm>
        <a:graphic>
          <a:graphicData uri="http://schemas.openxmlformats.org/presentationml/2006/ole">
            <mc:AlternateContent xmlns:mc="http://schemas.openxmlformats.org/markup-compatibility/2006">
              <mc:Choice xmlns:v="urn:schemas-microsoft-com:vml" Requires="v">
                <p:oleObj name="Equation" r:id="rId2" imgW="2895480" imgH="431640" progId="Equation.DSMT4">
                  <p:embed/>
                </p:oleObj>
              </mc:Choice>
              <mc:Fallback>
                <p:oleObj name="Equation" r:id="rId2" imgW="2895480" imgH="431640" progId="Equation.DSMT4">
                  <p:embed/>
                  <p:pic>
                    <p:nvPicPr>
                      <p:cNvPr id="0" name="Object 3"/>
                      <p:cNvPicPr>
                        <a:picLocks noChangeAspect="1" noChangeArrowheads="1"/>
                      </p:cNvPicPr>
                      <p:nvPr/>
                    </p:nvPicPr>
                    <p:blipFill>
                      <a:blip r:embed="rId3"/>
                      <a:srcRect/>
                      <a:stretch>
                        <a:fillRect/>
                      </a:stretch>
                    </p:blipFill>
                    <p:spPr bwMode="auto">
                      <a:xfrm>
                        <a:off x="1519347" y="2487088"/>
                        <a:ext cx="6294143" cy="936817"/>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12229173"/>
              </p:ext>
            </p:extLst>
          </p:nvPr>
        </p:nvGraphicFramePr>
        <p:xfrm>
          <a:off x="1733106" y="4784851"/>
          <a:ext cx="6080384" cy="375263"/>
        </p:xfrm>
        <a:graphic>
          <a:graphicData uri="http://schemas.openxmlformats.org/presentationml/2006/ole">
            <mc:AlternateContent xmlns:mc="http://schemas.openxmlformats.org/markup-compatibility/2006">
              <mc:Choice xmlns:v="urn:schemas-microsoft-com:vml" Requires="v">
                <p:oleObj name="Equation" r:id="rId4" imgW="5549760" imgH="342720" progId="Equation.DSMT4">
                  <p:embed/>
                </p:oleObj>
              </mc:Choice>
              <mc:Fallback>
                <p:oleObj name="Equation" r:id="rId4" imgW="5549760" imgH="342720" progId="Equation.DSMT4">
                  <p:embed/>
                  <p:pic>
                    <p:nvPicPr>
                      <p:cNvPr id="0" name="Object 1"/>
                      <p:cNvPicPr>
                        <a:picLocks noChangeAspect="1" noChangeArrowheads="1"/>
                      </p:cNvPicPr>
                      <p:nvPr/>
                    </p:nvPicPr>
                    <p:blipFill>
                      <a:blip r:embed="rId5"/>
                      <a:srcRect/>
                      <a:stretch>
                        <a:fillRect/>
                      </a:stretch>
                    </p:blipFill>
                    <p:spPr bwMode="auto">
                      <a:xfrm>
                        <a:off x="1733106" y="4784851"/>
                        <a:ext cx="6080384" cy="3752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2444195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Staðalástand</a:t>
            </a:r>
          </a:p>
        </p:txBody>
      </p:sp>
      <p:sp>
        <p:nvSpPr>
          <p:cNvPr id="3" name="Content Placeholder 2"/>
          <p:cNvSpPr>
            <a:spLocks noGrp="1"/>
          </p:cNvSpPr>
          <p:nvPr>
            <p:ph idx="1"/>
          </p:nvPr>
        </p:nvSpPr>
        <p:spPr>
          <a:xfrm>
            <a:off x="628650" y="955965"/>
            <a:ext cx="7886700" cy="5030165"/>
          </a:xfrm>
        </p:spPr>
        <p:txBody>
          <a:bodyPr>
            <a:normAutofit/>
          </a:bodyPr>
          <a:lstStyle/>
          <a:p>
            <a:r>
              <a:t>Vermisbreytingar eru venjulega skráðar í töflur fyrir efnahvörf þar sem bæði hvarfefni og myndefni eru við sömu aðstæður.</a:t>
            </a:r>
          </a:p>
          <a:p>
            <a:endParaRPr lang="en-US" dirty="0"/>
          </a:p>
          <a:p>
            <a:r>
              <a:t>Staðalástand er almennt viðurkennt mengi aðstæðna sem notað er sem viðmiðunarpunktur til að ákvarða eiginleika við aðrar mismunandi aðstæður.</a:t>
            </a:r>
          </a:p>
          <a:p>
            <a:endParaRPr lang="en-US" dirty="0"/>
          </a:p>
          <a:p>
            <a:r>
              <a:t>Staðalástandsaðstæður IUPAC:</a:t>
            </a:r>
          </a:p>
          <a:p>
            <a:pPr lvl="1"/>
            <a:r>
              <a:t>Þrýstingur 1 bar (eða 1 atm; 1 bar = 0.987 atm)</a:t>
            </a:r>
          </a:p>
          <a:p>
            <a:pPr lvl="1"/>
            <a:r>
              <a:t>Lausnir við 1 M styrk</a:t>
            </a:r>
          </a:p>
          <a:p>
            <a:endParaRPr lang="en-US" dirty="0"/>
          </a:p>
        </p:txBody>
      </p:sp>
    </p:spTree>
    <p:extLst>
      <p:ext uri="{BB962C8B-B14F-4D97-AF65-F5344CB8AC3E}">
        <p14:creationId xmlns:p14="http://schemas.microsoft.com/office/powerpoint/2010/main" val="16300700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Vermisbreyting við staðalaðstæður</a:t>
            </a:r>
          </a:p>
        </p:txBody>
      </p:sp>
      <p:sp>
        <p:nvSpPr>
          <p:cNvPr id="3" name="Content Placeholder 2"/>
          <p:cNvSpPr>
            <a:spLocks noGrp="1"/>
          </p:cNvSpPr>
          <p:nvPr>
            <p:ph idx="1"/>
          </p:nvPr>
        </p:nvSpPr>
        <p:spPr/>
        <p:txBody>
          <a:bodyPr/>
          <a:lstStyle/>
          <a:p>
            <a:r>
              <a:t>Við bætum hávísinum „°“ við táknið fyrir vermisbreytingu til að gefa til kynna skilyrði staðalástands.</a:t>
            </a:r>
          </a:p>
          <a:p>
            <a:endParaRPr lang="en-US" dirty="0"/>
          </a:p>
          <a:p>
            <a:r>
              <a:t>Venjulegt (en þó ekki tæknilega staðlað) hitastig er 298.15 K.</a:t>
            </a:r>
          </a:p>
          <a:p>
            <a:endParaRPr lang="en-US" dirty="0"/>
          </a:p>
          <a:p>
            <a:r>
              <a:t>Táknið ΔH° er notað til að gefa til kynna vermisbreytingu fyrir ferli sem á sér stað við þessi skilyrði.</a:t>
            </a:r>
          </a:p>
          <a:p>
            <a:endParaRPr lang="en-US" dirty="0"/>
          </a:p>
        </p:txBody>
      </p:sp>
    </p:spTree>
    <p:extLst>
      <p:ext uri="{BB962C8B-B14F-4D97-AF65-F5344CB8AC3E}">
        <p14:creationId xmlns:p14="http://schemas.microsoft.com/office/powerpoint/2010/main" val="5378591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Vermisbreyting við staðalaðstæður</a:t>
            </a:r>
          </a:p>
        </p:txBody>
      </p:sp>
      <p:sp>
        <p:nvSpPr>
          <p:cNvPr id="3" name="Content Placeholder 2"/>
          <p:cNvSpPr>
            <a:spLocks noGrp="1"/>
          </p:cNvSpPr>
          <p:nvPr>
            <p:ph idx="1"/>
          </p:nvPr>
        </p:nvSpPr>
        <p:spPr>
          <a:xfrm>
            <a:off x="628650" y="955965"/>
            <a:ext cx="7886700" cy="4424109"/>
          </a:xfrm>
        </p:spPr>
        <p:txBody>
          <a:bodyPr/>
          <a:lstStyle/>
          <a:p>
            <a:r>
              <a:t>Vermisbreytingar fyrir margar tegundir efna- og eðlisferla eru aðgengilegar í fræðiritum.</a:t>
            </a:r>
          </a:p>
          <a:p>
            <a:endParaRPr lang="en-US" dirty="0"/>
          </a:p>
          <a:p>
            <a:r>
              <a:t>Munum að ΔH er magnbundinn eiginleiki — hann er í réttu hlutfalli við magn efnanna sem taka þátt.</a:t>
            </a:r>
          </a:p>
          <a:p>
            <a:endParaRPr lang="en-US" dirty="0"/>
          </a:p>
          <a:p>
            <a:r>
              <a:t>Oft er ΔH staðlað miðað við hvert mól.</a:t>
            </a:r>
          </a:p>
          <a:p>
            <a:endParaRPr lang="en-US" dirty="0"/>
          </a:p>
        </p:txBody>
      </p:sp>
    </p:spTree>
    <p:extLst>
      <p:ext uri="{BB962C8B-B14F-4D97-AF65-F5344CB8AC3E}">
        <p14:creationId xmlns:p14="http://schemas.microsoft.com/office/powerpoint/2010/main" val="20090760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Staðalbrunavermi</a:t>
            </a:r>
          </a:p>
        </p:txBody>
      </p:sp>
      <p:sp>
        <p:nvSpPr>
          <p:cNvPr id="3" name="Content Placeholder 2"/>
          <p:cNvSpPr>
            <a:spLocks noGrp="1"/>
          </p:cNvSpPr>
          <p:nvPr>
            <p:ph idx="1"/>
          </p:nvPr>
        </p:nvSpPr>
        <p:spPr/>
        <p:txBody>
          <a:bodyPr/>
          <a:lstStyle/>
          <a:p>
            <a:r>
              <a:t>Staðalbrunavermi (ΔH°C) er vermisbreytingin þegar nákvæmlega 1 mól af efni brennur (hvarfast kröftuglega við súrefni) við staðalaðstæður.</a:t>
            </a:r>
          </a:p>
          <a:p>
            <a:endParaRPr lang="en-US" dirty="0"/>
          </a:p>
          <a:p>
            <a:r>
              <a:t>Stundum kallað „brunavarmi“.</a:t>
            </a:r>
          </a:p>
          <a:p>
            <a:endParaRPr lang="en-US" dirty="0"/>
          </a:p>
        </p:txBody>
      </p:sp>
    </p:spTree>
    <p:extLst>
      <p:ext uri="{BB962C8B-B14F-4D97-AF65-F5344CB8AC3E}">
        <p14:creationId xmlns:p14="http://schemas.microsoft.com/office/powerpoint/2010/main" val="12730623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Staðalbrunavermi</a:t>
            </a:r>
          </a:p>
        </p:txBody>
      </p:sp>
      <p:sp>
        <p:nvSpPr>
          <p:cNvPr id="3" name="Content Placeholder 2"/>
          <p:cNvSpPr>
            <a:spLocks noGrp="1"/>
          </p:cNvSpPr>
          <p:nvPr>
            <p:ph idx="1"/>
          </p:nvPr>
        </p:nvSpPr>
        <p:spPr/>
        <p:txBody>
          <a:bodyPr/>
          <a:lstStyle/>
          <a:p>
            <a:pPr>
              <a:buClr>
                <a:schemeClr val="tx1"/>
              </a:buClr>
            </a:pPr>
            <a:r>
              <a:t>Til dæmis er brunavermi etanóls −1366.8 kJ/mol</a:t>
            </a:r>
            <a:endParaRPr lang="en-US" dirty="0"/>
          </a:p>
          <a:p>
            <a:pPr>
              <a:buClr>
                <a:schemeClr val="tx1"/>
              </a:buClr>
            </a:pPr>
            <a:endParaRPr lang="en-US" dirty="0"/>
          </a:p>
          <a:p>
            <a:pPr>
              <a:buClr>
                <a:schemeClr val="tx1"/>
              </a:buClr>
            </a:pPr>
            <a:r>
              <a:t>Þetta er sá varmi sem myndast þegar 1 mól af etanóli brennur fullkomlega við 25 °C og 1 atm þrýsting, og gefur af sér myndefni sem eru einnig við 25 °C og 1 atm.</a:t>
            </a:r>
          </a:p>
          <a:p>
            <a:pPr>
              <a:buClr>
                <a:schemeClr val="tx1"/>
              </a:buClr>
            </a:pPr>
            <a:endParaRPr lang="en-US" dirty="0"/>
          </a:p>
          <a:p>
            <a:pPr marL="0" indent="0" algn="ctr">
              <a:buNone/>
            </a:pPr>
            <a:r>
              <a:rPr lang="en-US" dirty="0"/>
              <a:t>C</a:t>
            </a:r>
            <a:r>
              <a:rPr lang="en-US" baseline="-25000" dirty="0"/>
              <a:t>2</a:t>
            </a:r>
            <a:r>
              <a:rPr lang="en-US" dirty="0"/>
              <a:t>H</a:t>
            </a:r>
            <a:r>
              <a:rPr lang="en-US" baseline="-25000" dirty="0"/>
              <a:t>5</a:t>
            </a:r>
            <a:r>
              <a:rPr lang="en-US" dirty="0"/>
              <a:t>OH(</a:t>
            </a:r>
            <a:r>
              <a:rPr lang="en-US" i="1" dirty="0"/>
              <a:t>l</a:t>
            </a:r>
            <a:r>
              <a:rPr lang="en-US" dirty="0"/>
              <a:t>)  +  3O</a:t>
            </a:r>
            <a:r>
              <a:rPr lang="en-US" baseline="-25000" dirty="0"/>
              <a:t>2</a:t>
            </a:r>
            <a:r>
              <a:rPr lang="en-US" dirty="0"/>
              <a:t>(</a:t>
            </a:r>
            <a:r>
              <a:rPr lang="en-US" i="1" dirty="0"/>
              <a:t>g</a:t>
            </a:r>
            <a:r>
              <a:rPr lang="en-US" dirty="0"/>
              <a:t>)  ⟶  2CO</a:t>
            </a:r>
            <a:r>
              <a:rPr lang="en-US" baseline="-25000" dirty="0"/>
              <a:t>2</a:t>
            </a:r>
            <a:r>
              <a:rPr lang="en-US" dirty="0"/>
              <a:t>  +  3H</a:t>
            </a:r>
            <a:r>
              <a:rPr lang="en-US" baseline="-25000" dirty="0"/>
              <a:t>2</a:t>
            </a:r>
            <a:r>
              <a:rPr lang="en-US" dirty="0"/>
              <a:t>O(</a:t>
            </a:r>
            <a:r>
              <a:rPr lang="en-US" i="1" dirty="0"/>
              <a:t>l</a:t>
            </a:r>
            <a:r>
              <a:rPr lang="en-US" dirty="0"/>
              <a:t>)     </a:t>
            </a:r>
          </a:p>
          <a:p>
            <a:pPr marL="0" indent="0">
              <a:buNone/>
            </a:pPr>
            <a:r>
              <a:t>= −1366.8 kJ</a:t>
            </a:r>
          </a:p>
          <a:p>
            <a:endParaRPr lang="en-US" dirty="0"/>
          </a:p>
        </p:txBody>
      </p:sp>
      <p:sp>
        <p:nvSpPr>
          <p:cNvPr id="4" name="TextBox 3"/>
          <p:cNvSpPr txBox="1"/>
          <p:nvPr/>
        </p:nvSpPr>
        <p:spPr>
          <a:xfrm>
            <a:off x="4878277" y="3774558"/>
            <a:ext cx="522472" cy="344746"/>
          </a:xfrm>
          <a:prstGeom prst="rect">
            <a:avLst/>
          </a:prstGeom>
          <a:noFill/>
        </p:spPr>
        <p:txBody>
          <a:bodyPr wrap="none" lIns="0" rIns="0" tIns="0" bIns="0">
            <a:spAutoFit/>
          </a:bodyPr>
          <a:lstStyle/>
          <a:p>
            <a:r>
              <a:rPr sz="1800"/>
              <a:t>ΔH°</a:t>
            </a:r>
          </a:p>
        </p:txBody>
      </p:sp>
    </p:spTree>
    <p:extLst>
      <p:ext uri="{BB962C8B-B14F-4D97-AF65-F5344CB8AC3E}">
        <p14:creationId xmlns:p14="http://schemas.microsoft.com/office/powerpoint/2010/main" val="41832062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Tafla 5.2 Staðalbrunavermi á mól</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25944293"/>
              </p:ext>
            </p:extLst>
          </p:nvPr>
        </p:nvGraphicFramePr>
        <p:xfrm>
          <a:off x="628650" y="955675"/>
          <a:ext cx="7886700" cy="5221838"/>
        </p:xfrm>
        <a:graphic>
          <a:graphicData uri="http://schemas.openxmlformats.org/drawingml/2006/table">
            <a:tbl>
              <a:tblPr firstRow="1" bandRow="1">
                <a:tableStyleId>{5940675A-B579-460E-94D1-54222C63F5DA}</a:tableStyleId>
              </a:tblPr>
              <a:tblGrid>
                <a:gridCol w="1763676">
                  <a:extLst>
                    <a:ext uri="{9D8B030D-6E8A-4147-A177-3AD203B41FA5}">
                      <a16:colId xmlns:a16="http://schemas.microsoft.com/office/drawing/2014/main" val="20000"/>
                    </a:ext>
                  </a:extLst>
                </a:gridCol>
                <a:gridCol w="3912781">
                  <a:extLst>
                    <a:ext uri="{9D8B030D-6E8A-4147-A177-3AD203B41FA5}">
                      <a16:colId xmlns:a16="http://schemas.microsoft.com/office/drawing/2014/main" val="20001"/>
                    </a:ext>
                  </a:extLst>
                </a:gridCol>
                <a:gridCol w="2210243">
                  <a:extLst>
                    <a:ext uri="{9D8B030D-6E8A-4147-A177-3AD203B41FA5}">
                      <a16:colId xmlns:a16="http://schemas.microsoft.com/office/drawing/2014/main" val="20002"/>
                    </a:ext>
                  </a:extLst>
                </a:gridCol>
              </a:tblGrid>
              <a:tr h="625693">
                <a:tc>
                  <a:txBody>
                    <a:bodyPr/>
                    <a:lstStyle/>
                    <a:p>
                      <a:pPr algn="ctr"/>
                      <a:r>
                        <a:t>Efni</a:t>
                      </a:r>
                    </a:p>
                  </a:txBody>
                  <a:tcPr/>
                </a:tc>
                <a:tc>
                  <a:txBody>
                    <a:bodyPr/>
                    <a:lstStyle/>
                    <a:p>
                      <a:pPr algn="ctr"/>
                      <a:r>
                        <a:t>Brunahvarf</a:t>
                      </a:r>
                    </a:p>
                  </a:txBody>
                  <a:tcPr/>
                </a:tc>
                <a:tc>
                  <a:txBody>
                    <a:bodyPr/>
                    <a:lstStyle/>
                    <a:p>
                      <a:pPr algn="ctr"/>
                      <a:r>
                        <a:t>Brunavarmi, ΔH∘c (kJ/mol við 25 °C)</a:t>
                      </a:r>
                    </a:p>
                  </a:txBody>
                  <a:tcPr/>
                </a:tc>
                <a:extLst>
                  <a:ext uri="{0D108BD9-81ED-4DB2-BD59-A6C34878D82A}">
                    <a16:rowId xmlns:a16="http://schemas.microsoft.com/office/drawing/2014/main" val="10000"/>
                  </a:ext>
                </a:extLst>
              </a:tr>
              <a:tr h="461369">
                <a:tc>
                  <a:txBody>
                    <a:bodyPr/>
                    <a:lstStyle/>
                    <a:p>
                      <a:pPr algn="ctr"/>
                      <a:r>
                        <a:t>kolefni</a:t>
                      </a:r>
                    </a:p>
                  </a:txBody>
                  <a:tcPr/>
                </a:tc>
                <a:tc>
                  <a:txBody>
                    <a:bodyPr/>
                    <a:lstStyle/>
                    <a:p>
                      <a:pPr algn="ctr"/>
                      <a:r>
                        <a:rPr lang="en-US" sz="1400" dirty="0"/>
                        <a:t>C(</a:t>
                      </a:r>
                      <a:r>
                        <a:rPr lang="en-US" sz="1400" i="1" dirty="0"/>
                        <a:t>s</a:t>
                      </a:r>
                      <a:r>
                        <a:rPr lang="en-US" sz="1400" dirty="0"/>
                        <a:t>) + O</a:t>
                      </a:r>
                      <a:r>
                        <a:rPr lang="en-US" sz="1400" baseline="-25000" dirty="0"/>
                        <a:t>2</a:t>
                      </a:r>
                      <a:r>
                        <a:rPr lang="en-US" sz="1400" dirty="0"/>
                        <a:t>(</a:t>
                      </a:r>
                      <a:r>
                        <a:rPr lang="en-US" sz="1400" i="1" dirty="0"/>
                        <a:t>g</a:t>
                      </a:r>
                      <a:r>
                        <a:rPr lang="en-US" sz="1400" dirty="0"/>
                        <a:t>) ⟶ CO</a:t>
                      </a:r>
                      <a:r>
                        <a:rPr lang="en-US" sz="1400" baseline="-25000" dirty="0"/>
                        <a:t>2</a:t>
                      </a:r>
                      <a:r>
                        <a:rPr lang="en-US" sz="1400" dirty="0"/>
                        <a:t>(</a:t>
                      </a:r>
                      <a:r>
                        <a:rPr lang="en-US" sz="1400" i="1" dirty="0"/>
                        <a:t>g</a:t>
                      </a:r>
                      <a:r>
                        <a:rPr lang="en-US" sz="1400" dirty="0"/>
                        <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−393.5</a:t>
                      </a:r>
                    </a:p>
                  </a:txBody>
                  <a:tcPr/>
                </a:tc>
                <a:extLst>
                  <a:ext uri="{0D108BD9-81ED-4DB2-BD59-A6C34878D82A}">
                    <a16:rowId xmlns:a16="http://schemas.microsoft.com/office/drawing/2014/main" val="10001"/>
                  </a:ext>
                </a:extLst>
              </a:tr>
              <a:tr h="461369">
                <a:tc>
                  <a:txBody>
                    <a:bodyPr/>
                    <a:lstStyle/>
                    <a:p>
                      <a:pPr algn="ctr"/>
                      <a:r>
                        <a:t>vetni</a:t>
                      </a:r>
                    </a:p>
                  </a:txBody>
                  <a:tcPr/>
                </a:tc>
                <a:tc>
                  <a:txBody>
                    <a:bodyPr/>
                    <a:lstStyle/>
                    <a:p>
                      <a:pPr algn="ctr"/>
                      <a:r>
                        <a:rPr lang="en-US" sz="1400" dirty="0"/>
                        <a:t>H</a:t>
                      </a:r>
                      <a:r>
                        <a:rPr lang="en-US" sz="1400" baseline="-25000" dirty="0"/>
                        <a:t>2</a:t>
                      </a:r>
                      <a:r>
                        <a:rPr lang="en-US" sz="1400" dirty="0"/>
                        <a:t>(g) + ½ O</a:t>
                      </a:r>
                      <a:r>
                        <a:rPr lang="en-US" sz="1400" baseline="-25000" dirty="0"/>
                        <a:t>2</a:t>
                      </a:r>
                      <a:r>
                        <a:rPr lang="en-US" sz="1400" dirty="0"/>
                        <a:t>(</a:t>
                      </a:r>
                      <a:r>
                        <a:rPr lang="en-US" sz="1400" i="1" dirty="0"/>
                        <a:t>g</a:t>
                      </a:r>
                      <a:r>
                        <a:rPr lang="en-US" sz="1400" dirty="0"/>
                        <a:t>) ⟶ H</a:t>
                      </a:r>
                      <a:r>
                        <a:rPr lang="en-US" sz="1400" baseline="-25000" dirty="0"/>
                        <a:t>2</a:t>
                      </a:r>
                      <a:r>
                        <a:rPr lang="en-US" sz="1400" dirty="0"/>
                        <a:t>O(</a:t>
                      </a:r>
                      <a:r>
                        <a:rPr lang="en-US" sz="1400" i="1" dirty="0"/>
                        <a:t>l</a:t>
                      </a:r>
                      <a:r>
                        <a:rPr lang="en-US" sz="1400" dirty="0"/>
                        <a:t>)</a:t>
                      </a:r>
                    </a:p>
                  </a:txBody>
                  <a:tcPr/>
                </a:tc>
                <a:tc>
                  <a:txBody>
                    <a:bodyPr/>
                    <a:lstStyle/>
                    <a:p>
                      <a:pPr algn="ctr"/>
                      <a:r>
                        <a:rPr lang="en-US" sz="1400" dirty="0"/>
                        <a:t>−285.8</a:t>
                      </a:r>
                    </a:p>
                  </a:txBody>
                  <a:tcPr/>
                </a:tc>
                <a:extLst>
                  <a:ext uri="{0D108BD9-81ED-4DB2-BD59-A6C34878D82A}">
                    <a16:rowId xmlns:a16="http://schemas.microsoft.com/office/drawing/2014/main" val="10002"/>
                  </a:ext>
                </a:extLst>
              </a:tr>
              <a:tr h="461369">
                <a:tc>
                  <a:txBody>
                    <a:bodyPr/>
                    <a:lstStyle/>
                    <a:p>
                      <a:pPr algn="ctr"/>
                      <a:r>
                        <a:t>magnesíum</a:t>
                      </a:r>
                    </a:p>
                  </a:txBody>
                  <a:tcPr/>
                </a:tc>
                <a:tc>
                  <a:txBody>
                    <a:bodyPr/>
                    <a:lstStyle/>
                    <a:p>
                      <a:pPr algn="ctr"/>
                      <a:r>
                        <a:t>Mg(s) + ½ O2(g) ⟶ MgO(s)</a:t>
                      </a:r>
                    </a:p>
                  </a:txBody>
                  <a:tcPr/>
                </a:tc>
                <a:tc>
                  <a:txBody>
                    <a:bodyPr/>
                    <a:lstStyle/>
                    <a:p>
                      <a:pPr algn="ctr"/>
                      <a:r>
                        <a:rPr lang="en-US" sz="1400" dirty="0"/>
                        <a:t>−601.6</a:t>
                      </a:r>
                    </a:p>
                  </a:txBody>
                  <a:tcPr/>
                </a:tc>
                <a:extLst>
                  <a:ext uri="{0D108BD9-81ED-4DB2-BD59-A6C34878D82A}">
                    <a16:rowId xmlns:a16="http://schemas.microsoft.com/office/drawing/2014/main" val="10003"/>
                  </a:ext>
                </a:extLst>
              </a:tr>
              <a:tr h="461369">
                <a:tc>
                  <a:txBody>
                    <a:bodyPr/>
                    <a:lstStyle/>
                    <a:p>
                      <a:pPr algn="ctr"/>
                      <a:r>
                        <a:t>brennisteinn</a:t>
                      </a:r>
                    </a:p>
                  </a:txBody>
                  <a:tcPr/>
                </a:tc>
                <a:tc>
                  <a:txBody>
                    <a:bodyPr/>
                    <a:lstStyle/>
                    <a:p>
                      <a:pPr algn="ctr"/>
                      <a:r>
                        <a:rPr lang="en-US" sz="1400" dirty="0"/>
                        <a:t>S(</a:t>
                      </a:r>
                      <a:r>
                        <a:rPr lang="en-US" sz="1400" i="1" dirty="0"/>
                        <a:t>s</a:t>
                      </a:r>
                      <a:r>
                        <a:rPr lang="en-US" sz="1400" dirty="0"/>
                        <a:t>) + O</a:t>
                      </a:r>
                      <a:r>
                        <a:rPr lang="en-US" sz="1400" baseline="-25000" dirty="0"/>
                        <a:t>2</a:t>
                      </a:r>
                      <a:r>
                        <a:rPr lang="en-US" sz="1400" dirty="0"/>
                        <a:t>(</a:t>
                      </a:r>
                      <a:r>
                        <a:rPr lang="en-US" sz="1400" i="1" dirty="0"/>
                        <a:t>g</a:t>
                      </a:r>
                      <a:r>
                        <a:rPr lang="en-US" sz="1400" dirty="0"/>
                        <a:t>) ⟶ SO</a:t>
                      </a:r>
                      <a:r>
                        <a:rPr lang="en-US" sz="1400" baseline="-25000" dirty="0"/>
                        <a:t>2</a:t>
                      </a:r>
                      <a:r>
                        <a:rPr lang="en-US" sz="1400" dirty="0"/>
                        <a:t>(</a:t>
                      </a:r>
                      <a:r>
                        <a:rPr lang="en-US" sz="1400" i="1" dirty="0"/>
                        <a:t>g</a:t>
                      </a:r>
                      <a:r>
                        <a:rPr lang="en-US" sz="1400" dirty="0"/>
                        <a:t>)</a:t>
                      </a:r>
                    </a:p>
                  </a:txBody>
                  <a:tcPr/>
                </a:tc>
                <a:tc>
                  <a:txBody>
                    <a:bodyPr/>
                    <a:lstStyle/>
                    <a:p>
                      <a:pPr algn="ctr"/>
                      <a:r>
                        <a:rPr lang="en-US" sz="1400" dirty="0"/>
                        <a:t>−296.8</a:t>
                      </a:r>
                    </a:p>
                  </a:txBody>
                  <a:tcPr/>
                </a:tc>
                <a:extLst>
                  <a:ext uri="{0D108BD9-81ED-4DB2-BD59-A6C34878D82A}">
                    <a16:rowId xmlns:a16="http://schemas.microsoft.com/office/drawing/2014/main" val="10004"/>
                  </a:ext>
                </a:extLst>
              </a:tr>
              <a:tr h="461369">
                <a:tc>
                  <a:txBody>
                    <a:bodyPr/>
                    <a:lstStyle/>
                    <a:p>
                      <a:pPr algn="ctr"/>
                      <a:r>
                        <a:t>kolsýringur</a:t>
                      </a:r>
                    </a:p>
                  </a:txBody>
                  <a:tcPr/>
                </a:tc>
                <a:tc>
                  <a:txBody>
                    <a:bodyPr/>
                    <a:lstStyle/>
                    <a:p>
                      <a:pPr algn="ctr"/>
                      <a:r>
                        <a:t>CO(g) + ½ O2(g) ⟶ CO2(g)</a:t>
                      </a:r>
                    </a:p>
                  </a:txBody>
                  <a:tcPr/>
                </a:tc>
                <a:tc>
                  <a:txBody>
                    <a:bodyPr/>
                    <a:lstStyle/>
                    <a:p>
                      <a:pPr algn="ctr"/>
                      <a:r>
                        <a:rPr lang="en-US" sz="1400" dirty="0"/>
                        <a:t>−283.0</a:t>
                      </a:r>
                    </a:p>
                  </a:txBody>
                  <a:tcPr/>
                </a:tc>
                <a:extLst>
                  <a:ext uri="{0D108BD9-81ED-4DB2-BD59-A6C34878D82A}">
                    <a16:rowId xmlns:a16="http://schemas.microsoft.com/office/drawing/2014/main" val="10005"/>
                  </a:ext>
                </a:extLst>
              </a:tr>
              <a:tr h="461369">
                <a:tc>
                  <a:txBody>
                    <a:bodyPr/>
                    <a:lstStyle/>
                    <a:p>
                      <a:pPr algn="ctr"/>
                      <a:r>
                        <a:t>metan</a:t>
                      </a:r>
                    </a:p>
                  </a:txBody>
                  <a:tcPr/>
                </a:tc>
                <a:tc>
                  <a:txBody>
                    <a:bodyPr/>
                    <a:lstStyle/>
                    <a:p>
                      <a:pPr algn="ctr"/>
                      <a:r>
                        <a:rPr lang="en-US" sz="1400" dirty="0"/>
                        <a:t>CH</a:t>
                      </a:r>
                      <a:r>
                        <a:rPr lang="en-US" sz="1400" baseline="-25000" dirty="0"/>
                        <a:t>4</a:t>
                      </a:r>
                      <a:r>
                        <a:rPr lang="en-US" sz="1400" dirty="0"/>
                        <a:t>(</a:t>
                      </a:r>
                      <a:r>
                        <a:rPr lang="en-US" sz="1400" i="1" dirty="0"/>
                        <a:t>g</a:t>
                      </a:r>
                      <a:r>
                        <a:rPr lang="en-US" sz="1400" dirty="0"/>
                        <a:t>) + 2O</a:t>
                      </a:r>
                      <a:r>
                        <a:rPr lang="en-US" sz="1400" baseline="-25000" dirty="0"/>
                        <a:t>2</a:t>
                      </a:r>
                      <a:r>
                        <a:rPr lang="en-US" sz="1400" dirty="0"/>
                        <a:t>(</a:t>
                      </a:r>
                      <a:r>
                        <a:rPr lang="en-US" sz="1400" i="1" dirty="0"/>
                        <a:t>g</a:t>
                      </a:r>
                      <a:r>
                        <a:rPr lang="en-US" sz="1400" dirty="0"/>
                        <a:t>) ⟶ CO</a:t>
                      </a:r>
                      <a:r>
                        <a:rPr lang="en-US" sz="1400" baseline="-25000" dirty="0"/>
                        <a:t>2</a:t>
                      </a:r>
                      <a:r>
                        <a:rPr lang="en-US" sz="1400" dirty="0"/>
                        <a:t>(</a:t>
                      </a:r>
                      <a:r>
                        <a:rPr lang="en-US" sz="1400" i="1" dirty="0"/>
                        <a:t>g</a:t>
                      </a:r>
                      <a:r>
                        <a:rPr lang="en-US" sz="1400" dirty="0"/>
                        <a:t>) + 2H</a:t>
                      </a:r>
                      <a:r>
                        <a:rPr lang="en-US" sz="1400" baseline="-25000" dirty="0"/>
                        <a:t>2</a:t>
                      </a:r>
                      <a:r>
                        <a:rPr lang="en-US" sz="1400" dirty="0"/>
                        <a:t>O(</a:t>
                      </a:r>
                      <a:r>
                        <a:rPr lang="en-US" sz="1400" i="1" dirty="0"/>
                        <a:t>l</a:t>
                      </a:r>
                      <a:r>
                        <a:rPr lang="en-US" sz="1400" dirty="0"/>
                        <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−890.8</a:t>
                      </a:r>
                    </a:p>
                  </a:txBody>
                  <a:tcPr/>
                </a:tc>
                <a:extLst>
                  <a:ext uri="{0D108BD9-81ED-4DB2-BD59-A6C34878D82A}">
                    <a16:rowId xmlns:a16="http://schemas.microsoft.com/office/drawing/2014/main" val="10006"/>
                  </a:ext>
                </a:extLst>
              </a:tr>
              <a:tr h="461369">
                <a:tc>
                  <a:txBody>
                    <a:bodyPr/>
                    <a:lstStyle/>
                    <a:p>
                      <a:pPr algn="ctr"/>
                      <a:r>
                        <a:t>asetýlen</a:t>
                      </a:r>
                    </a:p>
                  </a:txBody>
                  <a:tcPr/>
                </a:tc>
                <a:tc>
                  <a:txBody>
                    <a:bodyPr/>
                    <a:lstStyle/>
                    <a:p>
                      <a:pPr algn="ctr"/>
                      <a:r>
                        <a:t>C2H2(g) + 5/2 O2(g) ⟶ 2CO2(g) + H2O(l)</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−1301.1</a:t>
                      </a:r>
                    </a:p>
                  </a:txBody>
                  <a:tcPr/>
                </a:tc>
                <a:extLst>
                  <a:ext uri="{0D108BD9-81ED-4DB2-BD59-A6C34878D82A}">
                    <a16:rowId xmlns:a16="http://schemas.microsoft.com/office/drawing/2014/main" val="10007"/>
                  </a:ext>
                </a:extLst>
              </a:tr>
              <a:tr h="461369">
                <a:tc>
                  <a:txBody>
                    <a:bodyPr/>
                    <a:lstStyle/>
                    <a:p>
                      <a:pPr algn="ctr"/>
                      <a:r>
                        <a:t>etanól</a:t>
                      </a:r>
                    </a:p>
                  </a:txBody>
                  <a:tcPr/>
                </a:tc>
                <a:tc>
                  <a:txBody>
                    <a:bodyPr/>
                    <a:lstStyle/>
                    <a:p>
                      <a:pPr algn="ctr"/>
                      <a:r>
                        <a:rPr lang="en-US" sz="1400" dirty="0"/>
                        <a:t>C</a:t>
                      </a:r>
                      <a:r>
                        <a:rPr lang="en-US" sz="1400" baseline="-25000" dirty="0"/>
                        <a:t>2</a:t>
                      </a:r>
                      <a:r>
                        <a:rPr lang="en-US" sz="1400" dirty="0"/>
                        <a:t>H</a:t>
                      </a:r>
                      <a:r>
                        <a:rPr lang="en-US" sz="1400" baseline="-25000" dirty="0"/>
                        <a:t>5</a:t>
                      </a:r>
                      <a:r>
                        <a:rPr lang="en-US" sz="1400" dirty="0"/>
                        <a:t>OH(</a:t>
                      </a:r>
                      <a:r>
                        <a:rPr lang="en-US" sz="1400" i="1" dirty="0"/>
                        <a:t>l</a:t>
                      </a:r>
                      <a:r>
                        <a:rPr lang="en-US" sz="1400" dirty="0"/>
                        <a:t>) + 3O</a:t>
                      </a:r>
                      <a:r>
                        <a:rPr lang="en-US" sz="1400" baseline="-25000" dirty="0"/>
                        <a:t>2</a:t>
                      </a:r>
                      <a:r>
                        <a:rPr lang="en-US" sz="1400" dirty="0"/>
                        <a:t>(</a:t>
                      </a:r>
                      <a:r>
                        <a:rPr lang="en-US" sz="1400" i="1" dirty="0"/>
                        <a:t>g</a:t>
                      </a:r>
                      <a:r>
                        <a:rPr lang="en-US" sz="1400" dirty="0"/>
                        <a:t>) ⟶ 2CO</a:t>
                      </a:r>
                      <a:r>
                        <a:rPr lang="en-US" sz="1400" baseline="-25000" dirty="0"/>
                        <a:t>2</a:t>
                      </a:r>
                      <a:r>
                        <a:rPr lang="en-US" sz="1400" dirty="0"/>
                        <a:t>(</a:t>
                      </a:r>
                      <a:r>
                        <a:rPr lang="en-US" sz="1400" i="1" dirty="0"/>
                        <a:t>g</a:t>
                      </a:r>
                      <a:r>
                        <a:rPr lang="en-US" sz="1400" dirty="0"/>
                        <a:t>) + 3H</a:t>
                      </a:r>
                      <a:r>
                        <a:rPr lang="en-US" sz="1400" baseline="-25000" dirty="0"/>
                        <a:t>2</a:t>
                      </a:r>
                      <a:r>
                        <a:rPr lang="en-US" sz="1400" dirty="0"/>
                        <a:t>O(</a:t>
                      </a:r>
                      <a:r>
                        <a:rPr lang="en-US" sz="1400" i="1" dirty="0"/>
                        <a:t>l</a:t>
                      </a:r>
                      <a:r>
                        <a:rPr lang="en-US" sz="1400" dirty="0"/>
                        <a:t>)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−1366.8</a:t>
                      </a:r>
                    </a:p>
                  </a:txBody>
                  <a:tcPr/>
                </a:tc>
                <a:extLst>
                  <a:ext uri="{0D108BD9-81ED-4DB2-BD59-A6C34878D82A}">
                    <a16:rowId xmlns:a16="http://schemas.microsoft.com/office/drawing/2014/main" val="10008"/>
                  </a:ext>
                </a:extLst>
              </a:tr>
              <a:tr h="461369">
                <a:tc>
                  <a:txBody>
                    <a:bodyPr/>
                    <a:lstStyle/>
                    <a:p>
                      <a:pPr algn="ctr"/>
                      <a:r>
                        <a:t>metanól</a:t>
                      </a:r>
                    </a:p>
                  </a:txBody>
                  <a:tcPr/>
                </a:tc>
                <a:tc>
                  <a:txBody>
                    <a:bodyPr/>
                    <a:lstStyle/>
                    <a:p>
                      <a:pPr algn="ctr"/>
                      <a:r>
                        <a:rPr lang="en-US" sz="1400" dirty="0"/>
                        <a:t>CH</a:t>
                      </a:r>
                      <a:r>
                        <a:rPr lang="en-US" sz="1400" baseline="-25000" dirty="0"/>
                        <a:t>3</a:t>
                      </a:r>
                      <a:r>
                        <a:rPr lang="en-US" sz="1400" dirty="0"/>
                        <a:t>OH(</a:t>
                      </a:r>
                      <a:r>
                        <a:rPr lang="en-US" sz="1400" i="1" dirty="0"/>
                        <a:t>l</a:t>
                      </a:r>
                      <a:r>
                        <a:rPr lang="en-US" sz="1400" dirty="0"/>
                        <a:t>) + 3/2 O</a:t>
                      </a:r>
                      <a:r>
                        <a:rPr lang="en-US" sz="1400" baseline="-25000" dirty="0"/>
                        <a:t>2</a:t>
                      </a:r>
                      <a:r>
                        <a:rPr lang="en-US" sz="1400" dirty="0"/>
                        <a:t>(</a:t>
                      </a:r>
                      <a:r>
                        <a:rPr lang="en-US" sz="1400" i="1" dirty="0"/>
                        <a:t>g</a:t>
                      </a:r>
                      <a:r>
                        <a:rPr lang="en-US" sz="1400" dirty="0"/>
                        <a:t>) ⟶ CO</a:t>
                      </a:r>
                      <a:r>
                        <a:rPr lang="en-US" sz="1400" baseline="-25000" dirty="0"/>
                        <a:t>2</a:t>
                      </a:r>
                      <a:r>
                        <a:rPr lang="en-US" sz="1400" dirty="0"/>
                        <a:t>(</a:t>
                      </a:r>
                      <a:r>
                        <a:rPr lang="en-US" sz="1400" i="1" dirty="0"/>
                        <a:t>g</a:t>
                      </a:r>
                      <a:r>
                        <a:rPr lang="en-US" sz="1400" dirty="0"/>
                        <a:t>) + 2H</a:t>
                      </a:r>
                      <a:r>
                        <a:rPr lang="en-US" sz="1400" baseline="-25000" dirty="0"/>
                        <a:t>2</a:t>
                      </a:r>
                      <a:r>
                        <a:rPr lang="en-US" sz="1400" dirty="0"/>
                        <a:t>O(</a:t>
                      </a:r>
                      <a:r>
                        <a:rPr lang="en-US" sz="1400" i="1" dirty="0"/>
                        <a:t>l</a:t>
                      </a:r>
                      <a:r>
                        <a:rPr lang="en-US" sz="1400" dirty="0"/>
                        <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−726.1</a:t>
                      </a:r>
                    </a:p>
                  </a:txBody>
                  <a:tcPr/>
                </a:tc>
                <a:extLst>
                  <a:ext uri="{0D108BD9-81ED-4DB2-BD59-A6C34878D82A}">
                    <a16:rowId xmlns:a16="http://schemas.microsoft.com/office/drawing/2014/main" val="10009"/>
                  </a:ext>
                </a:extLst>
              </a:tr>
              <a:tr h="443824">
                <a:tc>
                  <a:txBody>
                    <a:bodyPr/>
                    <a:lstStyle/>
                    <a:p>
                      <a:pPr algn="ctr"/>
                      <a:r>
                        <a:t>ísóoktan</a:t>
                      </a:r>
                    </a:p>
                  </a:txBody>
                  <a:tcPr/>
                </a:tc>
                <a:tc>
                  <a:txBody>
                    <a:bodyPr/>
                    <a:lstStyle/>
                    <a:p>
                      <a:pPr algn="ctr"/>
                      <a:r>
                        <a:rPr lang="en-US" sz="1400" dirty="0"/>
                        <a:t>C</a:t>
                      </a:r>
                      <a:r>
                        <a:rPr lang="en-US" sz="1400" baseline="-25000" dirty="0"/>
                        <a:t>8</a:t>
                      </a:r>
                      <a:r>
                        <a:rPr lang="en-US" sz="1400" dirty="0"/>
                        <a:t>H</a:t>
                      </a:r>
                      <a:r>
                        <a:rPr lang="en-US" sz="1400" baseline="-25000" dirty="0"/>
                        <a:t>18</a:t>
                      </a:r>
                      <a:r>
                        <a:rPr lang="en-US" sz="1400" dirty="0"/>
                        <a:t>(</a:t>
                      </a:r>
                      <a:r>
                        <a:rPr lang="en-US" sz="1400" i="1" dirty="0"/>
                        <a:t>l</a:t>
                      </a:r>
                      <a:r>
                        <a:rPr lang="en-US" sz="1400" dirty="0"/>
                        <a:t>) + 25/2 O</a:t>
                      </a:r>
                      <a:r>
                        <a:rPr lang="en-US" sz="1400" baseline="-25000" dirty="0"/>
                        <a:t>2</a:t>
                      </a:r>
                      <a:r>
                        <a:rPr lang="en-US" sz="1400" dirty="0"/>
                        <a:t>(</a:t>
                      </a:r>
                      <a:r>
                        <a:rPr lang="en-US" sz="1400" i="1" dirty="0"/>
                        <a:t>g</a:t>
                      </a:r>
                      <a:r>
                        <a:rPr lang="en-US" sz="1400" dirty="0"/>
                        <a:t>) ⟶ 8CO</a:t>
                      </a:r>
                      <a:r>
                        <a:rPr lang="en-US" sz="1400" baseline="-25000" dirty="0"/>
                        <a:t>2</a:t>
                      </a:r>
                      <a:r>
                        <a:rPr lang="en-US" sz="1400" dirty="0"/>
                        <a:t>(</a:t>
                      </a:r>
                      <a:r>
                        <a:rPr lang="en-US" sz="1400" i="1" dirty="0"/>
                        <a:t>g</a:t>
                      </a:r>
                      <a:r>
                        <a:rPr lang="en-US" sz="1400" dirty="0"/>
                        <a:t>) + 9H</a:t>
                      </a:r>
                      <a:r>
                        <a:rPr lang="en-US" sz="1400" baseline="-25000" dirty="0"/>
                        <a:t>2</a:t>
                      </a:r>
                      <a:r>
                        <a:rPr lang="en-US" sz="1400" dirty="0"/>
                        <a:t>O(</a:t>
                      </a:r>
                      <a:r>
                        <a:rPr lang="en-US" sz="1400" i="1" dirty="0"/>
                        <a:t>l</a:t>
                      </a:r>
                      <a:r>
                        <a:rPr lang="en-US" sz="1400" dirty="0"/>
                        <a:t>)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−5461</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1273314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5.21</a:t>
            </a:r>
          </a:p>
        </p:txBody>
      </p:sp>
      <p:pic>
        <p:nvPicPr>
          <p:cNvPr id="2" name="Figure Legend" descr="A picture shows a large ball of fire burning on a road. A fire truck and fireman are shown in the foreground."/>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960" r="19960"/>
          <a:stretch>
            <a:fillRect/>
          </a:stretch>
        </p:blipFill>
        <p:spPr/>
      </p:pic>
      <p:sp>
        <p:nvSpPr>
          <p:cNvPr id="7" name="Figure"/>
          <p:cNvSpPr>
            <a:spLocks noGrp="1"/>
          </p:cNvSpPr>
          <p:nvPr>
            <p:ph type="body" sz="quarter" idx="14"/>
          </p:nvPr>
        </p:nvSpPr>
        <p:spPr/>
        <p:txBody>
          <a:bodyPr>
            <a:normAutofit/>
          </a:bodyPr>
          <a:lstStyle/>
          <a:p>
            <a:pPr marL="0" indent="0">
              <a:buNone/>
            </a:pPr>
            <a:r>
              <a:t>Bruni bensíns er mjög útverminn. (mynd: breyting á verki eftir „AlexEagle“/Flickr)</a:t>
            </a:r>
            <a:endParaRPr lang="en-US" sz="1600" dirty="0"/>
          </a:p>
        </p:txBody>
      </p:sp>
    </p:spTree>
    <p:extLst>
      <p:ext uri="{BB962C8B-B14F-4D97-AF65-F5344CB8AC3E}">
        <p14:creationId xmlns:p14="http://schemas.microsoft.com/office/powerpoint/2010/main" val="9757415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5.10</a:t>
            </a:r>
          </a:p>
        </p:txBody>
      </p:sp>
      <p:sp>
        <p:nvSpPr>
          <p:cNvPr id="3" name="Content Placeholder 2"/>
          <p:cNvSpPr>
            <a:spLocks noGrp="1"/>
          </p:cNvSpPr>
          <p:nvPr>
            <p:ph idx="1"/>
          </p:nvPr>
        </p:nvSpPr>
        <p:spPr/>
        <p:txBody>
          <a:bodyPr/>
          <a:lstStyle/>
          <a:p>
            <a:r>
              <a:t>Eins og mynd 5.21 gefur til kynna er bruni bensíns mjög útvermið ferli. Við skulum ákvarða áætlaðan varma sem myndast við bruna á 1.00 L af bensíni, að því gefnu að brunavermi bensíns sé það sama og fyrir ísóoktan, sem er algengt efni í bensíni. Eðlismassi ísóoktans er 0.692 g/mL.</a:t>
            </a:r>
            <a:endParaRPr lang="en-US" dirty="0"/>
          </a:p>
          <a:p>
            <a:endParaRPr lang="en-US" dirty="0"/>
          </a:p>
        </p:txBody>
      </p:sp>
    </p:spTree>
    <p:extLst>
      <p:ext uri="{BB962C8B-B14F-4D97-AF65-F5344CB8AC3E}">
        <p14:creationId xmlns:p14="http://schemas.microsoft.com/office/powerpoint/2010/main" val="39452741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5.10</a:t>
            </a:r>
          </a:p>
        </p:txBody>
      </p:sp>
      <p:sp>
        <p:nvSpPr>
          <p:cNvPr id="3" name="Content Placeholder 2"/>
          <p:cNvSpPr>
            <a:spLocks noGrp="1"/>
          </p:cNvSpPr>
          <p:nvPr>
            <p:ph idx="1"/>
          </p:nvPr>
        </p:nvSpPr>
        <p:spPr/>
        <p:txBody>
          <a:bodyPr/>
          <a:lstStyle/>
          <a:p>
            <a:r>
              <a:t>Með því að byrja með þekkt magn (1.00 L af ísóoktani) getum við umbreytt á milli eininga þar til við fáum æskilegt magn af varma eða orku. Brunavermi ísóoktans gefur eina af nauðsynlegu umbreytingunum. Tafla 5.2 gefur þetta gildi sem −5460 kJ á 1 mól af ísóoktani (C8H18).</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672833184"/>
              </p:ext>
            </p:extLst>
          </p:nvPr>
        </p:nvGraphicFramePr>
        <p:xfrm>
          <a:off x="424117" y="3142082"/>
          <a:ext cx="8315846" cy="589723"/>
        </p:xfrm>
        <a:graphic>
          <a:graphicData uri="http://schemas.openxmlformats.org/presentationml/2006/ole">
            <mc:AlternateContent xmlns:mc="http://schemas.openxmlformats.org/markup-compatibility/2006">
              <mc:Choice xmlns:v="urn:schemas-microsoft-com:vml" Requires="v">
                <p:oleObj name="Equation" r:id="rId2" imgW="6083280" imgH="431640" progId="Equation.DSMT4">
                  <p:embed/>
                </p:oleObj>
              </mc:Choice>
              <mc:Fallback>
                <p:oleObj name="Equation" r:id="rId2" imgW="6083280" imgH="431640" progId="Equation.DSMT4">
                  <p:embed/>
                  <p:pic>
                    <p:nvPicPr>
                      <p:cNvPr id="0" name="Object 2"/>
                      <p:cNvPicPr>
                        <a:picLocks noChangeAspect="1" noChangeArrowheads="1"/>
                      </p:cNvPicPr>
                      <p:nvPr/>
                    </p:nvPicPr>
                    <p:blipFill>
                      <a:blip r:embed="rId3"/>
                      <a:srcRect/>
                      <a:stretch>
                        <a:fillRect/>
                      </a:stretch>
                    </p:blipFill>
                    <p:spPr bwMode="auto">
                      <a:xfrm>
                        <a:off x="424117" y="3142082"/>
                        <a:ext cx="8315846" cy="589723"/>
                      </a:xfrm>
                      <a:prstGeom prst="rect">
                        <a:avLst/>
                      </a:prstGeom>
                      <a:noFill/>
                      <a:ln>
                        <a:noFill/>
                      </a:ln>
                    </p:spPr>
                  </p:pic>
                </p:oleObj>
              </mc:Fallback>
            </mc:AlternateContent>
          </a:graphicData>
        </a:graphic>
      </p:graphicFrame>
      <p:cxnSp>
        <p:nvCxnSpPr>
          <p:cNvPr id="6" name="Straight Connector 5"/>
          <p:cNvCxnSpPr/>
          <p:nvPr/>
        </p:nvCxnSpPr>
        <p:spPr>
          <a:xfrm flipH="1">
            <a:off x="806824" y="3391786"/>
            <a:ext cx="649836"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2160703" y="3528266"/>
            <a:ext cx="649836"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288294" y="3242030"/>
            <a:ext cx="649836"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617364" y="3520277"/>
            <a:ext cx="731352"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5024406" y="3197756"/>
            <a:ext cx="731352"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6332210" y="3523821"/>
            <a:ext cx="731352"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3844191" y="3242030"/>
            <a:ext cx="649836" cy="9220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5156687" y="3520277"/>
            <a:ext cx="649836" cy="1364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4756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5.22</a:t>
            </a:r>
          </a:p>
        </p:txBody>
      </p:sp>
      <p:sp>
        <p:nvSpPr>
          <p:cNvPr id="7" name="Figure Legend"/>
          <p:cNvSpPr>
            <a:spLocks noGrp="1"/>
          </p:cNvSpPr>
          <p:nvPr>
            <p:ph type="body" sz="quarter" idx="14"/>
          </p:nvPr>
        </p:nvSpPr>
        <p:spPr/>
        <p:txBody>
          <a:bodyPr>
            <a:normAutofit/>
          </a:bodyPr>
          <a:lstStyle/>
          <a:p>
            <a:pPr marL="0" indent="0">
              <a:buNone/>
            </a:pPr>
            <a:r>
              <a:t>(a) Smásæjar þörungaverur er hægt að (b) rækta í miklu magni og að lokum (c) breyta í gagnlegt eldsneyti eins og lífdísil. (mynd a: breytt verk eftir Micah Sittig; mynd b: breytt verk eftir Robert Kerton; mynd c: breytt verk eftir John F. Williams)</a:t>
            </a:r>
          </a:p>
        </p:txBody>
      </p:sp>
      <p:pic>
        <p:nvPicPr>
          <p:cNvPr id="9" name="Figure" descr="Three pictures are shown and labeled a, b, and c. Picture a shows a microscopic view of algal organisms. They are brown, multipart strands and net-like structures on a background of light violet. Picture b shows five large tubs full of a brown liquid containing these algal organisms. Picture c depicts a cylinder full of green liquid in the foreground and a poster in the background that has the title “From Field to Fleet.”">
            <a:extLst>
              <a:ext uri="{FF2B5EF4-FFF2-40B4-BE49-F238E27FC236}">
                <a16:creationId xmlns:a16="http://schemas.microsoft.com/office/drawing/2014/main" id="{CE73AE4A-A990-4FF9-BB74-827470979E09}"/>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1284" b="-11284"/>
          <a:stretch>
            <a:fillRect/>
          </a:stretch>
        </p:blipFill>
        <p:spPr>
          <a:xfrm>
            <a:off x="457199" y="1122386"/>
            <a:ext cx="8062913" cy="3500071"/>
          </a:xfrm>
        </p:spPr>
      </p:pic>
    </p:spTree>
    <p:extLst>
      <p:ext uri="{BB962C8B-B14F-4D97-AF65-F5344CB8AC3E}">
        <p14:creationId xmlns:p14="http://schemas.microsoft.com/office/powerpoint/2010/main" val="3276238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5.23</a:t>
            </a:r>
          </a:p>
        </p:txBody>
      </p:sp>
      <p:sp>
        <p:nvSpPr>
          <p:cNvPr id="7" name="Figure Legend"/>
          <p:cNvSpPr>
            <a:spLocks noGrp="1"/>
          </p:cNvSpPr>
          <p:nvPr>
            <p:ph type="body" sz="quarter" idx="14"/>
          </p:nvPr>
        </p:nvSpPr>
        <p:spPr/>
        <p:txBody>
          <a:bodyPr>
            <a:normAutofit/>
          </a:bodyPr>
          <a:lstStyle/>
          <a:p>
            <a:pPr marL="0" indent="0">
              <a:buNone/>
            </a:pPr>
            <a:r>
              <a:t>Þörungar breyta sólarljósi og koldíoxíði í olíu sem er uppskorin, dregin út, hreinsuð og umbreytt í fjölbreytt endurnýjanlegt eldsneyti.</a:t>
            </a:r>
          </a:p>
        </p:txBody>
      </p:sp>
    </p:spTree>
    <p:extLst>
      <p:ext uri="{BB962C8B-B14F-4D97-AF65-F5344CB8AC3E}">
        <p14:creationId xmlns:p14="http://schemas.microsoft.com/office/powerpoint/2010/main" val="30813968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Staðalmyndunarvarmi</a:t>
            </a:r>
          </a:p>
        </p:txBody>
      </p:sp>
      <p:sp>
        <p:nvSpPr>
          <p:cNvPr id="3" name="Content Placeholder 2"/>
          <p:cNvSpPr>
            <a:spLocks noGrp="1"/>
          </p:cNvSpPr>
          <p:nvPr>
            <p:ph idx="1"/>
          </p:nvPr>
        </p:nvSpPr>
        <p:spPr>
          <a:xfrm>
            <a:off x="628650" y="955965"/>
            <a:ext cx="7886700" cy="4934472"/>
          </a:xfrm>
        </p:spPr>
        <p:txBody>
          <a:bodyPr/>
          <a:lstStyle/>
          <a:p>
            <a:r>
              <a:t>Staðalmyndunarvarmi (ΔH°f) er varmabreyting fyrir efnahvarf þar sem nákvæmlega 1 mól af hreinu efni myndast úr frumefnum sínum í stöðugasta ástandi við staðalaðstæður.</a:t>
            </a:r>
          </a:p>
          <a:p>
            <a:endParaRPr lang="en-US" dirty="0"/>
          </a:p>
          <a:p>
            <a:r>
              <a:t>Til dæmis er ΔH°f fyrir CO2(g) −393.5 kJ/mol.</a:t>
            </a:r>
          </a:p>
          <a:p>
            <a:pPr>
              <a:buClrTx/>
            </a:pPr>
            <a:endParaRPr lang="en-US" dirty="0"/>
          </a:p>
          <a:p>
            <a:pPr marL="0" indent="0" algn="ctr">
              <a:buNone/>
            </a:pPr>
            <a:r>
              <a:t>C(s) + O2(g) ⟶ CO2(g) ΔH°f = ΔH° = −393.5kJ</a:t>
            </a:r>
          </a:p>
          <a:p>
            <a:endParaRPr lang="en-US" dirty="0"/>
          </a:p>
          <a:p>
            <a:r>
              <a:t>Samkvæmt skilgreiningu er staðalmyndunarvarmi frumefnis í sínu stöðugasta formi jafn núlli við staðalaðstæður.</a:t>
            </a:r>
          </a:p>
          <a:p>
            <a:endParaRPr lang="en-US" dirty="0"/>
          </a:p>
        </p:txBody>
      </p:sp>
    </p:spTree>
    <p:extLst>
      <p:ext uri="{BB962C8B-B14F-4D97-AF65-F5344CB8AC3E}">
        <p14:creationId xmlns:p14="http://schemas.microsoft.com/office/powerpoint/2010/main" val="39095791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5.12</a:t>
            </a:r>
          </a:p>
        </p:txBody>
      </p:sp>
      <p:sp>
        <p:nvSpPr>
          <p:cNvPr id="3" name="Content Placeholder 2"/>
          <p:cNvSpPr>
            <a:spLocks noGrp="1"/>
          </p:cNvSpPr>
          <p:nvPr>
            <p:ph idx="1"/>
          </p:nvPr>
        </p:nvSpPr>
        <p:spPr>
          <a:xfrm>
            <a:off x="628650" y="955965"/>
            <a:ext cx="7886700" cy="4551700"/>
          </a:xfrm>
        </p:spPr>
        <p:txBody>
          <a:bodyPr>
            <a:normAutofit/>
          </a:bodyPr>
          <a:lstStyle/>
          <a:p>
            <a:r>
              <a:t>Skrifið efnajöfnur myndunarvarma fyrir:</a:t>
            </a:r>
          </a:p>
          <a:p>
            <a:pPr marL="342900" lvl="1" indent="0">
              <a:buNone/>
            </a:pPr>
            <a:r>
              <a:rPr lang="en-US" dirty="0"/>
              <a:t>(a) C</a:t>
            </a:r>
            <a:r>
              <a:rPr lang="en-US" baseline="-25000" dirty="0"/>
              <a:t>2</a:t>
            </a:r>
            <a:r>
              <a:rPr lang="en-US" dirty="0"/>
              <a:t>H</a:t>
            </a:r>
            <a:r>
              <a:rPr lang="en-US" baseline="-25000" dirty="0"/>
              <a:t>5</a:t>
            </a:r>
            <a:r>
              <a:rPr lang="en-US" dirty="0"/>
              <a:t>OH(</a:t>
            </a:r>
            <a:r>
              <a:rPr lang="en-US" i="1" dirty="0"/>
              <a:t>l</a:t>
            </a:r>
            <a:r>
              <a:rPr lang="en-US" dirty="0"/>
              <a:t>)</a:t>
            </a:r>
          </a:p>
          <a:p>
            <a:pPr marL="342900" lvl="1" indent="0">
              <a:buNone/>
            </a:pPr>
            <a:r>
              <a:t>(b) Ca3(PO4)2(s)</a:t>
            </a:r>
          </a:p>
          <a:p>
            <a:endParaRPr lang="en-US" dirty="0"/>
          </a:p>
          <a:p>
            <a:r>
              <a:t>Hafandi í huga að efnajöfnur fyrir ΔH°f eiga við um myndun á 1 móli af efnasambandinu úr frumefnum þess við staðalaðstæður, fáum við:</a:t>
            </a:r>
          </a:p>
          <a:p>
            <a:pPr marL="342900" lvl="1" indent="0">
              <a:buNone/>
            </a:pPr>
            <a:r>
              <a:rPr lang="en-US" dirty="0"/>
              <a:t>(a) 2C(</a:t>
            </a:r>
            <a:r>
              <a:rPr lang="en-US" i="1" dirty="0" err="1"/>
              <a:t>s</a:t>
            </a:r>
            <a:r>
              <a:rPr lang="en-US" dirty="0" err="1"/>
              <a:t>,grafít</a:t>
            </a:r>
            <a:r>
              <a:rPr lang="en-US" dirty="0"/>
              <a:t>)  +  3H</a:t>
            </a:r>
            <a:r>
              <a:rPr lang="en-US" baseline="-25000" dirty="0"/>
              <a:t>2</a:t>
            </a:r>
            <a:r>
              <a:rPr lang="en-US" dirty="0"/>
              <a:t>(</a:t>
            </a:r>
            <a:r>
              <a:rPr lang="en-US" i="1" dirty="0"/>
              <a:t>g</a:t>
            </a:r>
            <a:r>
              <a:rPr lang="en-US" dirty="0"/>
              <a:t>)  +  ½ O</a:t>
            </a:r>
            <a:r>
              <a:rPr lang="en-US" baseline="-25000" dirty="0"/>
              <a:t>2</a:t>
            </a:r>
            <a:r>
              <a:rPr lang="en-US" dirty="0"/>
              <a:t>(</a:t>
            </a:r>
            <a:r>
              <a:rPr lang="en-US" i="1" dirty="0"/>
              <a:t>g</a:t>
            </a:r>
            <a:r>
              <a:rPr lang="en-US" dirty="0"/>
              <a:t>)  ⟶  C</a:t>
            </a:r>
            <a:r>
              <a:rPr lang="en-US" baseline="-25000" dirty="0"/>
              <a:t>2</a:t>
            </a:r>
            <a:r>
              <a:rPr lang="en-US" dirty="0"/>
              <a:t>H</a:t>
            </a:r>
            <a:r>
              <a:rPr lang="en-US" baseline="-25000" dirty="0"/>
              <a:t>5</a:t>
            </a:r>
            <a:r>
              <a:rPr lang="en-US" dirty="0"/>
              <a:t>OH(</a:t>
            </a:r>
            <a:r>
              <a:rPr lang="en-US" i="1" dirty="0"/>
              <a:t>l</a:t>
            </a:r>
            <a:r>
              <a:rPr lang="en-US" dirty="0"/>
              <a:t>)</a:t>
            </a:r>
          </a:p>
          <a:p>
            <a:pPr marL="342900" lvl="1" indent="0">
              <a:buNone/>
            </a:pPr>
            <a:r>
              <a:rPr lang="en-US" dirty="0"/>
              <a:t>(b) 3Ca(</a:t>
            </a:r>
            <a:r>
              <a:rPr lang="en-US" i="1" dirty="0"/>
              <a:t>s</a:t>
            </a:r>
            <a:r>
              <a:rPr lang="en-US" dirty="0"/>
              <a:t>)  +  ½ P</a:t>
            </a:r>
            <a:r>
              <a:rPr lang="en-US" baseline="-25000" dirty="0"/>
              <a:t>4</a:t>
            </a:r>
            <a:r>
              <a:rPr lang="en-US" dirty="0"/>
              <a:t>(</a:t>
            </a:r>
            <a:r>
              <a:rPr lang="en-US" i="1" dirty="0"/>
              <a:t>s</a:t>
            </a:r>
            <a:r>
              <a:rPr lang="en-US" dirty="0"/>
              <a:t>)  +  4O</a:t>
            </a:r>
            <a:r>
              <a:rPr lang="en-US" baseline="-25000" dirty="0"/>
              <a:t>2</a:t>
            </a:r>
            <a:r>
              <a:rPr lang="en-US" dirty="0"/>
              <a:t>(</a:t>
            </a:r>
            <a:r>
              <a:rPr lang="en-US" i="1" dirty="0"/>
              <a:t>g</a:t>
            </a:r>
            <a:r>
              <a:rPr lang="en-US" dirty="0"/>
              <a:t>)  ⟶  Ca</a:t>
            </a:r>
            <a:r>
              <a:rPr lang="en-US" baseline="-25000" dirty="0"/>
              <a:t>3</a:t>
            </a:r>
            <a:r>
              <a:rPr lang="en-US" dirty="0"/>
              <a:t>(PO</a:t>
            </a:r>
            <a:r>
              <a:rPr lang="en-US" baseline="-25000" dirty="0"/>
              <a:t>4</a:t>
            </a:r>
            <a:r>
              <a:rPr lang="en-US" dirty="0"/>
              <a:t>)</a:t>
            </a:r>
            <a:r>
              <a:rPr lang="en-US" baseline="-25000" dirty="0"/>
              <a:t>2</a:t>
            </a:r>
            <a:r>
              <a:rPr lang="en-US" dirty="0"/>
              <a:t>(</a:t>
            </a:r>
            <a:r>
              <a:rPr lang="en-US" i="1" dirty="0"/>
              <a:t>s</a:t>
            </a:r>
            <a:r>
              <a:rPr lang="en-US" dirty="0"/>
              <a:t>)</a:t>
            </a:r>
          </a:p>
          <a:p>
            <a:pPr marL="342900" lvl="1" indent="0">
              <a:buNone/>
            </a:pPr>
            <a:endParaRPr lang="en-US" sz="2100" dirty="0"/>
          </a:p>
          <a:p>
            <a:r>
              <a:t>Athugið: Staðalástand kolefnis er grafít og fosfór er til sem P4.</a:t>
            </a:r>
          </a:p>
          <a:p>
            <a:endParaRPr lang="en-US" dirty="0"/>
          </a:p>
        </p:txBody>
      </p:sp>
    </p:spTree>
    <p:extLst>
      <p:ext uri="{BB962C8B-B14F-4D97-AF65-F5344CB8AC3E}">
        <p14:creationId xmlns:p14="http://schemas.microsoft.com/office/powerpoint/2010/main" val="14472170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a:t>
            </a:r>
          </a:p>
        </p:txBody>
      </p:sp>
      <p:sp>
        <p:nvSpPr>
          <p:cNvPr id="3" name="Content Placeholder 2"/>
          <p:cNvSpPr>
            <a:spLocks noGrp="1"/>
          </p:cNvSpPr>
          <p:nvPr>
            <p:ph idx="1"/>
          </p:nvPr>
        </p:nvSpPr>
        <p:spPr>
          <a:xfrm>
            <a:off x="628650" y="955965"/>
            <a:ext cx="7886700" cy="4860044"/>
          </a:xfrm>
        </p:spPr>
        <p:txBody>
          <a:bodyPr/>
          <a:lstStyle/>
          <a:p>
            <a:r>
              <a:t>Það eru tvær leiðir til að ákvarða þann varma sem fylgir efnabreytingu:</a:t>
            </a:r>
          </a:p>
          <a:p>
            <a:pPr lvl="1"/>
            <a:r>
              <a:t>Mæla hann með tilraunum.</a:t>
            </a:r>
          </a:p>
          <a:p>
            <a:pPr lvl="1"/>
            <a:r>
              <a:t>Reikna hann út frá öðrum tilraunaákvörðuðum vermisbreytingum.</a:t>
            </a:r>
          </a:p>
          <a:p>
            <a:endParaRPr lang="en-US" dirty="0"/>
          </a:p>
          <a:p>
            <a:r>
              <a:t>Sum efnahvörf er erfitt, ef ekki ómögulegt, að rannsaka og mæla nákvæmlega með tilraunum.</a:t>
            </a:r>
          </a:p>
          <a:p>
            <a:endParaRPr lang="en-US" dirty="0"/>
          </a:p>
          <a:p>
            <a:r>
              <a:t>Fyrir þessi efnahvörf verður að reikna út þann varma sem fylgir, venjulega með því að nota lögmál Hess.</a:t>
            </a:r>
          </a:p>
          <a:p>
            <a:endParaRPr lang="en-US" dirty="0"/>
          </a:p>
        </p:txBody>
      </p:sp>
    </p:spTree>
    <p:extLst>
      <p:ext uri="{BB962C8B-B14F-4D97-AF65-F5344CB8AC3E}">
        <p14:creationId xmlns:p14="http://schemas.microsoft.com/office/powerpoint/2010/main" val="5946704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a:t>
            </a:r>
          </a:p>
        </p:txBody>
      </p:sp>
      <p:sp>
        <p:nvSpPr>
          <p:cNvPr id="3" name="Content Placeholder 2"/>
          <p:cNvSpPr>
            <a:spLocks noGrp="1"/>
          </p:cNvSpPr>
          <p:nvPr>
            <p:ph idx="1"/>
          </p:nvPr>
        </p:nvSpPr>
        <p:spPr/>
        <p:txBody>
          <a:bodyPr/>
          <a:lstStyle/>
          <a:p>
            <a:r>
              <a:t>Lögmál Hess: Ef hægt er að skrifa ferli sem summu nokkurra skrefa, er vermisbreyting heildarferlisins jöfn summu vermisbreytinga einstakra skrefa.</a:t>
            </a:r>
          </a:p>
          <a:p>
            <a:endParaRPr lang="en-US" dirty="0"/>
          </a:p>
          <a:p>
            <a:r>
              <a:t>Lögmál Hess gildir vegna þess að vermi er ástandsfall.</a:t>
            </a:r>
          </a:p>
          <a:p>
            <a:endParaRPr lang="en-US" dirty="0"/>
          </a:p>
          <a:p>
            <a:r>
              <a:t>Vermisbreytingar ráðast aðeins af því hvar efnaferli byrjar og endar, ekki af þeirri leið sem farin er frá upphafi til enda.</a:t>
            </a:r>
          </a:p>
          <a:p>
            <a:endParaRPr lang="en-US" dirty="0"/>
          </a:p>
        </p:txBody>
      </p:sp>
    </p:spTree>
    <p:extLst>
      <p:ext uri="{BB962C8B-B14F-4D97-AF65-F5344CB8AC3E}">
        <p14:creationId xmlns:p14="http://schemas.microsoft.com/office/powerpoint/2010/main" val="35996994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a:t>
            </a:r>
          </a:p>
        </p:txBody>
      </p:sp>
      <p:sp>
        <p:nvSpPr>
          <p:cNvPr id="3" name="Content Placeholder 2"/>
          <p:cNvSpPr>
            <a:spLocks noGrp="1"/>
          </p:cNvSpPr>
          <p:nvPr>
            <p:ph idx="1"/>
          </p:nvPr>
        </p:nvSpPr>
        <p:spPr/>
        <p:txBody>
          <a:bodyPr/>
          <a:lstStyle/>
          <a:p>
            <a:r>
              <a:t>Til dæmis getum við hugsað okkur að hvarf kolefnis við súrefni til að mynda koltvísýring gerist annaðhvort beint eða í tveimur skrefum.</a:t>
            </a:r>
          </a:p>
          <a:p>
            <a:endParaRPr lang="en-US" dirty="0"/>
          </a:p>
          <a:p>
            <a:r>
              <a:t>Beina ferlið er skrifað:</a:t>
            </a:r>
          </a:p>
          <a:p>
            <a:pPr marL="0" indent="0" algn="ctr">
              <a:buNone/>
            </a:pPr>
            <a:r>
              <a:t>C(s) + O2(g) ⟶ CO2(g) ΔH° = −394 kJ</a:t>
            </a:r>
          </a:p>
          <a:p>
            <a:pPr marL="0" indent="0">
              <a:buNone/>
            </a:pPr>
            <a:endParaRPr lang="en-US" dirty="0"/>
          </a:p>
          <a:p>
            <a:endParaRPr lang="en-US" dirty="0"/>
          </a:p>
        </p:txBody>
      </p:sp>
    </p:spTree>
    <p:extLst>
      <p:ext uri="{BB962C8B-B14F-4D97-AF65-F5344CB8AC3E}">
        <p14:creationId xmlns:p14="http://schemas.microsoft.com/office/powerpoint/2010/main" val="26379613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a:t>
            </a:r>
          </a:p>
        </p:txBody>
      </p:sp>
      <p:sp>
        <p:nvSpPr>
          <p:cNvPr id="3" name="Content Placeholder 2"/>
          <p:cNvSpPr>
            <a:spLocks noGrp="1"/>
          </p:cNvSpPr>
          <p:nvPr>
            <p:ph idx="1"/>
          </p:nvPr>
        </p:nvSpPr>
        <p:spPr>
          <a:xfrm>
            <a:off x="628650" y="955965"/>
            <a:ext cx="7886700" cy="5040798"/>
          </a:xfrm>
        </p:spPr>
        <p:txBody>
          <a:bodyPr/>
          <a:lstStyle/>
          <a:p>
            <a:r>
              <a:t>Í tveggja skrefa ferlinu:</a:t>
            </a:r>
          </a:p>
          <a:p>
            <a:pPr lvl="1"/>
            <a:r>
              <a:t>Fyrst myndast kolsýringur.</a:t>
            </a:r>
          </a:p>
          <a:p>
            <a:pPr lvl="1"/>
            <a:r>
              <a:t>Síðan hvarfast kolsýringur áfram og myndar koltvísýring.</a:t>
            </a:r>
          </a:p>
          <a:p>
            <a:pPr lvl="1"/>
            <a:endParaRPr lang="en-US" dirty="0"/>
          </a:p>
          <a:p>
            <a:pPr>
              <a:buClr>
                <a:schemeClr val="tx1"/>
              </a:buClr>
            </a:pPr>
            <a:r>
              <a:t>Skref 1: C(s) + ½ O2(g) ⟶ CO(g) ΔH° = −111 kJ</a:t>
            </a:r>
          </a:p>
          <a:p>
            <a:pPr>
              <a:buClr>
                <a:schemeClr val="tx1"/>
              </a:buClr>
            </a:pPr>
            <a:r>
              <a:t>Skref 2: CO(g) + ½ O2(g) ⟶ CO2(g) ΔH° = −283 kJ</a:t>
            </a:r>
          </a:p>
          <a:p>
            <a:pPr>
              <a:buClr>
                <a:schemeClr val="tx1"/>
              </a:buClr>
            </a:pPr>
            <a:endParaRPr lang="en-US" dirty="0"/>
          </a:p>
          <a:p>
            <a:pPr>
              <a:buClr>
                <a:schemeClr val="tx1"/>
              </a:buClr>
            </a:pPr>
            <a:r>
              <a:t>Summa: C(s) + ½ O2(g) + CO(g) + ½ O2(g) ⟶ CO(g) + CO2(g)</a:t>
            </a:r>
          </a:p>
          <a:p>
            <a:pPr>
              <a:buClr>
                <a:schemeClr val="tx1"/>
              </a:buClr>
            </a:pPr>
            <a:endParaRPr lang="en-US" dirty="0"/>
          </a:p>
          <a:p>
            <a:pPr>
              <a:buClr>
                <a:schemeClr val="tx1"/>
              </a:buClr>
            </a:pPr>
            <a:r>
              <a:t>Heildarbreyting: C(s) + O2(g) ⟶ CO2(g)</a:t>
            </a:r>
          </a:p>
          <a:p>
            <a:endParaRPr lang="en-US" dirty="0"/>
          </a:p>
        </p:txBody>
      </p:sp>
    </p:spTree>
    <p:extLst>
      <p:ext uri="{BB962C8B-B14F-4D97-AF65-F5344CB8AC3E}">
        <p14:creationId xmlns:p14="http://schemas.microsoft.com/office/powerpoint/2010/main" val="28519349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a:t>
            </a:r>
          </a:p>
        </p:txBody>
      </p:sp>
      <p:sp>
        <p:nvSpPr>
          <p:cNvPr id="3" name="Content Placeholder 2"/>
          <p:cNvSpPr>
            <a:spLocks noGrp="1"/>
          </p:cNvSpPr>
          <p:nvPr>
            <p:ph idx="1"/>
          </p:nvPr>
        </p:nvSpPr>
        <p:spPr>
          <a:xfrm>
            <a:off x="628650" y="955965"/>
            <a:ext cx="7886700" cy="4339049"/>
          </a:xfrm>
        </p:spPr>
        <p:txBody>
          <a:bodyPr/>
          <a:lstStyle/>
          <a:p>
            <a:r>
              <a:t>Samkvæmt lögmáli Hess er vermisbreyting hvarfsins jöfn summu vermisbreytinga skrefanna.</a:t>
            </a:r>
          </a:p>
          <a:p>
            <a:endParaRPr lang="en-US" dirty="0"/>
          </a:p>
          <a:p>
            <a:r>
              <a:t>Vermisbreyting alls tveggja skrefa hvarfsins:</a:t>
            </a:r>
          </a:p>
          <a:p>
            <a:endParaRPr lang="en-US" dirty="0"/>
          </a:p>
          <a:p>
            <a:endParaRPr lang="en-US" dirty="0"/>
          </a:p>
          <a:p>
            <a:endParaRPr lang="en-US" dirty="0"/>
          </a:p>
          <a:p>
            <a:r>
              <a:t>Við sjáum að ΔH heildarhvarfsins er það sama hvort sem það gerist í einu skrefi eða tveimur.</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1977742"/>
              </p:ext>
            </p:extLst>
          </p:nvPr>
        </p:nvGraphicFramePr>
        <p:xfrm>
          <a:off x="1625600" y="2747963"/>
          <a:ext cx="5710238" cy="558800"/>
        </p:xfrm>
        <a:graphic>
          <a:graphicData uri="http://schemas.openxmlformats.org/presentationml/2006/ole">
            <mc:AlternateContent xmlns:mc="http://schemas.openxmlformats.org/markup-compatibility/2006">
              <mc:Choice xmlns:v="urn:schemas-microsoft-com:vml" Requires="v">
                <p:oleObj name="Equation" r:id="rId2" imgW="2463480" imgH="241200" progId="Equation.DSMT4">
                  <p:embed/>
                </p:oleObj>
              </mc:Choice>
              <mc:Fallback>
                <p:oleObj name="Equation" r:id="rId2" imgW="2463480" imgH="241200" progId="Equation.DSMT4">
                  <p:embed/>
                  <p:pic>
                    <p:nvPicPr>
                      <p:cNvPr id="0" name="Object 2"/>
                      <p:cNvPicPr>
                        <a:picLocks noChangeAspect="1" noChangeArrowheads="1"/>
                      </p:cNvPicPr>
                      <p:nvPr/>
                    </p:nvPicPr>
                    <p:blipFill>
                      <a:blip r:embed="rId3"/>
                      <a:srcRect/>
                      <a:stretch>
                        <a:fillRect/>
                      </a:stretch>
                    </p:blipFill>
                    <p:spPr bwMode="auto">
                      <a:xfrm>
                        <a:off x="1625600" y="2747963"/>
                        <a:ext cx="57102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727300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5.24</a:t>
            </a:r>
          </a:p>
        </p:txBody>
      </p:sp>
      <p:sp>
        <p:nvSpPr>
          <p:cNvPr id="7" name="Figure Legend"/>
          <p:cNvSpPr>
            <a:spLocks noGrp="1"/>
          </p:cNvSpPr>
          <p:nvPr>
            <p:ph type="body" sz="quarter" idx="14"/>
          </p:nvPr>
        </p:nvSpPr>
        <p:spPr>
          <a:xfrm>
            <a:off x="457200" y="5220585"/>
            <a:ext cx="8062912" cy="1041991"/>
          </a:xfrm>
        </p:spPr>
        <p:txBody>
          <a:bodyPr>
            <a:normAutofit/>
          </a:bodyPr>
          <a:lstStyle/>
          <a:p>
            <a:pPr marL="0" indent="0">
              <a:buNone/>
            </a:pPr>
            <a:r>
              <a:t>Myndun CO2(g) úr frumefnum sínum má hugsa sér að gerist í tveimur skrefum, sem leggjast saman í heildarhvarfið, eins og lögmál Hess lýsir. Láréttu bláu línurnar tákna vermi. Fyrir útvermið ferli hafa myndefnin lægra vermi en hvarfefnin.</a:t>
            </a:r>
          </a:p>
        </p:txBody>
      </p:sp>
      <p:pic>
        <p:nvPicPr>
          <p:cNvPr id="28676" name="Picture 2" descr="slide_0092_img_002.png"/>
          <p:cNvPicPr>
            <a:picLocks noChangeAspect="1"/>
          </p:cNvPicPr>
          <p:nvPr/>
        </p:nvPicPr>
        <p:blipFill>
          <a:blip r:embed="rId5"/>
          <a:srcRect/>
          <a:stretch>
            <a:fillRect/>
          </a:stretch>
        </p:blipFill>
        <p:spPr>
          <a:xfrm>
            <a:off x="861236" y="975289"/>
            <a:ext cx="7166345" cy="3948126"/>
          </a:xfrm>
          <a:prstGeom prst="rect">
            <a:avLst/>
          </a:prstGeom>
        </p:spPr>
      </p:pic>
    </p:spTree>
    <p:extLst>
      <p:ext uri="{BB962C8B-B14F-4D97-AF65-F5344CB8AC3E}">
        <p14:creationId xmlns:p14="http://schemas.microsoft.com/office/powerpoint/2010/main" val="12556802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 og myndunarvarmar</a:t>
            </a:r>
          </a:p>
        </p:txBody>
      </p:sp>
      <p:sp>
        <p:nvSpPr>
          <p:cNvPr id="3" name="Content Placeholder 2"/>
          <p:cNvSpPr>
            <a:spLocks noGrp="1"/>
          </p:cNvSpPr>
          <p:nvPr>
            <p:ph idx="1"/>
          </p:nvPr>
        </p:nvSpPr>
        <p:spPr/>
        <p:txBody>
          <a:bodyPr>
            <a:normAutofit/>
          </a:bodyPr>
          <a:lstStyle/>
          <a:p>
            <a:r>
              <a:t>Við getum einnig notað lögmál Hess til að ákvarða vermisbreytingu hvers kyns efnahvarfs ef samsvarandi myndunarvarmar hvarfefna og myndefna eru þekktir.</a:t>
            </a:r>
          </a:p>
          <a:p>
            <a:endParaRPr lang="en-US" dirty="0"/>
          </a:p>
          <a:p>
            <a:r>
              <a:t>Skrefahvörfin sem við skoðum eru:</a:t>
            </a:r>
          </a:p>
          <a:p>
            <a:pPr lvl="1"/>
            <a:r>
              <a:t>(i) niðurbrot hvarfefnanna í frumefni sín (þar sem vermisbreytingarnar eru í réttu hlutfalli við neikvætt gildi myndunarvarma hvarfefnanna), og síðan</a:t>
            </a:r>
          </a:p>
          <a:p>
            <a:pPr lvl="1"/>
            <a:endParaRPr lang="en-US" dirty="0"/>
          </a:p>
          <a:p>
            <a:pPr lvl="1"/>
            <a:r>
              <a:t>(ii) endursameining frumefnanna til að mynda myndefnin (þar sem vermisbreytingarnar eru í réttu hlutfalli við myndunarvarma myndefnanna).</a:t>
            </a:r>
          </a:p>
          <a:p>
            <a:endParaRPr lang="en-US" dirty="0"/>
          </a:p>
        </p:txBody>
      </p:sp>
    </p:spTree>
    <p:extLst>
      <p:ext uri="{BB962C8B-B14F-4D97-AF65-F5344CB8AC3E}">
        <p14:creationId xmlns:p14="http://schemas.microsoft.com/office/powerpoint/2010/main" val="23917480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Lögmál Hess og myndunarvarmar</a:t>
            </a:r>
          </a:p>
        </p:txBody>
      </p:sp>
      <p:sp>
        <p:nvSpPr>
          <p:cNvPr id="3" name="Content Placeholder 2"/>
          <p:cNvSpPr>
            <a:spLocks noGrp="1"/>
          </p:cNvSpPr>
          <p:nvPr>
            <p:ph idx="1"/>
          </p:nvPr>
        </p:nvSpPr>
        <p:spPr>
          <a:xfrm>
            <a:off x="628650" y="955965"/>
            <a:ext cx="7886700" cy="4647393"/>
          </a:xfrm>
        </p:spPr>
        <p:txBody>
          <a:bodyPr>
            <a:normAutofit/>
          </a:bodyPr>
          <a:lstStyle/>
          <a:p>
            <a:r>
              <a:t>Staðalvermisbreyting heildarhvarfsins er því jöfn:</a:t>
            </a:r>
          </a:p>
          <a:p>
            <a:pPr lvl="1"/>
            <a:r>
              <a:t>(ii) summu staðalmyndunarvarma allra myndefna</a:t>
            </a:r>
          </a:p>
          <a:p>
            <a:pPr lvl="1"/>
            <a:r>
              <a:t>plús (i) summu neikvæðra staðalmyndunarvarma hvarfefnanna.</a:t>
            </a:r>
          </a:p>
          <a:p>
            <a:endParaRPr lang="en-US" dirty="0"/>
          </a:p>
          <a:p>
            <a:r>
              <a:t>Þessu er venjulega umraðað lítillega og skrifað á eftirfarandi hátt:</a:t>
            </a:r>
          </a:p>
          <a:p>
            <a:endParaRPr lang="en-US" dirty="0"/>
          </a:p>
          <a:p>
            <a:endParaRPr lang="en-US" dirty="0"/>
          </a:p>
          <a:p>
            <a:endParaRPr lang="en-US" dirty="0"/>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4164941"/>
              </p:ext>
            </p:extLst>
          </p:nvPr>
        </p:nvGraphicFramePr>
        <p:xfrm>
          <a:off x="1002341" y="3616364"/>
          <a:ext cx="7067772" cy="489998"/>
        </p:xfrm>
        <a:graphic>
          <a:graphicData uri="http://schemas.openxmlformats.org/presentationml/2006/ole">
            <mc:AlternateContent xmlns:mc="http://schemas.openxmlformats.org/markup-compatibility/2006">
              <mc:Choice xmlns:v="urn:schemas-microsoft-com:vml" Requires="v">
                <p:oleObj name="Equation" r:id="rId2" imgW="3657600" imgH="253800" progId="Equation.DSMT4">
                  <p:embed/>
                </p:oleObj>
              </mc:Choice>
              <mc:Fallback>
                <p:oleObj name="Equation" r:id="rId2" imgW="3657600" imgH="2538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2341" y="3616364"/>
                        <a:ext cx="7067772" cy="489998"/>
                      </a:xfrm>
                      <a:prstGeom prst="rect">
                        <a:avLst/>
                      </a:prstGeom>
                      <a:noFill/>
                      <a:ln>
                        <a:noFill/>
                      </a:ln>
                    </p:spPr>
                  </p:pic>
                </p:oleObj>
              </mc:Fallback>
            </mc:AlternateContent>
          </a:graphicData>
        </a:graphic>
      </p:graphicFrame>
      <p:sp>
        <p:nvSpPr>
          <p:cNvPr id="6" name="Rectangle 5"/>
          <p:cNvSpPr/>
          <p:nvPr/>
        </p:nvSpPr>
        <p:spPr>
          <a:xfrm>
            <a:off x="1002341" y="3616364"/>
            <a:ext cx="7067772" cy="48999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2341" y="3639000"/>
            <a:ext cx="7067772" cy="250000"/>
          </a:xfrm>
          <a:prstGeom prst="rect">
            <a:avLst/>
          </a:prstGeom>
          <a:noFill/>
        </p:spPr>
        <p:txBody>
          <a:bodyPr wrap="none" lIns="0" rIns="0" tIns="0" bIns="0">
            <a:spAutoFit/>
          </a:bodyPr>
          <a:lstStyle/>
          <a:p>
            <a:r>
              <a:rPr sz="1800" b="0">
                <a:solidFill>
                  <a:srgbClr val="000000"/>
                </a:solidFill>
                <a:latin typeface="Arial"/>
              </a:rPr>
              <a:t>ΔH° hvarf = Σ n ΔH°f(myndefni) − Σ n ΔH°f(hvarfefni)</a:t>
            </a:r>
          </a:p>
        </p:txBody>
      </p:sp>
      <p:sp>
        <p:nvSpPr>
          <p:cNvPr id="8" name="TextBox 7"/>
          <p:cNvSpPr txBox="1"/>
          <p:nvPr/>
        </p:nvSpPr>
        <p:spPr>
          <a:xfrm>
            <a:off x="1002341" y="3940000"/>
            <a:ext cx="7067772" cy="240000"/>
          </a:xfrm>
          <a:prstGeom prst="rect">
            <a:avLst/>
          </a:prstGeom>
          <a:noFill/>
        </p:spPr>
        <p:txBody>
          <a:bodyPr wrap="none" lIns="0" rIns="0" tIns="0" bIns="0">
            <a:spAutoFit/>
          </a:bodyPr>
          <a:lstStyle/>
          <a:p>
            <a:r>
              <a:rPr sz="1500"/>
              <a:t>Þar sem Σ táknar „summu af“ og n táknar hlutfallsstuðlana.</a:t>
            </a:r>
          </a:p>
        </p:txBody>
      </p:sp>
    </p:spTree>
    <p:extLst>
      <p:ext uri="{BB962C8B-B14F-4D97-AF65-F5344CB8AC3E}">
        <p14:creationId xmlns:p14="http://schemas.microsoft.com/office/powerpoint/2010/main" val="34712785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Dæmi 5.15</a:t>
            </a:r>
          </a:p>
        </p:txBody>
      </p:sp>
      <p:sp>
        <p:nvSpPr>
          <p:cNvPr id="3" name="Content Placeholder 2"/>
          <p:cNvSpPr>
            <a:spLocks noGrp="1"/>
          </p:cNvSpPr>
          <p:nvPr>
            <p:ph idx="1"/>
          </p:nvPr>
        </p:nvSpPr>
        <p:spPr>
          <a:xfrm>
            <a:off x="628650" y="955965"/>
            <a:ext cx="7886700" cy="4243356"/>
          </a:xfrm>
        </p:spPr>
        <p:txBody>
          <a:bodyPr/>
          <a:lstStyle/>
          <a:p>
            <a:r>
              <a:t>Hver er staðalvarmabreytingin fyrir efnahvarfið:</a:t>
            </a:r>
          </a:p>
          <a:p>
            <a:pPr marL="0" indent="0" algn="ctr">
              <a:buNone/>
            </a:pPr>
            <a:r>
              <a:t>3NO2(g) + H2O(l) ⟶ 2HNO3(aq) + NO(g) ΔH° = ?</a:t>
            </a:r>
          </a:p>
          <a:p>
            <a:r>
              <a:t>Notið sérstaka formið af lögmáli Hess sem gefið var áður og gildi fyrir myndunarvarma sem finna má í viðauka G:</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092111740"/>
              </p:ext>
            </p:extLst>
          </p:nvPr>
        </p:nvGraphicFramePr>
        <p:xfrm>
          <a:off x="552450" y="2833687"/>
          <a:ext cx="8001000" cy="2828925"/>
        </p:xfrm>
        <a:graphic>
          <a:graphicData uri="http://schemas.openxmlformats.org/presentationml/2006/ole">
            <mc:AlternateContent xmlns:mc="http://schemas.openxmlformats.org/markup-compatibility/2006">
              <mc:Choice xmlns:v="urn:schemas-microsoft-com:vml" Requires="v">
                <p:oleObj name="Equation" r:id="rId2" imgW="4025880" imgH="1422360" progId="Equation.DSMT4">
                  <p:embed/>
                </p:oleObj>
              </mc:Choice>
              <mc:Fallback>
                <p:oleObj name="Equation" r:id="rId2" imgW="4025880" imgH="1422360" progId="Equation.DSMT4">
                  <p:embed/>
                  <p:pic>
                    <p:nvPicPr>
                      <p:cNvPr id="0" name="Object 2"/>
                      <p:cNvPicPr>
                        <a:picLocks noChangeAspect="1" noChangeArrowheads="1"/>
                      </p:cNvPicPr>
                      <p:nvPr/>
                    </p:nvPicPr>
                    <p:blipFill>
                      <a:blip r:embed="rId3"/>
                      <a:srcRect/>
                      <a:stretch>
                        <a:fillRect/>
                      </a:stretch>
                    </p:blipFill>
                    <p:spPr bwMode="auto">
                      <a:xfrm>
                        <a:off x="552450" y="2833687"/>
                        <a:ext cx="8001000" cy="2828925"/>
                      </a:xfrm>
                      <a:prstGeom prst="rect">
                        <a:avLst/>
                      </a:prstGeom>
                      <a:noFill/>
                      <a:ln>
                        <a:noFill/>
                      </a:ln>
                    </p:spPr>
                  </p:pic>
                </p:oleObj>
              </mc:Fallback>
            </mc:AlternateContent>
          </a:graphicData>
        </a:graphic>
      </p:graphicFrame>
      <p:cxnSp>
        <p:nvCxnSpPr>
          <p:cNvPr id="6" name="Straight Connector 5"/>
          <p:cNvCxnSpPr/>
          <p:nvPr/>
        </p:nvCxnSpPr>
        <p:spPr>
          <a:xfrm flipH="1">
            <a:off x="1350335" y="3657600"/>
            <a:ext cx="1733107" cy="27644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316667" y="4713767"/>
            <a:ext cx="1373370" cy="1382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5404884" y="3710763"/>
            <a:ext cx="1314893" cy="19138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5110718" y="4687185"/>
            <a:ext cx="1314892" cy="19138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3359891" y="4928633"/>
            <a:ext cx="616686" cy="1001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3668234" y="4028410"/>
            <a:ext cx="616686" cy="1001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7329379" y="4005815"/>
            <a:ext cx="616686" cy="1001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116728" y="4924202"/>
            <a:ext cx="616686" cy="1001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64562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t>Þetta viðbótarefni frá OpenStax er © Rice University samkvæmt CC-BY 4.0 alþjóðlegu leyfi; það má afrita eða breyta því en geta verður OpenStax, Rice University sem uppruna og taka verður fram allar breytingar.</a:t>
            </a:r>
          </a:p>
          <a:p>
            <a:endParaRPr lang="en-US" sz="1600" dirty="0"/>
          </a:p>
        </p:txBody>
      </p:sp>
      <p:sp>
        <p:nvSpPr>
          <p:cNvPr id="2" name="Title 1">
            <a:extLst>
              <a:ext uri="{FF2B5EF4-FFF2-40B4-BE49-F238E27FC236}">
                <a16:creationId xmlns:a16="http://schemas.microsoft.com/office/drawing/2014/main" id="{C85E5384-258B-B232-FC67-0813D5EC087D}"/>
              </a:ext>
            </a:extLst>
          </p:cNvPr>
          <p:cNvSpPr>
            <a:spLocks noGrp="1"/>
          </p:cNvSpPr>
          <p:nvPr>
            <p:ph type="title"/>
          </p:nvPr>
        </p:nvSpPr>
        <p:spPr/>
        <p:txBody>
          <a:bodyPr/>
          <a:lstStyle/>
          <a:p>
            <a:r>
              <a:t>Leyfi</a:t>
            </a:r>
          </a:p>
        </p:txBody>
      </p:sp>
    </p:spTree>
    <p:extLst>
      <p:ext uri="{BB962C8B-B14F-4D97-AF65-F5344CB8AC3E}">
        <p14:creationId xmlns:p14="http://schemas.microsoft.com/office/powerpoint/2010/main" val="590656346"/>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1068</TotalTime>
  <Words>6364</Words>
  <Application>Microsoft Macintosh PowerPoint</Application>
  <PresentationFormat>On-screen Show (4:3)</PresentationFormat>
  <Paragraphs>583</Paragraphs>
  <Slides>96</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96</vt:i4>
      </vt:variant>
    </vt:vector>
  </HeadingPairs>
  <TitlesOfParts>
    <vt:vector size="103" baseType="lpstr">
      <vt:lpstr>Arial</vt:lpstr>
      <vt:lpstr>Calibri</vt:lpstr>
      <vt:lpstr>Calibri Light</vt:lpstr>
      <vt:lpstr>Lucida Grande</vt:lpstr>
      <vt:lpstr>Symbol</vt:lpstr>
      <vt:lpstr>Office Theme</vt:lpstr>
      <vt:lpstr>Equation</vt:lpstr>
      <vt:lpstr>Cover slide</vt:lpstr>
      <vt:lpstr>Chapter Outline</vt:lpstr>
      <vt:lpstr>Figure 5.1</vt:lpstr>
      <vt:lpstr>Energy Basics</vt:lpstr>
      <vt:lpstr>Figure 5.2</vt:lpstr>
      <vt:lpstr>Energy definitions</vt:lpstr>
      <vt:lpstr>Figure 5.3</vt:lpstr>
      <vt:lpstr>Law of Conservation of Energy</vt:lpstr>
      <vt:lpstr>Thermal Energy and Temperature</vt:lpstr>
      <vt:lpstr>Figure 5.4</vt:lpstr>
      <vt:lpstr>Figure 5.5</vt:lpstr>
      <vt:lpstr>Heat</vt:lpstr>
      <vt:lpstr>Figure 5.6</vt:lpstr>
      <vt:lpstr>Exothermic and Endothermic Processes </vt:lpstr>
      <vt:lpstr>Figure 5.7</vt:lpstr>
      <vt:lpstr>Heat Units</vt:lpstr>
      <vt:lpstr>Heat Units</vt:lpstr>
      <vt:lpstr>Heat Capacity</vt:lpstr>
      <vt:lpstr>Specific Heat Capacity</vt:lpstr>
      <vt:lpstr>Figure 5.8</vt:lpstr>
      <vt:lpstr>Table 5.1 Specific Heats of Common Substances at 25 °C and 1 bar</vt:lpstr>
      <vt:lpstr>Calculating Heat</vt:lpstr>
      <vt:lpstr>Example 5.1</vt:lpstr>
      <vt:lpstr>Figure 5.9</vt:lpstr>
      <vt:lpstr>Figure 5.10</vt:lpstr>
      <vt:lpstr>Learning Objectives</vt:lpstr>
      <vt:lpstr>Calorimetry</vt:lpstr>
      <vt:lpstr>System and Surroundings</vt:lpstr>
      <vt:lpstr>Calorimeter</vt:lpstr>
      <vt:lpstr>Figure 5.11</vt:lpstr>
      <vt:lpstr>Calorimeter</vt:lpstr>
      <vt:lpstr>Figure 5.12</vt:lpstr>
      <vt:lpstr>Figure 5.13</vt:lpstr>
      <vt:lpstr>Calorimetry Principles</vt:lpstr>
      <vt:lpstr>Calorimetry Principles</vt:lpstr>
      <vt:lpstr>Figure 5.14</vt:lpstr>
      <vt:lpstr>Example 5.3</vt:lpstr>
      <vt:lpstr>Example 5.3</vt:lpstr>
      <vt:lpstr>Example 5.3</vt:lpstr>
      <vt:lpstr>Example 5.3</vt:lpstr>
      <vt:lpstr>Calorimetry Principles</vt:lpstr>
      <vt:lpstr>Calorimetry Principles</vt:lpstr>
      <vt:lpstr>Example 5.5</vt:lpstr>
      <vt:lpstr>Example 5.5</vt:lpstr>
      <vt:lpstr>Example 5.5</vt:lpstr>
      <vt:lpstr>Example 5.5</vt:lpstr>
      <vt:lpstr>Example 5.5</vt:lpstr>
      <vt:lpstr>Figure 5.15</vt:lpstr>
      <vt:lpstr>Figure 5.16</vt:lpstr>
      <vt:lpstr>Bomb Calorimeter</vt:lpstr>
      <vt:lpstr>Figure 5.17</vt:lpstr>
      <vt:lpstr>Whole-Body Calorimeter</vt:lpstr>
      <vt:lpstr>Figure 5.18</vt:lpstr>
      <vt:lpstr>Learning Objectives</vt:lpstr>
      <vt:lpstr>Enthalpy</vt:lpstr>
      <vt:lpstr>Internal Energy</vt:lpstr>
      <vt:lpstr>Internal Energy</vt:lpstr>
      <vt:lpstr>Figure 5.19</vt:lpstr>
      <vt:lpstr>Work</vt:lpstr>
      <vt:lpstr>Internal Energy, Work, and Heat Example</vt:lpstr>
      <vt:lpstr>Work</vt:lpstr>
      <vt:lpstr>Figure 5.20</vt:lpstr>
      <vt:lpstr>Enthalpy (H)</vt:lpstr>
      <vt:lpstr>Enthalpy Change (DH)</vt:lpstr>
      <vt:lpstr>Enthalpy Change (DH)</vt:lpstr>
      <vt:lpstr>Enthalpy Change (DH)</vt:lpstr>
      <vt:lpstr>Thermochemical Equations</vt:lpstr>
      <vt:lpstr>Conventions of Thermochemical Equations</vt:lpstr>
      <vt:lpstr>Conventions of Thermochemical Equations</vt:lpstr>
      <vt:lpstr>Conventions of Thermochemical Equations</vt:lpstr>
      <vt:lpstr>Example 5.9</vt:lpstr>
      <vt:lpstr>Example 5.9</vt:lpstr>
      <vt:lpstr>Example 5.9</vt:lpstr>
      <vt:lpstr>Standard State</vt:lpstr>
      <vt:lpstr>Standard State Change in Enthalpy</vt:lpstr>
      <vt:lpstr>Standard State Change in Enthalpy</vt:lpstr>
      <vt:lpstr>Standard Enthalpy of Combustion</vt:lpstr>
      <vt:lpstr>Standard Enthalpy of Combustion</vt:lpstr>
      <vt:lpstr>Table 5.2 Standard Molar Enthalpies of Combustion</vt:lpstr>
      <vt:lpstr>Figure 5.21</vt:lpstr>
      <vt:lpstr>Example 5.10</vt:lpstr>
      <vt:lpstr>Example 5.10</vt:lpstr>
      <vt:lpstr>Figure 5.22</vt:lpstr>
      <vt:lpstr>Figure 5.23</vt:lpstr>
      <vt:lpstr>Standard Enthalpy of Formation</vt:lpstr>
      <vt:lpstr>Example 5.12</vt:lpstr>
      <vt:lpstr>Hess’s Law</vt:lpstr>
      <vt:lpstr>Hess’s Law</vt:lpstr>
      <vt:lpstr>Hess’s Law</vt:lpstr>
      <vt:lpstr>Hess’s Law</vt:lpstr>
      <vt:lpstr>Hess’s Law</vt:lpstr>
      <vt:lpstr>Figure 5.24</vt:lpstr>
      <vt:lpstr>Hess’s Law and Enthalpies of Formation</vt:lpstr>
      <vt:lpstr>Hess’s Law and Enthalpies of Formation</vt:lpstr>
      <vt:lpstr>Example 5.15</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5 - Thermochemistry</dc:title>
  <dc:creator>Spuddy McSpare</dc:creator>
  <cp:lastModifiedBy>Ryan Stickney</cp:lastModifiedBy>
  <cp:revision>225</cp:revision>
  <dcterms:created xsi:type="dcterms:W3CDTF">2012-06-04T02:13:36Z</dcterms:created>
  <dcterms:modified xsi:type="dcterms:W3CDTF">2025-12-19T16:40:49Z</dcterms:modified>
</cp:coreProperties>
</file>