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drawings/vmlDrawing1.vml" ContentType="application/vnd.openxmlformats-officedocument.vmlDrawing"/>
  <Override PartName="/ppt/drawings/vmlDrawing10.vml" ContentType="application/vnd.openxmlformats-officedocument.vmlDrawing"/>
  <Override PartName="/ppt/drawings/vmlDrawing11.vml" ContentType="application/vnd.openxmlformats-officedocument.vmlDrawing"/>
  <Override PartName="/ppt/drawings/vmlDrawing12.vml" ContentType="application/vnd.openxmlformats-officedocument.vmlDrawing"/>
  <Override PartName="/ppt/drawings/vmlDrawing13.vml" ContentType="application/vnd.openxmlformats-officedocument.vmlDrawing"/>
  <Override PartName="/ppt/drawings/vmlDrawing14.vml" ContentType="application/vnd.openxmlformats-officedocument.vmlDrawing"/>
  <Override PartName="/ppt/drawings/vmlDrawing15.vml" ContentType="application/vnd.openxmlformats-officedocument.vmlDrawing"/>
  <Override PartName="/ppt/drawings/vmlDrawing16.vml" ContentType="application/vnd.openxmlformats-officedocument.vmlDrawing"/>
  <Override PartName="/ppt/drawings/vmlDrawing17.vml" ContentType="application/vnd.openxmlformats-officedocument.vmlDrawing"/>
  <Override PartName="/ppt/drawings/vmlDrawing2.vml" ContentType="application/vnd.openxmlformats-officedocument.vmlDrawing"/>
  <Override PartName="/ppt/drawings/vmlDrawing3.vml" ContentType="application/vnd.openxmlformats-officedocument.vmlDrawing"/>
  <Override PartName="/ppt/drawings/vmlDrawing4.vml" ContentType="application/vnd.openxmlformats-officedocument.vmlDrawing"/>
  <Override PartName="/ppt/drawings/vmlDrawing5.vml" ContentType="application/vnd.openxmlformats-officedocument.vmlDrawing"/>
  <Override PartName="/ppt/drawings/vmlDrawing6.vml" ContentType="application/vnd.openxmlformats-officedocument.vmlDrawing"/>
  <Override PartName="/ppt/drawings/vmlDrawing7.vml" ContentType="application/vnd.openxmlformats-officedocument.vmlDrawing"/>
  <Override PartName="/ppt/drawings/vmlDrawing8.vml" ContentType="application/vnd.openxmlformats-officedocument.vmlDrawing"/>
  <Override PartName="/ppt/drawings/vmlDrawing9.vml" ContentType="application/vnd.openxmlformats-officedocument.vmlDrawing"/>
  <Override PartName="/ppt/embeddings/oleObject1.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embeddings/oleObject2.bin" ContentType="application/vnd.openxmlformats-officedocument.oleObject"/>
  <Override PartName="/ppt/embeddings/oleObject20.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1" r:id="rId1"/>
  </p:sldMasterIdLst>
  <p:notesMasterIdLst>
    <p:notesMasterId r:id="rId122"/>
  </p:notesMasterIdLst>
  <p:handoutMasterIdLst>
    <p:handoutMasterId r:id="rId123"/>
  </p:handoutMasterIdLst>
  <p:sldIdLst>
    <p:sldId id="256" r:id="rId2"/>
    <p:sldId id="317" r:id="rId3"/>
    <p:sldId id="277" r:id="rId4"/>
    <p:sldId id="318" r:id="rId5"/>
    <p:sldId id="319" r:id="rId6"/>
    <p:sldId id="279" r:id="rId7"/>
    <p:sldId id="320" r:id="rId8"/>
    <p:sldId id="321" r:id="rId9"/>
    <p:sldId id="282" r:id="rId10"/>
    <p:sldId id="323" r:id="rId11"/>
    <p:sldId id="324" r:id="rId12"/>
    <p:sldId id="325" r:id="rId13"/>
    <p:sldId id="326" r:id="rId14"/>
    <p:sldId id="327" r:id="rId15"/>
    <p:sldId id="328" r:id="rId16"/>
    <p:sldId id="329" r:id="rId17"/>
    <p:sldId id="330" r:id="rId18"/>
    <p:sldId id="331" r:id="rId19"/>
    <p:sldId id="332" r:id="rId20"/>
    <p:sldId id="333" r:id="rId21"/>
    <p:sldId id="334" r:id="rId22"/>
    <p:sldId id="335" r:id="rId23"/>
    <p:sldId id="336" r:id="rId24"/>
    <p:sldId id="337" r:id="rId25"/>
    <p:sldId id="338" r:id="rId26"/>
    <p:sldId id="339" r:id="rId27"/>
    <p:sldId id="340" r:id="rId28"/>
    <p:sldId id="312" r:id="rId29"/>
    <p:sldId id="413" r:id="rId30"/>
    <p:sldId id="414" r:id="rId31"/>
    <p:sldId id="280" r:id="rId32"/>
    <p:sldId id="343" r:id="rId33"/>
    <p:sldId id="344" r:id="rId34"/>
    <p:sldId id="345" r:id="rId35"/>
    <p:sldId id="346" r:id="rId36"/>
    <p:sldId id="290" r:id="rId37"/>
    <p:sldId id="347" r:id="rId38"/>
    <p:sldId id="348" r:id="rId39"/>
    <p:sldId id="349" r:id="rId40"/>
    <p:sldId id="313" r:id="rId41"/>
    <p:sldId id="350" r:id="rId42"/>
    <p:sldId id="355" r:id="rId43"/>
    <p:sldId id="351" r:id="rId44"/>
    <p:sldId id="352" r:id="rId45"/>
    <p:sldId id="353" r:id="rId46"/>
    <p:sldId id="354" r:id="rId47"/>
    <p:sldId id="356" r:id="rId48"/>
    <p:sldId id="357" r:id="rId49"/>
    <p:sldId id="358" r:id="rId50"/>
    <p:sldId id="359" r:id="rId51"/>
    <p:sldId id="362" r:id="rId52"/>
    <p:sldId id="363" r:id="rId53"/>
    <p:sldId id="364" r:id="rId54"/>
    <p:sldId id="360" r:id="rId55"/>
    <p:sldId id="361" r:id="rId56"/>
    <p:sldId id="288" r:id="rId57"/>
    <p:sldId id="365" r:id="rId58"/>
    <p:sldId id="366" r:id="rId59"/>
    <p:sldId id="367" r:id="rId60"/>
    <p:sldId id="369" r:id="rId61"/>
    <p:sldId id="371" r:id="rId62"/>
    <p:sldId id="370" r:id="rId63"/>
    <p:sldId id="372" r:id="rId64"/>
    <p:sldId id="373" r:id="rId65"/>
    <p:sldId id="374" r:id="rId66"/>
    <p:sldId id="375" r:id="rId67"/>
    <p:sldId id="376" r:id="rId68"/>
    <p:sldId id="377" r:id="rId69"/>
    <p:sldId id="378" r:id="rId70"/>
    <p:sldId id="379" r:id="rId71"/>
    <p:sldId id="380" r:id="rId72"/>
    <p:sldId id="381" r:id="rId73"/>
    <p:sldId id="415" r:id="rId74"/>
    <p:sldId id="287" r:id="rId75"/>
    <p:sldId id="286" r:id="rId76"/>
    <p:sldId id="316" r:id="rId77"/>
    <p:sldId id="416" r:id="rId78"/>
    <p:sldId id="285" r:id="rId79"/>
    <p:sldId id="284" r:id="rId80"/>
    <p:sldId id="387" r:id="rId81"/>
    <p:sldId id="283" r:id="rId82"/>
    <p:sldId id="291" r:id="rId83"/>
    <p:sldId id="388" r:id="rId84"/>
    <p:sldId id="389" r:id="rId85"/>
    <p:sldId id="390" r:id="rId86"/>
    <p:sldId id="391" r:id="rId87"/>
    <p:sldId id="295" r:id="rId88"/>
    <p:sldId id="393" r:id="rId89"/>
    <p:sldId id="394" r:id="rId90"/>
    <p:sldId id="294" r:id="rId91"/>
    <p:sldId id="395" r:id="rId92"/>
    <p:sldId id="396" r:id="rId93"/>
    <p:sldId id="397" r:id="rId94"/>
    <p:sldId id="398" r:id="rId95"/>
    <p:sldId id="399" r:id="rId96"/>
    <p:sldId id="300" r:id="rId97"/>
    <p:sldId id="400" r:id="rId98"/>
    <p:sldId id="401" r:id="rId99"/>
    <p:sldId id="402" r:id="rId100"/>
    <p:sldId id="403" r:id="rId101"/>
    <p:sldId id="299" r:id="rId102"/>
    <p:sldId id="404" r:id="rId103"/>
    <p:sldId id="298" r:id="rId104"/>
    <p:sldId id="405" r:id="rId105"/>
    <p:sldId id="406" r:id="rId106"/>
    <p:sldId id="315" r:id="rId107"/>
    <p:sldId id="417" r:id="rId108"/>
    <p:sldId id="296" r:id="rId109"/>
    <p:sldId id="408" r:id="rId110"/>
    <p:sldId id="409" r:id="rId111"/>
    <p:sldId id="410" r:id="rId112"/>
    <p:sldId id="293" r:id="rId113"/>
    <p:sldId id="411" r:id="rId114"/>
    <p:sldId id="292" r:id="rId115"/>
    <p:sldId id="412" r:id="rId116"/>
    <p:sldId id="305" r:id="rId117"/>
    <p:sldId id="311" r:id="rId118"/>
    <p:sldId id="304" r:id="rId119"/>
    <p:sldId id="309" r:id="rId120"/>
    <p:sldId id="310" r:id="rId1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rah Evans" initials="SE" lastIdx="2" clrIdx="0"/>
</p:cm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15" autoAdjust="0"/>
    <p:restoredTop sz="94505" autoAdjust="0"/>
  </p:normalViewPr>
  <p:slideViewPr>
    <p:cSldViewPr snapToGrid="0" snapToObjects="1">
      <p:cViewPr varScale="1">
        <p:scale>
          <a:sx n="120" d="100"/>
          <a:sy n="120" d="100"/>
        </p:scale>
        <p:origin x="1216" y="176"/>
      </p:cViewPr>
      <p:guideLst>
        <p:guide orient="horz" pos="2160"/>
        <p:guide pos="2880"/>
      </p:guideLst>
    </p:cSldViewPr>
  </p:slideViewPr>
  <p:outlineViewPr>
    <p:cViewPr>
      <p:scale>
        <a:sx n="33" d="100"/>
        <a:sy n="33" d="100"/>
      </p:scale>
      <p:origin x="0" y="0"/>
    </p:cViewPr>
  </p:outlineViewPr>
  <p:notesTextViewPr>
    <p:cViewPr>
      <p:scale>
        <a:sx n="66" d="100"/>
        <a:sy n="66"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notesMaster" Target="notesMasters/notesMaster1.xml"/><Relationship Id="rId123" Type="http://schemas.openxmlformats.org/officeDocument/2006/relationships/handoutMaster" Target="handoutMasters/handoutMaster1.xml"/><Relationship Id="rId124" Type="http://schemas.openxmlformats.org/officeDocument/2006/relationships/commentAuthors" Target="commentAuthors.xml"/><Relationship Id="rId125" Type="http://schemas.openxmlformats.org/officeDocument/2006/relationships/presProps" Target="presProps.xml"/><Relationship Id="rId126" Type="http://schemas.openxmlformats.org/officeDocument/2006/relationships/viewProps" Target="viewProps.xml"/><Relationship Id="rId127" Type="http://schemas.openxmlformats.org/officeDocument/2006/relationships/theme" Target="theme/theme1.xml"/><Relationship Id="rId128" Type="http://schemas.openxmlformats.org/officeDocument/2006/relationships/tableStyles" Target="tableStyles.xml"/></Relationships>
</file>

<file path=ppt/drawings/_rels/vmlDrawing1.vml.rels><?xml version='1.0' encoding='utf-8'?>
<ns0:Relationships xmlns:ns0="http://schemas.openxmlformats.org/package/2006/relationships"><ns0:Relationship Id="rId1" Type="http://schemas.openxmlformats.org/officeDocument/2006/relationships/image" Target="../media/v3_image7_4d952edacc0a.png" /></ns0: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5.vml.rels><?xml version='1.0' encoding='utf-8'?>
<ns0:Relationships xmlns:ns0="http://schemas.openxmlformats.org/package/2006/relationships"><ns0:Relationship Id="rId1" Type="http://schemas.openxmlformats.org/officeDocument/2006/relationships/image" Target="../media/v3_image17_3f552014d6fa.png" /></ns0: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9.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8.wmf"/><Relationship Id="rId2" Type="http://schemas.openxmlformats.org/officeDocument/2006/relationships/image" Target="../media/image29.wmf"/></Relationships>
</file>

<file path=ppt/drawings/_rels/vmlDrawing9.vml.rels><?xml version='1.0' encoding='utf-8'?>
<ns0:Relationships xmlns:ns0="http://schemas.openxmlformats.org/package/2006/relationships"><ns0:Relationship Id="rId1" Type="http://schemas.openxmlformats.org/officeDocument/2006/relationships/image" Target="../media/v3_image31_6d7ab348dde4.png" /></ns0: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2.wmf"/></Relationships>
</file>

<file path=ppt/drawings/_rels/vmlDrawing11.vml.rels><?xml version='1.0' encoding='utf-8'?>
<ns0:Relationships xmlns:ns0="http://schemas.openxmlformats.org/package/2006/relationships"><ns0:Relationship Id="rId1" Type="http://schemas.openxmlformats.org/officeDocument/2006/relationships/image" Target="../media/v3_image33_e32cb56a4198.png" /><ns0:Relationship Id="rId2" Type="http://schemas.openxmlformats.org/officeDocument/2006/relationships/image" Target="../media/v3_image34_2c4009d24761.png" /></ns0: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13.vml.rels><?xml version='1.0' encoding='utf-8'?>
<ns0:Relationships xmlns:ns0="http://schemas.openxmlformats.org/package/2006/relationships"><ns0:Relationship Id="rId1" Type="http://schemas.openxmlformats.org/officeDocument/2006/relationships/image" Target="../media/v3_image39_d4d1a035f871.png" /></ns0: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15.vml.rels><?xml version='1.0' encoding='utf-8'?>
<ns0:Relationships xmlns:ns0="http://schemas.openxmlformats.org/package/2006/relationships"><ns0:Relationship Id="rId1" Type="http://schemas.openxmlformats.org/officeDocument/2006/relationships/image" Target="../media/v3_image43_63bc254f370d.png" /></ns0: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5.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47.wmf"/><Relationship Id="rId2" Type="http://schemas.openxmlformats.org/officeDocument/2006/relationships/image" Target="../media/image4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8/20/19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6DE3D2-DEF5-48CF-8B34-5F52297A3DF3}" type="datetimeFigureOut">
              <a:rPr lang="en-US" smtClean="0"/>
              <a:t>8/20/19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222DE9-33CC-4F79-B6FB-217B62E3FF9C}" type="slidenum">
              <a:rPr lang="en-US" smtClean="0"/>
              <a:t>‹#›</a:t>
            </a:fld>
            <a:endParaRPr lang="en-US"/>
          </a:p>
        </p:txBody>
      </p:sp>
    </p:spTree>
    <p:extLst>
      <p:ext uri="{BB962C8B-B14F-4D97-AF65-F5344CB8AC3E}">
        <p14:creationId xmlns:p14="http://schemas.microsoft.com/office/powerpoint/2010/main" val="671752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222DE9-33CC-4F79-B6FB-217B62E3FF9C}" type="slidenum">
              <a:rPr lang="en-US" smtClean="0"/>
              <a:t>1</a:t>
            </a:fld>
            <a:endParaRPr lang="en-US"/>
          </a:p>
        </p:txBody>
      </p:sp>
    </p:spTree>
    <p:extLst>
      <p:ext uri="{BB962C8B-B14F-4D97-AF65-F5344CB8AC3E}">
        <p14:creationId xmlns:p14="http://schemas.microsoft.com/office/powerpoint/2010/main" val="1463800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A222DE9-33CC-4F79-B6FB-217B62E3FF9C}" type="slidenum">
              <a:rPr lang="en-US" smtClean="0"/>
              <a:t>39</a:t>
            </a:fld>
            <a:endParaRPr lang="en-US"/>
          </a:p>
        </p:txBody>
      </p:sp>
    </p:spTree>
    <p:extLst>
      <p:ext uri="{BB962C8B-B14F-4D97-AF65-F5344CB8AC3E}">
        <p14:creationId xmlns:p14="http://schemas.microsoft.com/office/powerpoint/2010/main" val="1468659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ns0:Relationships xmlns:ns0="http://schemas.openxmlformats.org/package/2006/relationships"><ns0:Relationship Id="rId1" Type="http://schemas.openxmlformats.org/officeDocument/2006/relationships/slideMaster" Target="../slideMasters/slideMaster1.xml" /><ns0:Relationship Id="rId2" Type="http://schemas.openxmlformats.org/officeDocument/2006/relationships/image" Target="../media/v3_image2_48f3280c1129.png" /><ns0:Relationship Id="rId3" Type="http://schemas.openxmlformats.org/officeDocument/2006/relationships/image" Target="../media/image1.png" /></ns0: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498250"/>
            <a:ext cx="6858000" cy="1011237"/>
          </a:xfrm>
        </p:spPr>
        <p:txBody>
          <a:bodyPr anchor="b"/>
          <a:lstStyle>
            <a:lvl1pPr algn="ctr">
              <a:defRPr sz="4500"/>
            </a:lvl1pPr>
          </a:lstStyle>
          <a:p>
            <a:r>
              <a:rPr lang="en-US" dirty="0"/>
              <a:t>Title of the Book</a:t>
            </a:r>
          </a:p>
        </p:txBody>
      </p:sp>
      <p:sp>
        <p:nvSpPr>
          <p:cNvPr id="5" name="Footer Placeholder 4"/>
          <p:cNvSpPr>
            <a:spLocks noGrp="1"/>
          </p:cNvSpPr>
          <p:nvPr>
            <p:ph type="ftr" sz="quarter" idx="11"/>
          </p:nvPr>
        </p:nvSpPr>
        <p:spPr>
          <a:xfrm>
            <a:off x="1142999" y="6356350"/>
            <a:ext cx="6412424" cy="354416"/>
          </a:xfrm>
        </p:spPr>
        <p:txBody>
          <a:bodyPr/>
          <a:lstStyle/>
          <a:p>
            <a:endParaRPr lang="en-US"/>
          </a:p>
        </p:txBody>
      </p:sp>
      <p:sp>
        <p:nvSpPr>
          <p:cNvPr id="9" name="Picture Placeholder 8"/>
          <p:cNvSpPr>
            <a:spLocks noGrp="1"/>
          </p:cNvSpPr>
          <p:nvPr>
            <p:ph type="pic" sz="quarter" idx="13"/>
          </p:nvPr>
        </p:nvSpPr>
        <p:spPr>
          <a:xfrm>
            <a:off x="2987874" y="2390620"/>
            <a:ext cx="3168253" cy="3851130"/>
          </a:xfrm>
        </p:spPr>
        <p:txBody>
          <a:bodyPr>
            <a:normAutofit/>
          </a:bodyPr>
          <a:lstStyle>
            <a:lvl1pPr marL="0" indent="0">
              <a:buNone/>
              <a:defRPr sz="900"/>
            </a:lvl1pPr>
          </a:lstStyle>
          <a:p>
            <a:endParaRPr lang="en-US" dirty="0"/>
          </a:p>
        </p:txBody>
      </p:sp>
      <p:sp>
        <p:nvSpPr>
          <p:cNvPr id="10" name="Title 1"/>
          <p:cNvSpPr txBox="1">
            <a:spLocks/>
          </p:cNvSpPr>
          <p:nvPr userDrawn="1"/>
        </p:nvSpPr>
        <p:spPr>
          <a:xfrm>
            <a:off x="1142999" y="1509485"/>
            <a:ext cx="6858000" cy="672883"/>
          </a:xfrm>
          <a:prstGeom prst="rect">
            <a:avLst/>
          </a:prstGeom>
        </p:spPr>
        <p:txBody>
          <a:bodyPr vert="horz" lIns="68580" tIns="34290" rIns="68580" bIns="34290" rtlCol="0" anchor="b">
            <a:normAutofit lnSpcReduction="1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4800" dirty="0">
              <a:solidFill>
                <a:schemeClr val="accent5"/>
              </a:solidFill>
            </a:endParaRPr>
          </a:p>
        </p:txBody>
      </p:sp>
      <p:sp>
        <p:nvSpPr>
          <p:cNvPr id="11" name="Text Placeholder 10"/>
          <p:cNvSpPr>
            <a:spLocks noGrp="1"/>
          </p:cNvSpPr>
          <p:nvPr>
            <p:ph type="body" sz="quarter" idx="14" hasCustomPrompt="1"/>
          </p:nvPr>
        </p:nvSpPr>
        <p:spPr>
          <a:xfrm>
            <a:off x="1143000" y="1509713"/>
            <a:ext cx="6858000" cy="443778"/>
          </a:xfrm>
        </p:spPr>
        <p:txBody>
          <a:bodyPr/>
          <a:lstStyle>
            <a:lvl1pPr marL="0" indent="0" algn="ctr">
              <a:buNone/>
              <a:defRPr baseline="0">
                <a:solidFill>
                  <a:schemeClr val="accent5"/>
                </a:solidFill>
              </a:defRPr>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a:t>Chapter # CHAPTER TITLE</a:t>
            </a:r>
          </a:p>
        </p:txBody>
      </p:sp>
      <p:sp>
        <p:nvSpPr>
          <p:cNvPr id="12" name="TextBox 11"/>
          <p:cNvSpPr txBox="1"/>
          <p:nvPr userDrawn="1"/>
        </p:nvSpPr>
        <p:spPr>
          <a:xfrm>
            <a:off x="3164031" y="1946842"/>
            <a:ext cx="281593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dirty="0"/>
              <a:t>PowerPoint Image Slideshow</a:t>
            </a:r>
          </a:p>
          <a:p>
            <a:pPr algn="ctr"/>
            <a:endParaRPr lang="en-US" sz="1200" dirty="0"/>
          </a:p>
        </p:txBody>
      </p:sp>
    </p:spTree>
    <p:extLst>
      <p:ext uri="{BB962C8B-B14F-4D97-AF65-F5344CB8AC3E}">
        <p14:creationId xmlns:p14="http://schemas.microsoft.com/office/powerpoint/2010/main" val="3553392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7"/>
            <a:ext cx="7886700" cy="424583"/>
          </a:xfrm>
        </p:spPr>
        <p:txBody>
          <a:bodyPr>
            <a:normAutofit/>
          </a:bodyPr>
          <a:lstStyle>
            <a:lvl1pPr>
              <a:defRPr sz="2100" b="1"/>
            </a:lvl1pPr>
          </a:lstStyle>
          <a:p>
            <a:r>
              <a:rPr lang="en-US" dirty="0"/>
              <a:t>Figure #.#</a:t>
            </a:r>
          </a:p>
        </p:txBody>
      </p:sp>
      <p:sp>
        <p:nvSpPr>
          <p:cNvPr id="3" name="Content Placeholder 2"/>
          <p:cNvSpPr>
            <a:spLocks noGrp="1"/>
          </p:cNvSpPr>
          <p:nvPr>
            <p:ph idx="1"/>
          </p:nvPr>
        </p:nvSpPr>
        <p:spPr>
          <a:xfrm>
            <a:off x="628650" y="955965"/>
            <a:ext cx="78867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628650" y="6356351"/>
            <a:ext cx="7071014" cy="365125"/>
          </a:xfrm>
        </p:spPr>
        <p:txBody>
          <a:bodyPr/>
          <a:lstStyle/>
          <a:p>
            <a:endParaRPr lang="en-US"/>
          </a:p>
        </p:txBody>
      </p:sp>
      <p:sp>
        <p:nvSpPr>
          <p:cNvPr id="7" name="Content Placeholder 2"/>
          <p:cNvSpPr>
            <a:spLocks noGrp="1"/>
          </p:cNvSpPr>
          <p:nvPr>
            <p:ph idx="13" hasCustomPrompt="1"/>
          </p:nvPr>
        </p:nvSpPr>
        <p:spPr>
          <a:xfrm>
            <a:off x="628650" y="4918365"/>
            <a:ext cx="7886700" cy="1271731"/>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3294579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466148"/>
          </a:xfrm>
        </p:spPr>
        <p:txBody>
          <a:bodyPr>
            <a:normAutofit/>
          </a:bodyPr>
          <a:lstStyle>
            <a:lvl1pPr>
              <a:defRPr sz="2100" b="1"/>
            </a:lvl1pPr>
          </a:lstStyle>
          <a:p>
            <a:r>
              <a:rPr lang="en-US" dirty="0"/>
              <a:t>Figure #.#</a:t>
            </a:r>
          </a:p>
        </p:txBody>
      </p:sp>
      <p:sp>
        <p:nvSpPr>
          <p:cNvPr id="3" name="Content Placeholder 2"/>
          <p:cNvSpPr>
            <a:spLocks noGrp="1"/>
          </p:cNvSpPr>
          <p:nvPr>
            <p:ph sz="half" idx="1"/>
          </p:nvPr>
        </p:nvSpPr>
        <p:spPr>
          <a:xfrm>
            <a:off x="628650" y="1010661"/>
            <a:ext cx="38862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010661"/>
            <a:ext cx="38862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628650" y="6356351"/>
            <a:ext cx="7060623" cy="365125"/>
          </a:xfrm>
        </p:spPr>
        <p:txBody>
          <a:bodyPr/>
          <a:lstStyle/>
          <a:p>
            <a:endParaRPr lang="en-US"/>
          </a:p>
        </p:txBody>
      </p:sp>
    </p:spTree>
    <p:extLst>
      <p:ext uri="{BB962C8B-B14F-4D97-AF65-F5344CB8AC3E}">
        <p14:creationId xmlns:p14="http://schemas.microsoft.com/office/powerpoint/2010/main" val="1983859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535420"/>
          </a:xfrm>
        </p:spPr>
        <p:txBody>
          <a:bodyPr>
            <a:normAutofit/>
          </a:bodyPr>
          <a:lstStyle>
            <a:lvl1pPr>
              <a:defRPr sz="2100" b="1" baseline="0"/>
            </a:lvl1pPr>
          </a:lstStyle>
          <a:p>
            <a:r>
              <a:rPr lang="en-US" dirty="0"/>
              <a:t>Figure #.#</a:t>
            </a:r>
          </a:p>
        </p:txBody>
      </p:sp>
      <p:sp>
        <p:nvSpPr>
          <p:cNvPr id="4" name="Footer Placeholder 3"/>
          <p:cNvSpPr>
            <a:spLocks noGrp="1"/>
          </p:cNvSpPr>
          <p:nvPr>
            <p:ph type="ftr" sz="quarter" idx="11"/>
          </p:nvPr>
        </p:nvSpPr>
        <p:spPr>
          <a:xfrm>
            <a:off x="73152" y="6205729"/>
            <a:ext cx="7635240" cy="442595"/>
          </a:xfrm>
        </p:spPr>
        <p:txBody>
          <a:bodyPr/>
          <a:lstStyle/>
          <a:p>
            <a:pPr algn="l"/>
            <a:r>
              <a:rPr lang="en-US" dirty="0"/>
              <a:t>This </a:t>
            </a:r>
            <a:r>
              <a:rPr lang="en-US" dirty="0" err="1"/>
              <a:t>OpenStax</a:t>
            </a:r>
            <a:r>
              <a:rPr lang="en-US" dirty="0"/>
              <a:t> ancillary resource is © Rice University under a CC BY 4.0 International license; it may be reproduced or modified but must be attributed to </a:t>
            </a:r>
            <a:r>
              <a:rPr lang="en-US" dirty="0" err="1"/>
              <a:t>OpenStax</a:t>
            </a:r>
            <a:r>
              <a:rPr lang="en-US" dirty="0"/>
              <a:t>, Rice University and any changes must be noted.</a:t>
            </a:r>
          </a:p>
        </p:txBody>
      </p:sp>
      <p:sp>
        <p:nvSpPr>
          <p:cNvPr id="7" name="Content Placeholder 6"/>
          <p:cNvSpPr>
            <a:spLocks noGrp="1"/>
          </p:cNvSpPr>
          <p:nvPr>
            <p:ph sz="quarter" idx="12"/>
          </p:nvPr>
        </p:nvSpPr>
        <p:spPr>
          <a:xfrm>
            <a:off x="628650" y="1011383"/>
            <a:ext cx="78867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628650" y="4378038"/>
            <a:ext cx="7886700" cy="1627909"/>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27697034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188C9D78-6F73-4836-A850-494469CB3ECE}" type="datetime4">
              <a:rPr lang="en-US" smtClean="0"/>
              <a:t>August 20, 2019</a:t>
            </a:fld>
            <a:endParaRPr lang="en-US" dirty="0"/>
          </a:p>
        </p:txBody>
      </p:sp>
      <p:sp>
        <p:nvSpPr>
          <p:cNvPr id="5" name="Footer Placeholder 4"/>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pic>
        <p:nvPicPr>
          <p:cNvPr id="6" name="Picture 5">
            <a:extLst>
              <a:ext uri="{FF2B5EF4-FFF2-40B4-BE49-F238E27FC236}">
                <a16:creationId xmlns:a16="http://schemas.microsoft.com/office/drawing/2014/main" id="{BFD440A0-A48F-4350-B958-B6B2DF1DD257}"/>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3545451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EDEF8BC8-2128-4AA1-900B-294F8E567F9D}" type="datetime4">
              <a:rPr lang="en-US" smtClean="0"/>
              <a:t>August 20, 2019</a:t>
            </a:fld>
            <a:endParaRPr lang="en-US"/>
          </a:p>
        </p:txBody>
      </p:sp>
      <p:sp>
        <p:nvSpPr>
          <p:cNvPr id="6" name="Footer Placeholder 5"/>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36E8AD99-3BB7-4CD6-AD44-84E32E490259}"/>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4C2D8028-2B6D-4E69-AF0B-B92C0B9148FB}" type="datetime4">
              <a:rPr lang="en-US" smtClean="0"/>
              <a:t>August 20, 2019</a:t>
            </a:fld>
            <a:endParaRPr lang="en-US"/>
          </a:p>
        </p:txBody>
      </p:sp>
      <p:sp>
        <p:nvSpPr>
          <p:cNvPr id="5" name="Footer Placeholder 4"/>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6" name="Slide Number Placeholder 5"/>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26D3BC52-082B-47C0-A7CC-EEEAC6BC62DF}"/>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50BA06A9-6909-4BF1-9C8F-CE65DF4965FE}" type="datetime4">
              <a:rPr lang="en-US" smtClean="0"/>
              <a:t>August 20, 2019</a:t>
            </a:fld>
            <a:endParaRPr lang="en-US"/>
          </a:p>
        </p:txBody>
      </p:sp>
      <p:sp>
        <p:nvSpPr>
          <p:cNvPr id="6" name="Footer Placeholder 5"/>
          <p:cNvSpPr>
            <a:spLocks noGrp="1"/>
          </p:cNvSpPr>
          <p:nvPr>
            <p:ph type="ftr" sz="quarter" idx="11"/>
          </p:nvPr>
        </p:nvSpPr>
        <p:spPr/>
        <p:txBody>
          <a:body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a:p>
            <a:endParaRPr lang="en-US" dirty="0"/>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pic>
        <p:nvPicPr>
          <p:cNvPr id="8" name="Picture 7">
            <a:extLst>
              <a:ext uri="{FF2B5EF4-FFF2-40B4-BE49-F238E27FC236}">
                <a16:creationId xmlns:a16="http://schemas.microsoft.com/office/drawing/2014/main" id="{FFDF18B2-4E84-4D0F-9F8D-ADD45333384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434975"/>
          </a:xfrm>
          <a:prstGeom prst="rect">
            <a:avLst/>
          </a:prstGeom>
        </p:spPr>
        <p:txBody>
          <a:bodyPr vert="horz" lIns="91440" tIns="45720" rIns="91440" bIns="45720" rtlCol="0" anchor="ctr">
            <a:normAutofit/>
          </a:bodyPr>
          <a:lstStyle/>
          <a:p>
            <a:r>
              <a:rPr lang="en-US"/>
              <a:t>Figure #.#</a:t>
            </a:r>
            <a:endParaRPr lang="en-US" dirty="0"/>
          </a:p>
        </p:txBody>
      </p:sp>
      <p:sp>
        <p:nvSpPr>
          <p:cNvPr id="3" name="Text Placeholder 2"/>
          <p:cNvSpPr>
            <a:spLocks noGrp="1"/>
          </p:cNvSpPr>
          <p:nvPr>
            <p:ph type="body" idx="1"/>
          </p:nvPr>
        </p:nvSpPr>
        <p:spPr>
          <a:xfrm>
            <a:off x="628650" y="990601"/>
            <a:ext cx="78867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28650" y="6356351"/>
            <a:ext cx="78867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pic>
        <p:nvPicPr>
          <p:cNvPr id="7" name="Picture 6">
            <a:extLst>
              <a:ext uri="{FF2B5EF4-FFF2-40B4-BE49-F238E27FC236}">
                <a16:creationId xmlns:a16="http://schemas.microsoft.com/office/drawing/2014/main" id="{1E0205E1-97E7-45EF-800B-D5B01DB6B5E6}"/>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3532247880"/>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16" r:id="rId6"/>
    <p:sldLayoutId id="2147483914" r:id="rId7"/>
    <p:sldLayoutId id="2147483920" r:id="rId8"/>
  </p:sldLayoutIdLst>
  <p:txStyles>
    <p:title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accent5"/>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accent2"/>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accent4"/>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5.xml" /><ns0:Relationship Id="rId2" Type="http://schemas.openxmlformats.org/officeDocument/2006/relationships/notesSlide" Target="../notesSlides/notesSlide1.xml" /><ns0:Relationship Id="rId3" Type="http://schemas.openxmlformats.org/officeDocument/2006/relationships/image" Target="../media/image1.png" /><ns0:Relationship Id="rId4" Type="http://schemas.openxmlformats.org/officeDocument/2006/relationships/image" Target="../media/v3_image3_670bf103e388.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5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54_e57874fe02f9.png" /></ns0: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ns0:Relationships xmlns:ns0="http://schemas.openxmlformats.org/package/2006/relationships"><ns0:Relationship Id="rId1" Type="http://schemas.openxmlformats.org/officeDocument/2006/relationships/vmlDrawing" Target="../drawings/vmlDrawing1.vml" /><ns0:Relationship Id="rId2" Type="http://schemas.openxmlformats.org/officeDocument/2006/relationships/slideLayout" Target="../slideLayouts/slideLayout2.xml" /><ns0:Relationship Id="rId3" Type="http://schemas.openxmlformats.org/officeDocument/2006/relationships/oleObject" Target="../embeddings/oleObject1.bin" /><ns0:Relationship Id="rId4" Type="http://schemas.openxmlformats.org/officeDocument/2006/relationships/image" Target="../media/v3_image7_4d952edacc0a.png" /></ns0: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vmlDrawing" Target="../drawings/vmlDrawing2.vml"/><Relationship Id="rId2" Type="http://schemas.openxmlformats.org/officeDocument/2006/relationships/slideLayout" Target="../slideLayouts/slideLayout2.xml"/><Relationship Id="rId3" Type="http://schemas.openxmlformats.org/officeDocument/2006/relationships/oleObject" Target="../embeddings/oleObject2.bin"/><Relationship Id="rId4" Type="http://schemas.openxmlformats.org/officeDocument/2006/relationships/image" Target="../media/image8.wmf"/></Relationships>
</file>

<file path=ppt/slides/_rels/slide18.xml.rels><?xml version='1.0' encoding='UTF-8' standalone='yes'?>
<Relationships xmlns="http://schemas.openxmlformats.org/package/2006/relationships"><Relationship Id="rId1" Type="http://schemas.openxmlformats.org/officeDocument/2006/relationships/vmlDrawing" Target="../drawings/vmlDrawing3.vml"/><Relationship Id="rId2" Type="http://schemas.openxmlformats.org/officeDocument/2006/relationships/slideLayout" Target="../slideLayouts/slideLayout2.xml"/><Relationship Id="rId3" Type="http://schemas.openxmlformats.org/officeDocument/2006/relationships/oleObject" Target="../embeddings/oleObject3.bin"/><Relationship Id="rId4" Type="http://schemas.openxmlformats.org/officeDocument/2006/relationships/image" Target="../media/image9.w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0.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55_f7b726d4cd27.png" /></ns0: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vmlDrawing" Target="../drawings/vmlDrawing4.vml"/><Relationship Id="rId2" Type="http://schemas.openxmlformats.org/officeDocument/2006/relationships/slideLayout" Target="../slideLayouts/slideLayout2.xml"/><Relationship Id="rId3" Type="http://schemas.openxmlformats.org/officeDocument/2006/relationships/oleObject" Target="../embeddings/oleObject4.bin"/><Relationship Id="rId4" Type="http://schemas.openxmlformats.org/officeDocument/2006/relationships/image" Target="../media/image16.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ns0:Relationships xmlns:ns0="http://schemas.openxmlformats.org/package/2006/relationships"><ns0:Relationship Id="rId1" Type="http://schemas.openxmlformats.org/officeDocument/2006/relationships/vmlDrawing" Target="../drawings/vmlDrawing5.vml" /><ns0:Relationship Id="rId2" Type="http://schemas.openxmlformats.org/officeDocument/2006/relationships/slideLayout" Target="../slideLayouts/slideLayout2.xml" /><ns0:Relationship Id="rId3" Type="http://schemas.openxmlformats.org/officeDocument/2006/relationships/oleObject" Target="../embeddings/oleObject5.bin" /><ns0:Relationship Id="rId4" Type="http://schemas.openxmlformats.org/officeDocument/2006/relationships/image" Target="../media/v3_image17_3f552014d6fa.png" /></ns0: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_rels/slide75.xml.rels><?xml version='1.0' encoding='utf-8'?>
<ns0:Relationships xmlns:ns0="http://schemas.openxmlformats.org/package/2006/relationships"><ns0:Relationship Id="rId1" Type="http://schemas.openxmlformats.org/officeDocument/2006/relationships/vmlDrawing" Target="../drawings/vmlDrawing6.vml" /><ns0:Relationship Id="rId2" Type="http://schemas.openxmlformats.org/officeDocument/2006/relationships/slideLayout" Target="../slideLayouts/slideLayout2.xml" /><ns0:Relationship Id="rId3" Type="http://schemas.openxmlformats.org/officeDocument/2006/relationships/oleObject" Target="../embeddings/oleObject6.bin" /><ns0:Relationship Id="rId4" Type="http://schemas.openxmlformats.org/officeDocument/2006/relationships/image" Target="../media/image19.wmf" /><ns0:Relationship Id="rId6" Type="http://schemas.openxmlformats.org/officeDocument/2006/relationships/image" Target="../media/v3_image56_683acb6bbc05.png" /></ns0:Relationships>
</file>

<file path=ppt/slides/_rels/slide76.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57_0df478872471.png" /></ns0: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ns0:Relationships xmlns:ns0="http://schemas.openxmlformats.org/package/2006/relationships"><ns0:Relationship Id="rId1" Type="http://schemas.openxmlformats.org/officeDocument/2006/relationships/vmlDrawing" Target="../drawings/vmlDrawing7.vml" /><ns0:Relationship Id="rId2" Type="http://schemas.openxmlformats.org/officeDocument/2006/relationships/slideLayout" Target="../slideLayouts/slideLayout2.xml" /><ns0:Relationship Id="rId3" Type="http://schemas.openxmlformats.org/officeDocument/2006/relationships/oleObject" Target="../embeddings/oleObject7.bin" /><ns0:Relationship Id="rId4" Type="http://schemas.openxmlformats.org/officeDocument/2006/relationships/image" Target="../media/image22.wmf" /><ns0:Relationship Id="rId6" Type="http://schemas.openxmlformats.org/officeDocument/2006/relationships/image" Target="../media/v3_image58_4c7db0553544.png" /></ns0:Relationships>
</file>

<file path=ppt/slides/_rels/slide79.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59_dda081ed1949.png" /></ns0: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60_1936c94cf877.png" /></ns0: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61_d5744bae5023.png" /></ns0: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vmlDrawing" Target="../drawings/vmlDrawing8.vml"/><Relationship Id="rId2" Type="http://schemas.openxmlformats.org/officeDocument/2006/relationships/slideLayout" Target="../slideLayouts/slideLayout2.xml"/><Relationship Id="rId3" Type="http://schemas.openxmlformats.org/officeDocument/2006/relationships/oleObject" Target="../embeddings/oleObject8.bin"/><Relationship Id="rId4" Type="http://schemas.openxmlformats.org/officeDocument/2006/relationships/image" Target="../media/image28.wmf"/><Relationship Id="rId5" Type="http://schemas.openxmlformats.org/officeDocument/2006/relationships/oleObject" Target="../embeddings/oleObject9.bin"/><Relationship Id="rId6" Type="http://schemas.openxmlformats.org/officeDocument/2006/relationships/image" Target="../media/image29.wmf"/></Relationships>
</file>

<file path=ppt/slides/_rels/slide90.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62_5d0a44919101.png" /></ns0: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ns0:Relationships xmlns:ns0="http://schemas.openxmlformats.org/package/2006/relationships"><ns0:Relationship Id="rId1" Type="http://schemas.openxmlformats.org/officeDocument/2006/relationships/vmlDrawing" Target="../drawings/vmlDrawing9.vml" /><ns0:Relationship Id="rId2" Type="http://schemas.openxmlformats.org/officeDocument/2006/relationships/slideLayout" Target="../slideLayouts/slideLayout2.xml" /><ns0:Relationship Id="rId3" Type="http://schemas.openxmlformats.org/officeDocument/2006/relationships/oleObject" Target="../embeddings/oleObject10.bin" /><ns0:Relationship Id="rId4" Type="http://schemas.openxmlformats.org/officeDocument/2006/relationships/image" Target="../media/v3_image31_6d7ab348dde4.png" /></ns0: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vmlDrawing" Target="../drawings/vmlDrawing10.vml"/><Relationship Id="rId2" Type="http://schemas.openxmlformats.org/officeDocument/2006/relationships/slideLayout" Target="../slideLayouts/slideLayout2.xml"/><Relationship Id="rId3" Type="http://schemas.openxmlformats.org/officeDocument/2006/relationships/oleObject" Target="../embeddings/oleObject11.bin"/><Relationship Id="rId4" Type="http://schemas.openxmlformats.org/officeDocument/2006/relationships/image" Target="../media/image32.wmf"/></Relationships>
</file>

<file path=ppt/slides/_rels/slide95.xml.rels><?xml version='1.0' encoding='utf-8'?>
<ns0:Relationships xmlns:ns0="http://schemas.openxmlformats.org/package/2006/relationships"><ns0:Relationship Id="rId1" Type="http://schemas.openxmlformats.org/officeDocument/2006/relationships/vmlDrawing" Target="../drawings/vmlDrawing11.vml" /><ns0:Relationship Id="rId2" Type="http://schemas.openxmlformats.org/officeDocument/2006/relationships/slideLayout" Target="../slideLayouts/slideLayout2.xml" /><ns0:Relationship Id="rId3" Type="http://schemas.openxmlformats.org/officeDocument/2006/relationships/oleObject" Target="../embeddings/oleObject12.bin" /><ns0:Relationship Id="rId4" Type="http://schemas.openxmlformats.org/officeDocument/2006/relationships/image" Target="../media/v3_image33_e32cb56a4198.png" /><ns0:Relationship Id="rId5" Type="http://schemas.openxmlformats.org/officeDocument/2006/relationships/oleObject" Target="../embeddings/oleObject13.bin" /><ns0:Relationship Id="rId6" Type="http://schemas.openxmlformats.org/officeDocument/2006/relationships/image" Target="../media/v3_image34_2c4009d24761.png" /></ns0: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e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ns0:Relationships xmlns:ns0="http://schemas.openxmlformats.org/package/2006/relationships"><ns0:Relationship Id="rId1" Type="http://schemas.openxmlformats.org/officeDocument/2006/relationships/vmlDrawing" Target="../drawings/vmlDrawing12.vml" /><ns0:Relationship Id="rId2" Type="http://schemas.openxmlformats.org/officeDocument/2006/relationships/slideLayout" Target="../slideLayouts/slideLayout2.xml" /><ns0:Relationship Id="rId3" Type="http://schemas.openxmlformats.org/officeDocument/2006/relationships/oleObject" Target="../embeddings/oleObject14.bin" /><ns0:Relationship Id="rId4" Type="http://schemas.openxmlformats.org/officeDocument/2006/relationships/image" Target="../media/image37.wmf" /><ns0:Relationship Id="rId6" Type="http://schemas.openxmlformats.org/officeDocument/2006/relationships/image" Target="../media/v3_image63_c9cd85085948.png" /></ns0:Relationships>
</file>

<file path=ppt/slides/_rels/slide104.xml.rels><?xml version='1.0' encoding='utf-8'?>
<ns0:Relationships xmlns:ns0="http://schemas.openxmlformats.org/package/2006/relationships"><ns0:Relationship Id="rId1" Type="http://schemas.openxmlformats.org/officeDocument/2006/relationships/vmlDrawing" Target="../drawings/vmlDrawing13.vml" /><ns0:Relationship Id="rId2" Type="http://schemas.openxmlformats.org/officeDocument/2006/relationships/slideLayout" Target="../slideLayouts/slideLayout2.xml" /><ns0:Relationship Id="rId3" Type="http://schemas.openxmlformats.org/officeDocument/2006/relationships/oleObject" Target="../embeddings/oleObject15.bin" /><ns0:Relationship Id="rId4" Type="http://schemas.openxmlformats.org/officeDocument/2006/relationships/image" Target="../media/v3_image39_d4d1a035f871.png" /></ns0: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0.jpe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ns0:Relationships xmlns:ns0="http://schemas.openxmlformats.org/package/2006/relationships"><ns0:Relationship Id="rId1" Type="http://schemas.openxmlformats.org/officeDocument/2006/relationships/vmlDrawing" Target="../drawings/vmlDrawing14.vml" /><ns0:Relationship Id="rId2" Type="http://schemas.openxmlformats.org/officeDocument/2006/relationships/slideLayout" Target="../slideLayouts/slideLayout2.xml" /><ns0:Relationship Id="rId3" Type="http://schemas.openxmlformats.org/officeDocument/2006/relationships/oleObject" Target="../embeddings/oleObject16.bin" /><ns0:Relationship Id="rId4" Type="http://schemas.openxmlformats.org/officeDocument/2006/relationships/image" Target="../media/image41.wmf" /><ns0:Relationship Id="rId6" Type="http://schemas.openxmlformats.org/officeDocument/2006/relationships/image" Target="../media/v3_image64_3847dfd6b7ad.png" /></ns0:Relationships>
</file>

<file path=ppt/slides/_rels/slide109.xml.rels><?xml version='1.0' encoding='utf-8'?>
<ns0:Relationships xmlns:ns0="http://schemas.openxmlformats.org/package/2006/relationships"><ns0:Relationship Id="rId1" Type="http://schemas.openxmlformats.org/officeDocument/2006/relationships/vmlDrawing" Target="../drawings/vmlDrawing15.vml" /><ns0:Relationship Id="rId2" Type="http://schemas.openxmlformats.org/officeDocument/2006/relationships/slideLayout" Target="../slideLayouts/slideLayout2.xml" /><ns0:Relationship Id="rId3" Type="http://schemas.openxmlformats.org/officeDocument/2006/relationships/oleObject" Target="../embeddings/oleObject17.bin" /><ns0:Relationship Id="rId4" Type="http://schemas.openxmlformats.org/officeDocument/2006/relationships/image" Target="../media/v3_image43_63bc254f370d.png" /></ns0: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65_903502872e2e.png" /></ns0:Relationships>
</file>

<file path=ppt/slides/_rels/slide113.xml.rels><?xml version='1.0' encoding='UTF-8' standalone='yes'?>
<Relationships xmlns="http://schemas.openxmlformats.org/package/2006/relationships"><Relationship Id="rId1" Type="http://schemas.openxmlformats.org/officeDocument/2006/relationships/vmlDrawing" Target="../drawings/vmlDrawing16.vml"/><Relationship Id="rId2" Type="http://schemas.openxmlformats.org/officeDocument/2006/relationships/slideLayout" Target="../slideLayouts/slideLayout2.xml"/><Relationship Id="rId3" Type="http://schemas.openxmlformats.org/officeDocument/2006/relationships/oleObject" Target="../embeddings/oleObject18.bin"/><Relationship Id="rId4" Type="http://schemas.openxmlformats.org/officeDocument/2006/relationships/image" Target="../media/image45.wmf"/></Relationships>
</file>

<file path=ppt/slides/_rels/slide114.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66_30245a5b0ee8.png" /></ns0:Relationships>
</file>

<file path=ppt/slides/_rels/slide115.xml.rels><?xml version='1.0' encoding='UTF-8' standalone='yes'?>
<Relationships xmlns="http://schemas.openxmlformats.org/package/2006/relationships"><Relationship Id="rId1" Type="http://schemas.openxmlformats.org/officeDocument/2006/relationships/vmlDrawing" Target="../drawings/vmlDrawing17.vml"/><Relationship Id="rId2" Type="http://schemas.openxmlformats.org/officeDocument/2006/relationships/slideLayout" Target="../slideLayouts/slideLayout2.xml"/><Relationship Id="rId3" Type="http://schemas.openxmlformats.org/officeDocument/2006/relationships/oleObject" Target="../embeddings/oleObject19.bin"/><Relationship Id="rId4" Type="http://schemas.openxmlformats.org/officeDocument/2006/relationships/image" Target="../media/image47.wmf"/><Relationship Id="rId5" Type="http://schemas.openxmlformats.org/officeDocument/2006/relationships/oleObject" Target="../embeddings/oleObject20.bin"/><Relationship Id="rId6" Type="http://schemas.openxmlformats.org/officeDocument/2006/relationships/image" Target="../media/image48.wmf"/></Relationships>
</file>

<file path=ppt/slides/_rels/slide116.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67_221bdcd2c1f3.png" /></ns0:Relationships>
</file>

<file path=ppt/slides/_rels/slide117.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68_e229b4e04376.png" /></ns0: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jp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jpe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hapter Title"/>
          <p:cNvSpPr txBox="1">
            <a:spLocks/>
          </p:cNvSpPr>
          <p:nvPr/>
        </p:nvSpPr>
        <p:spPr>
          <a:xfrm>
            <a:off x="0" y="1602477"/>
            <a:ext cx="9144000" cy="709154"/>
          </a:xfrm>
          <a:prstGeom prst="rect">
            <a:avLst/>
          </a:prstGeom>
        </p:spPr>
        <p:txBody>
          <a:bodyPr wrap="square">
            <a:normAutofit/>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spcBef>
                <a:spcPts val="0"/>
              </a:spcBef>
              <a:spcAft>
                <a:spcPts val="0"/>
              </a:spcAft>
            </a:pPr>
            <a:r>
              <a:rPr sz="3000"/>
              <a:t>Kafli 4 Stoíkíómetría efnahvarfa</a:t>
            </a:r>
          </a:p>
        </p:txBody>
      </p:sp>
      <p:sp>
        <p:nvSpPr>
          <p:cNvPr id="2" name="Title">
            <a:extLst>
              <a:ext uri="{FF2B5EF4-FFF2-40B4-BE49-F238E27FC236}">
                <a16:creationId xmlns:a16="http://schemas.microsoft.com/office/drawing/2014/main" id="{8D87A6D2-52E4-4725-A99C-8574BB6B565D}"/>
              </a:ext>
            </a:extLst>
          </p:cNvPr>
          <p:cNvSpPr>
            <a:spLocks noGrp="1"/>
          </p:cNvSpPr>
          <p:nvPr>
            <p:ph type="title" idx="4294967295"/>
          </p:nvPr>
        </p:nvSpPr>
        <p:spPr>
          <a:xfrm>
            <a:off x="0" y="938213"/>
            <a:ext cx="9144000" cy="493712"/>
          </a:xfrm>
        </p:spPr>
        <p:txBody>
          <a:bodyPr>
            <a:noAutofit/>
          </a:bodyPr>
          <a:lstStyle/>
          <a:p/>
        </p:txBody>
      </p:sp>
      <p:pic>
        <p:nvPicPr>
          <p:cNvPr id="9" name="Picture 8">
            <a:extLst>
              <a:ext uri="{FF2B5EF4-FFF2-40B4-BE49-F238E27FC236}">
                <a16:creationId xmlns:a16="http://schemas.microsoft.com/office/drawing/2014/main" id="{39AAFA4E-E62B-4DAF-B451-F030A2969CB2}"/>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7017183" y="365986"/>
            <a:ext cx="1829055" cy="447737"/>
          </a:xfrm>
          <a:prstGeom prst="rect">
            <a:avLst/>
          </a:prstGeom>
        </p:spPr>
      </p:pic>
      <p:pic>
        <p:nvPicPr>
          <p:cNvPr id="6"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407965" y="2504061"/>
            <a:ext cx="2320268" cy="3002699"/>
          </a:xfrm>
          <a:prstGeom prst="rect">
            <a:avLst/>
          </a:prstGeom>
          <a:noFill/>
          <a:extLst>
            <a:ext uri="{909E8E84-426E-40DD-AFC4-6F175D3DCCD1}">
              <a14:hiddenFill xmlns:a14="http://schemas.microsoft.com/office/drawing/2010/main">
                <a:solidFill>
                  <a:srgbClr val="FFFFFF"/>
                </a:solidFill>
              </a14:hiddenFill>
            </a:ext>
          </a:extLst>
        </p:spPr>
      </p:pic>
      <p:sp>
        <p:nvSpPr>
          <p:cNvPr id="16" name="codex-title-cleanup-cover"/>
          <p:cNvSpPr/>
          <p:nvPr/>
        </p:nvSpPr>
        <p:spPr>
          <a:xfrm>
            <a:off x="0" y="250000"/>
            <a:ext cx="9144000" cy="2200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codex-title-cleanup-brand"/>
          <p:cNvSpPr txBox="1"/>
          <p:nvPr/>
        </p:nvSpPr>
        <p:spPr>
          <a:xfrm>
            <a:off x="600000" y="650000"/>
            <a:ext cx="7944000" cy="360000"/>
          </a:xfrm>
          <a:prstGeom prst="rect">
            <a:avLst/>
          </a:prstGeom>
          <a:noFill/>
        </p:spPr>
        <p:txBody>
          <a:bodyPr wrap="none">
            <a:spAutoFit/>
          </a:bodyPr>
          <a:lstStyle/>
          <a:p>
            <a:pPr algn="ctr"/>
            <a:r>
              <a:rPr sz="3000">
                <a:solidFill>
                  <a:srgbClr val="63AC4F"/>
                </a:solidFill>
                <a:latin typeface="Arial"/>
              </a:rPr>
              <a:t>Efnafræði 2e</a:t>
            </a:r>
          </a:p>
        </p:txBody>
      </p:sp>
      <p:sp>
        <p:nvSpPr>
          <p:cNvPr id="18" name="codex-title-cleanup-text"/>
          <p:cNvSpPr txBox="1"/>
          <p:nvPr/>
        </p:nvSpPr>
        <p:spPr>
          <a:xfrm>
            <a:off x="600000" y="1120000"/>
            <a:ext cx="7944000" cy="650000"/>
          </a:xfrm>
          <a:prstGeom prst="rect">
            <a:avLst/>
          </a:prstGeom>
          <a:noFill/>
        </p:spPr>
        <p:txBody>
          <a:bodyPr wrap="none">
            <a:spAutoFit/>
          </a:bodyPr>
          <a:lstStyle/>
          <a:p>
            <a:pPr algn="ctr"/>
            <a:r>
              <a:rPr sz="3000">
                <a:solidFill>
                  <a:srgbClr val="63AC4F"/>
                </a:solidFill>
                <a:latin typeface="Arial"/>
              </a:rPr>
              <a:t>Kafli 4 Stoíkíómetría efnahvarfa</a:t>
            </a:r>
          </a:p>
        </p:txBody>
      </p:sp>
      <p:sp>
        <p:nvSpPr>
          <p:cNvPr id="1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Yfirlit kafla</a:t>
            </a:r>
          </a:p>
        </p:txBody>
      </p:sp>
      <p:sp>
        <p:nvSpPr>
          <p:cNvPr id="3" name="Content Placeholder 2"/>
          <p:cNvSpPr>
            <a:spLocks noGrp="1"/>
          </p:cNvSpPr>
          <p:nvPr>
            <p:ph idx="1"/>
          </p:nvPr>
        </p:nvSpPr>
        <p:spPr/>
        <p:txBody>
          <a:bodyPr/>
          <a:lstStyle/>
          <a:p>
            <a:r>
              <a:rPr lang="en-US" dirty="0"/>
              <a:t>4.1 Ritun og stilling efnajafna</a:t>
            </a:r>
          </a:p>
          <a:p>
            <a:r>
              <a:rPr lang="en-US" dirty="0"/>
              <a:t>4.2 Flokkun efnahvarfa</a:t>
            </a:r>
          </a:p>
          <a:p>
            <a:r>
              <a:rPr lang="en-US" dirty="0"/>
              <a:t>4.3 Stoíkíómetría efnahvarfa</a:t>
            </a:r>
          </a:p>
          <a:p>
            <a:r>
              <a:rPr lang="en-US" dirty="0"/>
              <a:t>4.4 Heimtur efnahvarfa</a:t>
            </a:r>
          </a:p>
          <a:p>
            <a:r>
              <a:rPr lang="en-US" dirty="0"/>
              <a:t>4.5 Megindleg efnagreining</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40683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4.1</a:t>
            </a:r>
          </a:p>
        </p:txBody>
      </p:sp>
      <p:pic>
        <p:nvPicPr>
          <p:cNvPr id="2" name="Figure" descr="An image is shown of a rocket that appears to have just passed through a layer of clouds as it travels skyward. A bright white light is seen in the upper right corner of the image. To the lower left appears the layer of clouds and the bottom of the rocket with fire projecting from the fuel cones at its base."/>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1033462" y="1105694"/>
            <a:ext cx="7077075" cy="3495675"/>
          </a:xfrm>
        </p:spPr>
      </p:pic>
      <p:sp>
        <p:nvSpPr>
          <p:cNvPr id="7" name="Figure Legend"/>
          <p:cNvSpPr>
            <a:spLocks noGrp="1"/>
          </p:cNvSpPr>
          <p:nvPr>
            <p:ph idx="13"/>
          </p:nvPr>
        </p:nvSpPr>
        <p:spPr/>
        <p:txBody>
          <a:bodyPr wrap="square">
            <a:normAutofit/>
          </a:bodyPr>
          <a:lstStyle/>
          <a:p>
            <a:pPr>
              <a:spcBef>
                <a:spcPts val="0"/>
              </a:spcBef>
              <a:spcAft>
                <a:spcPts val="0"/>
              </a:spcAft>
            </a:pPr>
            <a:r>
              <a:rPr lang="en-US" sz="1500" dirty="0"/>
              <a:t>Mörg nútímaeldsneyti fyrir eldflaugar eru fastar efnablöndur þar sem efnum er blandað saman í nákvæmlega mældum hlutföllum og kveikt í þeim til að koma af stað efnahvarfi sem myndar knýikraft. (mynd: aðlagað eftir efni frá NASA)</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39996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Markmið námsins</a:t>
            </a:r>
          </a:p>
        </p:txBody>
      </p:sp>
      <p:sp>
        <p:nvSpPr>
          <p:cNvPr id="3" name="Content Placeholder 2"/>
          <p:cNvSpPr>
            <a:spLocks noGrp="1"/>
          </p:cNvSpPr>
          <p:nvPr>
            <p:ph idx="1"/>
          </p:nvPr>
        </p:nvSpPr>
        <p:spPr/>
        <p:txBody>
          <a:bodyPr/>
          <a:lstStyle/>
          <a:p>
            <a:r>
              <a:rPr lang="en-US" dirty="0"/>
              <a:t>4.1 Ritun og stilling efnajafna</a:t>
            </a:r>
          </a:p>
          <a:p>
            <a:pPr lvl="1"/>
            <a:r>
              <a:rPr lang="en-US" dirty="0"/>
              <a:t>Leiða út efnajöfnur út frá textalýsingum á efnahvörfum.</a:t>
            </a:r>
          </a:p>
          <a:p>
            <a:pPr lvl="1"/>
            <a:r>
              <a:rPr lang="en-US" dirty="0"/>
              <a:t>Rita og stilla efnajöfnur sem sameindajöfnur, heildarjónajöfnur og nettó-jónajöfnur.</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72471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Ritun og stilling efnajafna</a:t>
            </a:r>
          </a:p>
        </p:txBody>
      </p:sp>
      <p:sp>
        <p:nvSpPr>
          <p:cNvPr id="3" name="Content Placeholder 2"/>
          <p:cNvSpPr>
            <a:spLocks noGrp="1"/>
          </p:cNvSpPr>
          <p:nvPr>
            <p:ph idx="1"/>
          </p:nvPr>
        </p:nvSpPr>
        <p:spPr/>
        <p:txBody>
          <a:bodyPr/>
          <a:lstStyle/>
          <a:p>
            <a:r>
              <a:rPr lang="en-US" dirty="0"/>
              <a:t>Í fyrri köflum var kynnt hvernig efnatákn eru notuð til að tákna einstök atóm, sameindir og efnasambönd. </a:t>
            </a:r>
          </a:p>
          <a:p>
            <a:endParaRPr lang="en-US" dirty="0"/>
          </a:p>
          <a:p>
            <a:r>
              <a:rPr lang="en-US" dirty="0"/>
              <a:t/>
            </a:r>
            <a:r>
              <a:rPr lang="en-US" b="1" dirty="0"/>
              <a:t>stillt efnajafna </a:t>
            </a:r>
            <a:r>
              <a:rPr lang="en-US" dirty="0"/>
              <a:t>notar táknmál til að sýna bæði </a:t>
            </a:r>
            <a:r>
              <a:rPr lang="en-US" i="1" dirty="0"/>
              <a:t>hvaða efni taka þátt og innbyrðis magn þeirra </a:t>
            </a:r>
            <a:r>
              <a:rPr lang="en-US" dirty="0"/>
              <a:t>sem ganga í gegnum efnafræðilega (eða eðlisfræðilega) breytingu.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68876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4.2</a:t>
            </a:r>
          </a:p>
        </p:txBody>
      </p:sp>
      <p:pic>
        <p:nvPicPr>
          <p:cNvPr id="2" name="Figure" descr="This figure shows a balanced chemical equation followed below by a representation of the equation using space-filling models. The equation reads C H subscript 4 plus 2 O subscript 2 arrow C O subscript 2 plus 2 H subscript 2 O. Under the C H subscript 4, the molecule is shown with a central black sphere, representing a C atom, to which 4 smaller white spheres, representing H atoms, are distributed evenly around. All four H atoms are bonded to the central black C atom. This is followed by a plus sign. Under the 2 O subscript 2, two molecules are shown. The molecules are each composed of two red spheres bonded together. The red spheres represent O atoms. To the right of an arrow and under the C O subscript 2, appears a single molecule with a black central sphere with two red spheres bonded to the left and right. Following a plus sign and under the 2 H subscript 2 O, are two molecules, each with a central red sphere and two smaller white spheres attached to the lower right and lower left sides of the central red sphere. Note that in space filling models of molecules, spheres appear slightly compressed in regions where there is a bond between two atoms."/>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728662" y="1105694"/>
            <a:ext cx="7686675" cy="3495675"/>
          </a:xfrm>
        </p:spPr>
      </p:pic>
      <p:sp>
        <p:nvSpPr>
          <p:cNvPr id="7" name="Figure Legend"/>
          <p:cNvSpPr>
            <a:spLocks noGrp="1"/>
          </p:cNvSpPr>
          <p:nvPr>
            <p:ph idx="13"/>
          </p:nvPr>
        </p:nvSpPr>
        <p:spPr/>
        <p:txBody>
          <a:bodyPr>
            <a:normAutofit/>
          </a:bodyPr>
          <a:lstStyle/>
          <a:p>
            <a:r>
              <a:rPr lang="en-US" sz="1600" dirty="0"/>
              <a:t>Hvarf metans og súrefnis sem myndar koltvíoxíð og vatn (sýnt neðst) má tákna með efnajöfnu sem notar formúlur (efst).</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88250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Ritun efnajafna</a:t>
            </a:r>
          </a:p>
        </p:txBody>
      </p:sp>
      <p:sp>
        <p:nvSpPr>
          <p:cNvPr id="3" name="Content Placeholder 2"/>
          <p:cNvSpPr>
            <a:spLocks noGrp="1"/>
          </p:cNvSpPr>
          <p:nvPr>
            <p:ph idx="1"/>
          </p:nvPr>
        </p:nvSpPr>
        <p:spPr>
          <a:xfrm>
            <a:off x="628650" y="955965"/>
            <a:ext cx="7886700" cy="5223162"/>
          </a:xfrm>
        </p:spPr>
        <p:txBody>
          <a:bodyPr>
            <a:normAutofit/>
          </a:bodyPr>
          <a:lstStyle/>
          <a:p>
            <a:r>
              <a:rPr lang="en-US" dirty="0"/>
              <a:t>Þetta dæmi sýnir grundvallaratriði allra efnajafna: </a:t>
            </a:r>
          </a:p>
          <a:p>
            <a:endParaRPr lang="en-US" dirty="0"/>
          </a:p>
          <a:p>
            <a:pPr marL="457200" indent="-457200">
              <a:buFont typeface="+mj-lt"/>
              <a:buAutoNum type="arabicParenR"/>
            </a:pPr>
            <a:r>
              <a:rPr lang="en-US" dirty="0"/>
              <a:t>Efnin sem ganga í gegnum hvarf kallast </a:t>
            </a:r>
            <a:r>
              <a:rPr lang="en-US" b="1" dirty="0"/>
              <a:t>hvarfefni</a:t>
            </a:r>
            <a:r>
              <a:rPr lang="en-US" dirty="0"/>
              <a:t>, og formúlur þeirra eru settar vinstra megin í jöfnunni. </a:t>
            </a:r>
          </a:p>
          <a:p>
            <a:pPr marL="457200" indent="-457200">
              <a:buFont typeface="+mj-lt"/>
              <a:buAutoNum type="arabicParenR"/>
            </a:pPr>
            <a:r>
              <a:rPr lang="en-US" dirty="0"/>
              <a:t>Efnin sem myndast við hvarfið kallast </a:t>
            </a:r>
            <a:r>
              <a:rPr lang="en-US" b="1" dirty="0"/>
              <a:t>myndefni</a:t>
            </a:r>
            <a:r>
              <a:rPr lang="en-US" dirty="0"/>
              <a:t>, og formúlur þeirra eru settar hægra megin í jöfnunni.</a:t>
            </a:r>
          </a:p>
          <a:p>
            <a:pPr marL="457200" indent="-457200">
              <a:buFont typeface="+mj-lt"/>
              <a:buAutoNum type="arabicParenR"/>
            </a:pPr>
            <a:r>
              <a:rPr lang="en-US" i="1" dirty="0"/>
              <a:t>Plúsmerki </a:t>
            </a:r>
            <a:r>
              <a:rPr lang="en-US" dirty="0"/>
              <a:t>(+) aðgreina einstakar formúlur hvarfefna og myndefna, og </a:t>
            </a:r>
            <a:r>
              <a:rPr lang="en-US" i="1" dirty="0"/>
              <a:t>ör </a:t>
            </a:r>
            <a:r>
              <a:rPr lang="en-US" dirty="0"/>
              <a:t>(⟶) aðgreinir hvarfefna- og myndefnahlið jöfnunnar, þ.e. vinstri og hægri hlið hennar. </a:t>
            </a:r>
          </a:p>
          <a:p>
            <a:pPr marL="457200" indent="-457200">
              <a:buFont typeface="+mj-lt"/>
              <a:buAutoNum type="arabicParenR"/>
            </a:pPr>
            <a:r>
              <a:rPr lang="en-US" dirty="0"/>
              <a:t>Innbyrðis fjöldi hvarfefna- og myndefnaagna er sýndur með </a:t>
            </a:r>
            <a:r>
              <a:rPr lang="en-US" b="1" dirty="0"/>
              <a:t>stuðlum</a:t>
            </a:r>
            <a:r>
              <a:rPr lang="en-US" dirty="0"/>
              <a:t> (tölum sem eru settar beint vinstra megin við hverja formúlu). Stuðlinum 1 er yfirleitt sleppt. </a:t>
            </a:r>
          </a:p>
          <a:p>
            <a:pPr marL="457200" indent="-457200">
              <a:buFont typeface="+mj-lt"/>
              <a:buAutoNum type="arabicParenR"/>
            </a:pPr>
            <a:endParaRPr lang="en-US" dirty="0"/>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00940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Stuðlar</a:t>
            </a:r>
          </a:p>
        </p:txBody>
      </p:sp>
      <p:sp>
        <p:nvSpPr>
          <p:cNvPr id="3" name="Content Placeholder 2"/>
          <p:cNvSpPr>
            <a:spLocks noGrp="1"/>
          </p:cNvSpPr>
          <p:nvPr>
            <p:ph idx="1"/>
          </p:nvPr>
        </p:nvSpPr>
        <p:spPr>
          <a:xfrm>
            <a:off x="628650" y="955965"/>
            <a:ext cx="7886700" cy="5010726"/>
          </a:xfrm>
        </p:spPr>
        <p:txBody>
          <a:bodyPr/>
          <a:lstStyle/>
          <a:p>
            <a:r>
              <a:rPr lang="en-US" dirty="0"/>
              <a:t>Venja er að nota minnstu mögulegu heiltölustuðla í efnajöfnu.</a:t>
            </a:r>
          </a:p>
          <a:p>
            <a:endParaRPr lang="en-US" dirty="0"/>
          </a:p>
          <a:p>
            <a:r>
              <a:rPr lang="en-US" dirty="0"/>
              <a:t>Þessir stuðlar tákna innbyrðis fjölda hvarfefna og myndefna og því má réttilega túlka þá sem hlutföll. </a:t>
            </a:r>
          </a:p>
          <a:p>
            <a:endParaRPr lang="en-US" dirty="0"/>
          </a:p>
          <a:p>
            <a:r>
              <a:rPr lang="en-US" dirty="0"/>
              <a:t>Fyrra dæmi: Metan og súrefni hvarfast og mynda koltvíoxíð og vatn í hlutfallinu 1:2:1:2.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05351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4.3</a:t>
            </a:r>
          </a:p>
        </p:txBody>
      </p:sp>
      <p:pic>
        <p:nvPicPr>
          <p:cNvPr id="2" name="Figure" descr="This image has a left side, labeled, “Mixture before reaction” separated by a vertical dashed line from right side labeled, “Mixture after reaction.” On the left side of the figure, two types of molecules are illustrated with space-filling models. Six of the molecules have only two red spheres bonded together. Three of the molecules have four small white spheres evenly distributed about and bonded to a central, larger black sphere. On the right side of the dashed vertical line, two types of molecules which are different from those on the left side are shown. Six of the molecules have a central red sphere to which smaller white spheres are bonded. The white spheres are not opposite each other on the red atoms, giving the molecule a bent shape or appearance. The second molecule type has a central black sphere to which two red spheres are attached on opposite sides, resulting in a linear shape or appearance. Note that in space filling models of molecules, spheres appear slightly compressed in regions where there is a bond between two atoms. On each side of the dashed line, twelve red, three black, and twelve white spheres are present."/>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325425"/>
            <a:ext cx="7886700" cy="3056212"/>
          </a:xfrm>
        </p:spPr>
      </p:pic>
      <p:sp>
        <p:nvSpPr>
          <p:cNvPr id="7" name="Figure Legend"/>
          <p:cNvSpPr>
            <a:spLocks noGrp="1"/>
          </p:cNvSpPr>
          <p:nvPr>
            <p:ph idx="13"/>
          </p:nvPr>
        </p:nvSpPr>
        <p:spPr/>
        <p:txBody>
          <a:bodyPr>
            <a:normAutofit/>
          </a:bodyPr>
          <a:lstStyle/>
          <a:p>
            <a:r>
              <a:rPr lang="en-US" sz="1600" dirty="0"/>
              <a:t>Óháð raunfjölda sameinda sem taka þátt eru hlutföllin milli fjölda sameinda þau sömu og gefin eru í efnajöfnunni.</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69957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Stilling efnajafna</a:t>
            </a:r>
          </a:p>
        </p:txBody>
      </p:sp>
      <p:sp>
        <p:nvSpPr>
          <p:cNvPr id="3" name="Content Placeholder 2"/>
          <p:cNvSpPr>
            <a:spLocks noGrp="1"/>
          </p:cNvSpPr>
          <p:nvPr>
            <p:ph idx="1"/>
          </p:nvPr>
        </p:nvSpPr>
        <p:spPr/>
        <p:txBody>
          <a:bodyPr/>
          <a:lstStyle/>
          <a:p>
            <a:r>
              <a:rPr lang="en-US" dirty="0"/>
              <a:t>Efnajafnan sem lýst var hér á undan er </a:t>
            </a:r>
            <a:r>
              <a:rPr lang="en-US" b="1" dirty="0"/>
              <a:t>stillt</a:t>
            </a:r>
            <a:r>
              <a:rPr lang="en-US" dirty="0"/>
              <a:t>.</a:t>
            </a:r>
          </a:p>
          <a:p>
            <a:pPr lvl="1"/>
            <a:r>
              <a:rPr lang="en-US" dirty="0"/>
              <a:t>Jafn margir atómar af hverju frumefni eru sýndir hvarfefnamegin og myndefnamegin. </a:t>
            </a:r>
          </a:p>
          <a:p>
            <a:endParaRPr lang="en-US" dirty="0"/>
          </a:p>
          <a:p>
            <a:r>
              <a:rPr lang="en-US" dirty="0"/>
              <a:t>Fjöldi atóma tiltekins frumefnis er reiknaður með því að margfalda stuðul hverrar formúlu sem inniheldur frumefnið með vísi frumefnisins í formúlunni.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03932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Stilling efnajafna</a:t>
            </a:r>
          </a:p>
        </p:txBody>
      </p:sp>
      <p:sp>
        <p:nvSpPr>
          <p:cNvPr id="3" name="Content Placeholder 2"/>
          <p:cNvSpPr>
            <a:spLocks noGrp="1"/>
          </p:cNvSpPr>
          <p:nvPr>
            <p:ph idx="1"/>
          </p:nvPr>
        </p:nvSpPr>
        <p:spPr/>
        <p:txBody>
          <a:bodyPr/>
          <a:lstStyle/>
          <a:p>
            <a:r>
              <a:rPr lang="en-US" dirty="0"/>
              <a:t>Ef frumefni kemur fyrir í fleiri en einni formúlu á sömu hlið jöfnunnar þarf að reikna fjölda atóma í hverri formúlu og leggja hann síðan saman. </a:t>
            </a:r>
          </a:p>
          <a:p>
            <a:endParaRPr lang="en-US" dirty="0"/>
          </a:p>
          <a:p>
            <a:r>
              <a:rPr lang="en-US" dirty="0"/>
              <a:t>Til dæmis innihalda bæði myndefnin í dæmihvarfinu, CO</a:t>
            </a:r>
            <a:r>
              <a:rPr lang="en-US" baseline="-25000" dirty="0"/>
              <a:t>2</a:t>
            </a:r>
            <a:r>
              <a:rPr lang="en-US" dirty="0"/>
              <a:t> og H</a:t>
            </a:r>
            <a:r>
              <a:rPr lang="en-US" baseline="-25000" dirty="0"/>
              <a:t>2</a:t>
            </a:r>
            <a:r>
              <a:rPr lang="en-US" dirty="0"/>
              <a:t>O, frumefnið súrefni.</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228047216"/>
              </p:ext>
            </p:extLst>
          </p:nvPr>
        </p:nvGraphicFramePr>
        <p:xfrm>
          <a:off x="415636" y="3536221"/>
          <a:ext cx="8294832" cy="1394553"/>
        </p:xfrm>
        <a:graphic>
          <a:graphicData uri="http://schemas.openxmlformats.org/presentationml/2006/ole">
            <mc:AlternateContent xmlns:mc="http://schemas.openxmlformats.org/markup-compatibility/2006">
              <mc:Choice xmlns:v="urn:schemas-microsoft-com:vml" Requires="v">
                <p:oleObj spid="_x0000_s1115" name="Equation" r:id="rId3" imgW="5346360" imgH="888840" progId="Equation.DSMT4">
                  <p:embed/>
                </p:oleObj>
              </mc:Choice>
              <mc:Fallback>
                <p:oleObj name="Equation" r:id="rId3" imgW="5346360" imgH="888840" progId="Equation.DSMT4">
                  <p:embed/>
                  <p:pic>
                    <p:nvPicPr>
                      <p:cNvPr id="0" name="Object 4"/>
                      <p:cNvPicPr>
                        <a:picLocks noChangeAspect="1" noChangeArrowheads="1"/>
                      </p:cNvPicPr>
                      <p:nvPr/>
                    </p:nvPicPr>
                    <p:blipFill>
                      <a:blip r:embed="rId4"/>
                      <a:srcRect/>
                      <a:stretch>
                        <a:fillRect/>
                      </a:stretch>
                    </p:blipFill>
                    <p:spPr bwMode="auto">
                      <a:xfrm>
                        <a:off x="415636" y="3536221"/>
                        <a:ext cx="8294832" cy="1394553"/>
                      </a:xfrm>
                      <a:prstGeom prst="rect">
                        <a:avLst/>
                      </a:prstGeom>
                      <a:noFill/>
                      <a:ln>
                        <a:noFill/>
                      </a:ln>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42915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Stilling efnajafna</a:t>
            </a:r>
          </a:p>
        </p:txBody>
      </p:sp>
      <p:sp>
        <p:nvSpPr>
          <p:cNvPr id="3" name="Content Placeholder 2"/>
          <p:cNvSpPr>
            <a:spLocks noGrp="1"/>
          </p:cNvSpPr>
          <p:nvPr>
            <p:ph idx="1"/>
          </p:nvPr>
        </p:nvSpPr>
        <p:spPr/>
        <p:txBody>
          <a:bodyPr/>
          <a:lstStyle/>
          <a:p>
            <a:r>
              <a:rPr lang="en-US" dirty="0"/>
              <a:t>Staðfesta má að jafnan fyrir hvarf metans og súrefnis, sem myndar koltvíoxíð og vatn, sé stillt eins og sýnt er hér:</a:t>
            </a:r>
          </a:p>
          <a:p>
            <a:pPr marL="0" indent="0" algn="ctr">
              <a:buNone/>
            </a:pPr>
            <a:endParaRPr lang="en-US" dirty="0"/>
          </a:p>
          <a:p>
            <a:pPr marL="0" indent="0" algn="ctr">
              <a:buNone/>
            </a:pPr>
            <a:r>
              <a:rPr lang="en-US" dirty="0"/>
              <a:t>CH</a:t>
            </a:r>
            <a:r>
              <a:rPr lang="en-US" baseline="-25000" dirty="0"/>
              <a:t>4</a:t>
            </a:r>
            <a:r>
              <a:rPr lang="en-US" dirty="0"/>
              <a:t> + 2O</a:t>
            </a:r>
            <a:r>
              <a:rPr lang="en-US" baseline="-25000" dirty="0"/>
              <a:t>2</a:t>
            </a:r>
            <a:r>
              <a:rPr lang="en-US" dirty="0"/>
              <a:t> ⟶ CO</a:t>
            </a:r>
            <a:r>
              <a:rPr lang="en-US" baseline="-25000" dirty="0"/>
              <a:t>2</a:t>
            </a:r>
            <a:r>
              <a:rPr lang="en-US" dirty="0"/>
              <a:t> + 2H</a:t>
            </a:r>
            <a:r>
              <a:rPr lang="en-US" baseline="-25000" dirty="0"/>
              <a:t>2</a:t>
            </a:r>
            <a:r>
              <a:rPr lang="en-US" dirty="0"/>
              <a:t>O</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446580073"/>
              </p:ext>
            </p:extLst>
          </p:nvPr>
        </p:nvGraphicFramePr>
        <p:xfrm>
          <a:off x="1256146" y="2800464"/>
          <a:ext cx="6400800" cy="1989976"/>
        </p:xfrm>
        <a:graphic>
          <a:graphicData uri="http://schemas.openxmlformats.org/drawingml/2006/table">
            <a:tbl>
              <a:tblPr firstRow="1" bandRow="1">
                <a:tableStyleId>{5940675A-B579-460E-94D1-54222C63F5DA}</a:tableStyleId>
              </a:tblPr>
              <a:tblGrid>
                <a:gridCol w="1600200">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600200">
                  <a:extLst>
                    <a:ext uri="{9D8B030D-6E8A-4147-A177-3AD203B41FA5}">
                      <a16:colId xmlns:a16="http://schemas.microsoft.com/office/drawing/2014/main" val="20003"/>
                    </a:ext>
                  </a:extLst>
                </a:gridCol>
              </a:tblGrid>
              <a:tr h="450000">
                <a:tc>
                  <a:txBody>
                    <a:bodyPr/>
                    <a:lstStyle/>
                    <a:p>
                      <a:pPr algn="ctr"/>
                      <a:r>
                        <a:rPr lang="en-US" sz="1400" b="1" dirty="0"/>
                        <a:t>Frumefni</a:t>
                      </a:r>
                    </a:p>
                  </a:txBody>
                  <a:tcPr/>
                </a:tc>
                <a:tc>
                  <a:txBody>
                    <a:bodyPr/>
                    <a:lstStyle/>
                    <a:p>
                      <a:pPr algn="ctr"/>
                      <a:r>
                        <a:rPr lang="en-US" sz="1400" b="1" dirty="0"/>
                        <a:t>Hvarfefni</a:t>
                      </a:r>
                    </a:p>
                  </a:txBody>
                  <a:tcPr/>
                </a:tc>
                <a:tc>
                  <a:txBody>
                    <a:bodyPr/>
                    <a:lstStyle/>
                    <a:p>
                      <a:pPr algn="ctr"/>
                      <a:r>
                        <a:rPr lang="en-US" sz="1400" b="1" dirty="0"/>
                        <a:t>Myndefni</a:t>
                      </a:r>
                    </a:p>
                  </a:txBody>
                  <a:tcPr/>
                </a:tc>
                <a:tc>
                  <a:txBody>
                    <a:bodyPr/>
                    <a:lstStyle/>
                    <a:p>
                      <a:pPr algn="ctr"/>
                      <a:r>
                        <a:rPr lang="en-US" sz="1400" b="1" dirty="0"/>
                        <a:t>Stillt?</a:t>
                      </a:r>
                    </a:p>
                  </a:txBody>
                  <a:tcPr/>
                </a:tc>
                <a:extLst>
                  <a:ext uri="{0D108BD9-81ED-4DB2-BD59-A6C34878D82A}">
                    <a16:rowId xmlns:a16="http://schemas.microsoft.com/office/drawing/2014/main" val="10000"/>
                  </a:ext>
                </a:extLst>
              </a:tr>
              <a:tr h="450000">
                <a:tc>
                  <a:txBody>
                    <a:bodyPr/>
                    <a:lstStyle/>
                    <a:p>
                      <a:pPr algn="ctr"/>
                      <a:r>
                        <a:rPr lang="en-US" sz="1400" dirty="0"/>
                        <a:t>C</a:t>
                      </a:r>
                    </a:p>
                  </a:txBody>
                  <a:tcPr/>
                </a:tc>
                <a:tc>
                  <a:txBody>
                    <a:bodyPr/>
                    <a:lstStyle/>
                    <a:p>
                      <a:pPr algn="ctr"/>
                      <a:r>
                        <a:rPr lang="en-US" sz="1400" dirty="0"/>
                        <a:t>1 × 1 = </a:t>
                      </a:r>
                    </a:p>
                  </a:txBody>
                  <a:tcPr/>
                </a:tc>
                <a:tc>
                  <a:txBody>
                    <a:bodyPr/>
                    <a:lstStyle/>
                    <a:p>
                      <a:pPr algn="ctr"/>
                      <a:r>
                        <a:rPr lang="en-US" sz="1400" dirty="0"/>
                        <a:t>1 × 1 = 1</a:t>
                      </a:r>
                    </a:p>
                  </a:txBody>
                  <a:tcPr/>
                </a:tc>
                <a:tc>
                  <a:txBody>
                    <a:bodyPr/>
                    <a:lstStyle/>
                    <a:p>
                      <a:pPr algn="ctr"/>
                      <a:r>
                        <a:rPr lang="en-US" sz="1400" dirty="0"/>
                        <a:t>1 =</a:t>
                      </a:r>
                      <a:r>
                        <a:rPr lang="en-US" sz="1400" baseline="0" dirty="0"/>
                        <a:t> 1, já</a:t>
                      </a:r>
                      <a:endParaRPr lang="en-US" sz="1400" dirty="0"/>
                    </a:p>
                  </a:txBody>
                  <a:tcPr/>
                </a:tc>
                <a:extLst>
                  <a:ext uri="{0D108BD9-81ED-4DB2-BD59-A6C34878D82A}">
                    <a16:rowId xmlns:a16="http://schemas.microsoft.com/office/drawing/2014/main" val="10001"/>
                  </a:ext>
                </a:extLst>
              </a:tr>
              <a:tr h="461209">
                <a:tc>
                  <a:txBody>
                    <a:bodyPr/>
                    <a:lstStyle/>
                    <a:p>
                      <a:pPr algn="ctr"/>
                      <a:r>
                        <a:rPr lang="en-US" sz="1400" dirty="0"/>
                        <a:t>H</a:t>
                      </a:r>
                    </a:p>
                  </a:txBody>
                  <a:tcPr/>
                </a:tc>
                <a:tc>
                  <a:txBody>
                    <a:bodyPr/>
                    <a:lstStyle/>
                    <a:p>
                      <a:pPr algn="ctr"/>
                      <a:r>
                        <a:rPr lang="en-US" sz="1400" dirty="0"/>
                        <a:t>1 × 4 = 4</a:t>
                      </a:r>
                    </a:p>
                  </a:txBody>
                  <a:tcPr/>
                </a:tc>
                <a:tc>
                  <a:txBody>
                    <a:bodyPr/>
                    <a:lstStyle/>
                    <a:p>
                      <a:pPr algn="ctr"/>
                      <a:r>
                        <a:rPr lang="en-US" sz="1400" dirty="0"/>
                        <a:t>2 × 2 = 4</a:t>
                      </a:r>
                    </a:p>
                  </a:txBody>
                  <a:tcPr/>
                </a:tc>
                <a:tc>
                  <a:txBody>
                    <a:bodyPr/>
                    <a:lstStyle/>
                    <a:p>
                      <a:pPr algn="ctr"/>
                      <a:r>
                        <a:rPr lang="en-US" sz="1400" dirty="0"/>
                        <a:t>4 = 4,</a:t>
                      </a:r>
                      <a:r>
                        <a:rPr lang="en-US" sz="1400" baseline="0" dirty="0"/>
                        <a:t> já</a:t>
                      </a:r>
                      <a:endParaRPr lang="en-US" sz="1400" dirty="0"/>
                    </a:p>
                  </a:txBody>
                  <a:tcPr/>
                </a:tc>
                <a:extLst>
                  <a:ext uri="{0D108BD9-81ED-4DB2-BD59-A6C34878D82A}">
                    <a16:rowId xmlns:a16="http://schemas.microsoft.com/office/drawing/2014/main" val="10002"/>
                  </a:ext>
                </a:extLst>
              </a:tr>
              <a:tr h="628767">
                <a:tc>
                  <a:txBody>
                    <a:bodyPr/>
                    <a:lstStyle/>
                    <a:p>
                      <a:pPr algn="ctr"/>
                      <a:r>
                        <a:rPr lang="en-US" sz="1400" dirty="0"/>
                        <a:t>O</a:t>
                      </a:r>
                    </a:p>
                  </a:txBody>
                  <a:tcPr/>
                </a:tc>
                <a:tc>
                  <a:txBody>
                    <a:bodyPr/>
                    <a:lstStyle/>
                    <a:p>
                      <a:pPr algn="ctr"/>
                      <a:r>
                        <a:rPr lang="en-US" sz="1400" dirty="0"/>
                        <a:t>2 × 2 = 4</a:t>
                      </a:r>
                    </a:p>
                  </a:txBody>
                  <a:tcPr/>
                </a:tc>
                <a:tc>
                  <a:txBody>
                    <a:bodyPr/>
                    <a:lstStyle/>
                    <a:p>
                      <a:pPr algn="ctr"/>
                      <a:r>
                        <a:rPr lang="en-US" sz="1400" dirty="0"/>
                        <a:t>(1 × 2) + (2 × 1) = 4</a:t>
                      </a:r>
                    </a:p>
                  </a:txBody>
                  <a:tcPr/>
                </a:tc>
                <a:tc>
                  <a:txBody>
                    <a:bodyPr/>
                    <a:lstStyle/>
                    <a:p>
                      <a:pPr algn="ctr"/>
                      <a:r>
                        <a:rPr lang="en-US" sz="1400" dirty="0"/>
                        <a:t>4</a:t>
                      </a:r>
                      <a:r>
                        <a:rPr lang="en-US" sz="1400" baseline="0" dirty="0"/>
                        <a:t> = 4, já</a:t>
                      </a:r>
                      <a:endParaRPr lang="en-US" sz="1400" dirty="0"/>
                    </a:p>
                  </a:txBody>
                  <a:tcPr/>
                </a:tc>
                <a:extLst>
                  <a:ext uri="{0D108BD9-81ED-4DB2-BD59-A6C34878D82A}">
                    <a16:rowId xmlns:a16="http://schemas.microsoft.com/office/drawing/2014/main" val="10003"/>
                  </a:ext>
                </a:extLst>
              </a:tr>
            </a:tbl>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23116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Stilling efnajafna</a:t>
            </a:r>
          </a:p>
        </p:txBody>
      </p:sp>
      <p:sp>
        <p:nvSpPr>
          <p:cNvPr id="3" name="Content Placeholder 2"/>
          <p:cNvSpPr>
            <a:spLocks noGrp="1"/>
          </p:cNvSpPr>
          <p:nvPr>
            <p:ph idx="1"/>
          </p:nvPr>
        </p:nvSpPr>
        <p:spPr>
          <a:xfrm>
            <a:off x="628650" y="955965"/>
            <a:ext cx="7886700" cy="4909126"/>
          </a:xfrm>
        </p:spPr>
        <p:txBody>
          <a:bodyPr>
            <a:normAutofit/>
          </a:bodyPr>
          <a:lstStyle/>
          <a:p>
            <a:r>
              <a:rPr lang="en-US" dirty="0"/>
              <a:t>Óstillta efnajöfnu má stilla með fremur einfaldri aðferð sem kallast stilling með athugun. </a:t>
            </a:r>
          </a:p>
          <a:p>
            <a:endParaRPr lang="en-US" dirty="0"/>
          </a:p>
          <a:p>
            <a:pPr marL="0" indent="0" algn="ctr">
              <a:buNone/>
            </a:pPr>
            <a:r>
              <a:rPr lang="en-US" dirty="0"/>
              <a:t>H</a:t>
            </a:r>
            <a:r>
              <a:rPr lang="en-US" baseline="-25000" dirty="0"/>
              <a:t>2</a:t>
            </a:r>
            <a:r>
              <a:rPr lang="en-US" dirty="0"/>
              <a:t>O ⟶ H</a:t>
            </a:r>
            <a:r>
              <a:rPr lang="en-US" baseline="-25000" dirty="0"/>
              <a:t>2</a:t>
            </a:r>
            <a:r>
              <a:rPr lang="en-US" dirty="0"/>
              <a:t> + O</a:t>
            </a:r>
            <a:r>
              <a:rPr lang="en-US" baseline="-25000" dirty="0"/>
              <a:t>2</a:t>
            </a:r>
            <a:r>
              <a:rPr lang="en-US" dirty="0"/>
              <a:t>		(óstillt)</a:t>
            </a:r>
          </a:p>
          <a:p>
            <a:endParaRPr lang="en-US" dirty="0"/>
          </a:p>
          <a:p>
            <a:endParaRPr lang="en-US" dirty="0"/>
          </a:p>
          <a:p>
            <a:endParaRPr lang="en-US" dirty="0"/>
          </a:p>
          <a:p>
            <a:endParaRPr lang="en-US" dirty="0"/>
          </a:p>
          <a:p>
            <a:endParaRPr lang="en-US" dirty="0"/>
          </a:p>
          <a:p>
            <a:r>
              <a:rPr lang="en-US" dirty="0"/>
              <a:t> Fjöldi H-atóma er í jafnvægi, en fjöldi O-atóma ekki. </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2246134235"/>
              </p:ext>
            </p:extLst>
          </p:nvPr>
        </p:nvGraphicFramePr>
        <p:xfrm>
          <a:off x="1524000" y="2782455"/>
          <a:ext cx="6096000" cy="1112520"/>
        </p:xfrm>
        <a:graphic>
          <a:graphicData uri="http://schemas.openxmlformats.org/drawingml/2006/table">
            <a:tbl>
              <a:tblPr firstRow="1" bandRow="1">
                <a:tableStyleId>{5940675A-B579-460E-94D1-54222C63F5DA}</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70840">
                <a:tc>
                  <a:txBody>
                    <a:bodyPr/>
                    <a:lstStyle/>
                    <a:p>
                      <a:pPr algn="ctr"/>
                      <a:r>
                        <a:rPr lang="en-US" sz="1400" b="1" dirty="0"/>
                        <a:t>Frumefni</a:t>
                      </a:r>
                    </a:p>
                  </a:txBody>
                  <a:tcPr/>
                </a:tc>
                <a:tc>
                  <a:txBody>
                    <a:bodyPr/>
                    <a:lstStyle/>
                    <a:p>
                      <a:pPr algn="ctr"/>
                      <a:r>
                        <a:rPr lang="en-US" sz="1400" b="1" dirty="0"/>
                        <a:t>Hvarfefni</a:t>
                      </a:r>
                    </a:p>
                  </a:txBody>
                  <a:tcPr/>
                </a:tc>
                <a:tc>
                  <a:txBody>
                    <a:bodyPr/>
                    <a:lstStyle/>
                    <a:p>
                      <a:pPr algn="ctr"/>
                      <a:r>
                        <a:rPr lang="en-US" sz="1400" b="1" dirty="0"/>
                        <a:t>Myndefni</a:t>
                      </a:r>
                    </a:p>
                  </a:txBody>
                  <a:tcPr/>
                </a:tc>
                <a:tc>
                  <a:txBody>
                    <a:bodyPr/>
                    <a:lstStyle/>
                    <a:p>
                      <a:pPr algn="ctr"/>
                      <a:r>
                        <a:rPr lang="en-US" sz="1400" b="1" dirty="0"/>
                        <a:t>Jöfnuð?</a:t>
                      </a:r>
                    </a:p>
                  </a:txBody>
                  <a:tcPr/>
                </a:tc>
                <a:extLst>
                  <a:ext uri="{0D108BD9-81ED-4DB2-BD59-A6C34878D82A}">
                    <a16:rowId xmlns:a16="http://schemas.microsoft.com/office/drawing/2014/main" val="10000"/>
                  </a:ext>
                </a:extLst>
              </a:tr>
              <a:tr h="370840">
                <a:tc>
                  <a:txBody>
                    <a:bodyPr/>
                    <a:lstStyle/>
                    <a:p>
                      <a:pPr algn="ctr"/>
                      <a:r>
                        <a:rPr lang="en-US" sz="1400" dirty="0"/>
                        <a:t>H</a:t>
                      </a:r>
                    </a:p>
                  </a:txBody>
                  <a:tcPr/>
                </a:tc>
                <a:tc>
                  <a:txBody>
                    <a:bodyPr/>
                    <a:lstStyle/>
                    <a:p>
                      <a:pPr algn="ctr"/>
                      <a:r>
                        <a:rPr lang="en-US" sz="1400" dirty="0"/>
                        <a:t>1 × 2 = 2 </a:t>
                      </a:r>
                    </a:p>
                  </a:txBody>
                  <a:tcPr/>
                </a:tc>
                <a:tc>
                  <a:txBody>
                    <a:bodyPr/>
                    <a:lstStyle/>
                    <a:p>
                      <a:pPr algn="ctr"/>
                      <a:r>
                        <a:rPr lang="en-US" sz="1400" dirty="0"/>
                        <a:t>1 × 2 = 2 </a:t>
                      </a:r>
                    </a:p>
                  </a:txBody>
                  <a:tcPr/>
                </a:tc>
                <a:tc>
                  <a:txBody>
                    <a:bodyPr/>
                    <a:lstStyle/>
                    <a:p>
                      <a:pPr algn="ctr"/>
                      <a:r>
                        <a:rPr lang="en-US" sz="1400" dirty="0"/>
                        <a:t>2 = 2, já</a:t>
                      </a:r>
                    </a:p>
                  </a:txBody>
                  <a:tcPr/>
                </a:tc>
                <a:extLst>
                  <a:ext uri="{0D108BD9-81ED-4DB2-BD59-A6C34878D82A}">
                    <a16:rowId xmlns:a16="http://schemas.microsoft.com/office/drawing/2014/main" val="10001"/>
                  </a:ext>
                </a:extLst>
              </a:tr>
              <a:tr h="370840">
                <a:tc>
                  <a:txBody>
                    <a:bodyPr/>
                    <a:lstStyle/>
                    <a:p>
                      <a:pPr algn="ctr"/>
                      <a:r>
                        <a:rPr lang="en-US" sz="1400" dirty="0"/>
                        <a:t>O</a:t>
                      </a:r>
                    </a:p>
                  </a:txBody>
                  <a:tcPr/>
                </a:tc>
                <a:tc>
                  <a:txBody>
                    <a:bodyPr/>
                    <a:lstStyle/>
                    <a:p>
                      <a:pPr algn="ctr"/>
                      <a:r>
                        <a:rPr lang="en-US" sz="1400" dirty="0"/>
                        <a:t>1 × 1 = 1 </a:t>
                      </a:r>
                    </a:p>
                  </a:txBody>
                  <a:tcPr/>
                </a:tc>
                <a:tc>
                  <a:txBody>
                    <a:bodyPr/>
                    <a:lstStyle/>
                    <a:p>
                      <a:pPr algn="ctr"/>
                      <a:r>
                        <a:rPr lang="en-US" sz="1400" dirty="0"/>
                        <a:t>1 × 2 = 2 </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1 ≠ 2, nei</a:t>
                      </a:r>
                    </a:p>
                  </a:txBody>
                  <a:tcPr/>
                </a:tc>
                <a:extLst>
                  <a:ext uri="{0D108BD9-81ED-4DB2-BD59-A6C34878D82A}">
                    <a16:rowId xmlns:a16="http://schemas.microsoft.com/office/drawing/2014/main" val="10002"/>
                  </a:ext>
                </a:extLst>
              </a:tr>
            </a:tbl>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88745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Jöfnun efnajafna</a:t>
            </a:r>
          </a:p>
        </p:txBody>
      </p:sp>
      <p:sp>
        <p:nvSpPr>
          <p:cNvPr id="3" name="Content Placeholder 2"/>
          <p:cNvSpPr>
            <a:spLocks noGrp="1"/>
          </p:cNvSpPr>
          <p:nvPr>
            <p:ph idx="1"/>
          </p:nvPr>
        </p:nvSpPr>
        <p:spPr/>
        <p:txBody>
          <a:bodyPr/>
          <a:lstStyle/>
          <a:p>
            <a:r>
              <a:rPr lang="en-US" dirty="0"/>
              <a:t>Til að jafna efnajöfnuna þarf að breyta stuðlum hennar eftir þörfum. </a:t>
            </a:r>
          </a:p>
          <a:p>
            <a:endParaRPr lang="en-US" dirty="0"/>
          </a:p>
          <a:p>
            <a:r>
              <a:rPr lang="en-US" dirty="0"/>
              <a:t>Lágvísar ákvarða auðkenni efnisins og því má </a:t>
            </a:r>
            <a:r>
              <a:rPr lang="en-US" i="1" dirty="0"/>
              <a:t>ekki breyta þeim </a:t>
            </a:r>
            <a:r>
              <a:rPr lang="en-US" dirty="0"/>
              <a:t>án þess að breyta eigindlegri merkingu efnajöfnunnar.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99708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Jöfnun efnajafna</a:t>
            </a:r>
          </a:p>
        </p:txBody>
      </p:sp>
      <p:sp>
        <p:nvSpPr>
          <p:cNvPr id="3" name="Content Placeholder 2"/>
          <p:cNvSpPr>
            <a:spLocks noGrp="1"/>
          </p:cNvSpPr>
          <p:nvPr>
            <p:ph idx="1"/>
          </p:nvPr>
        </p:nvSpPr>
        <p:spPr/>
        <p:txBody>
          <a:bodyPr/>
          <a:lstStyle/>
          <a:p>
            <a:r>
              <a:rPr lang="en-US" dirty="0"/>
              <a:t>Jafnvægi O-frumeinda má ná með því að breyta stuðlinum fyrir H2O í 2. </a:t>
            </a:r>
          </a:p>
          <a:p>
            <a:endParaRPr lang="en-US" dirty="0"/>
          </a:p>
          <a:p>
            <a:pPr marL="0" indent="0" algn="ctr">
              <a:buNone/>
            </a:pPr>
            <a:r>
              <a:rPr lang="en-US" dirty="0"/>
              <a:t>H</a:t>
            </a:r>
            <a:r>
              <a:rPr lang="en-US" baseline="-25000" dirty="0"/>
              <a:t>2</a:t>
            </a:r>
            <a:r>
              <a:rPr lang="en-US" dirty="0"/>
              <a:t>O ⟶ H</a:t>
            </a:r>
            <a:r>
              <a:rPr lang="en-US" baseline="-25000" dirty="0"/>
              <a:t>2</a:t>
            </a:r>
            <a:r>
              <a:rPr lang="en-US" dirty="0"/>
              <a:t> + O</a:t>
            </a:r>
            <a:r>
              <a:rPr lang="en-US" baseline="-25000" dirty="0"/>
              <a:t>2</a:t>
            </a:r>
            <a:r>
              <a:rPr lang="en-US" dirty="0"/>
              <a:t>		(óstillt)</a:t>
            </a:r>
          </a:p>
          <a:p>
            <a:pPr marL="0" indent="0">
              <a:buNone/>
            </a:pPr>
            <a:endParaRPr lang="en-US" dirty="0"/>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61383964"/>
              </p:ext>
            </p:extLst>
          </p:nvPr>
        </p:nvGraphicFramePr>
        <p:xfrm>
          <a:off x="1524000" y="2782455"/>
          <a:ext cx="6096000" cy="1112520"/>
        </p:xfrm>
        <a:graphic>
          <a:graphicData uri="http://schemas.openxmlformats.org/drawingml/2006/table">
            <a:tbl>
              <a:tblPr firstRow="1" bandRow="1">
                <a:tableStyleId>{5940675A-B579-460E-94D1-54222C63F5DA}</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70840">
                <a:tc>
                  <a:txBody>
                    <a:bodyPr/>
                    <a:lstStyle/>
                    <a:p>
                      <a:pPr algn="ctr"/>
                      <a:r>
                        <a:rPr lang="en-US" sz="1400" b="1" dirty="0"/>
                        <a:t>Frumefni</a:t>
                      </a:r>
                    </a:p>
                  </a:txBody>
                  <a:tcPr/>
                </a:tc>
                <a:tc>
                  <a:txBody>
                    <a:bodyPr/>
                    <a:lstStyle/>
                    <a:p>
                      <a:pPr algn="ctr"/>
                      <a:r>
                        <a:rPr lang="en-US" sz="1400" b="1" dirty="0"/>
                        <a:t>Hvarfefni</a:t>
                      </a:r>
                    </a:p>
                  </a:txBody>
                  <a:tcPr/>
                </a:tc>
                <a:tc>
                  <a:txBody>
                    <a:bodyPr/>
                    <a:lstStyle/>
                    <a:p>
                      <a:pPr algn="ctr"/>
                      <a:r>
                        <a:rPr lang="en-US" sz="1400" b="1" dirty="0"/>
                        <a:t>Myndefni</a:t>
                      </a:r>
                    </a:p>
                  </a:txBody>
                  <a:tcPr/>
                </a:tc>
                <a:tc>
                  <a:txBody>
                    <a:bodyPr/>
                    <a:lstStyle/>
                    <a:p>
                      <a:pPr algn="ctr"/>
                      <a:r>
                        <a:rPr lang="en-US" sz="1400" b="1" dirty="0"/>
                        <a:t>Jöfnuð?</a:t>
                      </a:r>
                    </a:p>
                  </a:txBody>
                  <a:tcPr/>
                </a:tc>
                <a:extLst>
                  <a:ext uri="{0D108BD9-81ED-4DB2-BD59-A6C34878D82A}">
                    <a16:rowId xmlns:a16="http://schemas.microsoft.com/office/drawing/2014/main" val="10000"/>
                  </a:ext>
                </a:extLst>
              </a:tr>
              <a:tr h="370840">
                <a:tc>
                  <a:txBody>
                    <a:bodyPr/>
                    <a:lstStyle/>
                    <a:p>
                      <a:pPr algn="ctr"/>
                      <a:r>
                        <a:rPr lang="en-US" sz="1400" dirty="0"/>
                        <a:t>H</a:t>
                      </a:r>
                    </a:p>
                  </a:txBody>
                  <a:tcPr/>
                </a:tc>
                <a:tc>
                  <a:txBody>
                    <a:bodyPr/>
                    <a:lstStyle/>
                    <a:p>
                      <a:pPr algn="ctr"/>
                      <a:r>
                        <a:rPr lang="en-US" sz="1400" dirty="0"/>
                        <a:t>2 × 2 = 4 </a:t>
                      </a:r>
                    </a:p>
                  </a:txBody>
                  <a:tcPr/>
                </a:tc>
                <a:tc>
                  <a:txBody>
                    <a:bodyPr/>
                    <a:lstStyle/>
                    <a:p>
                      <a:pPr algn="ctr"/>
                      <a:r>
                        <a:rPr lang="en-US" sz="1400" dirty="0"/>
                        <a:t>1 × 2 = 2 </a:t>
                      </a:r>
                    </a:p>
                  </a:txBody>
                  <a:tcPr/>
                </a:tc>
                <a:tc>
                  <a:txBody>
                    <a:bodyPr/>
                    <a:lstStyle/>
                    <a:p>
                      <a:pPr algn="ctr"/>
                      <a:r>
                        <a:rPr lang="en-US" sz="1400" dirty="0"/>
                        <a:t>4 ≠ 2, nei</a:t>
                      </a:r>
                    </a:p>
                  </a:txBody>
                  <a:tcPr/>
                </a:tc>
                <a:extLst>
                  <a:ext uri="{0D108BD9-81ED-4DB2-BD59-A6C34878D82A}">
                    <a16:rowId xmlns:a16="http://schemas.microsoft.com/office/drawing/2014/main" val="10001"/>
                  </a:ext>
                </a:extLst>
              </a:tr>
              <a:tr h="370840">
                <a:tc>
                  <a:txBody>
                    <a:bodyPr/>
                    <a:lstStyle/>
                    <a:p>
                      <a:pPr algn="ctr"/>
                      <a:r>
                        <a:rPr lang="en-US" sz="1400" dirty="0"/>
                        <a:t>O</a:t>
                      </a:r>
                    </a:p>
                  </a:txBody>
                  <a:tcPr/>
                </a:tc>
                <a:tc>
                  <a:txBody>
                    <a:bodyPr/>
                    <a:lstStyle/>
                    <a:p>
                      <a:pPr algn="ctr"/>
                      <a:r>
                        <a:rPr lang="en-US" sz="1400" dirty="0"/>
                        <a:t>2 × 1 = 2 </a:t>
                      </a:r>
                    </a:p>
                  </a:txBody>
                  <a:tcPr/>
                </a:tc>
                <a:tc>
                  <a:txBody>
                    <a:bodyPr/>
                    <a:lstStyle/>
                    <a:p>
                      <a:pPr algn="ctr"/>
                      <a:r>
                        <a:rPr lang="en-US" sz="1400" dirty="0"/>
                        <a:t>1 × 2 = 2 </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2 = 2, já</a:t>
                      </a:r>
                    </a:p>
                  </a:txBody>
                  <a:tcPr/>
                </a:tc>
                <a:extLst>
                  <a:ext uri="{0D108BD9-81ED-4DB2-BD59-A6C34878D82A}">
                    <a16:rowId xmlns:a16="http://schemas.microsoft.com/office/drawing/2014/main" val="10002"/>
                  </a:ext>
                </a:extLst>
              </a:tr>
            </a:tbl>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157529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Jöfnun efnajafna</a:t>
            </a:r>
          </a:p>
        </p:txBody>
      </p:sp>
      <p:sp>
        <p:nvSpPr>
          <p:cNvPr id="3" name="Content Placeholder 2"/>
          <p:cNvSpPr>
            <a:spLocks noGrp="1"/>
          </p:cNvSpPr>
          <p:nvPr>
            <p:ph idx="1"/>
          </p:nvPr>
        </p:nvSpPr>
        <p:spPr>
          <a:xfrm>
            <a:off x="628650" y="955965"/>
            <a:ext cx="7886700" cy="4558144"/>
          </a:xfrm>
        </p:spPr>
        <p:txBody>
          <a:bodyPr>
            <a:normAutofit/>
          </a:bodyPr>
          <a:lstStyle/>
          <a:p>
            <a:r>
              <a:rPr lang="en-US" dirty="0"/>
              <a:t>Jafnvægi H-frumeinda raskaðist við þessa breytingu, en auðvelt er að ná því aftur með því að breyta stuðlinum fyrir H</a:t>
            </a:r>
            <a:r>
              <a:rPr lang="en-US" baseline="-25000" dirty="0"/>
              <a:t>2</a:t>
            </a:r>
            <a:r>
              <a:rPr lang="en-US" dirty="0"/>
              <a:t> í 2. </a:t>
            </a:r>
          </a:p>
          <a:p>
            <a:endParaRPr lang="en-US" dirty="0"/>
          </a:p>
          <a:p>
            <a:pPr marL="0" indent="0" algn="ctr">
              <a:buNone/>
            </a:pPr>
            <a:r>
              <a:rPr lang="en-US" dirty="0"/>
              <a:t>2H</a:t>
            </a:r>
            <a:r>
              <a:rPr lang="en-US" baseline="-25000" dirty="0"/>
              <a:t>2</a:t>
            </a:r>
            <a:r>
              <a:rPr lang="en-US" dirty="0"/>
              <a:t>O ⟶ 2H</a:t>
            </a:r>
            <a:r>
              <a:rPr lang="en-US" baseline="-25000" dirty="0"/>
              <a:t>2</a:t>
            </a:r>
            <a:r>
              <a:rPr lang="en-US" dirty="0"/>
              <a:t> + O</a:t>
            </a:r>
            <a:r>
              <a:rPr lang="en-US" baseline="-25000" dirty="0"/>
              <a:t>2</a:t>
            </a:r>
            <a:r>
              <a:rPr lang="en-US" dirty="0"/>
              <a:t>		(stillt)</a:t>
            </a:r>
          </a:p>
          <a:p>
            <a:endParaRPr lang="en-US" dirty="0"/>
          </a:p>
          <a:p>
            <a:endParaRPr lang="en-US" dirty="0"/>
          </a:p>
          <a:p>
            <a:endParaRPr lang="en-US" dirty="0"/>
          </a:p>
          <a:p>
            <a:endParaRPr lang="en-US" dirty="0"/>
          </a:p>
          <a:p>
            <a:endParaRPr lang="en-US" dirty="0"/>
          </a:p>
          <a:p>
            <a:r>
              <a:rPr lang="en-US" dirty="0"/>
              <a:t> Þessir stuðlar gefa jafnmargar H- og O-frumeindir hvoru megin efnajöfnunnar, hjá hvarfefnum og myndefnum; því er efnajafnan jöfnuð!</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4216221703"/>
              </p:ext>
            </p:extLst>
          </p:nvPr>
        </p:nvGraphicFramePr>
        <p:xfrm>
          <a:off x="1524000" y="2782455"/>
          <a:ext cx="6096000" cy="1112520"/>
        </p:xfrm>
        <a:graphic>
          <a:graphicData uri="http://schemas.openxmlformats.org/drawingml/2006/table">
            <a:tbl>
              <a:tblPr firstRow="1" bandRow="1">
                <a:tableStyleId>{5940675A-B579-460E-94D1-54222C63F5DA}</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70840">
                <a:tc>
                  <a:txBody>
                    <a:bodyPr/>
                    <a:lstStyle/>
                    <a:p>
                      <a:pPr algn="ctr"/>
                      <a:r>
                        <a:rPr lang="en-US" sz="1400" b="1" dirty="0"/>
                        <a:t>Frumefni</a:t>
                      </a:r>
                    </a:p>
                  </a:txBody>
                  <a:tcPr/>
                </a:tc>
                <a:tc>
                  <a:txBody>
                    <a:bodyPr/>
                    <a:lstStyle/>
                    <a:p>
                      <a:pPr algn="ctr"/>
                      <a:r>
                        <a:rPr lang="en-US" sz="1400" b="1" dirty="0"/>
                        <a:t>Hvarfefni</a:t>
                      </a:r>
                    </a:p>
                  </a:txBody>
                  <a:tcPr/>
                </a:tc>
                <a:tc>
                  <a:txBody>
                    <a:bodyPr/>
                    <a:lstStyle/>
                    <a:p>
                      <a:pPr algn="ctr"/>
                      <a:r>
                        <a:rPr lang="en-US" sz="1400" b="1" dirty="0"/>
                        <a:t>Myndefni</a:t>
                      </a:r>
                    </a:p>
                  </a:txBody>
                  <a:tcPr/>
                </a:tc>
                <a:tc>
                  <a:txBody>
                    <a:bodyPr/>
                    <a:lstStyle/>
                    <a:p>
                      <a:pPr algn="ctr"/>
                      <a:r>
                        <a:rPr lang="en-US" sz="1400" b="1" dirty="0"/>
                        <a:t>Jöfnuð?</a:t>
                      </a:r>
                    </a:p>
                  </a:txBody>
                  <a:tcPr/>
                </a:tc>
                <a:extLst>
                  <a:ext uri="{0D108BD9-81ED-4DB2-BD59-A6C34878D82A}">
                    <a16:rowId xmlns:a16="http://schemas.microsoft.com/office/drawing/2014/main" val="10000"/>
                  </a:ext>
                </a:extLst>
              </a:tr>
              <a:tr h="370840">
                <a:tc>
                  <a:txBody>
                    <a:bodyPr/>
                    <a:lstStyle/>
                    <a:p>
                      <a:pPr algn="ctr"/>
                      <a:r>
                        <a:rPr lang="en-US" sz="1400" dirty="0"/>
                        <a:t>H</a:t>
                      </a:r>
                    </a:p>
                  </a:txBody>
                  <a:tcPr/>
                </a:tc>
                <a:tc>
                  <a:txBody>
                    <a:bodyPr/>
                    <a:lstStyle/>
                    <a:p>
                      <a:pPr algn="ctr"/>
                      <a:r>
                        <a:rPr lang="en-US" sz="1400" dirty="0"/>
                        <a:t>2 × 2 = 4 </a:t>
                      </a:r>
                    </a:p>
                  </a:txBody>
                  <a:tcPr/>
                </a:tc>
                <a:tc>
                  <a:txBody>
                    <a:bodyPr/>
                    <a:lstStyle/>
                    <a:p>
                      <a:pPr algn="ctr"/>
                      <a:r>
                        <a:rPr lang="en-US" sz="1400" dirty="0"/>
                        <a:t>2 × 2 = 4 </a:t>
                      </a:r>
                    </a:p>
                  </a:txBody>
                  <a:tcPr/>
                </a:tc>
                <a:tc>
                  <a:txBody>
                    <a:bodyPr/>
                    <a:lstStyle/>
                    <a:p>
                      <a:pPr algn="ctr"/>
                      <a:r>
                        <a:rPr lang="en-US" sz="1400" dirty="0"/>
                        <a:t>4 = 4, já</a:t>
                      </a:r>
                    </a:p>
                  </a:txBody>
                  <a:tcPr/>
                </a:tc>
                <a:extLst>
                  <a:ext uri="{0D108BD9-81ED-4DB2-BD59-A6C34878D82A}">
                    <a16:rowId xmlns:a16="http://schemas.microsoft.com/office/drawing/2014/main" val="10001"/>
                  </a:ext>
                </a:extLst>
              </a:tr>
              <a:tr h="370840">
                <a:tc>
                  <a:txBody>
                    <a:bodyPr/>
                    <a:lstStyle/>
                    <a:p>
                      <a:pPr algn="ctr"/>
                      <a:r>
                        <a:rPr lang="en-US" sz="1400" dirty="0"/>
                        <a:t>O</a:t>
                      </a:r>
                    </a:p>
                  </a:txBody>
                  <a:tcPr/>
                </a:tc>
                <a:tc>
                  <a:txBody>
                    <a:bodyPr/>
                    <a:lstStyle/>
                    <a:p>
                      <a:pPr algn="ctr"/>
                      <a:r>
                        <a:rPr lang="en-US" sz="1400" dirty="0"/>
                        <a:t>2 × 1 = 2 </a:t>
                      </a:r>
                    </a:p>
                  </a:txBody>
                  <a:tcPr/>
                </a:tc>
                <a:tc>
                  <a:txBody>
                    <a:bodyPr/>
                    <a:lstStyle/>
                    <a:p>
                      <a:pPr algn="ctr"/>
                      <a:r>
                        <a:rPr lang="en-US" sz="1400" dirty="0"/>
                        <a:t>1 × 2 = 2 </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2 = 2, já</a:t>
                      </a:r>
                    </a:p>
                  </a:txBody>
                  <a:tcPr/>
                </a:tc>
                <a:extLst>
                  <a:ext uri="{0D108BD9-81ED-4DB2-BD59-A6C34878D82A}">
                    <a16:rowId xmlns:a16="http://schemas.microsoft.com/office/drawing/2014/main" val="10002"/>
                  </a:ext>
                </a:extLst>
              </a:tr>
            </a:tbl>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7581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Jöfnun efnajafna</a:t>
            </a:r>
          </a:p>
        </p:txBody>
      </p:sp>
      <p:sp>
        <p:nvSpPr>
          <p:cNvPr id="3" name="Content Placeholder 2"/>
          <p:cNvSpPr>
            <a:spLocks noGrp="1"/>
          </p:cNvSpPr>
          <p:nvPr>
            <p:ph idx="1"/>
          </p:nvPr>
        </p:nvSpPr>
        <p:spPr>
          <a:xfrm>
            <a:off x="628650" y="955965"/>
            <a:ext cx="7886700" cy="4752108"/>
          </a:xfrm>
        </p:spPr>
        <p:txBody>
          <a:bodyPr>
            <a:normAutofit/>
          </a:bodyPr>
          <a:lstStyle/>
          <a:p>
            <a:r>
              <a:rPr lang="en-US" dirty="0"/>
              <a:t>Stundum er hentugt að nota brot í stað heiltalna sem millistuðla.</a:t>
            </a:r>
          </a:p>
          <a:p>
            <a:endParaRPr lang="en-US" dirty="0"/>
          </a:p>
          <a:p>
            <a:pPr marL="0" indent="0" algn="ctr">
              <a:buNone/>
            </a:pPr>
            <a:r>
              <a:rPr lang="en-US" dirty="0"/>
              <a:t>C</a:t>
            </a:r>
            <a:r>
              <a:rPr lang="en-US" baseline="-25000" dirty="0"/>
              <a:t>2</a:t>
            </a:r>
            <a:r>
              <a:rPr lang="en-US" dirty="0"/>
              <a:t>H</a:t>
            </a:r>
            <a:r>
              <a:rPr lang="en-US" baseline="-25000" dirty="0"/>
              <a:t>6</a:t>
            </a:r>
            <a:r>
              <a:rPr lang="en-US" dirty="0"/>
              <a:t> +   O</a:t>
            </a:r>
            <a:r>
              <a:rPr lang="en-US" baseline="-25000" dirty="0"/>
              <a:t>2</a:t>
            </a:r>
            <a:r>
              <a:rPr lang="en-US" dirty="0"/>
              <a:t> ⟶ 3H</a:t>
            </a:r>
            <a:r>
              <a:rPr lang="en-US" baseline="-25000" dirty="0"/>
              <a:t>2</a:t>
            </a:r>
            <a:r>
              <a:rPr lang="en-US" dirty="0"/>
              <a:t>O + 2CO</a:t>
            </a:r>
            <a:r>
              <a:rPr lang="en-US" baseline="-25000" dirty="0"/>
              <a:t>2</a:t>
            </a:r>
            <a:r>
              <a:rPr lang="en-US" dirty="0"/>
              <a:t>		(stillt)</a:t>
            </a:r>
          </a:p>
          <a:p>
            <a:endParaRPr lang="en-US" dirty="0"/>
          </a:p>
          <a:p>
            <a:r>
              <a:rPr lang="en-US" dirty="0"/>
              <a:t> Þegar jafnvægi hefur náðst má síðan margfalda alla stuðla efnajöfnunnar með heiltölu til að breyta brotstuðlunum í heiltölur.  </a:t>
            </a:r>
          </a:p>
          <a:p>
            <a:endParaRPr lang="en-US" dirty="0"/>
          </a:p>
          <a:p>
            <a:r>
              <a:rPr lang="en-US" dirty="0"/>
              <a:t> Margföldum hvern stuðul með 2: </a:t>
            </a:r>
          </a:p>
          <a:p>
            <a:endParaRPr lang="en-US" dirty="0"/>
          </a:p>
          <a:p>
            <a:pPr marL="0" indent="0" algn="ctr">
              <a:buNone/>
            </a:pPr>
            <a:r>
              <a:rPr lang="en-US" dirty="0"/>
              <a:t>2C</a:t>
            </a:r>
            <a:r>
              <a:rPr lang="en-US" baseline="-25000" dirty="0"/>
              <a:t>2</a:t>
            </a:r>
            <a:r>
              <a:rPr lang="en-US" dirty="0"/>
              <a:t>H</a:t>
            </a:r>
            <a:r>
              <a:rPr lang="en-US" baseline="-25000" dirty="0"/>
              <a:t>6</a:t>
            </a:r>
            <a:r>
              <a:rPr lang="en-US" dirty="0"/>
              <a:t> + 7O2 ⟶ 6H</a:t>
            </a:r>
            <a:r>
              <a:rPr lang="en-US" baseline="-25000" dirty="0"/>
              <a:t>2</a:t>
            </a:r>
            <a:r>
              <a:rPr lang="en-US" dirty="0"/>
              <a:t>O + 4CO</a:t>
            </a:r>
            <a:r>
              <a:rPr lang="en-US" baseline="-25000" dirty="0"/>
              <a:t>2</a:t>
            </a:r>
            <a:r>
              <a:rPr lang="en-US" dirty="0"/>
              <a:t>	(stillt)</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289785720"/>
              </p:ext>
            </p:extLst>
          </p:nvPr>
        </p:nvGraphicFramePr>
        <p:xfrm>
          <a:off x="2667000" y="2015982"/>
          <a:ext cx="152400" cy="393700"/>
        </p:xfrm>
        <a:graphic>
          <a:graphicData uri="http://schemas.openxmlformats.org/presentationml/2006/ole">
            <mc:AlternateContent xmlns:mc="http://schemas.openxmlformats.org/markup-compatibility/2006">
              <mc:Choice xmlns:v="urn:schemas-microsoft-com:vml" Requires="v">
                <p:oleObj spid="_x0000_s2134" name="Equation" r:id="rId3" imgW="152280" imgH="393480" progId="Equation.DSMT4">
                  <p:embed/>
                </p:oleObj>
              </mc:Choice>
              <mc:Fallback>
                <p:oleObj name="Equation" r:id="rId3" imgW="152280" imgH="393480" progId="Equation.DSMT4">
                  <p:embed/>
                  <p:pic>
                    <p:nvPicPr>
                      <p:cNvPr id="0" name=""/>
                      <p:cNvPicPr/>
                      <p:nvPr/>
                    </p:nvPicPr>
                    <p:blipFill>
                      <a:blip r:embed="rId4"/>
                      <a:stretch>
                        <a:fillRect/>
                      </a:stretch>
                    </p:blipFill>
                    <p:spPr>
                      <a:xfrm>
                        <a:off x="2667000" y="2015982"/>
                        <a:ext cx="152400" cy="393700"/>
                      </a:xfrm>
                      <a:prstGeom prst="rect">
                        <a:avLst/>
                      </a:prstGeom>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1750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Viðbótarupplýsingar í efnajöfnum</a:t>
            </a:r>
          </a:p>
        </p:txBody>
      </p:sp>
      <p:sp>
        <p:nvSpPr>
          <p:cNvPr id="3" name="Content Placeholder 2"/>
          <p:cNvSpPr>
            <a:spLocks noGrp="1"/>
          </p:cNvSpPr>
          <p:nvPr>
            <p:ph idx="1"/>
          </p:nvPr>
        </p:nvSpPr>
        <p:spPr>
          <a:xfrm>
            <a:off x="628650" y="955965"/>
            <a:ext cx="7886700" cy="5361708"/>
          </a:xfrm>
        </p:spPr>
        <p:txBody>
          <a:bodyPr>
            <a:normAutofit lnSpcReduction="10000"/>
          </a:bodyPr>
          <a:lstStyle/>
          <a:p>
            <a:r>
              <a:rPr lang="en-US" dirty="0"/>
              <a:t>Eðlisástand hvarfefna og myndefna er oft sýnt með skammstöfun í sviga á eftir formúlunum. </a:t>
            </a:r>
          </a:p>
          <a:p>
            <a:pPr lvl="1"/>
            <a:r>
              <a:rPr lang="en-US" dirty="0"/>
              <a:t>(</a:t>
            </a:r>
            <a:r>
              <a:rPr lang="en-US" i="1" dirty="0"/>
              <a:t>g</a:t>
            </a:r>
            <a:r>
              <a:rPr lang="en-US" dirty="0"/>
              <a:t>) lofttegund</a:t>
            </a:r>
          </a:p>
          <a:p>
            <a:pPr lvl="1"/>
            <a:r>
              <a:rPr lang="en-US" dirty="0"/>
              <a:t>(</a:t>
            </a:r>
            <a:r>
              <a:rPr lang="en-US" i="1" dirty="0"/>
              <a:t>l</a:t>
            </a:r>
            <a:r>
              <a:rPr lang="en-US" dirty="0"/>
              <a:t>) vökvi</a:t>
            </a:r>
          </a:p>
          <a:p>
            <a:pPr lvl="1"/>
            <a:r>
              <a:rPr lang="en-US" dirty="0"/>
              <a:t>(</a:t>
            </a:r>
            <a:r>
              <a:rPr lang="en-US" i="1" dirty="0"/>
              <a:t>s</a:t>
            </a:r>
            <a:r>
              <a:rPr lang="en-US" dirty="0"/>
              <a:t>) fast efni</a:t>
            </a:r>
          </a:p>
          <a:p>
            <a:pPr lvl="1"/>
            <a:r>
              <a:rPr lang="en-US" dirty="0"/>
              <a:t>(</a:t>
            </a:r>
            <a:r>
              <a:rPr lang="en-US" i="1" dirty="0" err="1"/>
              <a:t>aq</a:t>
            </a:r>
            <a:r>
              <a:rPr lang="en-US" dirty="0"/>
              <a:t>) vatnslausn</a:t>
            </a:r>
          </a:p>
          <a:p>
            <a:endParaRPr lang="en-US" dirty="0"/>
          </a:p>
          <a:p>
            <a:pPr marL="0" indent="0" algn="ctr">
              <a:buNone/>
            </a:pPr>
            <a:r>
              <a:rPr lang="en-US" dirty="0"/>
              <a:t>2Na(</a:t>
            </a:r>
            <a:r>
              <a:rPr lang="en-US" i="1" dirty="0"/>
              <a:t>s</a:t>
            </a:r>
            <a:r>
              <a:rPr lang="en-US" dirty="0"/>
              <a:t>) + 2H</a:t>
            </a:r>
            <a:r>
              <a:rPr lang="en-US" baseline="-25000" dirty="0"/>
              <a:t>2</a:t>
            </a:r>
            <a:r>
              <a:rPr lang="en-US" dirty="0"/>
              <a:t>O(</a:t>
            </a:r>
            <a:r>
              <a:rPr lang="en-US" i="1" dirty="0"/>
              <a:t>l</a:t>
            </a:r>
            <a:r>
              <a:rPr lang="en-US" dirty="0"/>
              <a:t>) ⟶ 2NaOH(</a:t>
            </a:r>
            <a:r>
              <a:rPr lang="en-US" i="1" dirty="0" err="1"/>
              <a:t>aq</a:t>
            </a:r>
            <a:r>
              <a:rPr lang="en-US" dirty="0"/>
              <a:t>) + H</a:t>
            </a:r>
            <a:r>
              <a:rPr lang="en-US" baseline="-25000" dirty="0"/>
              <a:t>2</a:t>
            </a:r>
            <a:r>
              <a:rPr lang="en-US" dirty="0"/>
              <a:t>(</a:t>
            </a:r>
            <a:r>
              <a:rPr lang="en-US" i="1" dirty="0"/>
              <a:t>g</a:t>
            </a:r>
            <a:r>
              <a:rPr lang="en-US" dirty="0"/>
              <a:t>) </a:t>
            </a:r>
          </a:p>
          <a:p>
            <a:pPr marL="0" indent="0" algn="ctr">
              <a:buNone/>
            </a:pPr>
            <a:endParaRPr lang="en-US" dirty="0"/>
          </a:p>
          <a:p>
            <a:r>
              <a:rPr lang="en-US" dirty="0"/>
              <a:t>Sérstök skilyrði sem þarf fyrir hvarf eru stundum táknuð með orði eða tákni fyrir ofan eða neðan ör efnajöfnunnar. </a:t>
            </a:r>
          </a:p>
          <a:p>
            <a:endParaRPr lang="en-US" dirty="0"/>
          </a:p>
          <a:p>
            <a:r>
              <a:rPr lang="en-US" dirty="0"/>
              <a:t>Til dæmis má tákna hvarf sem fer fram við hitun með gríska hástafnum delta (Δ) yfir örinni. </a:t>
            </a:r>
          </a:p>
          <a:p>
            <a:endParaRPr lang="en-US" dirty="0"/>
          </a:p>
          <a:p>
            <a:pPr marL="0" indent="0" algn="ctr">
              <a:buNone/>
            </a:pPr>
            <a:r>
              <a:rPr lang="en-US" dirty="0"/>
              <a:t>CaCO3(</a:t>
            </a:r>
            <a:r>
              <a:rPr lang="en-US" i="1" dirty="0"/>
              <a:t>s</a:t>
            </a:r>
            <a:r>
              <a:rPr lang="en-US" dirty="0"/>
              <a:t>) ⟶ </a:t>
            </a:r>
            <a:r>
              <a:rPr lang="en-US" dirty="0" err="1"/>
              <a:t>CaO</a:t>
            </a:r>
            <a:r>
              <a:rPr lang="en-US" dirty="0"/>
              <a:t>(</a:t>
            </a:r>
            <a:r>
              <a:rPr lang="en-US" i="1" dirty="0"/>
              <a:t>s</a:t>
            </a:r>
            <a:r>
              <a:rPr lang="en-US" dirty="0"/>
              <a:t>)  +  CO2(</a:t>
            </a:r>
            <a:r>
              <a:rPr lang="en-US" i="1" dirty="0"/>
              <a:t>g</a:t>
            </a:r>
            <a:r>
              <a:rPr lang="en-US" dirty="0"/>
              <a:t>)</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66152859"/>
              </p:ext>
            </p:extLst>
          </p:nvPr>
        </p:nvGraphicFramePr>
        <p:xfrm>
          <a:off x="4049569" y="5573857"/>
          <a:ext cx="139700" cy="165100"/>
        </p:xfrm>
        <a:graphic>
          <a:graphicData uri="http://schemas.openxmlformats.org/presentationml/2006/ole">
            <mc:AlternateContent xmlns:mc="http://schemas.openxmlformats.org/markup-compatibility/2006">
              <mc:Choice xmlns:v="urn:schemas-microsoft-com:vml" Requires="v">
                <p:oleObj spid="_x0000_s3156" name="Equation" r:id="rId3" imgW="139680" imgH="164880" progId="Equation.DSMT4">
                  <p:embed/>
                </p:oleObj>
              </mc:Choice>
              <mc:Fallback>
                <p:oleObj name="Equation" r:id="rId3" imgW="139680" imgH="164880" progId="Equation.DSMT4">
                  <p:embed/>
                  <p:pic>
                    <p:nvPicPr>
                      <p:cNvPr id="0" name=""/>
                      <p:cNvPicPr/>
                      <p:nvPr/>
                    </p:nvPicPr>
                    <p:blipFill>
                      <a:blip r:embed="rId4"/>
                      <a:stretch>
                        <a:fillRect/>
                      </a:stretch>
                    </p:blipFill>
                    <p:spPr>
                      <a:xfrm>
                        <a:off x="4049569" y="5573857"/>
                        <a:ext cx="139700" cy="165100"/>
                      </a:xfrm>
                      <a:prstGeom prst="rect">
                        <a:avLst/>
                      </a:prstGeom>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821593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Efnajöfnur fyrir jónahvörf</a:t>
            </a:r>
          </a:p>
        </p:txBody>
      </p:sp>
      <p:sp>
        <p:nvSpPr>
          <p:cNvPr id="3" name="Content Placeholder 2"/>
          <p:cNvSpPr>
            <a:spLocks noGrp="1"/>
          </p:cNvSpPr>
          <p:nvPr>
            <p:ph idx="1"/>
          </p:nvPr>
        </p:nvSpPr>
        <p:spPr>
          <a:xfrm>
            <a:off x="628650" y="955965"/>
            <a:ext cx="7886700" cy="4872180"/>
          </a:xfrm>
        </p:spPr>
        <p:txBody>
          <a:bodyPr>
            <a:normAutofit/>
          </a:bodyPr>
          <a:lstStyle/>
          <a:p>
            <a:r>
              <a:rPr lang="en-US" dirty="0"/>
              <a:t>Mörg efnahvörf eiga sér stað í vatnslausn.</a:t>
            </a:r>
          </a:p>
          <a:p>
            <a:endParaRPr lang="en-US" dirty="0"/>
          </a:p>
          <a:p>
            <a:r>
              <a:rPr lang="en-US" dirty="0"/>
              <a:t>Þegar jónir koma við sögu má rita efnajöfnurnar með mismiklum smáatriðum.</a:t>
            </a:r>
          </a:p>
          <a:p>
            <a:endParaRPr lang="en-US" dirty="0"/>
          </a:p>
          <a:p>
            <a:r>
              <a:rPr lang="en-US" b="1" dirty="0"/>
              <a:t>Sameindajafna</a:t>
            </a:r>
            <a:r>
              <a:rPr lang="en-US" dirty="0"/>
              <a:t>:</a:t>
            </a:r>
          </a:p>
          <a:p>
            <a:endParaRPr lang="en-US" dirty="0"/>
          </a:p>
          <a:p>
            <a:pPr marL="0" indent="0" algn="ctr">
              <a:buNone/>
            </a:pPr>
            <a:r>
              <a:rPr lang="en-US" dirty="0"/>
              <a:t>CaCl</a:t>
            </a:r>
            <a:r>
              <a:rPr lang="en-US" baseline="-25000" dirty="0"/>
              <a:t>2</a:t>
            </a:r>
            <a:r>
              <a:rPr lang="en-US" dirty="0"/>
              <a:t>(</a:t>
            </a:r>
            <a:r>
              <a:rPr lang="en-US" i="1" dirty="0" err="1"/>
              <a:t>aq</a:t>
            </a:r>
            <a:r>
              <a:rPr lang="en-US" dirty="0"/>
              <a:t>) + 2AgNO</a:t>
            </a:r>
            <a:r>
              <a:rPr lang="en-US" baseline="-25000" dirty="0"/>
              <a:t>3 </a:t>
            </a:r>
            <a:r>
              <a:rPr lang="en-US" dirty="0"/>
              <a:t>(</a:t>
            </a:r>
            <a:r>
              <a:rPr lang="en-US" i="1" dirty="0" err="1"/>
              <a:t>aq</a:t>
            </a:r>
            <a:r>
              <a:rPr lang="en-US" dirty="0"/>
              <a:t>) ⟶ Ca(NO</a:t>
            </a:r>
            <a:r>
              <a:rPr lang="en-US" baseline="-25000" dirty="0"/>
              <a:t>3</a:t>
            </a:r>
            <a:r>
              <a:rPr lang="en-US" dirty="0"/>
              <a:t>)</a:t>
            </a:r>
            <a:r>
              <a:rPr lang="en-US" baseline="-25000" dirty="0"/>
              <a:t>2</a:t>
            </a:r>
            <a:r>
              <a:rPr lang="en-US" dirty="0"/>
              <a:t>(</a:t>
            </a:r>
            <a:r>
              <a:rPr lang="en-US" i="1" dirty="0" err="1"/>
              <a:t>aq</a:t>
            </a:r>
            <a:r>
              <a:rPr lang="en-US" dirty="0"/>
              <a:t>) + 2AgCl(</a:t>
            </a:r>
            <a:r>
              <a:rPr lang="en-US" i="1" dirty="0"/>
              <a:t>s</a:t>
            </a:r>
            <a:r>
              <a:rPr lang="en-US" dirty="0"/>
              <a:t>) </a:t>
            </a:r>
          </a:p>
          <a:p>
            <a:endParaRPr lang="en-US" dirty="0"/>
          </a:p>
          <a:p>
            <a:r>
              <a:rPr lang="en-US" dirty="0"/>
              <a:t>Sameindajöfnur sýna ekki beinlínis þær jónategundir sem eru til staðar í lausn.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722797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Efnajöfnur fyrir jónahvörf</a:t>
            </a:r>
          </a:p>
        </p:txBody>
      </p:sp>
      <p:sp>
        <p:nvSpPr>
          <p:cNvPr id="3" name="Content Placeholder 2"/>
          <p:cNvSpPr>
            <a:spLocks noGrp="1"/>
          </p:cNvSpPr>
          <p:nvPr>
            <p:ph idx="1"/>
          </p:nvPr>
        </p:nvSpPr>
        <p:spPr>
          <a:xfrm>
            <a:off x="628650" y="955965"/>
            <a:ext cx="7886700" cy="4438071"/>
          </a:xfrm>
        </p:spPr>
        <p:txBody>
          <a:bodyPr>
            <a:normAutofit/>
          </a:bodyPr>
          <a:lstStyle/>
          <a:p>
            <a:r>
              <a:rPr lang="en-US" dirty="0"/>
              <a:t>Þegar jónasambönd leysast upp í vatni geta þau sundrast í jónirnar sem þau eru gerð úr </a:t>
            </a:r>
          </a:p>
          <a:p>
            <a:endParaRPr lang="en-US" dirty="0"/>
          </a:p>
          <a:p>
            <a:pPr marL="0" indent="0" algn="ctr">
              <a:buNone/>
            </a:pPr>
            <a:r>
              <a:rPr lang="en-US" dirty="0"/>
              <a:t>CaCl</a:t>
            </a:r>
            <a:r>
              <a:rPr lang="en-US" baseline="-25000" dirty="0"/>
              <a:t>2</a:t>
            </a:r>
            <a:r>
              <a:rPr lang="en-US" dirty="0"/>
              <a:t>(</a:t>
            </a:r>
            <a:r>
              <a:rPr lang="en-US" i="1" dirty="0" err="1"/>
              <a:t>aq</a:t>
            </a:r>
            <a:r>
              <a:rPr lang="en-US" dirty="0"/>
              <a:t>) ⟶ Ca</a:t>
            </a:r>
            <a:r>
              <a:rPr lang="en-US" baseline="30000" dirty="0"/>
              <a:t>2+</a:t>
            </a:r>
            <a:r>
              <a:rPr lang="en-US" dirty="0"/>
              <a:t>(</a:t>
            </a:r>
            <a:r>
              <a:rPr lang="en-US" i="1" dirty="0" err="1"/>
              <a:t>aq</a:t>
            </a:r>
            <a:r>
              <a:rPr lang="en-US" dirty="0"/>
              <a:t>) + 2Cl</a:t>
            </a:r>
            <a:r>
              <a:rPr lang="en-US" baseline="30000" dirty="0"/>
              <a:t>−</a:t>
            </a:r>
            <a:r>
              <a:rPr lang="en-US" dirty="0"/>
              <a:t>(</a:t>
            </a:r>
            <a:r>
              <a:rPr lang="en-US" i="1" dirty="0" err="1"/>
              <a:t>aq</a:t>
            </a:r>
            <a:r>
              <a:rPr lang="en-US" dirty="0"/>
              <a:t>) </a:t>
            </a:r>
          </a:p>
          <a:p>
            <a:pPr algn="ctr"/>
            <a:endParaRPr lang="en-US" dirty="0"/>
          </a:p>
          <a:p>
            <a:pPr marL="0" indent="0" algn="ctr">
              <a:buNone/>
            </a:pPr>
            <a:r>
              <a:rPr lang="en-US" dirty="0"/>
              <a:t>2AgNO</a:t>
            </a:r>
            <a:r>
              <a:rPr lang="en-US" baseline="-25000" dirty="0"/>
              <a:t>3</a:t>
            </a:r>
            <a:r>
              <a:rPr lang="en-US" dirty="0"/>
              <a:t>(</a:t>
            </a:r>
            <a:r>
              <a:rPr lang="en-US" i="1" dirty="0" err="1"/>
              <a:t>aq</a:t>
            </a:r>
            <a:r>
              <a:rPr lang="en-US" dirty="0"/>
              <a:t>) ⟶ 2Ag</a:t>
            </a:r>
            <a:r>
              <a:rPr lang="en-US" baseline="30000" dirty="0"/>
              <a:t>+</a:t>
            </a:r>
            <a:r>
              <a:rPr lang="en-US" dirty="0"/>
              <a:t>(</a:t>
            </a:r>
            <a:r>
              <a:rPr lang="en-US" i="1" dirty="0" err="1"/>
              <a:t>aq</a:t>
            </a:r>
            <a:r>
              <a:rPr lang="en-US" dirty="0"/>
              <a:t>) + 2NO</a:t>
            </a:r>
            <a:r>
              <a:rPr lang="en-US" baseline="-25000" dirty="0"/>
              <a:t>3</a:t>
            </a:r>
            <a:r>
              <a:rPr lang="en-US" baseline="30000" dirty="0"/>
              <a:t>−</a:t>
            </a:r>
            <a:r>
              <a:rPr lang="en-US" dirty="0"/>
              <a:t>(</a:t>
            </a:r>
            <a:r>
              <a:rPr lang="en-US" i="1" dirty="0" err="1"/>
              <a:t>aq</a:t>
            </a:r>
            <a:r>
              <a:rPr lang="en-US" dirty="0"/>
              <a:t>) </a:t>
            </a:r>
          </a:p>
          <a:p>
            <a:pPr algn="ctr"/>
            <a:endParaRPr lang="en-US" dirty="0"/>
          </a:p>
          <a:p>
            <a:pPr marL="0" indent="0" algn="ctr">
              <a:buNone/>
            </a:pPr>
            <a:r>
              <a:rPr lang="en-US" dirty="0"/>
              <a:t>Ca(NO</a:t>
            </a:r>
            <a:r>
              <a:rPr lang="en-US" baseline="-25000" dirty="0"/>
              <a:t>3</a:t>
            </a:r>
            <a:r>
              <a:rPr lang="en-US" dirty="0"/>
              <a:t>)</a:t>
            </a:r>
            <a:r>
              <a:rPr lang="en-US" baseline="-25000" dirty="0"/>
              <a:t>2</a:t>
            </a:r>
            <a:r>
              <a:rPr lang="en-US" dirty="0"/>
              <a:t>(</a:t>
            </a:r>
            <a:r>
              <a:rPr lang="en-US" i="1" dirty="0" err="1"/>
              <a:t>aq</a:t>
            </a:r>
            <a:r>
              <a:rPr lang="en-US" dirty="0"/>
              <a:t>) ⟶ Ca</a:t>
            </a:r>
            <a:r>
              <a:rPr lang="en-US" baseline="30000" dirty="0"/>
              <a:t>2+ </a:t>
            </a:r>
            <a:r>
              <a:rPr lang="en-US" dirty="0"/>
              <a:t>(</a:t>
            </a:r>
            <a:r>
              <a:rPr lang="en-US" i="1" dirty="0" err="1"/>
              <a:t>aq</a:t>
            </a:r>
            <a:r>
              <a:rPr lang="en-US" dirty="0"/>
              <a:t>) + 2NO</a:t>
            </a:r>
            <a:r>
              <a:rPr lang="en-US" baseline="-25000" dirty="0"/>
              <a:t>3</a:t>
            </a:r>
            <a:r>
              <a:rPr lang="en-US" baseline="30000" dirty="0"/>
              <a:t>−</a:t>
            </a:r>
            <a:r>
              <a:rPr lang="en-US" dirty="0"/>
              <a:t>(</a:t>
            </a:r>
            <a:r>
              <a:rPr lang="en-US" i="1" dirty="0" err="1"/>
              <a:t>aq</a:t>
            </a:r>
            <a:r>
              <a:rPr lang="en-US" dirty="0"/>
              <a:t>) </a:t>
            </a:r>
          </a:p>
          <a:p>
            <a:endParaRPr lang="en-US" dirty="0"/>
          </a:p>
          <a:p>
            <a:r>
              <a:rPr lang="en-US" dirty="0"/>
              <a:t> Ólíkt þessum þremur jónasamböndum </a:t>
            </a:r>
            <a:r>
              <a:rPr lang="en-US" dirty="0" err="1"/>
              <a:t>AgCl</a:t>
            </a:r>
            <a:r>
              <a:rPr lang="en-US" dirty="0"/>
              <a:t> leysist AgCl ekki upp í vatni að marki. </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761408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Heildarjónajafna</a:t>
            </a:r>
          </a:p>
        </p:txBody>
      </p:sp>
      <p:sp>
        <p:nvSpPr>
          <p:cNvPr id="3" name="Content Placeholder 2"/>
          <p:cNvSpPr>
            <a:spLocks noGrp="1"/>
          </p:cNvSpPr>
          <p:nvPr>
            <p:ph idx="1"/>
          </p:nvPr>
        </p:nvSpPr>
        <p:spPr/>
        <p:txBody>
          <a:bodyPr/>
          <a:lstStyle/>
          <a:p>
            <a:r>
              <a:rPr lang="en-US" dirty="0"/>
              <a:t>Jónasambönd sem eru leyst upp í vatni eru sýnd á raunsærri hátt sem sundraðar jónir.  </a:t>
            </a:r>
          </a:p>
          <a:p>
            <a:endParaRPr lang="en-US" dirty="0"/>
          </a:p>
          <a:p>
            <a:r>
              <a:rPr lang="en-US" dirty="0"/>
              <a:t> Þegar allar uppleystar jónir eru sýndar berum orðum fæst heildarjónajafna: </a:t>
            </a:r>
          </a:p>
          <a:p>
            <a:endParaRPr lang="en-US" dirty="0"/>
          </a:p>
          <a:p>
            <a:pPr marL="0" indent="0" algn="ctr">
              <a:buNone/>
            </a:pPr>
            <a:r>
              <a:rPr lang="en-US" sz="1800" dirty="0"/>
              <a:t>Ca</a:t>
            </a:r>
            <a:r>
              <a:rPr lang="en-US" sz="1800" baseline="30000" dirty="0"/>
              <a:t>2+</a:t>
            </a:r>
            <a:r>
              <a:rPr lang="en-US" sz="1800" dirty="0"/>
              <a:t>(</a:t>
            </a:r>
            <a:r>
              <a:rPr lang="en-US" sz="1800" i="1" dirty="0" err="1"/>
              <a:t>aq</a:t>
            </a:r>
            <a:r>
              <a:rPr lang="en-US" sz="1800" dirty="0"/>
              <a:t>) + 2Cl</a:t>
            </a:r>
            <a:r>
              <a:rPr lang="en-US" sz="1800" baseline="30000" dirty="0"/>
              <a:t>−</a:t>
            </a:r>
            <a:r>
              <a:rPr lang="en-US" sz="1800" dirty="0"/>
              <a:t>(</a:t>
            </a:r>
            <a:r>
              <a:rPr lang="en-US" sz="1800" i="1" dirty="0" err="1"/>
              <a:t>aq</a:t>
            </a:r>
            <a:r>
              <a:rPr lang="en-US" sz="1800" dirty="0"/>
              <a:t>) + 2Ag</a:t>
            </a:r>
            <a:r>
              <a:rPr lang="en-US" sz="1800" baseline="30000" dirty="0"/>
              <a:t>+</a:t>
            </a:r>
            <a:r>
              <a:rPr lang="en-US" sz="1800" dirty="0"/>
              <a:t>(</a:t>
            </a:r>
            <a:r>
              <a:rPr lang="en-US" sz="1800" i="1" dirty="0" err="1"/>
              <a:t>aq</a:t>
            </a:r>
            <a:r>
              <a:rPr lang="en-US" sz="1800" dirty="0"/>
              <a:t>) + 2NO</a:t>
            </a:r>
            <a:r>
              <a:rPr lang="en-US" sz="1800" baseline="-25000" dirty="0"/>
              <a:t>3</a:t>
            </a:r>
            <a:r>
              <a:rPr lang="en-US" sz="1800" baseline="30000" dirty="0"/>
              <a:t>−</a:t>
            </a:r>
            <a:r>
              <a:rPr lang="en-US" sz="1800" dirty="0"/>
              <a:t>(</a:t>
            </a:r>
            <a:r>
              <a:rPr lang="en-US" sz="1800" i="1" dirty="0" err="1"/>
              <a:t>aq</a:t>
            </a:r>
            <a:r>
              <a:rPr lang="en-US" sz="1800" dirty="0"/>
              <a:t>)  ⟶  Ca</a:t>
            </a:r>
            <a:r>
              <a:rPr lang="en-US" sz="1800" baseline="30000" dirty="0"/>
              <a:t>2+</a:t>
            </a:r>
            <a:r>
              <a:rPr lang="en-US" sz="1800" dirty="0"/>
              <a:t>(</a:t>
            </a:r>
            <a:r>
              <a:rPr lang="en-US" sz="1800" i="1" dirty="0" err="1"/>
              <a:t>aq</a:t>
            </a:r>
            <a:r>
              <a:rPr lang="en-US" sz="1800" dirty="0"/>
              <a:t>) + 2NO</a:t>
            </a:r>
            <a:r>
              <a:rPr lang="en-US" sz="1800" baseline="-25000" dirty="0"/>
              <a:t>3</a:t>
            </a:r>
            <a:r>
              <a:rPr lang="en-US" sz="1800" baseline="30000" dirty="0"/>
              <a:t>−</a:t>
            </a:r>
            <a:r>
              <a:rPr lang="en-US" sz="1800" dirty="0"/>
              <a:t>(</a:t>
            </a:r>
            <a:r>
              <a:rPr lang="en-US" sz="1800" i="1" dirty="0" err="1"/>
              <a:t>aq</a:t>
            </a:r>
            <a:r>
              <a:rPr lang="en-US" sz="1800" dirty="0"/>
              <a:t>) + 2AgCl(</a:t>
            </a:r>
            <a:r>
              <a:rPr lang="en-US" sz="1800" i="1" dirty="0"/>
              <a:t>s</a:t>
            </a:r>
            <a:r>
              <a:rPr lang="en-US" sz="1800" dirty="0"/>
              <a:t>) </a:t>
            </a:r>
          </a:p>
          <a:p>
            <a:endParaRPr lang="en-US" dirty="0"/>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934011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Nettójónajafna</a:t>
            </a:r>
          </a:p>
        </p:txBody>
      </p:sp>
      <p:sp>
        <p:nvSpPr>
          <p:cNvPr id="3" name="Content Placeholder 2"/>
          <p:cNvSpPr>
            <a:spLocks noGrp="1"/>
          </p:cNvSpPr>
          <p:nvPr>
            <p:ph idx="1"/>
          </p:nvPr>
        </p:nvSpPr>
        <p:spPr>
          <a:xfrm>
            <a:off x="628650" y="955965"/>
            <a:ext cx="7886700" cy="4789053"/>
          </a:xfrm>
        </p:spPr>
        <p:txBody>
          <a:bodyPr/>
          <a:lstStyle/>
          <a:p>
            <a:r>
              <a:rPr lang="en-US" dirty="0"/>
              <a:t>Tvær efnafræðilegar tegundir eru til staðar á sama formi báðum megin við örina, Ca</a:t>
            </a:r>
            <a:r>
              <a:rPr lang="en-US" baseline="30000" dirty="0"/>
              <a:t>2+</a:t>
            </a:r>
            <a:r>
              <a:rPr lang="en-US" dirty="0"/>
              <a:t>(</a:t>
            </a:r>
            <a:r>
              <a:rPr lang="en-US" dirty="0" err="1"/>
              <a:t>aq</a:t>
            </a:r>
            <a:r>
              <a:rPr lang="en-US" dirty="0"/>
              <a:t>) og NO</a:t>
            </a:r>
            <a:r>
              <a:rPr lang="en-US" baseline="-25000" dirty="0"/>
              <a:t>3</a:t>
            </a:r>
            <a:r>
              <a:rPr lang="en-US" baseline="30000" dirty="0"/>
              <a:t>−</a:t>
            </a:r>
            <a:r>
              <a:rPr lang="en-US" dirty="0"/>
              <a:t>(</a:t>
            </a:r>
            <a:r>
              <a:rPr lang="en-US" i="1" dirty="0" err="1"/>
              <a:t>aq</a:t>
            </a:r>
            <a:r>
              <a:rPr lang="en-US" dirty="0"/>
              <a:t>). </a:t>
            </a:r>
          </a:p>
          <a:p>
            <a:endParaRPr lang="en-US" dirty="0"/>
          </a:p>
          <a:p>
            <a:r>
              <a:rPr lang="en-US" dirty="0"/>
              <a:t>Þessar jónir eru áhorfendajónir, það er jónir sem þurfa að vera til staðar til að viðhalda hleðsluhlutleysi en breytast hvorki efnafræðilega né eðlisfræðilega í ferlinu.</a:t>
            </a:r>
          </a:p>
          <a:p>
            <a:endParaRPr lang="en-US" dirty="0"/>
          </a:p>
          <a:p>
            <a:r>
              <a:rPr lang="en-US" dirty="0"/>
              <a:t>Þegar áhorfendajónirnar eru felldar brott fæst </a:t>
            </a:r>
            <a:r>
              <a:rPr lang="en-US" b="1" dirty="0"/>
              <a:t>nettójónajafna</a:t>
            </a:r>
            <a:r>
              <a:rPr lang="en-US" dirty="0"/>
              <a:t>: </a:t>
            </a:r>
          </a:p>
          <a:p>
            <a:pPr marL="0" indent="0">
              <a:buNone/>
            </a:pPr>
            <a:endParaRPr lang="en-US" dirty="0"/>
          </a:p>
          <a:p>
            <a:pPr marL="0" indent="0" algn="ctr">
              <a:buNone/>
            </a:pPr>
            <a:r>
              <a:rPr lang="en-US" sz="2400" dirty="0"/>
              <a:t>Ag</a:t>
            </a:r>
            <a:r>
              <a:rPr lang="en-US" sz="2400" baseline="30000" dirty="0"/>
              <a:t>+</a:t>
            </a:r>
            <a:r>
              <a:rPr lang="en-US" sz="2400" dirty="0"/>
              <a:t>(</a:t>
            </a:r>
            <a:r>
              <a:rPr lang="en-US" sz="2400" i="1" dirty="0" err="1"/>
              <a:t>aq</a:t>
            </a:r>
            <a:r>
              <a:rPr lang="en-US" sz="2400" dirty="0"/>
              <a:t>) + Cl</a:t>
            </a:r>
            <a:r>
              <a:rPr lang="en-US" sz="2400" baseline="30000" dirty="0"/>
              <a:t>−</a:t>
            </a:r>
            <a:r>
              <a:rPr lang="en-US" sz="2400" dirty="0"/>
              <a:t>(</a:t>
            </a:r>
            <a:r>
              <a:rPr lang="en-US" sz="2400" i="1" dirty="0" err="1"/>
              <a:t>aq</a:t>
            </a:r>
            <a:r>
              <a:rPr lang="en-US" sz="2400" dirty="0"/>
              <a:t>)   ⟶   </a:t>
            </a:r>
            <a:r>
              <a:rPr lang="en-US" sz="2400" dirty="0" err="1"/>
              <a:t>AgCl</a:t>
            </a:r>
            <a:r>
              <a:rPr lang="en-US" sz="2400" dirty="0"/>
              <a:t>(</a:t>
            </a:r>
            <a:r>
              <a:rPr lang="en-US" sz="2400" i="1" dirty="0"/>
              <a:t>s</a:t>
            </a:r>
            <a:r>
              <a:rPr lang="en-US" sz="2400" dirty="0"/>
              <a:t>) </a:t>
            </a:r>
          </a:p>
          <a:p>
            <a:pPr marL="0" indent="0">
              <a:buNone/>
            </a:pPr>
            <a:endParaRPr lang="en-US" dirty="0"/>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795875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Hæfniviðmið</a:t>
            </a:r>
          </a:p>
        </p:txBody>
      </p:sp>
      <p:sp>
        <p:nvSpPr>
          <p:cNvPr id="3" name="Content Placeholder 2"/>
          <p:cNvSpPr>
            <a:spLocks noGrp="1"/>
          </p:cNvSpPr>
          <p:nvPr>
            <p:ph idx="1"/>
          </p:nvPr>
        </p:nvSpPr>
        <p:spPr>
          <a:xfrm>
            <a:off x="628650" y="955965"/>
            <a:ext cx="7886700" cy="4668980"/>
          </a:xfrm>
        </p:spPr>
        <p:txBody>
          <a:bodyPr/>
          <a:lstStyle/>
          <a:p>
            <a:r>
              <a:rPr lang="en-US" dirty="0"/>
              <a:t>4.2 Flokkun efnahvarfa</a:t>
            </a:r>
          </a:p>
          <a:p>
            <a:pPr lvl="1"/>
            <a:r>
              <a:rPr lang="en-US" dirty="0"/>
              <a:t>Skilgreina þrjár algengar gerðir efnahvarfa (útfellingarhvörf, sýru-basa-hvörf og oxunar-afoxunarhvörf)</a:t>
            </a:r>
          </a:p>
          <a:p>
            <a:pPr lvl="1"/>
            <a:r>
              <a:rPr lang="en-US" dirty="0"/>
              <a:t>Flokka efnahvörf í eina af þessum þremur gerðum út frá viðeigandi lýsingum eða efnajöfnum</a:t>
            </a:r>
          </a:p>
          <a:p>
            <a:pPr lvl="1"/>
            <a:r>
              <a:rPr lang="en-US" dirty="0"/>
              <a:t>Þekkja algengar sýrur og basa</a:t>
            </a:r>
          </a:p>
          <a:p>
            <a:pPr lvl="1"/>
            <a:r>
              <a:rPr lang="en-US" dirty="0"/>
              <a:t>Spá fyrir um leysni algengra ólífrænna efnasambanda með því að nota leysnireglur</a:t>
            </a:r>
          </a:p>
          <a:p>
            <a:pPr lvl="1"/>
            <a:r>
              <a:rPr lang="en-US" dirty="0"/>
              <a:t>Reikna oxunartölur frumefna í efnasamböndum</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744952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Flokkun efnahvarfa</a:t>
            </a:r>
          </a:p>
        </p:txBody>
      </p:sp>
      <p:sp>
        <p:nvSpPr>
          <p:cNvPr id="3" name="Content Placeholder 2"/>
          <p:cNvSpPr>
            <a:spLocks noGrp="1"/>
          </p:cNvSpPr>
          <p:nvPr>
            <p:ph idx="1"/>
          </p:nvPr>
        </p:nvSpPr>
        <p:spPr/>
        <p:txBody>
          <a:bodyPr/>
          <a:lstStyle/>
          <a:p>
            <a:r>
              <a:rPr lang="en-US" dirty="0"/>
              <a:t/>
            </a:r>
            <a:r>
              <a:rPr lang="en-US" b="1" dirty="0"/>
              <a:t>fellingarhvarf </a:t>
            </a:r>
            <a:r>
              <a:rPr lang="en-US" dirty="0"/>
              <a:t>er hvarf þar sem uppleyst efni hvarfast og mynda eitt eða fleiri föst myndefni.</a:t>
            </a:r>
          </a:p>
          <a:p>
            <a:pPr lvl="1"/>
            <a:r>
              <a:rPr lang="en-US" dirty="0"/>
              <a:t>Einnig kallað tvöföld skiptihvörf, tvöföld útskiptihvörf eða metatesuhvarf</a:t>
            </a:r>
          </a:p>
          <a:p>
            <a:endParaRPr lang="en-US" dirty="0"/>
          </a:p>
          <a:p>
            <a:r>
              <a:rPr lang="en-US" dirty="0"/>
              <a:t>Mörg hvörf af þessu tagi fela í sér jónaskipti milli jónasambanda í vatnslausn. </a:t>
            </a:r>
          </a:p>
          <a:p>
            <a:endParaRPr lang="en-US" dirty="0"/>
          </a:p>
          <a:p>
            <a:r>
              <a:rPr lang="en-US" dirty="0"/>
              <a:t>Fellingarhvörf eru algeng í náttúrunni og í iðnaði.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402428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Leysni og fellingarhvörf</a:t>
            </a:r>
          </a:p>
        </p:txBody>
      </p:sp>
      <p:sp>
        <p:nvSpPr>
          <p:cNvPr id="3" name="Content Placeholder 2"/>
          <p:cNvSpPr>
            <a:spLocks noGrp="1"/>
          </p:cNvSpPr>
          <p:nvPr>
            <p:ph idx="1"/>
          </p:nvPr>
        </p:nvSpPr>
        <p:spPr>
          <a:xfrm>
            <a:off x="628650" y="955965"/>
            <a:ext cx="7886700" cy="4364180"/>
          </a:xfrm>
        </p:spPr>
        <p:txBody>
          <a:bodyPr>
            <a:normAutofit/>
          </a:bodyPr>
          <a:lstStyle/>
          <a:p>
            <a:r>
              <a:rPr lang="en-US" b="1" dirty="0"/>
              <a:t>Leysni: </a:t>
            </a:r>
            <a:r>
              <a:rPr lang="en-US" dirty="0"/>
              <a:t>hæsti styrkur efnis sem hægt er að ná við tilteknar aðstæður</a:t>
            </a:r>
          </a:p>
          <a:p>
            <a:endParaRPr lang="en-US" dirty="0"/>
          </a:p>
          <a:p>
            <a:r>
              <a:rPr lang="en-US" dirty="0"/>
              <a:t>Efni sem hafa tiltölulega </a:t>
            </a:r>
            <a:r>
              <a:rPr lang="en-US" i="1" dirty="0"/>
              <a:t>mikla leysni </a:t>
            </a:r>
            <a:r>
              <a:rPr lang="en-US" dirty="0"/>
              <a:t>eru sögð vera </a:t>
            </a:r>
            <a:r>
              <a:rPr lang="en-US" b="1" dirty="0"/>
              <a:t>leysanleg</a:t>
            </a:r>
            <a:r>
              <a:rPr lang="en-US" dirty="0"/>
              <a:t>. </a:t>
            </a:r>
          </a:p>
          <a:p>
            <a:endParaRPr lang="en-US" dirty="0"/>
          </a:p>
          <a:p>
            <a:r>
              <a:rPr lang="en-US" dirty="0"/>
              <a:t>Efni mun </a:t>
            </a:r>
            <a:r>
              <a:rPr lang="en-US" b="1" dirty="0"/>
              <a:t>falla út</a:t>
            </a:r>
            <a:r>
              <a:rPr lang="en-US" dirty="0"/>
              <a:t> þegar aðstæður í lausninni eru þannig að styrkur þess fer yfir leysni þess. </a:t>
            </a:r>
          </a:p>
          <a:p>
            <a:endParaRPr lang="en-US" dirty="0"/>
          </a:p>
          <a:p>
            <a:r>
              <a:rPr lang="en-US" dirty="0"/>
              <a:t>Efni sem hafa tiltölulega </a:t>
            </a:r>
            <a:r>
              <a:rPr lang="en-US" i="1" dirty="0"/>
              <a:t>litla leysni </a:t>
            </a:r>
            <a:r>
              <a:rPr lang="en-US" dirty="0"/>
              <a:t>eru sögð vera </a:t>
            </a:r>
            <a:r>
              <a:rPr lang="en-US" b="1" dirty="0"/>
              <a:t>óleysanleg</a:t>
            </a:r>
            <a:r>
              <a:rPr lang="en-US" dirty="0"/>
              <a:t>, og þetta eru efnin sem falla auðveldlega út úr lausn.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728844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Leysni algengra jónasambanda í vatni</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665309144"/>
              </p:ext>
            </p:extLst>
          </p:nvPr>
        </p:nvGraphicFramePr>
        <p:xfrm>
          <a:off x="628650" y="955675"/>
          <a:ext cx="7886700" cy="2844800"/>
        </p:xfrm>
        <a:graphic>
          <a:graphicData uri="http://schemas.openxmlformats.org/drawingml/2006/table">
            <a:tbl>
              <a:tblPr firstRow="1" bandRow="1">
                <a:tableStyleId>{5940675A-B579-460E-94D1-54222C63F5DA}</a:tableStyleId>
              </a:tblPr>
              <a:tblGrid>
                <a:gridCol w="3943350">
                  <a:extLst>
                    <a:ext uri="{9D8B030D-6E8A-4147-A177-3AD203B41FA5}">
                      <a16:colId xmlns:a16="http://schemas.microsoft.com/office/drawing/2014/main" val="20000"/>
                    </a:ext>
                  </a:extLst>
                </a:gridCol>
                <a:gridCol w="3943350">
                  <a:extLst>
                    <a:ext uri="{9D8B030D-6E8A-4147-A177-3AD203B41FA5}">
                      <a16:colId xmlns:a16="http://schemas.microsoft.com/office/drawing/2014/main" val="20001"/>
                    </a:ext>
                  </a:extLst>
                </a:gridCol>
              </a:tblGrid>
              <a:tr h="370840">
                <a:tc>
                  <a:txBody>
                    <a:bodyPr/>
                    <a:lstStyle/>
                    <a:p>
                      <a:r>
                        <a:rPr lang="en-US" sz="1400" b="1" dirty="0">
                          <a:latin typeface="+mn-lt"/>
                        </a:rPr>
                        <a:t>Leysanleg sambönd innihalda:</a:t>
                      </a:r>
                    </a:p>
                  </a:txBody>
                  <a:tcPr/>
                </a:tc>
                <a:tc>
                  <a:txBody>
                    <a:bodyPr/>
                    <a:lstStyle/>
                    <a:p>
                      <a:r>
                        <a:rPr lang="en-US" sz="1400" b="1" dirty="0">
                          <a:latin typeface="+mn-lt"/>
                        </a:rPr>
                        <a:t>Óleysanlegar undantekningar:</a:t>
                      </a:r>
                    </a:p>
                  </a:txBody>
                  <a:tcPr/>
                </a:tc>
                <a:extLst>
                  <a:ext uri="{0D108BD9-81ED-4DB2-BD59-A6C34878D82A}">
                    <a16:rowId xmlns:a16="http://schemas.microsoft.com/office/drawing/2014/main" val="10000"/>
                  </a:ext>
                </a:extLst>
              </a:tr>
              <a:tr h="370840">
                <a:tc>
                  <a:txBody>
                    <a:bodyPr/>
                    <a:lstStyle/>
                    <a:p>
                      <a:pPr marL="285750" indent="-285750">
                        <a:buFont typeface="Arial" panose="020B0604020202020204" pitchFamily="34" charset="0"/>
                        <a:buChar char="•"/>
                      </a:pPr>
                      <a:r>
                        <a:rPr lang="en-US" sz="1400" dirty="0">
                          <a:latin typeface="+mn-lt"/>
                        </a:rPr>
                        <a:t>flokkur 1</a:t>
                      </a:r>
                      <a:r>
                        <a:rPr lang="en-US" sz="1400" baseline="0" dirty="0">
                          <a:latin typeface="+mn-lt"/>
                        </a:rPr>
                        <a:t> málmkatjónir og ammóníumjónina</a:t>
                      </a:r>
                    </a:p>
                    <a:p>
                      <a:pPr marL="285750" indent="-285750">
                        <a:buFont typeface="Arial" panose="020B0604020202020204" pitchFamily="34" charset="0"/>
                        <a:buChar char="•"/>
                      </a:pPr>
                      <a:r>
                        <a:rPr lang="en-US" sz="1400" baseline="0" dirty="0">
                          <a:latin typeface="+mn-lt"/>
                        </a:rPr>
                        <a:t>halíðjónirnar</a:t>
                      </a:r>
                    </a:p>
                    <a:p>
                      <a:pPr marL="285750" indent="-285750">
                        <a:buFont typeface="Arial" panose="020B0604020202020204" pitchFamily="34" charset="0"/>
                        <a:buChar char="•"/>
                      </a:pPr>
                      <a:r>
                        <a:rPr lang="en-US" sz="1400" baseline="0" dirty="0">
                          <a:latin typeface="+mn-lt"/>
                        </a:rPr>
                        <a:t>asetat-, bíkarbónat-, nítrat- og klóratjónirnar</a:t>
                      </a:r>
                    </a:p>
                    <a:p>
                      <a:pPr marL="285750" indent="-285750">
                        <a:buFont typeface="Arial" panose="020B0604020202020204" pitchFamily="34" charset="0"/>
                        <a:buChar char="•"/>
                      </a:pPr>
                      <a:r>
                        <a:rPr lang="en-US" sz="1400" baseline="0" dirty="0">
                          <a:latin typeface="+mn-lt"/>
                        </a:rPr>
                        <a:t>súlfatjónin</a:t>
                      </a:r>
                      <a:endParaRPr lang="en-US" sz="1400" dirty="0">
                        <a:latin typeface="+mn-lt"/>
                      </a:endParaRPr>
                    </a:p>
                  </a:txBody>
                  <a:tcPr/>
                </a:tc>
                <a:tc>
                  <a:txBody>
                    <a:bodyPr/>
                    <a:lstStyle/>
                    <a:p>
                      <a:endParaRPr lang="en-US" sz="1400" dirty="0">
                        <a:latin typeface="+mn-lt"/>
                      </a:endParaRP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latin typeface="+mn-lt"/>
                        </a:rPr>
                        <a:t>halíð af </a:t>
                      </a:r>
                      <a:r>
                        <a:rPr kumimoji="0" lang="en-US" sz="1400" b="0" i="0" u="none" strike="noStrike" cap="none" normalizeH="0" baseline="0" dirty="0">
                          <a:ln>
                            <a:noFill/>
                          </a:ln>
                          <a:solidFill>
                            <a:schemeClr val="tx1"/>
                          </a:solidFill>
                          <a:effectLst/>
                          <a:latin typeface="+mn-lt"/>
                          <a:ea typeface="MS PGothic" charset="0"/>
                          <a:cs typeface="MS PGothic" charset="0"/>
                        </a:rPr>
                        <a:t>Ag</a:t>
                      </a:r>
                      <a:r>
                        <a:rPr kumimoji="0" lang="en-US" sz="1400" b="0" i="0" u="none" strike="noStrike" cap="none" normalizeH="0" baseline="30000" dirty="0">
                          <a:ln>
                            <a:noFill/>
                          </a:ln>
                          <a:solidFill>
                            <a:schemeClr val="tx1"/>
                          </a:solidFill>
                          <a:effectLst/>
                          <a:latin typeface="+mn-lt"/>
                          <a:ea typeface="MS PGothic" charset="0"/>
                          <a:cs typeface="MS PGothic" charset="0"/>
                        </a:rPr>
                        <a:t>+</a:t>
                      </a:r>
                      <a:r>
                        <a:rPr kumimoji="0" lang="en-US" sz="1400" b="0" i="0" u="none" strike="noStrike" cap="none" normalizeH="0" baseline="0" dirty="0">
                          <a:ln>
                            <a:noFill/>
                          </a:ln>
                          <a:solidFill>
                            <a:schemeClr val="tx1"/>
                          </a:solidFill>
                          <a:effectLst/>
                          <a:latin typeface="+mn-lt"/>
                          <a:ea typeface="MS PGothic" charset="0"/>
                          <a:cs typeface="MS PGothic" charset="0"/>
                        </a:rPr>
                        <a:t>, Hg</a:t>
                      </a:r>
                      <a:r>
                        <a:rPr kumimoji="0" lang="en-US" sz="1400" b="0" i="0" u="none" strike="noStrike" cap="none" normalizeH="0" baseline="-25000" dirty="0">
                          <a:ln>
                            <a:noFill/>
                          </a:ln>
                          <a:solidFill>
                            <a:schemeClr val="tx1"/>
                          </a:solidFill>
                          <a:effectLst/>
                          <a:latin typeface="+mn-lt"/>
                          <a:ea typeface="MS PGothic" charset="0"/>
                          <a:cs typeface="MS PGothic" charset="0"/>
                        </a:rPr>
                        <a:t>2</a:t>
                      </a:r>
                      <a:r>
                        <a:rPr kumimoji="0" lang="en-US" sz="1400" b="0" i="0" u="none" strike="noStrike" cap="none" normalizeH="0" baseline="30000" dirty="0">
                          <a:ln>
                            <a:noFill/>
                          </a:ln>
                          <a:solidFill>
                            <a:schemeClr val="tx1"/>
                          </a:solidFill>
                          <a:effectLst/>
                          <a:latin typeface="+mn-lt"/>
                          <a:ea typeface="MS PGothic" charset="0"/>
                          <a:cs typeface="MS PGothic" charset="0"/>
                        </a:rPr>
                        <a:t>2+</a:t>
                      </a:r>
                      <a:r>
                        <a:rPr kumimoji="0" lang="en-US" sz="1400" b="0" i="0" u="none" strike="noStrike" cap="none" normalizeH="0" baseline="0" dirty="0">
                          <a:ln>
                            <a:noFill/>
                          </a:ln>
                          <a:solidFill>
                            <a:schemeClr val="tx1"/>
                          </a:solidFill>
                          <a:effectLst/>
                          <a:latin typeface="+mn-lt"/>
                          <a:ea typeface="MS PGothic" charset="0"/>
                          <a:cs typeface="MS PGothic" charset="0"/>
                        </a:rPr>
                        <a:t>, Pb</a:t>
                      </a:r>
                      <a:r>
                        <a:rPr kumimoji="0" lang="en-US" sz="1400" b="0" i="0" u="none" strike="noStrike" cap="none" normalizeH="0" baseline="30000" dirty="0">
                          <a:ln>
                            <a:noFill/>
                          </a:ln>
                          <a:solidFill>
                            <a:schemeClr val="tx1"/>
                          </a:solidFill>
                          <a:effectLst/>
                          <a:latin typeface="+mn-lt"/>
                          <a:ea typeface="MS PGothic" charset="0"/>
                          <a:cs typeface="MS PGothic" charset="0"/>
                        </a:rPr>
                        <a:t>2+</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cap="none" normalizeH="0" baseline="30000" dirty="0">
                        <a:ln>
                          <a:noFill/>
                        </a:ln>
                        <a:solidFill>
                          <a:schemeClr val="tx1"/>
                        </a:solidFill>
                        <a:effectLst/>
                        <a:latin typeface="+mn-lt"/>
                        <a:ea typeface="MS PGothic" charset="0"/>
                        <a:cs typeface="MS PGothic" charset="0"/>
                      </a:endParaRP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cap="none" normalizeH="0" baseline="30000" dirty="0">
                        <a:ln>
                          <a:noFill/>
                        </a:ln>
                        <a:solidFill>
                          <a:schemeClr val="tx1"/>
                        </a:solidFill>
                        <a:effectLst/>
                        <a:latin typeface="+mn-lt"/>
                        <a:ea typeface="MS PGothic" charset="0"/>
                        <a:cs typeface="MS PGothic" charset="0"/>
                      </a:endParaRP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400" b="0" i="0" u="none" strike="noStrike" cap="none" normalizeH="0" baseline="30000" dirty="0">
                        <a:ln>
                          <a:noFill/>
                        </a:ln>
                        <a:solidFill>
                          <a:schemeClr val="tx1"/>
                        </a:solidFill>
                        <a:effectLst/>
                        <a:latin typeface="+mn-lt"/>
                        <a:ea typeface="MS PGothic" charset="0"/>
                        <a:cs typeface="MS PGothic" charset="0"/>
                      </a:endParaRP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cap="none" normalizeH="0" baseline="0" dirty="0">
                          <a:ln>
                            <a:noFill/>
                          </a:ln>
                          <a:solidFill>
                            <a:schemeClr val="tx1"/>
                          </a:solidFill>
                          <a:effectLst/>
                          <a:latin typeface="+mn-lt"/>
                          <a:ea typeface="MS PGothic" charset="0"/>
                          <a:cs typeface="MS PGothic" charset="0"/>
                        </a:rPr>
                        <a:t>Súlföt af Ag</a:t>
                      </a:r>
                      <a:r>
                        <a:rPr kumimoji="0" lang="en-US" sz="1400" b="0" i="0" u="none" strike="noStrike" cap="none" normalizeH="0" baseline="30000" dirty="0">
                          <a:ln>
                            <a:noFill/>
                          </a:ln>
                          <a:solidFill>
                            <a:schemeClr val="tx1"/>
                          </a:solidFill>
                          <a:effectLst/>
                          <a:latin typeface="+mn-lt"/>
                          <a:ea typeface="MS PGothic" charset="0"/>
                          <a:cs typeface="MS PGothic" charset="0"/>
                        </a:rPr>
                        <a:t>+</a:t>
                      </a:r>
                      <a:r>
                        <a:rPr kumimoji="0" lang="en-US" sz="1400" b="0" i="0" u="none" strike="noStrike" cap="none" normalizeH="0" baseline="0" dirty="0">
                          <a:ln>
                            <a:noFill/>
                          </a:ln>
                          <a:solidFill>
                            <a:schemeClr val="tx1"/>
                          </a:solidFill>
                          <a:effectLst/>
                          <a:latin typeface="+mn-lt"/>
                          <a:ea typeface="MS PGothic" charset="0"/>
                          <a:cs typeface="MS PGothic" charset="0"/>
                        </a:rPr>
                        <a:t>, Ba</a:t>
                      </a:r>
                      <a:r>
                        <a:rPr kumimoji="0" lang="en-US" sz="1400" b="0" i="0" u="none" strike="noStrike" cap="none" normalizeH="0" baseline="30000" dirty="0">
                          <a:ln>
                            <a:noFill/>
                          </a:ln>
                          <a:solidFill>
                            <a:schemeClr val="tx1"/>
                          </a:solidFill>
                          <a:effectLst/>
                          <a:latin typeface="+mn-lt"/>
                          <a:ea typeface="MS PGothic" charset="0"/>
                          <a:cs typeface="MS PGothic" charset="0"/>
                        </a:rPr>
                        <a:t>2+</a:t>
                      </a:r>
                      <a:r>
                        <a:rPr kumimoji="0" lang="en-US" sz="1400" b="0" i="0" u="none" strike="noStrike" cap="none" normalizeH="0" baseline="0" dirty="0">
                          <a:ln>
                            <a:noFill/>
                          </a:ln>
                          <a:solidFill>
                            <a:schemeClr val="tx1"/>
                          </a:solidFill>
                          <a:effectLst/>
                          <a:latin typeface="+mn-lt"/>
                          <a:ea typeface="MS PGothic" charset="0"/>
                          <a:cs typeface="MS PGothic" charset="0"/>
                        </a:rPr>
                        <a:t>, Ca</a:t>
                      </a:r>
                      <a:r>
                        <a:rPr kumimoji="0" lang="en-US" sz="1400" b="0" i="0" u="none" strike="noStrike" cap="none" normalizeH="0" baseline="30000" dirty="0">
                          <a:ln>
                            <a:noFill/>
                          </a:ln>
                          <a:solidFill>
                            <a:schemeClr val="tx1"/>
                          </a:solidFill>
                          <a:effectLst/>
                          <a:latin typeface="+mn-lt"/>
                          <a:ea typeface="MS PGothic" charset="0"/>
                          <a:cs typeface="MS PGothic" charset="0"/>
                        </a:rPr>
                        <a:t>2+</a:t>
                      </a:r>
                      <a:r>
                        <a:rPr kumimoji="0" lang="en-US" sz="1400" b="0" i="0" u="none" strike="noStrike" cap="none" normalizeH="0" baseline="0" dirty="0">
                          <a:ln>
                            <a:noFill/>
                          </a:ln>
                          <a:solidFill>
                            <a:schemeClr val="tx1"/>
                          </a:solidFill>
                          <a:effectLst/>
                          <a:latin typeface="+mn-lt"/>
                          <a:ea typeface="MS PGothic" charset="0"/>
                          <a:cs typeface="MS PGothic" charset="0"/>
                        </a:rPr>
                        <a:t>, Hg</a:t>
                      </a:r>
                      <a:r>
                        <a:rPr kumimoji="0" lang="en-US" sz="1400" b="0" i="0" u="none" strike="noStrike" cap="none" normalizeH="0" baseline="-25000" dirty="0">
                          <a:ln>
                            <a:noFill/>
                          </a:ln>
                          <a:solidFill>
                            <a:schemeClr val="tx1"/>
                          </a:solidFill>
                          <a:effectLst/>
                          <a:latin typeface="+mn-lt"/>
                          <a:ea typeface="MS PGothic" charset="0"/>
                          <a:cs typeface="MS PGothic" charset="0"/>
                        </a:rPr>
                        <a:t>2</a:t>
                      </a:r>
                      <a:r>
                        <a:rPr kumimoji="0" lang="en-US" sz="1400" b="0" i="0" u="none" strike="noStrike" cap="none" normalizeH="0" baseline="30000" dirty="0">
                          <a:ln>
                            <a:noFill/>
                          </a:ln>
                          <a:solidFill>
                            <a:schemeClr val="tx1"/>
                          </a:solidFill>
                          <a:effectLst/>
                          <a:latin typeface="+mn-lt"/>
                          <a:ea typeface="MS PGothic" charset="0"/>
                          <a:cs typeface="MS PGothic" charset="0"/>
                        </a:rPr>
                        <a:t>2+</a:t>
                      </a:r>
                      <a:r>
                        <a:rPr kumimoji="0" lang="en-US" sz="1400" b="0" i="0" u="none" strike="noStrike" cap="none" normalizeH="0" baseline="0" dirty="0">
                          <a:ln>
                            <a:noFill/>
                          </a:ln>
                          <a:solidFill>
                            <a:schemeClr val="tx1"/>
                          </a:solidFill>
                          <a:effectLst/>
                          <a:latin typeface="+mn-lt"/>
                          <a:ea typeface="MS PGothic" charset="0"/>
                          <a:cs typeface="MS PGothic" charset="0"/>
                        </a:rPr>
                        <a:t>, Pb</a:t>
                      </a:r>
                      <a:r>
                        <a:rPr kumimoji="0" lang="en-US" sz="1400" b="0" i="0" u="none" strike="noStrike" cap="none" normalizeH="0" baseline="30000" dirty="0">
                          <a:ln>
                            <a:noFill/>
                          </a:ln>
                          <a:solidFill>
                            <a:schemeClr val="tx1"/>
                          </a:solidFill>
                          <a:effectLst/>
                          <a:latin typeface="+mn-lt"/>
                          <a:ea typeface="MS PGothic" charset="0"/>
                          <a:cs typeface="MS PGothic" charset="0"/>
                        </a:rPr>
                        <a:t>2+ </a:t>
                      </a:r>
                      <a:r>
                        <a:rPr kumimoji="0" lang="en-US" sz="1400" b="0" i="0" u="none" strike="noStrike" cap="none" normalizeH="0" baseline="0" dirty="0">
                          <a:ln>
                            <a:noFill/>
                          </a:ln>
                          <a:solidFill>
                            <a:schemeClr val="tx1"/>
                          </a:solidFill>
                          <a:effectLst/>
                          <a:latin typeface="+mn-lt"/>
                          <a:ea typeface="MS PGothic" charset="0"/>
                          <a:cs typeface="MS PGothic" charset="0"/>
                        </a:rPr>
                        <a:t>, Sr</a:t>
                      </a:r>
                      <a:r>
                        <a:rPr kumimoji="0" lang="en-US" sz="1400" b="0" i="0" u="none" strike="noStrike" cap="none" normalizeH="0" baseline="30000" dirty="0">
                          <a:ln>
                            <a:noFill/>
                          </a:ln>
                          <a:solidFill>
                            <a:schemeClr val="tx1"/>
                          </a:solidFill>
                          <a:effectLst/>
                          <a:latin typeface="+mn-lt"/>
                          <a:ea typeface="MS PGothic" charset="0"/>
                          <a:cs typeface="MS PGothic" charset="0"/>
                        </a:rPr>
                        <a:t>2+</a:t>
                      </a:r>
                      <a:endParaRPr lang="en-US" sz="1400" dirty="0">
                        <a:latin typeface="+mn-lt"/>
                      </a:endParaRPr>
                    </a:p>
                  </a:txBody>
                  <a:tcPr/>
                </a:tc>
                <a:extLst>
                  <a:ext uri="{0D108BD9-81ED-4DB2-BD59-A6C34878D82A}">
                    <a16:rowId xmlns:a16="http://schemas.microsoft.com/office/drawing/2014/main" val="10001"/>
                  </a:ext>
                </a:extLst>
              </a:tr>
              <a:tr h="370840">
                <a:tc>
                  <a:txBody>
                    <a:bodyPr/>
                    <a:lstStyle/>
                    <a:p>
                      <a:r>
                        <a:rPr lang="en-US" sz="1400" b="1" dirty="0">
                          <a:latin typeface="+mn-lt"/>
                        </a:rPr>
                        <a:t>Óleysanleg sambönd</a:t>
                      </a:r>
                      <a:r>
                        <a:rPr lang="en-US" sz="1400" b="1" baseline="0" dirty="0">
                          <a:latin typeface="+mn-lt"/>
                        </a:rPr>
                        <a:t> innihalda:</a:t>
                      </a:r>
                      <a:endParaRPr lang="en-US" sz="1400" b="1" dirty="0">
                        <a:latin typeface="+mn-lt"/>
                      </a:endParaRPr>
                    </a:p>
                  </a:txBody>
                  <a:tcPr/>
                </a:tc>
                <a:tc>
                  <a:txBody>
                    <a:bodyPr/>
                    <a:lstStyle/>
                    <a:p>
                      <a:r>
                        <a:rPr lang="en-US" sz="1400" b="1" dirty="0">
                          <a:latin typeface="+mn-lt"/>
                        </a:rPr>
                        <a:t>Leysanlegar undantekningar:</a:t>
                      </a:r>
                    </a:p>
                  </a:txBody>
                  <a:tcPr/>
                </a:tc>
                <a:extLst>
                  <a:ext uri="{0D108BD9-81ED-4DB2-BD59-A6C34878D82A}">
                    <a16:rowId xmlns:a16="http://schemas.microsoft.com/office/drawing/2014/main" val="10002"/>
                  </a:ext>
                </a:extLst>
              </a:tr>
              <a:tr h="370840">
                <a:tc>
                  <a:txBody>
                    <a:bodyPr/>
                    <a:lstStyle/>
                    <a:p>
                      <a:pPr marL="285750" indent="-285750">
                        <a:buFont typeface="Arial" panose="020B0604020202020204" pitchFamily="34" charset="0"/>
                        <a:buChar char="•"/>
                      </a:pPr>
                      <a:r>
                        <a:rPr kumimoji="0" lang="en-US" sz="1400" b="0" i="0" u="none" strike="noStrike" cap="none" normalizeH="0" baseline="0" dirty="0">
                          <a:ln>
                            <a:noFill/>
                          </a:ln>
                          <a:solidFill>
                            <a:schemeClr val="tx1"/>
                          </a:solidFill>
                          <a:effectLst/>
                          <a:latin typeface="+mn-lt"/>
                          <a:ea typeface="MS PGothic" charset="0"/>
                          <a:cs typeface="MS PGothic" charset="0"/>
                        </a:rPr>
                        <a:t>karbónat-, krómat-, fosfat- og súlfíðjónir</a:t>
                      </a:r>
                    </a:p>
                    <a:p>
                      <a:pPr marL="285750" indent="-285750">
                        <a:buFont typeface="Arial" panose="020B0604020202020204" pitchFamily="34" charset="0"/>
                        <a:buChar char="•"/>
                      </a:pPr>
                      <a:r>
                        <a:rPr kumimoji="0" lang="en-US" sz="1400" b="0" i="0" u="none" strike="noStrike" cap="none" normalizeH="0" baseline="0" dirty="0">
                          <a:ln>
                            <a:noFill/>
                          </a:ln>
                          <a:solidFill>
                            <a:schemeClr val="tx1"/>
                          </a:solidFill>
                          <a:effectLst/>
                          <a:latin typeface="+mn-lt"/>
                          <a:ea typeface="MS PGothic" charset="0"/>
                        </a:rPr>
                        <a:t>hýdroxíðjón</a:t>
                      </a:r>
                      <a:endParaRPr lang="en-US" sz="1400" dirty="0">
                        <a:latin typeface="+mn-lt"/>
                      </a:endParaRPr>
                    </a:p>
                  </a:txBody>
                  <a:tcPr/>
                </a:tc>
                <a:tc>
                  <a:txBody>
                    <a:bodyPr/>
                    <a:lstStyle/>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cap="none" normalizeH="0" baseline="0" dirty="0">
                          <a:ln>
                            <a:noFill/>
                          </a:ln>
                          <a:solidFill>
                            <a:schemeClr val="tx1"/>
                          </a:solidFill>
                          <a:effectLst/>
                          <a:latin typeface="+mn-lt"/>
                          <a:ea typeface="MS PGothic" charset="0"/>
                          <a:cs typeface="MS PGothic" charset="0"/>
                        </a:rPr>
                        <a:t>sambönd þessara jóna með málmkatjónum í flokki 1 eða ammóníumjón.</a:t>
                      </a:r>
                    </a:p>
                    <a:p>
                      <a:pPr marL="285750" marR="0" lvl="0" indent="-2857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cap="none" normalizeH="0" baseline="0" dirty="0">
                          <a:ln>
                            <a:noFill/>
                          </a:ln>
                          <a:solidFill>
                            <a:schemeClr val="tx1"/>
                          </a:solidFill>
                          <a:effectLst/>
                          <a:latin typeface="+mn-lt"/>
                          <a:ea typeface="MS PGothic" charset="0"/>
                          <a:cs typeface="MS PGothic" charset="0"/>
                        </a:rPr>
                        <a:t>hýdroxíð málmkatjóna í flokki 1 og Ba</a:t>
                      </a:r>
                      <a:r>
                        <a:rPr kumimoji="0" lang="en-US" sz="1400" b="0" i="0" u="none" strike="noStrike" cap="none" normalizeH="0" baseline="30000" dirty="0">
                          <a:ln>
                            <a:noFill/>
                          </a:ln>
                          <a:solidFill>
                            <a:schemeClr val="tx1"/>
                          </a:solidFill>
                          <a:effectLst/>
                          <a:latin typeface="+mn-lt"/>
                          <a:ea typeface="MS PGothic" charset="0"/>
                          <a:cs typeface="MS PGothic" charset="0"/>
                        </a:rPr>
                        <a:t>2+</a:t>
                      </a:r>
                      <a:endParaRPr kumimoji="0" lang="en-US" sz="1400" b="0" i="0" u="none" strike="noStrike" cap="none" normalizeH="0" baseline="0" dirty="0">
                        <a:ln>
                          <a:noFill/>
                        </a:ln>
                        <a:solidFill>
                          <a:schemeClr val="tx1"/>
                        </a:solidFill>
                        <a:effectLst/>
                        <a:latin typeface="+mn-lt"/>
                        <a:ea typeface="MS PGothic" charset="0"/>
                        <a:cs typeface="MS PGothic" charset="0"/>
                      </a:endParaRPr>
                    </a:p>
                    <a:p>
                      <a:pPr marL="285750" indent="-285750">
                        <a:buFont typeface="Arial" panose="020B0604020202020204" pitchFamily="34" charset="0"/>
                        <a:buChar char="•"/>
                      </a:pPr>
                      <a:endParaRPr lang="en-US" sz="1400" dirty="0">
                        <a:latin typeface="+mn-lt"/>
                      </a:endParaRPr>
                    </a:p>
                  </a:txBody>
                  <a:tcPr/>
                </a:tc>
                <a:extLst>
                  <a:ext uri="{0D108BD9-81ED-4DB2-BD59-A6C34878D82A}">
                    <a16:rowId xmlns:a16="http://schemas.microsoft.com/office/drawing/2014/main" val="10003"/>
                  </a:ext>
                </a:extLst>
              </a:tr>
            </a:tbl>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230963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Dæmi um fellingarhvarf</a:t>
            </a:r>
          </a:p>
        </p:txBody>
      </p:sp>
      <p:sp>
        <p:nvSpPr>
          <p:cNvPr id="3" name="Content Placeholder 2"/>
          <p:cNvSpPr>
            <a:spLocks noGrp="1"/>
          </p:cNvSpPr>
          <p:nvPr>
            <p:ph idx="1"/>
          </p:nvPr>
        </p:nvSpPr>
        <p:spPr/>
        <p:txBody>
          <a:bodyPr/>
          <a:lstStyle/>
          <a:p>
            <a:r>
              <a:rPr lang="en-US" b="1" dirty="0"/>
              <a:t>Sameindajafna:</a:t>
            </a:r>
          </a:p>
          <a:p>
            <a:pPr marL="0" indent="0" algn="ctr">
              <a:buNone/>
            </a:pPr>
            <a:r>
              <a:rPr lang="en-US" dirty="0"/>
              <a:t>2KI(</a:t>
            </a:r>
            <a:r>
              <a:rPr lang="en-US" i="1" dirty="0" err="1"/>
              <a:t>aq</a:t>
            </a:r>
            <a:r>
              <a:rPr lang="en-US" dirty="0"/>
              <a:t>) + </a:t>
            </a:r>
            <a:r>
              <a:rPr lang="en-US" dirty="0" err="1"/>
              <a:t>Pb</a:t>
            </a:r>
            <a:r>
              <a:rPr lang="en-US" dirty="0"/>
              <a:t>(NO</a:t>
            </a:r>
            <a:r>
              <a:rPr lang="en-US" baseline="-25000" dirty="0"/>
              <a:t>3</a:t>
            </a:r>
            <a:r>
              <a:rPr lang="en-US" dirty="0"/>
              <a:t>)</a:t>
            </a:r>
            <a:r>
              <a:rPr lang="en-US" baseline="-25000" dirty="0"/>
              <a:t>2</a:t>
            </a:r>
            <a:r>
              <a:rPr lang="en-US" dirty="0"/>
              <a:t>(</a:t>
            </a:r>
            <a:r>
              <a:rPr lang="en-US" i="1" dirty="0" err="1"/>
              <a:t>aq</a:t>
            </a:r>
            <a:r>
              <a:rPr lang="en-US" dirty="0"/>
              <a:t>)  ⟶  PbI</a:t>
            </a:r>
            <a:r>
              <a:rPr lang="en-US" baseline="-25000" dirty="0"/>
              <a:t>2</a:t>
            </a:r>
            <a:r>
              <a:rPr lang="en-US" dirty="0"/>
              <a:t>(</a:t>
            </a:r>
            <a:r>
              <a:rPr lang="en-US" i="1" dirty="0"/>
              <a:t>s</a:t>
            </a:r>
            <a:r>
              <a:rPr lang="en-US" dirty="0"/>
              <a:t>) + 2KNO</a:t>
            </a:r>
            <a:r>
              <a:rPr lang="en-US" baseline="-25000" dirty="0"/>
              <a:t>3</a:t>
            </a:r>
            <a:r>
              <a:rPr lang="en-US" dirty="0"/>
              <a:t>(</a:t>
            </a:r>
            <a:r>
              <a:rPr lang="en-US" i="1" dirty="0" err="1"/>
              <a:t>aq</a:t>
            </a:r>
            <a:r>
              <a:rPr lang="en-US" dirty="0"/>
              <a:t>) </a:t>
            </a:r>
          </a:p>
          <a:p>
            <a:endParaRPr lang="en-US" dirty="0"/>
          </a:p>
          <a:p>
            <a:r>
              <a:rPr lang="en-US" dirty="0"/>
              <a:t>PbI</a:t>
            </a:r>
            <a:r>
              <a:rPr lang="en-US" baseline="-25000" dirty="0"/>
              <a:t>2</a:t>
            </a:r>
            <a:r>
              <a:rPr lang="en-US" dirty="0"/>
              <a:t> fellur út úr lausn, sem er í samræmi við leysnireglurnar. </a:t>
            </a:r>
          </a:p>
          <a:p>
            <a:endParaRPr lang="en-US" dirty="0"/>
          </a:p>
          <a:p>
            <a:r>
              <a:rPr lang="en-US" b="1" dirty="0"/>
              <a:t>Nettójónajafna: </a:t>
            </a:r>
          </a:p>
          <a:p>
            <a:pPr marL="0" indent="0" algn="ctr">
              <a:buNone/>
            </a:pPr>
            <a:r>
              <a:rPr lang="en-US" dirty="0"/>
              <a:t>Pb</a:t>
            </a:r>
            <a:r>
              <a:rPr lang="en-US" baseline="30000" dirty="0"/>
              <a:t>2+</a:t>
            </a:r>
            <a:r>
              <a:rPr lang="en-US" dirty="0"/>
              <a:t>(</a:t>
            </a:r>
            <a:r>
              <a:rPr lang="en-US" i="1" dirty="0" err="1"/>
              <a:t>aq</a:t>
            </a:r>
            <a:r>
              <a:rPr lang="en-US" dirty="0"/>
              <a:t>) + 2I</a:t>
            </a:r>
            <a:r>
              <a:rPr lang="en-US" baseline="30000" dirty="0"/>
              <a:t>–</a:t>
            </a:r>
            <a:r>
              <a:rPr lang="en-US" dirty="0"/>
              <a:t>(</a:t>
            </a:r>
            <a:r>
              <a:rPr lang="en-US" i="1" dirty="0" err="1"/>
              <a:t>aq</a:t>
            </a:r>
            <a:r>
              <a:rPr lang="en-US" dirty="0"/>
              <a:t>)  ⟶  PbI</a:t>
            </a:r>
            <a:r>
              <a:rPr lang="en-US" baseline="-25000" dirty="0"/>
              <a:t>2</a:t>
            </a:r>
            <a:r>
              <a:rPr lang="en-US" dirty="0"/>
              <a:t>(</a:t>
            </a:r>
            <a:r>
              <a:rPr lang="en-US" i="1" dirty="0"/>
              <a:t>s</a:t>
            </a:r>
            <a:r>
              <a:rPr lang="en-US" dirty="0"/>
              <a:t>)</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659697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4.4</a:t>
            </a:r>
            <a:endParaRPr lang="en-US" dirty="0">
              <a:solidFill>
                <a:srgbClr val="6CB255"/>
              </a:solidFill>
            </a:endParaRPr>
          </a:p>
        </p:txBody>
      </p:sp>
      <p:pic>
        <p:nvPicPr>
          <p:cNvPr id="2" name="Figure" descr="A photograph is shown of a yellow green opaque substance swirled through a clear, colorless liquid in a test tube."/>
          <p:cNvPicPr>
            <a:picLocks noGrp="1" noChangeAspect="1"/>
          </p:cNvPicPr>
          <p:nvPr>
            <p:ph sz="half" idx="1"/>
          </p:nvPr>
        </p:nvPicPr>
        <p:blipFill>
          <a:blip r:embed="rId2" cstate="email">
            <a:extLst>
              <a:ext uri="{28A0092B-C50C-407E-A947-70E740481C1C}">
                <a14:useLocalDpi xmlns:a14="http://schemas.microsoft.com/office/drawing/2010/main" val="0"/>
              </a:ext>
            </a:extLst>
          </a:blip>
          <a:stretch>
            <a:fillRect/>
          </a:stretch>
        </p:blipFill>
        <p:spPr>
          <a:xfrm>
            <a:off x="628650" y="1476855"/>
            <a:ext cx="3886200" cy="4234491"/>
          </a:xfrm>
        </p:spPr>
      </p:pic>
      <p:sp>
        <p:nvSpPr>
          <p:cNvPr id="14" name="Figure Legend"/>
          <p:cNvSpPr>
            <a:spLocks noGrp="1"/>
          </p:cNvSpPr>
          <p:nvPr>
            <p:ph sz="half" idx="2"/>
          </p:nvPr>
        </p:nvSpPr>
        <p:spPr>
          <a:xfrm>
            <a:off x="4606925" y="1107617"/>
            <a:ext cx="3913188" cy="5256973"/>
          </a:xfrm>
        </p:spPr>
        <p:txBody>
          <a:bodyPr>
            <a:noAutofit/>
          </a:bodyPr>
          <a:lstStyle/>
          <a:p>
            <a:pPr marL="0" indent="0">
              <a:buNone/>
            </a:pPr>
            <a:r>
              <a:rPr lang="en-US" sz="1600" dirty="0">
                <a:solidFill>
                  <a:schemeClr val="tx1"/>
                </a:solidFill>
              </a:rPr>
              <a:t>Felling af PbI</a:t>
            </a:r>
            <a:r>
              <a:rPr lang="en-US" sz="1600" baseline="-25000" dirty="0">
                <a:solidFill>
                  <a:schemeClr val="tx1"/>
                </a:solidFill>
              </a:rPr>
              <a:t>2</a:t>
            </a:r>
            <a:r>
              <a:rPr lang="en-US" sz="1600" dirty="0">
                <a:solidFill>
                  <a:schemeClr val="tx1"/>
                </a:solidFill>
              </a:rPr>
              <a:t> myndast þegar lausnum sem innihalda Pb</a:t>
            </a:r>
            <a:r>
              <a:rPr lang="en-US" sz="1600" baseline="30000" dirty="0">
                <a:solidFill>
                  <a:schemeClr val="tx1"/>
                </a:solidFill>
              </a:rPr>
              <a:t>2+</a:t>
            </a:r>
            <a:r>
              <a:rPr lang="en-US" sz="1600" dirty="0">
                <a:solidFill>
                  <a:schemeClr val="tx1"/>
                </a:solidFill>
              </a:rPr>
              <a:t> og I</a:t>
            </a:r>
            <a:r>
              <a:rPr lang="en-US" sz="1600" baseline="30000" dirty="0">
                <a:solidFill>
                  <a:schemeClr val="tx1"/>
                </a:solidFill>
              </a:rPr>
              <a:t>−</a:t>
            </a:r>
            <a:r>
              <a:rPr lang="en-US" sz="1600" dirty="0">
                <a:solidFill>
                  <a:schemeClr val="tx1"/>
                </a:solidFill>
              </a:rPr>
              <a:t> er blandað saman. (mynd: Der </a:t>
            </a:r>
            <a:r>
              <a:rPr lang="en-US" sz="1600" dirty="0" err="1">
                <a:solidFill>
                  <a:schemeClr val="tx1"/>
                </a:solidFill>
              </a:rPr>
              <a:t>Kreole</a:t>
            </a:r>
            <a:r>
              <a:rPr lang="en-US" sz="1600" dirty="0">
                <a:solidFill>
                  <a:schemeClr val="tx1"/>
                </a:solidFill>
              </a:rPr>
              <a:t>/Wikimedia Commons)</a:t>
            </a:r>
          </a:p>
        </p:txBody>
      </p:sp>
      <p:sp>
        <p:nvSpPr>
          <p:cNvPr id="1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57071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Dæmi um fellingarhvarf</a:t>
            </a:r>
          </a:p>
        </p:txBody>
      </p:sp>
      <p:sp>
        <p:nvSpPr>
          <p:cNvPr id="3" name="Content Placeholder 2"/>
          <p:cNvSpPr>
            <a:spLocks noGrp="1"/>
          </p:cNvSpPr>
          <p:nvPr>
            <p:ph idx="1"/>
          </p:nvPr>
        </p:nvSpPr>
        <p:spPr/>
        <p:txBody>
          <a:bodyPr/>
          <a:lstStyle/>
          <a:p>
            <a:r>
              <a:rPr lang="en-US" dirty="0"/>
              <a:t>Sameindajafna:</a:t>
            </a:r>
          </a:p>
          <a:p>
            <a:pPr marL="0" indent="0" algn="ctr">
              <a:buNone/>
            </a:pPr>
            <a:endParaRPr lang="en-US" dirty="0"/>
          </a:p>
          <a:p>
            <a:pPr marL="0" indent="0" algn="ctr">
              <a:buNone/>
            </a:pPr>
            <a:r>
              <a:rPr lang="en-US" dirty="0" err="1"/>
              <a:t>NaCl</a:t>
            </a:r>
            <a:r>
              <a:rPr lang="en-US" dirty="0"/>
              <a:t>(</a:t>
            </a:r>
            <a:r>
              <a:rPr lang="en-US" i="1" dirty="0" err="1"/>
              <a:t>aq</a:t>
            </a:r>
            <a:r>
              <a:rPr lang="en-US" dirty="0"/>
              <a:t>) + AgNO</a:t>
            </a:r>
            <a:r>
              <a:rPr lang="en-US" baseline="-25000" dirty="0"/>
              <a:t>3</a:t>
            </a:r>
            <a:r>
              <a:rPr lang="en-US" dirty="0"/>
              <a:t>(</a:t>
            </a:r>
            <a:r>
              <a:rPr lang="en-US" i="1" dirty="0" err="1"/>
              <a:t>aq</a:t>
            </a:r>
            <a:r>
              <a:rPr lang="en-US" dirty="0"/>
              <a:t>)  ⟶  </a:t>
            </a:r>
            <a:r>
              <a:rPr lang="en-US" dirty="0" err="1"/>
              <a:t>AgCl</a:t>
            </a:r>
            <a:r>
              <a:rPr lang="en-US" dirty="0"/>
              <a:t>(</a:t>
            </a:r>
            <a:r>
              <a:rPr lang="en-US" i="1" dirty="0"/>
              <a:t>s</a:t>
            </a:r>
            <a:r>
              <a:rPr lang="en-US" dirty="0"/>
              <a:t>) + NaNO</a:t>
            </a:r>
            <a:r>
              <a:rPr lang="en-US" baseline="-25000" dirty="0"/>
              <a:t>3</a:t>
            </a:r>
            <a:r>
              <a:rPr lang="en-US" dirty="0"/>
              <a:t>(</a:t>
            </a:r>
            <a:r>
              <a:rPr lang="en-US" i="1" dirty="0" err="1"/>
              <a:t>aq</a:t>
            </a:r>
            <a:r>
              <a:rPr lang="en-US" dirty="0"/>
              <a:t>) </a:t>
            </a:r>
          </a:p>
          <a:p>
            <a:endParaRPr lang="en-US" dirty="0"/>
          </a:p>
          <a:p>
            <a:r>
              <a:rPr lang="en-US" dirty="0" err="1"/>
              <a:t>AgCl</a:t>
            </a:r>
            <a:r>
              <a:rPr lang="en-US" dirty="0"/>
              <a:t> fellur út úr lausn, sem er í samræmi við leysnireglurnar. </a:t>
            </a:r>
          </a:p>
          <a:p>
            <a:r>
              <a:rPr lang="en-US" dirty="0"/>
              <a:t> Nettójónajafna: </a:t>
            </a:r>
          </a:p>
          <a:p>
            <a:pPr marL="0" indent="0" algn="ctr">
              <a:buNone/>
            </a:pPr>
            <a:endParaRPr lang="en-US" dirty="0"/>
          </a:p>
          <a:p>
            <a:pPr marL="0" indent="0" algn="ctr">
              <a:buNone/>
            </a:pPr>
            <a:r>
              <a:rPr lang="en-US" dirty="0"/>
              <a:t>Ag</a:t>
            </a:r>
            <a:r>
              <a:rPr lang="en-US" baseline="30000" dirty="0"/>
              <a:t>+</a:t>
            </a:r>
            <a:r>
              <a:rPr lang="en-US" dirty="0"/>
              <a:t>(</a:t>
            </a:r>
            <a:r>
              <a:rPr lang="en-US" i="1" dirty="0" err="1"/>
              <a:t>aq</a:t>
            </a:r>
            <a:r>
              <a:rPr lang="en-US" dirty="0"/>
              <a:t>) + Cl</a:t>
            </a:r>
            <a:r>
              <a:rPr lang="en-US" baseline="30000" dirty="0"/>
              <a:t>−</a:t>
            </a:r>
            <a:r>
              <a:rPr lang="en-US" dirty="0"/>
              <a:t>(</a:t>
            </a:r>
            <a:r>
              <a:rPr lang="en-US" i="1" dirty="0" err="1"/>
              <a:t>aq</a:t>
            </a:r>
            <a:r>
              <a:rPr lang="en-US" dirty="0"/>
              <a:t>)  ⟶  </a:t>
            </a:r>
            <a:r>
              <a:rPr lang="en-US" dirty="0" err="1"/>
              <a:t>AgCl</a:t>
            </a:r>
            <a:r>
              <a:rPr lang="en-US" dirty="0"/>
              <a:t>(</a:t>
            </a:r>
            <a:r>
              <a:rPr lang="en-US" i="1" dirty="0"/>
              <a:t>s</a:t>
            </a:r>
            <a:r>
              <a:rPr lang="en-US" dirty="0"/>
              <a:t>)</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091420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Sýru-basahvörf</a:t>
            </a:r>
          </a:p>
        </p:txBody>
      </p:sp>
      <p:sp>
        <p:nvSpPr>
          <p:cNvPr id="3" name="Content Placeholder 2"/>
          <p:cNvSpPr>
            <a:spLocks noGrp="1"/>
          </p:cNvSpPr>
          <p:nvPr>
            <p:ph idx="1"/>
          </p:nvPr>
        </p:nvSpPr>
        <p:spPr>
          <a:xfrm>
            <a:off x="628650" y="955965"/>
            <a:ext cx="7886700" cy="4447308"/>
          </a:xfrm>
        </p:spPr>
        <p:txBody>
          <a:bodyPr/>
          <a:lstStyle/>
          <a:p>
            <a:r>
              <a:rPr lang="en-US" dirty="0"/>
              <a:t> </a:t>
            </a:r>
            <a:r>
              <a:rPr lang="en-US" b="1" dirty="0"/>
              <a:t>sýru-basahvarf </a:t>
            </a:r>
            <a:r>
              <a:rPr lang="en-US" dirty="0"/>
              <a:t>er hvarf þar sem vetnisjón, H</a:t>
            </a:r>
            <a:r>
              <a:rPr lang="en-US" baseline="30000" dirty="0"/>
              <a:t>+</a:t>
            </a:r>
            <a:r>
              <a:rPr lang="en-US" dirty="0"/>
              <a:t>, færist frá einni efnaögn til annarrar. </a:t>
            </a:r>
          </a:p>
          <a:p>
            <a:endParaRPr lang="en-US" dirty="0"/>
          </a:p>
          <a:p>
            <a:r>
              <a:rPr lang="en-US" dirty="0"/>
              <a:t> </a:t>
            </a:r>
            <a:r>
              <a:rPr lang="en-US" b="1" dirty="0"/>
              <a:t>sýra</a:t>
            </a:r>
            <a:r>
              <a:rPr lang="en-US" dirty="0"/>
              <a:t> er efni sem leysist upp í vatni og myndar hýdróníumjónir, H</a:t>
            </a:r>
            <a:r>
              <a:rPr lang="en-US" baseline="-25000" dirty="0"/>
              <a:t>3</a:t>
            </a:r>
            <a:r>
              <a:rPr lang="en-US" dirty="0"/>
              <a:t>O</a:t>
            </a:r>
            <a:r>
              <a:rPr lang="en-US" baseline="30000" dirty="0"/>
              <a:t>+</a:t>
            </a:r>
            <a:r>
              <a:rPr lang="en-US" dirty="0"/>
              <a:t>. </a:t>
            </a:r>
          </a:p>
          <a:p>
            <a:endParaRPr lang="en-US" dirty="0"/>
          </a:p>
          <a:p>
            <a:r>
              <a:rPr lang="en-US" dirty="0"/>
              <a:t> Dæmi: </a:t>
            </a:r>
            <a:r>
              <a:rPr lang="en-US" dirty="0" err="1"/>
              <a:t>HCl</a:t>
            </a:r>
            <a:r>
              <a:rPr lang="en-US" dirty="0"/>
              <a:t> er sterk sýra</a:t>
            </a:r>
          </a:p>
          <a:p>
            <a:pPr marL="0" indent="0" algn="ctr">
              <a:buNone/>
            </a:pPr>
            <a:endParaRPr lang="en-US" dirty="0"/>
          </a:p>
          <a:p>
            <a:pPr marL="0" indent="0" algn="ctr">
              <a:buNone/>
            </a:pPr>
            <a:r>
              <a:rPr lang="en-US" dirty="0" err="1"/>
              <a:t>HCl</a:t>
            </a:r>
            <a:r>
              <a:rPr lang="en-US" dirty="0"/>
              <a:t>(</a:t>
            </a:r>
            <a:r>
              <a:rPr lang="en-US" i="1" dirty="0" err="1"/>
              <a:t>aq</a:t>
            </a:r>
            <a:r>
              <a:rPr lang="en-US" dirty="0"/>
              <a:t>)  +  H</a:t>
            </a:r>
            <a:r>
              <a:rPr lang="en-US" baseline="-25000" dirty="0"/>
              <a:t>2</a:t>
            </a:r>
            <a:r>
              <a:rPr lang="en-US" dirty="0"/>
              <a:t>O(</a:t>
            </a:r>
            <a:r>
              <a:rPr lang="en-US" i="1" dirty="0" err="1"/>
              <a:t>aq</a:t>
            </a:r>
            <a:r>
              <a:rPr lang="en-US" dirty="0"/>
              <a:t>)  ⟶  Cl</a:t>
            </a:r>
            <a:r>
              <a:rPr lang="en-US" baseline="30000" dirty="0"/>
              <a:t>−</a:t>
            </a:r>
            <a:r>
              <a:rPr lang="en-US" dirty="0"/>
              <a:t>(</a:t>
            </a:r>
            <a:r>
              <a:rPr lang="en-US" i="1" dirty="0" err="1"/>
              <a:t>aq</a:t>
            </a:r>
            <a:r>
              <a:rPr lang="en-US" dirty="0"/>
              <a:t>)  +  H</a:t>
            </a:r>
            <a:r>
              <a:rPr lang="en-US" baseline="-25000" dirty="0"/>
              <a:t>3</a:t>
            </a:r>
            <a:r>
              <a:rPr lang="en-US" dirty="0"/>
              <a:t>O</a:t>
            </a:r>
            <a:r>
              <a:rPr lang="en-US" baseline="30000" dirty="0"/>
              <a:t>+</a:t>
            </a:r>
            <a:r>
              <a:rPr lang="en-US" dirty="0"/>
              <a:t>(</a:t>
            </a:r>
            <a:r>
              <a:rPr lang="en-US" i="1" dirty="0" err="1"/>
              <a:t>aq</a:t>
            </a:r>
            <a:r>
              <a:rPr lang="en-US" dirty="0"/>
              <a:t>)</a:t>
            </a:r>
          </a:p>
          <a:p>
            <a:pPr marL="0" indent="0" algn="ctr">
              <a:buNone/>
            </a:pPr>
            <a:endParaRPr lang="en-US" dirty="0"/>
          </a:p>
          <a:p>
            <a:r>
              <a:rPr lang="en-US" dirty="0"/>
              <a:t>Þetta er sýru-basa-hvarf: H</a:t>
            </a:r>
            <a:r>
              <a:rPr lang="en-US" baseline="30000" dirty="0"/>
              <a:t>+</a:t>
            </a:r>
            <a:r>
              <a:rPr lang="en-US" dirty="0"/>
              <a:t> jónir flytjast frá </a:t>
            </a:r>
            <a:r>
              <a:rPr lang="en-US" dirty="0" err="1"/>
              <a:t>HCl</a:t>
            </a:r>
            <a:r>
              <a:rPr lang="en-US" dirty="0"/>
              <a:t> sameindum til H</a:t>
            </a:r>
            <a:r>
              <a:rPr lang="en-US" baseline="-25000" dirty="0"/>
              <a:t>2</a:t>
            </a:r>
            <a:r>
              <a:rPr lang="en-US" dirty="0"/>
              <a:t>O sameinda. </a:t>
            </a:r>
          </a:p>
          <a:p>
            <a:pPr marL="0" indent="0">
              <a:buNone/>
            </a:pPr>
            <a:endParaRPr lang="en-US" sz="2000" dirty="0"/>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425520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4.5</a:t>
            </a:r>
          </a:p>
        </p:txBody>
      </p:sp>
      <p:pic>
        <p:nvPicPr>
          <p:cNvPr id="2" name="Figure" descr="This figure shows two flasks, labeled a and b. The flasks are both sealed with stoppers and are nearly three-quarters full of a liquid. Flask a is labeled H C l followed by g in parentheses. In the liquid there are approximately twenty space-filling molecular models composed of one red sphere and two smaller attached white spheres. The label H subscript 2 O followed by a q in parentheses is connected with a line to one of these models. In the space above the liquid in the flask, four space filling molecular models composed of one larger green sphere to which a smaller white sphere is bonded are shown. To one of these models, the label H C l followed by g in parentheses is attached with a line segment. An arrow is drawn from the space above the liquid pointing down into the liquid below. Flask b is labeled H subscript 3 O superscript positive sign followed by a q in parentheses. This is followed by a plus sign and C l superscript negative sign which is also followed by a q in parentheses. In this flask, no molecules are shown in the open space above the liquid. A label, C l superscript negative sign followed by a q in parentheses, is connected with a line segment to a green sphere. This sphere is surrounded by four molecules composed each of one red sphere and two white smaller spheres. A few of these same molecules appear separate from the green spheres in the liquid. A line segment connects one of them to the label H subscript 2 O which is followed by l in parentheses. There are a few molecules formed from one central larger red sphere to which three smaller white spheres are bonded. A line segment is drawn from one of these to the label H subscript 3 O superscript positive sign, followed by a q in parentheses."/>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1495425" y="1105694"/>
            <a:ext cx="6153150" cy="3495675"/>
          </a:xfrm>
        </p:spPr>
      </p:pic>
      <p:sp>
        <p:nvSpPr>
          <p:cNvPr id="7" name="Figure Legend"/>
          <p:cNvSpPr>
            <a:spLocks noGrp="1"/>
          </p:cNvSpPr>
          <p:nvPr>
            <p:ph idx="13"/>
          </p:nvPr>
        </p:nvSpPr>
        <p:spPr/>
        <p:txBody>
          <a:bodyPr>
            <a:normAutofit/>
          </a:bodyPr>
          <a:lstStyle/>
          <a:p>
            <a:r>
              <a:rPr lang="en-US" sz="1600" dirty="0"/>
              <a:t>Þegar vetnisklóríðgas leysist upp í vatni hvarfast það (a) sem sýra með því að flytja róteindir til vatnssameinda og mynda (b) hýdróníumjónir (og leystar klóríðjónir).</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053196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Sterkar sýrur</a:t>
            </a:r>
          </a:p>
        </p:txBody>
      </p:sp>
      <p:sp>
        <p:nvSpPr>
          <p:cNvPr id="3" name="Content Placeholder 2"/>
          <p:cNvSpPr>
            <a:spLocks noGrp="1"/>
          </p:cNvSpPr>
          <p:nvPr>
            <p:ph idx="1"/>
          </p:nvPr>
        </p:nvSpPr>
        <p:spPr/>
        <p:txBody>
          <a:bodyPr/>
          <a:lstStyle/>
          <a:p>
            <a:r>
              <a:rPr lang="en-US" dirty="0"/>
              <a:t>Nánast hver einasta </a:t>
            </a:r>
            <a:r>
              <a:rPr lang="en-US" dirty="0" err="1"/>
              <a:t>HCl</a:t>
            </a:r>
            <a:r>
              <a:rPr lang="en-US" dirty="0"/>
              <a:t> sameind sem leysist upp í vatni gengst undir þetta hvarf. </a:t>
            </a:r>
          </a:p>
          <a:p>
            <a:endParaRPr lang="en-US" dirty="0"/>
          </a:p>
          <a:p>
            <a:r>
              <a:rPr lang="en-US" dirty="0"/>
              <a:t> Sýrur sem hvarfast fullkomlega á þennan hátt kallast </a:t>
            </a:r>
            <a:r>
              <a:rPr lang="en-US" b="1" dirty="0"/>
              <a:t>sterkar sýrur</a:t>
            </a:r>
            <a:r>
              <a:rPr lang="en-US" dirty="0"/>
              <a:t>.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142669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Tafla 4.2 Algengar sterkar sýrur</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262704026"/>
              </p:ext>
            </p:extLst>
          </p:nvPr>
        </p:nvGraphicFramePr>
        <p:xfrm>
          <a:off x="628650" y="955675"/>
          <a:ext cx="7886700" cy="2595880"/>
        </p:xfrm>
        <a:graphic>
          <a:graphicData uri="http://schemas.openxmlformats.org/drawingml/2006/table">
            <a:tbl>
              <a:tblPr firstRow="1" bandRow="1">
                <a:tableStyleId>{5940675A-B579-460E-94D1-54222C63F5DA}</a:tableStyleId>
              </a:tblPr>
              <a:tblGrid>
                <a:gridCol w="3943350">
                  <a:extLst>
                    <a:ext uri="{9D8B030D-6E8A-4147-A177-3AD203B41FA5}">
                      <a16:colId xmlns:a16="http://schemas.microsoft.com/office/drawing/2014/main" val="20000"/>
                    </a:ext>
                  </a:extLst>
                </a:gridCol>
                <a:gridCol w="3943350">
                  <a:extLst>
                    <a:ext uri="{9D8B030D-6E8A-4147-A177-3AD203B41FA5}">
                      <a16:colId xmlns:a16="http://schemas.microsoft.com/office/drawing/2014/main" val="20001"/>
                    </a:ext>
                  </a:extLst>
                </a:gridCol>
              </a:tblGrid>
              <a:tr h="370840">
                <a:tc>
                  <a:txBody>
                    <a:bodyPr/>
                    <a:lstStyle/>
                    <a:p>
                      <a:pPr algn="ctr"/>
                      <a:r>
                        <a:rPr lang="en-US" sz="1400" b="1" dirty="0"/>
                        <a:t>Efnaformúla efnasambands</a:t>
                      </a:r>
                    </a:p>
                  </a:txBody>
                  <a:tcPr/>
                </a:tc>
                <a:tc>
                  <a:txBody>
                    <a:bodyPr/>
                    <a:lstStyle/>
                    <a:p>
                      <a:pPr algn="ctr"/>
                      <a:r>
                        <a:rPr lang="en-US" sz="1400" b="1" dirty="0"/>
                        <a:t>Heiti</a:t>
                      </a:r>
                      <a:r>
                        <a:rPr lang="en-US" sz="1400" b="1" baseline="0" dirty="0"/>
                        <a:t> í vatnslausn</a:t>
                      </a:r>
                      <a:endParaRPr lang="en-US" sz="1400" b="1" dirty="0"/>
                    </a:p>
                  </a:txBody>
                  <a:tcPr/>
                </a:tc>
                <a:extLst>
                  <a:ext uri="{0D108BD9-81ED-4DB2-BD59-A6C34878D82A}">
                    <a16:rowId xmlns:a16="http://schemas.microsoft.com/office/drawing/2014/main" val="10000"/>
                  </a:ext>
                </a:extLst>
              </a:tr>
              <a:tr h="370840">
                <a:tc>
                  <a:txBody>
                    <a:bodyPr/>
                    <a:lstStyle/>
                    <a:p>
                      <a:pPr algn="ctr"/>
                      <a:r>
                        <a:rPr lang="en-US" sz="1400" dirty="0" err="1"/>
                        <a:t>HBr</a:t>
                      </a:r>
                      <a:endParaRPr lang="en-US" sz="1400"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err="1"/>
                        <a:t>vetnisbrómíð</a:t>
                      </a:r>
                      <a:r>
                        <a:rPr lang="en-US" sz="1400" dirty="0"/>
                        <a:t>sýra</a:t>
                      </a:r>
                    </a:p>
                  </a:txBody>
                  <a:tcPr/>
                </a:tc>
                <a:extLst>
                  <a:ext uri="{0D108BD9-81ED-4DB2-BD59-A6C34878D82A}">
                    <a16:rowId xmlns:a16="http://schemas.microsoft.com/office/drawing/2014/main" val="10001"/>
                  </a:ext>
                </a:extLst>
              </a:tr>
              <a:tr h="370840">
                <a:tc>
                  <a:txBody>
                    <a:bodyPr/>
                    <a:lstStyle/>
                    <a:p>
                      <a:pPr algn="ctr"/>
                      <a:r>
                        <a:rPr lang="en-US" sz="1400" dirty="0" err="1"/>
                        <a:t>HCl</a:t>
                      </a:r>
                      <a:endParaRPr lang="en-US" sz="1400"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saltsýra </a:t>
                      </a:r>
                    </a:p>
                  </a:txBody>
                  <a:tcPr/>
                </a:tc>
                <a:extLst>
                  <a:ext uri="{0D108BD9-81ED-4DB2-BD59-A6C34878D82A}">
                    <a16:rowId xmlns:a16="http://schemas.microsoft.com/office/drawing/2014/main" val="10002"/>
                  </a:ext>
                </a:extLst>
              </a:tr>
              <a:tr h="370840">
                <a:tc>
                  <a:txBody>
                    <a:bodyPr/>
                    <a:lstStyle/>
                    <a:p>
                      <a:pPr algn="ctr"/>
                      <a:r>
                        <a:rPr lang="en-US" sz="1400" dirty="0"/>
                        <a:t>HI</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err="1"/>
                        <a:t>vetnisjoðíð</a:t>
                      </a:r>
                      <a:r>
                        <a:rPr lang="en-US" sz="1400" dirty="0"/>
                        <a:t>sýra </a:t>
                      </a:r>
                    </a:p>
                  </a:txBody>
                  <a:tcPr/>
                </a:tc>
                <a:extLst>
                  <a:ext uri="{0D108BD9-81ED-4DB2-BD59-A6C34878D82A}">
                    <a16:rowId xmlns:a16="http://schemas.microsoft.com/office/drawing/2014/main" val="10003"/>
                  </a:ext>
                </a:extLst>
              </a:tr>
              <a:tr h="370840">
                <a:tc>
                  <a:txBody>
                    <a:bodyPr/>
                    <a:lstStyle/>
                    <a:p>
                      <a:pPr algn="ctr"/>
                      <a:r>
                        <a:rPr lang="en-US" sz="1400" dirty="0"/>
                        <a:t>HNO</a:t>
                      </a:r>
                      <a:r>
                        <a:rPr lang="en-US" sz="1400" baseline="-25000" dirty="0"/>
                        <a:t>3</a:t>
                      </a:r>
                      <a:endParaRPr lang="en-US" sz="1400" dirty="0"/>
                    </a:p>
                  </a:txBody>
                  <a:tcPr/>
                </a:tc>
                <a:tc>
                  <a:txBody>
                    <a:bodyPr/>
                    <a:lstStyle/>
                    <a:p>
                      <a:pPr algn="ctr"/>
                      <a:r>
                        <a:rPr lang="en-US" sz="1400" dirty="0"/>
                        <a:t>saltpéturssýra </a:t>
                      </a:r>
                    </a:p>
                  </a:txBody>
                  <a:tcPr/>
                </a:tc>
                <a:extLst>
                  <a:ext uri="{0D108BD9-81ED-4DB2-BD59-A6C34878D82A}">
                    <a16:rowId xmlns:a16="http://schemas.microsoft.com/office/drawing/2014/main" val="10004"/>
                  </a:ext>
                </a:extLst>
              </a:tr>
              <a:tr h="370840">
                <a:tc>
                  <a:txBody>
                    <a:bodyPr/>
                    <a:lstStyle/>
                    <a:p>
                      <a:pPr algn="ctr"/>
                      <a:r>
                        <a:rPr lang="en-US" sz="1400" dirty="0"/>
                        <a:t>HClO</a:t>
                      </a:r>
                      <a:r>
                        <a:rPr lang="en-US" sz="1400" baseline="-25000" dirty="0"/>
                        <a:t>4</a:t>
                      </a:r>
                      <a:r>
                        <a:rPr lang="en-US" sz="1400" dirty="0"/>
                        <a:t> </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err="1"/>
                        <a:t>perklór</a:t>
                      </a:r>
                      <a:r>
                        <a:rPr lang="en-US" sz="1400" dirty="0"/>
                        <a:t>sýra </a:t>
                      </a:r>
                    </a:p>
                  </a:txBody>
                  <a:tcPr/>
                </a:tc>
                <a:extLst>
                  <a:ext uri="{0D108BD9-81ED-4DB2-BD59-A6C34878D82A}">
                    <a16:rowId xmlns:a16="http://schemas.microsoft.com/office/drawing/2014/main" val="10005"/>
                  </a:ext>
                </a:extLst>
              </a:tr>
              <a:tr h="370840">
                <a:tc>
                  <a:txBody>
                    <a:bodyPr/>
                    <a:lstStyle/>
                    <a:p>
                      <a:pPr algn="ctr"/>
                      <a:r>
                        <a:rPr lang="en-US" sz="1400" dirty="0"/>
                        <a:t>H</a:t>
                      </a:r>
                      <a:r>
                        <a:rPr lang="en-US" sz="1400" baseline="-25000" dirty="0"/>
                        <a:t>2</a:t>
                      </a:r>
                      <a:r>
                        <a:rPr lang="en-US" sz="1400" dirty="0"/>
                        <a:t>SO</a:t>
                      </a:r>
                      <a:r>
                        <a:rPr lang="en-US" sz="1400" baseline="-25000" dirty="0"/>
                        <a:t>4</a:t>
                      </a:r>
                      <a:endParaRPr lang="en-US" sz="1400"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brennisteinssýra</a:t>
                      </a:r>
                    </a:p>
                  </a:txBody>
                  <a:tcPr/>
                </a:tc>
                <a:extLst>
                  <a:ext uri="{0D108BD9-81ED-4DB2-BD59-A6C34878D82A}">
                    <a16:rowId xmlns:a16="http://schemas.microsoft.com/office/drawing/2014/main" val="10006"/>
                  </a:ext>
                </a:extLst>
              </a:tr>
            </a:tbl>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7763791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Veikar sýrur</a:t>
            </a:r>
          </a:p>
        </p:txBody>
      </p:sp>
      <p:sp>
        <p:nvSpPr>
          <p:cNvPr id="3" name="Content Placeholder 2"/>
          <p:cNvSpPr>
            <a:spLocks noGrp="1"/>
          </p:cNvSpPr>
          <p:nvPr>
            <p:ph idx="1"/>
          </p:nvPr>
        </p:nvSpPr>
        <p:spPr/>
        <p:txBody>
          <a:bodyPr/>
          <a:lstStyle/>
          <a:p>
            <a:r>
              <a:rPr lang="en-US" dirty="0"/>
              <a:t>Mun fleiri efnasambönd hegða sér sem </a:t>
            </a:r>
            <a:r>
              <a:rPr lang="en-US" b="1" dirty="0"/>
              <a:t>veikar sýrur </a:t>
            </a:r>
            <a:r>
              <a:rPr lang="en-US" dirty="0"/>
              <a:t>og hvarfast aðeins </a:t>
            </a:r>
            <a:r>
              <a:rPr lang="en-US" i="1" dirty="0"/>
              <a:t>að hluta</a:t>
            </a:r>
            <a:r>
              <a:rPr lang="en-US" dirty="0"/>
              <a:t> við vatn. </a:t>
            </a:r>
          </a:p>
          <a:p>
            <a:endParaRPr lang="en-US" dirty="0"/>
          </a:p>
          <a:p>
            <a:r>
              <a:rPr lang="en-US" dirty="0"/>
              <a:t> Langflestar uppleystu sameindirnar haldast á upprunalegu formi og aðeins tiltölulega lítið magn hýdróníumjóna myndast. </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147973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Veikar sýrur </a:t>
            </a:r>
          </a:p>
        </p:txBody>
      </p:sp>
      <p:sp>
        <p:nvSpPr>
          <p:cNvPr id="3" name="Content Placeholder 2"/>
          <p:cNvSpPr>
            <a:spLocks noGrp="1"/>
          </p:cNvSpPr>
          <p:nvPr>
            <p:ph idx="1"/>
          </p:nvPr>
        </p:nvSpPr>
        <p:spPr>
          <a:xfrm>
            <a:off x="628650" y="955965"/>
            <a:ext cx="7886700" cy="4844471"/>
          </a:xfrm>
        </p:spPr>
        <p:txBody>
          <a:bodyPr/>
          <a:lstStyle/>
          <a:p>
            <a:r>
              <a:rPr lang="en-US" dirty="0"/>
              <a:t>Dæmi: ediksýra</a:t>
            </a:r>
          </a:p>
          <a:p>
            <a:pPr marL="0" indent="0" algn="ctr">
              <a:buNone/>
            </a:pPr>
            <a:endParaRPr lang="en-US" dirty="0"/>
          </a:p>
          <a:p>
            <a:pPr marL="0" indent="0" algn="ctr">
              <a:buNone/>
            </a:pPr>
            <a:r>
              <a:rPr lang="en-US" dirty="0"/>
              <a:t>CH</a:t>
            </a:r>
            <a:r>
              <a:rPr lang="en-US" baseline="-25000" dirty="0"/>
              <a:t>3</a:t>
            </a:r>
            <a:r>
              <a:rPr lang="en-US" dirty="0"/>
              <a:t>CO</a:t>
            </a:r>
            <a:r>
              <a:rPr lang="en-US" baseline="-25000" dirty="0"/>
              <a:t>2</a:t>
            </a:r>
            <a:r>
              <a:rPr lang="en-US" dirty="0"/>
              <a:t>H(</a:t>
            </a:r>
            <a:r>
              <a:rPr lang="en-US" i="1" dirty="0" err="1"/>
              <a:t>aq</a:t>
            </a:r>
            <a:r>
              <a:rPr lang="en-US" dirty="0"/>
              <a:t>)  +  H</a:t>
            </a:r>
            <a:r>
              <a:rPr lang="en-US" baseline="-25000" dirty="0"/>
              <a:t>2</a:t>
            </a:r>
            <a:r>
              <a:rPr lang="en-US" dirty="0"/>
              <a:t>O(</a:t>
            </a:r>
            <a:r>
              <a:rPr lang="en-US" i="1" dirty="0"/>
              <a:t>l</a:t>
            </a:r>
            <a:r>
              <a:rPr lang="en-US" dirty="0"/>
              <a:t>)  ⇌  CH</a:t>
            </a:r>
            <a:r>
              <a:rPr lang="en-US" baseline="-25000" dirty="0"/>
              <a:t>3</a:t>
            </a:r>
            <a:r>
              <a:rPr lang="en-US" dirty="0"/>
              <a:t>CO</a:t>
            </a:r>
            <a:r>
              <a:rPr lang="en-US" baseline="-25000" dirty="0"/>
              <a:t>2</a:t>
            </a:r>
            <a:r>
              <a:rPr lang="en-US" baseline="30000" dirty="0"/>
              <a:t>−</a:t>
            </a:r>
            <a:r>
              <a:rPr lang="en-US" dirty="0"/>
              <a:t>(</a:t>
            </a:r>
            <a:r>
              <a:rPr lang="en-US" i="1" dirty="0" err="1"/>
              <a:t>aq</a:t>
            </a:r>
            <a:r>
              <a:rPr lang="en-US" dirty="0"/>
              <a:t>)  +  H</a:t>
            </a:r>
            <a:r>
              <a:rPr lang="en-US" baseline="-25000" dirty="0"/>
              <a:t>3</a:t>
            </a:r>
            <a:r>
              <a:rPr lang="en-US" dirty="0"/>
              <a:t>O</a:t>
            </a:r>
            <a:r>
              <a:rPr lang="en-US" baseline="30000" dirty="0"/>
              <a:t>+</a:t>
            </a:r>
            <a:r>
              <a:rPr lang="en-US" dirty="0"/>
              <a:t>(</a:t>
            </a:r>
            <a:r>
              <a:rPr lang="en-US" i="1" dirty="0" err="1"/>
              <a:t>aq</a:t>
            </a:r>
            <a:r>
              <a:rPr lang="en-US" dirty="0"/>
              <a:t>)</a:t>
            </a:r>
          </a:p>
          <a:p>
            <a:endParaRPr lang="en-US" dirty="0"/>
          </a:p>
          <a:p>
            <a:r>
              <a:rPr lang="en-US" dirty="0"/>
              <a:t>Aðeins um 1% ediksýrusameinda er til staðar á jónuðu formi, CH</a:t>
            </a:r>
            <a:r>
              <a:rPr lang="en-US" baseline="-25000" dirty="0"/>
              <a:t>3</a:t>
            </a:r>
            <a:r>
              <a:rPr lang="en-US" dirty="0"/>
              <a:t>CO</a:t>
            </a:r>
            <a:r>
              <a:rPr lang="en-US" baseline="-25000" dirty="0"/>
              <a:t>2</a:t>
            </a:r>
            <a:r>
              <a:rPr lang="en-US" baseline="30000" dirty="0"/>
              <a:t>−</a:t>
            </a:r>
            <a:r>
              <a:rPr lang="en-US" dirty="0"/>
              <a:t>.</a:t>
            </a:r>
          </a:p>
          <a:p>
            <a:endParaRPr lang="en-US" dirty="0"/>
          </a:p>
          <a:p>
            <a:r>
              <a:rPr lang="en-US" dirty="0"/>
              <a:t>Notkun tvíátta örvar í jöfnunni táknar </a:t>
            </a:r>
            <a:r>
              <a:rPr lang="en-US" i="1" dirty="0"/>
              <a:t>hvarf að hluta </a:t>
            </a:r>
            <a:r>
              <a:rPr lang="en-US" dirty="0"/>
              <a:t>sem einkennir þetta ferli.</a:t>
            </a:r>
          </a:p>
          <a:p>
            <a:endParaRPr lang="en-US" dirty="0"/>
          </a:p>
          <a:p>
            <a:r>
              <a:rPr lang="en-US" dirty="0"/>
              <a:t>Þetta er einnig sýru-basa-hvarf.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999963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4.6</a:t>
            </a:r>
          </a:p>
        </p:txBody>
      </p:sp>
      <p:pic>
        <p:nvPicPr>
          <p:cNvPr id="2" name="Figure" descr="This figure contains two images, each with an associated structural formula provided in the lower left corner of the image. The first image is a photograph of a variety of thinly sliced, circular cross sections of citrus fruits ranging in color for green to yellow, to orange and reddish-orange. The slices are closely packed on a white background. The structural formula with this picture shows a central chain of five C atoms. The leftmost C atom has an O atom double bonded above and to the left and a singly bonded O atom below and to the left. This single bonded O atom has an H atom indicated in red on its left side which is highlighted in pink. The second C atom moving to the right has H atoms bonded above and below. The third C atom has a single bonded O atom above which has an H atom on its right. This third C atom has a C atom bonded below it which has an O atom double bonded below and to the left and a singly bonded O atom below and to the right. An H atom appears in red and is highlighted in pink to the right of the singly bonded O atom. The fourth C atom has H atoms bonded above and below. The fifth C atom is at the right end of the structure. It has an O atom double bonded above and to the right and a singly bonded O atom below and to the right. This single bonded O atom has a red H atom on its right side which is highlighted in pink. The second image is a photograph of bottles of vinegar. The bottles are labeled, “Balsamic Vinegar,” and appear to be clear and colorless. The liquid in this bottle appears to be brown. The structural formula that appears with this image shows a chain of two C atoms. The leftmost C atom has H atoms bonded above, below, and to the left. The C atom on the right has a doubly bonded O atom above and to the right and a singly bonded O atom below and to the right. This O atom has an H atom bonded to its right which is highlighted in pink."/>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605087" y="1100931"/>
            <a:ext cx="3933825" cy="3505200"/>
          </a:xfrm>
        </p:spPr>
      </p:pic>
      <p:sp>
        <p:nvSpPr>
          <p:cNvPr id="7" name="Figure Legend"/>
          <p:cNvSpPr>
            <a:spLocks noGrp="1"/>
          </p:cNvSpPr>
          <p:nvPr>
            <p:ph idx="13"/>
          </p:nvPr>
        </p:nvSpPr>
        <p:spPr/>
        <p:txBody>
          <a:bodyPr wrap="square">
            <a:normAutofit/>
          </a:bodyPr>
          <a:lstStyle/>
          <a:p>
            <a:pPr>
              <a:spcBef>
                <a:spcPts val="0"/>
              </a:spcBef>
              <a:spcAft>
                <a:spcPts val="0"/>
              </a:spcAft>
              <a:buClr>
                <a:srgbClr val="6CB255"/>
              </a:buClr>
            </a:pPr>
            <a:r>
              <a:rPr lang="en-US" sz="1400" dirty="0"/>
              <a:t>(a) Ávextir eins og appelsínur, sítrónur og greipaldin innihalda veiku sýruna sítrónusýru. (b) Edik inniheldur veiku sýruna ediksýru. Vetnisatómin sem geta flust til í sýru-basa-hvarfi eru auðkennd í innfelldu sameindabyggingunum. (mynd a: aðlagað eftir verki Scott Bauer; mynd b: aðlagað eftir verki </a:t>
            </a:r>
            <a:r>
              <a:rPr lang="de-DE" sz="1400" dirty="0" err="1"/>
              <a:t>Brücke-Osteuropa</a:t>
            </a:r>
            <a:r>
              <a:rPr lang="de-DE" sz="1400" dirty="0"/>
              <a:t>/</a:t>
            </a:r>
            <a:r>
              <a:rPr lang="de-DE" sz="1400" dirty="0" err="1"/>
              <a:t>Wikimedia</a:t>
            </a:r>
            <a:r>
              <a:rPr lang="de-DE" sz="1400" dirty="0"/>
              <a:t> </a:t>
            </a:r>
            <a:r>
              <a:rPr lang="de-DE" sz="1400" dirty="0" err="1"/>
              <a:t>Commons</a:t>
            </a:r>
            <a:r>
              <a:rPr lang="de-DE" sz="1400" dirty="0"/>
              <a:t>)</a:t>
            </a:r>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821810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Basar</a:t>
            </a:r>
          </a:p>
        </p:txBody>
      </p:sp>
      <p:sp>
        <p:nvSpPr>
          <p:cNvPr id="3" name="Content Placeholder 2"/>
          <p:cNvSpPr>
            <a:spLocks noGrp="1"/>
          </p:cNvSpPr>
          <p:nvPr>
            <p:ph idx="1"/>
          </p:nvPr>
        </p:nvSpPr>
        <p:spPr>
          <a:xfrm>
            <a:off x="628650" y="955965"/>
            <a:ext cx="7886700" cy="4825999"/>
          </a:xfrm>
        </p:spPr>
        <p:txBody>
          <a:bodyPr>
            <a:normAutofit/>
          </a:bodyPr>
          <a:lstStyle/>
          <a:p>
            <a:r>
              <a:rPr lang="en-US" dirty="0"/>
              <a:t/>
            </a:r>
            <a:r>
              <a:rPr lang="en-US" b="1" dirty="0"/>
              <a:t>basi</a:t>
            </a:r>
            <a:r>
              <a:rPr lang="en-US" dirty="0"/>
              <a:t> er efni sem leysist upp í vatni og myndar </a:t>
            </a:r>
            <a:r>
              <a:rPr lang="en-US" b="1" dirty="0"/>
              <a:t>hýdroxíðjónir, OH−</a:t>
            </a:r>
            <a:r>
              <a:rPr lang="en-US" dirty="0"/>
              <a:t>. </a:t>
            </a:r>
          </a:p>
          <a:p>
            <a:endParaRPr lang="en-US" dirty="0"/>
          </a:p>
          <a:p>
            <a:r>
              <a:rPr lang="en-US" dirty="0"/>
              <a:t>Algengustu basarnir eru jónasambönd sem eru samsett úr katjónum alkalímálma eða jarðalkalímálma (flokkum 1 og 2) ásamt hýdroxíðjóninni. </a:t>
            </a:r>
          </a:p>
          <a:p>
            <a:endParaRPr lang="en-US" dirty="0"/>
          </a:p>
          <a:p>
            <a:r>
              <a:rPr lang="en-US" dirty="0"/>
              <a:t>Dæmi: </a:t>
            </a:r>
            <a:r>
              <a:rPr lang="en-US" dirty="0" err="1"/>
              <a:t>NaOH</a:t>
            </a:r>
            <a:r>
              <a:rPr lang="en-US" dirty="0"/>
              <a:t>, KOH, Ca(OH)</a:t>
            </a:r>
            <a:r>
              <a:rPr lang="en-US" baseline="-25000" dirty="0"/>
              <a:t>2</a:t>
            </a:r>
            <a:r>
              <a:rPr lang="en-US" dirty="0"/>
              <a:t>, Ba(OH)</a:t>
            </a:r>
            <a:r>
              <a:rPr lang="en-US" baseline="-25000" dirty="0"/>
              <a:t>2</a:t>
            </a:r>
            <a:endParaRPr lang="en-US" dirty="0"/>
          </a:p>
          <a:p>
            <a:endParaRPr lang="en-US" dirty="0"/>
          </a:p>
          <a:p>
            <a:r>
              <a:rPr lang="en-US" dirty="0"/>
              <a:t>Þessir basar, ásamt öðrum hýdroxíðum, </a:t>
            </a:r>
            <a:r>
              <a:rPr lang="en-US" i="1" dirty="0"/>
              <a:t>sundrast fullkomlega í jónir í vatni </a:t>
            </a:r>
            <a:r>
              <a:rPr lang="en-US" dirty="0"/>
              <a:t>og teljast </a:t>
            </a:r>
            <a:r>
              <a:rPr lang="en-US" b="1" dirty="0"/>
              <a:t>sterkir basar</a:t>
            </a:r>
            <a:r>
              <a:rPr lang="en-US" dirty="0"/>
              <a:t>.</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485766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Sterkir basar</a:t>
            </a:r>
          </a:p>
        </p:txBody>
      </p:sp>
      <p:sp>
        <p:nvSpPr>
          <p:cNvPr id="3" name="Content Placeholder 2"/>
          <p:cNvSpPr>
            <a:spLocks noGrp="1"/>
          </p:cNvSpPr>
          <p:nvPr>
            <p:ph idx="1"/>
          </p:nvPr>
        </p:nvSpPr>
        <p:spPr/>
        <p:txBody>
          <a:bodyPr/>
          <a:lstStyle/>
          <a:p>
            <a:pPr marL="0" indent="0" algn="ctr">
              <a:buNone/>
            </a:pPr>
            <a:r>
              <a:rPr lang="en-US" dirty="0" err="1"/>
              <a:t>NaOH</a:t>
            </a:r>
            <a:r>
              <a:rPr lang="en-US" dirty="0"/>
              <a:t>(</a:t>
            </a:r>
            <a:r>
              <a:rPr lang="en-US" i="1" dirty="0"/>
              <a:t>s</a:t>
            </a:r>
            <a:r>
              <a:rPr lang="en-US" dirty="0"/>
              <a:t>)  ⟶  Na</a:t>
            </a:r>
            <a:r>
              <a:rPr lang="en-US" baseline="30000" dirty="0"/>
              <a:t>+</a:t>
            </a:r>
            <a:r>
              <a:rPr lang="en-US" dirty="0"/>
              <a:t>(</a:t>
            </a:r>
            <a:r>
              <a:rPr lang="en-US" i="1" dirty="0" err="1"/>
              <a:t>aq</a:t>
            </a:r>
            <a:r>
              <a:rPr lang="en-US" dirty="0"/>
              <a:t>)  +  OH</a:t>
            </a:r>
            <a:r>
              <a:rPr lang="en-US" baseline="30000" dirty="0"/>
              <a:t>−</a:t>
            </a:r>
            <a:r>
              <a:rPr lang="en-US" dirty="0"/>
              <a:t>(</a:t>
            </a:r>
            <a:r>
              <a:rPr lang="en-US" i="1" dirty="0" err="1"/>
              <a:t>aq</a:t>
            </a:r>
            <a:r>
              <a:rPr lang="en-US" dirty="0"/>
              <a:t>)</a:t>
            </a:r>
          </a:p>
          <a:p>
            <a:pPr marL="0" indent="0" algn="ctr">
              <a:buNone/>
            </a:pPr>
            <a:endParaRPr lang="en-US" baseline="30000" dirty="0"/>
          </a:p>
          <a:p>
            <a:r>
              <a:rPr lang="en-US" dirty="0"/>
              <a:t>Sundrunin er í raun fullkomin þegar </a:t>
            </a:r>
            <a:r>
              <a:rPr lang="en-US" dirty="0" err="1"/>
              <a:t>NaOH</a:t>
            </a:r>
            <a:r>
              <a:rPr lang="en-US" dirty="0"/>
              <a:t> er leyst upp í vatni. </a:t>
            </a:r>
          </a:p>
          <a:p>
            <a:endParaRPr lang="en-US" dirty="0"/>
          </a:p>
          <a:p>
            <a:r>
              <a:rPr lang="en-US" dirty="0"/>
              <a:t>Þetta ferli er sundrun (eðlisfræðilegt ferli), ekki sýru-basa-hvarf.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222510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Veikir basar</a:t>
            </a:r>
          </a:p>
        </p:txBody>
      </p:sp>
      <p:sp>
        <p:nvSpPr>
          <p:cNvPr id="3" name="Content Placeholder 2"/>
          <p:cNvSpPr>
            <a:spLocks noGrp="1"/>
          </p:cNvSpPr>
          <p:nvPr>
            <p:ph idx="1"/>
          </p:nvPr>
        </p:nvSpPr>
        <p:spPr>
          <a:xfrm>
            <a:off x="628650" y="955965"/>
            <a:ext cx="7886700" cy="4530435"/>
          </a:xfrm>
        </p:spPr>
        <p:txBody>
          <a:bodyPr>
            <a:normAutofit/>
          </a:bodyPr>
          <a:lstStyle/>
          <a:p>
            <a:r>
              <a:rPr lang="en-US" dirty="0"/>
              <a:t>Sum efnasambönd mynda hýdroxíðjónir þegar þau eru leyst upp með því að hvarfast efnafræðilega við vatnssameindir.</a:t>
            </a:r>
          </a:p>
          <a:p>
            <a:endParaRPr lang="en-US" dirty="0"/>
          </a:p>
          <a:p>
            <a:r>
              <a:rPr lang="en-US" dirty="0"/>
              <a:t>Í öllum tilvikum hvarfast þessi efnasambönd aðeins að hluta og eru flokkuð sem veikir basar. </a:t>
            </a:r>
          </a:p>
          <a:p>
            <a:endParaRPr lang="en-US" dirty="0"/>
          </a:p>
          <a:p>
            <a:r>
              <a:rPr lang="en-US" dirty="0"/>
              <a:t>Dæmi: ammóníak, NH3</a:t>
            </a:r>
          </a:p>
          <a:p>
            <a:pPr marL="0" indent="0" algn="ctr">
              <a:buNone/>
            </a:pPr>
            <a:endParaRPr lang="en-US" dirty="0"/>
          </a:p>
          <a:p>
            <a:pPr marL="0" indent="0" algn="ctr">
              <a:buNone/>
            </a:pPr>
            <a:r>
              <a:rPr lang="en-US" dirty="0"/>
              <a:t>NH</a:t>
            </a:r>
            <a:r>
              <a:rPr lang="en-US" baseline="-25000" dirty="0"/>
              <a:t>3</a:t>
            </a:r>
            <a:r>
              <a:rPr lang="en-US" dirty="0"/>
              <a:t>(</a:t>
            </a:r>
            <a:r>
              <a:rPr lang="en-US" i="1" dirty="0" err="1"/>
              <a:t>aq</a:t>
            </a:r>
            <a:r>
              <a:rPr lang="en-US" dirty="0"/>
              <a:t>)  +  H</a:t>
            </a:r>
            <a:r>
              <a:rPr lang="en-US" baseline="-25000" dirty="0"/>
              <a:t>2</a:t>
            </a:r>
            <a:r>
              <a:rPr lang="en-US" dirty="0"/>
              <a:t>O(</a:t>
            </a:r>
            <a:r>
              <a:rPr lang="en-US" i="1" dirty="0"/>
              <a:t>l</a:t>
            </a:r>
            <a:r>
              <a:rPr lang="en-US" dirty="0"/>
              <a:t>)  ⇌  NH</a:t>
            </a:r>
            <a:r>
              <a:rPr lang="en-US" baseline="-25000" dirty="0"/>
              <a:t>4</a:t>
            </a:r>
            <a:r>
              <a:rPr lang="en-US" baseline="30000" dirty="0"/>
              <a:t>+</a:t>
            </a:r>
            <a:r>
              <a:rPr lang="en-US" dirty="0"/>
              <a:t>(</a:t>
            </a:r>
            <a:r>
              <a:rPr lang="en-US" i="1" dirty="0" err="1"/>
              <a:t>aq</a:t>
            </a:r>
            <a:r>
              <a:rPr lang="en-US" dirty="0"/>
              <a:t>)  +  OH</a:t>
            </a:r>
            <a:r>
              <a:rPr lang="en-US" baseline="30000" dirty="0"/>
              <a:t>−</a:t>
            </a:r>
            <a:r>
              <a:rPr lang="en-US" dirty="0"/>
              <a:t>(</a:t>
            </a:r>
            <a:r>
              <a:rPr lang="en-US" i="1" dirty="0" err="1"/>
              <a:t>aq</a:t>
            </a:r>
            <a:r>
              <a:rPr lang="en-US" dirty="0"/>
              <a:t>)</a:t>
            </a:r>
          </a:p>
          <a:p>
            <a:pPr marL="0" indent="0" algn="ctr">
              <a:buNone/>
            </a:pPr>
            <a:endParaRPr lang="en-US" dirty="0"/>
          </a:p>
          <a:p>
            <a:r>
              <a:rPr lang="en-US" dirty="0"/>
              <a:t>Þetta er sýru-basa-hvarf: H</a:t>
            </a:r>
            <a:r>
              <a:rPr lang="en-US" baseline="30000" dirty="0"/>
              <a:t>+</a:t>
            </a:r>
            <a:r>
              <a:rPr lang="en-US" dirty="0"/>
              <a:t> flyst frá vatnssameindum til ammóníaksameinda.</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334877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4.7</a:t>
            </a:r>
          </a:p>
        </p:txBody>
      </p:sp>
      <p:pic>
        <p:nvPicPr>
          <p:cNvPr id="2" name="Figure" descr="This photograph shows a large agricultural tractor in a field pulling a field sprayer and a large, white cylindrical tank which is labeled “Caution Ammonia.”"/>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628650" y="1581267"/>
            <a:ext cx="7886700" cy="2554055"/>
          </a:xfrm>
        </p:spPr>
      </p:pic>
      <p:sp>
        <p:nvSpPr>
          <p:cNvPr id="7" name="Figure Legend"/>
          <p:cNvSpPr>
            <a:spLocks noGrp="1"/>
          </p:cNvSpPr>
          <p:nvPr>
            <p:ph idx="13"/>
          </p:nvPr>
        </p:nvSpPr>
        <p:spPr/>
        <p:txBody>
          <a:bodyPr wrap="square">
            <a:normAutofit/>
          </a:bodyPr>
          <a:lstStyle/>
          <a:p>
            <a:pPr>
              <a:spcBef>
                <a:spcPts val="0"/>
              </a:spcBef>
              <a:spcAft>
                <a:spcPts val="0"/>
              </a:spcAft>
            </a:pPr>
            <a:r>
              <a:rPr lang="en-US" sz="1400" dirty="0"/>
              <a:t>Ammóníak er veikur basi sem er notaður á margvíslegan hátt. (a) Hreint ammóníak er algengt sem áburður í landbúnaði. (b) Þynntar ammóníaklausnir eru áhrifarík heimilishreinsiefni. (mynd a: aðlagað eftir verki National Resources Conservation Service; mynd b: aðlagað eftir verki pat00139)</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112983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Hlutleysingarhvörf</a:t>
            </a:r>
          </a:p>
        </p:txBody>
      </p:sp>
      <p:sp>
        <p:nvSpPr>
          <p:cNvPr id="3" name="Content Placeholder 2"/>
          <p:cNvSpPr>
            <a:spLocks noGrp="1"/>
          </p:cNvSpPr>
          <p:nvPr>
            <p:ph idx="1"/>
          </p:nvPr>
        </p:nvSpPr>
        <p:spPr>
          <a:xfrm>
            <a:off x="628650" y="955965"/>
            <a:ext cx="7886700" cy="4391890"/>
          </a:xfrm>
        </p:spPr>
        <p:txBody>
          <a:bodyPr/>
          <a:lstStyle/>
          <a:p>
            <a:r>
              <a:rPr lang="en-US" dirty="0"/>
              <a:t/>
            </a:r>
            <a:r>
              <a:rPr lang="en-US" b="1" dirty="0"/>
              <a:t>hlutleysingarhvarf </a:t>
            </a:r>
            <a:r>
              <a:rPr lang="en-US" dirty="0"/>
              <a:t>er sérstök gerð sýru-basa-hvarfs þar sem hvarfefnin eru sýra og basi, myndefnin eru oft salt og vatn og hvorugt hvarfefnið er vatnið sjálft:</a:t>
            </a:r>
          </a:p>
          <a:p>
            <a:endParaRPr lang="en-US" dirty="0"/>
          </a:p>
          <a:p>
            <a:pPr marL="0" indent="0" algn="ctr">
              <a:buNone/>
            </a:pPr>
            <a:r>
              <a:rPr lang="en-US" dirty="0"/>
              <a:t>Sýra  +  basi  ⟶  salt  +  vatn</a:t>
            </a:r>
          </a:p>
          <a:p>
            <a:r>
              <a:rPr lang="en-US" dirty="0"/>
              <a:t>Dæmi: </a:t>
            </a:r>
          </a:p>
          <a:p>
            <a:pPr marL="0" indent="0" algn="ctr">
              <a:buNone/>
            </a:pPr>
            <a:endParaRPr lang="en-US" dirty="0"/>
          </a:p>
          <a:p>
            <a:pPr marL="0" indent="0" algn="ctr">
              <a:buNone/>
            </a:pPr>
            <a:r>
              <a:rPr lang="en-US" dirty="0"/>
              <a:t>Mg(OH)</a:t>
            </a:r>
            <a:r>
              <a:rPr lang="en-US" baseline="-25000" dirty="0"/>
              <a:t>2</a:t>
            </a:r>
            <a:r>
              <a:rPr lang="en-US" dirty="0"/>
              <a:t>(</a:t>
            </a:r>
            <a:r>
              <a:rPr lang="en-US" i="1" dirty="0"/>
              <a:t>s</a:t>
            </a:r>
            <a:r>
              <a:rPr lang="en-US" dirty="0"/>
              <a:t>)  +  2HCl(</a:t>
            </a:r>
            <a:r>
              <a:rPr lang="en-US" i="1" dirty="0" err="1"/>
              <a:t>aq</a:t>
            </a:r>
            <a:r>
              <a:rPr lang="en-US" dirty="0"/>
              <a:t>)  ⟶  MgCl</a:t>
            </a:r>
            <a:r>
              <a:rPr lang="en-US" baseline="-25000" dirty="0"/>
              <a:t>2</a:t>
            </a:r>
            <a:r>
              <a:rPr lang="en-US" dirty="0"/>
              <a:t>(</a:t>
            </a:r>
            <a:r>
              <a:rPr lang="en-US" i="1" dirty="0" err="1"/>
              <a:t>aq</a:t>
            </a:r>
            <a:r>
              <a:rPr lang="en-US" dirty="0"/>
              <a:t>)  +  2H</a:t>
            </a:r>
            <a:r>
              <a:rPr lang="en-US" baseline="-25000" dirty="0"/>
              <a:t>2</a:t>
            </a:r>
            <a:r>
              <a:rPr lang="en-US" dirty="0"/>
              <a:t>O(</a:t>
            </a:r>
            <a:r>
              <a:rPr lang="en-US" i="1" dirty="0"/>
              <a:t>l</a:t>
            </a:r>
            <a:r>
              <a:rPr lang="en-US" dirty="0"/>
              <a:t>)</a:t>
            </a:r>
          </a:p>
          <a:p>
            <a:endParaRPr lang="en-US" dirty="0"/>
          </a:p>
          <a:p>
            <a:r>
              <a:rPr lang="en-US" dirty="0"/>
              <a:t>MgCl</a:t>
            </a:r>
            <a:r>
              <a:rPr lang="en-US" baseline="-25000" dirty="0"/>
              <a:t>2</a:t>
            </a:r>
            <a:r>
              <a:rPr lang="en-US" dirty="0"/>
              <a:t> er salt.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534196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Mynd 4.8</a:t>
            </a:r>
          </a:p>
        </p:txBody>
      </p:sp>
      <p:sp>
        <p:nvSpPr>
          <p:cNvPr id="4" name="Content Placeholder 3"/>
          <p:cNvSpPr>
            <a:spLocks noGrp="1"/>
          </p:cNvSpPr>
          <p:nvPr>
            <p:ph idx="13"/>
          </p:nvPr>
        </p:nvSpPr>
        <p:spPr/>
        <p:txBody>
          <a:bodyPr>
            <a:normAutofit/>
          </a:bodyPr>
          <a:lstStyle/>
          <a:p>
            <a:r>
              <a:rPr lang="en-US" sz="1600" dirty="0"/>
              <a:t>Hlutleysingarhvarf verður milli sítrónusýru í sítrónum eða ediksýru í ediki og basa í holdi fisks.</a:t>
            </a:r>
          </a:p>
        </p:txBody>
      </p:sp>
      <p:pic>
        <p:nvPicPr>
          <p:cNvPr id="18434" name="Picture 2" descr="An image is shown of two fish with heads removed and skin on with lemon slices placed in the body cavity. The first line of an equation below the image reads C H subscript 3 C O O H plus N H subscript 2 C H subscript 2 C H subscript 2 C H subscript 2 C H subscript 2 N H subscript 2 arrow C H subscript 3 C O O superscript negative sign plus N H subscript 3 superscript positive sign C H subscript 2 C H subscript 2 C H subscript 2 C H subscript 2 N H subscript 2. The second line of the equation reads Acetic acid plus sign Putrescine arrow Acetate ion plus sign Putrescinium ion."/>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904320" y="1111023"/>
            <a:ext cx="5486400" cy="3570287"/>
          </a:xfrm>
          <a:prstGeom prst="rect">
            <a:avLst/>
          </a:prstGeom>
          <a:noFill/>
          <a:extLst>
            <a:ext uri="{909E8E84-426E-40DD-AFC4-6F175D3DCCD1}">
              <a14:hiddenFill xmlns:a14="http://schemas.microsoft.com/office/drawing/2010/main">
                <a:solidFill>
                  <a:srgbClr val="FFFFFF"/>
                </a:solidFill>
              </a14:hiddenFill>
            </a:ext>
          </a:extLst>
        </p:spPr>
      </p:pic>
      <p:sp>
        <p:nvSpPr>
          <p:cNvPr id="1843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43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843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241392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Oxunar-afoxunarhvörf (redoxhvörf)</a:t>
            </a:r>
          </a:p>
        </p:txBody>
      </p:sp>
      <p:sp>
        <p:nvSpPr>
          <p:cNvPr id="3" name="Content Placeholder 2"/>
          <p:cNvSpPr>
            <a:spLocks noGrp="1"/>
          </p:cNvSpPr>
          <p:nvPr>
            <p:ph idx="1"/>
          </p:nvPr>
        </p:nvSpPr>
        <p:spPr/>
        <p:txBody>
          <a:bodyPr/>
          <a:lstStyle/>
          <a:p>
            <a:r>
              <a:rPr lang="en-US" dirty="0"/>
              <a:t>Sum redoxhvörf fela í sér flutning rafeinda milli hvarfandi efnaagna og mynda jónísk myndefni:</a:t>
            </a:r>
          </a:p>
          <a:p>
            <a:pPr marL="0" indent="0" algn="ctr">
              <a:buNone/>
            </a:pPr>
            <a:endParaRPr lang="en-US" sz="2000" dirty="0"/>
          </a:p>
          <a:p>
            <a:pPr marL="0" indent="0" algn="ctr">
              <a:buNone/>
            </a:pPr>
            <a:r>
              <a:rPr lang="en-US" sz="2000" dirty="0"/>
              <a:t>2Na(</a:t>
            </a:r>
            <a:r>
              <a:rPr lang="en-US" sz="2000" i="1" dirty="0"/>
              <a:t>s</a:t>
            </a:r>
            <a:r>
              <a:rPr lang="en-US" sz="2000" dirty="0"/>
              <a:t>)  +  Cl</a:t>
            </a:r>
            <a:r>
              <a:rPr lang="en-US" sz="2000" baseline="-25000" dirty="0"/>
              <a:t>2</a:t>
            </a:r>
            <a:r>
              <a:rPr lang="en-US" sz="2000" dirty="0"/>
              <a:t>(</a:t>
            </a:r>
            <a:r>
              <a:rPr lang="en-US" sz="2000" i="1" dirty="0"/>
              <a:t>g</a:t>
            </a:r>
            <a:r>
              <a:rPr lang="en-US" sz="2000" dirty="0"/>
              <a:t>)  ⟶  2NaCl(</a:t>
            </a:r>
            <a:r>
              <a:rPr lang="en-US" sz="2000" i="1" dirty="0"/>
              <a:t>s</a:t>
            </a:r>
            <a:r>
              <a:rPr lang="en-US" sz="2000" dirty="0"/>
              <a:t>)</a:t>
            </a:r>
          </a:p>
          <a:p>
            <a:endParaRPr lang="en-US" dirty="0"/>
          </a:p>
          <a:p>
            <a:r>
              <a:rPr lang="en-US" dirty="0"/>
              <a:t> Gagnlegt er að skipta heildarhvarfinu í einstakar jöfnur sem kallast hálfhvörf. </a:t>
            </a:r>
          </a:p>
          <a:p>
            <a:pPr marL="0" indent="0" algn="ctr">
              <a:buNone/>
            </a:pPr>
            <a:endParaRPr lang="en-US" sz="2000" dirty="0"/>
          </a:p>
          <a:p>
            <a:pPr marL="0" indent="0" algn="ctr">
              <a:buNone/>
            </a:pPr>
            <a:r>
              <a:rPr lang="en-US" sz="2000" dirty="0"/>
              <a:t>2Na(</a:t>
            </a:r>
            <a:r>
              <a:rPr lang="en-US" sz="2000" i="1" dirty="0"/>
              <a:t>s</a:t>
            </a:r>
            <a:r>
              <a:rPr lang="en-US" sz="2000" dirty="0"/>
              <a:t>) ⟶  2Na</a:t>
            </a:r>
            <a:r>
              <a:rPr lang="en-US" sz="2000" baseline="30000" dirty="0"/>
              <a:t>+</a:t>
            </a:r>
            <a:r>
              <a:rPr lang="en-US" sz="2000" dirty="0"/>
              <a:t>(</a:t>
            </a:r>
            <a:r>
              <a:rPr lang="en-US" sz="2000" i="1" dirty="0"/>
              <a:t>s</a:t>
            </a:r>
            <a:r>
              <a:rPr lang="en-US" sz="2000" dirty="0"/>
              <a:t>)  +  2e</a:t>
            </a:r>
            <a:r>
              <a:rPr lang="en-US" sz="2000" baseline="30000" dirty="0"/>
              <a:t>–</a:t>
            </a:r>
          </a:p>
          <a:p>
            <a:pPr marL="0" indent="0" algn="ctr">
              <a:buNone/>
            </a:pPr>
            <a:r>
              <a:rPr lang="en-US" sz="2000" dirty="0"/>
              <a:t>Cl</a:t>
            </a:r>
            <a:r>
              <a:rPr lang="en-US" sz="2000" baseline="-25000" dirty="0"/>
              <a:t>2</a:t>
            </a:r>
            <a:r>
              <a:rPr lang="en-US" sz="2000" dirty="0"/>
              <a:t>(</a:t>
            </a:r>
            <a:r>
              <a:rPr lang="en-US" sz="2000" i="1" dirty="0"/>
              <a:t>g</a:t>
            </a:r>
            <a:r>
              <a:rPr lang="en-US" sz="2000" dirty="0"/>
              <a:t>)  +  2e</a:t>
            </a:r>
            <a:r>
              <a:rPr lang="en-US" sz="2000" baseline="30000" dirty="0"/>
              <a:t>–</a:t>
            </a:r>
            <a:r>
              <a:rPr lang="en-US" sz="2000" dirty="0"/>
              <a:t>  ⟶  2Cl</a:t>
            </a:r>
            <a:r>
              <a:rPr lang="en-US" sz="2000" baseline="30000" dirty="0"/>
              <a:t>–</a:t>
            </a:r>
            <a:r>
              <a:rPr lang="en-US" sz="2000" dirty="0"/>
              <a:t>(</a:t>
            </a:r>
            <a:r>
              <a:rPr lang="en-US" sz="2000" i="1" dirty="0"/>
              <a:t>s</a:t>
            </a:r>
            <a:r>
              <a:rPr lang="en-US" sz="2000" dirty="0"/>
              <a:t>)</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008315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Oxunar-afoxunarhvörf (redoxhvörf)</a:t>
            </a:r>
          </a:p>
        </p:txBody>
      </p:sp>
      <p:sp>
        <p:nvSpPr>
          <p:cNvPr id="3" name="Content Placeholder 2"/>
          <p:cNvSpPr>
            <a:spLocks noGrp="1"/>
          </p:cNvSpPr>
          <p:nvPr>
            <p:ph idx="1"/>
          </p:nvPr>
        </p:nvSpPr>
        <p:spPr>
          <a:xfrm>
            <a:off x="628650" y="955965"/>
            <a:ext cx="7886700" cy="5075380"/>
          </a:xfrm>
        </p:spPr>
        <p:txBody>
          <a:bodyPr>
            <a:normAutofit/>
          </a:bodyPr>
          <a:lstStyle/>
          <a:p>
            <a:r>
              <a:rPr lang="en-US" dirty="0"/>
              <a:t>Na-atómin </a:t>
            </a:r>
            <a:r>
              <a:rPr lang="en-US" i="1" dirty="0"/>
              <a:t>tapa</a:t>
            </a:r>
            <a:r>
              <a:rPr lang="en-US" dirty="0"/>
              <a:t> rafeindum.</a:t>
            </a:r>
          </a:p>
          <a:p>
            <a:endParaRPr lang="en-US" dirty="0"/>
          </a:p>
          <a:p>
            <a:r>
              <a:rPr lang="en-US" dirty="0"/>
              <a:t>Cl-atómin </a:t>
            </a:r>
            <a:r>
              <a:rPr lang="en-US" i="1" dirty="0"/>
              <a:t>taka við</a:t>
            </a:r>
            <a:r>
              <a:rPr lang="en-US" dirty="0"/>
              <a:t> rafeindum. </a:t>
            </a:r>
          </a:p>
          <a:p>
            <a:endParaRPr lang="en-US" dirty="0"/>
          </a:p>
          <a:p>
            <a:r>
              <a:rPr lang="en-US" dirty="0"/>
              <a:t>Fyrir redoxhvörf af þessu tagi gildir:</a:t>
            </a:r>
          </a:p>
          <a:p>
            <a:pPr lvl="1"/>
            <a:r>
              <a:rPr lang="en-US" b="1" dirty="0"/>
              <a:t>Oxun</a:t>
            </a:r>
            <a:r>
              <a:rPr lang="en-US" dirty="0"/>
              <a:t> = tap rafeinda</a:t>
            </a:r>
          </a:p>
          <a:p>
            <a:pPr lvl="1"/>
            <a:r>
              <a:rPr lang="en-US" b="1" dirty="0"/>
              <a:t>Afoxun</a:t>
            </a:r>
            <a:r>
              <a:rPr lang="en-US" dirty="0"/>
              <a:t> = upptaka rafeinda</a:t>
            </a:r>
          </a:p>
          <a:p>
            <a:endParaRPr lang="en-US" dirty="0"/>
          </a:p>
          <a:p>
            <a:r>
              <a:rPr lang="en-US" dirty="0"/>
              <a:t> Na oxast</a:t>
            </a:r>
          </a:p>
          <a:p>
            <a:r>
              <a:rPr lang="en-US" dirty="0"/>
              <a:t> Cl</a:t>
            </a:r>
            <a:r>
              <a:rPr lang="en-US" baseline="-25000" dirty="0"/>
              <a:t>2</a:t>
            </a:r>
            <a:r>
              <a:rPr lang="en-US" dirty="0"/>
              <a:t> afoxast</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992182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Afoxarar og oxarar</a:t>
            </a:r>
          </a:p>
        </p:txBody>
      </p:sp>
      <p:sp>
        <p:nvSpPr>
          <p:cNvPr id="3" name="Content Placeholder 2"/>
          <p:cNvSpPr>
            <a:spLocks noGrp="1"/>
          </p:cNvSpPr>
          <p:nvPr>
            <p:ph idx="1"/>
          </p:nvPr>
        </p:nvSpPr>
        <p:spPr/>
        <p:txBody>
          <a:bodyPr/>
          <a:lstStyle/>
          <a:p>
            <a:r>
              <a:rPr lang="en-US" dirty="0"/>
              <a:t>Na verkar sem </a:t>
            </a:r>
            <a:r>
              <a:rPr lang="en-US" b="1" dirty="0"/>
              <a:t>afoxari </a:t>
            </a:r>
            <a:r>
              <a:rPr lang="en-US" dirty="0"/>
              <a:t>(afoxunarefni), vegna þess að það gefur klóri rafeindir (eða afoxar klór).</a:t>
            </a:r>
          </a:p>
          <a:p>
            <a:endParaRPr lang="en-US" dirty="0"/>
          </a:p>
          <a:p>
            <a:r>
              <a:rPr lang="en-US" dirty="0"/>
              <a:t> Cl</a:t>
            </a:r>
            <a:r>
              <a:rPr lang="en-US" baseline="-25000" dirty="0"/>
              <a:t>2</a:t>
            </a:r>
            <a:r>
              <a:rPr lang="en-US" dirty="0"/>
              <a:t> verkar sem </a:t>
            </a:r>
            <a:r>
              <a:rPr lang="en-US" b="1" dirty="0"/>
              <a:t>oxari </a:t>
            </a:r>
            <a:r>
              <a:rPr lang="en-US" dirty="0"/>
              <a:t>(oxunarefni), vegna þess að það fjarlægir í raun rafeindir frá natríumi (oxar natríum).</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082782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Oxunar-afoxunarhvörf (redoxhvörf) </a:t>
            </a:r>
          </a:p>
        </p:txBody>
      </p:sp>
      <p:sp>
        <p:nvSpPr>
          <p:cNvPr id="3" name="Content Placeholder 2"/>
          <p:cNvSpPr>
            <a:spLocks noGrp="1"/>
          </p:cNvSpPr>
          <p:nvPr>
            <p:ph idx="1"/>
          </p:nvPr>
        </p:nvSpPr>
        <p:spPr>
          <a:xfrm>
            <a:off x="628650" y="955965"/>
            <a:ext cx="7886700" cy="4816762"/>
          </a:xfrm>
        </p:spPr>
        <p:txBody>
          <a:bodyPr/>
          <a:lstStyle/>
          <a:p>
            <a:r>
              <a:rPr lang="en-US" dirty="0"/>
              <a:t>Sum redoxferli fela ekki í sér flutning rafeinda:</a:t>
            </a:r>
          </a:p>
          <a:p>
            <a:endParaRPr lang="en-US" dirty="0"/>
          </a:p>
          <a:p>
            <a:pPr marL="0" indent="0" algn="ctr">
              <a:buNone/>
            </a:pPr>
            <a:r>
              <a:rPr lang="en-US" sz="2000" dirty="0"/>
              <a:t>H</a:t>
            </a:r>
            <a:r>
              <a:rPr lang="en-US" sz="2000" baseline="-25000" dirty="0"/>
              <a:t>2</a:t>
            </a:r>
            <a:r>
              <a:rPr lang="en-US" sz="2000" dirty="0"/>
              <a:t>(</a:t>
            </a:r>
            <a:r>
              <a:rPr lang="en-US" sz="2000" i="1" dirty="0"/>
              <a:t>g</a:t>
            </a:r>
            <a:r>
              <a:rPr lang="en-US" sz="2000" dirty="0"/>
              <a:t>)  +  Cl</a:t>
            </a:r>
            <a:r>
              <a:rPr lang="en-US" sz="2000" baseline="-25000" dirty="0"/>
              <a:t>2</a:t>
            </a:r>
            <a:r>
              <a:rPr lang="en-US" sz="2000" dirty="0"/>
              <a:t>(</a:t>
            </a:r>
            <a:r>
              <a:rPr lang="en-US" sz="2000" i="1" dirty="0"/>
              <a:t>g</a:t>
            </a:r>
            <a:r>
              <a:rPr lang="en-US" sz="2000" dirty="0"/>
              <a:t>)  ⟶  2HCl(</a:t>
            </a:r>
            <a:r>
              <a:rPr lang="en-US" sz="2000" i="1" dirty="0"/>
              <a:t>g</a:t>
            </a:r>
            <a:r>
              <a:rPr lang="en-US" sz="2000" dirty="0"/>
              <a:t>)</a:t>
            </a:r>
          </a:p>
          <a:p>
            <a:endParaRPr lang="en-US" dirty="0"/>
          </a:p>
          <a:p>
            <a:r>
              <a:rPr lang="en-US" dirty="0"/>
              <a:t> Myndefni þessa hvarfs er samgilt efnasamband, þannig að eiginlegur flutningur rafeinda á sér ekki stað.</a:t>
            </a:r>
          </a:p>
          <a:p>
            <a:endParaRPr lang="en-US" dirty="0"/>
          </a:p>
          <a:p>
            <a:r>
              <a:rPr lang="en-US" dirty="0"/>
              <a:t> Sú </a:t>
            </a:r>
            <a:r>
              <a:rPr lang="en-US" b="1" dirty="0"/>
              <a:t>oxunartala </a:t>
            </a:r>
            <a:r>
              <a:rPr lang="en-US" dirty="0"/>
              <a:t>(eða oxunarstig) frumefnis í efnasambandi er sú hleðsla sem atóm þess hefðu ef efnasambandið væri jónað.</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098703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Reglur um úthlutun oxunartalna</a:t>
            </a:r>
          </a:p>
        </p:txBody>
      </p:sp>
      <p:sp>
        <p:nvSpPr>
          <p:cNvPr id="3" name="Content Placeholder 2"/>
          <p:cNvSpPr>
            <a:spLocks noGrp="1"/>
          </p:cNvSpPr>
          <p:nvPr>
            <p:ph idx="1"/>
          </p:nvPr>
        </p:nvSpPr>
        <p:spPr/>
        <p:txBody>
          <a:bodyPr/>
          <a:lstStyle/>
          <a:p>
            <a:pPr marL="457200" indent="-457200">
              <a:buFont typeface="+mj-lt"/>
              <a:buAutoNum type="arabicParenR"/>
            </a:pPr>
            <a:r>
              <a:rPr lang="en-US" dirty="0"/>
              <a:t>Oxunartala atóms í frumefni er núll.</a:t>
            </a:r>
          </a:p>
          <a:p>
            <a:pPr marL="457200" indent="-457200">
              <a:buFont typeface="+mj-lt"/>
              <a:buAutoNum type="arabicParenR"/>
            </a:pPr>
            <a:endParaRPr lang="en-US" dirty="0"/>
          </a:p>
          <a:p>
            <a:pPr marL="457200" indent="-457200">
              <a:buFont typeface="+mj-lt"/>
              <a:buAutoNum type="arabicParenR"/>
            </a:pPr>
            <a:r>
              <a:rPr lang="en-US" dirty="0"/>
              <a:t>Oxunartala einatóma jónar er jöfn hleðslu jónarinnar.</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242999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Reglur um úthlutun oxunartalna </a:t>
            </a:r>
          </a:p>
        </p:txBody>
      </p:sp>
      <p:sp>
        <p:nvSpPr>
          <p:cNvPr id="3" name="Content Placeholder 2"/>
          <p:cNvSpPr>
            <a:spLocks noGrp="1"/>
          </p:cNvSpPr>
          <p:nvPr>
            <p:ph idx="1"/>
          </p:nvPr>
        </p:nvSpPr>
        <p:spPr>
          <a:xfrm>
            <a:off x="628650" y="955965"/>
            <a:ext cx="7886700" cy="4789053"/>
          </a:xfrm>
        </p:spPr>
        <p:txBody>
          <a:bodyPr>
            <a:normAutofit/>
          </a:bodyPr>
          <a:lstStyle/>
          <a:p>
            <a:pPr marL="457200" indent="-457200">
              <a:buFont typeface="+mj-lt"/>
              <a:buAutoNum type="arabicParenR" startAt="3"/>
            </a:pPr>
            <a:r>
              <a:rPr lang="en-US" dirty="0"/>
              <a:t>Oxunartölum algengra málmleysingja er venjulega úthlutað á eftirfarandi hátt: </a:t>
            </a:r>
          </a:p>
          <a:p>
            <a:pPr lvl="1"/>
            <a:r>
              <a:rPr lang="en-US" dirty="0">
                <a:solidFill>
                  <a:schemeClr val="accent3"/>
                </a:solidFill>
              </a:rPr>
              <a:t>Vetni: </a:t>
            </a:r>
          </a:p>
          <a:p>
            <a:pPr lvl="2"/>
            <a:r>
              <a:rPr lang="en-US" dirty="0">
                <a:solidFill>
                  <a:schemeClr val="accent3"/>
                </a:solidFill>
              </a:rPr>
              <a:t>+1 þegar það er bundið ómálmum</a:t>
            </a:r>
          </a:p>
          <a:p>
            <a:pPr lvl="2"/>
            <a:r>
              <a:rPr lang="en-US" dirty="0">
                <a:solidFill>
                  <a:schemeClr val="accent3"/>
                </a:solidFill>
              </a:rPr>
              <a:t>−1 þegar það er bundið málmum</a:t>
            </a:r>
          </a:p>
          <a:p>
            <a:pPr lvl="1"/>
            <a:r>
              <a:rPr lang="en-US" dirty="0">
                <a:solidFill>
                  <a:schemeClr val="accent3"/>
                </a:solidFill>
              </a:rPr>
              <a:t>Súrefni: </a:t>
            </a:r>
          </a:p>
          <a:p>
            <a:pPr lvl="2"/>
            <a:r>
              <a:rPr lang="en-US" dirty="0">
                <a:solidFill>
                  <a:schemeClr val="accent3"/>
                </a:solidFill>
              </a:rPr>
              <a:t>−2 í flestum efnasamböndum</a:t>
            </a:r>
          </a:p>
          <a:p>
            <a:pPr lvl="2"/>
            <a:r>
              <a:rPr lang="en-US" dirty="0">
                <a:solidFill>
                  <a:schemeClr val="accent3"/>
                </a:solidFill>
              </a:rPr>
              <a:t>Stundum −1 (svokölluð peroxíð, O</a:t>
            </a:r>
            <a:r>
              <a:rPr lang="en-US" baseline="-25000" dirty="0">
                <a:solidFill>
                  <a:schemeClr val="accent3"/>
                </a:solidFill>
              </a:rPr>
              <a:t>2</a:t>
            </a:r>
            <a:r>
              <a:rPr lang="en-US" baseline="30000" dirty="0">
                <a:solidFill>
                  <a:schemeClr val="accent3"/>
                </a:solidFill>
              </a:rPr>
              <a:t>2−</a:t>
            </a:r>
            <a:r>
              <a:rPr lang="en-US" dirty="0">
                <a:solidFill>
                  <a:schemeClr val="accent3"/>
                </a:solidFill>
              </a:rPr>
              <a:t>)</a:t>
            </a:r>
          </a:p>
          <a:p>
            <a:pPr lvl="2"/>
            <a:r>
              <a:rPr lang="en-US" dirty="0">
                <a:solidFill>
                  <a:schemeClr val="accent3"/>
                </a:solidFill>
              </a:rPr>
              <a:t>Örsjaldan − ½ (svokölluð </a:t>
            </a:r>
            <a:r>
              <a:rPr lang="en-US" dirty="0" err="1">
                <a:solidFill>
                  <a:schemeClr val="accent3"/>
                </a:solidFill>
              </a:rPr>
              <a:t>superoxíð</a:t>
            </a:r>
            <a:r>
              <a:rPr lang="en-US" dirty="0">
                <a:solidFill>
                  <a:schemeClr val="accent3"/>
                </a:solidFill>
              </a:rPr>
              <a:t>, O</a:t>
            </a:r>
            <a:r>
              <a:rPr lang="en-US" baseline="-25000" dirty="0">
                <a:solidFill>
                  <a:schemeClr val="accent3"/>
                </a:solidFill>
              </a:rPr>
              <a:t>2</a:t>
            </a:r>
            <a:r>
              <a:rPr lang="en-US" baseline="30000" dirty="0">
                <a:solidFill>
                  <a:schemeClr val="accent3"/>
                </a:solidFill>
              </a:rPr>
              <a:t>−</a:t>
            </a:r>
            <a:r>
              <a:rPr lang="en-US" dirty="0">
                <a:solidFill>
                  <a:schemeClr val="accent3"/>
                </a:solidFill>
              </a:rPr>
              <a:t>)</a:t>
            </a:r>
          </a:p>
          <a:p>
            <a:pPr lvl="2"/>
            <a:r>
              <a:rPr lang="en-US" dirty="0">
                <a:solidFill>
                  <a:schemeClr val="accent3"/>
                </a:solidFill>
              </a:rPr>
              <a:t>Jákvæð gildi þegar það er bundið F (gildin eru breytileg)</a:t>
            </a:r>
          </a:p>
          <a:p>
            <a:pPr lvl="1"/>
            <a:r>
              <a:rPr lang="en-US" dirty="0">
                <a:solidFill>
                  <a:schemeClr val="accent3"/>
                </a:solidFill>
              </a:rPr>
              <a:t>Halógenar: </a:t>
            </a:r>
          </a:p>
          <a:p>
            <a:pPr lvl="2"/>
            <a:r>
              <a:rPr lang="en-US" dirty="0">
                <a:solidFill>
                  <a:schemeClr val="accent3"/>
                </a:solidFill>
              </a:rPr>
              <a:t>−1 fyrir F alltaf </a:t>
            </a:r>
          </a:p>
          <a:p>
            <a:pPr lvl="2"/>
            <a:r>
              <a:rPr lang="en-US" dirty="0">
                <a:solidFill>
                  <a:schemeClr val="accent3"/>
                </a:solidFill>
              </a:rPr>
              <a:t>−1 fyrir aðra halógena nema þegar þeir eru bundnir súrefni eða öðrum halógenum (jákvæðar oxunartölur í þessum tilvikum, breytileg gildi)</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361759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Reglur um ákvörðun oxunartalna</a:t>
            </a:r>
          </a:p>
        </p:txBody>
      </p:sp>
      <p:sp>
        <p:nvSpPr>
          <p:cNvPr id="3" name="Content Placeholder 2"/>
          <p:cNvSpPr>
            <a:spLocks noGrp="1"/>
          </p:cNvSpPr>
          <p:nvPr>
            <p:ph idx="1"/>
          </p:nvPr>
        </p:nvSpPr>
        <p:spPr/>
        <p:txBody>
          <a:bodyPr/>
          <a:lstStyle/>
          <a:p>
            <a:pPr marL="457200" indent="-457200">
              <a:buFont typeface="+mj-lt"/>
              <a:buAutoNum type="arabicParenR" startAt="4"/>
            </a:pPr>
            <a:r>
              <a:rPr lang="en-US" dirty="0"/>
              <a:t>Summa oxunartalna allra atóma í sameind eða fjölatóma jón er jöfn hleðslu sameindarinnar eða jónarinnar.</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8309897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Dæmi 4.5</a:t>
            </a:r>
          </a:p>
        </p:txBody>
      </p:sp>
      <p:sp>
        <p:nvSpPr>
          <p:cNvPr id="3" name="Content Placeholder 2"/>
          <p:cNvSpPr>
            <a:spLocks noGrp="1"/>
          </p:cNvSpPr>
          <p:nvPr>
            <p:ph idx="1"/>
          </p:nvPr>
        </p:nvSpPr>
        <p:spPr>
          <a:xfrm>
            <a:off x="628650" y="955965"/>
            <a:ext cx="7886700" cy="4567380"/>
          </a:xfrm>
        </p:spPr>
        <p:txBody>
          <a:bodyPr/>
          <a:lstStyle/>
          <a:p>
            <a:r>
              <a:rPr lang="en-US" dirty="0"/>
              <a:t>Fylgdu leiðbeiningunum í þessum hluta textans til að ákvarða oxunartölur allra frumefnanna í eftirfarandi efnum:</a:t>
            </a:r>
          </a:p>
          <a:p>
            <a:endParaRPr lang="en-US" dirty="0"/>
          </a:p>
          <a:p>
            <a:pPr marL="0" indent="0">
              <a:buNone/>
            </a:pPr>
            <a:r>
              <a:rPr lang="en-US" dirty="0"/>
              <a:t>(a) H</a:t>
            </a:r>
            <a:r>
              <a:rPr lang="en-US" baseline="-25000" dirty="0"/>
              <a:t>2</a:t>
            </a:r>
            <a:r>
              <a:rPr lang="en-US" dirty="0"/>
              <a:t>S</a:t>
            </a:r>
          </a:p>
          <a:p>
            <a:endParaRPr lang="en-US" dirty="0"/>
          </a:p>
          <a:p>
            <a:r>
              <a:rPr lang="en-US" dirty="0"/>
              <a:t>Samkvæmt leiðbeiningu 1 er oxunartala H +1.</a:t>
            </a:r>
          </a:p>
          <a:p>
            <a:endParaRPr lang="en-US" dirty="0"/>
          </a:p>
          <a:p>
            <a:r>
              <a:rPr lang="en-US" dirty="0"/>
              <a:t>Með því að nota þessa oxunartölu og efnaformúlu efnasambandsins má síðan nota leiðbeiningu 4 til að reikna oxunartölu brennisteins (x):</a:t>
            </a:r>
          </a:p>
          <a:p>
            <a:endParaRPr lang="en-US" dirty="0"/>
          </a:p>
          <a:p>
            <a:pPr marL="0" indent="0" algn="ctr">
              <a:buNone/>
            </a:pPr>
            <a:r>
              <a:rPr lang="en-US" dirty="0"/>
              <a:t>hleðsla á H</a:t>
            </a:r>
            <a:r>
              <a:rPr lang="en-US" baseline="-25000" dirty="0"/>
              <a:t>2</a:t>
            </a:r>
            <a:r>
              <a:rPr lang="en-US" dirty="0"/>
              <a:t>S = 0 = (2 × 1) + 1</a:t>
            </a:r>
            <a:r>
              <a:rPr lang="en-US" i="1" dirty="0"/>
              <a:t>x</a:t>
            </a:r>
            <a:endParaRPr lang="en-US" dirty="0"/>
          </a:p>
          <a:p>
            <a:pPr marL="0" indent="0" algn="ctr">
              <a:buNone/>
            </a:pPr>
            <a:r>
              <a:rPr lang="en-US" dirty="0"/>
              <a:t>x = −2</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361930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Dæmi 4.5</a:t>
            </a:r>
          </a:p>
        </p:txBody>
      </p:sp>
      <p:sp>
        <p:nvSpPr>
          <p:cNvPr id="3" name="Content Placeholder 2"/>
          <p:cNvSpPr>
            <a:spLocks noGrp="1"/>
          </p:cNvSpPr>
          <p:nvPr>
            <p:ph idx="1"/>
          </p:nvPr>
        </p:nvSpPr>
        <p:spPr>
          <a:xfrm>
            <a:off x="628650" y="955965"/>
            <a:ext cx="7886700" cy="4983017"/>
          </a:xfrm>
        </p:spPr>
        <p:txBody>
          <a:bodyPr>
            <a:normAutofit/>
          </a:bodyPr>
          <a:lstStyle/>
          <a:p>
            <a:r>
              <a:rPr lang="en-US" dirty="0"/>
              <a:t>Fylgdu leiðbeiningunum í þessum hluta textans til að ákvarða oxunartölur allra frumefnanna í eftirfarandi efnum:</a:t>
            </a:r>
          </a:p>
          <a:p>
            <a:endParaRPr lang="en-US" dirty="0"/>
          </a:p>
          <a:p>
            <a:pPr marL="0" indent="0">
              <a:buNone/>
            </a:pPr>
            <a:r>
              <a:rPr lang="en-US" dirty="0"/>
              <a:t>(b) SO</a:t>
            </a:r>
            <a:r>
              <a:rPr lang="en-US" baseline="-25000" dirty="0"/>
              <a:t>3</a:t>
            </a:r>
            <a:r>
              <a:rPr lang="en-US" baseline="30000" dirty="0"/>
              <a:t>2−</a:t>
            </a:r>
            <a:endParaRPr lang="en-US" dirty="0"/>
          </a:p>
          <a:p>
            <a:endParaRPr lang="en-US" baseline="30000" dirty="0"/>
          </a:p>
          <a:p>
            <a:r>
              <a:rPr lang="en-US" dirty="0"/>
              <a:t>Leiðbeining 3 gefur til kynna að oxunartala súrefnis sé −2.</a:t>
            </a:r>
          </a:p>
          <a:p>
            <a:endParaRPr lang="en-US" dirty="0"/>
          </a:p>
          <a:p>
            <a:r>
              <a:rPr lang="en-US" dirty="0"/>
              <a:t>Með því að nota þessa oxunartölu og formúlu jónarinnar má síðan nota leiðbeiningu 4 til að reikna oxunartölu brennisteins (x):</a:t>
            </a:r>
          </a:p>
          <a:p>
            <a:endParaRPr lang="en-US" dirty="0"/>
          </a:p>
          <a:p>
            <a:pPr marL="0" indent="0" algn="ctr">
              <a:buNone/>
            </a:pPr>
            <a:r>
              <a:rPr lang="en-US" dirty="0"/>
              <a:t>hleðsla á SO</a:t>
            </a:r>
            <a:r>
              <a:rPr lang="en-US" baseline="-25000" dirty="0"/>
              <a:t>3</a:t>
            </a:r>
            <a:r>
              <a:rPr lang="en-US" baseline="30000" dirty="0"/>
              <a:t>2− </a:t>
            </a:r>
            <a:r>
              <a:rPr lang="en-US" dirty="0"/>
              <a:t>= −2 = (3 × −2) + 1</a:t>
            </a:r>
            <a:r>
              <a:rPr lang="en-US" i="1" dirty="0"/>
              <a:t>x</a:t>
            </a:r>
            <a:endParaRPr lang="en-US" dirty="0"/>
          </a:p>
          <a:p>
            <a:pPr marL="0" indent="0" algn="ctr">
              <a:buNone/>
            </a:pPr>
            <a:r>
              <a:rPr lang="en-US" i="1" dirty="0"/>
              <a:t>x </a:t>
            </a:r>
            <a:r>
              <a:rPr lang="en-US" dirty="0"/>
              <a:t>= +4</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178076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Dæmi 4.5</a:t>
            </a:r>
          </a:p>
        </p:txBody>
      </p:sp>
      <p:sp>
        <p:nvSpPr>
          <p:cNvPr id="3" name="Content Placeholder 2"/>
          <p:cNvSpPr>
            <a:spLocks noGrp="1"/>
          </p:cNvSpPr>
          <p:nvPr>
            <p:ph idx="1"/>
          </p:nvPr>
        </p:nvSpPr>
        <p:spPr>
          <a:xfrm>
            <a:off x="628650" y="955964"/>
            <a:ext cx="7886700" cy="5444835"/>
          </a:xfrm>
        </p:spPr>
        <p:txBody>
          <a:bodyPr>
            <a:normAutofit lnSpcReduction="10000"/>
          </a:bodyPr>
          <a:lstStyle/>
          <a:p>
            <a:r>
              <a:rPr lang="en-US" dirty="0"/>
              <a:t>Fylgdu leiðbeiningunum í þessum hluta textans til að ákvarða oxunartölur allra frumefnanna í eftirfarandi efnum:</a:t>
            </a:r>
          </a:p>
          <a:p>
            <a:endParaRPr lang="en-US" dirty="0"/>
          </a:p>
          <a:p>
            <a:pPr marL="0" indent="0">
              <a:buNone/>
            </a:pPr>
            <a:r>
              <a:rPr lang="en-US" dirty="0"/>
              <a:t>(c) Na</a:t>
            </a:r>
            <a:r>
              <a:rPr lang="en-US" baseline="-25000" dirty="0"/>
              <a:t>2</a:t>
            </a:r>
            <a:r>
              <a:rPr lang="en-US" dirty="0"/>
              <a:t>SO</a:t>
            </a:r>
            <a:r>
              <a:rPr lang="en-US" baseline="-25000" dirty="0"/>
              <a:t>4</a:t>
            </a:r>
            <a:endParaRPr lang="en-US" dirty="0"/>
          </a:p>
          <a:p>
            <a:endParaRPr lang="en-US" dirty="0"/>
          </a:p>
          <a:p>
            <a:r>
              <a:rPr lang="en-US" dirty="0"/>
              <a:t>Fyrir jónasambönd er hentugt að ákvarða oxunartölur fyrir katjónina og anjónina hvor í sínu lagi.</a:t>
            </a:r>
          </a:p>
          <a:p>
            <a:endParaRPr lang="en-US" dirty="0"/>
          </a:p>
          <a:p>
            <a:r>
              <a:rPr lang="en-US" dirty="0"/>
              <a:t>Samkvæmt leiðbeiningu 2 er oxunartala natríums +1.</a:t>
            </a:r>
          </a:p>
          <a:p>
            <a:endParaRPr lang="en-US" dirty="0"/>
          </a:p>
          <a:p>
            <a:r>
              <a:rPr lang="en-US" dirty="0"/>
              <a:t>Ef gert er ráð fyrir venjulegri oxunartölu súrefnis (−2 samkvæmt leiðbeiningu 3) er oxunartala brennisteins (x) reiknuð samkvæmt leiðbeiningu 4:</a:t>
            </a:r>
          </a:p>
          <a:p>
            <a:endParaRPr lang="en-US" dirty="0"/>
          </a:p>
          <a:p>
            <a:pPr marL="0" indent="0" algn="ctr">
              <a:buNone/>
            </a:pPr>
            <a:r>
              <a:rPr lang="en-US" dirty="0"/>
              <a:t>hleðsla á SO</a:t>
            </a:r>
            <a:r>
              <a:rPr lang="en-US" baseline="-25000" dirty="0"/>
              <a:t>4</a:t>
            </a:r>
            <a:r>
              <a:rPr lang="en-US" baseline="30000" dirty="0"/>
              <a:t>2− </a:t>
            </a:r>
            <a:r>
              <a:rPr lang="en-US" dirty="0"/>
              <a:t>= −2 = (4 × −2) + 1</a:t>
            </a:r>
            <a:r>
              <a:rPr lang="en-US" i="1" dirty="0"/>
              <a:t>x</a:t>
            </a:r>
            <a:endParaRPr lang="en-US" dirty="0"/>
          </a:p>
          <a:p>
            <a:pPr marL="0" indent="0" algn="ctr">
              <a:buNone/>
            </a:pPr>
            <a:r>
              <a:rPr lang="en-US" i="1" dirty="0"/>
              <a:t>x </a:t>
            </a:r>
            <a:r>
              <a:rPr lang="en-US" dirty="0"/>
              <a:t>= +6</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37717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Oxunar-afoxunarhvörf (redoxhvörf) </a:t>
            </a:r>
          </a:p>
        </p:txBody>
      </p:sp>
      <p:sp>
        <p:nvSpPr>
          <p:cNvPr id="3" name="Content Placeholder 2"/>
          <p:cNvSpPr>
            <a:spLocks noGrp="1"/>
          </p:cNvSpPr>
          <p:nvPr>
            <p:ph idx="1"/>
          </p:nvPr>
        </p:nvSpPr>
        <p:spPr>
          <a:xfrm>
            <a:off x="628650" y="955965"/>
            <a:ext cx="7886700" cy="4244108"/>
          </a:xfrm>
        </p:spPr>
        <p:txBody>
          <a:bodyPr/>
          <a:lstStyle/>
          <a:p>
            <a:pPr>
              <a:buClr>
                <a:schemeClr val="tx1"/>
              </a:buClr>
            </a:pPr>
            <a:r>
              <a:rPr lang="en-US" dirty="0"/>
              <a:t>Með hugtakinu oxunartala hefur verið sett fram almenn skilgreining á redoxhvarfi. </a:t>
            </a:r>
          </a:p>
          <a:p>
            <a:pPr>
              <a:buClr>
                <a:schemeClr val="tx1"/>
              </a:buClr>
            </a:pPr>
            <a:endParaRPr lang="en-US" dirty="0"/>
          </a:p>
          <a:p>
            <a:pPr>
              <a:buClr>
                <a:schemeClr val="tx1"/>
              </a:buClr>
            </a:pPr>
            <a:r>
              <a:rPr lang="en-US" b="1" dirty="0"/>
              <a:t>Oxunar-afoxunarhvörf (redoxhvörf) </a:t>
            </a:r>
            <a:r>
              <a:rPr lang="en-US" dirty="0"/>
              <a:t>eru hvörf þar sem eitt eða fleiri frumefni sem taka þátt verða fyrir breytingu á oxunartölu. </a:t>
            </a:r>
          </a:p>
          <a:p>
            <a:pPr>
              <a:buClr>
                <a:schemeClr val="tx1"/>
              </a:buClr>
            </a:pPr>
            <a:endParaRPr lang="en-US" dirty="0"/>
          </a:p>
          <a:p>
            <a:pPr>
              <a:buClr>
                <a:schemeClr val="tx1"/>
              </a:buClr>
            </a:pPr>
            <a:r>
              <a:rPr lang="en-US" dirty="0"/>
              <a:t>Oxun = hækkun oxunartölu</a:t>
            </a:r>
          </a:p>
          <a:p>
            <a:pPr>
              <a:buClr>
                <a:schemeClr val="tx1"/>
              </a:buClr>
            </a:pPr>
            <a:endParaRPr lang="en-US" dirty="0"/>
          </a:p>
          <a:p>
            <a:pPr>
              <a:buClr>
                <a:schemeClr val="tx1"/>
              </a:buClr>
            </a:pPr>
            <a:r>
              <a:rPr lang="en-US" dirty="0"/>
              <a:t>Afoxun = lækkun oxunartölu</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790541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Gerðir redoxhvarfa</a:t>
            </a:r>
          </a:p>
        </p:txBody>
      </p:sp>
      <p:sp>
        <p:nvSpPr>
          <p:cNvPr id="3" name="Content Placeholder 2"/>
          <p:cNvSpPr>
            <a:spLocks noGrp="1"/>
          </p:cNvSpPr>
          <p:nvPr>
            <p:ph idx="1"/>
          </p:nvPr>
        </p:nvSpPr>
        <p:spPr/>
        <p:txBody>
          <a:bodyPr/>
          <a:lstStyle/>
          <a:p>
            <a:r>
              <a:rPr lang="en-US" b="1" dirty="0"/>
              <a:t>Brunahvörf </a:t>
            </a:r>
            <a:r>
              <a:rPr lang="en-US" dirty="0"/>
              <a:t>þar sem afoxarinn (einnig kallaður eldsneyti) og oxarinn (oft, en ekki endilega, sameindasúrefni) hvarfast kröftuglega og mynda mikinn varma og oft ljós í formi loga.</a:t>
            </a:r>
          </a:p>
          <a:p>
            <a:endParaRPr lang="en-US" dirty="0"/>
          </a:p>
          <a:p>
            <a:r>
              <a:rPr lang="en-US" dirty="0"/>
              <a:t> Dæmi: hvarf fasts eldflaugaeldsneytis</a:t>
            </a:r>
          </a:p>
          <a:p>
            <a:endParaRPr lang="en-US" dirty="0"/>
          </a:p>
          <a:p>
            <a:pPr marL="0" indent="0" algn="ctr">
              <a:buNone/>
            </a:pPr>
            <a:r>
              <a:rPr lang="en-US" dirty="0"/>
              <a:t>10Al(</a:t>
            </a:r>
            <a:r>
              <a:rPr lang="en-US" i="1" dirty="0"/>
              <a:t>s</a:t>
            </a:r>
            <a:r>
              <a:rPr lang="en-US" dirty="0"/>
              <a:t>)  +  6NH</a:t>
            </a:r>
            <a:r>
              <a:rPr lang="en-US" baseline="-25000" dirty="0"/>
              <a:t>4</a:t>
            </a:r>
            <a:r>
              <a:rPr lang="en-US" dirty="0"/>
              <a:t>ClO</a:t>
            </a:r>
            <a:r>
              <a:rPr lang="en-US" baseline="-25000" dirty="0"/>
              <a:t>4</a:t>
            </a:r>
            <a:r>
              <a:rPr lang="en-US" dirty="0"/>
              <a:t>(</a:t>
            </a:r>
            <a:r>
              <a:rPr lang="en-US" i="1" dirty="0"/>
              <a:t>s</a:t>
            </a:r>
            <a:r>
              <a:rPr lang="en-US" dirty="0"/>
              <a:t>)  ⟶  4Al</a:t>
            </a:r>
            <a:r>
              <a:rPr lang="en-US" baseline="-25000" dirty="0"/>
              <a:t>2</a:t>
            </a:r>
            <a:r>
              <a:rPr lang="en-US" dirty="0"/>
              <a:t>O</a:t>
            </a:r>
            <a:r>
              <a:rPr lang="en-US" baseline="-25000" dirty="0"/>
              <a:t>3</a:t>
            </a:r>
            <a:r>
              <a:rPr lang="en-US" dirty="0"/>
              <a:t>(</a:t>
            </a:r>
            <a:r>
              <a:rPr lang="en-US" i="1" dirty="0"/>
              <a:t>s</a:t>
            </a:r>
            <a:r>
              <a:rPr lang="en-US" dirty="0"/>
              <a:t>)  +  2AlCl</a:t>
            </a:r>
            <a:r>
              <a:rPr lang="en-US" baseline="-25000" dirty="0"/>
              <a:t>3</a:t>
            </a:r>
            <a:r>
              <a:rPr lang="en-US" dirty="0"/>
              <a:t>(</a:t>
            </a:r>
            <a:r>
              <a:rPr lang="en-US" i="1" dirty="0"/>
              <a:t>s</a:t>
            </a:r>
            <a:r>
              <a:rPr lang="en-US" dirty="0"/>
              <a:t>)  + 12H</a:t>
            </a:r>
            <a:r>
              <a:rPr lang="en-US" baseline="-25000" dirty="0"/>
              <a:t>2</a:t>
            </a:r>
            <a:r>
              <a:rPr lang="en-US" dirty="0"/>
              <a:t>O(</a:t>
            </a:r>
            <a:r>
              <a:rPr lang="en-US" i="1" dirty="0"/>
              <a:t>g</a:t>
            </a:r>
            <a:r>
              <a:rPr lang="en-US" dirty="0"/>
              <a:t>)  +  3N</a:t>
            </a:r>
            <a:r>
              <a:rPr lang="en-US" baseline="-25000" dirty="0"/>
              <a:t>2</a:t>
            </a:r>
            <a:r>
              <a:rPr lang="en-US" dirty="0"/>
              <a:t>(</a:t>
            </a:r>
            <a:r>
              <a:rPr lang="en-US" i="1" dirty="0"/>
              <a:t>g</a:t>
            </a:r>
            <a:r>
              <a:rPr lang="en-US" dirty="0"/>
              <a:t>)</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21241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Gerðir redoxhvarfa (</a:t>
            </a:r>
          </a:p>
        </p:txBody>
      </p:sp>
      <p:sp>
        <p:nvSpPr>
          <p:cNvPr id="3" name="Content Placeholder 2"/>
          <p:cNvSpPr>
            <a:spLocks noGrp="1"/>
          </p:cNvSpPr>
          <p:nvPr>
            <p:ph idx="1"/>
          </p:nvPr>
        </p:nvSpPr>
        <p:spPr>
          <a:xfrm>
            <a:off x="628650" y="955965"/>
            <a:ext cx="7886700" cy="4881417"/>
          </a:xfrm>
        </p:spPr>
        <p:txBody>
          <a:bodyPr/>
          <a:lstStyle/>
          <a:p>
            <a:r>
              <a:rPr lang="en-US" b="1" dirty="0"/>
              <a:t>Einföld skiptihvörf (einnig nefnd skiptihvörf) </a:t>
            </a:r>
            <a:r>
              <a:rPr lang="en-US" dirty="0"/>
              <a:t>eru redoxhvörf þar sem jón í lausn ryðst út (eða er skipt út) með oxun málmfrumefnis. </a:t>
            </a:r>
          </a:p>
          <a:p>
            <a:endParaRPr lang="en-US" dirty="0"/>
          </a:p>
          <a:p>
            <a:r>
              <a:rPr lang="en-US" dirty="0"/>
              <a:t>Dæmi:</a:t>
            </a:r>
          </a:p>
          <a:p>
            <a:endParaRPr lang="en-US" dirty="0"/>
          </a:p>
          <a:p>
            <a:pPr marL="0" indent="0" algn="ctr">
              <a:buNone/>
            </a:pPr>
            <a:r>
              <a:rPr lang="en-US" sz="2000" dirty="0"/>
              <a:t>Cu(</a:t>
            </a:r>
            <a:r>
              <a:rPr lang="en-US" sz="2000" i="1" dirty="0"/>
              <a:t>s</a:t>
            </a:r>
            <a:r>
              <a:rPr lang="en-US" sz="2000" dirty="0"/>
              <a:t>)  +  2AgNO</a:t>
            </a:r>
            <a:r>
              <a:rPr lang="en-US" sz="2000" baseline="-25000" dirty="0"/>
              <a:t>3</a:t>
            </a:r>
            <a:r>
              <a:rPr lang="en-US" sz="2000" dirty="0"/>
              <a:t>(</a:t>
            </a:r>
            <a:r>
              <a:rPr lang="en-US" sz="2000" i="1" dirty="0" err="1"/>
              <a:t>aq</a:t>
            </a:r>
            <a:r>
              <a:rPr lang="en-US" sz="2000" dirty="0"/>
              <a:t>)  ⟶  Cu(NO</a:t>
            </a:r>
            <a:r>
              <a:rPr lang="en-US" sz="2000" baseline="-25000" dirty="0"/>
              <a:t>3</a:t>
            </a:r>
            <a:r>
              <a:rPr lang="en-US" sz="2000" dirty="0"/>
              <a:t>)</a:t>
            </a:r>
            <a:r>
              <a:rPr lang="en-US" sz="2000" baseline="-25000" dirty="0"/>
              <a:t>2</a:t>
            </a:r>
            <a:r>
              <a:rPr lang="en-US" sz="2000" dirty="0"/>
              <a:t>(</a:t>
            </a:r>
            <a:r>
              <a:rPr lang="en-US" sz="2000" i="1" dirty="0" err="1"/>
              <a:t>aq</a:t>
            </a:r>
            <a:r>
              <a:rPr lang="en-US" sz="2000" dirty="0"/>
              <a:t>)  +  2Ag(</a:t>
            </a:r>
            <a:r>
              <a:rPr lang="en-US" sz="2000" i="1" dirty="0"/>
              <a:t>s</a:t>
            </a:r>
            <a:r>
              <a:rPr lang="en-US" sz="2000" dirty="0"/>
              <a:t>)</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002267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4.9</a:t>
            </a:r>
          </a:p>
        </p:txBody>
      </p:sp>
      <p:pic>
        <p:nvPicPr>
          <p:cNvPr id="2" name="Figure" descr="This figure contains three photographs. In a, a coiled copper wire is shown beside a test tube filled with a clear, colorless liquid. In b, the wire has been inserted into the test tube with the clear, colorless liquid. In c, the test tube contains a light blue liquid and the coiled wire appears to have a fuzzy silver gray coating."/>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628650" y="1913302"/>
            <a:ext cx="7886700" cy="1880458"/>
          </a:xfrm>
        </p:spPr>
      </p:pic>
      <p:sp>
        <p:nvSpPr>
          <p:cNvPr id="7" name="Figure Legend"/>
          <p:cNvSpPr>
            <a:spLocks noGrp="1"/>
          </p:cNvSpPr>
          <p:nvPr>
            <p:ph idx="13"/>
          </p:nvPr>
        </p:nvSpPr>
        <p:spPr/>
        <p:txBody>
          <a:bodyPr wrap="square">
            <a:normAutofit/>
          </a:bodyPr>
          <a:lstStyle/>
          <a:p>
            <a:pPr>
              <a:spcBef>
                <a:spcPts val="0"/>
              </a:spcBef>
              <a:spcAft>
                <a:spcPts val="0"/>
              </a:spcAft>
            </a:pPr>
            <a:r>
              <a:rPr lang="en-US" sz="1400" dirty="0"/>
              <a:t>(a) Koparvír er sýndur við hlið lausnar sem inniheldur silfur(I)jónir. (b) Útrýming uppleystra silfurjóna með koparjónum leiðir til (c) uppsöfnunar gráleits silfurmálms á vírnum og blás litar í lausninni vegna uppleystra koparjóna. (mynd: aðlagað úr verki eftir Mark </a:t>
            </a:r>
            <a:r>
              <a:rPr lang="en-US" sz="1400" dirty="0" err="1"/>
              <a:t>Ott</a:t>
            </a:r>
            <a:r>
              <a:rPr lang="en-US" sz="1400" dirty="0"/>
              <a:t>)</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478410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square">
            <a:normAutofit/>
          </a:bodyPr>
          <a:lstStyle/>
          <a:p>
            <a:r>
              <a:rPr lang="en-US" dirty="0" sz="2000"/>
              <a:t>Stilling redoxhvarfa með hálfhvarfsaðferðinni</a:t>
            </a:r>
          </a:p>
        </p:txBody>
      </p:sp>
      <p:sp>
        <p:nvSpPr>
          <p:cNvPr id="3" name="Content Placeholder 2"/>
          <p:cNvSpPr>
            <a:spLocks noGrp="1"/>
          </p:cNvSpPr>
          <p:nvPr>
            <p:ph idx="1"/>
          </p:nvPr>
        </p:nvSpPr>
        <p:spPr/>
        <p:txBody>
          <a:bodyPr/>
          <a:lstStyle/>
          <a:p>
            <a:r>
              <a:rPr lang="en-US" dirty="0"/>
              <a:t>Redoxhvörf sem eiga sér stað í vatnslausn fela oft í sér vatn, hýdróníumjónir og hýdroxíðjónir sem hvarfefni eða myndefni. </a:t>
            </a:r>
          </a:p>
          <a:p>
            <a:endParaRPr lang="en-US" dirty="0"/>
          </a:p>
          <a:p>
            <a:r>
              <a:rPr lang="en-US" dirty="0"/>
              <a:t>Þótt þessi efni oxist ekki né afoxist taka þau þátt í efnabreytingunni með öðrum hætti. </a:t>
            </a:r>
          </a:p>
          <a:p>
            <a:endParaRPr lang="en-US" dirty="0"/>
          </a:p>
          <a:p>
            <a:r>
              <a:rPr lang="en-US" dirty="0"/>
              <a:t>Erfitt er að stilla þessi hvörf með skoðun einni saman. </a:t>
            </a:r>
          </a:p>
          <a:p>
            <a:endParaRPr lang="en-US" dirty="0"/>
          </a:p>
          <a:p>
            <a:r>
              <a:rPr lang="en-US" dirty="0"/>
              <a:t>Mjög gagnleg aðferð til að stilla redoxhvörf af þessu tagi er að nota hálfhvarfsaðferðina.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5626868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Skref við stillingu redoxhvarfa</a:t>
            </a:r>
          </a:p>
        </p:txBody>
      </p:sp>
      <p:sp>
        <p:nvSpPr>
          <p:cNvPr id="3" name="Content Placeholder 2"/>
          <p:cNvSpPr>
            <a:spLocks noGrp="1"/>
          </p:cNvSpPr>
          <p:nvPr>
            <p:ph idx="1"/>
          </p:nvPr>
        </p:nvSpPr>
        <p:spPr>
          <a:xfrm>
            <a:off x="628650" y="955965"/>
            <a:ext cx="7886700" cy="5306290"/>
          </a:xfrm>
        </p:spPr>
        <p:txBody>
          <a:bodyPr>
            <a:normAutofit/>
          </a:bodyPr>
          <a:lstStyle/>
          <a:p>
            <a:pPr marL="457200" indent="-457200">
              <a:buFont typeface="+mj-lt"/>
              <a:buAutoNum type="arabicParenR"/>
            </a:pPr>
            <a:r>
              <a:rPr lang="en-US" dirty="0"/>
              <a:t>Skrifaðu hálfhvörfin tvö hvort í sínu lagi: oxunina og afoxunina. </a:t>
            </a:r>
          </a:p>
          <a:p>
            <a:pPr marL="457200" indent="-457200">
              <a:buFont typeface="+mj-lt"/>
              <a:buAutoNum type="arabicParenR"/>
            </a:pPr>
            <a:endParaRPr lang="en-US" dirty="0"/>
          </a:p>
          <a:p>
            <a:pPr marL="457200" indent="-457200">
              <a:buFont typeface="+mj-lt"/>
              <a:buAutoNum type="arabicParenR"/>
            </a:pPr>
            <a:r>
              <a:rPr lang="en-US" dirty="0"/>
              <a:t>Stilltu öll frumefni nema súrefni og vetni.</a:t>
            </a:r>
          </a:p>
          <a:p>
            <a:pPr marL="457200" indent="-457200">
              <a:buFont typeface="+mj-lt"/>
              <a:buAutoNum type="arabicParenR"/>
            </a:pPr>
            <a:endParaRPr lang="en-US" dirty="0"/>
          </a:p>
          <a:p>
            <a:pPr marL="457200" indent="-457200">
              <a:buFont typeface="+mj-lt"/>
              <a:buAutoNum type="arabicParenR"/>
            </a:pPr>
            <a:r>
              <a:rPr lang="en-US" dirty="0"/>
              <a:t>Stilltu súrefnisatóm með því að bæta við H</a:t>
            </a:r>
            <a:r>
              <a:rPr lang="en-US" baseline="-25000" dirty="0"/>
              <a:t>2</a:t>
            </a:r>
            <a:r>
              <a:rPr lang="en-US" dirty="0"/>
              <a:t>O-sameindum.</a:t>
            </a:r>
          </a:p>
          <a:p>
            <a:pPr marL="457200" indent="-457200">
              <a:buFont typeface="+mj-lt"/>
              <a:buAutoNum type="arabicParenR"/>
            </a:pPr>
            <a:endParaRPr lang="en-US" dirty="0"/>
          </a:p>
          <a:p>
            <a:pPr marL="457200" indent="-457200">
              <a:buFont typeface="+mj-lt"/>
              <a:buAutoNum type="arabicParenR"/>
            </a:pPr>
            <a:r>
              <a:rPr lang="en-US" dirty="0"/>
              <a:t>Stilltu vetnisatóm með því að bæta við H</a:t>
            </a:r>
            <a:r>
              <a:rPr lang="en-US" baseline="30000" dirty="0"/>
              <a:t>+</a:t>
            </a:r>
            <a:r>
              <a:rPr lang="en-US" dirty="0"/>
              <a:t> jónum.</a:t>
            </a:r>
          </a:p>
          <a:p>
            <a:pPr marL="457200" indent="-457200">
              <a:buFont typeface="+mj-lt"/>
              <a:buAutoNum type="arabicParenR"/>
            </a:pPr>
            <a:endParaRPr lang="en-US" dirty="0"/>
          </a:p>
          <a:p>
            <a:pPr marL="457200" indent="-457200">
              <a:buFont typeface="+mj-lt"/>
              <a:buAutoNum type="arabicParenR"/>
            </a:pPr>
            <a:r>
              <a:rPr lang="en-US" dirty="0"/>
              <a:t>Stilltu hleðslu með því að bæta við rafeindum.</a:t>
            </a:r>
          </a:p>
          <a:p>
            <a:pPr marL="457200" indent="-457200">
              <a:buFont typeface="+mj-lt"/>
              <a:buAutoNum type="arabicParenR"/>
            </a:pPr>
            <a:endParaRPr lang="en-US" dirty="0"/>
          </a:p>
          <a:p>
            <a:endParaRPr lang="en-US" dirty="0"/>
          </a:p>
          <a:p>
            <a:pPr marL="457200" indent="-457200">
              <a:buFont typeface="+mj-lt"/>
              <a:buAutoNum type="arabicParenR"/>
            </a:pPr>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071660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Skref við stillingu redoxhvarfa</a:t>
            </a:r>
          </a:p>
        </p:txBody>
      </p:sp>
      <p:sp>
        <p:nvSpPr>
          <p:cNvPr id="3" name="Content Placeholder 2"/>
          <p:cNvSpPr>
            <a:spLocks noGrp="1"/>
          </p:cNvSpPr>
          <p:nvPr>
            <p:ph idx="1"/>
          </p:nvPr>
        </p:nvSpPr>
        <p:spPr>
          <a:xfrm>
            <a:off x="628650" y="955965"/>
            <a:ext cx="7886700" cy="4798290"/>
          </a:xfrm>
        </p:spPr>
        <p:txBody>
          <a:bodyPr>
            <a:normAutofit fontScale="92500" lnSpcReduction="10000"/>
          </a:bodyPr>
          <a:lstStyle/>
          <a:p>
            <a:pPr marL="457200" indent="-457200">
              <a:buFont typeface="+mj-lt"/>
              <a:buAutoNum type="arabicParenR" startAt="6"/>
            </a:pPr>
            <a:r>
              <a:rPr lang="en-US" sz="2000" dirty="0"/>
              <a:t>Ef þörf krefur skal margfalda stuðla hvors hálfhvarfs með minnstu mögulegu heiltölum þannig að jafnmargar rafeindir komi fram í hvoru hálfhvarfi.</a:t>
            </a:r>
          </a:p>
          <a:p>
            <a:pPr marL="457200" indent="-457200">
              <a:buFont typeface="+mj-lt"/>
              <a:buAutoNum type="arabicParenR" startAt="6"/>
            </a:pPr>
            <a:endParaRPr lang="en-US" sz="2000" dirty="0"/>
          </a:p>
          <a:p>
            <a:pPr marL="457200" indent="-457200">
              <a:buFont typeface="+mj-lt"/>
              <a:buAutoNum type="arabicParenR" startAt="6"/>
            </a:pPr>
            <a:r>
              <a:rPr lang="en-US" sz="2000" dirty="0"/>
              <a:t>Leggðu stilltu hálfhvörfin saman og einfaldaðu með því að fella út efni sem koma fyrir báðum megin í jöfnunni</a:t>
            </a:r>
          </a:p>
          <a:p>
            <a:pPr marL="457200" indent="-457200">
              <a:buFont typeface="+mj-lt"/>
              <a:buAutoNum type="arabicParenR" startAt="6"/>
            </a:pPr>
            <a:endParaRPr lang="en-US" sz="2000" dirty="0"/>
          </a:p>
          <a:p>
            <a:pPr marL="457200" indent="-457200">
              <a:buFont typeface="+mj-lt"/>
              <a:buAutoNum type="arabicParenR" startAt="6"/>
            </a:pPr>
            <a:r>
              <a:rPr lang="en-US" sz="2000" dirty="0"/>
              <a:t>Fyrir hvörf sem eiga sér stað í basískri lausn (umfram hýdroxíðjónir) skal framkvæma þessi viðbótarskref:</a:t>
            </a:r>
          </a:p>
          <a:p>
            <a:pPr marL="685800" lvl="1" indent="-342900"/>
            <a:r>
              <a:rPr lang="en-US" sz="1700" dirty="0"/>
              <a:t>Bættu við OH</a:t>
            </a:r>
            <a:r>
              <a:rPr lang="en-US" sz="1700" baseline="30000" dirty="0"/>
              <a:t>−</a:t>
            </a:r>
            <a:r>
              <a:rPr lang="en-US" sz="1700" dirty="0"/>
              <a:t> jónum við báðar hliðar jöfnunnar í fjölda sem jafngildir fjölda H</a:t>
            </a:r>
            <a:r>
              <a:rPr lang="en-US" sz="1700" baseline="30000" dirty="0"/>
              <a:t>+</a:t>
            </a:r>
            <a:r>
              <a:rPr lang="en-US" sz="1700" dirty="0"/>
              <a:t> jóna.</a:t>
            </a:r>
          </a:p>
          <a:p>
            <a:pPr marL="685800" lvl="1" indent="-342900"/>
            <a:r>
              <a:rPr lang="en-US" sz="1700" dirty="0"/>
              <a:t>Á þeirri hlið jöfnunnar sem inniheldur bæði H</a:t>
            </a:r>
            <a:r>
              <a:rPr lang="en-US" sz="1700" baseline="30000" dirty="0"/>
              <a:t>+</a:t>
            </a:r>
            <a:r>
              <a:rPr lang="en-US" sz="1700" dirty="0"/>
              <a:t> og OH</a:t>
            </a:r>
            <a:r>
              <a:rPr lang="en-US" sz="1700" baseline="30000" dirty="0"/>
              <a:t>−</a:t>
            </a:r>
            <a:r>
              <a:rPr lang="en-US" sz="1700" dirty="0"/>
              <a:t> jónir skal sameina þessar jónir þannig að vatnssameindir myndist.</a:t>
            </a:r>
          </a:p>
          <a:p>
            <a:pPr marL="685800" lvl="1" indent="-342900"/>
            <a:r>
              <a:rPr lang="en-US" sz="1700" dirty="0"/>
              <a:t>Einfaldaðu jöfnuna með því að fjarlægja allar umframvatnssameindir.</a:t>
            </a:r>
          </a:p>
          <a:p>
            <a:endParaRPr lang="en-US" sz="2000" dirty="0"/>
          </a:p>
          <a:p>
            <a:pPr marL="457200" indent="-457200">
              <a:buFont typeface="+mj-lt"/>
              <a:buAutoNum type="arabicParenR" startAt="9"/>
            </a:pPr>
            <a:r>
              <a:rPr lang="en-US" sz="2000" dirty="0"/>
              <a:t>Að lokum skaltu ganga úr skugga um að fjöldi atóma og heildarhleðsla</a:t>
            </a:r>
            <a:r>
              <a:rPr lang="en-US" sz="2000" baseline="30000" dirty="0"/>
              <a:t> </a:t>
            </a:r>
            <a:r>
              <a:rPr lang="en-US" sz="2000" dirty="0"/>
              <a:t>séu í jafnvægi.</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338235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Dæmi 4.7</a:t>
            </a:r>
          </a:p>
        </p:txBody>
      </p:sp>
      <p:sp>
        <p:nvSpPr>
          <p:cNvPr id="3" name="Content Placeholder 2"/>
          <p:cNvSpPr>
            <a:spLocks noGrp="1"/>
          </p:cNvSpPr>
          <p:nvPr>
            <p:ph idx="1"/>
          </p:nvPr>
        </p:nvSpPr>
        <p:spPr>
          <a:xfrm>
            <a:off x="628650" y="955965"/>
            <a:ext cx="7886700" cy="4401126"/>
          </a:xfrm>
        </p:spPr>
        <p:txBody>
          <a:bodyPr/>
          <a:lstStyle/>
          <a:p>
            <a:r>
              <a:rPr lang="en-US" dirty="0"/>
              <a:t>Ritaðu stillta efnajöfnu fyrir hvarf díkrómatjónar við járn(II), þar sem járn(III) og króm(III) myndast í súrri lausn.</a:t>
            </a:r>
          </a:p>
          <a:p>
            <a:endParaRPr lang="en-US" dirty="0"/>
          </a:p>
          <a:p>
            <a:pPr marL="0" indent="0" algn="ctr">
              <a:buNone/>
            </a:pPr>
            <a:r>
              <a:rPr lang="en-US" dirty="0"/>
              <a:t>Cr</a:t>
            </a:r>
            <a:r>
              <a:rPr lang="en-US" baseline="-25000" dirty="0"/>
              <a:t>2</a:t>
            </a:r>
            <a:r>
              <a:rPr lang="en-US" dirty="0"/>
              <a:t>O</a:t>
            </a:r>
            <a:r>
              <a:rPr lang="en-US" baseline="-25000" dirty="0"/>
              <a:t>7</a:t>
            </a:r>
            <a:r>
              <a:rPr lang="en-US" baseline="30000" dirty="0"/>
              <a:t>2−  </a:t>
            </a:r>
            <a:r>
              <a:rPr lang="en-US" dirty="0"/>
              <a:t>+  Fe</a:t>
            </a:r>
            <a:r>
              <a:rPr lang="en-US" baseline="30000" dirty="0"/>
              <a:t>2+  </a:t>
            </a:r>
            <a:r>
              <a:rPr lang="en-US" dirty="0"/>
              <a:t>⟶  Cr</a:t>
            </a:r>
            <a:r>
              <a:rPr lang="en-US" baseline="30000" dirty="0"/>
              <a:t>3+  </a:t>
            </a:r>
            <a:r>
              <a:rPr lang="en-US" dirty="0"/>
              <a:t>+  Fe</a:t>
            </a:r>
            <a:r>
              <a:rPr lang="en-US" baseline="30000" dirty="0"/>
              <a:t>3+</a:t>
            </a:r>
          </a:p>
          <a:p>
            <a:endParaRPr lang="en-US" dirty="0"/>
          </a:p>
          <a:p>
            <a:r>
              <a:rPr lang="en-US" b="1" i="1" dirty="0"/>
              <a:t>Skref 1: </a:t>
            </a:r>
            <a:r>
              <a:rPr lang="en-US" i="1" dirty="0"/>
              <a:t>Ritaðu hálfhvörfin tvö</a:t>
            </a:r>
            <a:r>
              <a:rPr lang="en-US" dirty="0"/>
              <a:t>.</a:t>
            </a:r>
          </a:p>
          <a:p>
            <a:r>
              <a:rPr lang="en-US" dirty="0"/>
              <a:t>Hvort hálfhvarf inniheldur eitt hvarfefni og eina myndefni sem eiga eitt frumefni sameiginlegt. </a:t>
            </a:r>
          </a:p>
          <a:p>
            <a:pPr marL="0" indent="0" algn="ctr">
              <a:buNone/>
            </a:pPr>
            <a:r>
              <a:rPr lang="en-US" dirty="0"/>
              <a:t>Fe</a:t>
            </a:r>
            <a:r>
              <a:rPr lang="en-US" baseline="30000" dirty="0"/>
              <a:t>2+  </a:t>
            </a:r>
            <a:r>
              <a:rPr lang="en-US" dirty="0"/>
              <a:t>⟶  Fe</a:t>
            </a:r>
            <a:r>
              <a:rPr lang="en-US" baseline="30000" dirty="0"/>
              <a:t>3+</a:t>
            </a:r>
          </a:p>
          <a:p>
            <a:pPr marL="0" indent="0" algn="ctr">
              <a:buNone/>
            </a:pPr>
            <a:r>
              <a:rPr lang="en-US" dirty="0"/>
              <a:t>Cr</a:t>
            </a:r>
            <a:r>
              <a:rPr lang="en-US" baseline="-25000" dirty="0"/>
              <a:t>2</a:t>
            </a:r>
            <a:r>
              <a:rPr lang="en-US" dirty="0"/>
              <a:t>O</a:t>
            </a:r>
            <a:r>
              <a:rPr lang="en-US" baseline="-25000" dirty="0"/>
              <a:t>7</a:t>
            </a:r>
            <a:r>
              <a:rPr lang="en-US" baseline="30000" dirty="0"/>
              <a:t>2−  </a:t>
            </a:r>
            <a:r>
              <a:rPr lang="en-US" dirty="0"/>
              <a:t>⟶  Cr</a:t>
            </a:r>
            <a:r>
              <a:rPr lang="en-US" baseline="30000" dirty="0"/>
              <a:t>3+</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193213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Dæmi 4.7</a:t>
            </a:r>
          </a:p>
        </p:txBody>
      </p:sp>
      <p:sp>
        <p:nvSpPr>
          <p:cNvPr id="3" name="Content Placeholder 2"/>
          <p:cNvSpPr>
            <a:spLocks noGrp="1"/>
          </p:cNvSpPr>
          <p:nvPr>
            <p:ph idx="1"/>
          </p:nvPr>
        </p:nvSpPr>
        <p:spPr>
          <a:xfrm>
            <a:off x="628650" y="955965"/>
            <a:ext cx="7886700" cy="5287817"/>
          </a:xfrm>
        </p:spPr>
        <p:txBody>
          <a:bodyPr>
            <a:normAutofit lnSpcReduction="10000"/>
          </a:bodyPr>
          <a:lstStyle/>
          <a:p>
            <a:r>
              <a:rPr lang="en-US" b="1" i="1" dirty="0"/>
              <a:t>Skref 2:</a:t>
            </a:r>
            <a:r>
              <a:rPr lang="en-US" i="1" dirty="0"/>
              <a:t> Stilltu öll frumefni nema súrefni og vetni</a:t>
            </a:r>
            <a:r>
              <a:rPr lang="en-US" dirty="0"/>
              <a:t>. Hálfhvarf járnsins er þegar stillt, en hálfhvarf krómsins sýnir tvö Cr-atóm vinstra megin og eitt Cr-atóm hægra megin. Með því að breyta stuðlinum hægra megin í jöfnunni í 2 næst jafnvægi með tilliti til Cr-atóma. </a:t>
            </a:r>
          </a:p>
          <a:p>
            <a:endParaRPr lang="en-US" dirty="0"/>
          </a:p>
          <a:p>
            <a:pPr marL="0" indent="0" algn="ctr">
              <a:buNone/>
            </a:pPr>
            <a:r>
              <a:rPr lang="en-US" dirty="0"/>
              <a:t>Fe</a:t>
            </a:r>
            <a:r>
              <a:rPr lang="en-US" baseline="30000" dirty="0"/>
              <a:t>2+ </a:t>
            </a:r>
            <a:r>
              <a:rPr lang="en-US" dirty="0"/>
              <a:t>⟶ Fe</a:t>
            </a:r>
            <a:r>
              <a:rPr lang="en-US" baseline="30000" dirty="0"/>
              <a:t>3+</a:t>
            </a:r>
          </a:p>
          <a:p>
            <a:pPr marL="0" indent="0" algn="ctr">
              <a:buNone/>
            </a:pPr>
            <a:r>
              <a:rPr lang="en-US" dirty="0"/>
              <a:t>Cr</a:t>
            </a:r>
            <a:r>
              <a:rPr lang="en-US" baseline="-25000" dirty="0"/>
              <a:t>2</a:t>
            </a:r>
            <a:r>
              <a:rPr lang="en-US" dirty="0"/>
              <a:t>O</a:t>
            </a:r>
            <a:r>
              <a:rPr lang="en-US" baseline="-25000" dirty="0"/>
              <a:t>7</a:t>
            </a:r>
            <a:r>
              <a:rPr lang="en-US" baseline="30000" dirty="0"/>
              <a:t>2−  </a:t>
            </a:r>
            <a:r>
              <a:rPr lang="en-US" dirty="0"/>
              <a:t>⟶  2Cr</a:t>
            </a:r>
            <a:r>
              <a:rPr lang="en-US" baseline="30000" dirty="0"/>
              <a:t>3+</a:t>
            </a:r>
            <a:endParaRPr lang="en-US" dirty="0"/>
          </a:p>
          <a:p>
            <a:pPr algn="ctr"/>
            <a:endParaRPr lang="en-US" baseline="30000" dirty="0"/>
          </a:p>
          <a:p>
            <a:r>
              <a:rPr lang="en-US" b="1" i="1" dirty="0"/>
              <a:t>Skref 3: </a:t>
            </a:r>
            <a:r>
              <a:rPr lang="en-US" i="1" dirty="0"/>
              <a:t>Stilltu súrefnisatóm með því að bæta við</a:t>
            </a:r>
            <a:r>
              <a:rPr lang="en-US" dirty="0"/>
              <a:t> H</a:t>
            </a:r>
            <a:r>
              <a:rPr lang="en-US" baseline="-25000" dirty="0"/>
              <a:t>2</a:t>
            </a:r>
            <a:r>
              <a:rPr lang="en-US" dirty="0"/>
              <a:t>O</a:t>
            </a:r>
            <a:r>
              <a:rPr lang="en-US" i="1" dirty="0"/>
              <a:t> sameindum</a:t>
            </a:r>
            <a:r>
              <a:rPr lang="en-US" dirty="0"/>
              <a:t>. Hálfhvarf járnsins inniheldur engin O-atóm. Hálfhvarf krómsins sýnir sjö O-atóm vinstra megin og engin hægra megin, þannig að sjö vatnssameindum er bætt við hægri hliðina. </a:t>
            </a:r>
          </a:p>
          <a:p>
            <a:endParaRPr lang="en-US" dirty="0"/>
          </a:p>
          <a:p>
            <a:pPr marL="0" indent="0" algn="ctr">
              <a:buNone/>
            </a:pPr>
            <a:r>
              <a:rPr lang="en-US" dirty="0"/>
              <a:t>Fe</a:t>
            </a:r>
            <a:r>
              <a:rPr lang="en-US" baseline="30000" dirty="0"/>
              <a:t>2+  </a:t>
            </a:r>
            <a:r>
              <a:rPr lang="en-US" dirty="0"/>
              <a:t>⟶  Fe</a:t>
            </a:r>
            <a:r>
              <a:rPr lang="en-US" baseline="30000" dirty="0"/>
              <a:t>3+</a:t>
            </a:r>
          </a:p>
          <a:p>
            <a:pPr marL="0" indent="0" algn="ctr">
              <a:buNone/>
            </a:pPr>
            <a:r>
              <a:rPr lang="en-US" dirty="0"/>
              <a:t>Cr</a:t>
            </a:r>
            <a:r>
              <a:rPr lang="en-US" baseline="-25000" dirty="0"/>
              <a:t>2</a:t>
            </a:r>
            <a:r>
              <a:rPr lang="en-US" dirty="0"/>
              <a:t>O</a:t>
            </a:r>
            <a:r>
              <a:rPr lang="en-US" baseline="-25000" dirty="0"/>
              <a:t>7</a:t>
            </a:r>
            <a:r>
              <a:rPr lang="en-US" baseline="30000" dirty="0"/>
              <a:t>2−  </a:t>
            </a:r>
            <a:r>
              <a:rPr lang="en-US" dirty="0"/>
              <a:t>⟶  2Cr</a:t>
            </a:r>
            <a:r>
              <a:rPr lang="en-US" baseline="30000" dirty="0"/>
              <a:t>3+  </a:t>
            </a:r>
            <a:r>
              <a:rPr lang="en-US" dirty="0"/>
              <a:t>+  7H</a:t>
            </a:r>
            <a:r>
              <a:rPr lang="en-US" baseline="-25000" dirty="0"/>
              <a:t>2</a:t>
            </a:r>
            <a:r>
              <a:rPr lang="en-US" dirty="0"/>
              <a:t>O</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541939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Dæmi 4.7</a:t>
            </a:r>
          </a:p>
        </p:txBody>
      </p:sp>
      <p:sp>
        <p:nvSpPr>
          <p:cNvPr id="3" name="Content Placeholder 2"/>
          <p:cNvSpPr>
            <a:spLocks noGrp="1"/>
          </p:cNvSpPr>
          <p:nvPr>
            <p:ph idx="1"/>
          </p:nvPr>
        </p:nvSpPr>
        <p:spPr>
          <a:xfrm>
            <a:off x="628650" y="955965"/>
            <a:ext cx="7886700" cy="4142508"/>
          </a:xfrm>
        </p:spPr>
        <p:txBody>
          <a:bodyPr/>
          <a:lstStyle/>
          <a:p>
            <a:r>
              <a:rPr lang="en-US" b="1" i="1" dirty="0"/>
              <a:t>Skref 4: </a:t>
            </a:r>
            <a:r>
              <a:rPr lang="en-US" i="1" dirty="0"/>
              <a:t>Stilltu vetnisatóm með því að bæta við</a:t>
            </a:r>
            <a:r>
              <a:rPr lang="en-US" dirty="0"/>
              <a:t> H</a:t>
            </a:r>
            <a:r>
              <a:rPr lang="en-US" baseline="30000" dirty="0"/>
              <a:t>+ </a:t>
            </a:r>
            <a:r>
              <a:rPr lang="en-US" i="1" dirty="0"/>
              <a:t>jónum</a:t>
            </a:r>
            <a:r>
              <a:rPr lang="en-US" dirty="0"/>
              <a:t>. Hálfhvarf járnsins inniheldur engin H-atóm. Hálfhvarf krómsins sýnir 14 H-atóm hægra megin og engin vinstra megin, þannig að 14 H</a:t>
            </a:r>
            <a:r>
              <a:rPr lang="en-US" baseline="30000" dirty="0"/>
              <a:t>+</a:t>
            </a:r>
            <a:r>
              <a:rPr lang="en-US" dirty="0"/>
              <a:t> jónum er bætt við vinstri hliðina. </a:t>
            </a:r>
          </a:p>
          <a:p>
            <a:pPr marL="0" indent="0" algn="ctr">
              <a:buNone/>
            </a:pPr>
            <a:r>
              <a:rPr lang="en-US" dirty="0"/>
              <a:t>Fe</a:t>
            </a:r>
            <a:r>
              <a:rPr lang="en-US" baseline="30000" dirty="0"/>
              <a:t>2+  </a:t>
            </a:r>
            <a:r>
              <a:rPr lang="en-US" dirty="0"/>
              <a:t>⟶  Fe</a:t>
            </a:r>
            <a:r>
              <a:rPr lang="en-US" baseline="30000" dirty="0"/>
              <a:t>3+</a:t>
            </a:r>
          </a:p>
          <a:p>
            <a:pPr marL="0" indent="0" algn="ctr">
              <a:buNone/>
            </a:pPr>
            <a:r>
              <a:rPr lang="en-US" dirty="0"/>
              <a:t>Cr</a:t>
            </a:r>
            <a:r>
              <a:rPr lang="en-US" baseline="-25000" dirty="0"/>
              <a:t>2</a:t>
            </a:r>
            <a:r>
              <a:rPr lang="en-US" dirty="0"/>
              <a:t>O</a:t>
            </a:r>
            <a:r>
              <a:rPr lang="en-US" baseline="-25000" dirty="0"/>
              <a:t>7</a:t>
            </a:r>
            <a:r>
              <a:rPr lang="en-US" baseline="30000" dirty="0"/>
              <a:t>2−</a:t>
            </a:r>
            <a:r>
              <a:rPr lang="en-US" dirty="0"/>
              <a:t>  +  14H</a:t>
            </a:r>
            <a:r>
              <a:rPr lang="en-US" baseline="30000" dirty="0"/>
              <a:t>+  </a:t>
            </a:r>
            <a:r>
              <a:rPr lang="en-US" dirty="0"/>
              <a:t>⟶  2Cr</a:t>
            </a:r>
            <a:r>
              <a:rPr lang="en-US" baseline="30000" dirty="0"/>
              <a:t>3+  </a:t>
            </a:r>
            <a:r>
              <a:rPr lang="en-US" dirty="0"/>
              <a:t>+  7H</a:t>
            </a:r>
            <a:r>
              <a:rPr lang="en-US" baseline="-25000" dirty="0"/>
              <a:t>2</a:t>
            </a:r>
            <a:r>
              <a:rPr lang="en-US" dirty="0"/>
              <a:t>O</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300728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Dæmi 4.7</a:t>
            </a:r>
          </a:p>
        </p:txBody>
      </p:sp>
      <p:sp>
        <p:nvSpPr>
          <p:cNvPr id="3" name="Content Placeholder 2"/>
          <p:cNvSpPr>
            <a:spLocks noGrp="1"/>
          </p:cNvSpPr>
          <p:nvPr>
            <p:ph idx="1"/>
          </p:nvPr>
        </p:nvSpPr>
        <p:spPr>
          <a:xfrm>
            <a:off x="628650" y="955965"/>
            <a:ext cx="7886700" cy="5047671"/>
          </a:xfrm>
        </p:spPr>
        <p:txBody>
          <a:bodyPr/>
          <a:lstStyle/>
          <a:p>
            <a:r>
              <a:rPr lang="en-US" b="1" i="1" dirty="0"/>
              <a:t>Skref 5: </a:t>
            </a:r>
            <a:r>
              <a:rPr lang="en-US" i="1" dirty="0"/>
              <a:t>Stilltu hleðslu með því að bæta við rafeindum</a:t>
            </a:r>
            <a:r>
              <a:rPr lang="en-US" dirty="0"/>
              <a:t>. Hálfhvarf járnsins sýnir heildarhleðsluna 2+ vinstra megin (1 Fe</a:t>
            </a:r>
            <a:r>
              <a:rPr lang="en-US" baseline="30000" dirty="0"/>
              <a:t>2+</a:t>
            </a:r>
            <a:r>
              <a:rPr lang="en-US" dirty="0"/>
              <a:t> jón) og 3+ hægra megin (1 Fe</a:t>
            </a:r>
            <a:r>
              <a:rPr lang="en-US" baseline="30000" dirty="0"/>
              <a:t>3+</a:t>
            </a:r>
            <a:r>
              <a:rPr lang="en-US" dirty="0"/>
              <a:t> jón). Ef einni rafeind er bætt við hægri hliðina verður heildarhleðsla þeirrar hliðar (3+) + (1−) = 2+, og hleðslan er þar með stillt.</a:t>
            </a:r>
          </a:p>
          <a:p>
            <a:endParaRPr lang="en-US" dirty="0"/>
          </a:p>
          <a:p>
            <a:r>
              <a:rPr lang="en-US" dirty="0"/>
              <a:t>Hálfhvarf krómsins sýnir heildarhleðsluna </a:t>
            </a:r>
          </a:p>
          <a:p>
            <a:pPr marL="0" indent="0">
              <a:buNone/>
            </a:pPr>
            <a:r>
              <a:rPr lang="en-US" dirty="0"/>
              <a:t>(1 × 2−) + (14 × 1+) = 12+ vinstra megin (1 Cr</a:t>
            </a:r>
            <a:r>
              <a:rPr lang="en-US" baseline="-25000" dirty="0"/>
              <a:t>2</a:t>
            </a:r>
            <a:r>
              <a:rPr lang="en-US" dirty="0"/>
              <a:t>O</a:t>
            </a:r>
            <a:r>
              <a:rPr lang="en-US" baseline="-25000" dirty="0"/>
              <a:t>7</a:t>
            </a:r>
            <a:r>
              <a:rPr lang="en-US" baseline="30000" dirty="0"/>
              <a:t>2− </a:t>
            </a:r>
            <a:r>
              <a:rPr lang="en-US" dirty="0"/>
              <a:t>jón og 14 H</a:t>
            </a:r>
            <a:r>
              <a:rPr lang="en-US" baseline="30000" dirty="0"/>
              <a:t>+</a:t>
            </a:r>
            <a:r>
              <a:rPr lang="en-US" dirty="0"/>
              <a:t> jónir). Heildarhleðslan hægra megin er (2 × 3+) = 6+ (2 Cr</a:t>
            </a:r>
            <a:r>
              <a:rPr lang="en-US" baseline="30000" dirty="0"/>
              <a:t>3+</a:t>
            </a:r>
            <a:r>
              <a:rPr lang="en-US" dirty="0"/>
              <a:t> jónir). Ef sex rafeindum er bætt við vinstri hliðina verður heildarhleðsla þeirrar hliðar (12 + 6−) = 6+, og hleðslan er þar með stillt. </a:t>
            </a:r>
          </a:p>
          <a:p>
            <a:pPr marL="0" indent="0">
              <a:buNone/>
            </a:pPr>
            <a:endParaRPr lang="en-US" dirty="0"/>
          </a:p>
          <a:p>
            <a:pPr marL="0" indent="0" algn="ctr">
              <a:buNone/>
            </a:pPr>
            <a:r>
              <a:rPr lang="en-US" dirty="0"/>
              <a:t>Fe</a:t>
            </a:r>
            <a:r>
              <a:rPr lang="en-US" baseline="30000" dirty="0"/>
              <a:t>2+  </a:t>
            </a:r>
            <a:r>
              <a:rPr lang="en-US" dirty="0"/>
              <a:t>⟶  Fe</a:t>
            </a:r>
            <a:r>
              <a:rPr lang="en-US" baseline="30000" dirty="0"/>
              <a:t>3+</a:t>
            </a:r>
            <a:r>
              <a:rPr lang="en-US" dirty="0"/>
              <a:t>  +  e</a:t>
            </a:r>
            <a:r>
              <a:rPr lang="en-US" baseline="30000" dirty="0"/>
              <a:t>–</a:t>
            </a:r>
          </a:p>
          <a:p>
            <a:pPr marL="0" indent="0" algn="ctr">
              <a:buNone/>
            </a:pPr>
            <a:r>
              <a:rPr lang="en-US" dirty="0"/>
              <a:t>Cr</a:t>
            </a:r>
            <a:r>
              <a:rPr lang="en-US" baseline="-25000" dirty="0"/>
              <a:t>2</a:t>
            </a:r>
            <a:r>
              <a:rPr lang="en-US" dirty="0"/>
              <a:t>O</a:t>
            </a:r>
            <a:r>
              <a:rPr lang="en-US" baseline="-25000" dirty="0"/>
              <a:t>7</a:t>
            </a:r>
            <a:r>
              <a:rPr lang="en-US" baseline="30000" dirty="0"/>
              <a:t>2−</a:t>
            </a:r>
            <a:r>
              <a:rPr lang="en-US" dirty="0"/>
              <a:t>  +  14H</a:t>
            </a:r>
            <a:r>
              <a:rPr lang="en-US" baseline="30000" dirty="0"/>
              <a:t>+</a:t>
            </a:r>
            <a:r>
              <a:rPr lang="en-US" dirty="0"/>
              <a:t>  +  6e</a:t>
            </a:r>
            <a:r>
              <a:rPr lang="en-US" baseline="30000" dirty="0"/>
              <a:t>–  </a:t>
            </a:r>
            <a:r>
              <a:rPr lang="en-US" dirty="0"/>
              <a:t>⟶  2Cr</a:t>
            </a:r>
            <a:r>
              <a:rPr lang="en-US" baseline="30000" dirty="0"/>
              <a:t>3+  </a:t>
            </a:r>
            <a:r>
              <a:rPr lang="en-US" dirty="0"/>
              <a:t>+  7H</a:t>
            </a:r>
            <a:r>
              <a:rPr lang="en-US" baseline="-25000" dirty="0"/>
              <a:t>2</a:t>
            </a:r>
            <a:r>
              <a:rPr lang="en-US" dirty="0"/>
              <a:t>O</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440425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Dæmi 4.7</a:t>
            </a:r>
          </a:p>
        </p:txBody>
      </p:sp>
      <p:sp>
        <p:nvSpPr>
          <p:cNvPr id="3" name="Content Placeholder 2"/>
          <p:cNvSpPr>
            <a:spLocks noGrp="1"/>
          </p:cNvSpPr>
          <p:nvPr>
            <p:ph idx="1"/>
          </p:nvPr>
        </p:nvSpPr>
        <p:spPr>
          <a:xfrm>
            <a:off x="628650" y="955965"/>
            <a:ext cx="7886700" cy="5204690"/>
          </a:xfrm>
        </p:spPr>
        <p:txBody>
          <a:bodyPr/>
          <a:lstStyle/>
          <a:p>
            <a:r>
              <a:rPr lang="en-US" b="1" i="1" dirty="0"/>
              <a:t>Skref 6: </a:t>
            </a:r>
            <a:r>
              <a:rPr lang="en-US" i="1" dirty="0"/>
              <a:t>Margfaldaðu hálfhvörfin tvö þannig að fjöldi rafeinda í öðru hvarfinu jafngildi fjölda rafeinda í hinu hvarfinu</a:t>
            </a:r>
            <a:r>
              <a:rPr lang="en-US" dirty="0"/>
              <a:t>. Til að samræmast varðveislu massa og þeirri hugmynd að oxunar-afoxunarhvörf feli í sér flutning rafeinda, ekki myndun þeirra eða eyðingu, þarf að margfalda stuðul hálfhvarfs járnsins með 6.</a:t>
            </a:r>
          </a:p>
          <a:p>
            <a:endParaRPr lang="en-US" dirty="0"/>
          </a:p>
          <a:p>
            <a:pPr marL="0" indent="0" algn="ctr">
              <a:buNone/>
            </a:pPr>
            <a:r>
              <a:rPr lang="en-US" dirty="0"/>
              <a:t>6Fe</a:t>
            </a:r>
            <a:r>
              <a:rPr lang="en-US" baseline="30000" dirty="0"/>
              <a:t>2+  </a:t>
            </a:r>
            <a:r>
              <a:rPr lang="en-US" dirty="0"/>
              <a:t>⟶  6Fe</a:t>
            </a:r>
            <a:r>
              <a:rPr lang="en-US" baseline="30000" dirty="0"/>
              <a:t>3+</a:t>
            </a:r>
            <a:r>
              <a:rPr lang="en-US" dirty="0"/>
              <a:t>  +  6e</a:t>
            </a:r>
            <a:r>
              <a:rPr lang="en-US" baseline="30000" dirty="0"/>
              <a:t>-</a:t>
            </a:r>
          </a:p>
          <a:p>
            <a:pPr marL="0" indent="0" algn="ctr">
              <a:buNone/>
            </a:pPr>
            <a:r>
              <a:rPr lang="en-US" dirty="0"/>
              <a:t>Cr</a:t>
            </a:r>
            <a:r>
              <a:rPr lang="en-US" baseline="-25000" dirty="0"/>
              <a:t>2</a:t>
            </a:r>
            <a:r>
              <a:rPr lang="en-US" dirty="0"/>
              <a:t>O</a:t>
            </a:r>
            <a:r>
              <a:rPr lang="en-US" baseline="-25000" dirty="0"/>
              <a:t>7</a:t>
            </a:r>
            <a:r>
              <a:rPr lang="en-US" baseline="30000" dirty="0"/>
              <a:t>2−</a:t>
            </a:r>
            <a:r>
              <a:rPr lang="en-US" dirty="0"/>
              <a:t>  +  14H</a:t>
            </a:r>
            <a:r>
              <a:rPr lang="en-US" baseline="30000" dirty="0"/>
              <a:t>+</a:t>
            </a:r>
            <a:r>
              <a:rPr lang="en-US" dirty="0"/>
              <a:t>  +  6e</a:t>
            </a:r>
            <a:r>
              <a:rPr lang="en-US" baseline="30000" dirty="0"/>
              <a:t>-  </a:t>
            </a:r>
            <a:r>
              <a:rPr lang="en-US" dirty="0"/>
              <a:t>⟶  2Cr</a:t>
            </a:r>
            <a:r>
              <a:rPr lang="en-US" baseline="30000" dirty="0"/>
              <a:t>3+  </a:t>
            </a:r>
            <a:r>
              <a:rPr lang="en-US" dirty="0"/>
              <a:t>+  7H</a:t>
            </a:r>
            <a:r>
              <a:rPr lang="en-US" baseline="-25000" dirty="0"/>
              <a:t>2</a:t>
            </a:r>
            <a:r>
              <a:rPr lang="en-US" dirty="0"/>
              <a:t>O</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84776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Dæmi 4.7</a:t>
            </a:r>
          </a:p>
        </p:txBody>
      </p:sp>
      <p:sp>
        <p:nvSpPr>
          <p:cNvPr id="3" name="Content Placeholder 2"/>
          <p:cNvSpPr>
            <a:spLocks noGrp="1"/>
          </p:cNvSpPr>
          <p:nvPr>
            <p:ph idx="1"/>
          </p:nvPr>
        </p:nvSpPr>
        <p:spPr>
          <a:xfrm>
            <a:off x="628650" y="955965"/>
            <a:ext cx="7886700" cy="5056908"/>
          </a:xfrm>
        </p:spPr>
        <p:txBody>
          <a:bodyPr/>
          <a:lstStyle/>
          <a:p>
            <a:r>
              <a:rPr lang="en-US" b="1" i="1" dirty="0"/>
              <a:t>Skref 7: </a:t>
            </a:r>
            <a:r>
              <a:rPr lang="en-US" i="1" dirty="0"/>
              <a:t>Leggðu saman stilltu hálfhvörfin og felldu út eindir sem koma fyrir beggja vegna jöfnunnar</a:t>
            </a:r>
            <a:r>
              <a:rPr lang="en-US" dirty="0"/>
              <a:t>. </a:t>
            </a:r>
          </a:p>
          <a:p>
            <a:pPr algn="ctr"/>
            <a:endParaRPr lang="en-US" dirty="0"/>
          </a:p>
          <a:p>
            <a:pPr marL="0" indent="0" algn="ctr">
              <a:buNone/>
            </a:pPr>
            <a:r>
              <a:rPr lang="en-US" dirty="0"/>
              <a:t>6Fe</a:t>
            </a:r>
            <a:r>
              <a:rPr lang="en-US" baseline="30000" dirty="0"/>
              <a:t>2+  </a:t>
            </a:r>
            <a:r>
              <a:rPr lang="en-US" dirty="0"/>
              <a:t>+  Cr</a:t>
            </a:r>
            <a:r>
              <a:rPr lang="en-US" baseline="-25000" dirty="0"/>
              <a:t>2</a:t>
            </a:r>
            <a:r>
              <a:rPr lang="en-US" dirty="0"/>
              <a:t>O</a:t>
            </a:r>
            <a:r>
              <a:rPr lang="en-US" baseline="-25000" dirty="0"/>
              <a:t>7</a:t>
            </a:r>
            <a:r>
              <a:rPr lang="en-US" baseline="30000" dirty="0"/>
              <a:t>2−  </a:t>
            </a:r>
            <a:r>
              <a:rPr lang="en-US" dirty="0"/>
              <a:t>+  14H</a:t>
            </a:r>
            <a:r>
              <a:rPr lang="en-US" baseline="30000" dirty="0"/>
              <a:t>+   </a:t>
            </a:r>
            <a:r>
              <a:rPr lang="en-US" dirty="0"/>
              <a:t>+  6e</a:t>
            </a:r>
            <a:r>
              <a:rPr lang="en-US" baseline="30000" dirty="0"/>
              <a:t>−  </a:t>
            </a:r>
            <a:r>
              <a:rPr lang="en-US" dirty="0"/>
              <a:t>⟶  6Fe</a:t>
            </a:r>
            <a:r>
              <a:rPr lang="en-US" baseline="30000" dirty="0"/>
              <a:t>3+  </a:t>
            </a:r>
            <a:r>
              <a:rPr lang="en-US" dirty="0"/>
              <a:t>+  6e</a:t>
            </a:r>
            <a:r>
              <a:rPr lang="en-US" baseline="30000" dirty="0"/>
              <a:t>−  </a:t>
            </a:r>
            <a:r>
              <a:rPr lang="en-US" dirty="0"/>
              <a:t>+  2Cr</a:t>
            </a:r>
            <a:r>
              <a:rPr lang="en-US" baseline="30000" dirty="0"/>
              <a:t>3+  </a:t>
            </a:r>
            <a:r>
              <a:rPr lang="en-US" dirty="0"/>
              <a:t>+  7H</a:t>
            </a:r>
            <a:r>
              <a:rPr lang="en-US" baseline="-25000" dirty="0"/>
              <a:t>2</a:t>
            </a:r>
            <a:r>
              <a:rPr lang="en-US" dirty="0"/>
              <a:t>O</a:t>
            </a:r>
          </a:p>
          <a:p>
            <a:endParaRPr lang="en-US" dirty="0"/>
          </a:p>
          <a:p>
            <a:r>
              <a:rPr lang="en-US" dirty="0"/>
              <a:t>Aðeins rafeindirnar sex eru umframeindir. Þegar þær eru fjarlægðar af báðum hliðum jöfnunnar fæst einfaldaða, stillta jafnan hér: </a:t>
            </a:r>
          </a:p>
          <a:p>
            <a:pPr marL="0" indent="0" algn="ctr">
              <a:buNone/>
            </a:pPr>
            <a:r>
              <a:rPr lang="en-US" dirty="0"/>
              <a:t>6Fe</a:t>
            </a:r>
            <a:r>
              <a:rPr lang="en-US" baseline="30000" dirty="0"/>
              <a:t>2+  </a:t>
            </a:r>
            <a:r>
              <a:rPr lang="en-US" dirty="0"/>
              <a:t>+  Cr</a:t>
            </a:r>
            <a:r>
              <a:rPr lang="en-US" baseline="-25000" dirty="0"/>
              <a:t>2</a:t>
            </a:r>
            <a:r>
              <a:rPr lang="en-US" dirty="0"/>
              <a:t>O</a:t>
            </a:r>
            <a:r>
              <a:rPr lang="en-US" baseline="-25000" dirty="0"/>
              <a:t>7</a:t>
            </a:r>
            <a:r>
              <a:rPr lang="en-US" baseline="30000" dirty="0"/>
              <a:t>2−  </a:t>
            </a:r>
            <a:r>
              <a:rPr lang="en-US" dirty="0"/>
              <a:t>+  14H</a:t>
            </a:r>
            <a:r>
              <a:rPr lang="en-US" baseline="30000" dirty="0"/>
              <a:t>+</a:t>
            </a:r>
            <a:r>
              <a:rPr lang="en-US" dirty="0"/>
              <a:t>  </a:t>
            </a:r>
            <a:r>
              <a:rPr lang="en-US" baseline="30000" dirty="0"/>
              <a:t> </a:t>
            </a:r>
            <a:r>
              <a:rPr lang="en-US" dirty="0"/>
              <a:t>⟶  6Fe</a:t>
            </a:r>
            <a:r>
              <a:rPr lang="en-US" baseline="30000" dirty="0"/>
              <a:t>3+</a:t>
            </a:r>
            <a:r>
              <a:rPr lang="en-US" dirty="0"/>
              <a:t>  +  2Cr</a:t>
            </a:r>
            <a:r>
              <a:rPr lang="en-US" baseline="30000" dirty="0"/>
              <a:t>3+  </a:t>
            </a:r>
            <a:r>
              <a:rPr lang="en-US" dirty="0"/>
              <a:t>+  7H</a:t>
            </a:r>
            <a:r>
              <a:rPr lang="en-US" baseline="-25000" dirty="0"/>
              <a:t>2</a:t>
            </a:r>
            <a:r>
              <a:rPr lang="en-US" dirty="0"/>
              <a:t>O</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8698077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Dæmi 4.7</a:t>
            </a:r>
          </a:p>
        </p:txBody>
      </p:sp>
      <p:sp>
        <p:nvSpPr>
          <p:cNvPr id="3" name="Content Placeholder 2"/>
          <p:cNvSpPr>
            <a:spLocks noGrp="1"/>
          </p:cNvSpPr>
          <p:nvPr>
            <p:ph idx="1"/>
          </p:nvPr>
        </p:nvSpPr>
        <p:spPr/>
        <p:txBody>
          <a:bodyPr/>
          <a:lstStyle/>
          <a:p>
            <a:pPr marL="0" indent="0" algn="ctr">
              <a:buNone/>
            </a:pPr>
            <a:r>
              <a:rPr lang="en-US" dirty="0"/>
              <a:t>6Fe</a:t>
            </a:r>
            <a:r>
              <a:rPr lang="en-US" baseline="30000" dirty="0"/>
              <a:t>2+  </a:t>
            </a:r>
            <a:r>
              <a:rPr lang="en-US" dirty="0"/>
              <a:t>+  Cr</a:t>
            </a:r>
            <a:r>
              <a:rPr lang="en-US" baseline="-25000" dirty="0"/>
              <a:t>2</a:t>
            </a:r>
            <a:r>
              <a:rPr lang="en-US" dirty="0"/>
              <a:t>O</a:t>
            </a:r>
            <a:r>
              <a:rPr lang="en-US" baseline="-25000" dirty="0"/>
              <a:t>7</a:t>
            </a:r>
            <a:r>
              <a:rPr lang="en-US" baseline="30000" dirty="0"/>
              <a:t>2−  </a:t>
            </a:r>
            <a:r>
              <a:rPr lang="en-US" dirty="0"/>
              <a:t>+  14H</a:t>
            </a:r>
            <a:r>
              <a:rPr lang="en-US" baseline="30000" dirty="0"/>
              <a:t>+</a:t>
            </a:r>
            <a:r>
              <a:rPr lang="en-US" dirty="0"/>
              <a:t>  </a:t>
            </a:r>
            <a:r>
              <a:rPr lang="en-US" baseline="30000" dirty="0"/>
              <a:t> </a:t>
            </a:r>
            <a:r>
              <a:rPr lang="en-US" dirty="0"/>
              <a:t>⟶  6Fe</a:t>
            </a:r>
            <a:r>
              <a:rPr lang="en-US" baseline="30000" dirty="0"/>
              <a:t>3+</a:t>
            </a:r>
            <a:r>
              <a:rPr lang="en-US" dirty="0"/>
              <a:t>  +  2Cr</a:t>
            </a:r>
            <a:r>
              <a:rPr lang="en-US" baseline="30000" dirty="0"/>
              <a:t>3+  </a:t>
            </a:r>
            <a:r>
              <a:rPr lang="en-US" dirty="0"/>
              <a:t>+  7H</a:t>
            </a:r>
            <a:r>
              <a:rPr lang="en-US" baseline="-25000" dirty="0"/>
              <a:t>2</a:t>
            </a:r>
            <a:r>
              <a:rPr lang="en-US" dirty="0"/>
              <a:t>O</a:t>
            </a:r>
          </a:p>
          <a:p>
            <a:endParaRPr lang="en-US" dirty="0"/>
          </a:p>
          <a:p>
            <a:r>
              <a:rPr lang="en-US" dirty="0"/>
              <a:t>Lokaskoðun á jafnvægi atóma og hleðslu staðfestir að jafnan er stillt.</a:t>
            </a:r>
          </a:p>
          <a:p>
            <a:endParaRPr lang="en-US" b="1" dirty="0"/>
          </a:p>
        </p:txBody>
      </p:sp>
      <p:graphicFrame>
        <p:nvGraphicFramePr>
          <p:cNvPr id="5" name="Table 4"/>
          <p:cNvGraphicFramePr>
            <a:graphicFrameLocks noGrp="1"/>
          </p:cNvGraphicFramePr>
          <p:nvPr>
            <p:extLst>
              <p:ext uri="{D42A27DB-BD31-4B8C-83A1-F6EECF244321}">
                <p14:modId xmlns:p14="http://schemas.microsoft.com/office/powerpoint/2010/main" val="4259505772"/>
              </p:ext>
            </p:extLst>
          </p:nvPr>
        </p:nvGraphicFramePr>
        <p:xfrm>
          <a:off x="1524000" y="2690091"/>
          <a:ext cx="6096000" cy="2225040"/>
        </p:xfrm>
        <a:graphic>
          <a:graphicData uri="http://schemas.openxmlformats.org/drawingml/2006/table">
            <a:tbl>
              <a:tblPr firstRow="1" bandRow="1">
                <a:tableStyleId>{5940675A-B579-460E-94D1-54222C63F5DA}</a:tableStyleId>
              </a:tblPr>
              <a:tblGrid>
                <a:gridCol w="2032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370840">
                <a:tc>
                  <a:txBody>
                    <a:bodyPr/>
                    <a:lstStyle/>
                    <a:p>
                      <a:pPr algn="ctr"/>
                      <a:endParaRPr lang="en-US" b="1" dirty="0"/>
                    </a:p>
                  </a:txBody>
                  <a:tcPr/>
                </a:tc>
                <a:tc>
                  <a:txBody>
                    <a:bodyPr/>
                    <a:lstStyle/>
                    <a:p>
                      <a:pPr algn="ctr"/>
                      <a:r>
                        <a:rPr lang="en-US" b="1" dirty="0"/>
                        <a:t>Hvarfefni</a:t>
                      </a:r>
                    </a:p>
                  </a:txBody>
                  <a:tcPr/>
                </a:tc>
                <a:tc>
                  <a:txBody>
                    <a:bodyPr/>
                    <a:lstStyle/>
                    <a:p>
                      <a:pPr algn="ctr"/>
                      <a:r>
                        <a:rPr lang="en-US" b="1" dirty="0"/>
                        <a:t>Myndefni</a:t>
                      </a:r>
                    </a:p>
                  </a:txBody>
                  <a:tcPr/>
                </a:tc>
                <a:extLst>
                  <a:ext uri="{0D108BD9-81ED-4DB2-BD59-A6C34878D82A}">
                    <a16:rowId xmlns:a16="http://schemas.microsoft.com/office/drawing/2014/main" val="10000"/>
                  </a:ext>
                </a:extLst>
              </a:tr>
              <a:tr h="370840">
                <a:tc>
                  <a:txBody>
                    <a:bodyPr/>
                    <a:lstStyle/>
                    <a:p>
                      <a:pPr algn="ctr"/>
                      <a:r>
                        <a:rPr lang="en-US" dirty="0"/>
                        <a:t>Fe</a:t>
                      </a:r>
                    </a:p>
                  </a:txBody>
                  <a:tcPr/>
                </a:tc>
                <a:tc>
                  <a:txBody>
                    <a:bodyPr/>
                    <a:lstStyle/>
                    <a:p>
                      <a:pPr algn="ctr"/>
                      <a:r>
                        <a:rPr lang="en-US" dirty="0"/>
                        <a:t>6</a:t>
                      </a:r>
                    </a:p>
                  </a:txBody>
                  <a:tcPr/>
                </a:tc>
                <a:tc>
                  <a:txBody>
                    <a:bodyPr/>
                    <a:lstStyle/>
                    <a:p>
                      <a:pPr algn="ctr"/>
                      <a:r>
                        <a:rPr lang="en-US" dirty="0"/>
                        <a:t>6</a:t>
                      </a:r>
                    </a:p>
                  </a:txBody>
                  <a:tcPr/>
                </a:tc>
                <a:extLst>
                  <a:ext uri="{0D108BD9-81ED-4DB2-BD59-A6C34878D82A}">
                    <a16:rowId xmlns:a16="http://schemas.microsoft.com/office/drawing/2014/main" val="10001"/>
                  </a:ext>
                </a:extLst>
              </a:tr>
              <a:tr h="370840">
                <a:tc>
                  <a:txBody>
                    <a:bodyPr/>
                    <a:lstStyle/>
                    <a:p>
                      <a:pPr algn="ctr"/>
                      <a:r>
                        <a:rPr lang="en-US" dirty="0"/>
                        <a:t>Cr</a:t>
                      </a:r>
                    </a:p>
                  </a:txBody>
                  <a:tcPr/>
                </a:tc>
                <a:tc>
                  <a:txBody>
                    <a:bodyPr/>
                    <a:lstStyle/>
                    <a:p>
                      <a:pPr algn="ctr"/>
                      <a:r>
                        <a:rPr lang="en-US" dirty="0"/>
                        <a:t>2</a:t>
                      </a:r>
                    </a:p>
                  </a:txBody>
                  <a:tcPr/>
                </a:tc>
                <a:tc>
                  <a:txBody>
                    <a:bodyPr/>
                    <a:lstStyle/>
                    <a:p>
                      <a:pPr algn="ctr"/>
                      <a:r>
                        <a:rPr lang="en-US" dirty="0"/>
                        <a:t>2</a:t>
                      </a:r>
                    </a:p>
                  </a:txBody>
                  <a:tcPr/>
                </a:tc>
                <a:extLst>
                  <a:ext uri="{0D108BD9-81ED-4DB2-BD59-A6C34878D82A}">
                    <a16:rowId xmlns:a16="http://schemas.microsoft.com/office/drawing/2014/main" val="10002"/>
                  </a:ext>
                </a:extLst>
              </a:tr>
              <a:tr h="370840">
                <a:tc>
                  <a:txBody>
                    <a:bodyPr/>
                    <a:lstStyle/>
                    <a:p>
                      <a:pPr algn="ctr"/>
                      <a:r>
                        <a:rPr lang="en-US" dirty="0"/>
                        <a:t>O</a:t>
                      </a:r>
                    </a:p>
                  </a:txBody>
                  <a:tcPr/>
                </a:tc>
                <a:tc>
                  <a:txBody>
                    <a:bodyPr/>
                    <a:lstStyle/>
                    <a:p>
                      <a:pPr algn="ctr"/>
                      <a:r>
                        <a:rPr lang="en-US" dirty="0"/>
                        <a:t>7</a:t>
                      </a:r>
                    </a:p>
                  </a:txBody>
                  <a:tcPr/>
                </a:tc>
                <a:tc>
                  <a:txBody>
                    <a:bodyPr/>
                    <a:lstStyle/>
                    <a:p>
                      <a:pPr algn="ctr"/>
                      <a:r>
                        <a:rPr lang="en-US" dirty="0"/>
                        <a:t>7</a:t>
                      </a:r>
                    </a:p>
                  </a:txBody>
                  <a:tcPr/>
                </a:tc>
                <a:extLst>
                  <a:ext uri="{0D108BD9-81ED-4DB2-BD59-A6C34878D82A}">
                    <a16:rowId xmlns:a16="http://schemas.microsoft.com/office/drawing/2014/main" val="10003"/>
                  </a:ext>
                </a:extLst>
              </a:tr>
              <a:tr h="370840">
                <a:tc>
                  <a:txBody>
                    <a:bodyPr/>
                    <a:lstStyle/>
                    <a:p>
                      <a:pPr algn="ctr"/>
                      <a:r>
                        <a:rPr lang="en-US" dirty="0"/>
                        <a:t>H</a:t>
                      </a:r>
                    </a:p>
                  </a:txBody>
                  <a:tcPr/>
                </a:tc>
                <a:tc>
                  <a:txBody>
                    <a:bodyPr/>
                    <a:lstStyle/>
                    <a:p>
                      <a:pPr algn="ctr"/>
                      <a:r>
                        <a:rPr lang="en-US" dirty="0"/>
                        <a:t>14</a:t>
                      </a:r>
                    </a:p>
                  </a:txBody>
                  <a:tcPr/>
                </a:tc>
                <a:tc>
                  <a:txBody>
                    <a:bodyPr/>
                    <a:lstStyle/>
                    <a:p>
                      <a:pPr algn="ctr"/>
                      <a:r>
                        <a:rPr lang="en-US" dirty="0"/>
                        <a:t>14</a:t>
                      </a:r>
                    </a:p>
                  </a:txBody>
                  <a:tcPr/>
                </a:tc>
                <a:extLst>
                  <a:ext uri="{0D108BD9-81ED-4DB2-BD59-A6C34878D82A}">
                    <a16:rowId xmlns:a16="http://schemas.microsoft.com/office/drawing/2014/main" val="10004"/>
                  </a:ext>
                </a:extLst>
              </a:tr>
              <a:tr h="370840">
                <a:tc>
                  <a:txBody>
                    <a:bodyPr/>
                    <a:lstStyle/>
                    <a:p>
                      <a:pPr algn="ctr"/>
                      <a:r>
                        <a:rPr lang="en-US" dirty="0"/>
                        <a:t>hleðsla</a:t>
                      </a:r>
                    </a:p>
                  </a:txBody>
                  <a:tcPr/>
                </a:tc>
                <a:tc>
                  <a:txBody>
                    <a:bodyPr/>
                    <a:lstStyle/>
                    <a:p>
                      <a:pPr algn="ctr"/>
                      <a:r>
                        <a:rPr lang="en-US" dirty="0"/>
                        <a:t>24+</a:t>
                      </a:r>
                    </a:p>
                  </a:txBody>
                  <a:tcPr/>
                </a:tc>
                <a:tc>
                  <a:txBody>
                    <a:bodyPr/>
                    <a:lstStyle/>
                    <a:p>
                      <a:pPr algn="ctr"/>
                      <a:r>
                        <a:rPr lang="en-US" dirty="0"/>
                        <a:t>24+</a:t>
                      </a:r>
                    </a:p>
                  </a:txBody>
                  <a:tcPr/>
                </a:tc>
                <a:extLst>
                  <a:ext uri="{0D108BD9-81ED-4DB2-BD59-A6C34878D82A}">
                    <a16:rowId xmlns:a16="http://schemas.microsoft.com/office/drawing/2014/main" val="10005"/>
                  </a:ext>
                </a:extLst>
              </a:tr>
            </a:tbl>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347151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Markmið kaflans</a:t>
            </a:r>
          </a:p>
        </p:txBody>
      </p:sp>
      <p:sp>
        <p:nvSpPr>
          <p:cNvPr id="3" name="Content Placeholder 2"/>
          <p:cNvSpPr>
            <a:spLocks noGrp="1"/>
          </p:cNvSpPr>
          <p:nvPr>
            <p:ph idx="1"/>
          </p:nvPr>
        </p:nvSpPr>
        <p:spPr/>
        <p:txBody>
          <a:bodyPr/>
          <a:lstStyle/>
          <a:p>
            <a:r>
              <a:rPr lang="en-US" dirty="0"/>
              <a:t>4.3 Hvarfastoíkíómetría</a:t>
            </a:r>
          </a:p>
          <a:p>
            <a:pPr lvl="1"/>
            <a:r>
              <a:rPr lang="en-US" dirty="0"/>
              <a:t>Útskýra hugtakið stoíkíómetría eins og það á við um efnahvörf</a:t>
            </a:r>
          </a:p>
          <a:p>
            <a:pPr lvl="1"/>
            <a:r>
              <a:rPr lang="en-US" dirty="0"/>
              <a:t>Nota stilltar efnajöfnur til að leiða út stoíkíómetríska þætti sem tengja magn hvarfefna og myndefna</a:t>
            </a:r>
          </a:p>
          <a:p>
            <a:pPr lvl="1"/>
            <a:r>
              <a:rPr lang="en-US" dirty="0"/>
              <a:t>Framkvæma stoíkíómetríska útreikninga sem fela í sér massa, mól og mólstyrk lausna</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656327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Hvarfastoíkíómetría</a:t>
            </a:r>
          </a:p>
        </p:txBody>
      </p:sp>
      <p:sp>
        <p:nvSpPr>
          <p:cNvPr id="3" name="Content Placeholder 2"/>
          <p:cNvSpPr>
            <a:spLocks noGrp="1"/>
          </p:cNvSpPr>
          <p:nvPr>
            <p:ph idx="1"/>
          </p:nvPr>
        </p:nvSpPr>
        <p:spPr>
          <a:xfrm>
            <a:off x="628650" y="955965"/>
            <a:ext cx="7886700" cy="4410362"/>
          </a:xfrm>
        </p:spPr>
        <p:txBody>
          <a:bodyPr/>
          <a:lstStyle/>
          <a:p>
            <a:r>
              <a:rPr lang="en-US" dirty="0"/>
              <a:t>Stillt efnajafna veitir miklar upplýsingar á mjög hnitmiðuðu formi.</a:t>
            </a:r>
          </a:p>
          <a:p>
            <a:endParaRPr lang="en-US" dirty="0"/>
          </a:p>
          <a:p>
            <a:r>
              <a:rPr lang="en-US" dirty="0"/>
              <a:t>Efnaformúlur sýna hvaða hvarfefni og myndefni taka þátt í efnabreytingunni.</a:t>
            </a:r>
          </a:p>
          <a:p>
            <a:endParaRPr lang="en-US" dirty="0"/>
          </a:p>
          <a:p>
            <a:r>
              <a:rPr lang="en-US" b="1" dirty="0"/>
              <a:t>Stuðlar</a:t>
            </a:r>
            <a:r>
              <a:rPr lang="en-US" dirty="0"/>
              <a:t> gefa til kynna hlutfallslegan fjölda þessara efnaeinda.</a:t>
            </a:r>
          </a:p>
          <a:p>
            <a:endParaRPr lang="en-US" dirty="0"/>
          </a:p>
          <a:p>
            <a:r>
              <a:rPr lang="en-US" dirty="0"/>
              <a:t>Megindleg tengsl milli magns hvarfefna og myndefna kallast </a:t>
            </a:r>
            <a:r>
              <a:rPr lang="en-US" b="1" dirty="0"/>
              <a:t>stoíkíómetría hvarfsins</a:t>
            </a:r>
            <a:r>
              <a:rPr lang="en-US" dirty="0"/>
              <a:t>.</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103359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Stoíkíómetría</a:t>
            </a:r>
          </a:p>
        </p:txBody>
      </p:sp>
      <p:sp>
        <p:nvSpPr>
          <p:cNvPr id="3" name="Content Placeholder 2"/>
          <p:cNvSpPr>
            <a:spLocks noGrp="1"/>
          </p:cNvSpPr>
          <p:nvPr>
            <p:ph idx="1"/>
          </p:nvPr>
        </p:nvSpPr>
        <p:spPr/>
        <p:txBody>
          <a:bodyPr/>
          <a:lstStyle/>
          <a:p>
            <a:r>
              <a:rPr lang="en-US" dirty="0"/>
              <a:t>Almenna aðferðin við að nota stoíkíómetrísk tengsl er að hugmyndinni til svipuð matargerð.</a:t>
            </a:r>
          </a:p>
          <a:p>
            <a:endParaRPr lang="en-US" dirty="0"/>
          </a:p>
          <a:p>
            <a:r>
              <a:rPr lang="en-US" dirty="0"/>
              <a:t>Dæmi: Uppskrift að átta pönnukökum kallar á 1 bolla af pönnukökudufti, ¾ bolla af mjólk og eitt egg. </a:t>
            </a:r>
          </a:p>
          <a:p>
            <a:endParaRPr lang="en-US" dirty="0"/>
          </a:p>
          <a:p>
            <a:r>
              <a:rPr lang="en-US" dirty="0"/>
              <a:t>Þessa uppskrift má rita sem jöfnu:</a:t>
            </a:r>
          </a:p>
          <a:p>
            <a:endParaRPr lang="en-US" dirty="0"/>
          </a:p>
          <a:p>
            <a:pPr marL="0" indent="0" algn="ctr">
              <a:buNone/>
            </a:pPr>
            <a:r>
              <a:rPr lang="en-US" dirty="0"/>
              <a:t>1 bolli duft  +  ¾ bolli mjólk  +  1 egg  ⟶  8 pönnukökur</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805105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Stoíkíómetría</a:t>
            </a:r>
          </a:p>
        </p:txBody>
      </p:sp>
      <p:sp>
        <p:nvSpPr>
          <p:cNvPr id="3" name="Content Placeholder 2"/>
          <p:cNvSpPr>
            <a:spLocks noGrp="1"/>
          </p:cNvSpPr>
          <p:nvPr>
            <p:ph idx="1"/>
          </p:nvPr>
        </p:nvSpPr>
        <p:spPr/>
        <p:txBody>
          <a:bodyPr>
            <a:normAutofit/>
          </a:bodyPr>
          <a:lstStyle/>
          <a:p>
            <a:pPr marL="0" indent="0" algn="ctr">
              <a:buClrTx/>
              <a:buNone/>
            </a:pPr>
            <a:r>
              <a:rPr lang="en-US" dirty="0"/>
              <a:t>1 bolli af dufti  +  ¾ bolli af mjólk  +  1 egg  ⟶  8 pönnukökur</a:t>
            </a:r>
          </a:p>
          <a:p>
            <a:pPr marL="342900" indent="-342900"/>
            <a:endParaRPr lang="en-US" dirty="0"/>
          </a:p>
          <a:p>
            <a:pPr marL="342900" indent="-342900"/>
            <a:r>
              <a:rPr lang="en-US" dirty="0"/>
              <a:t>Ef þörf er á tveimur tylftum pönnukaka þarf að auka magn hráefnanna hlutfallslega samkvæmt magninu sem gefið er upp í uppskriftinni. </a:t>
            </a:r>
            <a:endParaRPr lang="en-US" dirty="0">
              <a:solidFill>
                <a:srgbClr val="000090"/>
              </a:solidFill>
            </a:endParaRP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357758086"/>
              </p:ext>
            </p:extLst>
          </p:nvPr>
        </p:nvGraphicFramePr>
        <p:xfrm>
          <a:off x="1634836" y="3226926"/>
          <a:ext cx="5599401" cy="1109114"/>
        </p:xfrm>
        <a:graphic>
          <a:graphicData uri="http://schemas.openxmlformats.org/presentationml/2006/ole">
            <mc:AlternateContent xmlns:mc="http://schemas.openxmlformats.org/markup-compatibility/2006">
              <mc:Choice xmlns:v="urn:schemas-microsoft-com:vml" Requires="v">
                <p:oleObj spid="_x0000_s4148" name="Equation" r:id="rId3" imgW="17980952" imgH="3555556" progId="Equation.3">
                  <p:embed/>
                </p:oleObj>
              </mc:Choice>
              <mc:Fallback>
                <p:oleObj name="Equation" r:id="rId3" imgW="17980952" imgH="3555556" progId="Equation.3">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4836" y="3226926"/>
                        <a:ext cx="5599401" cy="1109114"/>
                      </a:xfrm>
                      <a:prstGeom prst="rect">
                        <a:avLst/>
                      </a:prstGeom>
                      <a:noFill/>
                      <a:ln>
                        <a:noFill/>
                      </a:ln>
                    </p:spPr>
                  </p:pic>
                </p:oleObj>
              </mc:Fallback>
            </mc:AlternateContent>
          </a:graphicData>
        </a:graphic>
      </p:graphicFrame>
      <p:cxnSp>
        <p:nvCxnSpPr>
          <p:cNvPr id="6" name="Straight Connector 5"/>
          <p:cNvCxnSpPr/>
          <p:nvPr/>
        </p:nvCxnSpPr>
        <p:spPr>
          <a:xfrm flipH="1">
            <a:off x="2253674" y="3676073"/>
            <a:ext cx="1348508" cy="26785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4308765" y="3943927"/>
            <a:ext cx="1348508" cy="26785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3"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5"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4016440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Stoíkíómetría</a:t>
            </a:r>
          </a:p>
        </p:txBody>
      </p:sp>
      <p:sp>
        <p:nvSpPr>
          <p:cNvPr id="3" name="Content Placeholder 2"/>
          <p:cNvSpPr>
            <a:spLocks noGrp="1"/>
          </p:cNvSpPr>
          <p:nvPr>
            <p:ph idx="1"/>
          </p:nvPr>
        </p:nvSpPr>
        <p:spPr>
          <a:xfrm>
            <a:off x="628650" y="955965"/>
            <a:ext cx="7886700" cy="4992253"/>
          </a:xfrm>
        </p:spPr>
        <p:txBody>
          <a:bodyPr/>
          <a:lstStyle/>
          <a:p>
            <a:r>
              <a:rPr lang="en-US" dirty="0"/>
              <a:t>Stilltar efnajöfnur eru notaðar á svipaðan hátt og uppskriftir. </a:t>
            </a:r>
          </a:p>
          <a:p>
            <a:endParaRPr lang="en-US" dirty="0"/>
          </a:p>
          <a:p>
            <a:r>
              <a:rPr lang="en-US" dirty="0"/>
              <a:t> Út frá stilltri efnajöfnu getum við ákvarðað: </a:t>
            </a:r>
          </a:p>
          <a:p>
            <a:pPr lvl="1"/>
            <a:r>
              <a:rPr lang="en-US" dirty="0"/>
              <a:t>Magn eins hvarfefnis sem þarf til að hvarfast við tiltekið magn annars hvarfefnis.</a:t>
            </a:r>
          </a:p>
          <a:p>
            <a:pPr lvl="1"/>
            <a:r>
              <a:rPr lang="en-US" dirty="0"/>
              <a:t>Magn hvarfefnis sem þarf til að mynda tiltekið magn myndefnis.</a:t>
            </a:r>
          </a:p>
          <a:p>
            <a:endParaRPr lang="en-US" dirty="0"/>
          </a:p>
          <a:p>
            <a:r>
              <a:rPr lang="en-US" dirty="0"/>
              <a:t> Stuðlarnir í stilltu efnajöfnunni eru notaðir til að leiða út </a:t>
            </a:r>
            <a:r>
              <a:rPr lang="en-US" b="1" dirty="0"/>
              <a:t>efnahvarfafræðilega stuðla </a:t>
            </a:r>
            <a:r>
              <a:rPr lang="en-US" dirty="0"/>
              <a:t>sem gera kleift að reikna æskilega stærð.</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415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Efnahvarfafræðilegir stuðlar</a:t>
            </a:r>
          </a:p>
        </p:txBody>
      </p:sp>
      <p:sp>
        <p:nvSpPr>
          <p:cNvPr id="3" name="Content Placeholder 2"/>
          <p:cNvSpPr>
            <a:spLocks noGrp="1"/>
          </p:cNvSpPr>
          <p:nvPr>
            <p:ph idx="1"/>
          </p:nvPr>
        </p:nvSpPr>
        <p:spPr/>
        <p:txBody>
          <a:bodyPr/>
          <a:lstStyle/>
          <a:p>
            <a:pPr marL="0" indent="0" algn="ctr">
              <a:buNone/>
            </a:pPr>
            <a:r>
              <a:rPr lang="en-US" dirty="0"/>
              <a:t>N</a:t>
            </a:r>
            <a:r>
              <a:rPr lang="en-US" baseline="-25000" dirty="0"/>
              <a:t>2</a:t>
            </a:r>
            <a:r>
              <a:rPr lang="en-US" dirty="0"/>
              <a:t>(g)  +  3H</a:t>
            </a:r>
            <a:r>
              <a:rPr lang="en-US" baseline="-25000" dirty="0"/>
              <a:t>2</a:t>
            </a:r>
            <a:r>
              <a:rPr lang="en-US" dirty="0"/>
              <a:t>(g) ⟶  2NH</a:t>
            </a:r>
            <a:r>
              <a:rPr lang="en-US" baseline="-25000" dirty="0"/>
              <a:t>3</a:t>
            </a:r>
            <a:r>
              <a:rPr lang="en-US" dirty="0"/>
              <a:t>(g)</a:t>
            </a:r>
          </a:p>
          <a:p>
            <a:endParaRPr lang="en-US" dirty="0"/>
          </a:p>
          <a:p>
            <a:r>
              <a:rPr lang="en-US" dirty="0"/>
              <a:t> Þessi jafna sýnir að ammóníaksameindir myndast úr vetnissameindum í hlutfallinu 2:3.</a:t>
            </a:r>
          </a:p>
          <a:p>
            <a:endParaRPr lang="en-US" dirty="0"/>
          </a:p>
          <a:p>
            <a:r>
              <a:rPr lang="en-US" dirty="0"/>
              <a:t> Leiða má efnahvarfafræðilega stuðla út með hvaða magneiningu eða fjöldaeiningu sem er:</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157257440"/>
              </p:ext>
            </p:extLst>
          </p:nvPr>
        </p:nvGraphicFramePr>
        <p:xfrm>
          <a:off x="923636" y="3934727"/>
          <a:ext cx="7201621" cy="802296"/>
        </p:xfrm>
        <a:graphic>
          <a:graphicData uri="http://schemas.openxmlformats.org/presentationml/2006/ole">
            <mc:AlternateContent xmlns:mc="http://schemas.openxmlformats.org/markup-compatibility/2006">
              <mc:Choice xmlns:v="urn:schemas-microsoft-com:vml" Requires="v">
                <p:oleObj spid="_x0000_s5169" name="Equation" r:id="rId3" imgW="4025880" imgH="431640" progId="Equation.DSMT4">
                  <p:embed/>
                </p:oleObj>
              </mc:Choice>
              <mc:Fallback>
                <p:oleObj name="Equation" r:id="rId3" imgW="4025880" imgH="431640" progId="Equation.DSMT4">
                  <p:embed/>
                  <p:pic>
                    <p:nvPicPr>
                      <p:cNvPr id="0" name="Object 1"/>
                      <p:cNvPicPr>
                        <a:picLocks noChangeAspect="1" noChangeArrowheads="1"/>
                      </p:cNvPicPr>
                      <p:nvPr/>
                    </p:nvPicPr>
                    <p:blipFill>
                      <a:blip r:embed="rId4"/>
                      <a:srcRect/>
                      <a:stretch>
                        <a:fillRect/>
                      </a:stretch>
                    </p:blipFill>
                    <p:spPr bwMode="auto">
                      <a:xfrm>
                        <a:off x="923636" y="3934727"/>
                        <a:ext cx="7201621" cy="802296"/>
                      </a:xfrm>
                      <a:prstGeom prst="rect">
                        <a:avLst/>
                      </a:prstGeom>
                      <a:noFill/>
                      <a:ln>
                        <a:noFill/>
                      </a:ln>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3147012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Dæmi 4.8</a:t>
            </a:r>
          </a:p>
        </p:txBody>
      </p:sp>
      <p:sp>
        <p:nvSpPr>
          <p:cNvPr id="3" name="Content Placeholder 2"/>
          <p:cNvSpPr>
            <a:spLocks noGrp="1"/>
          </p:cNvSpPr>
          <p:nvPr>
            <p:ph idx="1"/>
          </p:nvPr>
        </p:nvSpPr>
        <p:spPr/>
        <p:txBody>
          <a:bodyPr/>
          <a:lstStyle/>
          <a:p>
            <a:r>
              <a:rPr lang="en-US" dirty="0"/>
              <a:t>Hve mörg mól af I</a:t>
            </a:r>
            <a:r>
              <a:rPr lang="en-US" baseline="-25000" dirty="0"/>
              <a:t>2</a:t>
            </a:r>
            <a:r>
              <a:rPr lang="en-US" dirty="0"/>
              <a:t> þarf til að hvarfast við 0.429 </a:t>
            </a:r>
            <a:r>
              <a:rPr lang="en-US" dirty="0" err="1"/>
              <a:t>mól</a:t>
            </a:r>
            <a:r>
              <a:rPr lang="en-US" dirty="0"/>
              <a:t> af Al samkvæmt eftirfarandi jöfnu?</a:t>
            </a:r>
          </a:p>
          <a:p>
            <a:endParaRPr lang="en-US" dirty="0"/>
          </a:p>
          <a:p>
            <a:pPr marL="0" indent="0" algn="ctr">
              <a:buNone/>
            </a:pPr>
            <a:r>
              <a:rPr lang="en-US" dirty="0"/>
              <a:t>2Al  +  3I</a:t>
            </a:r>
            <a:r>
              <a:rPr lang="en-US" baseline="-25000" dirty="0"/>
              <a:t>2</a:t>
            </a:r>
            <a:r>
              <a:rPr lang="en-US" dirty="0"/>
              <a:t>  ⟶  2AlI</a:t>
            </a:r>
            <a:r>
              <a:rPr lang="en-US" baseline="-25000" dirty="0"/>
              <a:t>3</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369111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4.10</a:t>
            </a:r>
          </a:p>
        </p:txBody>
      </p:sp>
      <p:pic>
        <p:nvPicPr>
          <p:cNvPr id="2" name="Figure" descr="This figure shows three photos with an arrow leading from one to the next. The first photo shows a small pile of iodine and aluminum on a white surface. The second photo shows a small amount of purple smoke coming from the pile. The third photo shows a large amount of purple and gray smoke coming from the pile."/>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628650" y="2119123"/>
            <a:ext cx="7886700" cy="1468816"/>
          </a:xfrm>
        </p:spPr>
      </p:pic>
      <p:sp>
        <p:nvSpPr>
          <p:cNvPr id="7" name="Figure Legend"/>
          <p:cNvSpPr>
            <a:spLocks noGrp="1"/>
          </p:cNvSpPr>
          <p:nvPr>
            <p:ph idx="13"/>
          </p:nvPr>
        </p:nvSpPr>
        <p:spPr/>
        <p:txBody>
          <a:bodyPr>
            <a:normAutofit/>
          </a:bodyPr>
          <a:lstStyle/>
          <a:p>
            <a:r>
              <a:rPr lang="en-US" sz="1600" dirty="0"/>
              <a:t>Ál og joð hvarfast og mynda áliodíð. Hiti hvarfsins gufar upp hluta fasta joðsins sem fjólubláa gufu. (mynd: aðlagað eftir verk Mark </a:t>
            </a:r>
            <a:r>
              <a:rPr lang="en-US" sz="1600" dirty="0" err="1"/>
              <a:t>Ott</a:t>
            </a:r>
            <a:r>
              <a:rPr lang="en-US" sz="1600" dirty="0"/>
              <a:t>)</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054734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dirty="0" sz="2300"/>
              <a:t>Dæmi 4.8</a:t>
            </a:r>
          </a:p>
        </p:txBody>
      </p:sp>
      <p:sp>
        <p:nvSpPr>
          <p:cNvPr id="7" name="Figure Legend" hidden="1"/>
          <p:cNvSpPr>
            <a:spLocks noGrp="1"/>
          </p:cNvSpPr>
          <p:nvPr>
            <p:ph idx="13"/>
          </p:nvPr>
        </p:nvSpPr>
        <p:spPr/>
        <p:txBody>
          <a:bodyPr>
            <a:normAutofit/>
          </a:bodyPr>
          <a:lstStyle/>
          <a:p>
            <a:endParaRPr lang="en-US" sz="1600" dirty="0"/>
          </a:p>
        </p:txBody>
      </p:sp>
      <p:graphicFrame>
        <p:nvGraphicFramePr>
          <p:cNvPr id="2" name="Object 1"/>
          <p:cNvGraphicFramePr>
            <a:graphicFrameLocks noChangeAspect="1"/>
          </p:cNvGraphicFramePr>
          <p:nvPr>
            <p:extLst>
              <p:ext uri="{D42A27DB-BD31-4B8C-83A1-F6EECF244321}">
                <p14:modId xmlns:p14="http://schemas.microsoft.com/office/powerpoint/2010/main" val="1902506543"/>
              </p:ext>
            </p:extLst>
          </p:nvPr>
        </p:nvGraphicFramePr>
        <p:xfrm>
          <a:off x="1654175" y="4610100"/>
          <a:ext cx="5970588" cy="1068388"/>
        </p:xfrm>
        <a:graphic>
          <a:graphicData uri="http://schemas.openxmlformats.org/presentationml/2006/ole">
            <mc:AlternateContent xmlns:mc="http://schemas.openxmlformats.org/markup-compatibility/2006">
              <mc:Choice xmlns:v="urn:schemas-microsoft-com:vml" Requires="v">
                <p:oleObj spid="_x0000_s6193" name="Equation" r:id="rId3" imgW="2463480" imgH="431640" progId="Equation.DSMT4">
                  <p:embed/>
                </p:oleObj>
              </mc:Choice>
              <mc:Fallback>
                <p:oleObj name="Equation" r:id="rId3" imgW="2463480" imgH="431640" progId="Equation.DSMT4">
                  <p:embed/>
                  <p:pic>
                    <p:nvPicPr>
                      <p:cNvPr id="0" name="Object 1"/>
                      <p:cNvPicPr>
                        <a:picLocks noChangeAspect="1" noChangeArrowheads="1"/>
                      </p:cNvPicPr>
                      <p:nvPr/>
                    </p:nvPicPr>
                    <p:blipFill>
                      <a:blip r:embed="rId4"/>
                      <a:srcRect/>
                      <a:stretch>
                        <a:fillRect/>
                      </a:stretch>
                    </p:blipFill>
                    <p:spPr bwMode="auto">
                      <a:xfrm>
                        <a:off x="1654175" y="4610100"/>
                        <a:ext cx="5970588" cy="1068388"/>
                      </a:xfrm>
                      <a:prstGeom prst="rect">
                        <a:avLst/>
                      </a:prstGeom>
                      <a:noFill/>
                      <a:ln>
                        <a:noFill/>
                      </a:ln>
                    </p:spPr>
                  </p:pic>
                </p:oleObj>
              </mc:Fallback>
            </mc:AlternateContent>
          </a:graphicData>
        </a:graphic>
      </p:graphicFrame>
      <p:cxnSp>
        <p:nvCxnSpPr>
          <p:cNvPr id="6" name="Straight Connector 5"/>
          <p:cNvCxnSpPr/>
          <p:nvPr/>
        </p:nvCxnSpPr>
        <p:spPr>
          <a:xfrm flipH="1">
            <a:off x="2651667" y="4967432"/>
            <a:ext cx="1015169" cy="26894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4268446" y="5250128"/>
            <a:ext cx="1015169" cy="26894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pic>
        <p:nvPicPr>
          <p:cNvPr id="6175" name="Picture 31" descr="This figure shows two pink rectangles. The first is labeled, “Moles of A l.” This rectangle is followed by an arrow pointing right to a second rectangle labeled, “Moles of I subscript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7725" y="1989793"/>
            <a:ext cx="7400926" cy="1435116"/>
          </a:xfrm>
          <a:prstGeom prst="rect">
            <a:avLst/>
          </a:prstGeom>
          <a:noFill/>
          <a:extLst>
            <a:ext uri="{909E8E84-426E-40DD-AFC4-6F175D3DCCD1}">
              <a14:hiddenFill xmlns:a14="http://schemas.microsoft.com/office/drawing/2010/main">
                <a:solidFill>
                  <a:srgbClr val="FFFFFF"/>
                </a:solidFill>
              </a14:hiddenFill>
            </a:ext>
          </a:extLst>
        </p:spPr>
      </p:pic>
      <p:sp>
        <p:nvSpPr>
          <p:cNvPr id="617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17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17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166101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dirty="0" sz="2300"/>
              <a:t>Dæmi 4.9</a:t>
            </a:r>
          </a:p>
        </p:txBody>
      </p:sp>
      <p:sp>
        <p:nvSpPr>
          <p:cNvPr id="7" name="Figure Legend" hidden="1"/>
          <p:cNvSpPr>
            <a:spLocks noGrp="1"/>
          </p:cNvSpPr>
          <p:nvPr>
            <p:ph idx="13"/>
          </p:nvPr>
        </p:nvSpPr>
        <p:spPr/>
        <p:txBody>
          <a:bodyPr>
            <a:normAutofit/>
          </a:bodyPr>
          <a:lstStyle/>
          <a:p>
            <a:endParaRPr lang="en-US" sz="1600" dirty="0"/>
          </a:p>
        </p:txBody>
      </p:sp>
      <p:pic>
        <p:nvPicPr>
          <p:cNvPr id="19458" name="Picture 2" descr="This figure shows three rectangles. The first is labeled, “Moles of C subscript 3 H subscript 8.” This rectangle is followed by an arrow labeled stoichiometric factor pointing right to a second rectangle labeled, “Moles of C O subscript 2.” This is followed by an arrow labeled Avogadro's number pointing right to a third rectangle labeled, &quot;Molecules of C O subscript 2&quot;."/>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28650" y="2657474"/>
            <a:ext cx="7954347" cy="1082675"/>
          </a:xfrm>
          <a:prstGeom prst="rect">
            <a:avLst/>
          </a:prstGeom>
          <a:noFill/>
          <a:extLst>
            <a:ext uri="{909E8E84-426E-40DD-AFC4-6F175D3DCCD1}">
              <a14:hiddenFill xmlns:a14="http://schemas.microsoft.com/office/drawing/2010/main">
                <a:solidFill>
                  <a:srgbClr val="FFFFFF"/>
                </a:solidFill>
              </a14:hiddenFill>
            </a:ext>
          </a:extLst>
        </p:spPr>
      </p:pic>
      <p:sp>
        <p:nvSpPr>
          <p:cNvPr id="1945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46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946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3344297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Dæmi 4.10</a:t>
            </a:r>
          </a:p>
        </p:txBody>
      </p:sp>
      <p:sp>
        <p:nvSpPr>
          <p:cNvPr id="3" name="Content Placeholder 2"/>
          <p:cNvSpPr>
            <a:spLocks noGrp="1"/>
          </p:cNvSpPr>
          <p:nvPr>
            <p:ph idx="1"/>
          </p:nvPr>
        </p:nvSpPr>
        <p:spPr>
          <a:xfrm>
            <a:off x="628650" y="955965"/>
            <a:ext cx="7886700" cy="4946071"/>
          </a:xfrm>
        </p:spPr>
        <p:txBody>
          <a:bodyPr/>
          <a:lstStyle/>
          <a:p>
            <a:r>
              <a:rPr lang="en-US" sz="2000" dirty="0"/>
              <a:t>Hvaða massi af natríumhýdroxíði, </a:t>
            </a:r>
            <a:r>
              <a:rPr lang="en-US" sz="2000" dirty="0" err="1"/>
              <a:t>NaOH</a:t>
            </a:r>
            <a:r>
              <a:rPr lang="en-US" sz="2000" dirty="0"/>
              <a:t>, þyrfti til að framleiða 16 g af sýrubindandi magnesíumjafningi [magnesíumhýdroxíð, Mg(OH)</a:t>
            </a:r>
            <a:r>
              <a:rPr lang="en-US" sz="2000" baseline="-25000" dirty="0"/>
              <a:t>2</a:t>
            </a:r>
            <a:r>
              <a:rPr lang="en-US" sz="2000" dirty="0"/>
              <a:t>] með eftirfarandi hvarfi?</a:t>
            </a:r>
          </a:p>
          <a:p>
            <a:endParaRPr lang="en-US" sz="2000" dirty="0"/>
          </a:p>
          <a:p>
            <a:pPr marL="0" indent="0" algn="ctr">
              <a:buNone/>
            </a:pPr>
            <a:r>
              <a:rPr lang="en-US" sz="2000" dirty="0"/>
              <a:t>MgCl</a:t>
            </a:r>
            <a:r>
              <a:rPr lang="en-US" sz="2000" baseline="-25000" dirty="0"/>
              <a:t>2</a:t>
            </a:r>
            <a:r>
              <a:rPr lang="en-US" sz="2000" dirty="0"/>
              <a:t>(</a:t>
            </a:r>
            <a:r>
              <a:rPr lang="en-US" sz="2000" i="1" dirty="0" err="1"/>
              <a:t>aq</a:t>
            </a:r>
            <a:r>
              <a:rPr lang="en-US" sz="2000" dirty="0"/>
              <a:t>)  +  2NaOH(</a:t>
            </a:r>
            <a:r>
              <a:rPr lang="en-US" sz="2000" i="1" dirty="0" err="1"/>
              <a:t>aq</a:t>
            </a:r>
            <a:r>
              <a:rPr lang="en-US" sz="2000" dirty="0"/>
              <a:t>)  ⟶  Mg(OH)</a:t>
            </a:r>
            <a:r>
              <a:rPr lang="en-US" sz="2000" baseline="-25000" dirty="0"/>
              <a:t>2</a:t>
            </a:r>
            <a:r>
              <a:rPr lang="en-US" sz="2000" dirty="0"/>
              <a:t>(</a:t>
            </a:r>
            <a:r>
              <a:rPr lang="en-US" sz="2000" i="1" dirty="0"/>
              <a:t>s</a:t>
            </a:r>
            <a:r>
              <a:rPr lang="en-US" sz="2000" dirty="0"/>
              <a:t>)  +  2NaCl(</a:t>
            </a:r>
            <a:r>
              <a:rPr lang="en-US" sz="2000" i="1" dirty="0" err="1"/>
              <a:t>aq</a:t>
            </a:r>
            <a:r>
              <a:rPr lang="en-US" sz="2000" dirty="0"/>
              <a:t>)</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3012096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dirty="0" sz="2300"/>
              <a:t>Dæmi 4.10</a:t>
            </a:r>
          </a:p>
        </p:txBody>
      </p:sp>
      <p:sp>
        <p:nvSpPr>
          <p:cNvPr id="7" name="Figure Legend" hidden="1"/>
          <p:cNvSpPr>
            <a:spLocks noGrp="1"/>
          </p:cNvSpPr>
          <p:nvPr>
            <p:ph idx="13"/>
          </p:nvPr>
        </p:nvSpPr>
        <p:spPr/>
        <p:txBody>
          <a:bodyPr>
            <a:normAutofit/>
          </a:bodyPr>
          <a:lstStyle/>
          <a:p>
            <a:endParaRPr lang="en-US" sz="1600" dirty="0">
              <a:solidFill>
                <a:schemeClr val="tx1"/>
              </a:solidFill>
            </a:endParaRPr>
          </a:p>
        </p:txBody>
      </p:sp>
      <p:graphicFrame>
        <p:nvGraphicFramePr>
          <p:cNvPr id="3" name="Object 2"/>
          <p:cNvGraphicFramePr>
            <a:graphicFrameLocks noChangeAspect="1"/>
          </p:cNvGraphicFramePr>
          <p:nvPr>
            <p:extLst>
              <p:ext uri="{D42A27DB-BD31-4B8C-83A1-F6EECF244321}">
                <p14:modId xmlns:p14="http://schemas.microsoft.com/office/powerpoint/2010/main" val="2444148211"/>
              </p:ext>
            </p:extLst>
          </p:nvPr>
        </p:nvGraphicFramePr>
        <p:xfrm>
          <a:off x="556786" y="5142108"/>
          <a:ext cx="7958564" cy="687712"/>
        </p:xfrm>
        <a:graphic>
          <a:graphicData uri="http://schemas.openxmlformats.org/presentationml/2006/ole">
            <mc:AlternateContent xmlns:mc="http://schemas.openxmlformats.org/markup-compatibility/2006">
              <mc:Choice xmlns:v="urn:schemas-microsoft-com:vml" Requires="v">
                <p:oleObj spid="_x0000_s7215" name="Equation" r:id="rId3" imgW="5029200" imgH="431640" progId="Equation.DSMT4">
                  <p:embed/>
                </p:oleObj>
              </mc:Choice>
              <mc:Fallback>
                <p:oleObj name="Equation" r:id="rId3" imgW="5029200" imgH="431640" progId="Equation.DSMT4">
                  <p:embed/>
                  <p:pic>
                    <p:nvPicPr>
                      <p:cNvPr id="0" name="Object 1"/>
                      <p:cNvPicPr>
                        <a:picLocks noChangeAspect="1" noChangeArrowheads="1"/>
                      </p:cNvPicPr>
                      <p:nvPr/>
                    </p:nvPicPr>
                    <p:blipFill>
                      <a:blip r:embed="rId4"/>
                      <a:srcRect/>
                      <a:stretch>
                        <a:fillRect/>
                      </a:stretch>
                    </p:blipFill>
                    <p:spPr bwMode="auto">
                      <a:xfrm>
                        <a:off x="556786" y="5142108"/>
                        <a:ext cx="7958564" cy="687712"/>
                      </a:xfrm>
                      <a:prstGeom prst="rect">
                        <a:avLst/>
                      </a:prstGeom>
                      <a:noFill/>
                      <a:ln>
                        <a:noFill/>
                      </a:ln>
                    </p:spPr>
                  </p:pic>
                </p:oleObj>
              </mc:Fallback>
            </mc:AlternateContent>
          </a:graphicData>
        </a:graphic>
      </p:graphicFrame>
      <p:cxnSp>
        <p:nvCxnSpPr>
          <p:cNvPr id="6" name="Straight Connector 5"/>
          <p:cNvCxnSpPr/>
          <p:nvPr/>
        </p:nvCxnSpPr>
        <p:spPr>
          <a:xfrm flipH="1">
            <a:off x="1052945" y="5366327"/>
            <a:ext cx="868220" cy="18382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2406072" y="5177435"/>
            <a:ext cx="1242292" cy="18382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2687782" y="5550147"/>
            <a:ext cx="1112982" cy="18382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H="1">
            <a:off x="4331854" y="5177435"/>
            <a:ext cx="1099128" cy="18382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4193309" y="5558929"/>
            <a:ext cx="1309255" cy="17503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5892799" y="5558929"/>
            <a:ext cx="1117601" cy="14732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pic>
        <p:nvPicPr>
          <p:cNvPr id="7197" name="Picture 29" descr="This figure shows four rectangles. The first is shaded yellow and is labeled, “Mass of M g ( O H ) subscript 2.” This rectangle is followed by an arrow pointing right to a second rectangle which is shaded pink and is labeled, “Moles of M g ( O H ) subscript 2.” The arrow is labeled &quot;molar mass.&quot; This rectangle is followed by an arrow pointing downward to a third rectangle which is shaded pink and is labeled, “Moles of N a O H.” The arrow is labeled &quot;Stoichiometric factor.&quot; This rectangle is followed by an arrow pointing left to a fourth rectangle which is shaded yellow and is labeled, “Mass of N a O H.” The arrow is labeled &quot;molar mass.&quot;"/>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967220" y="1485900"/>
            <a:ext cx="7013496" cy="3114675"/>
          </a:xfrm>
          <a:prstGeom prst="rect">
            <a:avLst/>
          </a:prstGeom>
          <a:noFill/>
          <a:extLst>
            <a:ext uri="{909E8E84-426E-40DD-AFC4-6F175D3DCCD1}">
              <a14:hiddenFill xmlns:a14="http://schemas.microsoft.com/office/drawing/2010/main">
                <a:solidFill>
                  <a:srgbClr val="FFFFFF"/>
                </a:solidFill>
              </a14:hiddenFill>
            </a:ext>
          </a:extLst>
        </p:spPr>
      </p:pic>
      <p:sp>
        <p:nvSpPr>
          <p:cNvPr id="719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19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20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423030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dirty="0" sz="2300"/>
              <a:t>Dæmi 4.11</a:t>
            </a:r>
          </a:p>
        </p:txBody>
      </p:sp>
      <p:sp>
        <p:nvSpPr>
          <p:cNvPr id="7" name="Figure Legend" hidden="1"/>
          <p:cNvSpPr>
            <a:spLocks noGrp="1"/>
          </p:cNvSpPr>
          <p:nvPr>
            <p:ph idx="13"/>
          </p:nvPr>
        </p:nvSpPr>
        <p:spPr/>
        <p:txBody>
          <a:bodyPr>
            <a:normAutofit/>
          </a:bodyPr>
          <a:lstStyle/>
          <a:p>
            <a:endParaRPr lang="en-US" sz="1600" dirty="0"/>
          </a:p>
        </p:txBody>
      </p:sp>
      <p:pic>
        <p:nvPicPr>
          <p:cNvPr id="20482" name="Picture 2" descr="This figure shows four rectangles. The first is shaded yellow and is labeled, “Mass of C subscript 8 H subscript 18.” This rectangle is followed by an arrow pointing right to a second rectangle which is shaded pink and is labeled, “Moles of C subscript 8 H subscript 18.” The arrow is labeled &quot;molar mass.&quot; This rectangle is followed by an arrow pointing downward to a third rectangle which is shaded pink and is labeled, “Moles of O subscript 2.” The arrow is labeled &quot;Stoichiometric factor.&quot; This rectangle is followed by an arrow pointing left to a fourth rectangle which is shaded yellow and is labeled, “Mass of O subscript 2.” The arrow is labeled &quot;molar mass.&quot;"/>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924195" y="1562100"/>
            <a:ext cx="7171432" cy="3184814"/>
          </a:xfrm>
          <a:prstGeom prst="rect">
            <a:avLst/>
          </a:prstGeom>
          <a:noFill/>
          <a:extLst>
            <a:ext uri="{909E8E84-426E-40DD-AFC4-6F175D3DCCD1}">
              <a14:hiddenFill xmlns:a14="http://schemas.microsoft.com/office/drawing/2010/main">
                <a:solidFill>
                  <a:srgbClr val="FFFFFF"/>
                </a:solidFill>
              </a14:hiddenFill>
            </a:ext>
          </a:extLst>
        </p:spPr>
      </p:pic>
      <p:sp>
        <p:nvSpPr>
          <p:cNvPr id="20483"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484"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0485"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94251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Efnahvarfafræði </a:t>
            </a:r>
          </a:p>
        </p:txBody>
      </p:sp>
      <p:sp>
        <p:nvSpPr>
          <p:cNvPr id="3" name="Content Placeholder 2"/>
          <p:cNvSpPr>
            <a:spLocks noGrp="1"/>
          </p:cNvSpPr>
          <p:nvPr>
            <p:ph idx="1"/>
          </p:nvPr>
        </p:nvSpPr>
        <p:spPr>
          <a:xfrm>
            <a:off x="628650" y="955965"/>
            <a:ext cx="7886700" cy="4641271"/>
          </a:xfrm>
        </p:spPr>
        <p:txBody>
          <a:bodyPr/>
          <a:lstStyle/>
          <a:p>
            <a:r>
              <a:rPr lang="en-US" dirty="0"/>
              <a:t>Dæmi 4.8 og 4.10 sýna aðeins nokkur tilvik útreikninga í efnahvarfafræði. </a:t>
            </a:r>
          </a:p>
          <a:p>
            <a:endParaRPr lang="en-US" dirty="0"/>
          </a:p>
          <a:p>
            <a:r>
              <a:rPr lang="en-US" dirty="0"/>
              <a:t>Margar útfærslur eru mögulegar á upphafs- og lokaskrefum útreikninganna, eftir því hvaða tilteknu stærðir eru gefnar og hverra er leitað (rúmmál, styrkur lausna og svo framvegis).</a:t>
            </a:r>
          </a:p>
          <a:p>
            <a:endParaRPr lang="en-US" dirty="0"/>
          </a:p>
          <a:p>
            <a:r>
              <a:rPr lang="en-US" dirty="0"/>
              <a:t>Allir þessir útreikningar eiga sameiginlegan grundvallarþátt: </a:t>
            </a:r>
            <a:r>
              <a:rPr lang="en-US" i="1" dirty="0"/>
              <a:t>notkun efnahvarfafræðilegra stuðla sem leiddir eru út frá stilltum efnajöfnum.</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358232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4.11</a:t>
            </a:r>
          </a:p>
        </p:txBody>
      </p:sp>
      <p:pic>
        <p:nvPicPr>
          <p:cNvPr id="2" name="Figure" descr="This flowchart shows 10 rectangles connected by double headed arrows. To the upper left, a rectangle is shaded lavender and is labeled, “Volume of pure substance A.” This rectangle is followed by a horizontal double headed arrow labeled, “Density.” It connects to a second rectangle which is shaded yellow and is labeled, “Mass of A.” This rectangle is followed by a double headed arrow which is labeled, “Molar Mass,” that connects to a third rectangle which is shaded pink and is labeled, “Moles of A.” To the left of this rectangle is a horizontal double headed arrow labeled, “Molarity,” which connects to a lavender rectangle which is labeled, “Volume of solution A.” The pink, “Moles of A,” rectangle is also connected with a double headed arrow below and to the left. This arrow is labeled “Avogadro’s number.” It connects to a green shaded rectangle that is labeled, “Number of particles of A.” To the right of the pink “Moles of A,” rectangle is a horizontal double headed arrow which is labeled, “Stoichiometric factor.” It connects to a second pink rectangle which is labeled, “Moles of B.” A double headed arrow which is labeled, “Molar mass,” extends from the top of this rectangle above and to the right to a yellow shaded rectangle labeled, “Mass of B.” A horizontal double headed arrow which is labeled, “Density” links to a lavender rectangle labeled, “Volume of substance B,” to the right. A horizontal double headed arrow labeled, “Molarity,” extends right to the of the pink “Moles of B” rectangle. This arrow connects to a lavender rectangle that is labeled, “Volume of substance B.” Another double headed arrow extends below and to the right of the pink “Moles of B” rectangle. This arrow is labeled “Avogadro’s number,” and it extends to a green rectangle which is labeled, “Number of particles of B.”"/>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714500" y="1105694"/>
            <a:ext cx="5715000" cy="3495675"/>
          </a:xfrm>
        </p:spPr>
      </p:pic>
      <p:sp>
        <p:nvSpPr>
          <p:cNvPr id="7" name="Figure Legend"/>
          <p:cNvSpPr>
            <a:spLocks noGrp="1"/>
          </p:cNvSpPr>
          <p:nvPr>
            <p:ph idx="13"/>
          </p:nvPr>
        </p:nvSpPr>
        <p:spPr/>
        <p:txBody>
          <a:bodyPr>
            <a:normAutofit/>
          </a:bodyPr>
          <a:lstStyle/>
          <a:p>
            <a:r>
              <a:rPr lang="en-US" sz="1600" dirty="0"/>
              <a:t>Flæðiritið sýnir hin ýmsu reikniskref sem koma við sögu í flestum útreikningum í efnahvarfafræði.</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766764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4.12</a:t>
            </a:r>
          </a:p>
        </p:txBody>
      </p:sp>
      <p:pic>
        <p:nvPicPr>
          <p:cNvPr id="2" name="Figure" descr="This photograph shows the inside of an automobile from the driver’s side area. The image shows inflated airbags positioned just in front of the driver’s and passenger’s seats and along the length of the passenger side over the windows. A large, round airbag covers the steering wheel."/>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233612" y="1096169"/>
            <a:ext cx="4676775" cy="3514725"/>
          </a:xfrm>
        </p:spPr>
      </p:pic>
      <p:sp>
        <p:nvSpPr>
          <p:cNvPr id="7" name="Figure Legend"/>
          <p:cNvSpPr>
            <a:spLocks noGrp="1"/>
          </p:cNvSpPr>
          <p:nvPr>
            <p:ph idx="13"/>
          </p:nvPr>
        </p:nvSpPr>
        <p:spPr/>
        <p:txBody>
          <a:bodyPr>
            <a:normAutofit/>
          </a:bodyPr>
          <a:lstStyle/>
          <a:p>
            <a:r>
              <a:rPr lang="en-US" sz="1600" dirty="0"/>
              <a:t>Loftpúðar blása út við árekstur til að draga úr alvarlegum meiðslum farþega. (mynd: Jon </a:t>
            </a:r>
            <a:r>
              <a:rPr lang="en-US" sz="1600" dirty="0" err="1"/>
              <a:t>Seidman</a:t>
            </a:r>
            <a:r>
              <a:rPr lang="en-US" sz="1600" dirty="0"/>
              <a:t>)</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8603553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Námsmarkmið</a:t>
            </a:r>
          </a:p>
        </p:txBody>
      </p:sp>
      <p:sp>
        <p:nvSpPr>
          <p:cNvPr id="3" name="Content Placeholder 2"/>
          <p:cNvSpPr>
            <a:spLocks noGrp="1"/>
          </p:cNvSpPr>
          <p:nvPr>
            <p:ph idx="1"/>
          </p:nvPr>
        </p:nvSpPr>
        <p:spPr/>
        <p:txBody>
          <a:bodyPr/>
          <a:lstStyle/>
          <a:p>
            <a:r>
              <a:rPr lang="en-US" dirty="0"/>
              <a:t>4.4 Hvarfheimtur</a:t>
            </a:r>
          </a:p>
          <a:p>
            <a:pPr lvl="1"/>
            <a:r>
              <a:rPr lang="en-US" dirty="0"/>
              <a:t>Útskýra hugtökin fræðileg heimta og takmarkandi hvarfefni.</a:t>
            </a:r>
          </a:p>
          <a:p>
            <a:pPr lvl="1"/>
            <a:r>
              <a:rPr lang="en-US" dirty="0"/>
              <a:t>Leiða út fræðilega heimtu hvarfs við tilteknar aðstæður.</a:t>
            </a:r>
          </a:p>
          <a:p>
            <a:pPr lvl="1"/>
            <a:r>
              <a:rPr lang="en-US" dirty="0"/>
              <a:t>Reikna prósentuheimtu hvarfs.</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6547824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Hvarfheimtur</a:t>
            </a:r>
          </a:p>
        </p:txBody>
      </p:sp>
      <p:sp>
        <p:nvSpPr>
          <p:cNvPr id="3" name="Content Placeholder 2"/>
          <p:cNvSpPr>
            <a:spLocks noGrp="1"/>
          </p:cNvSpPr>
          <p:nvPr>
            <p:ph idx="1"/>
          </p:nvPr>
        </p:nvSpPr>
        <p:spPr>
          <a:xfrm>
            <a:off x="628650" y="955965"/>
            <a:ext cx="7886700" cy="5140035"/>
          </a:xfrm>
        </p:spPr>
        <p:txBody>
          <a:bodyPr/>
          <a:lstStyle/>
          <a:p>
            <a:r>
              <a:rPr lang="en-US" dirty="0"/>
              <a:t>Hlutfallsleg magn hvarfefna og myndefna sem koma fram í stilltri efnajöfnu eru oft kölluð </a:t>
            </a:r>
            <a:r>
              <a:rPr lang="en-US" b="1" dirty="0"/>
              <a:t>efnahvarfafræðileg magn</a:t>
            </a:r>
            <a:r>
              <a:rPr lang="en-US" dirty="0"/>
              <a:t>. </a:t>
            </a:r>
          </a:p>
          <a:p>
            <a:endParaRPr lang="en-US" dirty="0"/>
          </a:p>
          <a:p>
            <a:r>
              <a:rPr lang="en-US" dirty="0"/>
              <a:t>Öll verkefnin í fyrri hlutanum fjölluðu um efnahvarfafræðileg magn hvarfefna. </a:t>
            </a:r>
          </a:p>
          <a:p>
            <a:endParaRPr lang="en-US" dirty="0"/>
          </a:p>
          <a:p>
            <a:r>
              <a:rPr lang="en-US" dirty="0"/>
              <a:t>Í raunhæfari aðstæðum eru hvarfefni ekki til staðar í efnahvarfafræðilegum hlutföllum.</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5988618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Takmarkandi hvarfefni</a:t>
            </a:r>
          </a:p>
        </p:txBody>
      </p:sp>
      <p:sp>
        <p:nvSpPr>
          <p:cNvPr id="3" name="Content Placeholder 2"/>
          <p:cNvSpPr>
            <a:spLocks noGrp="1"/>
          </p:cNvSpPr>
          <p:nvPr>
            <p:ph idx="1"/>
          </p:nvPr>
        </p:nvSpPr>
        <p:spPr>
          <a:xfrm>
            <a:off x="628650" y="955965"/>
            <a:ext cx="7886700" cy="4936835"/>
          </a:xfrm>
        </p:spPr>
        <p:txBody>
          <a:bodyPr/>
          <a:lstStyle/>
          <a:p>
            <a:r>
              <a:rPr lang="en-US" dirty="0"/>
              <a:t>Hugsum okkur að útbúa grillaðar ostasamlokur. </a:t>
            </a:r>
          </a:p>
          <a:p>
            <a:pPr>
              <a:buClrTx/>
            </a:pPr>
            <a:endParaRPr lang="en-US" b="1" i="1" dirty="0">
              <a:solidFill>
                <a:srgbClr val="000090"/>
              </a:solidFill>
            </a:endParaRPr>
          </a:p>
          <a:p>
            <a:pPr marL="0" indent="0" algn="ctr">
              <a:buClrTx/>
              <a:buNone/>
            </a:pPr>
            <a:r>
              <a:rPr lang="en-US" dirty="0"/>
              <a:t>1 ostsneið + 2 brauðsneiðar  ⟶  1 samloka</a:t>
            </a:r>
            <a:endParaRPr lang="en-US" b="1" i="1" dirty="0">
              <a:solidFill>
                <a:srgbClr val="000090"/>
              </a:solidFill>
            </a:endParaRPr>
          </a:p>
          <a:p>
            <a:pPr>
              <a:buClrTx/>
            </a:pPr>
            <a:endParaRPr lang="en-US" dirty="0"/>
          </a:p>
          <a:p>
            <a:r>
              <a:rPr lang="en-US" dirty="0"/>
              <a:t> Ef 28 brauðsneiðar og 11 ostsneiðar eru til staðar má útbúa 11 samlokur samkvæmt uppskriftinni.</a:t>
            </a:r>
          </a:p>
          <a:p>
            <a:endParaRPr lang="en-US" dirty="0"/>
          </a:p>
          <a:p>
            <a:r>
              <a:rPr lang="en-US" dirty="0"/>
              <a:t> Allur osturinn yrði notaður og sex brauðsneiðar yrðu afgangs.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0041289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Takmarkandi hvarfefni </a:t>
            </a:r>
          </a:p>
        </p:txBody>
      </p:sp>
      <p:sp>
        <p:nvSpPr>
          <p:cNvPr id="3" name="Content Placeholder 2"/>
          <p:cNvSpPr>
            <a:spLocks noGrp="1"/>
          </p:cNvSpPr>
          <p:nvPr>
            <p:ph idx="1"/>
          </p:nvPr>
        </p:nvSpPr>
        <p:spPr>
          <a:xfrm>
            <a:off x="628650" y="955965"/>
            <a:ext cx="7886700" cy="4946071"/>
          </a:xfrm>
        </p:spPr>
        <p:txBody>
          <a:bodyPr>
            <a:normAutofit/>
          </a:bodyPr>
          <a:lstStyle/>
          <a:p>
            <a:r>
              <a:rPr lang="en-US" dirty="0"/>
              <a:t>Fjöldi samlokanna sem hægt er að útbúa takmarkast af fjölda ostsneiðanna.</a:t>
            </a:r>
          </a:p>
          <a:p>
            <a:endParaRPr lang="en-US" dirty="0"/>
          </a:p>
          <a:p>
            <a:r>
              <a:rPr lang="en-US" dirty="0"/>
              <a:t> Osturinn er </a:t>
            </a:r>
            <a:r>
              <a:rPr lang="en-US" b="1" dirty="0"/>
              <a:t>takmarkandi hvarfefnið</a:t>
            </a:r>
            <a:r>
              <a:rPr lang="en-US" dirty="0"/>
              <a:t>. </a:t>
            </a:r>
          </a:p>
          <a:p>
            <a:endParaRPr lang="en-US" dirty="0"/>
          </a:p>
          <a:p>
            <a:r>
              <a:rPr lang="en-US" dirty="0"/>
              <a:t> Takmarkandi hvarfefnið eyðist alltaf að fullu og takmarkar þannig magn myndefnis sem getur myndast.</a:t>
            </a:r>
          </a:p>
          <a:p>
            <a:endParaRPr lang="en-US" dirty="0"/>
          </a:p>
          <a:p>
            <a:r>
              <a:rPr lang="en-US" dirty="0"/>
              <a:t> Brauðsneiðarnar eru til staðar í umframmagni.</a:t>
            </a:r>
          </a:p>
          <a:p>
            <a:endParaRPr lang="en-US" dirty="0"/>
          </a:p>
          <a:p>
            <a:r>
              <a:rPr lang="en-US" dirty="0"/>
              <a:t> Brauðið er </a:t>
            </a:r>
            <a:r>
              <a:rPr lang="en-US" b="1" dirty="0"/>
              <a:t>umframhvarfefnið</a:t>
            </a:r>
            <a:r>
              <a:rPr lang="en-US" dirty="0"/>
              <a:t>.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5118414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4.13</a:t>
            </a:r>
          </a:p>
        </p:txBody>
      </p:sp>
      <p:pic>
        <p:nvPicPr>
          <p:cNvPr id="2" name="Figure" descr="This figure has three rows showing the ingredients needed to make a sandwich. The first row reads, “1 sandwich = 2 slices of bread + 1 slice of cheese.” Two slices of bread and one slice of cheese are shown. The second row reads, “Provided with: 28 slices of bread + 11 slices of cheese.” There are 28 slices of bread and 11 slices of cheese shown. The third row reads, “We can make: 11 sandwiches + 6 slices of bread left over.” 11 sandwiches are shown with six extra slices of bread."/>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409700" y="1105694"/>
            <a:ext cx="6324600" cy="3495675"/>
          </a:xfrm>
        </p:spPr>
      </p:pic>
      <p:sp>
        <p:nvSpPr>
          <p:cNvPr id="7" name="Figure Legend"/>
          <p:cNvSpPr>
            <a:spLocks noGrp="1"/>
          </p:cNvSpPr>
          <p:nvPr>
            <p:ph idx="13"/>
          </p:nvPr>
        </p:nvSpPr>
        <p:spPr/>
        <p:txBody>
          <a:bodyPr>
            <a:normAutofit/>
          </a:bodyPr>
          <a:lstStyle/>
          <a:p>
            <a:r>
              <a:rPr lang="en-US" sz="1600" dirty="0"/>
              <a:t>Samlokugerð getur skýrt hugtökin takmarkandi hvarfefni og umframhvarfefni.</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665032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Takmarkandi hvarfefni</a:t>
            </a:r>
          </a:p>
        </p:txBody>
      </p:sp>
      <p:sp>
        <p:nvSpPr>
          <p:cNvPr id="3" name="Content Placeholder 2"/>
          <p:cNvSpPr>
            <a:spLocks noGrp="1"/>
          </p:cNvSpPr>
          <p:nvPr>
            <p:ph idx="1"/>
          </p:nvPr>
        </p:nvSpPr>
        <p:spPr>
          <a:xfrm>
            <a:off x="628650" y="955965"/>
            <a:ext cx="7886700" cy="4702451"/>
          </a:xfrm>
        </p:spPr>
        <p:txBody>
          <a:bodyPr>
            <a:normAutofit/>
          </a:bodyPr>
          <a:lstStyle/>
          <a:p>
            <a:r>
              <a:rPr lang="en-US" dirty="0"/>
              <a:t>Lítum nú á efnaferli. </a:t>
            </a:r>
          </a:p>
          <a:p>
            <a:endParaRPr lang="en-US" dirty="0"/>
          </a:p>
          <a:p>
            <a:pPr marL="0" indent="0" algn="ctr">
              <a:buClrTx/>
              <a:buNone/>
            </a:pPr>
            <a:r>
              <a:rPr lang="en-US" dirty="0"/>
              <a:t>H</a:t>
            </a:r>
            <a:r>
              <a:rPr lang="en-US" baseline="-25000" dirty="0"/>
              <a:t>2</a:t>
            </a:r>
            <a:r>
              <a:rPr lang="en-US" dirty="0"/>
              <a:t>(</a:t>
            </a:r>
            <a:r>
              <a:rPr lang="en-US" i="1" dirty="0"/>
              <a:t>g</a:t>
            </a:r>
            <a:r>
              <a:rPr lang="en-US" dirty="0"/>
              <a:t>)  + Cl</a:t>
            </a:r>
            <a:r>
              <a:rPr lang="en-US" baseline="-25000" dirty="0"/>
              <a:t>2</a:t>
            </a:r>
            <a:r>
              <a:rPr lang="en-US" dirty="0"/>
              <a:t>(</a:t>
            </a:r>
            <a:r>
              <a:rPr lang="en-US" i="1" dirty="0"/>
              <a:t>g</a:t>
            </a:r>
            <a:r>
              <a:rPr lang="en-US" dirty="0"/>
              <a:t>) ⟶  2HCl(</a:t>
            </a:r>
            <a:r>
              <a:rPr lang="en-US" i="1" dirty="0"/>
              <a:t>g</a:t>
            </a:r>
            <a:r>
              <a:rPr lang="en-US" dirty="0"/>
              <a:t>)</a:t>
            </a:r>
            <a:endParaRPr lang="en-US" b="1" i="1" dirty="0">
              <a:solidFill>
                <a:srgbClr val="000090"/>
              </a:solidFill>
            </a:endParaRPr>
          </a:p>
          <a:p>
            <a:endParaRPr lang="en-US" dirty="0"/>
          </a:p>
          <a:p>
            <a:r>
              <a:rPr lang="en-US" dirty="0"/>
              <a:t>Hugsum okkur að blanda saman 3 mólum af H</a:t>
            </a:r>
            <a:r>
              <a:rPr lang="en-US" baseline="-25000" dirty="0"/>
              <a:t>2</a:t>
            </a:r>
            <a:r>
              <a:rPr lang="en-US" dirty="0"/>
              <a:t> og 2 mólum af Cl</a:t>
            </a:r>
            <a:r>
              <a:rPr lang="en-US" baseline="-25000" dirty="0"/>
              <a:t>2</a:t>
            </a:r>
            <a:r>
              <a:rPr lang="en-US" dirty="0"/>
              <a:t>.</a:t>
            </a:r>
          </a:p>
          <a:p>
            <a:endParaRPr lang="en-US" dirty="0"/>
          </a:p>
          <a:p>
            <a:r>
              <a:rPr lang="en-US" dirty="0"/>
              <a:t>Ein aðferð til að ákvarða takmarkandi hvarfefnið felst í að bera saman magn myndefnis sem vænta má ef hvert hvarfefni hvarfast að fullu. </a:t>
            </a:r>
          </a:p>
          <a:p>
            <a:endParaRPr lang="en-US" dirty="0"/>
          </a:p>
          <a:p>
            <a:r>
              <a:rPr lang="en-US" dirty="0"/>
              <a:t>Hvarfefnið sem gefur minna magn af myndefni er takmarkandi hvarfefnið.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24241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Takmarkandi hvarfefni</a:t>
            </a:r>
          </a:p>
        </p:txBody>
      </p:sp>
      <p:sp>
        <p:nvSpPr>
          <p:cNvPr id="3" name="Content Placeholder 2"/>
          <p:cNvSpPr>
            <a:spLocks noGrp="1"/>
          </p:cNvSpPr>
          <p:nvPr>
            <p:ph idx="1"/>
          </p:nvPr>
        </p:nvSpPr>
        <p:spPr>
          <a:xfrm>
            <a:off x="628650" y="955965"/>
            <a:ext cx="7886700" cy="5093853"/>
          </a:xfrm>
        </p:spPr>
        <p:txBody>
          <a:bodyPr>
            <a:normAutofit/>
          </a:body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a:t>
            </a:r>
            <a:r>
              <a:rPr lang="en-US" baseline="-25000" dirty="0"/>
              <a:t>2</a:t>
            </a:r>
            <a:r>
              <a:rPr lang="en-US" dirty="0"/>
              <a:t> mun eyðast þegar 4 mól af </a:t>
            </a:r>
            <a:r>
              <a:rPr lang="en-US" dirty="0" err="1"/>
              <a:t>HCl</a:t>
            </a:r>
            <a:r>
              <a:rPr lang="en-US" dirty="0"/>
              <a:t> hafa myndast.</a:t>
            </a:r>
          </a:p>
          <a:p>
            <a:endParaRPr lang="en-US" dirty="0"/>
          </a:p>
          <a:p>
            <a:r>
              <a:rPr lang="en-US" dirty="0"/>
              <a:t>Óhvarfað H</a:t>
            </a:r>
            <a:r>
              <a:rPr lang="en-US" baseline="-25000" dirty="0"/>
              <a:t>2</a:t>
            </a:r>
            <a:r>
              <a:rPr lang="en-US" dirty="0"/>
              <a:t> verður eftir þegar hvarfinu er lokið.</a:t>
            </a:r>
          </a:p>
          <a:p>
            <a:endParaRPr lang="en-US" dirty="0"/>
          </a:p>
          <a:p>
            <a:r>
              <a:rPr lang="en-US" dirty="0"/>
              <a:t>Cl</a:t>
            </a:r>
            <a:r>
              <a:rPr lang="en-US" baseline="-25000" dirty="0"/>
              <a:t>2</a:t>
            </a:r>
            <a:r>
              <a:rPr lang="en-US" dirty="0"/>
              <a:t> er </a:t>
            </a:r>
            <a:r>
              <a:rPr lang="en-US" b="1" dirty="0"/>
              <a:t>takmarkandi hvarfefnið </a:t>
            </a:r>
            <a:r>
              <a:rPr lang="en-US" dirty="0"/>
              <a:t>og H</a:t>
            </a:r>
            <a:r>
              <a:rPr lang="en-US" baseline="-25000" dirty="0"/>
              <a:t>2</a:t>
            </a:r>
            <a:r>
              <a:rPr lang="en-US" dirty="0"/>
              <a:t> er umfram hvarfefnið. </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4151548730"/>
              </p:ext>
            </p:extLst>
          </p:nvPr>
        </p:nvGraphicFramePr>
        <p:xfrm>
          <a:off x="2376201" y="1287629"/>
          <a:ext cx="3880116" cy="745835"/>
        </p:xfrm>
        <a:graphic>
          <a:graphicData uri="http://schemas.openxmlformats.org/presentationml/2006/ole">
            <mc:AlternateContent xmlns:mc="http://schemas.openxmlformats.org/markup-compatibility/2006">
              <mc:Choice xmlns:v="urn:schemas-microsoft-com:vml" Requires="v">
                <p:oleObj spid="_x0000_s8262" name="Equation" r:id="rId3" imgW="2260440" imgH="431640" progId="Equation.DSMT4">
                  <p:embed/>
                </p:oleObj>
              </mc:Choice>
              <mc:Fallback>
                <p:oleObj name="Equation" r:id="rId3" imgW="2260440" imgH="431640" progId="Equation.DSMT4">
                  <p:embed/>
                  <p:pic>
                    <p:nvPicPr>
                      <p:cNvPr id="0" name="Object 2"/>
                      <p:cNvPicPr>
                        <a:picLocks noChangeAspect="1" noChangeArrowheads="1"/>
                      </p:cNvPicPr>
                      <p:nvPr/>
                    </p:nvPicPr>
                    <p:blipFill>
                      <a:blip r:embed="rId4"/>
                      <a:srcRect/>
                      <a:stretch>
                        <a:fillRect/>
                      </a:stretch>
                    </p:blipFill>
                    <p:spPr bwMode="auto">
                      <a:xfrm>
                        <a:off x="2376201" y="1287629"/>
                        <a:ext cx="3880116" cy="745835"/>
                      </a:xfrm>
                      <a:prstGeom prst="rect">
                        <a:avLst/>
                      </a:prstGeom>
                      <a:noFill/>
                      <a:ln>
                        <a:no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117791735"/>
              </p:ext>
            </p:extLst>
          </p:nvPr>
        </p:nvGraphicFramePr>
        <p:xfrm>
          <a:off x="2173549" y="2545722"/>
          <a:ext cx="4143573" cy="769649"/>
        </p:xfrm>
        <a:graphic>
          <a:graphicData uri="http://schemas.openxmlformats.org/presentationml/2006/ole">
            <mc:AlternateContent xmlns:mc="http://schemas.openxmlformats.org/markup-compatibility/2006">
              <mc:Choice xmlns:v="urn:schemas-microsoft-com:vml" Requires="v">
                <p:oleObj spid="_x0000_s8263" name="Equation" r:id="rId5" imgW="2311200" imgH="431640" progId="Equation.DSMT4">
                  <p:embed/>
                </p:oleObj>
              </mc:Choice>
              <mc:Fallback>
                <p:oleObj name="Equation" r:id="rId5" imgW="2311200" imgH="431640" progId="Equation.DSMT4">
                  <p:embed/>
                  <p:pic>
                    <p:nvPicPr>
                      <p:cNvPr id="0" name="Object 3"/>
                      <p:cNvPicPr>
                        <a:picLocks noChangeAspect="1" noChangeArrowheads="1"/>
                      </p:cNvPicPr>
                      <p:nvPr/>
                    </p:nvPicPr>
                    <p:blipFill>
                      <a:blip r:embed="rId6"/>
                      <a:srcRect/>
                      <a:stretch>
                        <a:fillRect/>
                      </a:stretch>
                    </p:blipFill>
                    <p:spPr bwMode="auto">
                      <a:xfrm>
                        <a:off x="2173549" y="2545722"/>
                        <a:ext cx="4143573" cy="769649"/>
                      </a:xfrm>
                      <a:prstGeom prst="rect">
                        <a:avLst/>
                      </a:prstGeom>
                      <a:noFill/>
                      <a:ln>
                        <a:noFill/>
                      </a:ln>
                    </p:spPr>
                  </p:pic>
                </p:oleObj>
              </mc:Fallback>
            </mc:AlternateContent>
          </a:graphicData>
        </a:graphic>
      </p:graphicFrame>
      <p:cxnSp>
        <p:nvCxnSpPr>
          <p:cNvPr id="7" name="Straight Connector 6"/>
          <p:cNvCxnSpPr/>
          <p:nvPr/>
        </p:nvCxnSpPr>
        <p:spPr>
          <a:xfrm flipH="1">
            <a:off x="2523984" y="1549710"/>
            <a:ext cx="810343" cy="19920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3840165" y="1760149"/>
            <a:ext cx="810343" cy="19920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2376201" y="2830945"/>
            <a:ext cx="810343" cy="19920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3840165" y="3030149"/>
            <a:ext cx="810344" cy="19920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3"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5"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8449061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4.14</a:t>
            </a:r>
          </a:p>
        </p:txBody>
      </p:sp>
      <p:pic>
        <p:nvPicPr>
          <p:cNvPr id="2" name="Figure" descr="The figure shows a space-filling molecular models reacting. There is a reaction arrow pointing to the right in the middle. To the left of the reaction arrow there are three molecules each consisting of two green spheres bonded together. There are also five molecules each consisting of two smaller, white spheres bonded together. Above these molecules is the label, “Before reaction,” and below these molecules is the label, “6 H subscript 2 and 4 C l subscript 2.” To the right of the reaction arrow, there are eight molecules each consisting of one green sphere bonded to a smaller white sphere. There are also two molecules each consisting of two white spheres bonded together. Above these molecules is the label, “After reaction,” and below these molecules is the label, “8 H C l and 2 H subscript 2.”"/>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709612" y="1100931"/>
            <a:ext cx="7724775" cy="3505200"/>
          </a:xfrm>
        </p:spPr>
      </p:pic>
      <p:sp>
        <p:nvSpPr>
          <p:cNvPr id="7" name="Figure Legend"/>
          <p:cNvSpPr>
            <a:spLocks noGrp="1"/>
          </p:cNvSpPr>
          <p:nvPr>
            <p:ph idx="13"/>
          </p:nvPr>
        </p:nvSpPr>
        <p:spPr/>
        <p:txBody>
          <a:bodyPr wrap="square">
            <a:normAutofit/>
          </a:bodyPr>
          <a:lstStyle/>
          <a:p>
            <a:pPr>
              <a:spcBef>
                <a:spcPts val="0"/>
              </a:spcBef>
              <a:spcAft>
                <a:spcPts val="0"/>
              </a:spcAft>
            </a:pPr>
            <a:r>
              <a:rPr lang="en-US" sz="1500" dirty="0"/>
              <a:t>Þegar H</a:t>
            </a:r>
            <a:r>
              <a:rPr lang="en-US" sz="1500" baseline="-25000" dirty="0"/>
              <a:t>2</a:t>
            </a:r>
            <a:r>
              <a:rPr lang="en-US" sz="1500" dirty="0"/>
              <a:t> og Cl</a:t>
            </a:r>
            <a:r>
              <a:rPr lang="en-US" sz="1500" baseline="-25000" dirty="0"/>
              <a:t>2</a:t>
            </a:r>
            <a:r>
              <a:rPr lang="en-US" sz="1500" dirty="0"/>
              <a:t> er blandað saman í óhlutfallslegu magni miðað við efnajafnaðarhlutföll takmarkar annað hvarfefnið magn </a:t>
            </a:r>
            <a:r>
              <a:rPr lang="en-US" sz="1500" dirty="0" err="1"/>
              <a:t>HCl</a:t>
            </a:r>
            <a:r>
              <a:rPr lang="en-US" sz="1500" dirty="0"/>
              <a:t> sem getur myndast. Þessi skýringarmynd sýnir hvarf þar sem vetni er í umframmagni og klór er takmarkandi hvarfefnið.</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0576671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Fræðileg og raunveruleg heimta</a:t>
            </a:r>
          </a:p>
        </p:txBody>
      </p:sp>
      <p:sp>
        <p:nvSpPr>
          <p:cNvPr id="3" name="Content Placeholder 2"/>
          <p:cNvSpPr>
            <a:spLocks noGrp="1"/>
          </p:cNvSpPr>
          <p:nvPr>
            <p:ph idx="1"/>
          </p:nvPr>
        </p:nvSpPr>
        <p:spPr>
          <a:xfrm>
            <a:off x="628650" y="955965"/>
            <a:ext cx="7886700" cy="4613562"/>
          </a:xfrm>
        </p:spPr>
        <p:txBody>
          <a:bodyPr/>
          <a:lstStyle/>
          <a:p>
            <a:r>
              <a:rPr lang="en-US" dirty="0"/>
              <a:t>Magn myndefnis sem hvarf getur myndað, reiknað út frá efnajafnaðarhlutföllum viðeigandi stilltrar efnajöfnu, kallast </a:t>
            </a:r>
            <a:r>
              <a:rPr lang="en-US" b="1" dirty="0"/>
              <a:t>fræðileg heimta </a:t>
            </a:r>
            <a:r>
              <a:rPr lang="en-US" dirty="0"/>
              <a:t>hvarfsins. </a:t>
            </a:r>
          </a:p>
          <a:p>
            <a:endParaRPr lang="en-US" dirty="0"/>
          </a:p>
          <a:p>
            <a:r>
              <a:rPr lang="en-US" dirty="0"/>
              <a:t>Magn myndefnis sem fæst kallast </a:t>
            </a:r>
            <a:r>
              <a:rPr lang="en-US" b="1" dirty="0"/>
              <a:t>raunveruleg heimta </a:t>
            </a:r>
            <a:r>
              <a:rPr lang="en-US" dirty="0"/>
              <a:t>og hún er oft minni en fræðilega heimtan af ýmsum ástæðum.</a:t>
            </a:r>
          </a:p>
          <a:p>
            <a:pPr lvl="1"/>
            <a:r>
              <a:rPr lang="en-US" dirty="0"/>
              <a:t>Samkeppnishvörf sem hliðarhvörf</a:t>
            </a:r>
          </a:p>
          <a:p>
            <a:pPr lvl="1"/>
            <a:r>
              <a:rPr lang="en-US" dirty="0"/>
              <a:t>Ófullkomið hvarf</a:t>
            </a:r>
          </a:p>
          <a:p>
            <a:pPr lvl="1"/>
            <a:r>
              <a:rPr lang="en-US" dirty="0"/>
              <a:t>Erfið endurheimt myndefnis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2819077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Prósentuheimta</a:t>
            </a:r>
          </a:p>
        </p:txBody>
      </p:sp>
      <p:sp>
        <p:nvSpPr>
          <p:cNvPr id="3" name="Content Placeholder 2"/>
          <p:cNvSpPr>
            <a:spLocks noGrp="1"/>
          </p:cNvSpPr>
          <p:nvPr>
            <p:ph idx="1"/>
          </p:nvPr>
        </p:nvSpPr>
        <p:spPr>
          <a:xfrm>
            <a:off x="628650" y="955965"/>
            <a:ext cx="7886700" cy="4761344"/>
          </a:xfrm>
        </p:spPr>
        <p:txBody>
          <a:bodyPr/>
          <a:lstStyle/>
          <a:p>
            <a:r>
              <a:rPr lang="en-US" dirty="0"/>
              <a:t>Hversu vel fræðileg heimta hvarfs næst er yfirleitt sett fram sem prósentuheimta:</a:t>
            </a:r>
          </a:p>
          <a:p>
            <a:endParaRPr lang="en-US" dirty="0"/>
          </a:p>
          <a:p>
            <a:endParaRPr lang="en-US" dirty="0"/>
          </a:p>
          <a:p>
            <a:endParaRPr lang="en-US" dirty="0"/>
          </a:p>
          <a:p>
            <a:endParaRPr lang="en-US" dirty="0"/>
          </a:p>
          <a:p>
            <a:r>
              <a:rPr lang="en-US" dirty="0"/>
              <a:t>Þegar prósentuheimta er reiknuð verða báðar heimtur að vera gefnar upp í sömu einingum svo einingarnar styttist út. </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352320095"/>
              </p:ext>
            </p:extLst>
          </p:nvPr>
        </p:nvGraphicFramePr>
        <p:xfrm>
          <a:off x="1965375" y="1874981"/>
          <a:ext cx="4627400" cy="858982"/>
        </p:xfrm>
        <a:graphic>
          <a:graphicData uri="http://schemas.openxmlformats.org/presentationml/2006/ole">
            <mc:AlternateContent xmlns:mc="http://schemas.openxmlformats.org/markup-compatibility/2006">
              <mc:Choice xmlns:v="urn:schemas-microsoft-com:vml" Requires="v">
                <p:oleObj spid="_x0000_s9249" name="Equation" r:id="rId3" imgW="2323800" imgH="431640" progId="Equation.DSMT4">
                  <p:embed/>
                </p:oleObj>
              </mc:Choice>
              <mc:Fallback>
                <p:oleObj name="Equation" r:id="rId3" imgW="2323800" imgH="431640" progId="Equation.DSMT4">
                  <p:embed/>
                  <p:pic>
                    <p:nvPicPr>
                      <p:cNvPr id="0" name="Object 4"/>
                      <p:cNvPicPr>
                        <a:picLocks noChangeAspect="1" noChangeArrowheads="1"/>
                      </p:cNvPicPr>
                      <p:nvPr/>
                    </p:nvPicPr>
                    <p:blipFill>
                      <a:blip r:embed="rId4"/>
                      <a:srcRect/>
                      <a:stretch>
                        <a:fillRect/>
                      </a:stretch>
                    </p:blipFill>
                    <p:spPr bwMode="auto">
                      <a:xfrm>
                        <a:off x="1965375" y="1874981"/>
                        <a:ext cx="4627400" cy="858982"/>
                      </a:xfrm>
                      <a:prstGeom prst="rect">
                        <a:avLst/>
                      </a:prstGeom>
                      <a:noFill/>
                      <a:ln>
                        <a:noFill/>
                      </a:ln>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1796181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Dæmi 4.13</a:t>
            </a:r>
          </a:p>
        </p:txBody>
      </p:sp>
      <p:sp>
        <p:nvSpPr>
          <p:cNvPr id="3" name="Content Placeholder 2"/>
          <p:cNvSpPr>
            <a:spLocks noGrp="1"/>
          </p:cNvSpPr>
          <p:nvPr>
            <p:ph idx="1"/>
          </p:nvPr>
        </p:nvSpPr>
        <p:spPr>
          <a:xfrm>
            <a:off x="628650" y="955965"/>
            <a:ext cx="7886700" cy="4659744"/>
          </a:xfrm>
        </p:spPr>
        <p:txBody>
          <a:bodyPr/>
          <a:lstStyle/>
          <a:p>
            <a:r>
              <a:rPr lang="en-US" dirty="0"/>
              <a:t>Þegar 1.274 g af koparsúlfati hvarfast við umframmagn af sinkmálmi fást 0.392 g af koparmálmi samkvæmt jöfnunni:</a:t>
            </a:r>
          </a:p>
          <a:p>
            <a:endParaRPr lang="en-US" dirty="0"/>
          </a:p>
          <a:p>
            <a:pPr marL="0" indent="0" algn="ctr">
              <a:buNone/>
            </a:pPr>
            <a:r>
              <a:rPr lang="en-US" dirty="0"/>
              <a:t>CuSO</a:t>
            </a:r>
            <a:r>
              <a:rPr lang="en-US" baseline="-25000" dirty="0"/>
              <a:t>4</a:t>
            </a:r>
            <a:r>
              <a:rPr lang="en-US" dirty="0"/>
              <a:t>(</a:t>
            </a:r>
            <a:r>
              <a:rPr lang="en-US" i="1" dirty="0" err="1"/>
              <a:t>aq</a:t>
            </a:r>
            <a:r>
              <a:rPr lang="en-US" dirty="0"/>
              <a:t>)  +  Zn(</a:t>
            </a:r>
            <a:r>
              <a:rPr lang="en-US" i="1" dirty="0"/>
              <a:t>s</a:t>
            </a:r>
            <a:r>
              <a:rPr lang="en-US" dirty="0"/>
              <a:t>)  ⟶  Cu(</a:t>
            </a:r>
            <a:r>
              <a:rPr lang="en-US" i="1" dirty="0"/>
              <a:t>s</a:t>
            </a:r>
            <a:r>
              <a:rPr lang="en-US" dirty="0"/>
              <a:t>)  +  ZnSO</a:t>
            </a:r>
            <a:r>
              <a:rPr lang="en-US" baseline="-25000" dirty="0"/>
              <a:t>4</a:t>
            </a:r>
            <a:r>
              <a:rPr lang="en-US" dirty="0"/>
              <a:t>(</a:t>
            </a:r>
            <a:r>
              <a:rPr lang="en-US" i="1" dirty="0" err="1"/>
              <a:t>aq</a:t>
            </a:r>
            <a:r>
              <a:rPr lang="en-US" dirty="0"/>
              <a:t>) </a:t>
            </a:r>
          </a:p>
          <a:p>
            <a:endParaRPr lang="en-US" dirty="0"/>
          </a:p>
          <a:p>
            <a:r>
              <a:rPr lang="en-US" dirty="0"/>
              <a:t>Hver er prósentuheimtan?</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0943576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Dæmi 4.13</a:t>
            </a:r>
          </a:p>
        </p:txBody>
      </p:sp>
      <p:sp>
        <p:nvSpPr>
          <p:cNvPr id="3" name="Content Placeholder 2"/>
          <p:cNvSpPr>
            <a:spLocks noGrp="1"/>
          </p:cNvSpPr>
          <p:nvPr>
            <p:ph idx="1"/>
          </p:nvPr>
        </p:nvSpPr>
        <p:spPr/>
        <p:txBody>
          <a:bodyPr/>
          <a:lstStyle/>
          <a:p>
            <a:r>
              <a:rPr lang="en-US" dirty="0"/>
              <a:t>Ákvarðið fyrst fræðilegu heimtuna.</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468170555"/>
              </p:ext>
            </p:extLst>
          </p:nvPr>
        </p:nvGraphicFramePr>
        <p:xfrm>
          <a:off x="378692" y="2096431"/>
          <a:ext cx="8312727" cy="728565"/>
        </p:xfrm>
        <a:graphic>
          <a:graphicData uri="http://schemas.openxmlformats.org/presentationml/2006/ole">
            <mc:AlternateContent xmlns:mc="http://schemas.openxmlformats.org/markup-compatibility/2006">
              <mc:Choice xmlns:v="urn:schemas-microsoft-com:vml" Requires="v">
                <p:oleObj spid="_x0000_s10272" name="Equation" r:id="rId3" imgW="4927320" imgH="431640" progId="Equation.DSMT4">
                  <p:embed/>
                </p:oleObj>
              </mc:Choice>
              <mc:Fallback>
                <p:oleObj name="Equation" r:id="rId3" imgW="4927320" imgH="431640" progId="Equation.DSMT4">
                  <p:embed/>
                  <p:pic>
                    <p:nvPicPr>
                      <p:cNvPr id="0" name="Object 2"/>
                      <p:cNvPicPr>
                        <a:picLocks noChangeAspect="1" noChangeArrowheads="1"/>
                      </p:cNvPicPr>
                      <p:nvPr/>
                    </p:nvPicPr>
                    <p:blipFill>
                      <a:blip r:embed="rId4"/>
                      <a:srcRect/>
                      <a:stretch>
                        <a:fillRect/>
                      </a:stretch>
                    </p:blipFill>
                    <p:spPr bwMode="auto">
                      <a:xfrm>
                        <a:off x="378692" y="2096431"/>
                        <a:ext cx="8312727" cy="728565"/>
                      </a:xfrm>
                      <a:prstGeom prst="rect">
                        <a:avLst/>
                      </a:prstGeom>
                      <a:noFill/>
                      <a:ln>
                        <a:noFill/>
                      </a:ln>
                    </p:spPr>
                  </p:pic>
                </p:oleObj>
              </mc:Fallback>
            </mc:AlternateContent>
          </a:graphicData>
        </a:graphic>
      </p:graphicFrame>
      <p:cxnSp>
        <p:nvCxnSpPr>
          <p:cNvPr id="6" name="Straight Connector 5"/>
          <p:cNvCxnSpPr/>
          <p:nvPr/>
        </p:nvCxnSpPr>
        <p:spPr>
          <a:xfrm flipH="1">
            <a:off x="981764" y="2380633"/>
            <a:ext cx="884884" cy="134471"/>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2916782" y="2586645"/>
            <a:ext cx="884884" cy="134471"/>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2536182" y="2204750"/>
            <a:ext cx="1056763" cy="134471"/>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4274528" y="2515104"/>
            <a:ext cx="1082563" cy="231915"/>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4472207" y="2204750"/>
            <a:ext cx="801757" cy="13447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a:off x="6010964" y="2563825"/>
            <a:ext cx="884884" cy="134471"/>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6187280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Dæmi 4.13</a:t>
            </a:r>
          </a:p>
        </p:txBody>
      </p:sp>
      <p:sp>
        <p:nvSpPr>
          <p:cNvPr id="3" name="Content Placeholder 2"/>
          <p:cNvSpPr>
            <a:spLocks noGrp="1"/>
          </p:cNvSpPr>
          <p:nvPr>
            <p:ph idx="1"/>
          </p:nvPr>
        </p:nvSpPr>
        <p:spPr/>
        <p:txBody>
          <a:bodyPr/>
          <a:lstStyle/>
          <a:p>
            <a:r>
              <a:rPr lang="en-US" dirty="0"/>
              <a:t>Reiknið næst prósentuheimtuna.</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1024408123"/>
              </p:ext>
            </p:extLst>
          </p:nvPr>
        </p:nvGraphicFramePr>
        <p:xfrm>
          <a:off x="2438879" y="2115127"/>
          <a:ext cx="3557974" cy="660689"/>
        </p:xfrm>
        <a:graphic>
          <a:graphicData uri="http://schemas.openxmlformats.org/presentationml/2006/ole">
            <mc:AlternateContent xmlns:mc="http://schemas.openxmlformats.org/markup-compatibility/2006">
              <mc:Choice xmlns:v="urn:schemas-microsoft-com:vml" Requires="v">
                <p:oleObj spid="_x0000_s11324" name="Equation" r:id="rId3" imgW="2323800" imgH="431640" progId="Equation.DSMT4">
                  <p:embed/>
                </p:oleObj>
              </mc:Choice>
              <mc:Fallback>
                <p:oleObj name="Equation" r:id="rId3" imgW="2323800" imgH="431640" progId="Equation.DSMT4">
                  <p:embed/>
                  <p:pic>
                    <p:nvPicPr>
                      <p:cNvPr id="0" name="Object 3"/>
                      <p:cNvPicPr>
                        <a:picLocks noChangeAspect="1" noChangeArrowheads="1"/>
                      </p:cNvPicPr>
                      <p:nvPr/>
                    </p:nvPicPr>
                    <p:blipFill>
                      <a:blip r:embed="rId4"/>
                      <a:srcRect/>
                      <a:stretch>
                        <a:fillRect/>
                      </a:stretch>
                    </p:blipFill>
                    <p:spPr bwMode="auto">
                      <a:xfrm>
                        <a:off x="2438879" y="2115127"/>
                        <a:ext cx="3557974" cy="660689"/>
                      </a:xfrm>
                      <a:prstGeom prst="rect">
                        <a:avLst/>
                      </a:prstGeom>
                      <a:noFill/>
                      <a:ln>
                        <a:no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4159282144"/>
              </p:ext>
            </p:extLst>
          </p:nvPr>
        </p:nvGraphicFramePr>
        <p:xfrm>
          <a:off x="2346515" y="3444442"/>
          <a:ext cx="4252913" cy="1019175"/>
        </p:xfrm>
        <a:graphic>
          <a:graphicData uri="http://schemas.openxmlformats.org/presentationml/2006/ole">
            <mc:AlternateContent xmlns:mc="http://schemas.openxmlformats.org/markup-compatibility/2006">
              <mc:Choice xmlns:v="urn:schemas-microsoft-com:vml" Requires="v">
                <p:oleObj spid="_x0000_s11325" name="Equation" r:id="rId5" imgW="2641320" imgH="634680" progId="Equation.DSMT4">
                  <p:embed/>
                </p:oleObj>
              </mc:Choice>
              <mc:Fallback>
                <p:oleObj name="Equation" r:id="rId5" imgW="2641320" imgH="634680" progId="Equation.DSMT4">
                  <p:embed/>
                  <p:pic>
                    <p:nvPicPr>
                      <p:cNvPr id="0" name="Object 4"/>
                      <p:cNvPicPr>
                        <a:picLocks noChangeAspect="1" noChangeArrowheads="1"/>
                      </p:cNvPicPr>
                      <p:nvPr/>
                    </p:nvPicPr>
                    <p:blipFill>
                      <a:blip r:embed="rId6"/>
                      <a:srcRect/>
                      <a:stretch>
                        <a:fillRect/>
                      </a:stretch>
                    </p:blipFill>
                    <p:spPr bwMode="auto">
                      <a:xfrm>
                        <a:off x="2346515" y="3444442"/>
                        <a:ext cx="4252913" cy="1019175"/>
                      </a:xfrm>
                      <a:prstGeom prst="rect">
                        <a:avLst/>
                      </a:prstGeom>
                      <a:noFill/>
                      <a:ln>
                        <a:noFill/>
                      </a:ln>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0791175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4.15</a:t>
            </a:r>
          </a:p>
        </p:txBody>
      </p:sp>
      <p:pic>
        <p:nvPicPr>
          <p:cNvPr id="2" name="Figure" descr="This figure is labeled, “a,” and, “b.” Part a shows an open bottle of ibuprofen and a small pile of ibuprofen tablets beside it. Part b shows a reaction along with line structures. The first line structure looks like a diagonal line pointing down and to the right, then up and to the right and then down and to the right. At this point it connects to a hexagon with alternating double bonds. At the first trough there is a line that points straight down. From this structure, there is an arrow pointing downward. The arrow is labeled, “H F,” on the left and “( C H subscript 3 C O ) subscript 2 O,” on the right. The next line structure looks exactly like the first line structure, but it has a line angled down and to the right from the lower right point of the hexagon. This line is connected to another line which points straight down. Where these two lines meet, there is a double bond to an O atom. There is another arrow pointing downward, and it is labeled, “H subscript 2, Raney N i.” The next structure looks very similar to the second, previous structure, except in place of the double bonded O, there is a singly bonded O H group. There is a final reaction arrow pointing downward, and it is labeled, “C O, [ P d ].” The final structure is similar to the third, previous structure except in place of the O H group, there is another line that points down and to the right to an O H group. At these two lines, there is a double bonded O."/>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590800" y="1100931"/>
            <a:ext cx="3962400" cy="3505200"/>
          </a:xfrm>
        </p:spPr>
      </p:pic>
      <p:sp>
        <p:nvSpPr>
          <p:cNvPr id="7" name="Figure Legend"/>
          <p:cNvSpPr>
            <a:spLocks noGrp="1"/>
          </p:cNvSpPr>
          <p:nvPr>
            <p:ph idx="13"/>
          </p:nvPr>
        </p:nvSpPr>
        <p:spPr/>
        <p:txBody>
          <a:bodyPr wrap="square">
            <a:normAutofit/>
          </a:bodyPr>
          <a:lstStyle/>
          <a:p>
            <a:pPr>
              <a:spcBef>
                <a:spcPts val="0"/>
              </a:spcBef>
              <a:spcAft>
                <a:spcPts val="0"/>
              </a:spcAft>
              <a:buClr>
                <a:srgbClr val="6CB255"/>
              </a:buClr>
            </a:pPr>
            <a:r>
              <a:rPr lang="en-US" sz="1500" dirty="0"/>
              <a:t>(a) Íbúprófen er algengt verkjalyf sem fæst án lyfseðils og er oft selt sem 200 mg töflur. (b) BHC-ferlið til að smíða íbúprófen krefst aðeins þriggja skrefa og sýnir framúrskarandi atómhagkvæmni. (mynd a: byggt á verki eftir Derrick Coetzee)</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970512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Markmið kaflans</a:t>
            </a:r>
          </a:p>
        </p:txBody>
      </p:sp>
      <p:sp>
        <p:nvSpPr>
          <p:cNvPr id="3" name="Content Placeholder 2"/>
          <p:cNvSpPr>
            <a:spLocks noGrp="1"/>
          </p:cNvSpPr>
          <p:nvPr>
            <p:ph idx="1"/>
          </p:nvPr>
        </p:nvSpPr>
        <p:spPr/>
        <p:txBody>
          <a:bodyPr/>
          <a:lstStyle/>
          <a:p>
            <a:r>
              <a:rPr lang="en-US" dirty="0"/>
              <a:t>4.5 Megindleg efnagreining</a:t>
            </a:r>
          </a:p>
          <a:p>
            <a:pPr lvl="1"/>
            <a:r>
              <a:rPr lang="en-US" dirty="0"/>
              <a:t>Lýsa grundvallaratriðum títrana og þyngdargreiningar.</a:t>
            </a:r>
          </a:p>
          <a:p>
            <a:pPr lvl="1"/>
            <a:r>
              <a:rPr lang="en-US" dirty="0"/>
              <a:t>Framkvæma efnahlutfallareikninga með dæmigerðum títrunar- og þyngdargreiningargögnum.</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1074883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Megindleg efnagreining</a:t>
            </a:r>
          </a:p>
        </p:txBody>
      </p:sp>
      <p:sp>
        <p:nvSpPr>
          <p:cNvPr id="3" name="Content Placeholder 2"/>
          <p:cNvSpPr>
            <a:spLocks noGrp="1"/>
          </p:cNvSpPr>
          <p:nvPr>
            <p:ph idx="1"/>
          </p:nvPr>
        </p:nvSpPr>
        <p:spPr/>
        <p:txBody>
          <a:bodyPr/>
          <a:lstStyle/>
          <a:p>
            <a:r>
              <a:rPr lang="en-US" b="1" dirty="0"/>
              <a:t>Megindleg greining: </a:t>
            </a:r>
            <a:r>
              <a:rPr lang="en-US" dirty="0"/>
              <a:t>Ákvörðun á magni eða styrk efnis í sýni.</a:t>
            </a:r>
          </a:p>
          <a:p>
            <a:endParaRPr lang="en-US" dirty="0"/>
          </a:p>
          <a:p>
            <a:r>
              <a:rPr lang="en-US" dirty="0"/>
              <a:t> Við fjöllum um tvær megingerðir megindlegrar greiningar:</a:t>
            </a:r>
          </a:p>
          <a:p>
            <a:pPr marL="457200" indent="-457200">
              <a:buFont typeface="+mj-lt"/>
              <a:buAutoNum type="arabicParenR"/>
            </a:pPr>
            <a:r>
              <a:rPr lang="en-US" dirty="0"/>
              <a:t>Títrun</a:t>
            </a:r>
          </a:p>
          <a:p>
            <a:pPr marL="457200" indent="-457200">
              <a:buFont typeface="+mj-lt"/>
              <a:buAutoNum type="arabicParenR"/>
            </a:pPr>
            <a:r>
              <a:rPr lang="en-US" dirty="0"/>
              <a:t>Þyngdargreining</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3663702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Títrun</a:t>
            </a:r>
          </a:p>
        </p:txBody>
      </p:sp>
      <p:sp>
        <p:nvSpPr>
          <p:cNvPr id="3" name="Content Placeholder 2"/>
          <p:cNvSpPr>
            <a:spLocks noGrp="1"/>
          </p:cNvSpPr>
          <p:nvPr>
            <p:ph idx="1"/>
          </p:nvPr>
        </p:nvSpPr>
        <p:spPr>
          <a:xfrm>
            <a:off x="628650" y="955965"/>
            <a:ext cx="7886700" cy="4678217"/>
          </a:xfrm>
        </p:spPr>
        <p:txBody>
          <a:bodyPr/>
          <a:lstStyle/>
          <a:p>
            <a:r>
              <a:rPr lang="en-US" dirty="0"/>
              <a:t>Títranir fela í sér tvær lausnir:</a:t>
            </a:r>
          </a:p>
          <a:p>
            <a:pPr marL="457200" indent="-457200">
              <a:buFont typeface="+mj-lt"/>
              <a:buAutoNum type="arabicParenR"/>
            </a:pPr>
            <a:r>
              <a:rPr lang="en-US" b="1" dirty="0"/>
              <a:t>Títrari:</a:t>
            </a:r>
            <a:r>
              <a:rPr lang="en-US" dirty="0"/>
              <a:t> Lausn sem inniheldur þekktan styrk eins hvarfefnis. </a:t>
            </a:r>
          </a:p>
          <a:p>
            <a:pPr marL="457200" indent="-457200">
              <a:buFont typeface="+mj-lt"/>
              <a:buAutoNum type="arabicParenR"/>
            </a:pPr>
            <a:r>
              <a:rPr lang="en-US" b="1" dirty="0" err="1"/>
              <a:t>Greiniefni</a:t>
            </a:r>
            <a:r>
              <a:rPr lang="en-US" b="1" dirty="0"/>
              <a:t>: </a:t>
            </a:r>
            <a:r>
              <a:rPr lang="en-US" dirty="0"/>
              <a:t>Lausn sem inniheldur hvarfefni af óþekktu magni eða óþekktum styrk</a:t>
            </a:r>
          </a:p>
          <a:p>
            <a:endParaRPr lang="en-US" dirty="0"/>
          </a:p>
          <a:p>
            <a:r>
              <a:rPr lang="en-US" dirty="0"/>
              <a:t>Með því að mæla rúmmál títraralausnarinnar sem þarf til fullkomins hvarfs við </a:t>
            </a:r>
            <a:r>
              <a:rPr lang="en-US" dirty="0" err="1"/>
              <a:t>greiniefnið</a:t>
            </a:r>
            <a:r>
              <a:rPr lang="en-US" dirty="0"/>
              <a:t> (jafngildispunkt títrunarinnar) má reikna </a:t>
            </a:r>
            <a:r>
              <a:rPr lang="en-US" dirty="0" err="1"/>
              <a:t>styrk greiniefnisins</a:t>
            </a:r>
            <a:r>
              <a:rPr lang="en-US" dirty="0"/>
              <a:t>.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0540981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Títrun </a:t>
            </a:r>
          </a:p>
        </p:txBody>
      </p:sp>
      <p:sp>
        <p:nvSpPr>
          <p:cNvPr id="3" name="Content Placeholder 2"/>
          <p:cNvSpPr>
            <a:spLocks noGrp="1"/>
          </p:cNvSpPr>
          <p:nvPr>
            <p:ph idx="1"/>
          </p:nvPr>
        </p:nvSpPr>
        <p:spPr>
          <a:xfrm>
            <a:off x="628650" y="955965"/>
            <a:ext cx="7886700" cy="4779817"/>
          </a:xfrm>
        </p:spPr>
        <p:txBody>
          <a:bodyPr/>
          <a:lstStyle/>
          <a:p>
            <a:r>
              <a:rPr lang="en-US" b="1" dirty="0"/>
              <a:t>Litvísar</a:t>
            </a:r>
            <a:r>
              <a:rPr lang="en-US" dirty="0"/>
              <a:t> eru settir út í </a:t>
            </a:r>
            <a:r>
              <a:rPr lang="en-US" dirty="0" err="1"/>
              <a:t>greiniefni</a:t>
            </a:r>
            <a:r>
              <a:rPr lang="en-US" dirty="0"/>
              <a:t>lausn til að valda litabreytingu við, eða mjög nálægt, jafngildispunkti títrunarinnar. </a:t>
            </a:r>
          </a:p>
          <a:p>
            <a:endParaRPr lang="en-US" dirty="0"/>
          </a:p>
          <a:p>
            <a:r>
              <a:rPr lang="en-US" dirty="0"/>
              <a:t>Það rúmmál títrara sem er mælt í reynd kallast </a:t>
            </a:r>
            <a:r>
              <a:rPr lang="en-US" b="1" dirty="0"/>
              <a:t>endapunktur</a:t>
            </a:r>
            <a:r>
              <a:rPr lang="en-US" dirty="0"/>
              <a:t>. </a:t>
            </a:r>
          </a:p>
          <a:p>
            <a:endParaRPr lang="en-US" dirty="0"/>
          </a:p>
          <a:p>
            <a:r>
              <a:rPr lang="en-US" dirty="0"/>
              <a:t>Munurinn á jafngildispunkti og endapunkti ætti að vera hverfandi.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6347295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628650" y="365127"/>
            <a:ext cx="5715000" cy="424583"/>
          </a:xfrm>
        </p:spPr>
        <p:txBody>
          <a:bodyPr wrap="none">
            <a:normAutofit/>
          </a:bodyPr>
          <a:lstStyle/>
          <a:p>
            <a:r>
              <a:rPr lang="en-US" dirty="0" sz="2300"/>
              <a:t>Mynd 4.16</a:t>
            </a:r>
          </a:p>
        </p:txBody>
      </p:sp>
      <p:pic>
        <p:nvPicPr>
          <p:cNvPr id="2" name="Figure" descr="Two pictures are shown. In a, a person is shown pouring a liquid from a small beaker into a buret. The person is wearing goggles and gloves as she transfers the solution into the buret. In b, a close up view of the markings on the side of the buret is shown. The markings for 10, 15, and 20 are clearly shown with horizontal rings printed on the buret. Between each of these whole number markings, half markings are also clearly shown with horizontal line segment markings."/>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295525" y="1105694"/>
            <a:ext cx="4552950" cy="3495675"/>
          </a:xfrm>
        </p:spPr>
      </p:pic>
      <p:sp>
        <p:nvSpPr>
          <p:cNvPr id="7" name="Figure Legend"/>
          <p:cNvSpPr>
            <a:spLocks noGrp="1"/>
          </p:cNvSpPr>
          <p:nvPr>
            <p:ph idx="13"/>
          </p:nvPr>
        </p:nvSpPr>
        <p:spPr/>
        <p:txBody>
          <a:bodyPr wrap="square">
            <a:normAutofit/>
          </a:bodyPr>
          <a:lstStyle/>
          <a:p>
            <a:pPr>
              <a:spcBef>
                <a:spcPts val="0"/>
              </a:spcBef>
              <a:spcAft>
                <a:spcPts val="0"/>
              </a:spcAft>
              <a:buClr>
                <a:srgbClr val="6CB255"/>
              </a:buClr>
            </a:pPr>
            <a:r>
              <a:rPr lang="en-US" sz="1500" dirty="0"/>
              <a:t>(a) Nemandi fyllir </a:t>
            </a:r>
            <a:r>
              <a:rPr lang="en-US" sz="1500" dirty="0" err="1"/>
              <a:t>búretta</a:t>
            </a:r>
            <a:r>
              <a:rPr lang="en-US" sz="1500" dirty="0"/>
              <a:t> til undirbúnings títrunargreiningu. (b) Dæmigerð </a:t>
            </a:r>
            <a:r>
              <a:rPr lang="en-US" sz="1500" dirty="0" err="1"/>
              <a:t>búretta</a:t>
            </a:r>
            <a:r>
              <a:rPr lang="en-US" sz="1500" dirty="0"/>
              <a:t> gerir kleift að mæla rúmmál með nákvæmni upp á 0.01 </a:t>
            </a:r>
            <a:r>
              <a:rPr lang="en-US" sz="1500" dirty="0" err="1"/>
              <a:t>mL.</a:t>
            </a:r>
            <a:r>
              <a:rPr lang="en-US" sz="1500" dirty="0"/>
              <a:t> (mynd a: byggt á verki eftir Mark </a:t>
            </a:r>
            <a:r>
              <a:rPr lang="en-US" sz="1500" dirty="0" err="1"/>
              <a:t>Blaser</a:t>
            </a:r>
            <a:r>
              <a:rPr lang="en-US" sz="1500" dirty="0"/>
              <a:t> og Matt Evans; mynd b: byggt á verki eftir Mark </a:t>
            </a:r>
            <a:r>
              <a:rPr lang="en-US" sz="1500" dirty="0" err="1"/>
              <a:t>Blaser</a:t>
            </a:r>
            <a:r>
              <a:rPr lang="en-US" sz="1500" dirty="0"/>
              <a:t> og Matt Evans)</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84763979"/>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Dæmi 4.14</a:t>
            </a:r>
          </a:p>
        </p:txBody>
      </p:sp>
      <p:sp>
        <p:nvSpPr>
          <p:cNvPr id="3" name="Content Placeholder 2"/>
          <p:cNvSpPr>
            <a:spLocks noGrp="1"/>
          </p:cNvSpPr>
          <p:nvPr>
            <p:ph idx="1"/>
          </p:nvPr>
        </p:nvSpPr>
        <p:spPr>
          <a:xfrm>
            <a:off x="628650" y="955965"/>
            <a:ext cx="7886700" cy="4368510"/>
          </a:xfrm>
        </p:spPr>
        <p:txBody>
          <a:bodyPr/>
          <a:lstStyle/>
          <a:p>
            <a:r>
              <a:rPr lang="en-US" dirty="0"/>
              <a:t>Endapunkti var náð við títrun á 50.00-mL sýni af vatnslausn af </a:t>
            </a:r>
            <a:r>
              <a:rPr lang="en-US" dirty="0" err="1"/>
              <a:t>HCl</a:t>
            </a:r>
            <a:r>
              <a:rPr lang="en-US" dirty="0"/>
              <a:t> með því að bæta við 35.23 mL af 0.250 M </a:t>
            </a:r>
            <a:r>
              <a:rPr lang="en-US" dirty="0" err="1"/>
              <a:t>NaOH</a:t>
            </a:r>
            <a:r>
              <a:rPr lang="en-US" dirty="0"/>
              <a:t> títrara. Títrunarhvarfið er:</a:t>
            </a:r>
          </a:p>
          <a:p>
            <a:endParaRPr lang="en-US" dirty="0"/>
          </a:p>
          <a:p>
            <a:pPr marL="0" indent="0" algn="ctr">
              <a:buNone/>
            </a:pPr>
            <a:r>
              <a:rPr lang="en-US" sz="2000" dirty="0" err="1"/>
              <a:t>HCl</a:t>
            </a:r>
            <a:r>
              <a:rPr lang="en-US" sz="2000" dirty="0"/>
              <a:t>(</a:t>
            </a:r>
            <a:r>
              <a:rPr lang="en-US" sz="2000" i="1" dirty="0" err="1"/>
              <a:t>aq</a:t>
            </a:r>
            <a:r>
              <a:rPr lang="en-US" sz="2000" dirty="0"/>
              <a:t>)  +  </a:t>
            </a:r>
            <a:r>
              <a:rPr lang="en-US" sz="2000" dirty="0" err="1"/>
              <a:t>NaOH</a:t>
            </a:r>
            <a:r>
              <a:rPr lang="en-US" sz="2000" dirty="0"/>
              <a:t>(</a:t>
            </a:r>
            <a:r>
              <a:rPr lang="en-US" sz="2000" i="1" dirty="0" err="1"/>
              <a:t>aq</a:t>
            </a:r>
            <a:r>
              <a:rPr lang="en-US" sz="2000" dirty="0"/>
              <a:t>)  ⟶  </a:t>
            </a:r>
            <a:r>
              <a:rPr lang="en-US" sz="2000" dirty="0" err="1"/>
              <a:t>NaCl</a:t>
            </a:r>
            <a:r>
              <a:rPr lang="en-US" sz="2000" dirty="0"/>
              <a:t>(</a:t>
            </a:r>
            <a:r>
              <a:rPr lang="en-US" sz="2000" i="1" dirty="0" err="1"/>
              <a:t>aq</a:t>
            </a:r>
            <a:r>
              <a:rPr lang="en-US" sz="2000" dirty="0"/>
              <a:t>)  +  H</a:t>
            </a:r>
            <a:r>
              <a:rPr lang="en-US" sz="2000" baseline="-25000" dirty="0"/>
              <a:t>2</a:t>
            </a:r>
            <a:r>
              <a:rPr lang="en-US" sz="2000" dirty="0"/>
              <a:t>O(</a:t>
            </a:r>
            <a:r>
              <a:rPr lang="en-US" sz="2000" i="1" dirty="0"/>
              <a:t>l</a:t>
            </a:r>
            <a:r>
              <a:rPr lang="en-US" sz="2000" dirty="0"/>
              <a:t>)</a:t>
            </a:r>
          </a:p>
          <a:p>
            <a:pPr marL="0" indent="0">
              <a:buNone/>
            </a:pPr>
            <a:endParaRPr lang="en-US" dirty="0"/>
          </a:p>
          <a:p>
            <a:r>
              <a:rPr lang="en-US" dirty="0"/>
              <a:t>Hver er mólstyrkur </a:t>
            </a:r>
            <a:r>
              <a:rPr lang="en-US" dirty="0" err="1"/>
              <a:t>HCl</a:t>
            </a:r>
            <a:r>
              <a:rPr lang="en-US" dirty="0"/>
              <a:t>?</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7764794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dirty="0" sz="2300"/>
              <a:t>Dæmi 4.14</a:t>
            </a:r>
          </a:p>
        </p:txBody>
      </p:sp>
      <p:sp>
        <p:nvSpPr>
          <p:cNvPr id="7" name="Figure Legend" hidden="1"/>
          <p:cNvSpPr>
            <a:spLocks noGrp="1"/>
          </p:cNvSpPr>
          <p:nvPr>
            <p:ph idx="13"/>
          </p:nvPr>
        </p:nvSpPr>
        <p:spPr/>
        <p:txBody>
          <a:bodyPr>
            <a:normAutofit/>
          </a:bodyPr>
          <a:lstStyle/>
          <a:p>
            <a:endParaRPr lang="en-US" sz="1600" dirty="0"/>
          </a:p>
        </p:txBody>
      </p:sp>
      <p:graphicFrame>
        <p:nvGraphicFramePr>
          <p:cNvPr id="3" name="Object 2"/>
          <p:cNvGraphicFramePr>
            <a:graphicFrameLocks noChangeAspect="1"/>
          </p:cNvGraphicFramePr>
          <p:nvPr>
            <p:extLst>
              <p:ext uri="{D42A27DB-BD31-4B8C-83A1-F6EECF244321}">
                <p14:modId xmlns:p14="http://schemas.microsoft.com/office/powerpoint/2010/main" val="3714760396"/>
              </p:ext>
            </p:extLst>
          </p:nvPr>
        </p:nvGraphicFramePr>
        <p:xfrm>
          <a:off x="628650" y="5276850"/>
          <a:ext cx="7980162" cy="635001"/>
        </p:xfrm>
        <a:graphic>
          <a:graphicData uri="http://schemas.openxmlformats.org/presentationml/2006/ole">
            <mc:AlternateContent xmlns:mc="http://schemas.openxmlformats.org/markup-compatibility/2006">
              <mc:Choice xmlns:v="urn:schemas-microsoft-com:vml" Requires="v">
                <p:oleObj spid="_x0000_s12316" name="Equation" r:id="rId3" imgW="5435280" imgH="431640" progId="Equation.DSMT4">
                  <p:embed/>
                </p:oleObj>
              </mc:Choice>
              <mc:Fallback>
                <p:oleObj name="Equation" r:id="rId3" imgW="5435280" imgH="431640" progId="Equation.DSMT4">
                  <p:embed/>
                  <p:pic>
                    <p:nvPicPr>
                      <p:cNvPr id="0" name="Object 7"/>
                      <p:cNvPicPr>
                        <a:picLocks noChangeAspect="1" noChangeArrowheads="1"/>
                      </p:cNvPicPr>
                      <p:nvPr/>
                    </p:nvPicPr>
                    <p:blipFill>
                      <a:blip r:embed="rId4"/>
                      <a:srcRect/>
                      <a:stretch>
                        <a:fillRect/>
                      </a:stretch>
                    </p:blipFill>
                    <p:spPr bwMode="auto">
                      <a:xfrm>
                        <a:off x="628650" y="5276850"/>
                        <a:ext cx="7980162" cy="635001"/>
                      </a:xfrm>
                      <a:prstGeom prst="rect">
                        <a:avLst/>
                      </a:prstGeom>
                      <a:noFill/>
                      <a:ln>
                        <a:noFill/>
                      </a:ln>
                    </p:spPr>
                  </p:pic>
                </p:oleObj>
              </mc:Fallback>
            </mc:AlternateContent>
          </a:graphicData>
        </a:graphic>
      </p:graphicFrame>
      <p:cxnSp>
        <p:nvCxnSpPr>
          <p:cNvPr id="6" name="Straight Connector 5"/>
          <p:cNvCxnSpPr/>
          <p:nvPr/>
        </p:nvCxnSpPr>
        <p:spPr>
          <a:xfrm flipH="1">
            <a:off x="1197481" y="5487529"/>
            <a:ext cx="945644" cy="134471"/>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4064507" y="5382189"/>
            <a:ext cx="1088518" cy="105340"/>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4296536" y="5705475"/>
            <a:ext cx="180214" cy="51569"/>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2791586" y="5409074"/>
            <a:ext cx="180214" cy="51569"/>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2881693" y="5705475"/>
            <a:ext cx="318707" cy="10313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531356" y="5664023"/>
            <a:ext cx="945644" cy="134471"/>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pic>
        <p:nvPicPr>
          <p:cNvPr id="12298" name="Picture 10" descr="This figure shows four rectangles. The first is shaded lavender and is labeled, “Volume of N a O H.” This rectangle is followed by an arrow pointing right which is labeled, “Molar concentration,” to a second rectangle. This second rectangle is shaded pink and is labeled, “Moles of N a O H.” This rectangle is followed by an arrow pointing downward which is labeled, “Stoichiometric factor,” to a third rectangle which is shaded pink and is labeled, “Moles of H C l.” This rectangle is followed by an arrow labeled, “Solution volume,” which points left to a fourth rectangle. This fourth rectangle is shaded lavender and is labeled, “Concentration of H C l.”"/>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023622" y="1562100"/>
            <a:ext cx="6906256" cy="3067050"/>
          </a:xfrm>
          <a:prstGeom prst="rect">
            <a:avLst/>
          </a:prstGeom>
          <a:noFill/>
          <a:extLst>
            <a:ext uri="{909E8E84-426E-40DD-AFC4-6F175D3DCCD1}">
              <a14:hiddenFill xmlns:a14="http://schemas.microsoft.com/office/drawing/2010/main">
                <a:solidFill>
                  <a:srgbClr val="FFFFFF"/>
                </a:solidFill>
              </a14:hiddenFill>
            </a:ext>
          </a:extLst>
        </p:spPr>
      </p:pic>
      <p:sp>
        <p:nvSpPr>
          <p:cNvPr id="1229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30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30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7142396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Dæmi 4.14</a:t>
            </a:r>
          </a:p>
        </p:txBody>
      </p:sp>
      <p:graphicFrame>
        <p:nvGraphicFramePr>
          <p:cNvPr id="5" name="Content Placeholder 4"/>
          <p:cNvGraphicFramePr>
            <a:graphicFrameLocks noGrp="1" noChangeAspect="1"/>
          </p:cNvGraphicFramePr>
          <p:nvPr>
            <p:ph idx="1"/>
            <p:extLst>
              <p:ext uri="{D42A27DB-BD31-4B8C-83A1-F6EECF244321}">
                <p14:modId xmlns:p14="http://schemas.microsoft.com/office/powerpoint/2010/main" val="115073519"/>
              </p:ext>
            </p:extLst>
          </p:nvPr>
        </p:nvGraphicFramePr>
        <p:xfrm>
          <a:off x="1628775" y="1277938"/>
          <a:ext cx="5607050" cy="3005137"/>
        </p:xfrm>
        <a:graphic>
          <a:graphicData uri="http://schemas.openxmlformats.org/presentationml/2006/ole">
            <mc:AlternateContent xmlns:mc="http://schemas.openxmlformats.org/markup-compatibility/2006">
              <mc:Choice xmlns:v="urn:schemas-microsoft-com:vml" Requires="v">
                <p:oleObj spid="_x0000_s13338" name="Equation" r:id="rId3" imgW="2463480" imgH="1320480" progId="Equation.DSMT4">
                  <p:embed/>
                </p:oleObj>
              </mc:Choice>
              <mc:Fallback>
                <p:oleObj name="Equation" r:id="rId3" imgW="2463480" imgH="1320480" progId="Equation.DSMT4">
                  <p:embed/>
                  <p:pic>
                    <p:nvPicPr>
                      <p:cNvPr id="0" name="Object 7"/>
                      <p:cNvPicPr>
                        <a:picLocks noChangeAspect="1" noChangeArrowheads="1"/>
                      </p:cNvPicPr>
                      <p:nvPr/>
                    </p:nvPicPr>
                    <p:blipFill>
                      <a:blip r:embed="rId4"/>
                      <a:srcRect/>
                      <a:stretch>
                        <a:fillRect/>
                      </a:stretch>
                    </p:blipFill>
                    <p:spPr bwMode="auto">
                      <a:xfrm>
                        <a:off x="1628775" y="1277938"/>
                        <a:ext cx="5607050" cy="3005137"/>
                      </a:xfrm>
                      <a:prstGeom prst="rect">
                        <a:avLst/>
                      </a:prstGeom>
                      <a:noFill/>
                      <a:ln>
                        <a:noFill/>
                      </a:ln>
                    </p:spPr>
                  </p:pic>
                </p:oleObj>
              </mc:Fallback>
            </mc:AlternateContent>
          </a:graphicData>
        </a:graphic>
      </p:graphicFrame>
      <p:cxnSp>
        <p:nvCxnSpPr>
          <p:cNvPr id="6" name="Straight Connector 5"/>
          <p:cNvCxnSpPr/>
          <p:nvPr/>
        </p:nvCxnSpPr>
        <p:spPr>
          <a:xfrm flipH="1">
            <a:off x="3367469" y="3705225"/>
            <a:ext cx="404431" cy="18886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5015294" y="3932187"/>
            <a:ext cx="404431" cy="18886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91117287"/>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Þyngdargreining</a:t>
            </a:r>
          </a:p>
        </p:txBody>
      </p:sp>
      <p:sp>
        <p:nvSpPr>
          <p:cNvPr id="3" name="Content Placeholder 2"/>
          <p:cNvSpPr>
            <a:spLocks noGrp="1"/>
          </p:cNvSpPr>
          <p:nvPr>
            <p:ph idx="1"/>
          </p:nvPr>
        </p:nvSpPr>
        <p:spPr>
          <a:xfrm>
            <a:off x="628650" y="955965"/>
            <a:ext cx="7886700" cy="4768560"/>
          </a:xfrm>
        </p:spPr>
        <p:txBody>
          <a:bodyPr>
            <a:normAutofit/>
          </a:bodyPr>
          <a:lstStyle/>
          <a:p>
            <a:r>
              <a:rPr lang="en-US" b="1" dirty="0"/>
              <a:t>Þyngdargreining: </a:t>
            </a:r>
            <a:r>
              <a:rPr lang="en-US" dirty="0"/>
              <a:t>Tegund greiningar þar sem sýni er meðhöndlað þannig að eðlisástand </a:t>
            </a:r>
            <a:r>
              <a:rPr lang="en-US" dirty="0" err="1"/>
              <a:t>greiniefnisins</a:t>
            </a:r>
            <a:r>
              <a:rPr lang="en-US" dirty="0"/>
              <a:t> breytist og þannig verður hægt að skilja það frá öðrum efnisþáttum sýnisins. </a:t>
            </a:r>
          </a:p>
          <a:p>
            <a:endParaRPr lang="en-US" dirty="0"/>
          </a:p>
          <a:p>
            <a:r>
              <a:rPr lang="en-US" dirty="0"/>
              <a:t>Massamælingar á sýninu, einangraða </a:t>
            </a:r>
            <a:r>
              <a:rPr lang="en-US" dirty="0" err="1"/>
              <a:t>greiniefninu</a:t>
            </a:r>
            <a:r>
              <a:rPr lang="en-US" dirty="0"/>
              <a:t>, eða öðrum efnisþætti kerfisins, ásamt þekktri efnahlutfallafræði efnasambandanna sem koma við sögu, gera kleift að reikna </a:t>
            </a:r>
            <a:r>
              <a:rPr lang="en-US" dirty="0" err="1"/>
              <a:t>greiniefnis</a:t>
            </a:r>
            <a:r>
              <a:rPr lang="en-US" dirty="0"/>
              <a:t>styrkinn. </a:t>
            </a:r>
          </a:p>
          <a:p>
            <a:endParaRPr lang="en-US" dirty="0"/>
          </a:p>
          <a:p>
            <a:r>
              <a:rPr lang="en-US" dirty="0"/>
              <a:t>Algengt er að </a:t>
            </a:r>
            <a:r>
              <a:rPr lang="en-US" dirty="0" err="1"/>
              <a:t>greiniefnið</a:t>
            </a:r>
            <a:r>
              <a:rPr lang="en-US" dirty="0"/>
              <a:t> sé skilið frá með því að láta það gangast undir fellingarhvarf.</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1420652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igure Legend" descr="A photo is shown of a flask and funnel used for filtration. The flask contains a slightly opaque liquid filtrate with a slight yellow tint. A funnel, which contains a bright yellow and orange material, sits atop the flask. The flask is held in place by a clamp and is connected to a vacuum line. The connection between the funnel and flask is sealed with a rubber bung or gasket."/>
          <p:cNvPicPr>
            <a:picLocks noGrp="1" noChangeAspect="1"/>
          </p:cNvPicPr>
          <p:nvPr>
            <p:ph sz="half" idx="1"/>
          </p:nvPr>
        </p:nvPicPr>
        <p:blipFill>
          <a:blip r:embed="rId2" cstate="email">
            <a:extLst>
              <a:ext uri="{28A0092B-C50C-407E-A947-70E740481C1C}">
                <a14:useLocalDpi xmlns:a14="http://schemas.microsoft.com/office/drawing/2010/main" val="0"/>
              </a:ext>
            </a:extLst>
          </a:blip>
          <a:stretch>
            <a:fillRect/>
          </a:stretch>
        </p:blipFill>
        <p:spPr>
          <a:xfrm>
            <a:off x="589956" y="959559"/>
            <a:ext cx="3191145" cy="5165725"/>
          </a:xfrm>
        </p:spPr>
      </p:pic>
      <p:sp>
        <p:nvSpPr>
          <p:cNvPr id="14" name="Figure"/>
          <p:cNvSpPr>
            <a:spLocks noGrp="1"/>
          </p:cNvSpPr>
          <p:nvPr>
            <p:ph sz="half" idx="2"/>
          </p:nvPr>
        </p:nvSpPr>
        <p:spPr>
          <a:xfrm>
            <a:off x="4026310" y="1107617"/>
            <a:ext cx="3913188" cy="5256973"/>
          </a:xfrm>
        </p:spPr>
        <p:txBody>
          <a:bodyPr>
            <a:noAutofit/>
          </a:bodyPr>
          <a:lstStyle/>
          <a:p>
            <a:pPr marL="0" indent="0">
              <a:buNone/>
            </a:pPr>
            <a:r>
              <a:rPr lang="en-US" sz="1600" dirty="0">
                <a:solidFill>
                  <a:srgbClr val="000000"/>
                </a:solidFill>
              </a:rPr>
              <a:t>Botnfall má fjarlægja úr hvarfblöndu með síun.</a:t>
            </a:r>
          </a:p>
        </p:txBody>
      </p:sp>
      <p:sp>
        <p:nvSpPr>
          <p:cNvPr id="8" name="Figure Number">
            <a:extLst>
              <a:ext uri="{FF2B5EF4-FFF2-40B4-BE49-F238E27FC236}">
                <a16:creationId xmlns:a16="http://schemas.microsoft.com/office/drawing/2014/main" id="{ECD74776-4BD9-4F64-8985-EB92D8EB5271}"/>
              </a:ext>
            </a:extLst>
          </p:cNvPr>
          <p:cNvSpPr>
            <a:spLocks noGrp="1"/>
          </p:cNvSpPr>
          <p:nvPr>
            <p:ph type="title"/>
          </p:nvPr>
        </p:nvSpPr>
        <p:spPr>
          <a:xfrm>
            <a:off x="628650" y="365127"/>
            <a:ext cx="7886700" cy="424583"/>
          </a:xfrm>
        </p:spPr>
        <p:txBody>
          <a:bodyPr/>
          <a:lstStyle/>
          <a:p>
            <a:r>
              <a:rPr lang="en-US" dirty="0"/>
              <a:t>Mynd 4.17</a:t>
            </a:r>
          </a:p>
        </p:txBody>
      </p:sp>
      <p:sp>
        <p:nvSpPr>
          <p:cNvPr id="1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9349225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Dæmi 4.15</a:t>
            </a:r>
          </a:p>
        </p:txBody>
      </p:sp>
      <p:sp>
        <p:nvSpPr>
          <p:cNvPr id="3" name="Content Placeholder 2"/>
          <p:cNvSpPr>
            <a:spLocks noGrp="1"/>
          </p:cNvSpPr>
          <p:nvPr>
            <p:ph idx="1"/>
          </p:nvPr>
        </p:nvSpPr>
        <p:spPr>
          <a:xfrm>
            <a:off x="628650" y="955965"/>
            <a:ext cx="7886700" cy="4520910"/>
          </a:xfrm>
        </p:spPr>
        <p:txBody>
          <a:bodyPr/>
          <a:lstStyle/>
          <a:p>
            <a:r>
              <a:rPr lang="en-US" dirty="0"/>
              <a:t>0.4550-g föst blanda sem inniheldur MgSO</a:t>
            </a:r>
            <a:r>
              <a:rPr lang="en-US" baseline="-25000" dirty="0"/>
              <a:t>4</a:t>
            </a:r>
            <a:r>
              <a:rPr lang="en-US" dirty="0"/>
              <a:t> er leyst upp í vatni og meðhöndluð með umfram magni af Ba(NO</a:t>
            </a:r>
            <a:r>
              <a:rPr lang="en-US" baseline="-25000" dirty="0"/>
              <a:t>3</a:t>
            </a:r>
            <a:r>
              <a:rPr lang="en-US" dirty="0"/>
              <a:t>)</a:t>
            </a:r>
            <a:r>
              <a:rPr lang="en-US" baseline="-25000" dirty="0"/>
              <a:t>2</a:t>
            </a:r>
            <a:r>
              <a:rPr lang="en-US" dirty="0"/>
              <a:t>, sem leiðir til fellingar á 0.6168 g af BaSO</a:t>
            </a:r>
            <a:r>
              <a:rPr lang="en-US" baseline="-25000" dirty="0"/>
              <a:t>4</a:t>
            </a:r>
            <a:r>
              <a:rPr lang="en-US" dirty="0"/>
              <a:t>.</a:t>
            </a:r>
          </a:p>
          <a:p>
            <a:endParaRPr lang="en-US" dirty="0"/>
          </a:p>
          <a:p>
            <a:pPr marL="0" indent="0" algn="ctr">
              <a:buNone/>
            </a:pPr>
            <a:r>
              <a:rPr lang="en-US" dirty="0"/>
              <a:t>MgSO</a:t>
            </a:r>
            <a:r>
              <a:rPr lang="en-US" baseline="-25000" dirty="0"/>
              <a:t>4</a:t>
            </a:r>
            <a:r>
              <a:rPr lang="en-US" dirty="0"/>
              <a:t>(</a:t>
            </a:r>
            <a:r>
              <a:rPr lang="en-US" i="1" dirty="0" err="1"/>
              <a:t>aq</a:t>
            </a:r>
            <a:r>
              <a:rPr lang="en-US" dirty="0"/>
              <a:t>)  +  Ba(NO</a:t>
            </a:r>
            <a:r>
              <a:rPr lang="en-US" baseline="-25000" dirty="0"/>
              <a:t>3</a:t>
            </a:r>
            <a:r>
              <a:rPr lang="en-US" dirty="0"/>
              <a:t>)</a:t>
            </a:r>
            <a:r>
              <a:rPr lang="en-US" baseline="-25000" dirty="0"/>
              <a:t>2</a:t>
            </a:r>
            <a:r>
              <a:rPr lang="en-US" dirty="0"/>
              <a:t>(</a:t>
            </a:r>
            <a:r>
              <a:rPr lang="en-US" i="1" dirty="0" err="1"/>
              <a:t>aq</a:t>
            </a:r>
            <a:r>
              <a:rPr lang="en-US" dirty="0"/>
              <a:t>)  ⟶  BaSO</a:t>
            </a:r>
            <a:r>
              <a:rPr lang="en-US" baseline="-25000" dirty="0"/>
              <a:t>4</a:t>
            </a:r>
            <a:r>
              <a:rPr lang="en-US" dirty="0"/>
              <a:t>(</a:t>
            </a:r>
            <a:r>
              <a:rPr lang="en-US" i="1" dirty="0"/>
              <a:t>s</a:t>
            </a:r>
            <a:r>
              <a:rPr lang="en-US" dirty="0"/>
              <a:t>)  +  Mg(NO</a:t>
            </a:r>
            <a:r>
              <a:rPr lang="en-US" baseline="-25000" dirty="0"/>
              <a:t>3</a:t>
            </a:r>
            <a:r>
              <a:rPr lang="en-US" dirty="0"/>
              <a:t>)</a:t>
            </a:r>
            <a:r>
              <a:rPr lang="en-US" baseline="-25000" dirty="0"/>
              <a:t>2</a:t>
            </a:r>
            <a:r>
              <a:rPr lang="en-US" dirty="0"/>
              <a:t>(</a:t>
            </a:r>
            <a:r>
              <a:rPr lang="en-US" i="1" dirty="0" err="1"/>
              <a:t>aq</a:t>
            </a:r>
            <a:r>
              <a:rPr lang="en-US" dirty="0"/>
              <a:t>)</a:t>
            </a:r>
          </a:p>
          <a:p>
            <a:endParaRPr lang="en-US" dirty="0"/>
          </a:p>
          <a:p>
            <a:r>
              <a:rPr lang="en-US" dirty="0"/>
              <a:t>Hver er styrkur MgSO4 í blöndunni, gefinn sem massaprósenta?</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8116599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dirty="0" sz="2300"/>
              <a:t>Dæmi 4.15</a:t>
            </a:r>
          </a:p>
        </p:txBody>
      </p:sp>
      <p:sp>
        <p:nvSpPr>
          <p:cNvPr id="7" name="Figure Legend" hidden="1"/>
          <p:cNvSpPr>
            <a:spLocks noGrp="1"/>
          </p:cNvSpPr>
          <p:nvPr>
            <p:ph idx="13"/>
          </p:nvPr>
        </p:nvSpPr>
        <p:spPr/>
        <p:txBody>
          <a:bodyPr>
            <a:normAutofit/>
          </a:bodyPr>
          <a:lstStyle/>
          <a:p>
            <a:endParaRPr lang="en-US" sz="1600" dirty="0"/>
          </a:p>
        </p:txBody>
      </p:sp>
      <p:graphicFrame>
        <p:nvGraphicFramePr>
          <p:cNvPr id="3" name="Object 2"/>
          <p:cNvGraphicFramePr>
            <a:graphicFrameLocks noChangeAspect="1"/>
          </p:cNvGraphicFramePr>
          <p:nvPr>
            <p:extLst>
              <p:ext uri="{D42A27DB-BD31-4B8C-83A1-F6EECF244321}">
                <p14:modId xmlns:p14="http://schemas.microsoft.com/office/powerpoint/2010/main" val="657639983"/>
              </p:ext>
            </p:extLst>
          </p:nvPr>
        </p:nvGraphicFramePr>
        <p:xfrm>
          <a:off x="567027" y="5314950"/>
          <a:ext cx="7948323" cy="614363"/>
        </p:xfrm>
        <a:graphic>
          <a:graphicData uri="http://schemas.openxmlformats.org/presentationml/2006/ole">
            <mc:AlternateContent xmlns:mc="http://schemas.openxmlformats.org/markup-compatibility/2006">
              <mc:Choice xmlns:v="urn:schemas-microsoft-com:vml" Requires="v">
                <p:oleObj spid="_x0000_s14361" name="Equation" r:id="rId3" imgW="5587920" imgH="431640" progId="Equation.DSMT4">
                  <p:embed/>
                </p:oleObj>
              </mc:Choice>
              <mc:Fallback>
                <p:oleObj name="Equation" r:id="rId3" imgW="5587920" imgH="431640" progId="Equation.DSMT4">
                  <p:embed/>
                  <p:pic>
                    <p:nvPicPr>
                      <p:cNvPr id="0" name="Object 2"/>
                      <p:cNvPicPr>
                        <a:picLocks noChangeAspect="1" noChangeArrowheads="1"/>
                      </p:cNvPicPr>
                      <p:nvPr/>
                    </p:nvPicPr>
                    <p:blipFill>
                      <a:blip r:embed="rId4"/>
                      <a:srcRect/>
                      <a:stretch>
                        <a:fillRect/>
                      </a:stretch>
                    </p:blipFill>
                    <p:spPr bwMode="auto">
                      <a:xfrm>
                        <a:off x="567027" y="5314950"/>
                        <a:ext cx="7948323" cy="614363"/>
                      </a:xfrm>
                      <a:prstGeom prst="rect">
                        <a:avLst/>
                      </a:prstGeom>
                      <a:noFill/>
                      <a:ln>
                        <a:noFill/>
                      </a:ln>
                    </p:spPr>
                  </p:pic>
                </p:oleObj>
              </mc:Fallback>
            </mc:AlternateContent>
          </a:graphicData>
        </a:graphic>
      </p:graphicFrame>
      <p:cxnSp>
        <p:nvCxnSpPr>
          <p:cNvPr id="6" name="Straight Connector 5"/>
          <p:cNvCxnSpPr/>
          <p:nvPr/>
        </p:nvCxnSpPr>
        <p:spPr>
          <a:xfrm flipH="1">
            <a:off x="1214820" y="5486400"/>
            <a:ext cx="737805" cy="18886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a:off x="2805496" y="5675263"/>
            <a:ext cx="737804" cy="19838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2538796" y="5399037"/>
            <a:ext cx="861629" cy="9443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flipH="1">
            <a:off x="4015171" y="5696620"/>
            <a:ext cx="899729" cy="18886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H="1">
            <a:off x="4015171" y="5351821"/>
            <a:ext cx="899729" cy="18886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H="1">
            <a:off x="5586797" y="5675263"/>
            <a:ext cx="985453" cy="18886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pic>
        <p:nvPicPr>
          <p:cNvPr id="14343" name="Picture 7" descr="This figure shows five rectangles. The first is shaded yellow and is labeled “Mass of B a S O subscript 4.” This rectangle is followed by an arrow pointing right to a second rectangle. The arrow is labeled, “Molar mass.” The second rectangle is shaded pink and is labeled, “Moles of B a S O subscript 4.” This rectangle is followed by an arrow pointing right to a third rectangle. The arrow is labeled, “Stoichiometric factor.” This third rectangle is shaded pink and is labeled, “Moles of C a S O subscript 4.” This rectangle is followed by an arrow labeled, “Molar mass,” which points downward to a fourth rectangle. This fourth rectangle is shaded yellow and is labeled, “Mass of C a S O subscript 4.” This rectangle is followed by an arrow labeled, “Sample mass,” which points left to a fifth rectangle. This fifth rectangle is shaded lavender and is labeled, “Percent C a S O subscript 4.”"/>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970177" y="1362075"/>
            <a:ext cx="6989715" cy="3298273"/>
          </a:xfrm>
          <a:prstGeom prst="rect">
            <a:avLst/>
          </a:prstGeom>
          <a:noFill/>
          <a:extLst>
            <a:ext uri="{909E8E84-426E-40DD-AFC4-6F175D3DCCD1}">
              <a14:hiddenFill xmlns:a14="http://schemas.microsoft.com/office/drawing/2010/main">
                <a:solidFill>
                  <a:srgbClr val="FFFFFF"/>
                </a:solidFill>
              </a14:hiddenFill>
            </a:ext>
          </a:extLst>
        </p:spPr>
      </p:pic>
      <p:sp>
        <p:nvSpPr>
          <p:cNvPr id="1434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34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34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2583099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Dæmi 4.15</a:t>
            </a:r>
          </a:p>
        </p:txBody>
      </p:sp>
      <p:graphicFrame>
        <p:nvGraphicFramePr>
          <p:cNvPr id="5" name="Content Placeholder 4"/>
          <p:cNvGraphicFramePr>
            <a:graphicFrameLocks noGrp="1" noChangeAspect="1"/>
          </p:cNvGraphicFramePr>
          <p:nvPr>
            <p:ph idx="1"/>
            <p:extLst>
              <p:ext uri="{D42A27DB-BD31-4B8C-83A1-F6EECF244321}">
                <p14:modId xmlns:p14="http://schemas.microsoft.com/office/powerpoint/2010/main" val="2099611348"/>
              </p:ext>
            </p:extLst>
          </p:nvPr>
        </p:nvGraphicFramePr>
        <p:xfrm>
          <a:off x="1565693" y="1819275"/>
          <a:ext cx="5478046" cy="1598613"/>
        </p:xfrm>
        <a:graphic>
          <a:graphicData uri="http://schemas.openxmlformats.org/presentationml/2006/ole">
            <mc:AlternateContent xmlns:mc="http://schemas.openxmlformats.org/markup-compatibility/2006">
              <mc:Choice xmlns:v="urn:schemas-microsoft-com:vml" Requires="v">
                <p:oleObj spid="_x0000_s15383" name="Equation" r:id="rId3" imgW="2958840" imgH="863280" progId="Equation.DSMT4">
                  <p:embed/>
                </p:oleObj>
              </mc:Choice>
              <mc:Fallback>
                <p:oleObj name="Equation" r:id="rId3" imgW="2958840" imgH="863280" progId="Equation.DSMT4">
                  <p:embed/>
                  <p:pic>
                    <p:nvPicPr>
                      <p:cNvPr id="0" name="Object 8"/>
                      <p:cNvPicPr>
                        <a:picLocks noChangeAspect="1" noChangeArrowheads="1"/>
                      </p:cNvPicPr>
                      <p:nvPr/>
                    </p:nvPicPr>
                    <p:blipFill>
                      <a:blip r:embed="rId4"/>
                      <a:srcRect/>
                      <a:stretch>
                        <a:fillRect/>
                      </a:stretch>
                    </p:blipFill>
                    <p:spPr bwMode="auto">
                      <a:xfrm>
                        <a:off x="1565693" y="1819275"/>
                        <a:ext cx="5478046" cy="1598613"/>
                      </a:xfrm>
                      <a:prstGeom prst="rect">
                        <a:avLst/>
                      </a:prstGeom>
                      <a:noFill/>
                      <a:ln>
                        <a:noFill/>
                      </a:ln>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6893081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Brennslugreining</a:t>
            </a:r>
          </a:p>
        </p:txBody>
      </p:sp>
      <p:sp>
        <p:nvSpPr>
          <p:cNvPr id="3" name="Content Placeholder 2"/>
          <p:cNvSpPr>
            <a:spLocks noGrp="1"/>
          </p:cNvSpPr>
          <p:nvPr>
            <p:ph idx="1"/>
          </p:nvPr>
        </p:nvSpPr>
        <p:spPr/>
        <p:txBody>
          <a:bodyPr/>
          <a:lstStyle/>
          <a:p>
            <a:r>
              <a:rPr lang="en-US" dirty="0"/>
              <a:t>Frumefnasamsetningu kolvetna og skyldra efnasambanda má ákvarða með þyngdargreiningaraðferð sem kallast </a:t>
            </a:r>
            <a:r>
              <a:rPr lang="en-US" b="1" dirty="0"/>
              <a:t>brennslugreining</a:t>
            </a:r>
            <a:r>
              <a:rPr lang="en-US" dirty="0"/>
              <a:t>.</a:t>
            </a:r>
          </a:p>
          <a:p>
            <a:endParaRPr lang="en-US" dirty="0"/>
          </a:p>
          <a:p>
            <a:r>
              <a:rPr lang="en-US" dirty="0"/>
              <a:t>Vigtað sýni af efnasambandinu er hitað upp í hátt hitastig í straumi súrefnisgass, þannig að það brennur að fullu og myndar loftkenndar afurðir af þekktri gerð.</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9426774"/>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Brennslugreining</a:t>
            </a:r>
          </a:p>
        </p:txBody>
      </p:sp>
      <p:sp>
        <p:nvSpPr>
          <p:cNvPr id="3" name="Content Placeholder 2"/>
          <p:cNvSpPr>
            <a:spLocks noGrp="1"/>
          </p:cNvSpPr>
          <p:nvPr>
            <p:ph idx="1"/>
          </p:nvPr>
        </p:nvSpPr>
        <p:spPr/>
        <p:txBody>
          <a:bodyPr/>
          <a:lstStyle/>
          <a:p>
            <a:r>
              <a:rPr lang="en-US" dirty="0"/>
              <a:t>Fullkominn bruni kolvetna myndar til dæmis aðeins koltvísýring og vatnsgufu sem afurðir.</a:t>
            </a:r>
          </a:p>
          <a:p>
            <a:endParaRPr lang="en-US" dirty="0"/>
          </a:p>
          <a:p>
            <a:r>
              <a:rPr lang="en-US" dirty="0"/>
              <a:t>Loftkenndu brunaafurðirnar eru leiddar í gegnum aðskilin, </a:t>
            </a:r>
            <a:r>
              <a:rPr lang="en-US" dirty="0" err="1"/>
              <a:t>fyrirfram vigtuð</a:t>
            </a:r>
            <a:r>
              <a:rPr lang="en-US" dirty="0"/>
              <a:t>söfnunartæki sem innihalda efnasambönd sem gleypa hverja afurð sértækt. </a:t>
            </a:r>
          </a:p>
          <a:p>
            <a:endParaRPr lang="en-US" dirty="0"/>
          </a:p>
          <a:p>
            <a:r>
              <a:rPr lang="en-US" dirty="0"/>
              <a:t>Síðan má nota massa frásoguðu afurðarinnar í viðeigandi efnahlutfallafræðilegum útreikningi til að ákvarða mólafjölda og massa viðkomandi frumefnis. </a:t>
            </a:r>
          </a:p>
          <a:p>
            <a:endParaRPr lang="en-US" dirty="0"/>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9146367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dirty="0" sz="2300"/>
              <a:t>Mynd 4.18</a:t>
            </a:r>
          </a:p>
        </p:txBody>
      </p:sp>
      <p:pic>
        <p:nvPicPr>
          <p:cNvPr id="2" name="Figure" descr="This diagram shows an arrow pointing from O subscript 2 into a tube that leads into a vessel containing a red material, labeled “Sample.” This vessel is inside a blue container with a red inner lining which is labeled “Furnace.” An arrow points from the tube to the right into the vessel above the red sample material. An arrow leads out of this vessel through a tube into a second vessel outside the furnace. An line points from this tube to a label above the diagram that reads “C O subscript 2, H subscript 2 O, O subscript 2, and other gases.” Many small green spheres are visible in the second vessel which is labeled below, “H subscript 2 O absorber such as M g ( C l O subscript 4 ) subscript 2.” An arrow points to the right through the vessel, and another arrow points right heading out of the vessel through a tube into a third vessel. The third vessel contains many small blue spheres. It is labeled “C O subscript 2 absorber such as N a O H.” An arrow points right through this vessel, and a final arrow points out of a tube at the right end of the vessel. Outside the end of this tube at the end of the arrow is the label, “O subscript 2 and other gases.”"/>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887434"/>
            <a:ext cx="7886700" cy="1932195"/>
          </a:xfrm>
        </p:spPr>
      </p:pic>
      <p:sp>
        <p:nvSpPr>
          <p:cNvPr id="7" name="Figure Legend"/>
          <p:cNvSpPr>
            <a:spLocks noGrp="1"/>
          </p:cNvSpPr>
          <p:nvPr>
            <p:ph idx="13"/>
          </p:nvPr>
        </p:nvSpPr>
        <p:spPr/>
        <p:txBody>
          <a:bodyPr>
            <a:normAutofit/>
          </a:bodyPr>
          <a:lstStyle/>
          <a:p>
            <a:r>
              <a:rPr lang="en-US" sz="1600" dirty="0"/>
              <a:t>Þessi skýringarmynd sýnir grunnhluta brennslugreiningartækis sem notað er til að ákvarða kolefnis- og vetnisinnihald sýnis.</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4314418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Dæmi 4.16</a:t>
            </a:r>
          </a:p>
        </p:txBody>
      </p:sp>
      <p:sp>
        <p:nvSpPr>
          <p:cNvPr id="3" name="Content Placeholder 2"/>
          <p:cNvSpPr>
            <a:spLocks noGrp="1"/>
          </p:cNvSpPr>
          <p:nvPr>
            <p:ph idx="1"/>
          </p:nvPr>
        </p:nvSpPr>
        <p:spPr/>
        <p:txBody>
          <a:bodyPr/>
          <a:lstStyle/>
          <a:p>
            <a:r>
              <a:rPr lang="en-US" dirty="0"/>
              <a:t>Pólýetýlen er kolvetnisfjölliða sem er notuð til að framleiða matargeymslupoka og marga aðra sveigjanlega plasthluti. Brennslugreining á 0.00126-g sýni af pólýetýleni gefur 0.00394 g af CO</a:t>
            </a:r>
            <a:r>
              <a:rPr lang="en-US" baseline="-25000" dirty="0"/>
              <a:t>2</a:t>
            </a:r>
            <a:r>
              <a:rPr lang="en-US" dirty="0"/>
              <a:t> og 0.00161 g af H</a:t>
            </a:r>
            <a:r>
              <a:rPr lang="en-US" baseline="-25000" dirty="0"/>
              <a:t>2</a:t>
            </a:r>
            <a:r>
              <a:rPr lang="en-US" dirty="0"/>
              <a:t>O. </a:t>
            </a:r>
          </a:p>
          <a:p>
            <a:endParaRPr lang="en-US" dirty="0"/>
          </a:p>
          <a:p>
            <a:pPr marL="0" indent="0" algn="ctr">
              <a:buNone/>
            </a:pPr>
            <a:r>
              <a:rPr lang="en-US" dirty="0" err="1"/>
              <a:t>C</a:t>
            </a:r>
            <a:r>
              <a:rPr lang="en-US" baseline="-25000" dirty="0" err="1"/>
              <a:t>x</a:t>
            </a:r>
            <a:r>
              <a:rPr lang="en-US" dirty="0" err="1"/>
              <a:t>H</a:t>
            </a:r>
            <a:r>
              <a:rPr lang="en-US" baseline="-25000" dirty="0" err="1"/>
              <a:t>y</a:t>
            </a:r>
            <a:r>
              <a:rPr lang="en-US" dirty="0"/>
              <a:t>(</a:t>
            </a:r>
            <a:r>
              <a:rPr lang="en-US" i="1" dirty="0"/>
              <a:t>s</a:t>
            </a:r>
            <a:r>
              <a:rPr lang="en-US" dirty="0"/>
              <a:t>)  +  umfram O</a:t>
            </a:r>
            <a:r>
              <a:rPr lang="en-US" baseline="-25000" dirty="0"/>
              <a:t>2</a:t>
            </a:r>
            <a:r>
              <a:rPr lang="en-US" dirty="0"/>
              <a:t>(</a:t>
            </a:r>
            <a:r>
              <a:rPr lang="en-US" i="1" dirty="0"/>
              <a:t>g</a:t>
            </a:r>
            <a:r>
              <a:rPr lang="en-US" dirty="0"/>
              <a:t>)  ⟶  xCO</a:t>
            </a:r>
            <a:r>
              <a:rPr lang="en-US" baseline="-25000" dirty="0"/>
              <a:t>2</a:t>
            </a:r>
            <a:r>
              <a:rPr lang="en-US" dirty="0"/>
              <a:t>(</a:t>
            </a:r>
            <a:r>
              <a:rPr lang="en-US" i="1" dirty="0"/>
              <a:t>g</a:t>
            </a:r>
            <a:r>
              <a:rPr lang="en-US" dirty="0"/>
              <a:t>)  +     H</a:t>
            </a:r>
            <a:r>
              <a:rPr lang="en-US" baseline="-25000" dirty="0"/>
              <a:t>2</a:t>
            </a:r>
            <a:r>
              <a:rPr lang="en-US" dirty="0"/>
              <a:t>O(</a:t>
            </a:r>
            <a:r>
              <a:rPr lang="en-US" i="1" dirty="0"/>
              <a:t>g</a:t>
            </a:r>
            <a:r>
              <a:rPr lang="en-US" dirty="0"/>
              <a:t>)</a:t>
            </a:r>
          </a:p>
          <a:p>
            <a:endParaRPr lang="en-US" dirty="0"/>
          </a:p>
          <a:p>
            <a:r>
              <a:rPr lang="en-US" dirty="0"/>
              <a:t>Hver er reynsluformúla pólýetýlens?</a:t>
            </a:r>
          </a:p>
          <a:p>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1376850844"/>
              </p:ext>
            </p:extLst>
          </p:nvPr>
        </p:nvGraphicFramePr>
        <p:xfrm>
          <a:off x="6026150" y="2446337"/>
          <a:ext cx="260350" cy="620835"/>
        </p:xfrm>
        <a:graphic>
          <a:graphicData uri="http://schemas.openxmlformats.org/presentationml/2006/ole">
            <mc:AlternateContent xmlns:mc="http://schemas.openxmlformats.org/markup-compatibility/2006">
              <mc:Choice xmlns:v="urn:schemas-microsoft-com:vml" Requires="v">
                <p:oleObj spid="_x0000_s16406" name="Equation" r:id="rId3" imgW="164880" imgH="393480" progId="Equation.DSMT4">
                  <p:embed/>
                </p:oleObj>
              </mc:Choice>
              <mc:Fallback>
                <p:oleObj name="Equation" r:id="rId3" imgW="164880" imgH="393480" progId="Equation.DSMT4">
                  <p:embed/>
                  <p:pic>
                    <p:nvPicPr>
                      <p:cNvPr id="0" name=""/>
                      <p:cNvPicPr/>
                      <p:nvPr/>
                    </p:nvPicPr>
                    <p:blipFill>
                      <a:blip r:embed="rId4"/>
                      <a:stretch>
                        <a:fillRect/>
                      </a:stretch>
                    </p:blipFill>
                    <p:spPr>
                      <a:xfrm>
                        <a:off x="6026150" y="2446337"/>
                        <a:ext cx="260350" cy="620835"/>
                      </a:xfrm>
                      <a:prstGeom prst="rect">
                        <a:avLst/>
                      </a:prstGeom>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6989596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dirty="0" sz="2300"/>
              <a:t>Dæmi 4.16</a:t>
            </a:r>
          </a:p>
        </p:txBody>
      </p:sp>
      <p:sp>
        <p:nvSpPr>
          <p:cNvPr id="7" name="Figure Legend" hidden="1"/>
          <p:cNvSpPr>
            <a:spLocks noGrp="1"/>
          </p:cNvSpPr>
          <p:nvPr>
            <p:ph idx="13"/>
          </p:nvPr>
        </p:nvSpPr>
        <p:spPr/>
        <p:txBody>
          <a:bodyPr>
            <a:normAutofit/>
          </a:bodyPr>
          <a:lstStyle/>
          <a:p>
            <a:endParaRPr lang="en-US" sz="1600" dirty="0"/>
          </a:p>
        </p:txBody>
      </p:sp>
      <p:pic>
        <p:nvPicPr>
          <p:cNvPr id="21506" name="Picture 2" descr="This figure shows two flowcharts. The first row is a single flow chart. In this row, a rectangle at the left is shaded yellow and is labeled, “Mass of C O subscript 2.” This rectangle is followed by an arrow pointing right to a second rectangle. The arrow is labeled, “Molar mass.” The second rectangle is shaded pink and is labeled, “Moles of C O subscript 2.” This rectangle is followed by an arrow pointing right to a third rectangle. The arrow is labeled, “Stoichiometric factor.” The third rectangle is shaded pink and is labeled, “Moles of C.” This rectangle is followed by an arrow labeled “Molar mass” which points right to a fourth rectangle. The fourth rectangle is shaded yellow and is labeled “Mass of C.” Below, is a second flowchart. It begins with a yellow shaded rectangle on the left which is labeled, “Mass of H subscript 2 O.” This rectangle is followed by an arrow labeled, “Molar mass,” which points right to a second rectangle. The second rectangle is shaded pink and is labeled, “Moles of H subscript 2 O.” This rectangle is followed by an arrow pointing right to a third rectangle. The arrow is labeled, “Stoichiometric factor.” The third rectangle is shaded pink and is labeled “Moles of H.” This rectangle is followed to the right by an arrow labeled, “Molar mass,” which points to a fourth rectangle. The fourth rectangle is shaded yellow and is labeled “Mass of H.” An arrow labeled, “Sample mass” points down beneath this rectangle to a green shaded rectangle. This rectangle is labeled, “Percent composition.” An arrow extends beneath the pink rectangle labeled, “Moles of H,” to a green shaded rectangle labeled, “C to H mole ratio.” Beneath this rectangle, an arrow extends to a second green shaded rectangle which is labeled, “Empirical formula.”"/>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537699" y="1143000"/>
            <a:ext cx="5969527" cy="4495799"/>
          </a:xfrm>
          <a:prstGeom prst="rect">
            <a:avLst/>
          </a:prstGeom>
          <a:noFill/>
          <a:extLst>
            <a:ext uri="{909E8E84-426E-40DD-AFC4-6F175D3DCCD1}">
              <a14:hiddenFill xmlns:a14="http://schemas.microsoft.com/office/drawing/2010/main">
                <a:solidFill>
                  <a:srgbClr val="FFFFFF"/>
                </a:solidFill>
              </a14:hiddenFill>
            </a:ext>
          </a:extLst>
        </p:spPr>
      </p:pic>
      <p:sp>
        <p:nvSpPr>
          <p:cNvPr id="2150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50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150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1706387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dirty="0" sz="2300"/>
              <a:t>Dæmi 4.16</a:t>
            </a:r>
          </a:p>
        </p:txBody>
      </p:sp>
      <p:sp>
        <p:nvSpPr>
          <p:cNvPr id="3" name="Content Placeholder 2"/>
          <p:cNvSpPr>
            <a:spLocks noGrp="1"/>
          </p:cNvSpPr>
          <p:nvPr>
            <p:ph idx="1"/>
          </p:nvPr>
        </p:nvSpPr>
        <p:spPr>
          <a:xfrm>
            <a:off x="628650" y="955965"/>
            <a:ext cx="7886700" cy="5263860"/>
          </a:xfrm>
        </p:spPr>
        <p:txBody>
          <a:bodyPr>
            <a:normAutofit/>
          </a:bodyPr>
          <a:lstStyle/>
          <a:p>
            <a:endParaRPr lang="en-US" sz="2000" dirty="0"/>
          </a:p>
          <a:p>
            <a:endParaRPr lang="en-US" sz="2000" dirty="0"/>
          </a:p>
          <a:p>
            <a:endParaRPr lang="en-US" sz="2000" dirty="0"/>
          </a:p>
          <a:p>
            <a:endParaRPr lang="en-US" sz="2000" dirty="0"/>
          </a:p>
          <a:p>
            <a:endParaRPr lang="en-US" sz="2000" dirty="0"/>
          </a:p>
          <a:p>
            <a:endParaRPr lang="en-US" sz="2000" dirty="0"/>
          </a:p>
          <a:p>
            <a:r>
              <a:rPr lang="en-US" dirty="0"/>
              <a:t>Reynsluformúla efnasambandsins er síðan leidd út með því að finna minnstu heiltölumargfeldin fyrir þessa mólafjölda. Mólhlutfall H og C er</a:t>
            </a:r>
          </a:p>
          <a:p>
            <a:endParaRPr lang="en-US" dirty="0"/>
          </a:p>
          <a:p>
            <a:endParaRPr lang="en-US" dirty="0"/>
          </a:p>
          <a:p>
            <a:endParaRPr lang="en-US" dirty="0"/>
          </a:p>
          <a:p>
            <a:pPr marL="0" indent="0">
              <a:buNone/>
            </a:pPr>
            <a:endParaRPr lang="en-US" dirty="0"/>
          </a:p>
          <a:p>
            <a:pPr marL="0" indent="0">
              <a:buNone/>
            </a:pPr>
            <a:r>
              <a:rPr lang="en-US" dirty="0"/>
              <a:t>og reynsluformúla pólýetýlens er CH</a:t>
            </a:r>
            <a:r>
              <a:rPr lang="en-US" baseline="-25000" dirty="0"/>
              <a:t>2</a:t>
            </a:r>
            <a:r>
              <a:rPr lang="en-US" dirty="0"/>
              <a:t>.</a:t>
            </a:r>
          </a:p>
          <a:p>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723393170"/>
              </p:ext>
            </p:extLst>
          </p:nvPr>
        </p:nvGraphicFramePr>
        <p:xfrm>
          <a:off x="1119920" y="1159456"/>
          <a:ext cx="6410932" cy="1812344"/>
        </p:xfrm>
        <a:graphic>
          <a:graphicData uri="http://schemas.openxmlformats.org/presentationml/2006/ole">
            <mc:AlternateContent xmlns:mc="http://schemas.openxmlformats.org/markup-compatibility/2006">
              <mc:Choice xmlns:v="urn:schemas-microsoft-com:vml" Requires="v">
                <p:oleObj spid="_x0000_s17448" name="Equation" r:id="rId3" imgW="3949560" imgH="1117440" progId="Equation.DSMT4">
                  <p:embed/>
                </p:oleObj>
              </mc:Choice>
              <mc:Fallback>
                <p:oleObj name="Equation" r:id="rId3" imgW="3949560" imgH="1117440" progId="Equation.DSMT4">
                  <p:embed/>
                  <p:pic>
                    <p:nvPicPr>
                      <p:cNvPr id="0" name="Object 8"/>
                      <p:cNvPicPr>
                        <a:picLocks noChangeAspect="1" noChangeArrowheads="1"/>
                      </p:cNvPicPr>
                      <p:nvPr/>
                    </p:nvPicPr>
                    <p:blipFill>
                      <a:blip r:embed="rId4"/>
                      <a:srcRect/>
                      <a:stretch>
                        <a:fillRect/>
                      </a:stretch>
                    </p:blipFill>
                    <p:spPr bwMode="auto">
                      <a:xfrm>
                        <a:off x="1119920" y="1159456"/>
                        <a:ext cx="6410932" cy="1812344"/>
                      </a:xfrm>
                      <a:prstGeom prst="rect">
                        <a:avLst/>
                      </a:prstGeom>
                      <a:noFill/>
                      <a:ln>
                        <a:no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45582221"/>
              </p:ext>
            </p:extLst>
          </p:nvPr>
        </p:nvGraphicFramePr>
        <p:xfrm>
          <a:off x="2277160" y="4381500"/>
          <a:ext cx="4266515" cy="811911"/>
        </p:xfrm>
        <a:graphic>
          <a:graphicData uri="http://schemas.openxmlformats.org/presentationml/2006/ole">
            <mc:AlternateContent xmlns:mc="http://schemas.openxmlformats.org/markup-compatibility/2006">
              <mc:Choice xmlns:v="urn:schemas-microsoft-com:vml" Requires="v">
                <p:oleObj spid="_x0000_s17449" name="Equation" r:id="rId5" imgW="2425680" imgH="457200" progId="Equation.DSMT4">
                  <p:embed/>
                </p:oleObj>
              </mc:Choice>
              <mc:Fallback>
                <p:oleObj name="Equation" r:id="rId5" imgW="2425680" imgH="457200" progId="Equation.DSMT4">
                  <p:embed/>
                  <p:pic>
                    <p:nvPicPr>
                      <p:cNvPr id="0" name="Object 9"/>
                      <p:cNvPicPr>
                        <a:picLocks noChangeAspect="1" noChangeArrowheads="1"/>
                      </p:cNvPicPr>
                      <p:nvPr/>
                    </p:nvPicPr>
                    <p:blipFill>
                      <a:blip r:embed="rId6"/>
                      <a:srcRect/>
                      <a:stretch>
                        <a:fillRect/>
                      </a:stretch>
                    </p:blipFill>
                    <p:spPr bwMode="auto">
                      <a:xfrm>
                        <a:off x="2277160" y="4381500"/>
                        <a:ext cx="4266515" cy="811911"/>
                      </a:xfrm>
                      <a:prstGeom prst="rect">
                        <a:avLst/>
                      </a:prstGeom>
                      <a:noFill/>
                      <a:ln>
                        <a:noFill/>
                      </a:ln>
                    </p:spPr>
                  </p:pic>
                </p:oleObj>
              </mc:Fallback>
            </mc:AlternateContent>
          </a:graphicData>
        </a:graphic>
      </p:graphicFrame>
      <p:cxnSp>
        <p:nvCxnSpPr>
          <p:cNvPr id="7" name="Straight Connector 6"/>
          <p:cNvCxnSpPr/>
          <p:nvPr/>
        </p:nvCxnSpPr>
        <p:spPr>
          <a:xfrm flipH="1">
            <a:off x="1976946" y="1409700"/>
            <a:ext cx="632904" cy="173705"/>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3186621" y="1218072"/>
            <a:ext cx="728154" cy="173705"/>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4539171" y="1583405"/>
            <a:ext cx="794829" cy="23925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a:off x="3681921" y="1659604"/>
            <a:ext cx="232854" cy="8685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1955769" y="2495550"/>
            <a:ext cx="654081" cy="173705"/>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3104040" y="2338950"/>
            <a:ext cx="810735" cy="173705"/>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4539171" y="2669255"/>
            <a:ext cx="794829" cy="20422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3681921" y="2771366"/>
            <a:ext cx="158226" cy="10211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2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3676558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lang="fi-FI" dirty="0" sz="2300"/>
              <a:t>Æfing 42f</a:t>
            </a:r>
            <a:endParaRPr lang="en-US" dirty="0"/>
          </a:p>
        </p:txBody>
      </p:sp>
      <p:pic>
        <p:nvPicPr>
          <p:cNvPr id="2" name="Figure" descr="This figure includes two structural formulas. It reads, “The number of moles and the mass of,” which is followed by a structure with two C atoms bonded with a single horizontal at the center. Both C atoms have H atoms bonded above and below. The C atom to the left has a B r atom bonded to its left. The C atom to the right has a B r atom bonded to its right. Following this structure, the figure reads, “formed by the reaction of 12.85 g of,” which is followed by a structure with two C atoms connected with a horizontal double bond. The C atom to the left has H atoms bonded above and to the left and below and to the left. The C atom to the right has H atoms bonded above and to the right and below and to the right. The figure ends with, “with an excess of B r subscript 2.”"/>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2272944"/>
            <a:ext cx="7886700" cy="1161174"/>
          </a:xfrm>
        </p:spPr>
      </p:pic>
      <p:sp>
        <p:nvSpPr>
          <p:cNvPr id="7" name="Figure Legend" hidden="1"/>
          <p:cNvSpPr>
            <a:spLocks noGrp="1"/>
          </p:cNvSpPr>
          <p:nvPr>
            <p:ph idx="13"/>
          </p:nvPr>
        </p:nvSpPr>
        <p:spPr/>
        <p:txBody>
          <a:bodyPr>
            <a:normAutofit/>
          </a:bodyPr>
          <a:lstStyle/>
          <a:p>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6100990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lang="fi-FI" dirty="0" err="1" sz="2300"/>
              <a:t>Æfing</a:t>
            </a:r>
            <a:r>
              <a:rPr lang="en-US" dirty="0" sz="2300"/>
              <a:t> 44f</a:t>
            </a:r>
          </a:p>
        </p:txBody>
      </p:sp>
      <p:sp>
        <p:nvSpPr>
          <p:cNvPr id="7" name="Figure Legend" hidden="1"/>
          <p:cNvSpPr>
            <a:spLocks noGrp="1"/>
          </p:cNvSpPr>
          <p:nvPr>
            <p:ph idx="13"/>
          </p:nvPr>
        </p:nvSpPr>
        <p:spPr/>
        <p:txBody>
          <a:bodyPr>
            <a:normAutofit/>
          </a:bodyPr>
          <a:lstStyle/>
          <a:p>
            <a:endParaRPr lang="en-US" sz="1600" dirty="0"/>
          </a:p>
        </p:txBody>
      </p:sp>
      <p:pic>
        <p:nvPicPr>
          <p:cNvPr id="9" name="Figure" descr="This figure includes two structural formulas. It reads, “The number of moles and the mass of,” which is followed by a structure with two C atoms connected with a horizontal double bond at the center. The C atom to the left has H atoms bonded above and to the left and below and to the left. The C atom to the right has H atoms bonded above and to the right and below and to the right. Following this structure, the figure reads, “required to react with H subscript 2 O to produce 9.55 g of,” which is followed by a structure with two C atoms connected with a horizontal single bond. The C atom to the left has H atoms bonded above, to the left, and below. The C atom to the right has H atoms bonded above and below. To the right, an O atom forms a single bond with the C atom. A single H atom is bonded to the right side of the O atom."/>
          <p:cNvPicPr>
            <a:picLocks noChangeAspect="1"/>
          </p:cNvPicPr>
          <p:nvPr/>
        </p:nvPicPr>
        <p:blipFill>
          <a:blip r:embed="rId3">
            <a:extLst>
              <a:ext uri="{28A0092B-C50C-407E-A947-70E740481C1C}">
                <a14:useLocalDpi xmlns:a14="http://schemas.microsoft.com/office/drawing/2010/main" val="0"/>
              </a:ext>
            </a:extLst>
          </a:blip>
          <a:srcRect l="-12198" r="-12198"/>
          <a:stretch>
            <a:fillRect/>
          </a:stretch>
        </p:blipFill>
        <p:spPr>
          <a:xfrm>
            <a:off x="457199" y="1131911"/>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2753788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lang="fi-FI" dirty="0" err="1" sz="2300"/>
              <a:t>Æfing</a:t>
            </a:r>
            <a:r>
              <a:rPr lang="fi-FI" dirty="0" sz="2300"/>
              <a:t> 75</a:t>
            </a:r>
            <a:endParaRPr lang="en-US" dirty="0"/>
          </a:p>
        </p:txBody>
      </p:sp>
      <p:sp>
        <p:nvSpPr>
          <p:cNvPr id="7" name="Figure Legend" hidden="1"/>
          <p:cNvSpPr>
            <a:spLocks noGrp="1"/>
          </p:cNvSpPr>
          <p:nvPr>
            <p:ph idx="13"/>
          </p:nvPr>
        </p:nvSpPr>
        <p:spPr/>
        <p:txBody>
          <a:bodyPr>
            <a:normAutofit/>
          </a:bodyPr>
          <a:lstStyle/>
          <a:p>
            <a:endParaRPr lang="en-US" sz="1600" dirty="0"/>
          </a:p>
        </p:txBody>
      </p:sp>
      <p:pic>
        <p:nvPicPr>
          <p:cNvPr id="10" name="Figure" descr="A structural formula is shown. A hexagonal ring of 6 C atoms with alternating double bonds has single H atoms bonded to four consecutive C atoms on the left side of the ring. The two C atoms on the right side of the ring, which are joined by a double bond, are also included in a 5 atom ring to their right. The C atom of this pair that is nearest the top of the structure is singly bonded to a C atom at the top of the 5 atom ring which has an O atom double bonded above. An N atom is singly bonded to the lower right of this same C atom. The N atom has an H atom bonded to its right and to its lower left, it is bonded to an S atom. The S atom is connected to the second C atom that is shared in the two rings. The S atom is also double bonded to an O atom to its lower right and is double bonded to a second O atom directly below it."/>
          <p:cNvPicPr>
            <a:picLocks noChangeAspect="1"/>
          </p:cNvPicPr>
          <p:nvPr/>
        </p:nvPicPr>
        <p:blipFill>
          <a:blip r:embed="rId2">
            <a:extLst>
              <a:ext uri="{28A0092B-C50C-407E-A947-70E740481C1C}">
                <a14:useLocalDpi xmlns:a14="http://schemas.microsoft.com/office/drawing/2010/main" val="0"/>
              </a:ext>
            </a:extLst>
          </a:blip>
          <a:srcRect l="-40374" r="-40374"/>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2046995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lang="fi-FI" dirty="0" err="1" sz="2300"/>
              <a:t>Æfing</a:t>
            </a:r>
            <a:r>
              <a:rPr lang="fi-FI" dirty="0" sz="2300"/>
              <a:t> 92</a:t>
            </a:r>
            <a:endParaRPr lang="en-US" dirty="0"/>
          </a:p>
        </p:txBody>
      </p:sp>
      <p:sp>
        <p:nvSpPr>
          <p:cNvPr id="7" name="Figure Legend" hidden="1"/>
          <p:cNvSpPr>
            <a:spLocks noGrp="1"/>
          </p:cNvSpPr>
          <p:nvPr>
            <p:ph idx="13"/>
          </p:nvPr>
        </p:nvSpPr>
        <p:spPr/>
        <p:txBody>
          <a:bodyPr>
            <a:normAutofit/>
          </a:bodyPr>
          <a:lstStyle/>
          <a:p>
            <a:endParaRPr lang="en-US" sz="1600" dirty="0"/>
          </a:p>
        </p:txBody>
      </p:sp>
      <p:pic>
        <p:nvPicPr>
          <p:cNvPr id="2" name="Picture 2" descr="A chemical reaction is shown. To the left, a structural formula is provided for a molecule with a 4 C atom horizontal chain involving all single bonds between the C atoms. The three C atoms to the left have H atoms bonded above and below and the left most C atom also has an H atom bonded to its left side. The fourth C atom, which is toward the right end of the structure, has a double bonded O atom above and a single bonded O atom to its right. An H atom is bonded to the right of the single bonded O atom. This structure is followed by a plus sign, then the formula C a ( O H ) subscript 2. This is followed by a reaction arrow. To the right of this arrow is a structural formula that begins C a, and in parentheses has a 4 C atom horizontal chain involving all single bonds between the C atoms. The three C atoms to the left have H atoms bonded above and below, and the left most C atom also has an H atom bonded to its left side. The fourth C atom, which is toward the right end of the structure, has a double bonded O atom above and a single bonded O atom to its right. Outside the parentheses is a subscript 2. This structure is followed by a plus sign and 2 H subscript 2 O."/>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93673" y="2159676"/>
            <a:ext cx="7921677" cy="1030997"/>
          </a:xfrm>
          <a:prstGeom prst="rect">
            <a:avLst/>
          </a:prstGeom>
          <a:noFill/>
          <a:extLst>
            <a:ext uri="{909E8E84-426E-40DD-AFC4-6F175D3DCCD1}">
              <a14:hiddenFill xmlns:a14="http://schemas.microsoft.com/office/drawing/2010/main">
                <a:solidFill>
                  <a:srgbClr val="FFFFFF"/>
                </a:solidFill>
              </a14:hiddenFill>
            </a:ext>
          </a:extLst>
        </p:spPr>
      </p:pic>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583231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hidden="1"/>
          <p:cNvSpPr>
            <a:spLocks noGrp="1"/>
          </p:cNvSpPr>
          <p:nvPr>
            <p:ph type="title"/>
          </p:nvPr>
        </p:nvSpPr>
        <p:spPr>
          <a:xfrm>
            <a:ext cx="5715000" cy="420624"/>
          </a:xfrm>
        </p:spPr>
        <p:txBody>
          <a:bodyPr wrap="none">
            <a:normAutofit/>
          </a:bodyPr>
          <a:lstStyle/>
          <a:p>
            <a:pPr algn="r"/>
            <a:r>
              <a:rPr lang="en-US" sz="2300" dirty="0">
                <a:solidFill>
                  <a:srgbClr val="6CB255"/>
                </a:solidFill>
              </a:rPr>
              <a:t>AUÐ SÍÐA</a:t>
            </a:r>
          </a:p>
        </p:txBody>
      </p:sp>
      <p:sp>
        <p:nvSpPr>
          <p:cNvPr id="14" name="Copyright"/>
          <p:cNvSpPr>
            <a:spLocks noGrp="1"/>
          </p:cNvSpPr>
          <p:nvPr>
            <p:ph sz="half" idx="1"/>
          </p:nvPr>
        </p:nvSpPr>
        <p:spPr>
          <a:xfrm>
            <a:off x="457200" y="1107617"/>
            <a:ext cx="8062912" cy="5256973"/>
          </a:xfrm>
        </p:spPr>
        <p:txBody>
          <a:bodyPr anchor="ctr">
            <a:noAutofit/>
          </a:bodyPr>
          <a:lstStyle/>
          <a:p>
            <a:pPr marL="0" indent="0">
              <a:buNone/>
            </a:pPr>
            <a:r>
              <a:rPr lang="en-US" sz="1600"/>
              <a:t>Þetta OpenStax-fylgiefni er © Rice University samkvæmt CC-BY 4.0 International-notkunarleyfi; það má fjölfalda eða breyta, en vísa skal til OpenStax og Rice University og geta skal allra breytinga.</a:t>
            </a:r>
          </a:p>
          <a:p>
            <a:endParaRPr lang="en-US" sz="1600" dirty="0"/>
          </a:p>
        </p:txBody>
      </p:sp>
      <p:sp>
        <p:nvSpPr>
          <p:cNvPr id="1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62538567"/>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1275</TotalTime>
  <Words>6234</Words>
  <Application>Microsoft Macintosh PowerPoint</Application>
  <PresentationFormat>On-screen Show (4:3)</PresentationFormat>
  <Paragraphs>766</Paragraphs>
  <Slides>120</Slides>
  <Notes>2</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120</vt:i4>
      </vt:variant>
    </vt:vector>
  </HeadingPairs>
  <TitlesOfParts>
    <vt:vector size="125" baseType="lpstr">
      <vt:lpstr>Arial</vt:lpstr>
      <vt:lpstr>Calibri</vt:lpstr>
      <vt:lpstr>Calibri Light</vt:lpstr>
      <vt:lpstr>Office Theme</vt:lpstr>
      <vt:lpstr>Equation</vt:lpstr>
      <vt:lpstr> CHEMISTRY 2e</vt:lpstr>
      <vt:lpstr>Chapter Outline</vt:lpstr>
      <vt:lpstr>Figure 4.1</vt:lpstr>
      <vt:lpstr>Learning Objectives</vt:lpstr>
      <vt:lpstr>Writing and Balancing Chemical Equations</vt:lpstr>
      <vt:lpstr>Figure 4.2</vt:lpstr>
      <vt:lpstr>Writing Chemical Equations</vt:lpstr>
      <vt:lpstr>Coefficients</vt:lpstr>
      <vt:lpstr>Figure 4.3</vt:lpstr>
      <vt:lpstr>Balancing Equations</vt:lpstr>
      <vt:lpstr>Balancing Equations</vt:lpstr>
      <vt:lpstr>Balancing Equations</vt:lpstr>
      <vt:lpstr>Balancing Equations</vt:lpstr>
      <vt:lpstr>Balancing Equations</vt:lpstr>
      <vt:lpstr>Balancing Equations</vt:lpstr>
      <vt:lpstr>Balancing Equations</vt:lpstr>
      <vt:lpstr>Balancing Equations</vt:lpstr>
      <vt:lpstr>Additional Information in Chemical Equations</vt:lpstr>
      <vt:lpstr>Equations for Ionic Reactions</vt:lpstr>
      <vt:lpstr>Equations for Ionic Reactions</vt:lpstr>
      <vt:lpstr>Complete Ionic Equation</vt:lpstr>
      <vt:lpstr>Net Ionic Equation</vt:lpstr>
      <vt:lpstr>Learning Objectives</vt:lpstr>
      <vt:lpstr>Classifying Chemical Reactions</vt:lpstr>
      <vt:lpstr>Solubility and Precipitation Reactions</vt:lpstr>
      <vt:lpstr>Solubility of Common Ionic Compounds in Water</vt:lpstr>
      <vt:lpstr>Precipitation Reaction Example</vt:lpstr>
      <vt:lpstr>Figure 4.4</vt:lpstr>
      <vt:lpstr>Precipitate Reaction Example</vt:lpstr>
      <vt:lpstr>Acid-Base Reactions</vt:lpstr>
      <vt:lpstr>Figure 4.5</vt:lpstr>
      <vt:lpstr>Strong Acids</vt:lpstr>
      <vt:lpstr>Table 4.2 Common Strong Acids</vt:lpstr>
      <vt:lpstr>Weak Acids</vt:lpstr>
      <vt:lpstr>Weak Acids </vt:lpstr>
      <vt:lpstr>Figure 4.6</vt:lpstr>
      <vt:lpstr>Bases</vt:lpstr>
      <vt:lpstr>Strong Bases</vt:lpstr>
      <vt:lpstr>Weak Bases</vt:lpstr>
      <vt:lpstr>Figure 4.7</vt:lpstr>
      <vt:lpstr>Neutralization Reactions</vt:lpstr>
      <vt:lpstr>Figure 4.8</vt:lpstr>
      <vt:lpstr>Oxidation-Reduction (Redox) Reactions</vt:lpstr>
      <vt:lpstr>Oxidation-Reduction (Redox) Reactions</vt:lpstr>
      <vt:lpstr>Reducing and Oxidizing Agents</vt:lpstr>
      <vt:lpstr>Oxidation-Reduction (Redox) Reactions </vt:lpstr>
      <vt:lpstr>Rules for Assigning Oxidation Numbers</vt:lpstr>
      <vt:lpstr>Rules for Assigning Oxidation Numbers </vt:lpstr>
      <vt:lpstr>Rules for Assigning Oxidation Numbers</vt:lpstr>
      <vt:lpstr>Example 4.5</vt:lpstr>
      <vt:lpstr>Example 4.5</vt:lpstr>
      <vt:lpstr>Example 4.5</vt:lpstr>
      <vt:lpstr>Oxidation-Reduction (Redox) Reactions </vt:lpstr>
      <vt:lpstr>Types of Redox Reactions</vt:lpstr>
      <vt:lpstr>Types of Redox Reactions (</vt:lpstr>
      <vt:lpstr>Figure 4.9</vt:lpstr>
      <vt:lpstr>Balancing Redox Reactions via the Half-Reaction Method</vt:lpstr>
      <vt:lpstr>Steps for Balancing Redox Reactions</vt:lpstr>
      <vt:lpstr>Steps for Balancing Redox Reactions</vt:lpstr>
      <vt:lpstr>Example 4.7</vt:lpstr>
      <vt:lpstr>Example 4.7</vt:lpstr>
      <vt:lpstr>Example 4.7</vt:lpstr>
      <vt:lpstr>Example 4.7</vt:lpstr>
      <vt:lpstr>Example 4.7</vt:lpstr>
      <vt:lpstr>Example 4.7</vt:lpstr>
      <vt:lpstr>Example 4.7</vt:lpstr>
      <vt:lpstr>Learning Objectives</vt:lpstr>
      <vt:lpstr>Reaction Stoichiometry</vt:lpstr>
      <vt:lpstr>Stoichiometry</vt:lpstr>
      <vt:lpstr>Stoichiometry</vt:lpstr>
      <vt:lpstr>Stoichiometry</vt:lpstr>
      <vt:lpstr>Stoichiometric Factors</vt:lpstr>
      <vt:lpstr>Example 4.8</vt:lpstr>
      <vt:lpstr>Figure 4.10</vt:lpstr>
      <vt:lpstr>Example 4.8</vt:lpstr>
      <vt:lpstr>Example 4.9</vt:lpstr>
      <vt:lpstr>Example 4.10</vt:lpstr>
      <vt:lpstr>Example 4.10</vt:lpstr>
      <vt:lpstr>Example 4.11</vt:lpstr>
      <vt:lpstr>Stoichiometry </vt:lpstr>
      <vt:lpstr>Figure 4.11</vt:lpstr>
      <vt:lpstr>Figure 4.12</vt:lpstr>
      <vt:lpstr>Learning Objectives</vt:lpstr>
      <vt:lpstr>Reaction Yields</vt:lpstr>
      <vt:lpstr>Limiting Reactant</vt:lpstr>
      <vt:lpstr>Limiting Reactant </vt:lpstr>
      <vt:lpstr>Figure 4.13</vt:lpstr>
      <vt:lpstr>Limiting Reactant</vt:lpstr>
      <vt:lpstr>Limiting Reactant</vt:lpstr>
      <vt:lpstr>Figure 4.14</vt:lpstr>
      <vt:lpstr>Theoretical and Actual Yields</vt:lpstr>
      <vt:lpstr>Percent Yield</vt:lpstr>
      <vt:lpstr>Example 4.13</vt:lpstr>
      <vt:lpstr>Example 4.13</vt:lpstr>
      <vt:lpstr>Example 4.13</vt:lpstr>
      <vt:lpstr>Figure 4.15</vt:lpstr>
      <vt:lpstr>Learning Objectives</vt:lpstr>
      <vt:lpstr>Quantitative Chemical Analysis</vt:lpstr>
      <vt:lpstr>Titration</vt:lpstr>
      <vt:lpstr>Titration </vt:lpstr>
      <vt:lpstr>Figure 4.16</vt:lpstr>
      <vt:lpstr>Example 4.14</vt:lpstr>
      <vt:lpstr>Example 4.14</vt:lpstr>
      <vt:lpstr>Example 4.14</vt:lpstr>
      <vt:lpstr>Gravimetric Analysis</vt:lpstr>
      <vt:lpstr>Figure 4.17</vt:lpstr>
      <vt:lpstr>Example 4.15</vt:lpstr>
      <vt:lpstr>Example 4.15</vt:lpstr>
      <vt:lpstr>Example 4.15</vt:lpstr>
      <vt:lpstr>Combustion Analysis</vt:lpstr>
      <vt:lpstr>Combustion Analysis</vt:lpstr>
      <vt:lpstr>Figure 4.18</vt:lpstr>
      <vt:lpstr>Example 4.16</vt:lpstr>
      <vt:lpstr>Example 4.16</vt:lpstr>
      <vt:lpstr>Example 4.16</vt:lpstr>
      <vt:lpstr>Exercise 42f</vt:lpstr>
      <vt:lpstr>Exercise 44f</vt:lpstr>
      <vt:lpstr>Exercise 75</vt:lpstr>
      <vt:lpstr>Exercise 92</vt:lpstr>
      <vt:lpstr>BLANK PAGE</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 Chapter 4 - Stoichiometry of Chemical Reactions</dc:title>
  <dc:creator>Spuddy McSpare</dc:creator>
  <cp:lastModifiedBy>Microsoft Office User</cp:lastModifiedBy>
  <cp:revision>284</cp:revision>
  <cp:lastPrinted>2015-06-10T06:27:39Z</cp:lastPrinted>
  <dcterms:created xsi:type="dcterms:W3CDTF">2012-06-04T02:13:36Z</dcterms:created>
  <dcterms:modified xsi:type="dcterms:W3CDTF">2019-08-20T15:59:30Z</dcterms:modified>
</cp:coreProperties>
</file>